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8"/>
  </p:notesMasterIdLst>
  <p:handoutMasterIdLst>
    <p:handoutMasterId r:id="rId9"/>
  </p:handoutMasterIdLst>
  <p:sldIdLst>
    <p:sldId id="265" r:id="rId2"/>
    <p:sldId id="289" r:id="rId3"/>
    <p:sldId id="288" r:id="rId4"/>
    <p:sldId id="287" r:id="rId5"/>
    <p:sldId id="290" r:id="rId6"/>
    <p:sldId id="267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pos="3840" userDrawn="1">
          <p15:clr>
            <a:srgbClr val="A4A3A4"/>
          </p15:clr>
        </p15:guide>
        <p15:guide id="2" orient="horz" pos="216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6B26B"/>
    <a:srgbClr val="B4A7D6"/>
    <a:srgbClr val="CCCCCC"/>
    <a:srgbClr val="DD7E6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93D81CF-94F2-401A-BA57-92F5A7B2D0C5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E25E649-3F16-4E02-A733-19D2CDBF48F0}" styleName="Medium Style 3 - Accent 1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  <a:tblStyle styleId="{793D81CF-94F2-401A-BA57-92F5A7B2D0C5}" styleName="Medium Style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706" autoAdjust="0"/>
  </p:normalViewPr>
  <p:slideViewPr>
    <p:cSldViewPr snapToGrid="0">
      <p:cViewPr varScale="1">
        <p:scale>
          <a:sx n="59" d="100"/>
          <a:sy n="59" d="100"/>
        </p:scale>
        <p:origin x="964" y="52"/>
      </p:cViewPr>
      <p:guideLst>
        <p:guide pos="3840"/>
        <p:guide orient="horz" pos="216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63" d="100"/>
          <a:sy n="63" d="100"/>
        </p:scale>
        <p:origin x="1986" y="10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0EA5F0D-C1DC-412F-A146-DDB3A74B588F}" type="datetimeFigureOut">
              <a:rPr lang="en-US"/>
              <a:t>9/12/2025</a:t>
            </a:fld>
            <a:endParaRPr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BAE14B8-3CC9-472D-9BC5-A84D80684DE2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7782754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8CDE508-72C8-4AB5-AA9C-1584D31690E0}" type="datetimeFigureOut">
              <a:rPr lang="en-US"/>
              <a:t>9/12/2025</a:t>
            </a:fld>
            <a:endParaRPr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0861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t>Click to edit Master text styles</a:t>
            </a:r>
          </a:p>
          <a:p>
            <a:pPr lvl="1"/>
            <a:r>
              <a:t>Second level</a:t>
            </a:r>
          </a:p>
          <a:p>
            <a:pPr lvl="2"/>
            <a:r>
              <a:t>Third level</a:t>
            </a:r>
          </a:p>
          <a:p>
            <a:pPr lvl="3"/>
            <a:r>
              <a:t>Fourth level</a:t>
            </a:r>
          </a:p>
          <a:p>
            <a:pPr lvl="4"/>
            <a:r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FB667E1-E601-4AAF-B95C-B25720D70A60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7111367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Sun rising over grassy hill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51" y="0"/>
            <a:ext cx="12188699" cy="4799300"/>
          </a:xfrm>
          <a:prstGeom prst="rect">
            <a:avLst/>
          </a:prstGeom>
        </p:spPr>
      </p:pic>
      <p:sp>
        <p:nvSpPr>
          <p:cNvPr id="4" name="Rectangle 3"/>
          <p:cNvSpPr/>
          <p:nvPr/>
        </p:nvSpPr>
        <p:spPr bwMode="ltGray">
          <a:xfrm>
            <a:off x="-2" y="4754880"/>
            <a:ext cx="12192002" cy="21031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6" name="Rectangle 5"/>
          <p:cNvSpPr/>
          <p:nvPr/>
        </p:nvSpPr>
        <p:spPr bwMode="white">
          <a:xfrm>
            <a:off x="-127" y="4724400"/>
            <a:ext cx="12188826" cy="7620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3999" y="4800600"/>
            <a:ext cx="9144002" cy="1143000"/>
          </a:xfrm>
        </p:spPr>
        <p:txBody>
          <a:bodyPr anchor="b">
            <a:normAutofit/>
          </a:bodyPr>
          <a:lstStyle>
            <a:lvl1pPr algn="ctr">
              <a:defRPr sz="480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2413" y="5943600"/>
            <a:ext cx="9144002" cy="762000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2000" cap="none" baseline="0">
                <a:solidFill>
                  <a:schemeClr val="bg1"/>
                </a:solidFill>
              </a:defRPr>
            </a:lvl1pPr>
            <a:lvl2pPr marL="457200" indent="0" algn="ctr">
              <a:buNone/>
              <a:defRPr sz="2800"/>
            </a:lvl2pPr>
            <a:lvl3pPr marL="914400" indent="0" algn="ctr">
              <a:buNone/>
              <a:defRPr sz="2400"/>
            </a:lvl3pPr>
            <a:lvl4pPr marL="1371600" indent="0" algn="ctr">
              <a:buNone/>
              <a:defRPr sz="2000"/>
            </a:lvl4pPr>
            <a:lvl5pPr marL="1828800" indent="0" algn="ctr">
              <a:buNone/>
              <a:defRPr sz="2000"/>
            </a:lvl5pPr>
            <a:lvl6pPr marL="2286000" indent="0" algn="ctr">
              <a:buNone/>
              <a:defRPr sz="2000"/>
            </a:lvl6pPr>
            <a:lvl7pPr marL="2743200" indent="0" algn="ctr">
              <a:buNone/>
              <a:defRPr sz="2000"/>
            </a:lvl7pPr>
            <a:lvl8pPr marL="3200400" indent="0" algn="ctr">
              <a:buNone/>
              <a:defRPr sz="2000"/>
            </a:lvl8pPr>
            <a:lvl9pPr marL="3657600" indent="0" algn="ctr">
              <a:buNone/>
              <a:defRPr sz="2000"/>
            </a:lvl9pPr>
          </a:lstStyle>
          <a:p>
            <a:r>
              <a:rPr lang="en-US"/>
              <a:t>Click to edit Master subtitle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33828820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Alternate 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2892" y="685800"/>
            <a:ext cx="6370320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9/12/2025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6930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 bwMode="ltGray">
          <a:xfrm>
            <a:off x="7315200" y="0"/>
            <a:ext cx="4873752" cy="68580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923214" y="2362200"/>
            <a:ext cx="3200400" cy="1993392"/>
          </a:xfrm>
        </p:spPr>
        <p:txBody>
          <a:bodyPr anchor="b">
            <a:normAutofit/>
          </a:bodyPr>
          <a:lstStyle>
            <a:lvl1pPr>
              <a:defRPr sz="3400" b="0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>
            <a:off x="0" y="0"/>
            <a:ext cx="7315200" cy="6858000"/>
          </a:xfrm>
          <a:solidFill>
            <a:schemeClr val="bg2">
              <a:lumMod val="90000"/>
            </a:schemeClr>
          </a:solidFill>
        </p:spPr>
        <p:txBody>
          <a:bodyPr/>
          <a:lstStyle>
            <a:lvl1pPr marL="0" indent="0" algn="ctr">
              <a:buNone/>
              <a:defRPr sz="3200">
                <a:solidFill>
                  <a:schemeClr val="tx2"/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923214" y="4355592"/>
            <a:ext cx="3200400" cy="1644614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>
                <a:solidFill>
                  <a:schemeClr val="bg1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9/12/2025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3717346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3385722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274638"/>
            <a:ext cx="2628900" cy="5897562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274638"/>
            <a:ext cx="7734300" cy="5897562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515582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6pPr>
              <a:defRPr/>
            </a:lvl6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dirty="0"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15934224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1"/>
          <p:cNvSpPr/>
          <p:nvPr/>
        </p:nvSpPr>
        <p:spPr bwMode="ltGray">
          <a:xfrm>
            <a:off x="0" y="0"/>
            <a:ext cx="12188826" cy="45720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8" name="Rectangle 2"/>
          <p:cNvSpPr/>
          <p:nvPr/>
        </p:nvSpPr>
        <p:spPr bwMode="white">
          <a:xfrm>
            <a:off x="-1" y="4114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4000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2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71584378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Alternate Section Header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24000" y="1143000"/>
            <a:ext cx="9144000" cy="2667000"/>
          </a:xfrm>
        </p:spPr>
        <p:txBody>
          <a:bodyPr anchor="b">
            <a:normAutofit/>
          </a:bodyPr>
          <a:lstStyle>
            <a:lvl1pPr algn="ctr">
              <a:defRPr sz="5200" b="0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22413" y="3810000"/>
            <a:ext cx="9144000" cy="1143000"/>
          </a:xfrm>
        </p:spPr>
        <p:txBody>
          <a:bodyPr anchor="t">
            <a:normAutofit/>
          </a:bodyPr>
          <a:lstStyle>
            <a:lvl1pPr marL="0" indent="0" algn="ctr">
              <a:spcBef>
                <a:spcPts val="0"/>
              </a:spcBef>
              <a:buNone/>
              <a:defRPr sz="2400" cap="none" baseline="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4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9/12/2025</a:t>
            </a:fld>
            <a:endParaRPr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80432806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4112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78880" y="1901952"/>
            <a:ext cx="4572000" cy="4123944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7D43D-6574-4C7B-808D-C6C12215A4D4}" type="datetimeFigureOut">
              <a:rPr lang="en-US"/>
              <a:t>9/12/2025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ECE5F2-81AA-4605-B028-6FBA391056AF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117078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4112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78880" y="1837464"/>
            <a:ext cx="4572000" cy="766588"/>
          </a:xfrm>
        </p:spPr>
        <p:txBody>
          <a:bodyPr anchor="ctr">
            <a:normAutofit/>
          </a:bodyPr>
          <a:lstStyle>
            <a:lvl1pPr marL="0" indent="0">
              <a:spcBef>
                <a:spcPts val="0"/>
              </a:spcBef>
              <a:buNone/>
              <a:defRPr sz="2200" b="0" cap="none" baseline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78880" y="2740732"/>
            <a:ext cx="4572000" cy="3288847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8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7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9/12/2025</a:t>
            </a:fld>
            <a:endParaRPr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057080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3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9/12/2025</a:t>
            </a:fld>
            <a:endParaRPr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42011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ooter Placeholder 1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/>
          </a:p>
        </p:txBody>
      </p:sp>
      <p:sp>
        <p:nvSpPr>
          <p:cNvPr id="2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9E583DDF-CA54-461A-A486-592D2374C532}" type="datetimeFigureOut">
              <a:rPr lang="en-US"/>
              <a:pPr/>
              <a:t>9/12/2025</a:t>
            </a:fld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CA8D9AD5-F248-4919-864A-CFD76CC027D6}" type="slidenum">
              <a:rPr/>
              <a:p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5590039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412" y="2362200"/>
            <a:ext cx="3200400" cy="1990725"/>
          </a:xfrm>
        </p:spPr>
        <p:txBody>
          <a:bodyPr anchor="b">
            <a:normAutofit/>
          </a:bodyPr>
          <a:lstStyle>
            <a:lvl1pPr>
              <a:defRPr sz="3400" b="0"/>
            </a:lvl1pPr>
          </a:lstStyle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60412" y="4367308"/>
            <a:ext cx="3200400" cy="1622012"/>
          </a:xfrm>
        </p:spPr>
        <p:txBody>
          <a:bodyPr>
            <a:normAutofit/>
          </a:bodyPr>
          <a:lstStyle>
            <a:lvl1pPr marL="0" indent="0">
              <a:spcBef>
                <a:spcPts val="1200"/>
              </a:spcBef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494212" y="685800"/>
            <a:ext cx="7239001" cy="5486400"/>
          </a:xfrm>
        </p:spPr>
        <p:txBody>
          <a:bodyPr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/>
          </a:p>
        </p:txBody>
      </p:sp>
      <p:sp>
        <p:nvSpPr>
          <p:cNvPr id="5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583DDF-CA54-461A-A486-592D2374C532}" type="datetimeFigureOut">
              <a:rPr lang="en-US"/>
              <a:t>9/12/2025</a:t>
            </a:fld>
            <a:endParaRPr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A8D9AD5-F248-4919-864A-CFD76CC027D6}" type="slidenum">
              <a:rPr/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4359466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41120" y="467360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41120" y="1901952"/>
            <a:ext cx="9509760" cy="41276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dirty="0"/>
          </a:p>
        </p:txBody>
      </p:sp>
      <p:sp>
        <p:nvSpPr>
          <p:cNvPr id="7" name="Rectangle 3"/>
          <p:cNvSpPr/>
          <p:nvPr/>
        </p:nvSpPr>
        <p:spPr bwMode="ltGray">
          <a:xfrm>
            <a:off x="1587" y="6583680"/>
            <a:ext cx="12188826" cy="274320"/>
          </a:xfrm>
          <a:prstGeom prst="rect">
            <a:avLst/>
          </a:prstGeom>
          <a:gradFill flip="none" rotWithShape="1">
            <a:gsLst>
              <a:gs pos="100000">
                <a:schemeClr val="tx2">
                  <a:lumMod val="75000"/>
                </a:schemeClr>
              </a:gs>
              <a:gs pos="0">
                <a:schemeClr val="tx2"/>
              </a:gs>
            </a:gsLst>
            <a:path path="circle">
              <a:fillToRect l="50000" t="50000" r="50000" b="50000"/>
            </a:path>
            <a:tileRect/>
          </a:gradFill>
          <a:ln w="9525" cap="flat" cmpd="sng" algn="ctr">
            <a:noFill/>
            <a:prstDash val="solid"/>
          </a:ln>
          <a:effectLst/>
        </p:spPr>
        <p:txBody>
          <a:bodyPr rtlCol="0" anchor="ctr"/>
          <a:lstStyle/>
          <a:p>
            <a:pPr marR="0" lvl="0" indent="0" algn="ctr" fontAlgn="auto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b="0" i="0" u="none" strike="noStrike" kern="0" cap="none" spc="0" normalizeH="0" baseline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Euphemia"/>
            </a:endParaRP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341120" y="6614494"/>
            <a:ext cx="7159752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 cap="all" baseline="0">
                <a:solidFill>
                  <a:schemeClr val="bg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8" name="Rectangle 5"/>
          <p:cNvSpPr/>
          <p:nvPr/>
        </p:nvSpPr>
        <p:spPr bwMode="white">
          <a:xfrm>
            <a:off x="1587" y="6583680"/>
            <a:ext cx="12188826" cy="45720"/>
          </a:xfrm>
          <a:prstGeom prst="rect">
            <a:avLst/>
          </a:prstGeom>
          <a:solidFill>
            <a:schemeClr val="bg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4" name="Date Placeholder 6"/>
          <p:cNvSpPr>
            <a:spLocks noGrp="1"/>
          </p:cNvSpPr>
          <p:nvPr>
            <p:ph type="dt" sz="half" idx="2"/>
          </p:nvPr>
        </p:nvSpPr>
        <p:spPr>
          <a:xfrm>
            <a:off x="8875776" y="6614494"/>
            <a:ext cx="96012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9E583DDF-CA54-461A-A486-592D2374C532}" type="datetimeFigureOut">
              <a:rPr lang="en-US" smtClean="0"/>
              <a:pPr/>
              <a:t>9/12/2025</a:t>
            </a:fld>
            <a:endParaRPr lang="en-US"/>
          </a:p>
        </p:txBody>
      </p:sp>
      <p:sp>
        <p:nvSpPr>
          <p:cNvPr id="6" name="Slide Number Placeholder 7"/>
          <p:cNvSpPr>
            <a:spLocks noGrp="1"/>
          </p:cNvSpPr>
          <p:nvPr>
            <p:ph type="sldNum" sz="quarter" idx="4"/>
          </p:nvPr>
        </p:nvSpPr>
        <p:spPr>
          <a:xfrm>
            <a:off x="10210800" y="6614494"/>
            <a:ext cx="640080" cy="2377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bg2"/>
                </a:solidFill>
              </a:defRPr>
            </a:lvl1pPr>
          </a:lstStyle>
          <a:p>
            <a:fld id="{CA8D9AD5-F248-4919-864A-CFD76CC027D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37609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62" r:id="rId4"/>
    <p:sldLayoutId id="2147483661" r:id="rId5"/>
    <p:sldLayoutId id="2147483653" r:id="rId6"/>
    <p:sldLayoutId id="2147483654" r:id="rId7"/>
    <p:sldLayoutId id="2147483655" r:id="rId8"/>
    <p:sldLayoutId id="2147483656" r:id="rId9"/>
    <p:sldLayoutId id="2147483663" r:id="rId10"/>
    <p:sldLayoutId id="2147483657" r:id="rId11"/>
    <p:sldLayoutId id="2147483658" r:id="rId12"/>
    <p:sldLayoutId id="2147483659" r:id="rId13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xStyles>
    <p:titleStyle>
      <a:lvl1pPr marL="0" indent="0" algn="l" defTabSz="914400" rtl="0" eaLnBrk="1" latinLnBrk="0" hangingPunct="1">
        <a:lnSpc>
          <a:spcPct val="90000"/>
        </a:lnSpc>
        <a:spcBef>
          <a:spcPct val="0"/>
        </a:spcBef>
        <a:buFont typeface="Arial" pitchFamily="34" charset="0"/>
        <a:buNone/>
        <a:defRPr sz="3400" kern="1200">
          <a:solidFill>
            <a:schemeClr val="tx2">
              <a:lumMod val="75000"/>
            </a:schemeClr>
          </a:solidFill>
          <a:latin typeface="+mj-lt"/>
          <a:ea typeface="+mj-ea"/>
          <a:cs typeface="+mj-cs"/>
        </a:defRPr>
      </a:lvl1pPr>
    </p:titleStyle>
    <p:bodyStyle>
      <a:lvl1pPr marL="274320" indent="-228600" algn="l" defTabSz="914400" rtl="0" eaLnBrk="1" latinLnBrk="0" hangingPunct="1">
        <a:lnSpc>
          <a:spcPct val="90000"/>
        </a:lnSpc>
        <a:spcBef>
          <a:spcPts val="1800"/>
        </a:spcBef>
        <a:buClr>
          <a:schemeClr val="tx2"/>
        </a:buClr>
        <a:buSzPct val="100000"/>
        <a:buFont typeface="Arial" pitchFamily="34" charset="0"/>
        <a:buChar char="▪"/>
        <a:defRPr sz="2000" kern="1200">
          <a:solidFill>
            <a:schemeClr val="tx2"/>
          </a:solidFill>
          <a:latin typeface="+mn-lt"/>
          <a:ea typeface="+mn-ea"/>
          <a:cs typeface="+mn-cs"/>
        </a:defRPr>
      </a:lvl1pPr>
      <a:lvl2pPr marL="594360" indent="-228600" algn="l" defTabSz="914400" rtl="0" eaLnBrk="1" latinLnBrk="0" hangingPunct="1">
        <a:lnSpc>
          <a:spcPct val="90000"/>
        </a:lnSpc>
        <a:spcBef>
          <a:spcPts val="1000"/>
        </a:spcBef>
        <a:buClr>
          <a:schemeClr val="tx2"/>
        </a:buClr>
        <a:buSzPct val="100000"/>
        <a:buFont typeface="Arial" pitchFamily="34" charset="0"/>
        <a:buChar char="▪"/>
        <a:defRPr sz="1800" kern="1200">
          <a:solidFill>
            <a:schemeClr val="tx2"/>
          </a:solidFill>
          <a:latin typeface="+mn-lt"/>
          <a:ea typeface="+mn-ea"/>
          <a:cs typeface="+mn-cs"/>
        </a:defRPr>
      </a:lvl2pPr>
      <a:lvl3pPr marL="91440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600" kern="1200">
          <a:solidFill>
            <a:schemeClr val="tx2"/>
          </a:solidFill>
          <a:latin typeface="+mn-lt"/>
          <a:ea typeface="+mn-ea"/>
          <a:cs typeface="+mn-cs"/>
        </a:defRPr>
      </a:lvl3pPr>
      <a:lvl4pPr marL="123444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4pPr>
      <a:lvl5pPr marL="1554480" indent="-228600" algn="l" defTabSz="914400" rtl="0" eaLnBrk="1" latinLnBrk="0" hangingPunct="1">
        <a:lnSpc>
          <a:spcPct val="90000"/>
        </a:lnSpc>
        <a:spcBef>
          <a:spcPts val="800"/>
        </a:spcBef>
        <a:buClr>
          <a:schemeClr val="tx2"/>
        </a:buClr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5pPr>
      <a:lvl6pPr marL="187452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>
          <a:solidFill>
            <a:schemeClr val="tx2"/>
          </a:solidFill>
          <a:latin typeface="+mn-lt"/>
          <a:ea typeface="+mn-ea"/>
          <a:cs typeface="+mn-cs"/>
        </a:defRPr>
      </a:lvl6pPr>
      <a:lvl7pPr marL="219456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251460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2834640" indent="-228600" algn="l" defTabSz="914400" rtl="0" eaLnBrk="1" latinLnBrk="0" hangingPunct="1">
        <a:lnSpc>
          <a:spcPct val="90000"/>
        </a:lnSpc>
        <a:spcBef>
          <a:spcPts val="800"/>
        </a:spcBef>
        <a:buSzPct val="100000"/>
        <a:buFont typeface="Arial" pitchFamily="34" charset="0"/>
        <a:buChar char="▪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0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94456" y="4800600"/>
            <a:ext cx="10199915" cy="1143000"/>
          </a:xfrm>
        </p:spPr>
        <p:txBody>
          <a:bodyPr>
            <a:normAutofit/>
          </a:bodyPr>
          <a:lstStyle/>
          <a:p>
            <a:r>
              <a:rPr lang="en-US" dirty="0" err="1"/>
              <a:t>ZooMu</a:t>
            </a:r>
            <a:r>
              <a:rPr lang="en-US" dirty="0"/>
              <a:t> PC Workshop: </a:t>
            </a:r>
            <a:r>
              <a:rPr lang="en-US"/>
              <a:t>Roadmapping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3E2073D-421A-0B18-24F3-63665CAAC889}"/>
              </a:ext>
            </a:extLst>
          </p:cNvPr>
          <p:cNvSpPr txBox="1"/>
          <p:nvPr/>
        </p:nvSpPr>
        <p:spPr>
          <a:xfrm>
            <a:off x="3048000" y="32443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dirty="0">
                <a:effectLst/>
              </a:rPr>
              <a:t> </a:t>
            </a:r>
            <a:endParaRPr lang="en-US" dirty="0"/>
          </a:p>
        </p:txBody>
      </p:sp>
      <p:pic>
        <p:nvPicPr>
          <p:cNvPr id="4098" name="Picture 2" descr="Roadmap Series | DART – Deloitte Accounting Research Tool">
            <a:extLst>
              <a:ext uri="{FF2B5EF4-FFF2-40B4-BE49-F238E27FC236}">
                <a16:creationId xmlns:a16="http://schemas.microsoft.com/office/drawing/2014/main" id="{F938B875-949B-EE8F-9228-A3F76C7C43C3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1" b="39080"/>
          <a:stretch/>
        </p:blipFill>
        <p:spPr bwMode="auto">
          <a:xfrm>
            <a:off x="0" y="0"/>
            <a:ext cx="12192000" cy="47117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988093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129D9CC8-684F-05A6-4F03-EF8DDA0B05EB}"/>
              </a:ext>
            </a:extLst>
          </p:cNvPr>
          <p:cNvSpPr txBox="1">
            <a:spLocks/>
          </p:cNvSpPr>
          <p:nvPr/>
        </p:nvSpPr>
        <p:spPr>
          <a:xfrm>
            <a:off x="5410200" y="838835"/>
            <a:ext cx="6240779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Agenda</a:t>
            </a:r>
            <a:r>
              <a:rPr lang="en-US" sz="3600" dirty="0"/>
              <a:t> </a:t>
            </a:r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1FCEEC30-2FBB-C109-BBA8-89C831741EF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410200" y="2447925"/>
            <a:ext cx="6467475" cy="3609975"/>
          </a:xfrm>
        </p:spPr>
        <p:txBody>
          <a:bodyPr>
            <a:normAutofit/>
          </a:bodyPr>
          <a:lstStyle/>
          <a:p>
            <a:r>
              <a:rPr lang="en-US" sz="2800" dirty="0"/>
              <a:t>Introduction (10 min)</a:t>
            </a:r>
          </a:p>
          <a:p>
            <a:r>
              <a:rPr lang="en-US" sz="2800" dirty="0"/>
              <a:t>Breakout Group Discussion (60 min)</a:t>
            </a:r>
          </a:p>
          <a:p>
            <a:r>
              <a:rPr lang="en-US" sz="2800" dirty="0"/>
              <a:t>Consolidation </a:t>
            </a:r>
          </a:p>
          <a:p>
            <a:pPr lvl="1"/>
            <a:r>
              <a:rPr lang="en-US" sz="2400" dirty="0"/>
              <a:t>Read-thru  (10 min)</a:t>
            </a:r>
          </a:p>
          <a:p>
            <a:pPr lvl="1"/>
            <a:r>
              <a:rPr lang="en-US" sz="2400" dirty="0"/>
              <a:t>Block-by-Block (40min)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B695B2B-946D-2661-4D9F-5A830ABB058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9646" r="36542"/>
          <a:stretch>
            <a:fillRect/>
          </a:stretch>
        </p:blipFill>
        <p:spPr>
          <a:xfrm>
            <a:off x="390525" y="0"/>
            <a:ext cx="4495801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0589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DCF525E-56E1-192B-1890-5AA590061D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CF3099-C475-0405-CDF5-730D5EE99E4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41120" y="3315843"/>
            <a:ext cx="9509760" cy="1233424"/>
          </a:xfrm>
        </p:spPr>
        <p:txBody>
          <a:bodyPr>
            <a:normAutofit/>
          </a:bodyPr>
          <a:lstStyle/>
          <a:p>
            <a:r>
              <a:rPr lang="en-US" sz="3600" dirty="0"/>
              <a:t>How to get there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5CE9B3-C995-7919-E859-BBA154A7B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41120" y="4750435"/>
            <a:ext cx="9509760" cy="971877"/>
          </a:xfrm>
        </p:spPr>
        <p:txBody>
          <a:bodyPr>
            <a:normAutofit lnSpcReduction="10000"/>
          </a:bodyPr>
          <a:lstStyle/>
          <a:p>
            <a:r>
              <a:rPr lang="en-US" sz="2400" dirty="0"/>
              <a:t>Identify priorities for the</a:t>
            </a:r>
            <a:r>
              <a:rPr lang="en-US" sz="2400" b="1" dirty="0"/>
              <a:t> </a:t>
            </a:r>
            <a:r>
              <a:rPr lang="en-US" sz="2400" b="1" dirty="0" err="1"/>
              <a:t>ZooMu</a:t>
            </a:r>
            <a:r>
              <a:rPr lang="en-US" sz="2400" b="1" dirty="0"/>
              <a:t> Physical Collections Working Group</a:t>
            </a:r>
          </a:p>
          <a:p>
            <a:r>
              <a:rPr lang="en-US" sz="2400" dirty="0"/>
              <a:t>Guide future goals for the </a:t>
            </a:r>
            <a:r>
              <a:rPr lang="en-US" sz="2400" b="1" dirty="0" err="1"/>
              <a:t>ZooMu</a:t>
            </a:r>
            <a:r>
              <a:rPr lang="en-US" sz="2400" b="1" dirty="0"/>
              <a:t> Network</a:t>
            </a:r>
            <a:endParaRPr lang="en-US" sz="2400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2CB84743-F5E4-E207-25A3-8F3CD187A9DA}"/>
              </a:ext>
            </a:extLst>
          </p:cNvPr>
          <p:cNvSpPr txBox="1">
            <a:spLocks/>
          </p:cNvSpPr>
          <p:nvPr/>
        </p:nvSpPr>
        <p:spPr>
          <a:xfrm>
            <a:off x="1341120" y="216354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In an ideal world…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54D1A298-8069-AFE5-AC86-8D2079952097}"/>
              </a:ext>
            </a:extLst>
          </p:cNvPr>
          <p:cNvSpPr txBox="1">
            <a:spLocks/>
          </p:cNvSpPr>
          <p:nvPr/>
        </p:nvSpPr>
        <p:spPr>
          <a:xfrm>
            <a:off x="1341120" y="1650946"/>
            <a:ext cx="9509760" cy="186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A robust network of zoos/aquariums and natural history museums </a:t>
            </a:r>
          </a:p>
          <a:p>
            <a:r>
              <a:rPr lang="en-US" sz="2400" dirty="0"/>
              <a:t>Each Z/A as 5 NHM partners; each NHM has 5 Z/A partners</a:t>
            </a:r>
          </a:p>
          <a:p>
            <a:r>
              <a:rPr lang="en-US" sz="2400" dirty="0"/>
              <a:t>Specimen transfer Z/A </a:t>
            </a:r>
            <a:r>
              <a:rPr lang="en-US" sz="2400" dirty="0">
                <a:sym typeface="Wingdings" panose="05000000000000000000" pitchFamily="2" charset="2"/>
              </a:rPr>
              <a:t> NHMs </a:t>
            </a:r>
            <a:r>
              <a:rPr lang="en-US" sz="2400" dirty="0"/>
              <a:t>becomes standard procedure </a:t>
            </a:r>
          </a:p>
        </p:txBody>
      </p:sp>
    </p:spTree>
    <p:extLst>
      <p:ext uri="{BB962C8B-B14F-4D97-AF65-F5344CB8AC3E}">
        <p14:creationId xmlns:p14="http://schemas.microsoft.com/office/powerpoint/2010/main" val="89096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3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uiExpand="1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9BD5D4-A62F-9643-2DDF-51462B4FF41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3AEE7B8C-1689-7C73-020D-0E0FB41B287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40209660"/>
              </p:ext>
            </p:extLst>
          </p:nvPr>
        </p:nvGraphicFramePr>
        <p:xfrm>
          <a:off x="1457092" y="1437191"/>
          <a:ext cx="9277814" cy="4801684"/>
        </p:xfrm>
        <a:graphic>
          <a:graphicData uri="http://schemas.openxmlformats.org/drawingml/2006/table">
            <a:tbl>
              <a:tblPr/>
              <a:tblGrid>
                <a:gridCol w="1927117">
                  <a:extLst>
                    <a:ext uri="{9D8B030D-6E8A-4147-A177-3AD203B41FA5}">
                      <a16:colId xmlns:a16="http://schemas.microsoft.com/office/drawing/2014/main" val="2355758272"/>
                    </a:ext>
                  </a:extLst>
                </a:gridCol>
                <a:gridCol w="1583736">
                  <a:extLst>
                    <a:ext uri="{9D8B030D-6E8A-4147-A177-3AD203B41FA5}">
                      <a16:colId xmlns:a16="http://schemas.microsoft.com/office/drawing/2014/main" val="3095360966"/>
                    </a:ext>
                  </a:extLst>
                </a:gridCol>
                <a:gridCol w="1619250">
                  <a:extLst>
                    <a:ext uri="{9D8B030D-6E8A-4147-A177-3AD203B41FA5}">
                      <a16:colId xmlns:a16="http://schemas.microsoft.com/office/drawing/2014/main" val="514572112"/>
                    </a:ext>
                  </a:extLst>
                </a:gridCol>
                <a:gridCol w="1600200">
                  <a:extLst>
                    <a:ext uri="{9D8B030D-6E8A-4147-A177-3AD203B41FA5}">
                      <a16:colId xmlns:a16="http://schemas.microsoft.com/office/drawing/2014/main" val="270640685"/>
                    </a:ext>
                  </a:extLst>
                </a:gridCol>
                <a:gridCol w="2547511">
                  <a:extLst>
                    <a:ext uri="{9D8B030D-6E8A-4147-A177-3AD203B41FA5}">
                      <a16:colId xmlns:a16="http://schemas.microsoft.com/office/drawing/2014/main" val="1075550636"/>
                    </a:ext>
                  </a:extLst>
                </a:gridCol>
              </a:tblGrid>
              <a:tr h="1191709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noFill/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1</a:t>
                      </a: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D966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2</a:t>
                      </a: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3C47D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3</a:t>
                      </a: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76A5AF"/>
                    </a:solidFill>
                  </a:tcPr>
                </a:tc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Year 10</a:t>
                      </a: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6D9E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610920115"/>
                  </a:ext>
                </a:extLst>
              </a:tr>
              <a:tr h="12192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What</a:t>
                      </a: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B4A7D6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88285026"/>
                  </a:ext>
                </a:extLst>
              </a:tr>
              <a:tr h="1209675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Who</a:t>
                      </a: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D7E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319486353"/>
                  </a:ext>
                </a:extLst>
              </a:tr>
              <a:tr h="1181100">
                <a:tc>
                  <a:txBody>
                    <a:bodyPr/>
                    <a:lstStyle/>
                    <a:p>
                      <a:pPr algn="ctr"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2400" b="1" i="0" u="none" strike="noStrike" dirty="0">
                          <a:solidFill>
                            <a:srgbClr val="000000"/>
                          </a:solidFill>
                          <a:effectLst/>
                          <a:latin typeface="Arial" panose="020B0604020202020204" pitchFamily="34" charset="0"/>
                        </a:rPr>
                        <a:t>How</a:t>
                      </a: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6B26B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tc>
                  <a:txBody>
                    <a:bodyPr/>
                    <a:lstStyle/>
                    <a:p>
                      <a:pPr rtl="0" fontAlgn="ctr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lang="en-US" sz="2400" dirty="0">
                        <a:effectLst/>
                      </a:endParaRPr>
                    </a:p>
                  </a:txBody>
                  <a:tcPr marL="38974" marR="38974" marT="38974" marB="38974" anchor="ctr">
                    <a:lnL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CCCCCC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06983694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5AF6BBF6-6AD2-18DB-B3FB-1B7660A8A0C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543175" y="174625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B72E353-7893-002F-668C-C79A4336B5B4}"/>
              </a:ext>
            </a:extLst>
          </p:cNvPr>
          <p:cNvSpPr txBox="1">
            <a:spLocks/>
          </p:cNvSpPr>
          <p:nvPr/>
        </p:nvSpPr>
        <p:spPr>
          <a:xfrm>
            <a:off x="2975610" y="288320"/>
            <a:ext cx="6240779" cy="78638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b="0" kern="1200">
                <a:solidFill>
                  <a:schemeClr val="bg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US" sz="3600" dirty="0">
                <a:solidFill>
                  <a:schemeClr val="tx2">
                    <a:lumMod val="75000"/>
                  </a:schemeClr>
                </a:solidFill>
              </a:rPr>
              <a:t>Breakout Group Discussion</a:t>
            </a:r>
            <a:endParaRPr lang="en-US" sz="3600" dirty="0"/>
          </a:p>
        </p:txBody>
      </p:sp>
    </p:spTree>
    <p:extLst>
      <p:ext uri="{BB962C8B-B14F-4D97-AF65-F5344CB8AC3E}">
        <p14:creationId xmlns:p14="http://schemas.microsoft.com/office/powerpoint/2010/main" val="12939567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53C8A-C719-4A4E-E7DA-5A9F8105579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EECCE481-C465-8CE7-6B2D-4D3B97DFEFAB}"/>
              </a:ext>
            </a:extLst>
          </p:cNvPr>
          <p:cNvSpPr txBox="1">
            <a:spLocks/>
          </p:cNvSpPr>
          <p:nvPr/>
        </p:nvSpPr>
        <p:spPr>
          <a:xfrm>
            <a:off x="1341120" y="216354"/>
            <a:ext cx="9509760" cy="1233424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914400" rtl="0" eaLnBrk="1" latinLnBrk="0" hangingPunct="1">
              <a:lnSpc>
                <a:spcPct val="90000"/>
              </a:lnSpc>
              <a:spcBef>
                <a:spcPct val="0"/>
              </a:spcBef>
              <a:buFont typeface="Arial" pitchFamily="34" charset="0"/>
              <a:buNone/>
              <a:defRPr sz="3400" kern="1200">
                <a:solidFill>
                  <a:schemeClr val="tx2">
                    <a:lumMod val="75000"/>
                  </a:schemeClr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3600" dirty="0"/>
              <a:t>Consolidation</a:t>
            </a:r>
          </a:p>
        </p:txBody>
      </p:sp>
      <p:sp>
        <p:nvSpPr>
          <p:cNvPr id="5" name="Content Placeholder 2">
            <a:extLst>
              <a:ext uri="{FF2B5EF4-FFF2-40B4-BE49-F238E27FC236}">
                <a16:creationId xmlns:a16="http://schemas.microsoft.com/office/drawing/2014/main" id="{BC4329C2-B18D-74ED-6877-69320A3D6056}"/>
              </a:ext>
            </a:extLst>
          </p:cNvPr>
          <p:cNvSpPr txBox="1">
            <a:spLocks/>
          </p:cNvSpPr>
          <p:nvPr/>
        </p:nvSpPr>
        <p:spPr>
          <a:xfrm>
            <a:off x="1341120" y="1708096"/>
            <a:ext cx="9509760" cy="18637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74320" indent="-228600" algn="l" defTabSz="914400" rtl="0" eaLnBrk="1" latinLnBrk="0" hangingPunct="1">
              <a:lnSpc>
                <a:spcPct val="90000"/>
              </a:lnSpc>
              <a:spcBef>
                <a:spcPts val="1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20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  <a:lvl2pPr marL="59436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8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2pPr>
            <a:lvl3pPr marL="9144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6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3pPr>
            <a:lvl4pPr marL="12344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4pPr>
            <a:lvl5pPr marL="155448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Clr>
                <a:schemeClr val="tx2"/>
              </a:buClr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5pPr>
            <a:lvl6pPr marL="187452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6pPr>
            <a:lvl7pPr marL="219456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7pPr>
            <a:lvl8pPr marL="251460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8pPr>
            <a:lvl9pPr marL="2834640" indent="-228600" algn="l" defTabSz="914400" rtl="0" eaLnBrk="1" latinLnBrk="0" hangingPunct="1">
              <a:lnSpc>
                <a:spcPct val="90000"/>
              </a:lnSpc>
              <a:spcBef>
                <a:spcPts val="800"/>
              </a:spcBef>
              <a:buSzPct val="100000"/>
              <a:buFont typeface="Arial" pitchFamily="34" charset="0"/>
              <a:buChar char="▪"/>
              <a:defRPr sz="1400" kern="1200" baseline="0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/>
              <a:t>Read-thru</a:t>
            </a:r>
          </a:p>
          <a:p>
            <a:pPr lvl="1"/>
            <a:r>
              <a:rPr lang="en-US" sz="2200" dirty="0"/>
              <a:t>Overall understanding of bigger picture </a:t>
            </a:r>
          </a:p>
          <a:p>
            <a:r>
              <a:rPr lang="en-US" sz="2400" dirty="0"/>
              <a:t>Block-by-Block</a:t>
            </a:r>
          </a:p>
          <a:p>
            <a:pPr lvl="1"/>
            <a:r>
              <a:rPr lang="en-US" sz="2200" dirty="0"/>
              <a:t>Distill 1-2 points per section </a:t>
            </a:r>
          </a:p>
        </p:txBody>
      </p:sp>
    </p:spTree>
    <p:extLst>
      <p:ext uri="{BB962C8B-B14F-4D97-AF65-F5344CB8AC3E}">
        <p14:creationId xmlns:p14="http://schemas.microsoft.com/office/powerpoint/2010/main" val="26489480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5112068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Banded Design Blue 16x9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F00001084.potx" id="{22E7A37F-2161-4E4B-A340-BF7CA314E3E5}" vid="{F2416EA9-E215-4704-9EB2-B7658E7031A3}"/>
    </a:ext>
  </a:extLst>
</a:theme>
</file>

<file path=ppt/theme/theme2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Banded Design Blue">
      <a:dk1>
        <a:srgbClr val="404040"/>
      </a:dk1>
      <a:lt1>
        <a:sysClr val="window" lastClr="FFFFFF"/>
      </a:lt1>
      <a:dk2>
        <a:srgbClr val="263050"/>
      </a:dk2>
      <a:lt2>
        <a:srgbClr val="E5E8E8"/>
      </a:lt2>
      <a:accent1>
        <a:srgbClr val="77B142"/>
      </a:accent1>
      <a:accent2>
        <a:srgbClr val="E3C01E"/>
      </a:accent2>
      <a:accent3>
        <a:srgbClr val="0070C0"/>
      </a:accent3>
      <a:accent4>
        <a:srgbClr val="7556A4"/>
      </a:accent4>
      <a:accent5>
        <a:srgbClr val="F08F1E"/>
      </a:accent5>
      <a:accent6>
        <a:srgbClr val="CB3E3A"/>
      </a:accent6>
      <a:hlink>
        <a:srgbClr val="0070C0"/>
      </a:hlink>
      <a:folHlink>
        <a:srgbClr val="7556A4"/>
      </a:folHlink>
    </a:clrScheme>
    <a:fontScheme name="Corbel">
      <a:maj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orbel"/>
        <a:ea typeface=""/>
        <a:cs typeface=""/>
        <a:font script="Jpan" typeface="ＭＳ ゴシック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Blue banded nature presentation with mountain sunrise photo (widescreen)</Template>
  <TotalTime>386</TotalTime>
  <Words>119</Words>
  <Application>Microsoft Office PowerPoint</Application>
  <PresentationFormat>Widescreen</PresentationFormat>
  <Paragraphs>28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Arial</vt:lpstr>
      <vt:lpstr>Corbel</vt:lpstr>
      <vt:lpstr>Euphemia</vt:lpstr>
      <vt:lpstr>Wingdings</vt:lpstr>
      <vt:lpstr>Banded Design Blue 16x9</vt:lpstr>
      <vt:lpstr>ZooMu PC Workshop: Roadmapping</vt:lpstr>
      <vt:lpstr>PowerPoint Presentation</vt:lpstr>
      <vt:lpstr>How to get there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Sinlan Poo</dc:creator>
  <cp:lastModifiedBy>Sinlan Poo</cp:lastModifiedBy>
  <cp:revision>8</cp:revision>
  <dcterms:created xsi:type="dcterms:W3CDTF">2025-03-13T15:48:26Z</dcterms:created>
  <dcterms:modified xsi:type="dcterms:W3CDTF">2025-09-13T00:31:55Z</dcterms:modified>
</cp:coreProperties>
</file>