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65" r:id="rId4"/>
    <p:sldId id="268" r:id="rId5"/>
    <p:sldId id="271" r:id="rId6"/>
    <p:sldId id="267" r:id="rId7"/>
    <p:sldId id="272" r:id="rId8"/>
    <p:sldId id="280" r:id="rId9"/>
    <p:sldId id="281" r:id="rId10"/>
    <p:sldId id="276" r:id="rId11"/>
    <p:sldId id="275" r:id="rId12"/>
    <p:sldId id="284" r:id="rId13"/>
    <p:sldId id="285" r:id="rId14"/>
    <p:sldId id="262" r:id="rId15"/>
    <p:sldId id="283" r:id="rId16"/>
    <p:sldId id="286" r:id="rId17"/>
    <p:sldId id="300" r:id="rId18"/>
    <p:sldId id="289" r:id="rId19"/>
    <p:sldId id="301" r:id="rId20"/>
    <p:sldId id="279" r:id="rId21"/>
    <p:sldId id="291" r:id="rId22"/>
    <p:sldId id="293" r:id="rId23"/>
    <p:sldId id="294" r:id="rId24"/>
    <p:sldId id="288" r:id="rId25"/>
    <p:sldId id="299" r:id="rId26"/>
    <p:sldId id="292" r:id="rId27"/>
    <p:sldId id="295" r:id="rId28"/>
    <p:sldId id="282" r:id="rId29"/>
    <p:sldId id="296" r:id="rId30"/>
    <p:sldId id="298" r:id="rId31"/>
    <p:sldId id="297" r:id="rId32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jw" initials="s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4D7"/>
    <a:srgbClr val="02EC23"/>
    <a:srgbClr val="FC74E2"/>
    <a:srgbClr val="91E38D"/>
    <a:srgbClr val="FFFFFF"/>
    <a:srgbClr val="0065B0"/>
    <a:srgbClr val="2E4F76"/>
    <a:srgbClr val="325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55" autoAdjust="0"/>
    <p:restoredTop sz="85965" autoAdjust="0"/>
  </p:normalViewPr>
  <p:slideViewPr>
    <p:cSldViewPr>
      <p:cViewPr varScale="1">
        <p:scale>
          <a:sx n="62" d="100"/>
          <a:sy n="62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2EF41-B1B4-4401-AE00-4BC7BF3D138F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E62D-DDFE-4814-B3BA-A8777D99AB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7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저는 </a:t>
            </a:r>
            <a:r>
              <a:rPr lang="en-US" altLang="ko-KR" dirty="0"/>
              <a:t>divide &amp; conquer</a:t>
            </a:r>
            <a:r>
              <a:rPr lang="ko-KR" altLang="en-US" dirty="0"/>
              <a:t>를 주제로 발표를 맡은 서주원입니다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5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그에 반해 재귀적으로 </a:t>
            </a:r>
            <a:r>
              <a:rPr lang="en-US" altLang="ko-KR" dirty="0"/>
              <a:t>7</a:t>
            </a:r>
            <a:r>
              <a:rPr lang="ko-KR" altLang="en-US" dirty="0"/>
              <a:t>을 찾게 되면</a:t>
            </a:r>
            <a:endParaRPr lang="en-US" altLang="ko-KR" dirty="0"/>
          </a:p>
          <a:p>
            <a:r>
              <a:rPr lang="ko-KR" altLang="en-US" dirty="0"/>
              <a:t>같은 </a:t>
            </a:r>
            <a:r>
              <a:rPr lang="en-US" altLang="ko-KR" dirty="0"/>
              <a:t>3</a:t>
            </a:r>
            <a:r>
              <a:rPr lang="ko-KR" altLang="en-US" dirty="0"/>
              <a:t>번의 횟수동안 </a:t>
            </a:r>
            <a:r>
              <a:rPr lang="en-US" altLang="ko-KR" dirty="0"/>
              <a:t>0, 1, 2 </a:t>
            </a:r>
            <a:r>
              <a:rPr lang="ko-KR" altLang="en-US" dirty="0"/>
              <a:t>까지 밖에 도달하지 못했음을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재귀적 풀이법은 문제를 풀 수 있는 </a:t>
            </a:r>
            <a:r>
              <a:rPr lang="en-US" altLang="ko-KR" dirty="0"/>
              <a:t>base case</a:t>
            </a:r>
            <a:r>
              <a:rPr lang="ko-KR" altLang="en-US" dirty="0"/>
              <a:t> 조각과 이 조각을 제외한 전체 크기의 문제 </a:t>
            </a:r>
            <a:r>
              <a:rPr lang="en-US" altLang="ko-KR" dirty="0"/>
              <a:t>recursive case</a:t>
            </a:r>
            <a:r>
              <a:rPr lang="ko-KR" altLang="en-US" dirty="0"/>
              <a:t>로 나눕니다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문제를 한 </a:t>
            </a:r>
            <a:r>
              <a:rPr lang="ko-KR" altLang="en-US" dirty="0">
                <a:solidFill>
                  <a:srgbClr val="FF0000"/>
                </a:solidFill>
              </a:rPr>
              <a:t>조각 씩 해</a:t>
            </a:r>
            <a:r>
              <a:rPr lang="ko-KR" altLang="en-US" dirty="0"/>
              <a:t>결해 나가는데</a:t>
            </a:r>
            <a:r>
              <a:rPr lang="en-US" altLang="ko-KR" dirty="0"/>
              <a:t> </a:t>
            </a:r>
            <a:r>
              <a:rPr lang="ko-KR" altLang="en-US" dirty="0"/>
              <a:t>이 때</a:t>
            </a:r>
            <a:r>
              <a:rPr lang="en-US" altLang="ko-KR" dirty="0"/>
              <a:t>, divide &amp; conquer</a:t>
            </a:r>
            <a:r>
              <a:rPr lang="ko-KR" altLang="en-US" dirty="0"/>
              <a:t>와는 다르게 문제의 크기를 줄여서 문제를 해결하지는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7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en-US" altLang="ko-KR" dirty="0"/>
              <a:t>divide &amp; conquer</a:t>
            </a:r>
            <a:r>
              <a:rPr lang="ko-KR" altLang="en-US" dirty="0"/>
              <a:t>의 시간 복잡도를 구하기 위한 이론 </a:t>
            </a:r>
            <a:r>
              <a:rPr lang="en-US" altLang="ko-KR" dirty="0"/>
              <a:t>Master Theorem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재귀 함수가 </a:t>
            </a:r>
            <a:r>
              <a:rPr lang="en-US" altLang="ko-KR" dirty="0"/>
              <a:t>T(n) = </a:t>
            </a:r>
            <a:r>
              <a:rPr lang="en-US" altLang="ko-KR" dirty="0" err="1"/>
              <a:t>aT</a:t>
            </a:r>
            <a:r>
              <a:rPr lang="en-US" altLang="ko-KR" dirty="0"/>
              <a:t>(n/b) +</a:t>
            </a:r>
            <a:r>
              <a:rPr lang="ko-KR" altLang="en-US" dirty="0"/>
              <a:t> </a:t>
            </a:r>
            <a:r>
              <a:rPr lang="en-US" altLang="ko-KR" dirty="0" err="1"/>
              <a:t>cn^k</a:t>
            </a:r>
            <a:r>
              <a:rPr lang="en-US" altLang="ko-KR" dirty="0"/>
              <a:t>  </a:t>
            </a:r>
            <a:r>
              <a:rPr lang="ko-KR" altLang="en-US" dirty="0"/>
              <a:t>꼴로 나타낼 수 있고 </a:t>
            </a:r>
            <a:r>
              <a:rPr lang="en-US" altLang="ko-KR" dirty="0"/>
              <a:t>base case </a:t>
            </a:r>
            <a:r>
              <a:rPr lang="ko-KR" altLang="en-US" dirty="0"/>
              <a:t>즉</a:t>
            </a:r>
            <a:r>
              <a:rPr lang="en-US" altLang="ko-KR" dirty="0"/>
              <a:t>, T(1)</a:t>
            </a:r>
            <a:r>
              <a:rPr lang="ko-KR" altLang="en-US" dirty="0"/>
              <a:t>이 상수 시간일때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 =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나누어지는 문제의 개수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 후 문제의 크기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dirty="0" err="1"/>
              <a:t>cn^k</a:t>
            </a:r>
            <a:r>
              <a:rPr lang="en-US" altLang="ko-KR" dirty="0"/>
              <a:t> =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문제마다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conquer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단계에서 걸리는 시간을 구하고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구해진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 k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아래의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식에 대입했을 때 조건에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만족하는 것이 해당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&amp; conquer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식의 시간 복잡도가 되는 것입니다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82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식은 </a:t>
            </a:r>
            <a:r>
              <a:rPr lang="en-US" altLang="ko-KR" dirty="0"/>
              <a:t>divide &amp; conquer</a:t>
            </a:r>
            <a:r>
              <a:rPr lang="ko-KR" altLang="en-US" dirty="0"/>
              <a:t>의 대표적인 예인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의 시간 복잡도를 </a:t>
            </a:r>
            <a:r>
              <a:rPr lang="en-US" altLang="ko-KR" dirty="0"/>
              <a:t>Master theorem</a:t>
            </a:r>
            <a:r>
              <a:rPr lang="ko-KR" altLang="en-US" dirty="0"/>
              <a:t>으로 한 번 구해보겠습니다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 식은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의 </a:t>
            </a:r>
            <a:r>
              <a:rPr lang="ko-KR" altLang="en-US" dirty="0" err="1"/>
              <a:t>점화식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위 식에서 </a:t>
            </a:r>
            <a:r>
              <a:rPr lang="en-US" altLang="ko-KR" dirty="0"/>
              <a:t>a=2, b=2 , k=1 </a:t>
            </a:r>
            <a:r>
              <a:rPr lang="ko-KR" altLang="en-US" dirty="0"/>
              <a:t>임을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토대로 시간 </a:t>
            </a:r>
            <a:r>
              <a:rPr lang="en-US" altLang="ko-KR" dirty="0"/>
              <a:t>master theorem</a:t>
            </a:r>
            <a:r>
              <a:rPr lang="ko-KR" altLang="en-US" dirty="0"/>
              <a:t>에 대입하면 </a:t>
            </a:r>
            <a:r>
              <a:rPr lang="en-US" altLang="ko-KR" dirty="0"/>
              <a:t>2</a:t>
            </a:r>
            <a:r>
              <a:rPr lang="ko-KR" altLang="en-US" dirty="0"/>
              <a:t>번 식을 만족함을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의 </a:t>
            </a:r>
            <a:r>
              <a:rPr lang="ko-KR" altLang="en-US" dirty="0" err="1"/>
              <a:t>시간복자도</a:t>
            </a:r>
            <a:r>
              <a:rPr lang="ko-KR" altLang="en-US" dirty="0"/>
              <a:t> </a:t>
            </a:r>
            <a:r>
              <a:rPr lang="en-US" altLang="ko-KR" dirty="0"/>
              <a:t>T(n)=O(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/>
              <a:t>이라고 말 할 수 있겠습니다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</a:t>
            </a:r>
            <a:r>
              <a:rPr lang="en-US" altLang="ko-KR" dirty="0"/>
              <a:t>Divide &amp; Conquer</a:t>
            </a:r>
            <a:r>
              <a:rPr lang="ko-KR" altLang="en-US" dirty="0"/>
              <a:t> 기법은 </a:t>
            </a:r>
            <a:r>
              <a:rPr lang="en-US" altLang="ko-KR" dirty="0"/>
              <a:t>Merge sort, Quick Sort</a:t>
            </a:r>
            <a:r>
              <a:rPr lang="ko-KR" altLang="en-US" dirty="0"/>
              <a:t>에서 사용되는데</a:t>
            </a:r>
            <a:endParaRPr lang="en-US" altLang="ko-KR" dirty="0"/>
          </a:p>
          <a:p>
            <a:r>
              <a:rPr lang="ko-KR" altLang="en-US" dirty="0"/>
              <a:t>그 중 </a:t>
            </a:r>
            <a:r>
              <a:rPr lang="en-US" altLang="ko-KR" dirty="0"/>
              <a:t>Merge Sort</a:t>
            </a:r>
            <a:r>
              <a:rPr lang="ko-KR" altLang="en-US" dirty="0"/>
              <a:t>는 멀티코어 </a:t>
            </a:r>
            <a:r>
              <a:rPr lang="en-US" altLang="ko-KR" dirty="0"/>
              <a:t>(Multi-Core) CPU</a:t>
            </a:r>
            <a:r>
              <a:rPr lang="ko-KR" altLang="en-US" dirty="0"/>
              <a:t>의 등장으로 정렬 알고리즘을 병렬화 하는 데에 이용되고 있고</a:t>
            </a:r>
            <a:endParaRPr lang="en-US" altLang="ko-KR" dirty="0"/>
          </a:p>
          <a:p>
            <a:r>
              <a:rPr lang="en-US" altLang="ko-KR" dirty="0"/>
              <a:t>Quick Sort</a:t>
            </a:r>
            <a:r>
              <a:rPr lang="ko-KR" altLang="en-US" dirty="0"/>
              <a:t>는 </a:t>
            </a:r>
            <a:r>
              <a:rPr lang="en-US" altLang="ko-KR" dirty="0"/>
              <a:t>Bioinformatics</a:t>
            </a:r>
            <a:r>
              <a:rPr lang="ko-KR" altLang="en-US" dirty="0"/>
              <a:t>에서 특정 유전자를 효율적으로 찾는데 </a:t>
            </a:r>
            <a:r>
              <a:rPr lang="en-US" altLang="ko-KR" dirty="0"/>
              <a:t>suffix array</a:t>
            </a:r>
            <a:r>
              <a:rPr lang="ko-KR" altLang="en-US" dirty="0"/>
              <a:t>와 활용되고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divide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conquer</a:t>
            </a:r>
            <a:r>
              <a:rPr lang="ko-KR" altLang="en-US" dirty="0"/>
              <a:t>로 해결할 수 있는 유명한 </a:t>
            </a:r>
            <a:r>
              <a:rPr lang="en-US" altLang="ko-KR" dirty="0"/>
              <a:t>problem</a:t>
            </a:r>
            <a:r>
              <a:rPr lang="ko-KR" altLang="en-US" dirty="0"/>
              <a:t>인 </a:t>
            </a:r>
            <a:r>
              <a:rPr lang="en-US" altLang="ko-KR" dirty="0"/>
              <a:t>maximum-subarray</a:t>
            </a:r>
            <a:r>
              <a:rPr lang="ko-KR" altLang="en-US" dirty="0"/>
              <a:t>에 대해서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2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maximum-subarray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은 보시는 것 처럼</a:t>
            </a:r>
            <a:r>
              <a:rPr lang="en-US" altLang="ko-KR" dirty="0"/>
              <a:t> </a:t>
            </a:r>
            <a:r>
              <a:rPr lang="ko-KR" altLang="en-US" dirty="0"/>
              <a:t>한 배열에 값이 연속적으로 들어왔을 때</a:t>
            </a:r>
            <a:endParaRPr lang="en-US" altLang="ko-KR" dirty="0"/>
          </a:p>
          <a:p>
            <a:r>
              <a:rPr lang="ko-KR" altLang="en-US" dirty="0"/>
              <a:t>주어진 배열에서 합이 가장 큰 구간을 찾는 문제입니다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문제를 해결하기 위한 방법은 여러 개가 있겠지만 저는 </a:t>
            </a:r>
            <a:r>
              <a:rPr lang="en-US" altLang="ko-KR" dirty="0"/>
              <a:t>3</a:t>
            </a:r>
            <a:r>
              <a:rPr lang="ko-KR" altLang="en-US" dirty="0"/>
              <a:t>가지 방법으로 문제를 풀어보고자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4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</a:t>
            </a:r>
            <a:r>
              <a:rPr lang="en-US" altLang="ko-KR" dirty="0"/>
              <a:t>brute-force </a:t>
            </a:r>
            <a:r>
              <a:rPr lang="ko-KR" altLang="en-US" dirty="0"/>
              <a:t>방법입니다</a:t>
            </a:r>
            <a:r>
              <a:rPr lang="en-US" altLang="ko-KR" dirty="0"/>
              <a:t>. </a:t>
            </a:r>
            <a:r>
              <a:rPr lang="ko-KR" altLang="en-US" dirty="0"/>
              <a:t>한국말로 주먹구구식 찾기라고 하죠</a:t>
            </a:r>
            <a:endParaRPr lang="en-US" altLang="ko-KR" dirty="0"/>
          </a:p>
          <a:p>
            <a:r>
              <a:rPr lang="ko-KR" altLang="en-US" dirty="0"/>
              <a:t>말 그대로 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 값인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r>
              <a:rPr lang="en-US" altLang="ko-KR" dirty="0"/>
              <a:t> </a:t>
            </a:r>
            <a:r>
              <a:rPr lang="ko-KR" altLang="en-US" dirty="0"/>
              <a:t>마지막 </a:t>
            </a:r>
            <a:r>
              <a:rPr lang="en-US" altLang="ko-KR" dirty="0"/>
              <a:t>index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순차적으로 더해 나가면서 합의 크기가 최대인 것을 찾습니다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번 째 </a:t>
            </a:r>
            <a:r>
              <a:rPr lang="en-US" altLang="ko-KR" dirty="0"/>
              <a:t>index </a:t>
            </a:r>
            <a:r>
              <a:rPr lang="ko-KR" altLang="en-US" dirty="0"/>
              <a:t>값인 </a:t>
            </a:r>
            <a:r>
              <a:rPr lang="en-US" altLang="ko-KR" dirty="0"/>
              <a:t>1</a:t>
            </a:r>
            <a:r>
              <a:rPr lang="ko-KR" altLang="en-US" dirty="0"/>
              <a:t>에 대해서 다 찾았으면 그 다음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값인 </a:t>
            </a:r>
            <a:r>
              <a:rPr lang="en-US" altLang="ko-KR" dirty="0"/>
              <a:t>-2</a:t>
            </a:r>
            <a:r>
              <a:rPr lang="ko-KR" altLang="en-US" dirty="0"/>
              <a:t>에 대해서 똑같이 실행해줍니다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마지막 </a:t>
            </a:r>
            <a:r>
              <a:rPr lang="en-US" altLang="ko-KR" dirty="0"/>
              <a:t>index </a:t>
            </a:r>
            <a:r>
              <a:rPr lang="ko-KR" altLang="en-US" dirty="0"/>
              <a:t>값인 </a:t>
            </a:r>
            <a:r>
              <a:rPr lang="en-US" altLang="ko-KR" dirty="0"/>
              <a:t>3</a:t>
            </a:r>
            <a:r>
              <a:rPr lang="ko-KR" altLang="en-US" dirty="0"/>
              <a:t>까지 반복을 하면서 연속된 배열의 최대합을 가지는 구간을 찾아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44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자료를 코드화 시킨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배열의 크기가 </a:t>
            </a:r>
            <a:r>
              <a:rPr lang="en-US" altLang="ko-KR" dirty="0"/>
              <a:t>n</a:t>
            </a:r>
            <a:r>
              <a:rPr lang="ko-KR" altLang="en-US" dirty="0"/>
              <a:t>개 이면 이런 연산을 </a:t>
            </a:r>
            <a:r>
              <a:rPr lang="en-US" altLang="ko-KR" dirty="0"/>
              <a:t>(n^2+n)/2 </a:t>
            </a:r>
            <a:r>
              <a:rPr lang="ko-KR" altLang="en-US" dirty="0"/>
              <a:t>만큼 진행하기에 위 코드의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O(n^2)</a:t>
            </a:r>
            <a:r>
              <a:rPr lang="ko-KR" altLang="en-US" dirty="0"/>
              <a:t>라고 이야기할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8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Divide &amp; conquer</a:t>
            </a:r>
            <a:r>
              <a:rPr lang="ko-KR" altLang="en-US" dirty="0"/>
              <a:t>로 </a:t>
            </a:r>
            <a:r>
              <a:rPr lang="en-US" altLang="ko-KR" dirty="0"/>
              <a:t>maximum-subarray</a:t>
            </a:r>
            <a:r>
              <a:rPr lang="ko-KR" altLang="en-US" dirty="0"/>
              <a:t>를 풀 때는 </a:t>
            </a:r>
            <a:r>
              <a:rPr lang="en-US" altLang="ko-KR" dirty="0"/>
              <a:t>3</a:t>
            </a:r>
            <a:r>
              <a:rPr lang="ko-KR" altLang="en-US" dirty="0"/>
              <a:t>가지 경우에 대해서 확인 후 비교해 주어야합니다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. </a:t>
            </a:r>
            <a:r>
              <a:rPr lang="ko-KR" altLang="en-US" dirty="0"/>
              <a:t>최대값이 나타나는 구간이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mid </a:t>
            </a:r>
            <a:r>
              <a:rPr lang="ko-KR" altLang="en-US" dirty="0"/>
              <a:t>사이에 존재할 경우</a:t>
            </a:r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최대값이 나타나는 구간이 </a:t>
            </a:r>
            <a:r>
              <a:rPr lang="en-US" altLang="ko-KR" dirty="0"/>
              <a:t>mid+1</a:t>
            </a:r>
            <a:r>
              <a:rPr lang="ko-KR" altLang="en-US" dirty="0"/>
              <a:t>에서 </a:t>
            </a:r>
            <a:r>
              <a:rPr lang="en-US" altLang="ko-KR" dirty="0"/>
              <a:t>right </a:t>
            </a:r>
            <a:r>
              <a:rPr lang="ko-KR" altLang="en-US" dirty="0"/>
              <a:t>사이에 존재할 경우</a:t>
            </a:r>
            <a:endParaRPr lang="en-US" altLang="ko-KR" dirty="0"/>
          </a:p>
          <a:p>
            <a:r>
              <a:rPr lang="ko-KR" altLang="en-US" dirty="0"/>
              <a:t>세번째</a:t>
            </a:r>
            <a:r>
              <a:rPr lang="en-US" altLang="ko-KR" dirty="0"/>
              <a:t>, </a:t>
            </a:r>
            <a:r>
              <a:rPr lang="ko-KR" altLang="en-US" dirty="0"/>
              <a:t>최대값이 나타나는 구간이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mid</a:t>
            </a:r>
            <a:r>
              <a:rPr lang="ko-KR" altLang="en-US" dirty="0"/>
              <a:t> </a:t>
            </a:r>
            <a:r>
              <a:rPr lang="en-US" altLang="ko-KR" dirty="0"/>
              <a:t>mid+1</a:t>
            </a:r>
            <a:r>
              <a:rPr lang="ko-KR" altLang="en-US" dirty="0"/>
              <a:t> </a:t>
            </a:r>
            <a:r>
              <a:rPr lang="en-US" altLang="ko-KR" dirty="0"/>
              <a:t>right </a:t>
            </a:r>
            <a:r>
              <a:rPr lang="ko-KR" altLang="en-US" dirty="0"/>
              <a:t>두 구간 사이에 걸쳐서 나타나는 경우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3</a:t>
            </a:r>
            <a:r>
              <a:rPr lang="ko-KR" altLang="en-US" dirty="0"/>
              <a:t>가지 경우에 대해 각 값을 구한 후 비교를 해서 가장 큰 </a:t>
            </a:r>
            <a:r>
              <a:rPr lang="en-US" altLang="ko-KR" dirty="0"/>
              <a:t>case</a:t>
            </a:r>
            <a:r>
              <a:rPr lang="ko-KR" altLang="en-US" dirty="0"/>
              <a:t>의 값을 반환해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44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코드를 한 번 보시겠습니다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Base case</a:t>
            </a:r>
            <a:r>
              <a:rPr lang="ko-KR" altLang="en-US" dirty="0"/>
              <a:t>일 경우 즉</a:t>
            </a:r>
            <a:r>
              <a:rPr lang="en-US" altLang="ko-KR" dirty="0"/>
              <a:t>, </a:t>
            </a:r>
            <a:r>
              <a:rPr lang="ko-KR" altLang="en-US" dirty="0"/>
              <a:t>더 이상 문제를 쪼개지 못할 경우에 </a:t>
            </a:r>
            <a:r>
              <a:rPr lang="en-US" altLang="ko-KR" dirty="0"/>
              <a:t>return</a:t>
            </a:r>
            <a:r>
              <a:rPr lang="ko-KR" altLang="en-US" dirty="0"/>
              <a:t>을 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가 아닐 경우</a:t>
            </a:r>
            <a:r>
              <a:rPr lang="en-US" altLang="ko-KR" dirty="0"/>
              <a:t>, </a:t>
            </a:r>
            <a:r>
              <a:rPr lang="ko-KR" altLang="en-US" dirty="0"/>
              <a:t>문제를 쪼개기 위한 기준 </a:t>
            </a:r>
            <a:r>
              <a:rPr lang="en-US" altLang="ko-KR" dirty="0"/>
              <a:t>mid</a:t>
            </a:r>
            <a:r>
              <a:rPr lang="ko-KR" altLang="en-US" dirty="0"/>
              <a:t>값을 찾아줍니다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mid</a:t>
            </a:r>
            <a:r>
              <a:rPr lang="ko-KR" altLang="en-US" dirty="0"/>
              <a:t>값을 기준으로 </a:t>
            </a:r>
            <a:r>
              <a:rPr lang="en-US" altLang="ko-KR" dirty="0"/>
              <a:t>left</a:t>
            </a:r>
            <a:r>
              <a:rPr lang="ko-KR" altLang="en-US" dirty="0"/>
              <a:t>에서 </a:t>
            </a:r>
            <a:r>
              <a:rPr lang="en-US" altLang="ko-KR" dirty="0"/>
              <a:t>mid, mid+1</a:t>
            </a:r>
            <a:r>
              <a:rPr lang="ko-KR" altLang="en-US" dirty="0"/>
              <a:t>에서 </a:t>
            </a:r>
            <a:r>
              <a:rPr lang="en-US" altLang="ko-KR" dirty="0"/>
              <a:t>right</a:t>
            </a:r>
            <a:r>
              <a:rPr lang="ko-KR" altLang="en-US" dirty="0"/>
              <a:t>로 두개의 구간으로 문제의 크기를 줄여줍니다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left</a:t>
            </a:r>
            <a:r>
              <a:rPr lang="ko-KR" altLang="en-US" dirty="0"/>
              <a:t>에서 </a:t>
            </a:r>
            <a:r>
              <a:rPr lang="en-US" altLang="ko-KR" dirty="0"/>
              <a:t>mid</a:t>
            </a:r>
            <a:r>
              <a:rPr lang="ko-KR" altLang="en-US" dirty="0"/>
              <a:t>로 쪼개어준 부분은 </a:t>
            </a:r>
            <a:r>
              <a:rPr lang="en-US" altLang="ko-KR" dirty="0"/>
              <a:t>case1 </a:t>
            </a:r>
            <a:r>
              <a:rPr lang="ko-KR" altLang="en-US" dirty="0"/>
              <a:t>즉</a:t>
            </a:r>
            <a:r>
              <a:rPr lang="en-US" altLang="ko-KR" dirty="0"/>
              <a:t>, max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mid</a:t>
            </a:r>
            <a:r>
              <a:rPr lang="ko-KR" altLang="en-US" dirty="0"/>
              <a:t>기준으로 왼쪽에 있을 경우에 대해서 탐색을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만찬가지로 </a:t>
            </a:r>
            <a:r>
              <a:rPr lang="en-US" altLang="ko-KR" dirty="0"/>
              <a:t>mid+1 right</a:t>
            </a:r>
            <a:r>
              <a:rPr lang="ko-KR" altLang="en-US" dirty="0"/>
              <a:t>로 쪼개어준 부분은 </a:t>
            </a:r>
            <a:r>
              <a:rPr lang="en-US" altLang="ko-KR" dirty="0"/>
              <a:t>case2 max value</a:t>
            </a:r>
            <a:r>
              <a:rPr lang="ko-KR" altLang="en-US" dirty="0"/>
              <a:t>가 </a:t>
            </a:r>
            <a:r>
              <a:rPr lang="en-US" altLang="ko-KR" dirty="0"/>
              <a:t>mid </a:t>
            </a:r>
            <a:r>
              <a:rPr lang="ko-KR" altLang="en-US" dirty="0"/>
              <a:t>기준으로 오른쪽에 있을 경우에 대해 탐색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해서 </a:t>
            </a:r>
            <a:r>
              <a:rPr lang="en-US" altLang="ko-KR" dirty="0"/>
              <a:t>case1</a:t>
            </a:r>
            <a:r>
              <a:rPr lang="ko-KR" altLang="en-US" dirty="0"/>
              <a:t>과 </a:t>
            </a:r>
            <a:r>
              <a:rPr lang="en-US" altLang="ko-KR" dirty="0"/>
              <a:t>case2</a:t>
            </a:r>
            <a:r>
              <a:rPr lang="ko-KR" altLang="en-US" dirty="0"/>
              <a:t>의 </a:t>
            </a:r>
            <a:r>
              <a:rPr lang="en-US" altLang="ko-KR" dirty="0"/>
              <a:t>max value</a:t>
            </a:r>
            <a:r>
              <a:rPr lang="ko-KR" altLang="en-US" dirty="0"/>
              <a:t>를 비교해 큰 값을 </a:t>
            </a:r>
            <a:r>
              <a:rPr lang="en-US" altLang="ko-KR" dirty="0"/>
              <a:t>single </a:t>
            </a:r>
            <a:r>
              <a:rPr lang="ko-KR" altLang="en-US" dirty="0"/>
              <a:t>변수에 넣어줍니다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 </a:t>
            </a:r>
            <a:r>
              <a:rPr lang="en-US" altLang="ko-KR" dirty="0"/>
              <a:t>for</a:t>
            </a:r>
            <a:r>
              <a:rPr lang="ko-KR" altLang="en-US" dirty="0"/>
              <a:t>문 두개를 이용해서 </a:t>
            </a:r>
            <a:r>
              <a:rPr lang="en-US" altLang="ko-KR" dirty="0"/>
              <a:t>case3 </a:t>
            </a:r>
            <a:r>
              <a:rPr lang="ko-KR" altLang="en-US" dirty="0"/>
              <a:t>즉</a:t>
            </a:r>
            <a:r>
              <a:rPr lang="en-US" altLang="ko-KR" dirty="0"/>
              <a:t>, max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중앙에 걸쳐 있을 경우에 대해서 탐색을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case1, case2, case3 </a:t>
            </a:r>
            <a:r>
              <a:rPr lang="ko-KR" altLang="en-US" dirty="0"/>
              <a:t>각 </a:t>
            </a:r>
            <a:r>
              <a:rPr lang="en-US" altLang="ko-KR" dirty="0"/>
              <a:t>case</a:t>
            </a:r>
            <a:r>
              <a:rPr lang="ko-KR" altLang="en-US" dirty="0"/>
              <a:t>에 대한 </a:t>
            </a:r>
            <a:r>
              <a:rPr lang="en-US" altLang="ko-KR" dirty="0"/>
              <a:t>max value</a:t>
            </a:r>
            <a:r>
              <a:rPr lang="ko-KR" altLang="en-US" dirty="0"/>
              <a:t>를 구한 후 그 중 가장 큰 값을 </a:t>
            </a:r>
            <a:r>
              <a:rPr lang="en-US" altLang="ko-KR" dirty="0"/>
              <a:t>return</a:t>
            </a:r>
            <a:r>
              <a:rPr lang="ko-KR" altLang="en-US" dirty="0"/>
              <a:t>해 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2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</a:t>
            </a:r>
            <a:r>
              <a:rPr lang="en-US" altLang="ko-KR" dirty="0"/>
              <a:t>Big-O natation</a:t>
            </a:r>
            <a:r>
              <a:rPr lang="ko-KR" altLang="en-US" dirty="0"/>
              <a:t>에 대한 간단한 설명</a:t>
            </a:r>
            <a:r>
              <a:rPr lang="en-US" altLang="ko-KR" dirty="0"/>
              <a:t>, </a:t>
            </a:r>
            <a:r>
              <a:rPr lang="en-US" altLang="ko-KR" dirty="0" err="1"/>
              <a:t>Divide&amp;Conquer</a:t>
            </a:r>
            <a:r>
              <a:rPr lang="ko-KR" altLang="en-US" dirty="0"/>
              <a:t>의 개념과 내용 그리고 </a:t>
            </a:r>
            <a:r>
              <a:rPr lang="en-US" altLang="ko-KR" dirty="0"/>
              <a:t>Maximum-subarray problem</a:t>
            </a:r>
            <a:r>
              <a:rPr lang="ko-KR" altLang="en-US" dirty="0"/>
              <a:t>을 다루고 </a:t>
            </a:r>
            <a:endParaRPr lang="en-US" altLang="ko-KR" dirty="0"/>
          </a:p>
          <a:p>
            <a:r>
              <a:rPr lang="ko-KR" altLang="en-US" dirty="0"/>
              <a:t>마지막에 결론을 내리는 것으로 이루어져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크기가 </a:t>
            </a:r>
            <a:r>
              <a:rPr lang="en-US" altLang="ko-KR" dirty="0"/>
              <a:t>7</a:t>
            </a:r>
            <a:r>
              <a:rPr lang="ko-KR" altLang="en-US" dirty="0"/>
              <a:t>인 배열이 있습니다</a:t>
            </a:r>
            <a:r>
              <a:rPr lang="en-US" altLang="ko-KR" dirty="0"/>
              <a:t>. </a:t>
            </a:r>
            <a:r>
              <a:rPr lang="ko-KR" altLang="en-US" dirty="0"/>
              <a:t>코드처럼 </a:t>
            </a:r>
            <a:r>
              <a:rPr lang="en-US" altLang="ko-KR" dirty="0"/>
              <a:t>base case</a:t>
            </a:r>
            <a:r>
              <a:rPr lang="ko-KR" altLang="en-US" dirty="0"/>
              <a:t>가 되기 전까지 </a:t>
            </a:r>
            <a:r>
              <a:rPr lang="en-US" altLang="ko-KR" dirty="0"/>
              <a:t>divide </a:t>
            </a:r>
            <a:r>
              <a:rPr lang="ko-KR" altLang="en-US" dirty="0"/>
              <a:t>작업을 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Divide </a:t>
            </a:r>
            <a:r>
              <a:rPr lang="ko-KR" altLang="en-US" dirty="0"/>
              <a:t>작업을 하다 </a:t>
            </a:r>
            <a:r>
              <a:rPr lang="en-US" altLang="ko-KR" dirty="0"/>
              <a:t>base case</a:t>
            </a:r>
            <a:r>
              <a:rPr lang="ko-KR" altLang="en-US" dirty="0"/>
              <a:t>에 도달하면 </a:t>
            </a:r>
            <a:r>
              <a:rPr lang="en-US" altLang="ko-KR" dirty="0"/>
              <a:t>divide </a:t>
            </a:r>
            <a:r>
              <a:rPr lang="ko-KR" altLang="en-US" dirty="0"/>
              <a:t>작업을 멈춥니다</a:t>
            </a:r>
            <a:r>
              <a:rPr lang="en-US" altLang="ko-KR" dirty="0"/>
              <a:t>. </a:t>
            </a:r>
            <a:r>
              <a:rPr lang="ko-KR" altLang="en-US" dirty="0" err="1"/>
              <a:t>여기까지가</a:t>
            </a:r>
            <a:r>
              <a:rPr lang="ko-KR" altLang="en-US" dirty="0"/>
              <a:t> </a:t>
            </a:r>
            <a:r>
              <a:rPr lang="en-US" altLang="ko-KR" dirty="0"/>
              <a:t>divide </a:t>
            </a:r>
            <a:r>
              <a:rPr lang="ko-KR" altLang="en-US" dirty="0"/>
              <a:t>단계입니다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80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Base case </a:t>
            </a:r>
            <a:r>
              <a:rPr lang="ko-KR" altLang="en-US" dirty="0"/>
              <a:t>단계에서는 각 </a:t>
            </a:r>
            <a:r>
              <a:rPr lang="en-US" altLang="ko-KR" dirty="0"/>
              <a:t>base case </a:t>
            </a:r>
            <a:r>
              <a:rPr lang="ko-KR" altLang="en-US" dirty="0"/>
              <a:t>중 큰 값이 </a:t>
            </a:r>
            <a:r>
              <a:rPr lang="en-US" altLang="ko-KR" dirty="0"/>
              <a:t>single value</a:t>
            </a:r>
            <a:r>
              <a:rPr lang="ko-KR" altLang="en-US" dirty="0"/>
              <a:t>로서 </a:t>
            </a:r>
            <a:r>
              <a:rPr lang="en-US" altLang="ko-KR" dirty="0"/>
              <a:t>return 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크기가 </a:t>
            </a:r>
            <a:r>
              <a:rPr lang="en-US" altLang="ko-KR" dirty="0"/>
              <a:t>2</a:t>
            </a:r>
            <a:r>
              <a:rPr lang="ko-KR" altLang="en-US" dirty="0"/>
              <a:t>인 각 배열의 </a:t>
            </a:r>
            <a:r>
              <a:rPr lang="en-US" altLang="ko-KR" dirty="0" err="1"/>
              <a:t>left_sum</a:t>
            </a:r>
            <a:r>
              <a:rPr lang="ko-KR" altLang="en-US" dirty="0"/>
              <a:t>과 </a:t>
            </a:r>
            <a:r>
              <a:rPr lang="en-US" altLang="ko-KR" dirty="0" err="1"/>
              <a:t>right_sum</a:t>
            </a:r>
            <a:r>
              <a:rPr lang="ko-KR" altLang="en-US" dirty="0"/>
              <a:t>의 합과 </a:t>
            </a:r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받은 </a:t>
            </a:r>
            <a:r>
              <a:rPr lang="en-US" altLang="ko-KR" dirty="0"/>
              <a:t>single value</a:t>
            </a:r>
            <a:r>
              <a:rPr lang="ko-KR" altLang="en-US" dirty="0"/>
              <a:t>를 비교해서 큰 값을 </a:t>
            </a:r>
            <a:endParaRPr lang="en-US" altLang="ko-KR" dirty="0"/>
          </a:p>
          <a:p>
            <a:r>
              <a:rPr lang="ko-KR" altLang="en-US" dirty="0"/>
              <a:t>다음 크기의 배열의 </a:t>
            </a:r>
            <a:r>
              <a:rPr lang="en-US" altLang="ko-KR" dirty="0"/>
              <a:t>Single value</a:t>
            </a:r>
            <a:r>
              <a:rPr lang="ko-KR" altLang="en-US" dirty="0"/>
              <a:t>로 </a:t>
            </a:r>
            <a:r>
              <a:rPr lang="en-US" altLang="ko-KR" dirty="0"/>
              <a:t>return </a:t>
            </a:r>
            <a:r>
              <a:rPr lang="ko-KR" altLang="en-US" dirty="0"/>
              <a:t>해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계속 반복해서 원래 </a:t>
            </a:r>
            <a:r>
              <a:rPr lang="en-US" altLang="ko-KR" dirty="0"/>
              <a:t>problem</a:t>
            </a:r>
            <a:r>
              <a:rPr lang="ko-KR" altLang="en-US" dirty="0"/>
              <a:t>으로 </a:t>
            </a:r>
            <a:r>
              <a:rPr lang="en-US" altLang="ko-KR" dirty="0"/>
              <a:t>combine</a:t>
            </a:r>
            <a:r>
              <a:rPr lang="ko-KR" altLang="en-US" dirty="0"/>
              <a:t>을 시키면 크기가 </a:t>
            </a:r>
            <a:r>
              <a:rPr lang="en-US" altLang="ko-KR" dirty="0"/>
              <a:t>7</a:t>
            </a:r>
            <a:r>
              <a:rPr lang="ko-KR" altLang="en-US" dirty="0"/>
              <a:t>인 배열의 </a:t>
            </a:r>
            <a:r>
              <a:rPr lang="en-US" altLang="ko-KR" dirty="0"/>
              <a:t>maximum </a:t>
            </a:r>
            <a:r>
              <a:rPr lang="ko-KR" altLang="en-US" dirty="0"/>
              <a:t>부분의 크기는 </a:t>
            </a:r>
            <a:r>
              <a:rPr lang="en-US" altLang="ko-KR" dirty="0"/>
              <a:t>11</a:t>
            </a:r>
            <a:r>
              <a:rPr lang="ko-KR" altLang="en-US" dirty="0"/>
              <a:t>임을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47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코드를 통해서 </a:t>
            </a:r>
            <a:r>
              <a:rPr lang="en-US" altLang="ko-KR" dirty="0"/>
              <a:t>Divide &amp; Conquer </a:t>
            </a:r>
            <a:r>
              <a:rPr lang="ko-KR" altLang="en-US" dirty="0"/>
              <a:t>기법의 시간 복잡도를 구해보겠습니다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첫째로  </a:t>
            </a:r>
            <a:r>
              <a:rPr lang="en-US" altLang="ko-KR" dirty="0"/>
              <a:t>base case</a:t>
            </a:r>
            <a:r>
              <a:rPr lang="ko-KR" altLang="en-US" dirty="0"/>
              <a:t>시 단순 </a:t>
            </a:r>
            <a:r>
              <a:rPr lang="en-US" altLang="ko-KR" dirty="0"/>
              <a:t>== </a:t>
            </a:r>
            <a:r>
              <a:rPr lang="ko-KR" altLang="en-US" dirty="0"/>
              <a:t>연산 후 </a:t>
            </a:r>
            <a:r>
              <a:rPr lang="en-US" altLang="ko-KR" dirty="0"/>
              <a:t>return</a:t>
            </a:r>
            <a:r>
              <a:rPr lang="ko-KR" altLang="en-US" dirty="0"/>
              <a:t>이기에 </a:t>
            </a:r>
            <a:r>
              <a:rPr lang="ko-KR" altLang="en-US" dirty="0" err="1"/>
              <a:t>상수시간입니다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2</a:t>
            </a:r>
            <a:r>
              <a:rPr lang="ko-KR" altLang="en-US" dirty="0"/>
              <a:t>개가 진행되는데 위 쪽 </a:t>
            </a:r>
            <a:r>
              <a:rPr lang="en-US" altLang="ko-KR" dirty="0"/>
              <a:t>for</a:t>
            </a:r>
            <a:r>
              <a:rPr lang="ko-KR" altLang="en-US" dirty="0"/>
              <a:t>문의 범위는 </a:t>
            </a:r>
            <a:r>
              <a:rPr lang="en-US" altLang="ko-KR" dirty="0"/>
              <a:t>mid-left+1 </a:t>
            </a:r>
          </a:p>
          <a:p>
            <a:r>
              <a:rPr lang="ko-KR" altLang="en-US" dirty="0"/>
              <a:t>아래쪽 </a:t>
            </a:r>
            <a:r>
              <a:rPr lang="en-US" altLang="ko-KR" dirty="0"/>
              <a:t>for</a:t>
            </a:r>
            <a:r>
              <a:rPr lang="ko-KR" altLang="en-US" dirty="0"/>
              <a:t>문의 범위를 </a:t>
            </a:r>
            <a:r>
              <a:rPr lang="en-US" altLang="ko-KR" dirty="0"/>
              <a:t>right-(mid+1)+1</a:t>
            </a:r>
            <a:r>
              <a:rPr lang="ko-KR" altLang="en-US" dirty="0"/>
              <a:t>로 나타내어</a:t>
            </a:r>
            <a:endParaRPr lang="en-US" altLang="ko-KR" dirty="0"/>
          </a:p>
          <a:p>
            <a:r>
              <a:rPr lang="ko-KR" altLang="en-US" dirty="0"/>
              <a:t>결론적으로 </a:t>
            </a:r>
            <a:r>
              <a:rPr lang="en-US" altLang="ko-KR" dirty="0"/>
              <a:t>Right-left+1</a:t>
            </a:r>
            <a:r>
              <a:rPr lang="ko-KR" altLang="en-US" dirty="0"/>
              <a:t>로 </a:t>
            </a:r>
            <a:r>
              <a:rPr lang="en-US" altLang="ko-KR" dirty="0"/>
              <a:t>O(n)</a:t>
            </a:r>
            <a:r>
              <a:rPr lang="ko-KR" altLang="en-US" dirty="0"/>
              <a:t>만큼의 시간만큼 작동함을 알 수 </a:t>
            </a:r>
            <a:r>
              <a:rPr lang="ko-KR" altLang="en-US" dirty="0" err="1"/>
              <a:t>있씁니다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single </a:t>
            </a:r>
            <a:r>
              <a:rPr lang="ko-KR" altLang="en-US" dirty="0"/>
              <a:t>부분에서 문제의 개수를 </a:t>
            </a:r>
            <a:r>
              <a:rPr lang="en-US" altLang="ko-KR" dirty="0"/>
              <a:t>2</a:t>
            </a:r>
            <a:r>
              <a:rPr lang="ko-KR" altLang="en-US" dirty="0"/>
              <a:t>배로 늘리고 크기를 </a:t>
            </a:r>
            <a:r>
              <a:rPr lang="en-US" altLang="ko-KR" dirty="0"/>
              <a:t>1/2</a:t>
            </a:r>
            <a:r>
              <a:rPr lang="ko-KR" altLang="en-US" dirty="0"/>
              <a:t>배로 줄이므로 </a:t>
            </a:r>
            <a:r>
              <a:rPr lang="en-US" altLang="ko-KR" dirty="0"/>
              <a:t>2T(n/2)</a:t>
            </a:r>
            <a:r>
              <a:rPr lang="ko-KR" altLang="en-US" dirty="0"/>
              <a:t>로 쓸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4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구한 식을 정리하면 </a:t>
            </a:r>
            <a:r>
              <a:rPr lang="en-US" altLang="ko-KR" dirty="0"/>
              <a:t>T(n) = 2T(n/2) +O(n)</a:t>
            </a:r>
            <a:r>
              <a:rPr lang="ko-KR" altLang="en-US" dirty="0"/>
              <a:t>으로 나타낼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Master theorem</a:t>
            </a:r>
            <a:r>
              <a:rPr lang="ko-KR" altLang="en-US" dirty="0"/>
              <a:t>에 대입을 하면 </a:t>
            </a:r>
            <a:r>
              <a:rPr lang="en-US" altLang="ko-KR" dirty="0"/>
              <a:t>2</a:t>
            </a:r>
            <a:r>
              <a:rPr lang="ko-KR" altLang="en-US" dirty="0"/>
              <a:t>번 식을 만족함을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Divide &amp; conquer</a:t>
            </a:r>
            <a:r>
              <a:rPr lang="ko-KR" altLang="en-US" dirty="0"/>
              <a:t> 기법의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en-US" altLang="ko-KR" dirty="0"/>
              <a:t> </a:t>
            </a:r>
            <a:r>
              <a:rPr lang="ko-KR" altLang="en-US" dirty="0"/>
              <a:t>임을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10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maximum-subarray</a:t>
            </a:r>
            <a:r>
              <a:rPr lang="ko-KR" altLang="en-US" dirty="0"/>
              <a:t>는 다음과 같은 점화식으로 표현될 수 있는데 코드화를 시키면 다음과 같이 나타낼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 0 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탐색하면서</a:t>
            </a:r>
            <a:r>
              <a:rPr lang="en-US" altLang="ko-KR" dirty="0"/>
              <a:t> </a:t>
            </a:r>
            <a:r>
              <a:rPr lang="ko-KR" altLang="en-US" dirty="0"/>
              <a:t>이전 까지의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작은 음수라면 </a:t>
            </a:r>
            <a:r>
              <a:rPr lang="en-US" altLang="ko-KR" dirty="0"/>
              <a:t>sum value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초기화 시키고 해당 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와 </a:t>
            </a:r>
            <a:r>
              <a:rPr lang="en-US" altLang="ko-KR" dirty="0"/>
              <a:t>sum </a:t>
            </a:r>
            <a:r>
              <a:rPr lang="ko-KR" altLang="en-US" dirty="0"/>
              <a:t>연산을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이후 </a:t>
            </a:r>
            <a:r>
              <a:rPr lang="ko-KR" altLang="en-US" dirty="0" err="1"/>
              <a:t>연산된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값이 최댓값인지 확인 후 최대값이면 </a:t>
            </a:r>
            <a:r>
              <a:rPr lang="en-US" altLang="ko-KR" dirty="0"/>
              <a:t>max value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 err="1"/>
              <a:t>dynaminc</a:t>
            </a:r>
            <a:r>
              <a:rPr lang="en-US" altLang="ko-KR" dirty="0"/>
              <a:t> programing </a:t>
            </a:r>
            <a:r>
              <a:rPr lang="ko-KR" altLang="en-US" dirty="0"/>
              <a:t>방식은 배열의 크기만큼만 탐색하면 되기 때문에 </a:t>
            </a:r>
            <a:r>
              <a:rPr lang="en-US" altLang="ko-KR" dirty="0"/>
              <a:t>O(n)</a:t>
            </a:r>
            <a:r>
              <a:rPr lang="ko-KR" altLang="en-US" dirty="0"/>
              <a:t>의 시간 복잡도로 나타낼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6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16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 드린 </a:t>
            </a:r>
            <a:r>
              <a:rPr lang="en-US" altLang="ko-KR" dirty="0"/>
              <a:t>3</a:t>
            </a:r>
            <a:r>
              <a:rPr lang="ko-KR" altLang="en-US" dirty="0"/>
              <a:t>가지의 방법 </a:t>
            </a:r>
            <a:r>
              <a:rPr lang="en-US" altLang="ko-KR" dirty="0"/>
              <a:t>Brute-Force, Divide &amp; Conquer, Dynamic Programing</a:t>
            </a:r>
            <a:r>
              <a:rPr lang="ko-KR" altLang="en-US" dirty="0"/>
              <a:t>의 시간 복잡도를 비교한 그래프입니다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N&gt;10</a:t>
            </a:r>
            <a:r>
              <a:rPr lang="ko-KR" altLang="en-US" dirty="0"/>
              <a:t>일 경우 </a:t>
            </a:r>
            <a:r>
              <a:rPr lang="en-US" altLang="ko-KR" dirty="0"/>
              <a:t>performance</a:t>
            </a:r>
            <a:r>
              <a:rPr lang="ko-KR" altLang="en-US" dirty="0"/>
              <a:t>는 </a:t>
            </a:r>
            <a:r>
              <a:rPr lang="en-US" altLang="ko-KR" dirty="0"/>
              <a:t>O(n)</a:t>
            </a:r>
            <a:r>
              <a:rPr lang="ko-KR" altLang="en-US" dirty="0"/>
              <a:t>즉</a:t>
            </a:r>
            <a:r>
              <a:rPr lang="en-US" altLang="ko-KR" dirty="0"/>
              <a:t>, Dynamic programing</a:t>
            </a:r>
            <a:r>
              <a:rPr lang="ko-KR" altLang="en-US" dirty="0"/>
              <a:t> 기법이 제일 효율적인 것을 알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87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방법에 대해서 직접 시간을 측정해 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이론적인 </a:t>
            </a:r>
            <a:r>
              <a:rPr lang="en-US" altLang="ko-KR" dirty="0"/>
              <a:t>performance</a:t>
            </a:r>
            <a:r>
              <a:rPr lang="ko-KR" altLang="en-US" dirty="0"/>
              <a:t>대로 </a:t>
            </a:r>
            <a:r>
              <a:rPr lang="en-US" altLang="ko-KR" dirty="0"/>
              <a:t>Dynamic Programing</a:t>
            </a:r>
            <a:r>
              <a:rPr lang="ko-KR" altLang="en-US" dirty="0"/>
              <a:t>기법이 제일 효율적으로 나타났습니다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10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 err="1"/>
              <a:t>Divide&amp;Conquer</a:t>
            </a:r>
            <a:r>
              <a:rPr lang="ko-KR" altLang="en-US" dirty="0"/>
              <a:t>를 이용해서 </a:t>
            </a:r>
            <a:r>
              <a:rPr lang="en-US" altLang="ko-KR" dirty="0"/>
              <a:t>Brute-force</a:t>
            </a:r>
            <a:r>
              <a:rPr lang="ko-KR" altLang="en-US" dirty="0"/>
              <a:t>보다 더 적은 시간으로 </a:t>
            </a:r>
            <a:r>
              <a:rPr lang="en-US" altLang="ko-KR" dirty="0"/>
              <a:t>problem</a:t>
            </a:r>
            <a:r>
              <a:rPr lang="ko-KR" altLang="en-US" dirty="0"/>
              <a:t>을 풀 수 있음을 알았습니다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Divide &amp; Conquer</a:t>
            </a:r>
            <a:r>
              <a:rPr lang="ko-KR" altLang="en-US" dirty="0"/>
              <a:t>는 유연성이 좋아 여러 분야에 응용하기 용이합니다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행렬 곱</a:t>
            </a:r>
            <a:r>
              <a:rPr lang="en-US" altLang="ko-KR" dirty="0"/>
              <a:t>, </a:t>
            </a:r>
            <a:r>
              <a:rPr lang="ko-KR" altLang="en-US" dirty="0"/>
              <a:t>병렬화</a:t>
            </a:r>
            <a:r>
              <a:rPr lang="en-US" altLang="ko-KR" dirty="0"/>
              <a:t>, </a:t>
            </a:r>
            <a:r>
              <a:rPr lang="ko-KR" altLang="en-US" dirty="0"/>
              <a:t>생물정보공학 등을 예로 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Divide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Conquer</a:t>
            </a:r>
            <a:r>
              <a:rPr lang="ko-KR" altLang="en-US" dirty="0"/>
              <a:t>는 재귀적 성질을 이용하는 것이기 때문에 때에 차라 </a:t>
            </a:r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overflow</a:t>
            </a:r>
            <a:r>
              <a:rPr lang="ko-KR" altLang="en-US" dirty="0"/>
              <a:t>의 가능성이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programing</a:t>
            </a:r>
            <a:r>
              <a:rPr lang="ko-KR" altLang="en-US" dirty="0"/>
              <a:t>처럼 더 나은 방법이 존재하기도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4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Introduction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Big-o</a:t>
            </a:r>
            <a:r>
              <a:rPr lang="ko-KR" altLang="en-US" dirty="0"/>
              <a:t> </a:t>
            </a:r>
            <a:r>
              <a:rPr lang="en-US" altLang="ko-KR" dirty="0"/>
              <a:t>notation</a:t>
            </a:r>
            <a:r>
              <a:rPr lang="ko-KR" altLang="en-US" dirty="0"/>
              <a:t>에서 대해서 간략하게 설명하겠습니다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4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정의를 읽자면 어떤 양수 </a:t>
            </a:r>
            <a:r>
              <a:rPr lang="en-US" altLang="ko-KR" dirty="0"/>
              <a:t>n0,C</a:t>
            </a:r>
            <a:r>
              <a:rPr lang="ko-KR" altLang="en-US" dirty="0"/>
              <a:t>가 존재할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N0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n0</a:t>
            </a:r>
            <a:r>
              <a:rPr lang="ko-KR" altLang="en-US" dirty="0"/>
              <a:t>이상의 모든 </a:t>
            </a:r>
            <a:r>
              <a:rPr lang="en-US" altLang="ko-KR" dirty="0"/>
              <a:t>n</a:t>
            </a:r>
            <a:r>
              <a:rPr lang="ko-KR" altLang="en-US" dirty="0" err="1"/>
              <a:t>에대해</a:t>
            </a:r>
            <a:r>
              <a:rPr lang="ko-KR" altLang="en-US" dirty="0"/>
              <a:t>  이 식</a:t>
            </a:r>
            <a:r>
              <a:rPr lang="en-US" altLang="ko-KR" dirty="0"/>
              <a:t>(k(n)&lt;=cg(n))</a:t>
            </a:r>
            <a:r>
              <a:rPr lang="ko-KR" altLang="en-US" dirty="0"/>
              <a:t>을 만족한다면 </a:t>
            </a:r>
            <a:r>
              <a:rPr lang="en-US" altLang="ko-KR" dirty="0"/>
              <a:t>, f(n)</a:t>
            </a:r>
            <a:r>
              <a:rPr lang="ko-KR" altLang="en-US" dirty="0"/>
              <a:t>은 </a:t>
            </a:r>
            <a:r>
              <a:rPr lang="en-US" altLang="ko-KR" dirty="0"/>
              <a:t>o(g(n))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간략하게 말해 </a:t>
            </a:r>
            <a:r>
              <a:rPr lang="en-US" altLang="ko-KR" dirty="0"/>
              <a:t>g(n)</a:t>
            </a:r>
            <a:r>
              <a:rPr lang="ko-KR" altLang="en-US" dirty="0"/>
              <a:t>은 </a:t>
            </a:r>
            <a:r>
              <a:rPr lang="en-US" altLang="ko-KR" dirty="0"/>
              <a:t>f(n)</a:t>
            </a:r>
            <a:r>
              <a:rPr lang="ko-KR" altLang="en-US" dirty="0"/>
              <a:t>의 최고 차항에서 계수를 뺀 최고 차항이라고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예를 보자면 이렇게 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는 바로 </a:t>
            </a:r>
            <a:r>
              <a:rPr lang="en-US" altLang="ko-KR" dirty="0"/>
              <a:t>O(1) </a:t>
            </a:r>
            <a:r>
              <a:rPr lang="ko-KR" altLang="en-US" dirty="0"/>
              <a:t>로 상수</a:t>
            </a:r>
            <a:endParaRPr lang="en-US" altLang="ko-KR" dirty="0"/>
          </a:p>
          <a:p>
            <a:r>
              <a:rPr lang="en-US" altLang="ko-KR" dirty="0"/>
              <a:t>4n</a:t>
            </a:r>
            <a:r>
              <a:rPr lang="ko-KR" altLang="en-US" dirty="0"/>
              <a:t> </a:t>
            </a:r>
            <a:r>
              <a:rPr lang="en-US" altLang="ko-KR" dirty="0"/>
              <a:t>+ 5</a:t>
            </a:r>
            <a:r>
              <a:rPr lang="ko-KR" altLang="en-US" dirty="0"/>
              <a:t>는 최고 </a:t>
            </a:r>
            <a:r>
              <a:rPr lang="ko-KR" altLang="en-US" dirty="0" err="1"/>
              <a:t>차항이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이므로 </a:t>
            </a:r>
            <a:r>
              <a:rPr lang="en-US" altLang="ko-KR" dirty="0"/>
              <a:t>O(n)</a:t>
            </a:r>
          </a:p>
          <a:p>
            <a:r>
              <a:rPr lang="en-US" altLang="ko-KR" dirty="0"/>
              <a:t>7n^2 + 40</a:t>
            </a:r>
            <a:r>
              <a:rPr lang="ko-KR" altLang="en-US" dirty="0"/>
              <a:t>은 최고 </a:t>
            </a:r>
            <a:r>
              <a:rPr lang="ko-KR" altLang="en-US" dirty="0" err="1"/>
              <a:t>차항이</a:t>
            </a:r>
            <a:r>
              <a:rPr lang="ko-KR" altLang="en-US" dirty="0"/>
              <a:t> </a:t>
            </a:r>
            <a:r>
              <a:rPr lang="en-US" altLang="ko-KR" dirty="0"/>
              <a:t>n^2 </a:t>
            </a:r>
            <a:r>
              <a:rPr lang="ko-KR" altLang="en-US" dirty="0"/>
              <a:t>이므로 </a:t>
            </a:r>
            <a:r>
              <a:rPr lang="en-US" altLang="ko-KR" dirty="0"/>
              <a:t>O(n^2)</a:t>
            </a:r>
          </a:p>
          <a:p>
            <a:r>
              <a:rPr lang="ko-KR" altLang="ko-KR" sz="1200" b="1" dirty="0"/>
              <a:t>5·3</a:t>
            </a:r>
            <a:r>
              <a:rPr lang="ko-KR" altLang="ko-KR" sz="1200" b="1" baseline="30000" dirty="0"/>
              <a:t>n</a:t>
            </a:r>
            <a:r>
              <a:rPr lang="ko-KR" altLang="ko-KR" sz="1200" b="1" dirty="0"/>
              <a:t>+8n+11</a:t>
            </a:r>
            <a:r>
              <a:rPr lang="ko-KR" altLang="en-US" sz="1200" b="1" dirty="0"/>
              <a:t>은 최고 </a:t>
            </a:r>
            <a:r>
              <a:rPr lang="ko-KR" altLang="en-US" sz="1200" b="1" dirty="0" err="1"/>
              <a:t>차항이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3^n </a:t>
            </a:r>
            <a:r>
              <a:rPr lang="ko-KR" altLang="en-US" sz="1200" b="1" dirty="0"/>
              <a:t>이므로 </a:t>
            </a:r>
            <a:r>
              <a:rPr lang="en-US" altLang="ko-KR" sz="1200" b="1" dirty="0"/>
              <a:t>O(3^n)</a:t>
            </a:r>
          </a:p>
          <a:p>
            <a:r>
              <a:rPr lang="ko-KR" altLang="en-US" sz="1200" b="1" dirty="0"/>
              <a:t>이라고 이야기 할 수 있습니다</a:t>
            </a:r>
            <a:r>
              <a:rPr lang="en-US" altLang="ko-KR" sz="1200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3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Big-O notation</a:t>
            </a:r>
            <a:r>
              <a:rPr lang="ko-KR" altLang="en-US" dirty="0"/>
              <a:t>의 성능을 비교한 그림입니다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상수 시간으로 갈 수록 성능이 좋아짐을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앞으로 우리는 최악의 상황에서 알고리즘의 성능을 평가하기 위해 이러한 </a:t>
            </a:r>
            <a:r>
              <a:rPr lang="en-US" altLang="ko-KR" dirty="0"/>
              <a:t>big-o notation</a:t>
            </a:r>
            <a:r>
              <a:rPr lang="ko-KR" altLang="en-US" dirty="0"/>
              <a:t>을 이용할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본격적으로 </a:t>
            </a:r>
            <a:r>
              <a:rPr lang="en-US" altLang="ko-KR" dirty="0"/>
              <a:t>Divide &amp; Conquer</a:t>
            </a:r>
            <a:r>
              <a:rPr lang="ko-KR" altLang="en-US" dirty="0"/>
              <a:t>에 대해서 설명하겠습니다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00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Divide &amp; Conquer</a:t>
            </a:r>
            <a:r>
              <a:rPr lang="ko-KR" altLang="en-US" dirty="0"/>
              <a:t>는 총 </a:t>
            </a:r>
            <a:r>
              <a:rPr lang="en-US" altLang="ko-KR" dirty="0"/>
              <a:t>3</a:t>
            </a:r>
            <a:r>
              <a:rPr lang="ko-KR" altLang="en-US" dirty="0"/>
              <a:t>단계로 나눠져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</a:t>
            </a:r>
            <a:r>
              <a:rPr lang="en-US" altLang="ko-KR" dirty="0"/>
              <a:t>,</a:t>
            </a:r>
            <a:r>
              <a:rPr lang="ko-KR" altLang="en-US" dirty="0"/>
              <a:t> 커다란 </a:t>
            </a:r>
            <a:r>
              <a:rPr lang="en-US" altLang="ko-KR" dirty="0"/>
              <a:t>problem</a:t>
            </a:r>
            <a:r>
              <a:rPr lang="ko-KR" altLang="en-US" dirty="0"/>
              <a:t>를 해결 할 수 있는 수준으로 쪼개 </a:t>
            </a:r>
            <a:r>
              <a:rPr lang="en-US" altLang="ko-KR" dirty="0"/>
              <a:t>sub-problem</a:t>
            </a:r>
            <a:r>
              <a:rPr lang="ko-KR" altLang="en-US" dirty="0"/>
              <a:t>으로 만드는</a:t>
            </a:r>
            <a:endParaRPr lang="en-US" altLang="ko-KR" dirty="0"/>
          </a:p>
          <a:p>
            <a:r>
              <a:rPr lang="en-US" altLang="ko-KR" dirty="0"/>
              <a:t>Divide 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쪼개어진 </a:t>
            </a:r>
            <a:r>
              <a:rPr lang="en-US" altLang="ko-KR" dirty="0"/>
              <a:t>sub-problem</a:t>
            </a:r>
            <a:r>
              <a:rPr lang="ko-KR" altLang="en-US" dirty="0"/>
              <a:t>들을 각각 재귀적으로 해결하는 단계 즉</a:t>
            </a:r>
            <a:r>
              <a:rPr lang="en-US" altLang="ko-KR" dirty="0"/>
              <a:t>, conquer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ko-KR" altLang="en-US" dirty="0"/>
              <a:t>마지막으로 해결된 </a:t>
            </a:r>
            <a:r>
              <a:rPr lang="en-US" altLang="ko-KR" dirty="0"/>
              <a:t>sub-problem</a:t>
            </a:r>
            <a:r>
              <a:rPr lang="ko-KR" altLang="en-US" dirty="0"/>
              <a:t>들을 다시 합쳐서 원래의 </a:t>
            </a:r>
            <a:r>
              <a:rPr lang="en-US" altLang="ko-KR" dirty="0"/>
              <a:t>problem</a:t>
            </a:r>
            <a:r>
              <a:rPr lang="ko-KR" altLang="en-US" dirty="0"/>
              <a:t>의 크기로 만드는 </a:t>
            </a:r>
            <a:r>
              <a:rPr lang="en-US" altLang="ko-KR" dirty="0"/>
              <a:t>combine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en-US" altLang="ko-KR" dirty="0"/>
              <a:t>divide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conquer</a:t>
            </a:r>
            <a:r>
              <a:rPr lang="ko-KR" altLang="en-US" dirty="0"/>
              <a:t>는 </a:t>
            </a:r>
            <a:r>
              <a:rPr lang="en-US" altLang="ko-KR" dirty="0"/>
              <a:t>divide, conquer, combine 3</a:t>
            </a:r>
            <a:r>
              <a:rPr lang="ko-KR" altLang="en-US" dirty="0"/>
              <a:t>가지의 </a:t>
            </a:r>
            <a:r>
              <a:rPr lang="en-US" altLang="ko-KR" dirty="0"/>
              <a:t>step</a:t>
            </a:r>
            <a:r>
              <a:rPr lang="ko-KR" altLang="en-US" dirty="0"/>
              <a:t>을 거칩니다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en-US" altLang="ko-KR" dirty="0"/>
              <a:t>divide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conquer</a:t>
            </a:r>
            <a:r>
              <a:rPr lang="ko-KR" altLang="en-US" dirty="0"/>
              <a:t>와 단순 재귀와 비교해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7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크기가 </a:t>
            </a:r>
            <a:r>
              <a:rPr lang="en-US" altLang="ko-KR" dirty="0"/>
              <a:t>8</a:t>
            </a:r>
            <a:r>
              <a:rPr lang="ko-KR" altLang="en-US" dirty="0"/>
              <a:t>인 배열이 존재합니다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7</a:t>
            </a:r>
            <a:r>
              <a:rPr lang="ko-KR" altLang="en-US" dirty="0"/>
              <a:t>을 찾고자 하는데</a:t>
            </a:r>
            <a:endParaRPr lang="en-US" altLang="ko-KR" dirty="0"/>
          </a:p>
          <a:p>
            <a:r>
              <a:rPr lang="en-US" altLang="ko-KR" dirty="0"/>
              <a:t>Divide &amp; conquer </a:t>
            </a:r>
            <a:r>
              <a:rPr lang="ko-KR" altLang="en-US" dirty="0"/>
              <a:t>방법으로는 기존 </a:t>
            </a:r>
            <a:r>
              <a:rPr lang="en-US" altLang="ko-KR" dirty="0"/>
              <a:t>8</a:t>
            </a:r>
            <a:r>
              <a:rPr lang="ko-KR" altLang="en-US" dirty="0"/>
              <a:t>의 크기의 배열을 </a:t>
            </a:r>
            <a:endParaRPr lang="en-US" altLang="ko-KR" dirty="0"/>
          </a:p>
          <a:p>
            <a:r>
              <a:rPr lang="ko-KR" altLang="en-US" dirty="0"/>
              <a:t>크기가 </a:t>
            </a:r>
            <a:r>
              <a:rPr lang="en-US" altLang="ko-KR" dirty="0"/>
              <a:t>4</a:t>
            </a:r>
            <a:r>
              <a:rPr lang="ko-KR" altLang="en-US" dirty="0"/>
              <a:t>인 배열 문제 </a:t>
            </a:r>
            <a:r>
              <a:rPr lang="en-US" altLang="ko-KR" dirty="0"/>
              <a:t>2</a:t>
            </a:r>
            <a:r>
              <a:rPr lang="ko-KR" altLang="en-US" dirty="0"/>
              <a:t>개 그 다음은 크기가 </a:t>
            </a:r>
            <a:r>
              <a:rPr lang="en-US" altLang="ko-KR" dirty="0"/>
              <a:t>2</a:t>
            </a:r>
            <a:r>
              <a:rPr lang="ko-KR" altLang="en-US" dirty="0"/>
              <a:t>인 배열 문제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이런 식 으로</a:t>
            </a:r>
            <a:r>
              <a:rPr lang="en-US" altLang="ko-KR" dirty="0"/>
              <a:t> problem</a:t>
            </a:r>
            <a:r>
              <a:rPr lang="ko-KR" altLang="en-US" dirty="0"/>
              <a:t>의 성질은 유지하면서</a:t>
            </a:r>
            <a:endParaRPr lang="en-US" altLang="ko-KR" dirty="0"/>
          </a:p>
          <a:p>
            <a:r>
              <a:rPr lang="ko-KR" altLang="en-US" dirty="0"/>
              <a:t>크기를 줄여 나가는 것을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번의 단계를 거치면 </a:t>
            </a:r>
            <a:r>
              <a:rPr lang="en-US" altLang="ko-KR" dirty="0"/>
              <a:t>7</a:t>
            </a:r>
            <a:r>
              <a:rPr lang="ko-KR" altLang="en-US" dirty="0"/>
              <a:t>을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E4E62D-DDFE-4814-B3BA-A8777D99AB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3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85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1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3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C043-E523-40E0-B11F-9ABE5F1320D5}" type="datetimeFigureOut">
              <a:rPr lang="ko-KR" altLang="en-US" smtClean="0"/>
              <a:pPr/>
              <a:t>2020-07-09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00FE2-CCDC-4F5B-AD23-C6B1254B20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55865" y="1911135"/>
            <a:ext cx="7446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4400" b="1" dirty="0"/>
              <a:t>Divide &amp; Conquer</a:t>
            </a:r>
            <a:endParaRPr lang="en-US" altLang="ko-KR" sz="4400" b="1" spc="300" dirty="0">
              <a:solidFill>
                <a:srgbClr val="387280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1046633">
            <a:off x="9050179" y="837300"/>
            <a:ext cx="3228488" cy="576554"/>
          </a:xfrm>
          <a:custGeom>
            <a:avLst/>
            <a:gdLst/>
            <a:ahLst/>
            <a:cxnLst/>
            <a:rect l="l" t="t" r="r" b="b"/>
            <a:pathLst>
              <a:path w="2306910" h="494980">
                <a:moveTo>
                  <a:pt x="2306910" y="0"/>
                </a:moveTo>
                <a:lnTo>
                  <a:pt x="2226539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21046633">
            <a:off x="10691516" y="696532"/>
            <a:ext cx="1574431" cy="585212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CA529A2-19EC-4EDC-92D6-1EBE4F209789}"/>
              </a:ext>
            </a:extLst>
          </p:cNvPr>
          <p:cNvGrpSpPr/>
          <p:nvPr/>
        </p:nvGrpSpPr>
        <p:grpSpPr>
          <a:xfrm>
            <a:off x="1414911" y="2683516"/>
            <a:ext cx="6707783" cy="118643"/>
            <a:chOff x="1630811" y="2683516"/>
            <a:chExt cx="6707783" cy="118643"/>
          </a:xfrm>
        </p:grpSpPr>
        <p:sp>
          <p:nvSpPr>
            <p:cNvPr id="3" name="직사각형 2"/>
            <p:cNvSpPr/>
            <p:nvPr/>
          </p:nvSpPr>
          <p:spPr>
            <a:xfrm>
              <a:off x="1630811" y="2683516"/>
              <a:ext cx="3695744" cy="1186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81905" y="2683516"/>
              <a:ext cx="4456689" cy="1157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887294" y="5229200"/>
            <a:ext cx="48179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altLang="ko-KR" sz="2800" b="1" dirty="0" err="1"/>
              <a:t>Seo</a:t>
            </a:r>
            <a:r>
              <a:rPr lang="en-GB" altLang="ko-KR" sz="2800" b="1" dirty="0"/>
              <a:t> </a:t>
            </a:r>
            <a:r>
              <a:rPr lang="en-GB" altLang="ko-KR" sz="2800" b="1" dirty="0" err="1"/>
              <a:t>Ju</a:t>
            </a:r>
            <a:r>
              <a:rPr lang="en-GB" altLang="ko-KR" sz="2800" b="1" dirty="0"/>
              <a:t> Won</a:t>
            </a:r>
          </a:p>
          <a:p>
            <a:pPr algn="r">
              <a:defRPr/>
            </a:pPr>
            <a:r>
              <a:rPr lang="en-GB" altLang="ko-KR" sz="2800" b="1" dirty="0"/>
              <a:t>2019.07.04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9527A-C4DB-4401-82D2-141F0CBCB248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149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Concept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DADDD7-A746-4C1E-B9AE-9F4F81D7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16582"/>
              </p:ext>
            </p:extLst>
          </p:nvPr>
        </p:nvGraphicFramePr>
        <p:xfrm>
          <a:off x="2936866" y="1414177"/>
          <a:ext cx="6316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85">
                  <a:extLst>
                    <a:ext uri="{9D8B030D-6E8A-4147-A177-3AD203B41FA5}">
                      <a16:colId xmlns:a16="http://schemas.microsoft.com/office/drawing/2014/main" val="18845769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191967480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487675735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218649898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918697082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3750768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66350673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253475747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54691"/>
                  </a:ext>
                </a:extLst>
              </a:tr>
            </a:tbl>
          </a:graphicData>
        </a:graphic>
      </p:graphicFrame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14243E9A-19A7-4897-A624-25DE65C567BC}"/>
              </a:ext>
            </a:extLst>
          </p:cNvPr>
          <p:cNvSpPr/>
          <p:nvPr/>
        </p:nvSpPr>
        <p:spPr>
          <a:xfrm rot="10800000">
            <a:off x="3214886" y="1918570"/>
            <a:ext cx="288032" cy="3657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0B3B0D4-4217-42BA-819C-EB574A03332C}"/>
              </a:ext>
            </a:extLst>
          </p:cNvPr>
          <p:cNvSpPr/>
          <p:nvPr/>
        </p:nvSpPr>
        <p:spPr>
          <a:xfrm>
            <a:off x="5854517" y="2738123"/>
            <a:ext cx="481378" cy="48419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49B7762-67D3-4358-AF0A-6A63B9221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01755"/>
              </p:ext>
            </p:extLst>
          </p:nvPr>
        </p:nvGraphicFramePr>
        <p:xfrm>
          <a:off x="2936866" y="3637696"/>
          <a:ext cx="6316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85">
                  <a:extLst>
                    <a:ext uri="{9D8B030D-6E8A-4147-A177-3AD203B41FA5}">
                      <a16:colId xmlns:a16="http://schemas.microsoft.com/office/drawing/2014/main" val="18845769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191967480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487675735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218649898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918697082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3750768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66350673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253475747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54691"/>
                  </a:ext>
                </a:extLst>
              </a:tr>
            </a:tbl>
          </a:graphicData>
        </a:graphic>
      </p:graphicFrame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9D8A5A4-6459-40A1-975D-8AE65A945532}"/>
              </a:ext>
            </a:extLst>
          </p:cNvPr>
          <p:cNvSpPr/>
          <p:nvPr/>
        </p:nvSpPr>
        <p:spPr>
          <a:xfrm rot="10800000">
            <a:off x="4006974" y="4170247"/>
            <a:ext cx="288032" cy="3657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A4CF638A-C71B-4D9A-89E1-97530C75852F}"/>
              </a:ext>
            </a:extLst>
          </p:cNvPr>
          <p:cNvSpPr/>
          <p:nvPr/>
        </p:nvSpPr>
        <p:spPr>
          <a:xfrm>
            <a:off x="5854517" y="4716415"/>
            <a:ext cx="481378" cy="48419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AA5EE1F-FB40-4376-80EA-632428FC1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61174"/>
              </p:ext>
            </p:extLst>
          </p:nvPr>
        </p:nvGraphicFramePr>
        <p:xfrm>
          <a:off x="2936866" y="5544119"/>
          <a:ext cx="63166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85">
                  <a:extLst>
                    <a:ext uri="{9D8B030D-6E8A-4147-A177-3AD203B41FA5}">
                      <a16:colId xmlns:a16="http://schemas.microsoft.com/office/drawing/2014/main" val="18845769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191967480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487675735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218649898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918697082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3750768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66350673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253475747"/>
                    </a:ext>
                  </a:extLst>
                </a:gridCol>
              </a:tblGrid>
              <a:tr h="31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54691"/>
                  </a:ext>
                </a:extLst>
              </a:tr>
            </a:tbl>
          </a:graphicData>
        </a:graphic>
      </p:graphicFrame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172CBC5-B893-467B-A616-CD612C40CBAF}"/>
              </a:ext>
            </a:extLst>
          </p:cNvPr>
          <p:cNvSpPr/>
          <p:nvPr/>
        </p:nvSpPr>
        <p:spPr>
          <a:xfrm rot="10800000">
            <a:off x="4804193" y="6087576"/>
            <a:ext cx="288032" cy="36575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1B13F2E-DDAA-4AB7-ACDC-63A51DDA22EE}"/>
              </a:ext>
            </a:extLst>
          </p:cNvPr>
          <p:cNvSpPr/>
          <p:nvPr/>
        </p:nvSpPr>
        <p:spPr>
          <a:xfrm rot="16200000">
            <a:off x="6196508" y="-199947"/>
            <a:ext cx="648072" cy="4968554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26787-B7C1-4EB9-89D0-C1CC7CBA7A6A}"/>
              </a:ext>
            </a:extLst>
          </p:cNvPr>
          <p:cNvSpPr txBox="1"/>
          <p:nvPr/>
        </p:nvSpPr>
        <p:spPr>
          <a:xfrm>
            <a:off x="6214557" y="1877761"/>
            <a:ext cx="6727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N-1</a:t>
            </a:r>
            <a:endParaRPr lang="ko-KR" altLang="en-US" b="1" dirty="0"/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1B9074CF-C60E-4F00-9B88-D20626C9DB8A}"/>
              </a:ext>
            </a:extLst>
          </p:cNvPr>
          <p:cNvSpPr/>
          <p:nvPr/>
        </p:nvSpPr>
        <p:spPr>
          <a:xfrm rot="16200000">
            <a:off x="6580471" y="2485985"/>
            <a:ext cx="648072" cy="4200629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CAB8D-47A1-44D0-A3D3-20E0B7E2AE78}"/>
              </a:ext>
            </a:extLst>
          </p:cNvPr>
          <p:cNvSpPr txBox="1"/>
          <p:nvPr/>
        </p:nvSpPr>
        <p:spPr>
          <a:xfrm>
            <a:off x="6620126" y="4212841"/>
            <a:ext cx="76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N-2</a:t>
            </a:r>
            <a:endParaRPr lang="ko-KR" altLang="en-US" b="1" dirty="0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7F582117-22A1-42AE-BF3F-4458441E51AA}"/>
              </a:ext>
            </a:extLst>
          </p:cNvPr>
          <p:cNvSpPr/>
          <p:nvPr/>
        </p:nvSpPr>
        <p:spPr>
          <a:xfrm rot="16200000">
            <a:off x="6861502" y="4673210"/>
            <a:ext cx="728956" cy="3557687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E1EC4C-0AEE-467C-83AE-E1ABC10FA0AE}"/>
              </a:ext>
            </a:extLst>
          </p:cNvPr>
          <p:cNvSpPr txBox="1"/>
          <p:nvPr/>
        </p:nvSpPr>
        <p:spPr>
          <a:xfrm>
            <a:off x="6995111" y="6068726"/>
            <a:ext cx="70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N-3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CD4F11-83CA-4029-A25A-5DADF8B975B4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04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  <p:bldP spid="27" grpId="0" animBg="1"/>
      <p:bldP spid="3" grpId="0" animBg="1"/>
      <p:bldP spid="4" grpId="0"/>
      <p:bldP spid="16" grpId="0" animBg="1"/>
      <p:bldP spid="17" grpId="0"/>
      <p:bldP spid="28" grpId="0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Theorem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A2367A1-3B23-4048-9820-D20CD68920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3" y="1556792"/>
            <a:ext cx="11161162" cy="464930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C1B295D7-1EFB-435C-A9D3-9ED3D94541F6}"/>
              </a:ext>
            </a:extLst>
          </p:cNvPr>
          <p:cNvSpPr/>
          <p:nvPr/>
        </p:nvSpPr>
        <p:spPr>
          <a:xfrm>
            <a:off x="5874051" y="2996952"/>
            <a:ext cx="29316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A2B197-B105-4C1E-ACCF-C01ED3221E20}"/>
              </a:ext>
            </a:extLst>
          </p:cNvPr>
          <p:cNvSpPr/>
          <p:nvPr/>
        </p:nvSpPr>
        <p:spPr>
          <a:xfrm>
            <a:off x="6311231" y="2996952"/>
            <a:ext cx="57606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B817A4-A8D1-4179-8D2D-296AB589D566}"/>
              </a:ext>
            </a:extLst>
          </p:cNvPr>
          <p:cNvSpPr/>
          <p:nvPr/>
        </p:nvSpPr>
        <p:spPr>
          <a:xfrm>
            <a:off x="7175326" y="2996952"/>
            <a:ext cx="437179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4A0E0-CDE9-48A8-BDC1-AA72DC8A8A52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11/31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397C3-87FF-4962-AD89-1DF6B11C6FC1}"/>
              </a:ext>
            </a:extLst>
          </p:cNvPr>
          <p:cNvSpPr txBox="1"/>
          <p:nvPr/>
        </p:nvSpPr>
        <p:spPr>
          <a:xfrm>
            <a:off x="4439023" y="234902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 of problem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B5508B-1598-4A20-A4DE-387E1BD13A27}"/>
              </a:ext>
            </a:extLst>
          </p:cNvPr>
          <p:cNvCxnSpPr>
            <a:endCxn id="8" idx="0"/>
          </p:cNvCxnSpPr>
          <p:nvPr/>
        </p:nvCxnSpPr>
        <p:spPr>
          <a:xfrm>
            <a:off x="5663159" y="2718353"/>
            <a:ext cx="357474" cy="27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D46D13-EF8C-4C65-8BB4-75FC6A9AE254}"/>
              </a:ext>
            </a:extLst>
          </p:cNvPr>
          <p:cNvSpPr txBox="1"/>
          <p:nvPr/>
        </p:nvSpPr>
        <p:spPr>
          <a:xfrm>
            <a:off x="6841731" y="234902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 of problem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80F600F-CCB6-4480-8046-E8A03AEEC5C7}"/>
              </a:ext>
            </a:extLst>
          </p:cNvPr>
          <p:cNvCxnSpPr>
            <a:endCxn id="9" idx="0"/>
          </p:cNvCxnSpPr>
          <p:nvPr/>
        </p:nvCxnSpPr>
        <p:spPr>
          <a:xfrm flipH="1">
            <a:off x="6599263" y="2718353"/>
            <a:ext cx="794652" cy="27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2FF2A9-06CF-4BED-B32C-434DDD7D895A}"/>
              </a:ext>
            </a:extLst>
          </p:cNvPr>
          <p:cNvSpPr txBox="1"/>
          <p:nvPr/>
        </p:nvSpPr>
        <p:spPr>
          <a:xfrm>
            <a:off x="8237424" y="292581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 of conquer step for each sub-problem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3C2A1C-58EA-429C-A0C8-A152FC6609BC}"/>
              </a:ext>
            </a:extLst>
          </p:cNvPr>
          <p:cNvCxnSpPr>
            <a:stCxn id="18" idx="1"/>
            <a:endCxn id="10" idx="6"/>
          </p:cNvCxnSpPr>
          <p:nvPr/>
        </p:nvCxnSpPr>
        <p:spPr>
          <a:xfrm flipH="1">
            <a:off x="7612505" y="3248980"/>
            <a:ext cx="624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Master Theorem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EADF473-2415-413A-8623-A7449416CC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2821376"/>
            <a:ext cx="4817912" cy="147172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07D2BC2-1178-49F5-90C9-4AF7C1A59DAD}"/>
              </a:ext>
            </a:extLst>
          </p:cNvPr>
          <p:cNvSpPr/>
          <p:nvPr/>
        </p:nvSpPr>
        <p:spPr>
          <a:xfrm>
            <a:off x="2201643" y="3557236"/>
            <a:ext cx="29316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2E64C07-E50E-496D-95AE-685F6109DEF4}"/>
              </a:ext>
            </a:extLst>
          </p:cNvPr>
          <p:cNvSpPr/>
          <p:nvPr/>
        </p:nvSpPr>
        <p:spPr>
          <a:xfrm>
            <a:off x="2998862" y="3557236"/>
            <a:ext cx="293163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6B5B61-3570-4616-B2E2-CF197C22328A}"/>
              </a:ext>
            </a:extLst>
          </p:cNvPr>
          <p:cNvSpPr/>
          <p:nvPr/>
        </p:nvSpPr>
        <p:spPr>
          <a:xfrm>
            <a:off x="3674495" y="3557236"/>
            <a:ext cx="404487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354894-2A0E-4379-84A5-51C4DD69BC28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12/31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E2D693-9577-4223-BF57-2264CAAAD367}"/>
              </a:ext>
            </a:extLst>
          </p:cNvPr>
          <p:cNvSpPr/>
          <p:nvPr/>
        </p:nvSpPr>
        <p:spPr>
          <a:xfrm>
            <a:off x="5807174" y="2054023"/>
            <a:ext cx="25922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45B3B2-17C3-47ED-B03B-5099DBE588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2055507"/>
            <a:ext cx="2236712" cy="64595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2DAE8B-9371-4D60-93E4-AC13DF2EC215}"/>
              </a:ext>
            </a:extLst>
          </p:cNvPr>
          <p:cNvSpPr/>
          <p:nvPr/>
        </p:nvSpPr>
        <p:spPr>
          <a:xfrm>
            <a:off x="6412181" y="3998239"/>
            <a:ext cx="2851377" cy="412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7D0130A-1FE0-4C6E-BE82-B841378B80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4293209"/>
            <a:ext cx="5283290" cy="7199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FC6309-AD12-46BC-8B85-E06A1579D1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27" y="2894034"/>
            <a:ext cx="3627480" cy="14717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DB024B-275E-4605-9B80-F012E23830EE}"/>
              </a:ext>
            </a:extLst>
          </p:cNvPr>
          <p:cNvSpPr/>
          <p:nvPr/>
        </p:nvSpPr>
        <p:spPr>
          <a:xfrm>
            <a:off x="6311230" y="3350817"/>
            <a:ext cx="3577077" cy="331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16D64A-0678-4A5B-9817-0FBFAFCEDB22}"/>
              </a:ext>
            </a:extLst>
          </p:cNvPr>
          <p:cNvSpPr txBox="1"/>
          <p:nvPr/>
        </p:nvSpPr>
        <p:spPr>
          <a:xfrm>
            <a:off x="1749731" y="4363730"/>
            <a:ext cx="83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A=2</a:t>
            </a:r>
            <a:endParaRPr lang="ko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012DE2-0E78-4EAC-95BF-0CFB0745C07F}"/>
              </a:ext>
            </a:extLst>
          </p:cNvPr>
          <p:cNvSpPr txBox="1"/>
          <p:nvPr/>
        </p:nvSpPr>
        <p:spPr>
          <a:xfrm>
            <a:off x="2684651" y="4365104"/>
            <a:ext cx="83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B=2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051580-AF96-4630-8527-1F075C105EF5}"/>
              </a:ext>
            </a:extLst>
          </p:cNvPr>
          <p:cNvSpPr txBox="1"/>
          <p:nvPr/>
        </p:nvSpPr>
        <p:spPr>
          <a:xfrm>
            <a:off x="3746503" y="4365104"/>
            <a:ext cx="8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K=1</a:t>
            </a:r>
            <a:endParaRPr lang="ko-KR" altLang="en-US" sz="2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19484F-A11C-4F22-A13A-A05630D450DC}"/>
              </a:ext>
            </a:extLst>
          </p:cNvPr>
          <p:cNvCxnSpPr>
            <a:cxnSpLocks/>
            <a:stCxn id="23" idx="0"/>
            <a:endCxn id="2" idx="4"/>
          </p:cNvCxnSpPr>
          <p:nvPr/>
        </p:nvCxnSpPr>
        <p:spPr>
          <a:xfrm flipV="1">
            <a:off x="2166716" y="4061292"/>
            <a:ext cx="181509" cy="30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C73A6C-212E-4785-B69E-55AA07E13E19}"/>
              </a:ext>
            </a:extLst>
          </p:cNvPr>
          <p:cNvCxnSpPr/>
          <p:nvPr/>
        </p:nvCxnSpPr>
        <p:spPr>
          <a:xfrm flipH="1" flipV="1">
            <a:off x="3142878" y="4077072"/>
            <a:ext cx="47012" cy="30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A91D59-4025-41BD-BC73-3E526210D6BC}"/>
              </a:ext>
            </a:extLst>
          </p:cNvPr>
          <p:cNvCxnSpPr/>
          <p:nvPr/>
        </p:nvCxnSpPr>
        <p:spPr>
          <a:xfrm flipH="1" flipV="1">
            <a:off x="3862958" y="4062666"/>
            <a:ext cx="47012" cy="302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7" grpId="0" animBg="1"/>
      <p:bldP spid="23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83D81A5D-5B04-41BC-8106-12C14E3554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1596720"/>
            <a:ext cx="4012237" cy="316835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1DAC8FF-20BB-479A-9BB9-4D713F2CF8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668728"/>
            <a:ext cx="4218152" cy="3024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3C2EF-0AEC-43DE-B784-EE483773BA38}"/>
              </a:ext>
            </a:extLst>
          </p:cNvPr>
          <p:cNvSpPr txBox="1"/>
          <p:nvPr/>
        </p:nvSpPr>
        <p:spPr>
          <a:xfrm>
            <a:off x="2539252" y="4941168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Merge Sort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E5587-AFD1-4EE1-AF2A-97CE4FA40D09}"/>
              </a:ext>
            </a:extLst>
          </p:cNvPr>
          <p:cNvSpPr txBox="1"/>
          <p:nvPr/>
        </p:nvSpPr>
        <p:spPr>
          <a:xfrm>
            <a:off x="7742976" y="496172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Quick Sort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BC87D-B1B4-4B64-BC04-8AD20C61C5B8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13/31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352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09985" y="2755528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Maximum-subarray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66814" y="3751761"/>
            <a:ext cx="6776523" cy="179003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2441" y="6352687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6813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5936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6315" y="4997704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2219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157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3968" y="6493655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7598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1572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5514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97E78-F523-4B1A-B5FB-35F84CA1F660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14/31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022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Problem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9A71D6B-782D-49AC-8897-BD9A56D87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12" y="1448780"/>
            <a:ext cx="7056784" cy="3168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70555-E3EC-44A0-AB16-1FD3005E88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4617133"/>
            <a:ext cx="8129742" cy="18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F95862-466B-4B8B-BACE-5A2F0D4E52F6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76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AF167CE-723B-41CB-A557-6E83C838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01954"/>
              </p:ext>
            </p:extLst>
          </p:nvPr>
        </p:nvGraphicFramePr>
        <p:xfrm>
          <a:off x="5807174" y="3573016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5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61440253-D8A8-4EB5-9076-84143DB9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23057"/>
              </p:ext>
            </p:extLst>
          </p:nvPr>
        </p:nvGraphicFramePr>
        <p:xfrm>
          <a:off x="5807174" y="3563094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10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4FCF442B-4CD4-45AD-A770-97E0BFE15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4067"/>
              </p:ext>
            </p:extLst>
          </p:nvPr>
        </p:nvGraphicFramePr>
        <p:xfrm>
          <a:off x="5807174" y="3563094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4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409B55DA-2841-4C4E-8956-9F0D6DE7F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94538"/>
              </p:ext>
            </p:extLst>
          </p:nvPr>
        </p:nvGraphicFramePr>
        <p:xfrm>
          <a:off x="5807174" y="3573016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7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112EBAA0-DB1C-4DB6-94BB-7FE36F890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99792"/>
              </p:ext>
            </p:extLst>
          </p:nvPr>
        </p:nvGraphicFramePr>
        <p:xfrm>
          <a:off x="5807174" y="3563094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-2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B1A0A5BB-0A36-4EA8-8CFA-A9C41388C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50193"/>
              </p:ext>
            </p:extLst>
          </p:nvPr>
        </p:nvGraphicFramePr>
        <p:xfrm>
          <a:off x="3624412" y="2054469"/>
          <a:ext cx="5400598" cy="510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14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51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6F900F2-E8B3-4F4F-83E4-7368C3F6B109}"/>
              </a:ext>
            </a:extLst>
          </p:cNvPr>
          <p:cNvSpPr/>
          <p:nvPr/>
        </p:nvSpPr>
        <p:spPr>
          <a:xfrm>
            <a:off x="3502917" y="1936063"/>
            <a:ext cx="908967" cy="691891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Brute-Force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AE156B-ED79-4FE3-AF37-0C671A0BD3B8}"/>
              </a:ext>
            </a:extLst>
          </p:cNvPr>
          <p:cNvGrpSpPr/>
          <p:nvPr/>
        </p:nvGrpSpPr>
        <p:grpSpPr>
          <a:xfrm rot="10800000">
            <a:off x="3839455" y="2754886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자유형 51">
              <a:extLst>
                <a:ext uri="{FF2B5EF4-FFF2-40B4-BE49-F238E27FC236}">
                  <a16:creationId xmlns:a16="http://schemas.microsoft.com/office/drawing/2014/main" id="{8949DCE8-EED4-47E4-B2A1-82479D75E630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DDE0620-1C58-4B81-845A-C042288D298F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33" name="Freeform 1250">
                <a:extLst>
                  <a:ext uri="{FF2B5EF4-FFF2-40B4-BE49-F238E27FC236}">
                    <a16:creationId xmlns:a16="http://schemas.microsoft.com/office/drawing/2014/main" id="{8518919D-4024-455B-B94B-558215737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1">
                <a:extLst>
                  <a:ext uri="{FF2B5EF4-FFF2-40B4-BE49-F238E27FC236}">
                    <a16:creationId xmlns:a16="http://schemas.microsoft.com/office/drawing/2014/main" id="{1DAC1440-D801-4D6C-98A9-1E67D7A16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1252">
                <a:extLst>
                  <a:ext uri="{FF2B5EF4-FFF2-40B4-BE49-F238E27FC236}">
                    <a16:creationId xmlns:a16="http://schemas.microsoft.com/office/drawing/2014/main" id="{2B205DA1-2426-44AF-9B72-D22D895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1253">
                <a:extLst>
                  <a:ext uri="{FF2B5EF4-FFF2-40B4-BE49-F238E27FC236}">
                    <a16:creationId xmlns:a16="http://schemas.microsoft.com/office/drawing/2014/main" id="{CDA943EF-109A-4C48-97CB-6E80DA19C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F759D01-2331-4774-8C94-046C4057D134}"/>
              </a:ext>
            </a:extLst>
          </p:cNvPr>
          <p:cNvGrpSpPr/>
          <p:nvPr/>
        </p:nvGrpSpPr>
        <p:grpSpPr>
          <a:xfrm rot="10800000">
            <a:off x="4678702" y="2754834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자유형 51">
              <a:extLst>
                <a:ext uri="{FF2B5EF4-FFF2-40B4-BE49-F238E27FC236}">
                  <a16:creationId xmlns:a16="http://schemas.microsoft.com/office/drawing/2014/main" id="{B6BB1177-342B-4E3F-A16C-37B9BF20212D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8EECCBC-1D0F-45E4-933E-3A5F8B36D5DB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47" name="Freeform 1250">
                <a:extLst>
                  <a:ext uri="{FF2B5EF4-FFF2-40B4-BE49-F238E27FC236}">
                    <a16:creationId xmlns:a16="http://schemas.microsoft.com/office/drawing/2014/main" id="{944D0BEB-BC5F-4BC5-B024-8FEC751F6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251">
                <a:extLst>
                  <a:ext uri="{FF2B5EF4-FFF2-40B4-BE49-F238E27FC236}">
                    <a16:creationId xmlns:a16="http://schemas.microsoft.com/office/drawing/2014/main" id="{212C2AF9-D6C8-4EF3-9CE4-16F77B5F7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252">
                <a:extLst>
                  <a:ext uri="{FF2B5EF4-FFF2-40B4-BE49-F238E27FC236}">
                    <a16:creationId xmlns:a16="http://schemas.microsoft.com/office/drawing/2014/main" id="{5E75EA43-007B-455D-8C1C-D2240F3CF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253">
                <a:extLst>
                  <a:ext uri="{FF2B5EF4-FFF2-40B4-BE49-F238E27FC236}">
                    <a16:creationId xmlns:a16="http://schemas.microsoft.com/office/drawing/2014/main" id="{C29A4C46-DE94-4889-948A-ABD8512C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D89862-FFE4-44B9-98EF-D8D00D383D84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16/31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00550-EA23-4A5E-AE29-0E983588F3F1}"/>
              </a:ext>
            </a:extLst>
          </p:cNvPr>
          <p:cNvSpPr txBox="1"/>
          <p:nvPr/>
        </p:nvSpPr>
        <p:spPr>
          <a:xfrm>
            <a:off x="1846734" y="3429000"/>
            <a:ext cx="122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BB5AE3-BE4B-4E7A-B9F7-4209C5A01325}"/>
              </a:ext>
            </a:extLst>
          </p:cNvPr>
          <p:cNvSpPr txBox="1"/>
          <p:nvPr/>
        </p:nvSpPr>
        <p:spPr>
          <a:xfrm>
            <a:off x="1198662" y="4720789"/>
            <a:ext cx="223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Max value</a:t>
            </a:r>
            <a:endParaRPr lang="en-US" altLang="ko-KR" sz="3200" b="1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36D90A8-F784-4DE7-A216-D51E96067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99522"/>
              </p:ext>
            </p:extLst>
          </p:nvPr>
        </p:nvGraphicFramePr>
        <p:xfrm>
          <a:off x="5807174" y="3563094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0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BB071BB-AF6B-447D-A7E4-47CD59346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42906"/>
              </p:ext>
            </p:extLst>
          </p:nvPr>
        </p:nvGraphicFramePr>
        <p:xfrm>
          <a:off x="5807174" y="4859238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-999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5B6FF5A-6733-4974-AA6A-AC23B2664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98083"/>
              </p:ext>
            </p:extLst>
          </p:nvPr>
        </p:nvGraphicFramePr>
        <p:xfrm>
          <a:off x="5807174" y="3573016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D43CE5E-AB67-4FA8-9C48-83945E81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783605"/>
              </p:ext>
            </p:extLst>
          </p:nvPr>
        </p:nvGraphicFramePr>
        <p:xfrm>
          <a:off x="5807174" y="4869160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C2C5896-F494-4D12-865E-5ED15567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63685"/>
              </p:ext>
            </p:extLst>
          </p:nvPr>
        </p:nvGraphicFramePr>
        <p:xfrm>
          <a:off x="5807174" y="3563094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-1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D68E0C4-76DB-49AD-B42B-FA8439748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17094"/>
              </p:ext>
            </p:extLst>
          </p:nvPr>
        </p:nvGraphicFramePr>
        <p:xfrm>
          <a:off x="5807174" y="3573016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0C7091-A04C-459A-A48A-83ADEB64A1EA}"/>
              </a:ext>
            </a:extLst>
          </p:cNvPr>
          <p:cNvSpPr/>
          <p:nvPr/>
        </p:nvSpPr>
        <p:spPr>
          <a:xfrm>
            <a:off x="3502917" y="1936064"/>
            <a:ext cx="1728193" cy="70084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E1C6310-7BEF-440C-BA5B-50A5BAE14853}"/>
              </a:ext>
            </a:extLst>
          </p:cNvPr>
          <p:cNvSpPr/>
          <p:nvPr/>
        </p:nvSpPr>
        <p:spPr>
          <a:xfrm>
            <a:off x="3502918" y="1927105"/>
            <a:ext cx="2520280" cy="709807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6090061-AD5B-49E5-8D73-EAA42F795E63}"/>
              </a:ext>
            </a:extLst>
          </p:cNvPr>
          <p:cNvSpPr/>
          <p:nvPr/>
        </p:nvSpPr>
        <p:spPr>
          <a:xfrm>
            <a:off x="3502918" y="1927106"/>
            <a:ext cx="3240360" cy="70084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030D630F-CE32-4ACE-86E5-45F7F4F9F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45883"/>
              </p:ext>
            </p:extLst>
          </p:nvPr>
        </p:nvGraphicFramePr>
        <p:xfrm>
          <a:off x="5807174" y="4869160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5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8D50A97A-2A28-4DE4-BD89-AA0910BA8493}"/>
              </a:ext>
            </a:extLst>
          </p:cNvPr>
          <p:cNvSpPr/>
          <p:nvPr/>
        </p:nvSpPr>
        <p:spPr>
          <a:xfrm>
            <a:off x="3502918" y="1927106"/>
            <a:ext cx="4032448" cy="70084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8FEF3412-55DD-43E0-A731-83EC41FE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87905"/>
              </p:ext>
            </p:extLst>
          </p:nvPr>
        </p:nvGraphicFramePr>
        <p:xfrm>
          <a:off x="5807174" y="4869160"/>
          <a:ext cx="936104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10</a:t>
                      </a:r>
                      <a:endParaRPr lang="ko-KR" altLang="en-US" sz="2400" b="1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127E7176-C1A9-4B5E-8BDD-77F6D215B0EA}"/>
              </a:ext>
            </a:extLst>
          </p:cNvPr>
          <p:cNvSpPr/>
          <p:nvPr/>
        </p:nvSpPr>
        <p:spPr>
          <a:xfrm>
            <a:off x="3502917" y="1927106"/>
            <a:ext cx="4817913" cy="70084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128BFD5-5B0F-4EEC-AD0D-2CA434C736E9}"/>
              </a:ext>
            </a:extLst>
          </p:cNvPr>
          <p:cNvSpPr/>
          <p:nvPr/>
        </p:nvSpPr>
        <p:spPr>
          <a:xfrm>
            <a:off x="3509541" y="1936064"/>
            <a:ext cx="5610001" cy="700848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6DA520-DEFB-49AF-8CA9-12F0C66F23F2}"/>
              </a:ext>
            </a:extLst>
          </p:cNvPr>
          <p:cNvSpPr/>
          <p:nvPr/>
        </p:nvSpPr>
        <p:spPr>
          <a:xfrm>
            <a:off x="4411883" y="1916832"/>
            <a:ext cx="819227" cy="711122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Brute-Force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0A6BBEF-E46E-45E6-87B7-FBDBFCE32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5" y="2132856"/>
            <a:ext cx="4442655" cy="313544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0BBF4F-BDBB-4E0F-9BD3-E285E21901B8}"/>
              </a:ext>
            </a:extLst>
          </p:cNvPr>
          <p:cNvSpPr txBox="1"/>
          <p:nvPr/>
        </p:nvSpPr>
        <p:spPr>
          <a:xfrm>
            <a:off x="7048858" y="3179669"/>
            <a:ext cx="343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(n^2+n)/2 -&gt; O(n^2)</a:t>
            </a:r>
            <a:endParaRPr lang="ko-KR" altLang="en-US" sz="2400" b="1" dirty="0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F2305D80-49CD-4817-9D6A-C672A8E37B55}"/>
              </a:ext>
            </a:extLst>
          </p:cNvPr>
          <p:cNvSpPr/>
          <p:nvPr/>
        </p:nvSpPr>
        <p:spPr>
          <a:xfrm rot="16200000">
            <a:off x="5901860" y="3178263"/>
            <a:ext cx="481378" cy="48419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D89862-FFE4-44B9-98EF-D8D00D383D84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17/31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240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0" y="631512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Divide &amp; Conquer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7D2A14-6E34-45C2-B509-B08E32A421E3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18/31</a:t>
            </a:r>
            <a:endParaRPr lang="ko-KR" altLang="en-US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57C10-B449-4310-A6F1-6EEA257E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38557"/>
              </p:ext>
            </p:extLst>
          </p:nvPr>
        </p:nvGraphicFramePr>
        <p:xfrm>
          <a:off x="6364570" y="1916832"/>
          <a:ext cx="5403853" cy="3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79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3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ECEA3D99-9487-4CF4-9931-489058D0151E}"/>
              </a:ext>
            </a:extLst>
          </p:cNvPr>
          <p:cNvSpPr/>
          <p:nvPr/>
        </p:nvSpPr>
        <p:spPr>
          <a:xfrm rot="16200000">
            <a:off x="7791839" y="1253599"/>
            <a:ext cx="77754" cy="2471558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대괄호 17">
            <a:extLst>
              <a:ext uri="{FF2B5EF4-FFF2-40B4-BE49-F238E27FC236}">
                <a16:creationId xmlns:a16="http://schemas.microsoft.com/office/drawing/2014/main" id="{900A0448-4BB6-4C7F-BFF4-6C56EED48231}"/>
              </a:ext>
            </a:extLst>
          </p:cNvPr>
          <p:cNvSpPr/>
          <p:nvPr/>
        </p:nvSpPr>
        <p:spPr>
          <a:xfrm rot="16200000">
            <a:off x="10620661" y="1632603"/>
            <a:ext cx="77753" cy="1713547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10B08-F7C7-46B2-8440-B320EA496357}"/>
              </a:ext>
            </a:extLst>
          </p:cNvPr>
          <p:cNvSpPr txBox="1"/>
          <p:nvPr/>
        </p:nvSpPr>
        <p:spPr>
          <a:xfrm>
            <a:off x="6360097" y="2564407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760D0-B967-4990-B10B-726ECCD33097}"/>
              </a:ext>
            </a:extLst>
          </p:cNvPr>
          <p:cNvSpPr txBox="1"/>
          <p:nvPr/>
        </p:nvSpPr>
        <p:spPr>
          <a:xfrm>
            <a:off x="8779790" y="2561031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7B20C-C643-4B95-81CD-3304695B8732}"/>
              </a:ext>
            </a:extLst>
          </p:cNvPr>
          <p:cNvSpPr txBox="1"/>
          <p:nvPr/>
        </p:nvSpPr>
        <p:spPr>
          <a:xfrm>
            <a:off x="11237678" y="2429186"/>
            <a:ext cx="69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5B53D4-8027-4C40-859F-A28540B4EB74}"/>
              </a:ext>
            </a:extLst>
          </p:cNvPr>
          <p:cNvSpPr txBox="1"/>
          <p:nvPr/>
        </p:nvSpPr>
        <p:spPr>
          <a:xfrm>
            <a:off x="9392879" y="256093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mid+1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F6772-DFD9-403E-A7D2-B22B92556484}"/>
              </a:ext>
            </a:extLst>
          </p:cNvPr>
          <p:cNvSpPr txBox="1"/>
          <p:nvPr/>
        </p:nvSpPr>
        <p:spPr>
          <a:xfrm>
            <a:off x="72335" y="2060848"/>
            <a:ext cx="573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 1. Max value in the range of [left , mid]</a:t>
            </a:r>
            <a:endParaRPr lang="ko-KR" altLang="en-US" sz="20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5EA3924-F24A-4E89-9387-F69D5DF735B5}"/>
              </a:ext>
            </a:extLst>
          </p:cNvPr>
          <p:cNvSpPr/>
          <p:nvPr/>
        </p:nvSpPr>
        <p:spPr>
          <a:xfrm>
            <a:off x="6227223" y="1739899"/>
            <a:ext cx="1861066" cy="75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85D5073-1519-4D26-9DFE-54D0547F2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02167"/>
              </p:ext>
            </p:extLst>
          </p:nvPr>
        </p:nvGraphicFramePr>
        <p:xfrm>
          <a:off x="6436578" y="3605933"/>
          <a:ext cx="5403853" cy="3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79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3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02480DDC-A3FE-4518-ADEE-2596FAC5CDFA}"/>
              </a:ext>
            </a:extLst>
          </p:cNvPr>
          <p:cNvSpPr/>
          <p:nvPr/>
        </p:nvSpPr>
        <p:spPr>
          <a:xfrm rot="16200000">
            <a:off x="7863847" y="2942700"/>
            <a:ext cx="77754" cy="2471558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683ADFC6-6543-4DC9-861B-1913BF12DF86}"/>
              </a:ext>
            </a:extLst>
          </p:cNvPr>
          <p:cNvSpPr/>
          <p:nvPr/>
        </p:nvSpPr>
        <p:spPr>
          <a:xfrm rot="16200000">
            <a:off x="10692669" y="3321704"/>
            <a:ext cx="77753" cy="1713547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E7F0D-DF1C-4218-8BC0-6A35983E1194}"/>
              </a:ext>
            </a:extLst>
          </p:cNvPr>
          <p:cNvSpPr txBox="1"/>
          <p:nvPr/>
        </p:nvSpPr>
        <p:spPr>
          <a:xfrm>
            <a:off x="6432105" y="425350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EDC288-C7F6-4600-8F8E-84AA35498CEA}"/>
              </a:ext>
            </a:extLst>
          </p:cNvPr>
          <p:cNvSpPr txBox="1"/>
          <p:nvPr/>
        </p:nvSpPr>
        <p:spPr>
          <a:xfrm>
            <a:off x="8851798" y="4250132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A9536B-198D-47E0-A40C-0E05FFD614B6}"/>
              </a:ext>
            </a:extLst>
          </p:cNvPr>
          <p:cNvSpPr txBox="1"/>
          <p:nvPr/>
        </p:nvSpPr>
        <p:spPr>
          <a:xfrm>
            <a:off x="11309686" y="4118287"/>
            <a:ext cx="69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FC6BF9-21C7-4F55-AC88-1B2D61F1961C}"/>
              </a:ext>
            </a:extLst>
          </p:cNvPr>
          <p:cNvSpPr txBox="1"/>
          <p:nvPr/>
        </p:nvSpPr>
        <p:spPr>
          <a:xfrm>
            <a:off x="9464887" y="4250037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mid+1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E38803-386B-433C-976E-9A90E40FF1A2}"/>
              </a:ext>
            </a:extLst>
          </p:cNvPr>
          <p:cNvSpPr txBox="1"/>
          <p:nvPr/>
        </p:nvSpPr>
        <p:spPr>
          <a:xfrm>
            <a:off x="72335" y="3617588"/>
            <a:ext cx="6260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 2. Max value in the range of [mid+1 , right]</a:t>
            </a:r>
            <a:endParaRPr lang="ko-KR" altLang="en-US" sz="20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9A40E65-6F36-47BE-A036-87EE18FEFE6E}"/>
              </a:ext>
            </a:extLst>
          </p:cNvPr>
          <p:cNvSpPr/>
          <p:nvPr/>
        </p:nvSpPr>
        <p:spPr>
          <a:xfrm>
            <a:off x="9418716" y="3429000"/>
            <a:ext cx="2581146" cy="75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913945-A077-4965-B624-0674ED5229CB}"/>
              </a:ext>
            </a:extLst>
          </p:cNvPr>
          <p:cNvSpPr txBox="1"/>
          <p:nvPr/>
        </p:nvSpPr>
        <p:spPr>
          <a:xfrm>
            <a:off x="122867" y="5113272"/>
            <a:ext cx="6260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 3. Max value overlap between the </a:t>
            </a:r>
          </a:p>
          <a:p>
            <a:r>
              <a:rPr lang="en-US" altLang="ko-KR" sz="2000" b="1" dirty="0"/>
              <a:t>           [left, mid] and [mid+1, right]</a:t>
            </a:r>
            <a:endParaRPr lang="ko-KR" altLang="en-US" sz="20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C36EF38-2F6D-43E0-BE9B-9631D2DBB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17957"/>
              </p:ext>
            </p:extLst>
          </p:nvPr>
        </p:nvGraphicFramePr>
        <p:xfrm>
          <a:off x="6387711" y="5148397"/>
          <a:ext cx="5403853" cy="3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79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3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98150B97-F030-4282-A686-39C79ED82A22}"/>
              </a:ext>
            </a:extLst>
          </p:cNvPr>
          <p:cNvSpPr/>
          <p:nvPr/>
        </p:nvSpPr>
        <p:spPr>
          <a:xfrm rot="16200000">
            <a:off x="7814980" y="4485164"/>
            <a:ext cx="77754" cy="2471558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71ACE0C6-FF11-4FFF-BFF9-1FC459D25D0A}"/>
              </a:ext>
            </a:extLst>
          </p:cNvPr>
          <p:cNvSpPr/>
          <p:nvPr/>
        </p:nvSpPr>
        <p:spPr>
          <a:xfrm rot="16200000">
            <a:off x="10643802" y="4864168"/>
            <a:ext cx="77753" cy="1713547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10F508-9239-4732-BB92-612EA8161302}"/>
              </a:ext>
            </a:extLst>
          </p:cNvPr>
          <p:cNvSpPr txBox="1"/>
          <p:nvPr/>
        </p:nvSpPr>
        <p:spPr>
          <a:xfrm>
            <a:off x="6383238" y="5795972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68D019-EE10-4F6F-80C0-CC5B9EB25057}"/>
              </a:ext>
            </a:extLst>
          </p:cNvPr>
          <p:cNvSpPr txBox="1"/>
          <p:nvPr/>
        </p:nvSpPr>
        <p:spPr>
          <a:xfrm>
            <a:off x="8802931" y="5792596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50F9F-F9E3-4C7E-AC41-59729400B976}"/>
              </a:ext>
            </a:extLst>
          </p:cNvPr>
          <p:cNvSpPr txBox="1"/>
          <p:nvPr/>
        </p:nvSpPr>
        <p:spPr>
          <a:xfrm>
            <a:off x="9416020" y="5792501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mid+1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5DA290E-4CBD-48E6-9EEA-E235FA2D0C89}"/>
              </a:ext>
            </a:extLst>
          </p:cNvPr>
          <p:cNvSpPr/>
          <p:nvPr/>
        </p:nvSpPr>
        <p:spPr>
          <a:xfrm>
            <a:off x="7895406" y="4941168"/>
            <a:ext cx="2581146" cy="752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780F1B-886A-4022-839D-9DB7EB756A38}"/>
              </a:ext>
            </a:extLst>
          </p:cNvPr>
          <p:cNvSpPr txBox="1"/>
          <p:nvPr/>
        </p:nvSpPr>
        <p:spPr>
          <a:xfrm>
            <a:off x="11462086" y="5734997"/>
            <a:ext cx="69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23" grpId="0"/>
      <p:bldP spid="26" grpId="0"/>
      <p:bldP spid="2" grpId="0" animBg="1"/>
      <p:bldP spid="28" grpId="0" animBg="1"/>
      <p:bldP spid="29" grpId="0" animBg="1"/>
      <p:bldP spid="31" grpId="0"/>
      <p:bldP spid="32" grpId="0"/>
      <p:bldP spid="37" grpId="0"/>
      <p:bldP spid="38" grpId="0"/>
      <p:bldP spid="39" grpId="0"/>
      <p:bldP spid="40" grpId="0" animBg="1"/>
      <p:bldP spid="41" grpId="0"/>
      <p:bldP spid="45" grpId="0" animBg="1"/>
      <p:bldP spid="46" grpId="0" animBg="1"/>
      <p:bldP spid="47" grpId="0"/>
      <p:bldP spid="48" grpId="0"/>
      <p:bldP spid="49" grpId="0"/>
      <p:bldP spid="50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A6AFC81-6914-4344-8FA9-41D880184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7" y="112237"/>
            <a:ext cx="7361629" cy="66908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0" y="631512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Divide &amp; Conquer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10005B9-14CD-478A-BCF2-034A00D80B7F}"/>
              </a:ext>
            </a:extLst>
          </p:cNvPr>
          <p:cNvSpPr/>
          <p:nvPr/>
        </p:nvSpPr>
        <p:spPr>
          <a:xfrm>
            <a:off x="5393977" y="631512"/>
            <a:ext cx="2376264" cy="1213312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D88EA2-C26F-44E3-8EC2-4C6D13CB24FB}"/>
              </a:ext>
            </a:extLst>
          </p:cNvPr>
          <p:cNvSpPr/>
          <p:nvPr/>
        </p:nvSpPr>
        <p:spPr>
          <a:xfrm>
            <a:off x="5393976" y="3275958"/>
            <a:ext cx="4589662" cy="2673321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286C19-7A64-40B4-8E92-553B2CF40C19}"/>
              </a:ext>
            </a:extLst>
          </p:cNvPr>
          <p:cNvSpPr/>
          <p:nvPr/>
        </p:nvSpPr>
        <p:spPr>
          <a:xfrm>
            <a:off x="5393976" y="6161578"/>
            <a:ext cx="4589662" cy="291758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D2A14-6E34-45C2-B509-B08E32A421E3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19/31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8A87F8-CD05-41A4-8668-EC04F27116C7}"/>
              </a:ext>
            </a:extLst>
          </p:cNvPr>
          <p:cNvSpPr/>
          <p:nvPr/>
        </p:nvSpPr>
        <p:spPr>
          <a:xfrm>
            <a:off x="7319342" y="2780928"/>
            <a:ext cx="1856247" cy="281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B9E42-58CF-4CA8-8181-B77F501D46EF}"/>
              </a:ext>
            </a:extLst>
          </p:cNvPr>
          <p:cNvSpPr/>
          <p:nvPr/>
        </p:nvSpPr>
        <p:spPr>
          <a:xfrm>
            <a:off x="9335566" y="2780928"/>
            <a:ext cx="2493698" cy="281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A8A700-DA8A-45F8-95AE-44AFED95A834}"/>
              </a:ext>
            </a:extLst>
          </p:cNvPr>
          <p:cNvSpPr/>
          <p:nvPr/>
        </p:nvSpPr>
        <p:spPr>
          <a:xfrm>
            <a:off x="5375126" y="2204864"/>
            <a:ext cx="3384376" cy="29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2996E-B676-4B2F-BDF3-3F3D4C089CEE}"/>
              </a:ext>
            </a:extLst>
          </p:cNvPr>
          <p:cNvSpPr txBox="1"/>
          <p:nvPr/>
        </p:nvSpPr>
        <p:spPr>
          <a:xfrm>
            <a:off x="163117" y="1844824"/>
            <a:ext cx="43468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If base case, return value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Find mid value</a:t>
            </a:r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Divide the problem to sub-problem and compare case1 max value and case2 max value.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Find the case3 max value.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Return the highest value by comparing the maximum value of case 3 and single value(case1, case2)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D9E646-4045-4C3F-B01C-E16A4C710D03}"/>
              </a:ext>
            </a:extLst>
          </p:cNvPr>
          <p:cNvGrpSpPr/>
          <p:nvPr/>
        </p:nvGrpSpPr>
        <p:grpSpPr>
          <a:xfrm>
            <a:off x="7978481" y="1597209"/>
            <a:ext cx="1040139" cy="1183719"/>
            <a:chOff x="7978481" y="1597209"/>
            <a:chExt cx="1040139" cy="118371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1710FD8-289F-4E79-A3DE-5CC1605D002C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247466" y="1988840"/>
              <a:ext cx="224004" cy="7920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C96355-EE93-4B69-BCBA-23B16892E82F}"/>
                </a:ext>
              </a:extLst>
            </p:cNvPr>
            <p:cNvSpPr txBox="1"/>
            <p:nvPr/>
          </p:nvSpPr>
          <p:spPr>
            <a:xfrm>
              <a:off x="7978481" y="1597209"/>
              <a:ext cx="104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Case 1</a:t>
              </a:r>
              <a:endParaRPr lang="ko-KR" altLang="en-US" sz="20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893C790-009A-489C-94B3-C06AA9B72C8E}"/>
              </a:ext>
            </a:extLst>
          </p:cNvPr>
          <p:cNvGrpSpPr/>
          <p:nvPr/>
        </p:nvGrpSpPr>
        <p:grpSpPr>
          <a:xfrm>
            <a:off x="10122511" y="1577614"/>
            <a:ext cx="1040139" cy="1183719"/>
            <a:chOff x="7978481" y="1597209"/>
            <a:chExt cx="1040139" cy="1183719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7F550F-6709-4742-95CB-908E1B884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7466" y="1988840"/>
              <a:ext cx="224004" cy="7920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74F9B5-C7CC-42BC-9983-F8C54BD1DAC3}"/>
                </a:ext>
              </a:extLst>
            </p:cNvPr>
            <p:cNvSpPr txBox="1"/>
            <p:nvPr/>
          </p:nvSpPr>
          <p:spPr>
            <a:xfrm>
              <a:off x="7978481" y="1597209"/>
              <a:ext cx="104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Case 2</a:t>
              </a:r>
              <a:endParaRPr lang="ko-KR" altLang="en-US" sz="20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64CD11-7A9D-4F78-A97B-3498021B0F90}"/>
              </a:ext>
            </a:extLst>
          </p:cNvPr>
          <p:cNvGrpSpPr/>
          <p:nvPr/>
        </p:nvGrpSpPr>
        <p:grpSpPr>
          <a:xfrm>
            <a:off x="9983638" y="3757449"/>
            <a:ext cx="1544195" cy="779480"/>
            <a:chOff x="7474425" y="1597209"/>
            <a:chExt cx="1544195" cy="77948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CA34808-549E-4887-881C-6CC792AB31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425" y="1988840"/>
              <a:ext cx="997045" cy="38784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A54D89-FFED-4B19-BD78-8C95197B960B}"/>
                </a:ext>
              </a:extLst>
            </p:cNvPr>
            <p:cNvSpPr txBox="1"/>
            <p:nvPr/>
          </p:nvSpPr>
          <p:spPr>
            <a:xfrm>
              <a:off x="7978481" y="1597209"/>
              <a:ext cx="104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Case 3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8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4" grpId="0" animBg="1"/>
      <p:bldP spid="34" grpId="1" animBg="1"/>
      <p:bldP spid="12" grpId="0" animBg="1"/>
      <p:bldP spid="2" grpId="0" animBg="1"/>
      <p:bldP spid="2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0296" y="24680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 of Contents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2222339"/>
            <a:ext cx="4222998" cy="126541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내용 개체 틀 3"/>
          <p:cNvSpPr txBox="1">
            <a:spLocks/>
          </p:cNvSpPr>
          <p:nvPr/>
        </p:nvSpPr>
        <p:spPr>
          <a:xfrm>
            <a:off x="5735166" y="659801"/>
            <a:ext cx="4668670" cy="55383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1. Introduction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	- Big-O notation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400" b="1" dirty="0"/>
              <a:t>2. Divide &amp; Conquer</a:t>
            </a:r>
            <a:endParaRPr lang="en-US" altLang="ko-KR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	- Concept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	- Master Theorem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 dirty="0"/>
              <a:t>	- Applications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400" b="1" dirty="0"/>
              <a:t>3. Maximum-subarray</a:t>
            </a:r>
          </a:p>
          <a:p>
            <a:pPr>
              <a:buNone/>
            </a:pPr>
            <a:r>
              <a:rPr lang="en-US" altLang="ko-KR" sz="2000" dirty="0"/>
              <a:t>	- Problem</a:t>
            </a:r>
          </a:p>
          <a:p>
            <a:pPr>
              <a:buNone/>
            </a:pPr>
            <a:r>
              <a:rPr lang="en-US" altLang="ko-KR" sz="2000" dirty="0"/>
              <a:t>	- Problem solving method</a:t>
            </a:r>
          </a:p>
          <a:p>
            <a:pPr>
              <a:buNone/>
            </a:pPr>
            <a:r>
              <a:rPr lang="en-US" altLang="ko-KR" sz="2000" dirty="0"/>
              <a:t>	- Analysis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400" b="1" dirty="0"/>
              <a:t>4. Conclusion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5A138-07A0-47C8-A718-5E8ADF5512B8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6529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Divide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C34396-E8E2-4A08-9968-B489720CE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97563"/>
              </p:ext>
            </p:extLst>
          </p:nvPr>
        </p:nvGraphicFramePr>
        <p:xfrm>
          <a:off x="3393279" y="1556793"/>
          <a:ext cx="5403853" cy="3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79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3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C178B3-EDC2-4B48-BE20-A3F35789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7767"/>
              </p:ext>
            </p:extLst>
          </p:nvPr>
        </p:nvGraphicFramePr>
        <p:xfrm>
          <a:off x="2506134" y="3060510"/>
          <a:ext cx="2936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40">
                  <a:extLst>
                    <a:ext uri="{9D8B030D-6E8A-4147-A177-3AD203B41FA5}">
                      <a16:colId xmlns:a16="http://schemas.microsoft.com/office/drawing/2014/main" val="395168472"/>
                    </a:ext>
                  </a:extLst>
                </a:gridCol>
                <a:gridCol w="734040">
                  <a:extLst>
                    <a:ext uri="{9D8B030D-6E8A-4147-A177-3AD203B41FA5}">
                      <a16:colId xmlns:a16="http://schemas.microsoft.com/office/drawing/2014/main" val="2737427218"/>
                    </a:ext>
                  </a:extLst>
                </a:gridCol>
                <a:gridCol w="734040">
                  <a:extLst>
                    <a:ext uri="{9D8B030D-6E8A-4147-A177-3AD203B41FA5}">
                      <a16:colId xmlns:a16="http://schemas.microsoft.com/office/drawing/2014/main" val="3979754952"/>
                    </a:ext>
                  </a:extLst>
                </a:gridCol>
                <a:gridCol w="734040">
                  <a:extLst>
                    <a:ext uri="{9D8B030D-6E8A-4147-A177-3AD203B41FA5}">
                      <a16:colId xmlns:a16="http://schemas.microsoft.com/office/drawing/2014/main" val="1366130986"/>
                    </a:ext>
                  </a:extLst>
                </a:gridCol>
              </a:tblGrid>
              <a:tr h="33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15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CFE6709-5F0C-48D0-AA53-0EC4AC0A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91304"/>
              </p:ext>
            </p:extLst>
          </p:nvPr>
        </p:nvGraphicFramePr>
        <p:xfrm>
          <a:off x="6941411" y="3068047"/>
          <a:ext cx="22632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424">
                  <a:extLst>
                    <a:ext uri="{9D8B030D-6E8A-4147-A177-3AD203B41FA5}">
                      <a16:colId xmlns:a16="http://schemas.microsoft.com/office/drawing/2014/main" val="3368155638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val="1501540441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4234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1B0CBD-9A59-45DD-AE6A-A1784DFD7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17658"/>
              </p:ext>
            </p:extLst>
          </p:nvPr>
        </p:nvGraphicFramePr>
        <p:xfrm>
          <a:off x="2142616" y="4280052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val="2024398338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21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B94CB-BAA8-47FA-90F2-D4207C80A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95181"/>
              </p:ext>
            </p:extLst>
          </p:nvPr>
        </p:nvGraphicFramePr>
        <p:xfrm>
          <a:off x="1779100" y="5552194"/>
          <a:ext cx="727034" cy="3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AE9A79-2DAA-4144-8E32-D5401B8C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11127"/>
              </p:ext>
            </p:extLst>
          </p:nvPr>
        </p:nvGraphicFramePr>
        <p:xfrm>
          <a:off x="9306087" y="4276619"/>
          <a:ext cx="727034" cy="31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6B4729-F105-4D54-B45D-C8750305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10106"/>
              </p:ext>
            </p:extLst>
          </p:nvPr>
        </p:nvGraphicFramePr>
        <p:xfrm>
          <a:off x="2937795" y="5565592"/>
          <a:ext cx="727034" cy="3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-2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D8CB63-878D-4972-9945-FF97D3C61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4883"/>
              </p:ext>
            </p:extLst>
          </p:nvPr>
        </p:nvGraphicFramePr>
        <p:xfrm>
          <a:off x="4447562" y="5565592"/>
          <a:ext cx="727034" cy="31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82D069-6848-44BF-97FB-F704CD18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33890"/>
              </p:ext>
            </p:extLst>
          </p:nvPr>
        </p:nvGraphicFramePr>
        <p:xfrm>
          <a:off x="5530083" y="5566742"/>
          <a:ext cx="727034" cy="31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9B940CD-A613-41C1-B71B-443D2F4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20873"/>
              </p:ext>
            </p:extLst>
          </p:nvPr>
        </p:nvGraphicFramePr>
        <p:xfrm>
          <a:off x="7148093" y="5589240"/>
          <a:ext cx="727034" cy="310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6BA0D70-0034-42CC-920C-F9E3FBA77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58432"/>
              </p:ext>
            </p:extLst>
          </p:nvPr>
        </p:nvGraphicFramePr>
        <p:xfrm>
          <a:off x="8266387" y="5589240"/>
          <a:ext cx="727034" cy="326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326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60E102B-A994-46BB-A9C9-2921AEA2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14788"/>
              </p:ext>
            </p:extLst>
          </p:nvPr>
        </p:nvGraphicFramePr>
        <p:xfrm>
          <a:off x="4592432" y="4281714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val="2024398338"/>
                    </a:ext>
                  </a:extLst>
                </a:gridCol>
              </a:tblGrid>
              <a:tr h="309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21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2C839AB-D318-4F48-B817-94D636DBE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13431"/>
              </p:ext>
            </p:extLst>
          </p:nvPr>
        </p:nvGraphicFramePr>
        <p:xfrm>
          <a:off x="7042248" y="4276619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val="2024398338"/>
                    </a:ext>
                  </a:extLst>
                </a:gridCol>
              </a:tblGrid>
              <a:tr h="310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21047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52DE7CD-ACD3-4516-A997-95D000A7132F}"/>
              </a:ext>
            </a:extLst>
          </p:cNvPr>
          <p:cNvSpPr/>
          <p:nvPr/>
        </p:nvSpPr>
        <p:spPr>
          <a:xfrm>
            <a:off x="6011833" y="2636591"/>
            <a:ext cx="360039" cy="504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F429123-5ADF-4267-B094-8538E6385630}"/>
              </a:ext>
            </a:extLst>
          </p:cNvPr>
          <p:cNvSpPr/>
          <p:nvPr/>
        </p:nvSpPr>
        <p:spPr>
          <a:xfrm>
            <a:off x="6011833" y="3619543"/>
            <a:ext cx="360040" cy="504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C85BFB80-25B6-4FD3-BC10-F7FFDAAB69DF}"/>
              </a:ext>
            </a:extLst>
          </p:cNvPr>
          <p:cNvSpPr/>
          <p:nvPr/>
        </p:nvSpPr>
        <p:spPr>
          <a:xfrm>
            <a:off x="6014462" y="4843083"/>
            <a:ext cx="360040" cy="50405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대괄호 10">
            <a:extLst>
              <a:ext uri="{FF2B5EF4-FFF2-40B4-BE49-F238E27FC236}">
                <a16:creationId xmlns:a16="http://schemas.microsoft.com/office/drawing/2014/main" id="{CFEDDA13-A90B-4D13-9301-858C46B855C5}"/>
              </a:ext>
            </a:extLst>
          </p:cNvPr>
          <p:cNvSpPr/>
          <p:nvPr/>
        </p:nvSpPr>
        <p:spPr>
          <a:xfrm rot="16200000">
            <a:off x="4820548" y="893560"/>
            <a:ext cx="77754" cy="2471558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5A0D2322-7050-4882-897D-3245698C375F}"/>
              </a:ext>
            </a:extLst>
          </p:cNvPr>
          <p:cNvSpPr/>
          <p:nvPr/>
        </p:nvSpPr>
        <p:spPr>
          <a:xfrm rot="16200000">
            <a:off x="7649370" y="1272564"/>
            <a:ext cx="77753" cy="1713547"/>
          </a:xfrm>
          <a:prstGeom prst="leftBracke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4D3FE-AEF6-4C44-8781-1A8F7C7C68E9}"/>
              </a:ext>
            </a:extLst>
          </p:cNvPr>
          <p:cNvSpPr txBox="1"/>
          <p:nvPr/>
        </p:nvSpPr>
        <p:spPr>
          <a:xfrm>
            <a:off x="3388806" y="2204368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EF5F33-AEC2-4B8D-9D27-6DDF6D704721}"/>
              </a:ext>
            </a:extLst>
          </p:cNvPr>
          <p:cNvSpPr txBox="1"/>
          <p:nvPr/>
        </p:nvSpPr>
        <p:spPr>
          <a:xfrm>
            <a:off x="5808499" y="2200992"/>
            <a:ext cx="6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658237-988D-4A92-AA12-B5B249BCD9E9}"/>
              </a:ext>
            </a:extLst>
          </p:cNvPr>
          <p:cNvSpPr txBox="1"/>
          <p:nvPr/>
        </p:nvSpPr>
        <p:spPr>
          <a:xfrm>
            <a:off x="8266387" y="2204368"/>
            <a:ext cx="69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</a:p>
          <a:p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E9A922-ED01-4C05-B169-F0E9F15D4F60}"/>
              </a:ext>
            </a:extLst>
          </p:cNvPr>
          <p:cNvSpPr txBox="1"/>
          <p:nvPr/>
        </p:nvSpPr>
        <p:spPr>
          <a:xfrm>
            <a:off x="6421588" y="2200897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EF780A-3F30-44DE-ABE7-5DCEB8C8690A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34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6" grpId="0" animBg="1"/>
      <p:bldP spid="11" grpId="0" animBg="1"/>
      <p:bldP spid="28" grpId="0" animBg="1"/>
      <p:bldP spid="1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Conquer &amp; Combine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FB94CB-BAA8-47FA-90F2-D4207C80A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68608"/>
              </p:ext>
            </p:extLst>
          </p:nvPr>
        </p:nvGraphicFramePr>
        <p:xfrm>
          <a:off x="1771098" y="1242496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6B4729-F105-4D54-B45D-C8750305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74029"/>
              </p:ext>
            </p:extLst>
          </p:nvPr>
        </p:nvGraphicFramePr>
        <p:xfrm>
          <a:off x="2864739" y="1242496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-2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7D8CB63-878D-4972-9945-FF97D3C61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29318"/>
              </p:ext>
            </p:extLst>
          </p:nvPr>
        </p:nvGraphicFramePr>
        <p:xfrm>
          <a:off x="4374506" y="1241346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82D069-6848-44BF-97FB-F704CD18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95630"/>
              </p:ext>
            </p:extLst>
          </p:nvPr>
        </p:nvGraphicFramePr>
        <p:xfrm>
          <a:off x="5457027" y="1241346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9B940CD-A613-41C1-B71B-443D2F4E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06848"/>
              </p:ext>
            </p:extLst>
          </p:nvPr>
        </p:nvGraphicFramePr>
        <p:xfrm>
          <a:off x="7075037" y="122901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4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6BA0D70-0034-42CC-920C-F9E3FBA77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61717"/>
              </p:ext>
            </p:extLst>
          </p:nvPr>
        </p:nvGraphicFramePr>
        <p:xfrm>
          <a:off x="8068135" y="122901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56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B89ACF3-7481-41F7-9569-80DF09F4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11423"/>
              </p:ext>
            </p:extLst>
          </p:nvPr>
        </p:nvGraphicFramePr>
        <p:xfrm>
          <a:off x="1949117" y="2295754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val="2024398338"/>
                    </a:ext>
                  </a:extLst>
                </a:gridCol>
              </a:tblGrid>
              <a:tr h="186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2104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A1072D3-D1A8-4945-A397-9DD759E9A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18948"/>
              </p:ext>
            </p:extLst>
          </p:nvPr>
        </p:nvGraphicFramePr>
        <p:xfrm>
          <a:off x="9544636" y="2231128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155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0FA4EF6-4EB4-4014-B6F0-B732B72F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45294"/>
              </p:ext>
            </p:extLst>
          </p:nvPr>
        </p:nvGraphicFramePr>
        <p:xfrm>
          <a:off x="4528589" y="2257223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val="2024398338"/>
                    </a:ext>
                  </a:extLst>
                </a:gridCol>
              </a:tblGrid>
              <a:tr h="186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21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ACE9397-43D4-4131-9EC6-8633AA9E8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6445"/>
              </p:ext>
            </p:extLst>
          </p:nvPr>
        </p:nvGraphicFramePr>
        <p:xfrm>
          <a:off x="7280797" y="2231128"/>
          <a:ext cx="15027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386">
                  <a:extLst>
                    <a:ext uri="{9D8B030D-6E8A-4147-A177-3AD203B41FA5}">
                      <a16:colId xmlns:a16="http://schemas.microsoft.com/office/drawing/2014/main" val="3909782949"/>
                    </a:ext>
                  </a:extLst>
                </a:gridCol>
                <a:gridCol w="751386">
                  <a:extLst>
                    <a:ext uri="{9D8B030D-6E8A-4147-A177-3AD203B41FA5}">
                      <a16:colId xmlns:a16="http://schemas.microsoft.com/office/drawing/2014/main" val="2024398338"/>
                    </a:ext>
                  </a:extLst>
                </a:gridCol>
              </a:tblGrid>
              <a:tr h="186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821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B6E0F3C-D2F3-449C-9457-E47AB959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58219"/>
              </p:ext>
            </p:extLst>
          </p:nvPr>
        </p:nvGraphicFramePr>
        <p:xfrm>
          <a:off x="2420993" y="4031328"/>
          <a:ext cx="2936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40">
                  <a:extLst>
                    <a:ext uri="{9D8B030D-6E8A-4147-A177-3AD203B41FA5}">
                      <a16:colId xmlns:a16="http://schemas.microsoft.com/office/drawing/2014/main" val="395168472"/>
                    </a:ext>
                  </a:extLst>
                </a:gridCol>
                <a:gridCol w="734040">
                  <a:extLst>
                    <a:ext uri="{9D8B030D-6E8A-4147-A177-3AD203B41FA5}">
                      <a16:colId xmlns:a16="http://schemas.microsoft.com/office/drawing/2014/main" val="2737427218"/>
                    </a:ext>
                  </a:extLst>
                </a:gridCol>
                <a:gridCol w="734040">
                  <a:extLst>
                    <a:ext uri="{9D8B030D-6E8A-4147-A177-3AD203B41FA5}">
                      <a16:colId xmlns:a16="http://schemas.microsoft.com/office/drawing/2014/main" val="3979754952"/>
                    </a:ext>
                  </a:extLst>
                </a:gridCol>
                <a:gridCol w="734040">
                  <a:extLst>
                    <a:ext uri="{9D8B030D-6E8A-4147-A177-3AD203B41FA5}">
                      <a16:colId xmlns:a16="http://schemas.microsoft.com/office/drawing/2014/main" val="1366130986"/>
                    </a:ext>
                  </a:extLst>
                </a:gridCol>
              </a:tblGrid>
              <a:tr h="331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1527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753BF4-1CBE-4F8D-89FB-7771DC918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69403"/>
              </p:ext>
            </p:extLst>
          </p:nvPr>
        </p:nvGraphicFramePr>
        <p:xfrm>
          <a:off x="7432334" y="4038865"/>
          <a:ext cx="226327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424">
                  <a:extLst>
                    <a:ext uri="{9D8B030D-6E8A-4147-A177-3AD203B41FA5}">
                      <a16:colId xmlns:a16="http://schemas.microsoft.com/office/drawing/2014/main" val="3368155638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val="1501540441"/>
                    </a:ext>
                  </a:extLst>
                </a:gridCol>
                <a:gridCol w="754424">
                  <a:extLst>
                    <a:ext uri="{9D8B030D-6E8A-4147-A177-3AD203B41FA5}">
                      <a16:colId xmlns:a16="http://schemas.microsoft.com/office/drawing/2014/main" val="4004306488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42348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AF98979-F9DB-476E-8496-C471855D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58295"/>
              </p:ext>
            </p:extLst>
          </p:nvPr>
        </p:nvGraphicFramePr>
        <p:xfrm>
          <a:off x="3715689" y="5389446"/>
          <a:ext cx="5403853" cy="37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79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979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37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3E7A4F-AE76-4C44-B37B-1B425FE7A8C1}"/>
              </a:ext>
            </a:extLst>
          </p:cNvPr>
          <p:cNvSpPr txBox="1"/>
          <p:nvPr/>
        </p:nvSpPr>
        <p:spPr>
          <a:xfrm>
            <a:off x="265884" y="1196752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 case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38B853-13C3-4843-81A7-6E0C24CD9C96}"/>
              </a:ext>
            </a:extLst>
          </p:cNvPr>
          <p:cNvSpPr txBox="1"/>
          <p:nvPr/>
        </p:nvSpPr>
        <p:spPr>
          <a:xfrm>
            <a:off x="262558" y="1674544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D4C4CD2-B8AD-4429-949D-43A214551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67582"/>
              </p:ext>
            </p:extLst>
          </p:nvPr>
        </p:nvGraphicFramePr>
        <p:xfrm>
          <a:off x="2276826" y="174358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B2598AE-01EA-4907-9A1A-CEEFEEC85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3497"/>
              </p:ext>
            </p:extLst>
          </p:nvPr>
        </p:nvGraphicFramePr>
        <p:xfrm>
          <a:off x="7480222" y="1739066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EA71C74-E785-45F8-9275-5B3BB4F38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8795"/>
              </p:ext>
            </p:extLst>
          </p:nvPr>
        </p:nvGraphicFramePr>
        <p:xfrm>
          <a:off x="4926686" y="1739066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47761916-415D-4589-BA03-72B849375067}"/>
              </a:ext>
            </a:extLst>
          </p:cNvPr>
          <p:cNvSpPr/>
          <p:nvPr/>
        </p:nvSpPr>
        <p:spPr>
          <a:xfrm>
            <a:off x="6311230" y="1988840"/>
            <a:ext cx="360040" cy="3700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CC7D5C-B910-44D5-888E-767CDBD42622}"/>
              </a:ext>
            </a:extLst>
          </p:cNvPr>
          <p:cNvSpPr txBox="1"/>
          <p:nvPr/>
        </p:nvSpPr>
        <p:spPr>
          <a:xfrm>
            <a:off x="254973" y="3273461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C3862EA-28FD-48F3-B486-DF23D3302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31431"/>
              </p:ext>
            </p:extLst>
          </p:nvPr>
        </p:nvGraphicFramePr>
        <p:xfrm>
          <a:off x="2290046" y="3311248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2066FDD-294D-4161-B59A-AACC74BA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37420"/>
              </p:ext>
            </p:extLst>
          </p:nvPr>
        </p:nvGraphicFramePr>
        <p:xfrm>
          <a:off x="7967414" y="4478661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889CC06-1EC1-4CF3-9F5D-7DC872D9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62808"/>
              </p:ext>
            </p:extLst>
          </p:nvPr>
        </p:nvGraphicFramePr>
        <p:xfrm>
          <a:off x="4948209" y="333798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144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CCEA0A5-67C0-487D-AA0A-39F22CD29DE0}"/>
              </a:ext>
            </a:extLst>
          </p:cNvPr>
          <p:cNvSpPr txBox="1"/>
          <p:nvPr/>
        </p:nvSpPr>
        <p:spPr>
          <a:xfrm>
            <a:off x="262558" y="2801468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Sum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8429E50-847E-4E8D-87A1-CBF1565E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67260"/>
              </p:ext>
            </p:extLst>
          </p:nvPr>
        </p:nvGraphicFramePr>
        <p:xfrm>
          <a:off x="2278782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3C6B3834-7854-4EA4-9D58-684E6162C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27508"/>
              </p:ext>
            </p:extLst>
          </p:nvPr>
        </p:nvGraphicFramePr>
        <p:xfrm>
          <a:off x="5303118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F968B8C-A96C-4FF6-B12F-75A04DDA7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29905"/>
              </p:ext>
            </p:extLst>
          </p:nvPr>
        </p:nvGraphicFramePr>
        <p:xfrm>
          <a:off x="7247334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3F7F8A87-69C3-47B7-93E5-144685E51583}"/>
              </a:ext>
            </a:extLst>
          </p:cNvPr>
          <p:cNvSpPr/>
          <p:nvPr/>
        </p:nvSpPr>
        <p:spPr>
          <a:xfrm>
            <a:off x="6311230" y="3671288"/>
            <a:ext cx="360040" cy="3700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81A4E0-C557-4A5A-8C04-7575446783E7}"/>
              </a:ext>
            </a:extLst>
          </p:cNvPr>
          <p:cNvSpPr txBox="1"/>
          <p:nvPr/>
        </p:nvSpPr>
        <p:spPr>
          <a:xfrm>
            <a:off x="262558" y="4886132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A1F5FD9-9027-4205-8BE2-BFBD8B59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83899"/>
              </p:ext>
            </p:extLst>
          </p:nvPr>
        </p:nvGraphicFramePr>
        <p:xfrm>
          <a:off x="3567972" y="491839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35D6BC1-2CB0-4234-A9F2-95548F6E2C88}"/>
              </a:ext>
            </a:extLst>
          </p:cNvPr>
          <p:cNvSpPr txBox="1"/>
          <p:nvPr/>
        </p:nvSpPr>
        <p:spPr>
          <a:xfrm>
            <a:off x="270143" y="4414139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</a:t>
            </a:r>
            <a:r>
              <a:rPr lang="en-US" altLang="ko-KR" dirty="0"/>
              <a:t>m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7A2532E-0A2B-4123-88AA-A197A7B6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91395"/>
              </p:ext>
            </p:extLst>
          </p:nvPr>
        </p:nvGraphicFramePr>
        <p:xfrm>
          <a:off x="3063916" y="4492342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6DB88CF9-1D6E-496C-9AD5-5AD8826BB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87535"/>
              </p:ext>
            </p:extLst>
          </p:nvPr>
        </p:nvGraphicFramePr>
        <p:xfrm>
          <a:off x="8464516" y="491745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CB6A49A0-B73A-4638-8511-B8DBFF7A0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29938"/>
              </p:ext>
            </p:extLst>
          </p:nvPr>
        </p:nvGraphicFramePr>
        <p:xfrm>
          <a:off x="8787972" y="447663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66" name="화살표: 아래쪽 65">
            <a:extLst>
              <a:ext uri="{FF2B5EF4-FFF2-40B4-BE49-F238E27FC236}">
                <a16:creationId xmlns:a16="http://schemas.microsoft.com/office/drawing/2014/main" id="{5731F06C-3478-4489-A569-FC916AFA099C}"/>
              </a:ext>
            </a:extLst>
          </p:cNvPr>
          <p:cNvSpPr/>
          <p:nvPr/>
        </p:nvSpPr>
        <p:spPr>
          <a:xfrm>
            <a:off x="6311230" y="4947364"/>
            <a:ext cx="360040" cy="37007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F06792-A313-4B09-935F-82CD5CECE72B}"/>
              </a:ext>
            </a:extLst>
          </p:cNvPr>
          <p:cNvSpPr txBox="1"/>
          <p:nvPr/>
        </p:nvSpPr>
        <p:spPr>
          <a:xfrm>
            <a:off x="334566" y="6300028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value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C8D2A6-D4CB-4D7C-A9CC-987CB937207A}"/>
              </a:ext>
            </a:extLst>
          </p:cNvPr>
          <p:cNvSpPr txBox="1"/>
          <p:nvPr/>
        </p:nvSpPr>
        <p:spPr>
          <a:xfrm>
            <a:off x="342151" y="5854299"/>
            <a:ext cx="137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Su</a:t>
            </a:r>
            <a:r>
              <a:rPr lang="en-US" altLang="ko-KR" dirty="0"/>
              <a:t>m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C277736E-1E5E-4FDC-B029-69BDEBB2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97028"/>
              </p:ext>
            </p:extLst>
          </p:nvPr>
        </p:nvGraphicFramePr>
        <p:xfrm>
          <a:off x="6592308" y="5932502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B064083A-054B-4FD7-B901-8F190BF0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77184"/>
              </p:ext>
            </p:extLst>
          </p:nvPr>
        </p:nvGraphicFramePr>
        <p:xfrm>
          <a:off x="6095206" y="636455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2D4C4CD2-B8AD-4429-949D-43A214551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32110"/>
              </p:ext>
            </p:extLst>
          </p:nvPr>
        </p:nvGraphicFramePr>
        <p:xfrm>
          <a:off x="1867868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EA71C74-E785-45F8-9275-5B3BB4F38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24202"/>
              </p:ext>
            </p:extLst>
          </p:nvPr>
        </p:nvGraphicFramePr>
        <p:xfrm>
          <a:off x="4511030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8429E50-847E-4E8D-87A1-CBF1565E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00090"/>
              </p:ext>
            </p:extLst>
          </p:nvPr>
        </p:nvGraphicFramePr>
        <p:xfrm>
          <a:off x="2710830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3C6B3834-7854-4EA4-9D58-684E6162C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41828"/>
              </p:ext>
            </p:extLst>
          </p:nvPr>
        </p:nvGraphicFramePr>
        <p:xfrm>
          <a:off x="4948209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2066FDD-294D-4161-B59A-AACC74BA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56205"/>
              </p:ext>
            </p:extLst>
          </p:nvPr>
        </p:nvGraphicFramePr>
        <p:xfrm>
          <a:off x="7679382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2066FDD-294D-4161-B59A-AACC74BA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81357"/>
              </p:ext>
            </p:extLst>
          </p:nvPr>
        </p:nvGraphicFramePr>
        <p:xfrm>
          <a:off x="8039422" y="286599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9889CC06-1EC1-4CF3-9F5D-7DC872D9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04944"/>
              </p:ext>
            </p:extLst>
          </p:nvPr>
        </p:nvGraphicFramePr>
        <p:xfrm>
          <a:off x="4000020" y="4478661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144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CA1F5FD9-9027-4205-8BE2-BFBD8B59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55548"/>
              </p:ext>
            </p:extLst>
          </p:nvPr>
        </p:nvGraphicFramePr>
        <p:xfrm>
          <a:off x="5735166" y="5927505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02066FDD-294D-4161-B59A-AACC74BA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3888"/>
              </p:ext>
            </p:extLst>
          </p:nvPr>
        </p:nvGraphicFramePr>
        <p:xfrm>
          <a:off x="7679382" y="3337983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45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C270DE0F-A846-4CDF-B9F6-A17D10174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25559"/>
              </p:ext>
            </p:extLst>
          </p:nvPr>
        </p:nvGraphicFramePr>
        <p:xfrm>
          <a:off x="9551590" y="3326584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25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747EFBE3-2C88-43C2-B01D-B958B8F6B6D6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21/31</a:t>
            </a:r>
            <a:endParaRPr lang="ko-KR" altLang="en-US" b="1" dirty="0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9DEA694-B571-459E-9649-56421788D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8860"/>
              </p:ext>
            </p:extLst>
          </p:nvPr>
        </p:nvGraphicFramePr>
        <p:xfrm>
          <a:off x="3567972" y="4492342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7CFF1FF5-0EBA-47DF-B624-375FC814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20007"/>
              </p:ext>
            </p:extLst>
          </p:nvPr>
        </p:nvGraphicFramePr>
        <p:xfrm>
          <a:off x="8471470" y="4492342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108DC864-8188-4D4C-A3D2-F966F72D0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71665"/>
              </p:ext>
            </p:extLst>
          </p:nvPr>
        </p:nvGraphicFramePr>
        <p:xfrm>
          <a:off x="6095206" y="5949280"/>
          <a:ext cx="727034" cy="304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034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277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4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3" grpId="0" animBg="1"/>
      <p:bldP spid="44" grpId="0"/>
      <p:bldP spid="49" grpId="0"/>
      <p:bldP spid="54" grpId="0" animBg="1"/>
      <p:bldP spid="55" grpId="0"/>
      <p:bldP spid="60" grpId="0"/>
      <p:bldP spid="66" grpId="0" animBg="1"/>
      <p:bldP spid="68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E191304-75D8-4FE6-A2B9-5A8FC93E2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27" y="239844"/>
            <a:ext cx="7210200" cy="65943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Divide &amp; Conquer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A7CE435-80FF-452B-BC34-7CA837975FC7}"/>
              </a:ext>
            </a:extLst>
          </p:cNvPr>
          <p:cNvSpPr/>
          <p:nvPr/>
        </p:nvSpPr>
        <p:spPr>
          <a:xfrm>
            <a:off x="5231110" y="980728"/>
            <a:ext cx="2376264" cy="108012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BEBCAC-6D32-4D02-9D15-DA5F012A5C50}"/>
              </a:ext>
            </a:extLst>
          </p:cNvPr>
          <p:cNvSpPr txBox="1"/>
          <p:nvPr/>
        </p:nvSpPr>
        <p:spPr>
          <a:xfrm>
            <a:off x="478583" y="1660738"/>
            <a:ext cx="72008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l-GR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(1)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DB3471-5E85-4EDD-AB1D-C3000829003E}"/>
              </a:ext>
            </a:extLst>
          </p:cNvPr>
          <p:cNvSpPr/>
          <p:nvPr/>
        </p:nvSpPr>
        <p:spPr>
          <a:xfrm>
            <a:off x="334566" y="1804753"/>
            <a:ext cx="152147" cy="127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4EBE695-9EAA-49FC-A1EE-4ACB019D01BA}"/>
              </a:ext>
            </a:extLst>
          </p:cNvPr>
          <p:cNvSpPr/>
          <p:nvPr/>
        </p:nvSpPr>
        <p:spPr>
          <a:xfrm>
            <a:off x="5257203" y="3340338"/>
            <a:ext cx="3816424" cy="108012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32A034-5CD8-4BE4-8B48-70E5A991EAA2}"/>
              </a:ext>
            </a:extLst>
          </p:cNvPr>
          <p:cNvSpPr/>
          <p:nvPr/>
        </p:nvSpPr>
        <p:spPr>
          <a:xfrm>
            <a:off x="5231110" y="4931694"/>
            <a:ext cx="4248472" cy="108012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F6B812-05A8-44F8-A573-24F9294F4818}"/>
              </a:ext>
            </a:extLst>
          </p:cNvPr>
          <p:cNvCxnSpPr/>
          <p:nvPr/>
        </p:nvCxnSpPr>
        <p:spPr>
          <a:xfrm flipH="1">
            <a:off x="2350790" y="1588730"/>
            <a:ext cx="2880320" cy="25609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DDEFD69-0858-48E6-93BB-AC657F48953A}"/>
              </a:ext>
            </a:extLst>
          </p:cNvPr>
          <p:cNvSpPr txBox="1"/>
          <p:nvPr/>
        </p:nvSpPr>
        <p:spPr>
          <a:xfrm>
            <a:off x="334566" y="4542219"/>
            <a:ext cx="39485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(mid – left +1) + (right – (mid + 1) +1) 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= right – left +1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06B3E90-9B66-4E07-98C8-B1C29451E13C}"/>
              </a:ext>
            </a:extLst>
          </p:cNvPr>
          <p:cNvSpPr/>
          <p:nvPr/>
        </p:nvSpPr>
        <p:spPr>
          <a:xfrm>
            <a:off x="334566" y="4254187"/>
            <a:ext cx="152147" cy="127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80C09-20A5-4C5D-8D7C-1FAA832F9CBB}"/>
              </a:ext>
            </a:extLst>
          </p:cNvPr>
          <p:cNvSpPr txBox="1"/>
          <p:nvPr/>
        </p:nvSpPr>
        <p:spPr>
          <a:xfrm>
            <a:off x="453460" y="4117857"/>
            <a:ext cx="89715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l-GR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(n)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7562D8-B2E7-4C99-9F66-6D562FD60F11}"/>
              </a:ext>
            </a:extLst>
          </p:cNvPr>
          <p:cNvCxnSpPr>
            <a:cxnSpLocks/>
          </p:cNvCxnSpPr>
          <p:nvPr/>
        </p:nvCxnSpPr>
        <p:spPr>
          <a:xfrm flipH="1">
            <a:off x="4228015" y="3787932"/>
            <a:ext cx="1029189" cy="945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68F5F1-B2F1-4EE9-A639-B688F3F413CE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4228015" y="4733672"/>
            <a:ext cx="1003095" cy="738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E4B5A9E-E644-463C-8B3B-AB869CAC93FC}"/>
              </a:ext>
            </a:extLst>
          </p:cNvPr>
          <p:cNvSpPr/>
          <p:nvPr/>
        </p:nvSpPr>
        <p:spPr>
          <a:xfrm>
            <a:off x="5231109" y="2833586"/>
            <a:ext cx="6421817" cy="360124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F126EC-81BB-4CE6-80C0-61A8408AC957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2547341" y="3013606"/>
            <a:ext cx="2683768" cy="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46C3E71-9B8A-41CE-A353-DDD3506E41EC}"/>
              </a:ext>
            </a:extLst>
          </p:cNvPr>
          <p:cNvSpPr txBox="1"/>
          <p:nvPr/>
        </p:nvSpPr>
        <p:spPr>
          <a:xfrm>
            <a:off x="486713" y="2761644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2T(n/2)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C71257C-A43F-4BAC-A4D6-6B70D8DD0680}"/>
              </a:ext>
            </a:extLst>
          </p:cNvPr>
          <p:cNvSpPr/>
          <p:nvPr/>
        </p:nvSpPr>
        <p:spPr>
          <a:xfrm>
            <a:off x="342697" y="2924944"/>
            <a:ext cx="152147" cy="127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EC1BD-8783-4E83-A30D-35A339FC1259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22/31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815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5" grpId="0" animBg="1"/>
      <p:bldP spid="62" grpId="0" animBg="1"/>
      <p:bldP spid="63" grpId="0" animBg="1"/>
      <p:bldP spid="73" grpId="0"/>
      <p:bldP spid="74" grpId="0" animBg="1"/>
      <p:bldP spid="75" grpId="0" animBg="1"/>
      <p:bldP spid="76" grpId="0" animBg="1"/>
      <p:bldP spid="78" grpId="0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Divide &amp; Conquer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D5E4C7-BE14-49CD-A632-C673B7EB7078}"/>
              </a:ext>
            </a:extLst>
          </p:cNvPr>
          <p:cNvGrpSpPr/>
          <p:nvPr/>
        </p:nvGrpSpPr>
        <p:grpSpPr>
          <a:xfrm>
            <a:off x="476928" y="2086557"/>
            <a:ext cx="2854762" cy="400110"/>
            <a:chOff x="1229293" y="3036271"/>
            <a:chExt cx="2854762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57924C-9F82-43B7-B096-850E06F3546B}"/>
                </a:ext>
              </a:extLst>
            </p:cNvPr>
            <p:cNvSpPr txBox="1"/>
            <p:nvPr/>
          </p:nvSpPr>
          <p:spPr>
            <a:xfrm>
              <a:off x="1296112" y="3036271"/>
              <a:ext cx="2787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T(n) = 2T(n/2) + </a:t>
              </a:r>
              <a:r>
                <a:rPr lang="el-GR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(n)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7B8089-13B0-4E92-81EC-DF367E02F93F}"/>
                </a:ext>
              </a:extLst>
            </p:cNvPr>
            <p:cNvSpPr/>
            <p:nvPr/>
          </p:nvSpPr>
          <p:spPr>
            <a:xfrm>
              <a:off x="1229293" y="3196133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9F14A4-B424-4800-B20B-234B6F7A67A3}"/>
              </a:ext>
            </a:extLst>
          </p:cNvPr>
          <p:cNvGrpSpPr/>
          <p:nvPr/>
        </p:nvGrpSpPr>
        <p:grpSpPr>
          <a:xfrm>
            <a:off x="563330" y="4745474"/>
            <a:ext cx="5469901" cy="400110"/>
            <a:chOff x="475637" y="5452523"/>
            <a:chExt cx="5469901" cy="4001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72DD79-B110-465A-9F7E-9589BD783693}"/>
                </a:ext>
              </a:extLst>
            </p:cNvPr>
            <p:cNvSpPr txBox="1"/>
            <p:nvPr/>
          </p:nvSpPr>
          <p:spPr>
            <a:xfrm>
              <a:off x="542456" y="5452523"/>
              <a:ext cx="5403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Using master theorem, a=2, b=2, f(n) = </a:t>
              </a:r>
              <a:r>
                <a:rPr lang="el-GR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  <a:cs typeface="Times New Roman" panose="02020603050405020304" pitchFamily="18" charset="0"/>
                </a:rPr>
                <a:t>(n)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D1FC58A-B57E-4854-9712-CE1F4C54F50C}"/>
                </a:ext>
              </a:extLst>
            </p:cNvPr>
            <p:cNvSpPr/>
            <p:nvPr/>
          </p:nvSpPr>
          <p:spPr>
            <a:xfrm>
              <a:off x="475637" y="5612385"/>
              <a:ext cx="80387" cy="8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63CA1BC-8901-4174-983C-0253C25C78A9}"/>
              </a:ext>
            </a:extLst>
          </p:cNvPr>
          <p:cNvGrpSpPr/>
          <p:nvPr/>
        </p:nvGrpSpPr>
        <p:grpSpPr>
          <a:xfrm>
            <a:off x="555403" y="2433508"/>
            <a:ext cx="9235767" cy="1996020"/>
            <a:chOff x="475637" y="3963402"/>
            <a:chExt cx="9235767" cy="199602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B5DC18A-E9D0-4F19-B787-41F1F415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7" y="3963402"/>
              <a:ext cx="2980952" cy="33333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3ADF590-5B66-44F1-A40C-1766F969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91" y="4292314"/>
              <a:ext cx="9231013" cy="1667108"/>
            </a:xfrm>
            <a:prstGeom prst="rect">
              <a:avLst/>
            </a:prstGeom>
          </p:spPr>
        </p:pic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6C3D6C-A584-4C8F-8B12-E8F3D2A3F6A4}"/>
              </a:ext>
            </a:extLst>
          </p:cNvPr>
          <p:cNvSpPr/>
          <p:nvPr/>
        </p:nvSpPr>
        <p:spPr>
          <a:xfrm>
            <a:off x="555403" y="5399363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T(n) = </a:t>
            </a:r>
            <a:r>
              <a:rPr lang="el-GR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nlogn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E90319-3D10-4ED9-A735-A50CB4459442}"/>
              </a:ext>
            </a:extLst>
          </p:cNvPr>
          <p:cNvSpPr/>
          <p:nvPr/>
        </p:nvSpPr>
        <p:spPr>
          <a:xfrm>
            <a:off x="519196" y="3214769"/>
            <a:ext cx="6120680" cy="396044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22BDB8-FB58-4EA0-9A78-11826175B570}"/>
              </a:ext>
            </a:extLst>
          </p:cNvPr>
          <p:cNvSpPr/>
          <p:nvPr/>
        </p:nvSpPr>
        <p:spPr>
          <a:xfrm>
            <a:off x="334566" y="2433508"/>
            <a:ext cx="338437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3F3A9-9DD2-40DA-8F21-8B866E8EB1F4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23/31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21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Dynamic programing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062651E-B483-4EB4-9122-5500A92F8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730" y="2132855"/>
            <a:ext cx="4275052" cy="2232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19F331-E84C-4035-B13F-6DD3549EE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6" y="2636912"/>
            <a:ext cx="5400600" cy="138807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3245835-3C98-4BAB-B211-FE87FBBD100C}"/>
              </a:ext>
            </a:extLst>
          </p:cNvPr>
          <p:cNvSpPr/>
          <p:nvPr/>
        </p:nvSpPr>
        <p:spPr>
          <a:xfrm rot="16200000">
            <a:off x="5915186" y="2872345"/>
            <a:ext cx="360040" cy="75327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5A6E0-5B5C-40CA-8368-41130AE93BE9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24/31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09F76-EDA9-4078-A7B1-344F4A340E8E}"/>
              </a:ext>
            </a:extLst>
          </p:cNvPr>
          <p:cNvSpPr txBox="1"/>
          <p:nvPr/>
        </p:nvSpPr>
        <p:spPr>
          <a:xfrm>
            <a:off x="7004730" y="4716722"/>
            <a:ext cx="343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O(n) Time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308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BAB216E8-3BE2-42BA-9804-373905E6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22120"/>
              </p:ext>
            </p:extLst>
          </p:nvPr>
        </p:nvGraphicFramePr>
        <p:xfrm>
          <a:off x="5447508" y="3341387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Dynamic programing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35A6E0-5B5C-40CA-8368-41130AE93BE9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25/31</a:t>
            </a:r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8822DD3-ED82-4F2E-9BCB-EEF3532E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47981"/>
              </p:ext>
            </p:extLst>
          </p:nvPr>
        </p:nvGraphicFramePr>
        <p:xfrm>
          <a:off x="3199344" y="1622421"/>
          <a:ext cx="5400598" cy="510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14">
                  <a:extLst>
                    <a:ext uri="{9D8B030D-6E8A-4147-A177-3AD203B41FA5}">
                      <a16:colId xmlns:a16="http://schemas.microsoft.com/office/drawing/2014/main" val="2901168784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932331367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583885722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479348049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2228521184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3596800426"/>
                    </a:ext>
                  </a:extLst>
                </a:gridCol>
                <a:gridCol w="771514">
                  <a:extLst>
                    <a:ext uri="{9D8B030D-6E8A-4147-A177-3AD203B41FA5}">
                      <a16:colId xmlns:a16="http://schemas.microsoft.com/office/drawing/2014/main" val="936318418"/>
                    </a:ext>
                  </a:extLst>
                </a:gridCol>
              </a:tblGrid>
              <a:tr h="51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35054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3DDD55-234A-43B7-B3C8-95112BF59861}"/>
              </a:ext>
            </a:extLst>
          </p:cNvPr>
          <p:cNvSpPr/>
          <p:nvPr/>
        </p:nvSpPr>
        <p:spPr>
          <a:xfrm>
            <a:off x="7050164" y="1561062"/>
            <a:ext cx="784830" cy="643065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3D3AA-28BA-4261-B362-8E5D2A540551}"/>
              </a:ext>
            </a:extLst>
          </p:cNvPr>
          <p:cNvSpPr/>
          <p:nvPr/>
        </p:nvSpPr>
        <p:spPr>
          <a:xfrm>
            <a:off x="5526470" y="1563908"/>
            <a:ext cx="770250" cy="640220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C659D5-8901-40C5-999A-EFE177A19459}"/>
              </a:ext>
            </a:extLst>
          </p:cNvPr>
          <p:cNvSpPr/>
          <p:nvPr/>
        </p:nvSpPr>
        <p:spPr>
          <a:xfrm>
            <a:off x="4738999" y="1563908"/>
            <a:ext cx="787472" cy="640220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09CB8A-762A-41B7-B000-B994B6703D42}"/>
              </a:ext>
            </a:extLst>
          </p:cNvPr>
          <p:cNvSpPr/>
          <p:nvPr/>
        </p:nvSpPr>
        <p:spPr>
          <a:xfrm>
            <a:off x="3986816" y="1563908"/>
            <a:ext cx="752183" cy="640220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5BB12E-C6F8-4552-9A4D-635356E6DD17}"/>
              </a:ext>
            </a:extLst>
          </p:cNvPr>
          <p:cNvSpPr/>
          <p:nvPr/>
        </p:nvSpPr>
        <p:spPr>
          <a:xfrm>
            <a:off x="3199344" y="1563908"/>
            <a:ext cx="787472" cy="640220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B5A2AF-2A33-4076-9B84-FDE884A03B0E}"/>
              </a:ext>
            </a:extLst>
          </p:cNvPr>
          <p:cNvSpPr/>
          <p:nvPr/>
        </p:nvSpPr>
        <p:spPr>
          <a:xfrm>
            <a:off x="6296720" y="1561062"/>
            <a:ext cx="753444" cy="643065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1840A1-8302-4BD1-98C5-92A27225FC1E}"/>
              </a:ext>
            </a:extLst>
          </p:cNvPr>
          <p:cNvSpPr/>
          <p:nvPr/>
        </p:nvSpPr>
        <p:spPr>
          <a:xfrm>
            <a:off x="7834994" y="1563908"/>
            <a:ext cx="787472" cy="640220"/>
          </a:xfrm>
          <a:prstGeom prst="rect">
            <a:avLst/>
          </a:prstGeom>
          <a:noFill/>
          <a:ln w="41275" cmpd="sng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A26FCE7-B3FD-4FFB-B7D8-25B8B693D189}"/>
              </a:ext>
            </a:extLst>
          </p:cNvPr>
          <p:cNvGrpSpPr/>
          <p:nvPr/>
        </p:nvGrpSpPr>
        <p:grpSpPr>
          <a:xfrm rot="10800000">
            <a:off x="3414387" y="2350088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자유형 51">
              <a:extLst>
                <a:ext uri="{FF2B5EF4-FFF2-40B4-BE49-F238E27FC236}">
                  <a16:creationId xmlns:a16="http://schemas.microsoft.com/office/drawing/2014/main" id="{BEFBCA54-5630-4F24-A26B-0E8D1664D93D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37668AD-F3BD-40AA-A0D9-6732BC706768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29" name="Freeform 1250">
                <a:extLst>
                  <a:ext uri="{FF2B5EF4-FFF2-40B4-BE49-F238E27FC236}">
                    <a16:creationId xmlns:a16="http://schemas.microsoft.com/office/drawing/2014/main" id="{117A9C0C-FBE4-48AB-830B-B8419E50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251">
                <a:extLst>
                  <a:ext uri="{FF2B5EF4-FFF2-40B4-BE49-F238E27FC236}">
                    <a16:creationId xmlns:a16="http://schemas.microsoft.com/office/drawing/2014/main" id="{B66DE807-465C-476F-96F3-8CE293898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2">
                <a:extLst>
                  <a:ext uri="{FF2B5EF4-FFF2-40B4-BE49-F238E27FC236}">
                    <a16:creationId xmlns:a16="http://schemas.microsoft.com/office/drawing/2014/main" id="{A5ACA1B9-E17A-4C81-BA7E-E806E0E12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3">
                <a:extLst>
                  <a:ext uri="{FF2B5EF4-FFF2-40B4-BE49-F238E27FC236}">
                    <a16:creationId xmlns:a16="http://schemas.microsoft.com/office/drawing/2014/main" id="{DD09BF7C-036E-41CA-8C46-24E9E446D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715D357-E767-4F04-B291-400E29D666FA}"/>
              </a:ext>
            </a:extLst>
          </p:cNvPr>
          <p:cNvSpPr txBox="1"/>
          <p:nvPr/>
        </p:nvSpPr>
        <p:spPr>
          <a:xfrm>
            <a:off x="1774726" y="3208620"/>
            <a:ext cx="122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Sum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BD5D71-EF07-4C47-80A6-25475F0B2E8F}"/>
              </a:ext>
            </a:extLst>
          </p:cNvPr>
          <p:cNvSpPr txBox="1"/>
          <p:nvPr/>
        </p:nvSpPr>
        <p:spPr>
          <a:xfrm>
            <a:off x="1126654" y="4500409"/>
            <a:ext cx="223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/>
              <a:t>Max value</a:t>
            </a:r>
            <a:endParaRPr lang="en-US" altLang="ko-KR" sz="3200" b="1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698BEA7-38BC-41C2-9E0F-A40A49AF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97489"/>
              </p:ext>
            </p:extLst>
          </p:nvPr>
        </p:nvGraphicFramePr>
        <p:xfrm>
          <a:off x="5447134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-999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5CA173D-02F7-45C1-90B3-9A8F85F4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3201"/>
              </p:ext>
            </p:extLst>
          </p:nvPr>
        </p:nvGraphicFramePr>
        <p:xfrm>
          <a:off x="5447134" y="4565523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-999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0F44691-0225-4E73-939F-0A5399F2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9292"/>
              </p:ext>
            </p:extLst>
          </p:nvPr>
        </p:nvGraphicFramePr>
        <p:xfrm>
          <a:off x="5447134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D3FB07A-CFB0-4D18-BD39-620F1401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89701"/>
              </p:ext>
            </p:extLst>
          </p:nvPr>
        </p:nvGraphicFramePr>
        <p:xfrm>
          <a:off x="5447134" y="4565523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AE068963-7C59-4617-88B2-D846CA4E82F3}"/>
              </a:ext>
            </a:extLst>
          </p:cNvPr>
          <p:cNvGrpSpPr/>
          <p:nvPr/>
        </p:nvGrpSpPr>
        <p:grpSpPr>
          <a:xfrm rot="10800000">
            <a:off x="4206475" y="2394846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자유형 51">
              <a:extLst>
                <a:ext uri="{FF2B5EF4-FFF2-40B4-BE49-F238E27FC236}">
                  <a16:creationId xmlns:a16="http://schemas.microsoft.com/office/drawing/2014/main" id="{84CE256C-4861-4048-80B6-3E27EC10FB91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912D322-4A0E-47B2-87B0-DA76CCACD788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49" name="Freeform 1250">
                <a:extLst>
                  <a:ext uri="{FF2B5EF4-FFF2-40B4-BE49-F238E27FC236}">
                    <a16:creationId xmlns:a16="http://schemas.microsoft.com/office/drawing/2014/main" id="{816D7951-52A6-4B04-B6BA-0D1341022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251">
                <a:extLst>
                  <a:ext uri="{FF2B5EF4-FFF2-40B4-BE49-F238E27FC236}">
                    <a16:creationId xmlns:a16="http://schemas.microsoft.com/office/drawing/2014/main" id="{C1A90778-02AE-4194-84E1-1C010ED7E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252">
                <a:extLst>
                  <a:ext uri="{FF2B5EF4-FFF2-40B4-BE49-F238E27FC236}">
                    <a16:creationId xmlns:a16="http://schemas.microsoft.com/office/drawing/2014/main" id="{E2DA88F9-A780-4EAC-BC0F-961AD196C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253">
                <a:extLst>
                  <a:ext uri="{FF2B5EF4-FFF2-40B4-BE49-F238E27FC236}">
                    <a16:creationId xmlns:a16="http://schemas.microsoft.com/office/drawing/2014/main" id="{74E93F38-A226-4D57-9310-86E611703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CFF2D4-63A8-4A15-A202-C6057C357235}"/>
              </a:ext>
            </a:extLst>
          </p:cNvPr>
          <p:cNvGrpSpPr/>
          <p:nvPr/>
        </p:nvGrpSpPr>
        <p:grpSpPr>
          <a:xfrm rot="10800000">
            <a:off x="4996633" y="2391740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자유형 51">
              <a:extLst>
                <a:ext uri="{FF2B5EF4-FFF2-40B4-BE49-F238E27FC236}">
                  <a16:creationId xmlns:a16="http://schemas.microsoft.com/office/drawing/2014/main" id="{9A2C52BA-13F8-457D-BBDA-C064E51968BC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BDD232-9FA2-44F9-AC58-A0B2C55CFB40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56" name="Freeform 1250">
                <a:extLst>
                  <a:ext uri="{FF2B5EF4-FFF2-40B4-BE49-F238E27FC236}">
                    <a16:creationId xmlns:a16="http://schemas.microsoft.com/office/drawing/2014/main" id="{379038E6-D288-491B-9D3F-8C5782258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51">
                <a:extLst>
                  <a:ext uri="{FF2B5EF4-FFF2-40B4-BE49-F238E27FC236}">
                    <a16:creationId xmlns:a16="http://schemas.microsoft.com/office/drawing/2014/main" id="{7EED33B0-CAB2-4B47-A71F-5A0268011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1252">
                <a:extLst>
                  <a:ext uri="{FF2B5EF4-FFF2-40B4-BE49-F238E27FC236}">
                    <a16:creationId xmlns:a16="http://schemas.microsoft.com/office/drawing/2014/main" id="{22EACBCD-A4E6-42F6-9476-E8317868B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253">
                <a:extLst>
                  <a:ext uri="{FF2B5EF4-FFF2-40B4-BE49-F238E27FC236}">
                    <a16:creationId xmlns:a16="http://schemas.microsoft.com/office/drawing/2014/main" id="{3CB300A1-5DE7-4BE5-8D7F-14D12F367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DE438CD-5143-4953-89E3-620CFA153F6D}"/>
              </a:ext>
            </a:extLst>
          </p:cNvPr>
          <p:cNvGrpSpPr/>
          <p:nvPr/>
        </p:nvGrpSpPr>
        <p:grpSpPr>
          <a:xfrm rot="10800000">
            <a:off x="5790651" y="2394846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자유형 51">
              <a:extLst>
                <a:ext uri="{FF2B5EF4-FFF2-40B4-BE49-F238E27FC236}">
                  <a16:creationId xmlns:a16="http://schemas.microsoft.com/office/drawing/2014/main" id="{558327A6-4FE0-4899-A04D-78737D8A5BA9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4F68E93-062F-4883-9CF7-5963BBF99B91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70" name="Freeform 1250">
                <a:extLst>
                  <a:ext uri="{FF2B5EF4-FFF2-40B4-BE49-F238E27FC236}">
                    <a16:creationId xmlns:a16="http://schemas.microsoft.com/office/drawing/2014/main" id="{A1B1E846-28D6-4C5C-BCF2-F7FD101B6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51">
                <a:extLst>
                  <a:ext uri="{FF2B5EF4-FFF2-40B4-BE49-F238E27FC236}">
                    <a16:creationId xmlns:a16="http://schemas.microsoft.com/office/drawing/2014/main" id="{F888A345-C586-4D3C-92A4-32C5C8087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2">
                <a:extLst>
                  <a:ext uri="{FF2B5EF4-FFF2-40B4-BE49-F238E27FC236}">
                    <a16:creationId xmlns:a16="http://schemas.microsoft.com/office/drawing/2014/main" id="{29D68031-6BD1-4BBA-BAED-FB0B086C9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53">
                <a:extLst>
                  <a:ext uri="{FF2B5EF4-FFF2-40B4-BE49-F238E27FC236}">
                    <a16:creationId xmlns:a16="http://schemas.microsoft.com/office/drawing/2014/main" id="{C551B2EC-213F-4A43-B945-180E55530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6F7BE8C-4A4D-43A1-8844-AEE99E83E2B4}"/>
              </a:ext>
            </a:extLst>
          </p:cNvPr>
          <p:cNvGrpSpPr/>
          <p:nvPr/>
        </p:nvGrpSpPr>
        <p:grpSpPr>
          <a:xfrm rot="10800000">
            <a:off x="6527254" y="2394846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자유형 51">
              <a:extLst>
                <a:ext uri="{FF2B5EF4-FFF2-40B4-BE49-F238E27FC236}">
                  <a16:creationId xmlns:a16="http://schemas.microsoft.com/office/drawing/2014/main" id="{E09A47B7-72B1-4328-BEFE-B3DF1EADE45A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86535E7-B925-4600-AD74-B1C1413F34E0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77" name="Freeform 1250">
                <a:extLst>
                  <a:ext uri="{FF2B5EF4-FFF2-40B4-BE49-F238E27FC236}">
                    <a16:creationId xmlns:a16="http://schemas.microsoft.com/office/drawing/2014/main" id="{3C64AA14-768C-4E66-9128-BFD4D08EB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1251">
                <a:extLst>
                  <a:ext uri="{FF2B5EF4-FFF2-40B4-BE49-F238E27FC236}">
                    <a16:creationId xmlns:a16="http://schemas.microsoft.com/office/drawing/2014/main" id="{067BC1B2-6598-4E41-BFBA-03A6CB809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1252">
                <a:extLst>
                  <a:ext uri="{FF2B5EF4-FFF2-40B4-BE49-F238E27FC236}">
                    <a16:creationId xmlns:a16="http://schemas.microsoft.com/office/drawing/2014/main" id="{167DBE0B-0C00-47BA-A2E6-45C6179A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1253">
                <a:extLst>
                  <a:ext uri="{FF2B5EF4-FFF2-40B4-BE49-F238E27FC236}">
                    <a16:creationId xmlns:a16="http://schemas.microsoft.com/office/drawing/2014/main" id="{D6A47E2D-CEF5-4AC8-B3B6-DAE90ABF3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2CFB047-A253-438B-A415-DA645268331D}"/>
              </a:ext>
            </a:extLst>
          </p:cNvPr>
          <p:cNvGrpSpPr/>
          <p:nvPr/>
        </p:nvGrpSpPr>
        <p:grpSpPr>
          <a:xfrm rot="10800000">
            <a:off x="7302819" y="2394846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자유형 51">
              <a:extLst>
                <a:ext uri="{FF2B5EF4-FFF2-40B4-BE49-F238E27FC236}">
                  <a16:creationId xmlns:a16="http://schemas.microsoft.com/office/drawing/2014/main" id="{A71B0447-B8D7-40F6-9235-8144C16321FE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5BDFBFE-7D8C-462F-989B-6F63BD608BEE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84" name="Freeform 1250">
                <a:extLst>
                  <a:ext uri="{FF2B5EF4-FFF2-40B4-BE49-F238E27FC236}">
                    <a16:creationId xmlns:a16="http://schemas.microsoft.com/office/drawing/2014/main" id="{C6AD01F1-B81C-4689-98C7-FA8A6C405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1251">
                <a:extLst>
                  <a:ext uri="{FF2B5EF4-FFF2-40B4-BE49-F238E27FC236}">
                    <a16:creationId xmlns:a16="http://schemas.microsoft.com/office/drawing/2014/main" id="{1FB60FA1-AE8D-4DD7-8FDB-4E7C06208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1252">
                <a:extLst>
                  <a:ext uri="{FF2B5EF4-FFF2-40B4-BE49-F238E27FC236}">
                    <a16:creationId xmlns:a16="http://schemas.microsoft.com/office/drawing/2014/main" id="{A039AE84-9AA2-4366-9BDC-FB7239E0C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1253">
                <a:extLst>
                  <a:ext uri="{FF2B5EF4-FFF2-40B4-BE49-F238E27FC236}">
                    <a16:creationId xmlns:a16="http://schemas.microsoft.com/office/drawing/2014/main" id="{8694DF3E-2726-4355-993F-BC89975A2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481BC52-5861-4A74-9D00-9CBE71A2BCCC}"/>
              </a:ext>
            </a:extLst>
          </p:cNvPr>
          <p:cNvGrpSpPr/>
          <p:nvPr/>
        </p:nvGrpSpPr>
        <p:grpSpPr>
          <a:xfrm rot="10800000">
            <a:off x="8022899" y="2394847"/>
            <a:ext cx="304555" cy="386081"/>
            <a:chOff x="149468" y="2497796"/>
            <a:chExt cx="404782" cy="513138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9" name="자유형 51">
              <a:extLst>
                <a:ext uri="{FF2B5EF4-FFF2-40B4-BE49-F238E27FC236}">
                  <a16:creationId xmlns:a16="http://schemas.microsoft.com/office/drawing/2014/main" id="{B69BAAA0-B919-46B8-BDD1-0361240C6440}"/>
                </a:ext>
              </a:extLst>
            </p:cNvPr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1AEAD0D-4770-4B00-9927-4F9983AE875D}"/>
                </a:ext>
              </a:extLst>
            </p:cNvPr>
            <p:cNvGrpSpPr/>
            <p:nvPr/>
          </p:nvGrpSpPr>
          <p:grpSpPr>
            <a:xfrm>
              <a:off x="397375" y="2621612"/>
              <a:ext cx="43137" cy="33282"/>
              <a:chOff x="6189663" y="3111500"/>
              <a:chExt cx="368301" cy="284163"/>
            </a:xfrm>
            <a:grpFill/>
          </p:grpSpPr>
          <p:sp>
            <p:nvSpPr>
              <p:cNvPr id="91" name="Freeform 1250">
                <a:extLst>
                  <a:ext uri="{FF2B5EF4-FFF2-40B4-BE49-F238E27FC236}">
                    <a16:creationId xmlns:a16="http://schemas.microsoft.com/office/drawing/2014/main" id="{057149EA-3FA8-453E-8448-468358D47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1251">
                <a:extLst>
                  <a:ext uri="{FF2B5EF4-FFF2-40B4-BE49-F238E27FC236}">
                    <a16:creationId xmlns:a16="http://schemas.microsoft.com/office/drawing/2014/main" id="{CBB1AB94-B170-49AB-866C-1EB3B849A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1252">
                <a:extLst>
                  <a:ext uri="{FF2B5EF4-FFF2-40B4-BE49-F238E27FC236}">
                    <a16:creationId xmlns:a16="http://schemas.microsoft.com/office/drawing/2014/main" id="{F6869DB4-BF8C-45DB-BBC3-B5BFA207B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4" name="Freeform 1253">
                <a:extLst>
                  <a:ext uri="{FF2B5EF4-FFF2-40B4-BE49-F238E27FC236}">
                    <a16:creationId xmlns:a16="http://schemas.microsoft.com/office/drawing/2014/main" id="{543DD1CD-3429-46F5-A023-ECFE3EF66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58F2D18-D8A0-4ABD-BEED-8D114D0B4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6824"/>
              </p:ext>
            </p:extLst>
          </p:nvPr>
        </p:nvGraphicFramePr>
        <p:xfrm>
          <a:off x="5447134" y="3341387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-1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67D02EA2-F8F8-4882-A230-F7725DF1E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08521"/>
              </p:ext>
            </p:extLst>
          </p:nvPr>
        </p:nvGraphicFramePr>
        <p:xfrm>
          <a:off x="5447508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DC16E29D-3EA5-4848-AF24-9AD7456CB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8567"/>
              </p:ext>
            </p:extLst>
          </p:nvPr>
        </p:nvGraphicFramePr>
        <p:xfrm>
          <a:off x="5447508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A0E2CAD-AC39-49B9-A150-B75C702A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80150"/>
              </p:ext>
            </p:extLst>
          </p:nvPr>
        </p:nvGraphicFramePr>
        <p:xfrm>
          <a:off x="5447134" y="4565522"/>
          <a:ext cx="935730" cy="447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30F7FED9-6B15-4149-A18B-2C86D0841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10542"/>
              </p:ext>
            </p:extLst>
          </p:nvPr>
        </p:nvGraphicFramePr>
        <p:xfrm>
          <a:off x="5447134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3494205-12FD-46F1-88CE-79F98EDAA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01410"/>
              </p:ext>
            </p:extLst>
          </p:nvPr>
        </p:nvGraphicFramePr>
        <p:xfrm>
          <a:off x="5447508" y="4565523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114FE2AF-A6CD-4E7C-897A-D78F6E6D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70550"/>
              </p:ext>
            </p:extLst>
          </p:nvPr>
        </p:nvGraphicFramePr>
        <p:xfrm>
          <a:off x="5519142" y="3341387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CF8DB47-4049-492A-B7B7-1543A7F7C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58343"/>
              </p:ext>
            </p:extLst>
          </p:nvPr>
        </p:nvGraphicFramePr>
        <p:xfrm>
          <a:off x="5447134" y="4581128"/>
          <a:ext cx="935730" cy="441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11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8B66FF19-FECF-4B0B-BA4A-3AD7AF074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42465"/>
              </p:ext>
            </p:extLst>
          </p:nvPr>
        </p:nvGraphicFramePr>
        <p:xfrm>
          <a:off x="5447508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A9B78A7E-D530-44F3-A7B0-E9D78D241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69119"/>
              </p:ext>
            </p:extLst>
          </p:nvPr>
        </p:nvGraphicFramePr>
        <p:xfrm>
          <a:off x="5447508" y="3356992"/>
          <a:ext cx="935730" cy="44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730">
                  <a:extLst>
                    <a:ext uri="{9D8B030D-6E8A-4147-A177-3AD203B41FA5}">
                      <a16:colId xmlns:a16="http://schemas.microsoft.com/office/drawing/2014/main" val="4084078352"/>
                    </a:ext>
                  </a:extLst>
                </a:gridCol>
              </a:tblGrid>
              <a:tr h="447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marL="76210" marR="76210" marT="38105" marB="38105" anchor="ctr"/>
                </a:tc>
                <a:extLst>
                  <a:ext uri="{0D108BD9-81ED-4DB2-BD59-A6C34878D82A}">
                    <a16:rowId xmlns:a16="http://schemas.microsoft.com/office/drawing/2014/main" val="348826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 descr="하늘이(가) 표시된 사진&#10;&#10;자동 생성된 설명">
            <a:extLst>
              <a:ext uri="{FF2B5EF4-FFF2-40B4-BE49-F238E27FC236}">
                <a16:creationId xmlns:a16="http://schemas.microsoft.com/office/drawing/2014/main" id="{4A8F3000-BA06-4F1F-9BDC-FE31909E4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669591"/>
            <a:ext cx="5040560" cy="4536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8B850-56B7-499F-ACEA-74EB82C91789}"/>
              </a:ext>
            </a:extLst>
          </p:cNvPr>
          <p:cNvSpPr txBox="1"/>
          <p:nvPr/>
        </p:nvSpPr>
        <p:spPr>
          <a:xfrm>
            <a:off x="2134766" y="20922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O(n^2)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CD1B6-91E7-4AB3-9B96-63C2D395A8F0}"/>
              </a:ext>
            </a:extLst>
          </p:cNvPr>
          <p:cNvSpPr txBox="1"/>
          <p:nvPr/>
        </p:nvSpPr>
        <p:spPr>
          <a:xfrm>
            <a:off x="5087094" y="20901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O(n)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C975E-472C-4734-8B56-AF2BBDC2498A}"/>
              </a:ext>
            </a:extLst>
          </p:cNvPr>
          <p:cNvSpPr txBox="1"/>
          <p:nvPr/>
        </p:nvSpPr>
        <p:spPr>
          <a:xfrm>
            <a:off x="3502918" y="20901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O(</a:t>
            </a:r>
            <a:r>
              <a:rPr lang="en-US" altLang="ko-KR" b="1" dirty="0" err="1"/>
              <a:t>nlogn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C1C98-716E-45BA-B450-A8AD7A39491D}"/>
              </a:ext>
            </a:extLst>
          </p:cNvPr>
          <p:cNvSpPr txBox="1"/>
          <p:nvPr/>
        </p:nvSpPr>
        <p:spPr>
          <a:xfrm>
            <a:off x="6383238" y="3341750"/>
            <a:ext cx="5112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N&gt;10 </a:t>
            </a:r>
            <a:r>
              <a:rPr lang="ko-KR" altLang="en-US" sz="2000" b="1" dirty="0"/>
              <a:t>이상일 경우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Performance : O(n^2) &lt; O(</a:t>
            </a:r>
            <a:r>
              <a:rPr lang="en-US" altLang="ko-KR" sz="2000" b="1" dirty="0" err="1"/>
              <a:t>nlogn</a:t>
            </a:r>
            <a:r>
              <a:rPr lang="en-US" altLang="ko-KR" sz="2000" b="1" dirty="0"/>
              <a:t>) &lt; O(n)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68FEA-02A4-428B-809F-44756041A7B4}"/>
              </a:ext>
            </a:extLst>
          </p:cNvPr>
          <p:cNvSpPr txBox="1"/>
          <p:nvPr/>
        </p:nvSpPr>
        <p:spPr>
          <a:xfrm>
            <a:off x="11279782" y="6453336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26/31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53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Analysis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B3D1249-8155-44FE-946D-AD20BAA47EF0}"/>
              </a:ext>
            </a:extLst>
          </p:cNvPr>
          <p:cNvSpPr txBox="1"/>
          <p:nvPr/>
        </p:nvSpPr>
        <p:spPr>
          <a:xfrm>
            <a:off x="644074" y="198884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Brute-Force =&gt; O(n^2)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3E2926-E7CC-44ED-AB56-29352077D4D2}"/>
              </a:ext>
            </a:extLst>
          </p:cNvPr>
          <p:cNvSpPr txBox="1"/>
          <p:nvPr/>
        </p:nvSpPr>
        <p:spPr>
          <a:xfrm>
            <a:off x="622598" y="35730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Divide &amp; Conquer =&gt; O(</a:t>
            </a:r>
            <a:r>
              <a:rPr lang="en-US" altLang="ko-KR" b="1" dirty="0" err="1"/>
              <a:t>nlogn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BB9FA2-983A-45BA-B166-B4C4CE7CF4B8}"/>
              </a:ext>
            </a:extLst>
          </p:cNvPr>
          <p:cNvSpPr txBox="1"/>
          <p:nvPr/>
        </p:nvSpPr>
        <p:spPr>
          <a:xfrm>
            <a:off x="622598" y="50758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Dynamic Programing =&gt; O(n)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90D54-3114-4848-8C16-91B1AD8FC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90" y="1678340"/>
            <a:ext cx="5358645" cy="990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4590D2-09FE-4082-A2E0-5EBF046981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89" y="3287699"/>
            <a:ext cx="5358645" cy="9016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A4A66F-5F9A-4CB4-A3DF-6ED24491D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90" y="4830445"/>
            <a:ext cx="5358644" cy="860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AAE595-F43B-46C3-B4EC-DA415EC93777}"/>
              </a:ext>
            </a:extLst>
          </p:cNvPr>
          <p:cNvSpPr txBox="1"/>
          <p:nvPr/>
        </p:nvSpPr>
        <p:spPr>
          <a:xfrm>
            <a:off x="11309835" y="6453336"/>
            <a:ext cx="9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27/31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87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09985" y="2755528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Conclusion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4967" y="3697247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2441" y="6352687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6813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5936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6315" y="4997704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2219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157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3968" y="6493655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7598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1572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5514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8722487-2789-42F2-BE24-3045A0AF2540}"/>
              </a:ext>
            </a:extLst>
          </p:cNvPr>
          <p:cNvSpPr txBox="1"/>
          <p:nvPr/>
        </p:nvSpPr>
        <p:spPr>
          <a:xfrm>
            <a:off x="11374053" y="6455776"/>
            <a:ext cx="83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28/31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1978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Conclusion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A5074-40B9-4D80-88AA-93FC8DBF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574" y="1628800"/>
            <a:ext cx="11102310" cy="25922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Advantages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Use Divide &amp; Conquer, we can solve problems in less time than Brute-force.</a:t>
            </a:r>
          </a:p>
          <a:p>
            <a:pPr>
              <a:buFontTx/>
              <a:buChar char="-"/>
            </a:pPr>
            <a:r>
              <a:rPr lang="en-US" altLang="ko-KR" dirty="0"/>
              <a:t>It can be available in many fields.</a:t>
            </a:r>
          </a:p>
          <a:p>
            <a:pPr marL="0" indent="0">
              <a:buNone/>
            </a:pPr>
            <a:r>
              <a:rPr lang="en-US" altLang="ko-KR" dirty="0"/>
              <a:t>   (such as, Matrix multiplication, Parallelization, Bioinformatics) 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D5E6B1-916A-459B-A762-11015C5F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6574" y="4077072"/>
            <a:ext cx="11102310" cy="158417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Disadvantages</a:t>
            </a:r>
          </a:p>
          <a:p>
            <a:pPr marL="0" indent="0">
              <a:buNone/>
            </a:pP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There is a possibility of stack overflow due to recursive.</a:t>
            </a:r>
          </a:p>
          <a:p>
            <a:pPr>
              <a:buFontTx/>
              <a:buChar char="-"/>
            </a:pPr>
            <a:r>
              <a:rPr lang="en-US" altLang="ko-KR" dirty="0"/>
              <a:t>There is a possibility of better way such as dynamic programing.</a:t>
            </a:r>
          </a:p>
          <a:p>
            <a:pPr marL="0" indent="0">
              <a:buNone/>
            </a:pP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B89AE-D3C3-4036-A840-F8A2A3D0B88E}"/>
              </a:ext>
            </a:extLst>
          </p:cNvPr>
          <p:cNvSpPr txBox="1"/>
          <p:nvPr/>
        </p:nvSpPr>
        <p:spPr>
          <a:xfrm>
            <a:off x="11351791" y="6453336"/>
            <a:ext cx="86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29/31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70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686249" y="2774422"/>
            <a:ext cx="4817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Introduction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704182" y="3751761"/>
            <a:ext cx="4835661" cy="107505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2441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5514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9E1BF81-F9CD-4A3E-BE96-8D467C678220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45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09985" y="2755528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 &amp; A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4967" y="3697247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2441" y="6352687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6813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5936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6315" y="4997704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2219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157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3968" y="6493655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7598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1572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5514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1B3BF3-11EC-42A7-B870-B85B49125658}"/>
              </a:ext>
            </a:extLst>
          </p:cNvPr>
          <p:cNvSpPr txBox="1"/>
          <p:nvPr/>
        </p:nvSpPr>
        <p:spPr>
          <a:xfrm>
            <a:off x="11359129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439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09985" y="2755528"/>
            <a:ext cx="7469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you!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34967" y="3697247"/>
            <a:ext cx="3960440" cy="233517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1"/>
          <p:cNvSpPr/>
          <p:nvPr/>
        </p:nvSpPr>
        <p:spPr>
          <a:xfrm rot="20674339">
            <a:off x="4532441" y="6352687"/>
            <a:ext cx="4786128" cy="834491"/>
          </a:xfrm>
          <a:custGeom>
            <a:avLst/>
            <a:gdLst/>
            <a:ahLst/>
            <a:cxnLst/>
            <a:rect l="l" t="t" r="r" b="b"/>
            <a:pathLst>
              <a:path w="3889234" h="834491">
                <a:moveTo>
                  <a:pt x="3889234" y="0"/>
                </a:moveTo>
                <a:lnTo>
                  <a:pt x="3753736" y="834491"/>
                </a:lnTo>
                <a:lnTo>
                  <a:pt x="2933294" y="834491"/>
                </a:lnTo>
                <a:lnTo>
                  <a:pt x="0" y="25002"/>
                </a:lnTo>
                <a:lnTo>
                  <a:pt x="0" y="0"/>
                </a:lnTo>
                <a:close/>
              </a:path>
            </a:pathLst>
          </a:cu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 rot="20674339">
            <a:off x="6766813" y="5734648"/>
            <a:ext cx="4786128" cy="834490"/>
          </a:xfrm>
          <a:custGeom>
            <a:avLst/>
            <a:gdLst/>
            <a:ahLst/>
            <a:cxnLst/>
            <a:rect l="l" t="t" r="r" b="b"/>
            <a:pathLst>
              <a:path w="3889234" h="834490">
                <a:moveTo>
                  <a:pt x="3889234" y="0"/>
                </a:moveTo>
                <a:lnTo>
                  <a:pt x="3753735" y="834490"/>
                </a:lnTo>
                <a:lnTo>
                  <a:pt x="965043" y="834490"/>
                </a:lnTo>
                <a:lnTo>
                  <a:pt x="0" y="5681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20674339">
            <a:off x="8835936" y="5460066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1279392" h="494980">
                <a:moveTo>
                  <a:pt x="1279392" y="0"/>
                </a:moveTo>
                <a:lnTo>
                  <a:pt x="1199020" y="494980"/>
                </a:lnTo>
                <a:lnTo>
                  <a:pt x="0" y="49498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8"/>
          <p:cNvSpPr/>
          <p:nvPr/>
        </p:nvSpPr>
        <p:spPr>
          <a:xfrm rot="20674339">
            <a:off x="11246315" y="4997704"/>
            <a:ext cx="1154116" cy="834491"/>
          </a:xfrm>
          <a:custGeom>
            <a:avLst/>
            <a:gdLst/>
            <a:ahLst/>
            <a:cxnLst/>
            <a:rect l="l" t="t" r="r" b="b"/>
            <a:pathLst>
              <a:path w="937841" h="834491">
                <a:moveTo>
                  <a:pt x="937841" y="0"/>
                </a:moveTo>
                <a:lnTo>
                  <a:pt x="707550" y="834491"/>
                </a:lnTo>
                <a:lnTo>
                  <a:pt x="0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"/>
          <p:cNvSpPr/>
          <p:nvPr/>
        </p:nvSpPr>
        <p:spPr>
          <a:xfrm rot="20674339">
            <a:off x="7722219" y="6372801"/>
            <a:ext cx="4104920" cy="834490"/>
          </a:xfrm>
          <a:custGeom>
            <a:avLst/>
            <a:gdLst/>
            <a:ahLst/>
            <a:cxnLst/>
            <a:rect l="l" t="t" r="r" b="b"/>
            <a:pathLst>
              <a:path w="3335681" h="834490">
                <a:moveTo>
                  <a:pt x="3335681" y="0"/>
                </a:moveTo>
                <a:lnTo>
                  <a:pt x="3200183" y="834490"/>
                </a:lnTo>
                <a:lnTo>
                  <a:pt x="3023890" y="8344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8"/>
          <p:cNvSpPr/>
          <p:nvPr/>
        </p:nvSpPr>
        <p:spPr>
          <a:xfrm rot="20674339">
            <a:off x="9048157" y="6198134"/>
            <a:ext cx="2654344" cy="834490"/>
          </a:xfrm>
          <a:custGeom>
            <a:avLst/>
            <a:gdLst/>
            <a:ahLst/>
            <a:cxnLst/>
            <a:rect l="l" t="t" r="r" b="b"/>
            <a:pathLst>
              <a:path w="2156935" h="834490">
                <a:moveTo>
                  <a:pt x="2156935" y="0"/>
                </a:moveTo>
                <a:lnTo>
                  <a:pt x="2021436" y="834489"/>
                </a:lnTo>
                <a:lnTo>
                  <a:pt x="1923861" y="834490"/>
                </a:lnTo>
                <a:lnTo>
                  <a:pt x="0" y="303570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18"/>
          <p:cNvSpPr/>
          <p:nvPr/>
        </p:nvSpPr>
        <p:spPr>
          <a:xfrm rot="20674339">
            <a:off x="9173968" y="6493655"/>
            <a:ext cx="2625857" cy="728693"/>
          </a:xfrm>
          <a:custGeom>
            <a:avLst/>
            <a:gdLst/>
            <a:ahLst/>
            <a:cxnLst/>
            <a:rect l="l" t="t" r="r" b="b"/>
            <a:pathLst>
              <a:path w="1736554" h="458676">
                <a:moveTo>
                  <a:pt x="1736554" y="0"/>
                </a:moveTo>
                <a:lnTo>
                  <a:pt x="1662076" y="458676"/>
                </a:lnTo>
                <a:lnTo>
                  <a:pt x="0" y="0"/>
                </a:lnTo>
                <a:close/>
              </a:path>
            </a:pathLst>
          </a:custGeom>
          <a:solidFill>
            <a:srgbClr val="2E4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8"/>
          <p:cNvSpPr/>
          <p:nvPr/>
        </p:nvSpPr>
        <p:spPr>
          <a:xfrm rot="20674339">
            <a:off x="11487598" y="5704636"/>
            <a:ext cx="896061" cy="1204370"/>
          </a:xfrm>
          <a:custGeom>
            <a:avLst/>
            <a:gdLst/>
            <a:ahLst/>
            <a:cxnLst/>
            <a:rect l="l" t="t" r="r" b="b"/>
            <a:pathLst>
              <a:path w="728144" h="834491">
                <a:moveTo>
                  <a:pt x="728144" y="0"/>
                </a:moveTo>
                <a:lnTo>
                  <a:pt x="497854" y="834491"/>
                </a:lnTo>
                <a:lnTo>
                  <a:pt x="1" y="83449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18"/>
          <p:cNvSpPr/>
          <p:nvPr/>
        </p:nvSpPr>
        <p:spPr>
          <a:xfrm rot="20674339">
            <a:off x="11571572" y="6356552"/>
            <a:ext cx="728821" cy="567158"/>
          </a:xfrm>
          <a:custGeom>
            <a:avLst/>
            <a:gdLst/>
            <a:ahLst/>
            <a:cxnLst/>
            <a:rect l="l" t="t" r="r" b="b"/>
            <a:pathLst>
              <a:path w="592244" h="567158">
                <a:moveTo>
                  <a:pt x="592244" y="1"/>
                </a:moveTo>
                <a:lnTo>
                  <a:pt x="435727" y="567158"/>
                </a:lnTo>
                <a:lnTo>
                  <a:pt x="0" y="44691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ADEBD2-065B-41BE-B08F-59BFD2716C6B}"/>
              </a:ext>
            </a:extLst>
          </p:cNvPr>
          <p:cNvGrpSpPr/>
          <p:nvPr/>
        </p:nvGrpSpPr>
        <p:grpSpPr>
          <a:xfrm rot="10800000">
            <a:off x="-385514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6B81498E-FE3E-450C-8E0D-8C3192F25B2D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32DBC306-BE7F-4A5F-B849-2B1B2C3E0588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0A7B9B40-ED96-4DBB-9B43-DE1CFEC7869C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2602B92B-B400-4E62-B959-FC132F820071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093ACDAF-F49C-44DA-9A10-D12FC2377C6F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5BD05AEB-A779-43F4-B0D1-084AEB69D5D9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C54D343C-3AE4-4E82-802E-4C8AA6AE9348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B1FB2E21-6C6D-47EC-AFD6-FD7EDF04FCFC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5E208E25-3355-4565-9E0E-9127D4AAF6A4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DBAE690-34BC-4006-82EC-530F402C70AB}"/>
              </a:ext>
            </a:extLst>
          </p:cNvPr>
          <p:cNvSpPr txBox="1"/>
          <p:nvPr/>
        </p:nvSpPr>
        <p:spPr>
          <a:xfrm>
            <a:off x="11359129" y="6464744"/>
            <a:ext cx="85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31/31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9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" descr="C:\Users\jwSeo\Desktop\캡처.PNG">
            <a:extLst>
              <a:ext uri="{FF2B5EF4-FFF2-40B4-BE49-F238E27FC236}">
                <a16:creationId xmlns:a16="http://schemas.microsoft.com/office/drawing/2014/main" id="{85809690-D106-4B84-96C5-E9CA53AB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29074" y="1592173"/>
            <a:ext cx="9470682" cy="4091166"/>
          </a:xfrm>
          <a:prstGeom prst="rect">
            <a:avLst/>
          </a:prstGeom>
          <a:noFill/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Big-O notation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496B6A8-1AE4-4796-B509-3F008F6BDECF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513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Big-O notation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F6814D-4885-47CC-B2CE-5DB7EE0DCF45}"/>
              </a:ext>
            </a:extLst>
          </p:cNvPr>
          <p:cNvSpPr/>
          <p:nvPr/>
        </p:nvSpPr>
        <p:spPr>
          <a:xfrm>
            <a:off x="3268892" y="1124744"/>
            <a:ext cx="5652628" cy="3888492"/>
          </a:xfrm>
          <a:prstGeom prst="rect">
            <a:avLst/>
          </a:prstGeom>
          <a:ln w="19050">
            <a:noFill/>
          </a:ln>
        </p:spPr>
        <p:txBody>
          <a:bodyPr wrap="square" lIns="360000" tIns="360000" rIns="360000" bIns="720000" anchor="ctr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altLang="ko-KR" sz="3200" b="1" dirty="0"/>
              <a:t> </a:t>
            </a:r>
            <a:endParaRPr lang="en-US" altLang="ko-KR" sz="3200" dirty="0"/>
          </a:p>
          <a:p>
            <a:pPr>
              <a:lnSpc>
                <a:spcPct val="200000"/>
              </a:lnSpc>
              <a:buNone/>
            </a:pPr>
            <a:r>
              <a:rPr lang="en-US" altLang="ko-KR" sz="3200" b="1" dirty="0"/>
              <a:t> </a:t>
            </a:r>
            <a:r>
              <a:rPr lang="ko-KR" altLang="ko-KR" sz="3200" b="1" dirty="0" err="1"/>
              <a:t>f</a:t>
            </a:r>
            <a:r>
              <a:rPr lang="ko-KR" altLang="ko-KR" sz="3200" b="1" dirty="0"/>
              <a:t>(</a:t>
            </a:r>
            <a:r>
              <a:rPr lang="ko-KR" altLang="ko-KR" sz="3200" b="1" dirty="0" err="1"/>
              <a:t>n</a:t>
            </a:r>
            <a:r>
              <a:rPr lang="ko-KR" altLang="ko-KR" sz="3200" b="1" dirty="0"/>
              <a:t>)=4n+5 </a:t>
            </a:r>
            <a:r>
              <a:rPr lang="en-US" altLang="ko-KR" sz="3200" b="1" dirty="0"/>
              <a:t>		</a:t>
            </a:r>
            <a:r>
              <a:rPr lang="ko-KR" altLang="ko-KR" sz="3200" b="1" dirty="0"/>
              <a:t>: </a:t>
            </a:r>
            <a:r>
              <a:rPr lang="ko-KR" altLang="ko-KR" sz="3200" b="1" dirty="0" err="1"/>
              <a:t>O</a:t>
            </a:r>
            <a:r>
              <a:rPr lang="ko-KR" altLang="ko-KR" sz="3200" b="1" dirty="0"/>
              <a:t>(</a:t>
            </a:r>
            <a:r>
              <a:rPr lang="ko-KR" altLang="ko-KR" sz="3200" b="1" dirty="0" err="1"/>
              <a:t>n</a:t>
            </a:r>
            <a:r>
              <a:rPr lang="ko-KR" altLang="ko-KR" sz="3200" b="1" dirty="0"/>
              <a:t>)</a:t>
            </a:r>
            <a:r>
              <a:rPr lang="ko-KR" altLang="ko-KR" sz="3200" dirty="0"/>
              <a:t> </a:t>
            </a:r>
            <a:endParaRPr lang="en-US" altLang="ko-KR" sz="3200" dirty="0"/>
          </a:p>
          <a:p>
            <a:pPr>
              <a:lnSpc>
                <a:spcPct val="200000"/>
              </a:lnSpc>
              <a:buNone/>
            </a:pPr>
            <a:r>
              <a:rPr lang="en-US" altLang="ko-KR" sz="3200" b="1" dirty="0"/>
              <a:t> </a:t>
            </a:r>
            <a:r>
              <a:rPr lang="ko-KR" altLang="ko-KR" sz="3200" b="1" dirty="0" err="1"/>
              <a:t>f</a:t>
            </a:r>
            <a:r>
              <a:rPr lang="ko-KR" altLang="ko-KR" sz="3200" b="1" dirty="0"/>
              <a:t>(</a:t>
            </a:r>
            <a:r>
              <a:rPr lang="ko-KR" altLang="ko-KR" sz="3200" b="1" dirty="0" err="1"/>
              <a:t>n</a:t>
            </a:r>
            <a:r>
              <a:rPr lang="ko-KR" altLang="ko-KR" sz="3200" b="1" dirty="0"/>
              <a:t>)=7n</a:t>
            </a:r>
            <a:r>
              <a:rPr lang="ko-KR" altLang="ko-KR" sz="3200" b="1" baseline="30000" dirty="0"/>
              <a:t>2</a:t>
            </a:r>
            <a:r>
              <a:rPr lang="ko-KR" altLang="ko-KR" sz="3200" b="1" dirty="0"/>
              <a:t>+40 </a:t>
            </a:r>
            <a:r>
              <a:rPr lang="en-US" altLang="ko-KR" sz="3200" b="1" dirty="0"/>
              <a:t>		</a:t>
            </a:r>
            <a:r>
              <a:rPr lang="ko-KR" altLang="ko-KR" sz="3200" b="1" dirty="0"/>
              <a:t>: </a:t>
            </a:r>
            <a:r>
              <a:rPr lang="ko-KR" altLang="ko-KR" sz="3200" b="1" dirty="0" err="1"/>
              <a:t>O</a:t>
            </a:r>
            <a:r>
              <a:rPr lang="ko-KR" altLang="ko-KR" sz="3200" b="1" dirty="0"/>
              <a:t>(n</a:t>
            </a:r>
            <a:r>
              <a:rPr lang="ko-KR" altLang="ko-KR" sz="3200" b="1" baseline="30000" dirty="0"/>
              <a:t>2</a:t>
            </a:r>
            <a:r>
              <a:rPr lang="ko-KR" altLang="ko-KR" sz="3200" b="1" dirty="0"/>
              <a:t>)</a:t>
            </a:r>
            <a:r>
              <a:rPr lang="ko-KR" altLang="ko-KR" sz="3200" dirty="0"/>
              <a:t> 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4EF09-8889-4610-8CED-7354BB61B211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7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Big-O notation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7" name="Picture 1" descr="C:\Users\jwSeo\Desktop\캡처.PNG">
            <a:extLst>
              <a:ext uri="{FF2B5EF4-FFF2-40B4-BE49-F238E27FC236}">
                <a16:creationId xmlns:a16="http://schemas.microsoft.com/office/drawing/2014/main" id="{5D0CE504-D331-4FDA-976F-FDAF2A01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774" y="1424062"/>
            <a:ext cx="7307176" cy="3589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2ADDF-E414-4C6D-A7FE-22EB3169FFF7}"/>
              </a:ext>
            </a:extLst>
          </p:cNvPr>
          <p:cNvSpPr txBox="1"/>
          <p:nvPr/>
        </p:nvSpPr>
        <p:spPr>
          <a:xfrm>
            <a:off x="1911654" y="5204665"/>
            <a:ext cx="857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Performance : </a:t>
            </a:r>
          </a:p>
          <a:p>
            <a:r>
              <a:rPr lang="en-US" altLang="ko-KR" sz="2400" b="1" dirty="0"/>
              <a:t>O(1) &gt; O(</a:t>
            </a:r>
            <a:r>
              <a:rPr lang="en-US" altLang="ko-KR" sz="2400" b="1" dirty="0" err="1"/>
              <a:t>logn</a:t>
            </a:r>
            <a:r>
              <a:rPr lang="en-US" altLang="ko-KR" sz="2400" b="1" dirty="0"/>
              <a:t>) &gt; O(n) &gt; O(</a:t>
            </a:r>
            <a:r>
              <a:rPr lang="en-US" altLang="ko-KR" sz="2400" b="1" dirty="0" err="1"/>
              <a:t>nlogn</a:t>
            </a:r>
            <a:r>
              <a:rPr lang="en-US" altLang="ko-KR" sz="2400" b="1" dirty="0"/>
              <a:t>) &gt; O(n^2) &gt; O(2^n)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0EB98-F38C-4A79-92AC-2A5E131BC653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805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90566" y="2774422"/>
            <a:ext cx="6409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Divide &amp; Conquer</a:t>
            </a:r>
            <a:endParaRPr lang="ko-KR" altLang="en-US" sz="48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9936" y="3746777"/>
            <a:ext cx="6184154" cy="117474"/>
            <a:chOff x="0" y="349924"/>
            <a:chExt cx="1844310" cy="45970"/>
          </a:xfrm>
        </p:grpSpPr>
        <p:sp>
          <p:nvSpPr>
            <p:cNvPr id="3" name="직사각형 2"/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688799-C9C2-4547-A103-A54E624CAAD7}"/>
              </a:ext>
            </a:extLst>
          </p:cNvPr>
          <p:cNvGrpSpPr/>
          <p:nvPr/>
        </p:nvGrpSpPr>
        <p:grpSpPr>
          <a:xfrm>
            <a:off x="4532441" y="4997704"/>
            <a:ext cx="7867990" cy="2224644"/>
            <a:chOff x="4532441" y="4997704"/>
            <a:chExt cx="7867990" cy="2224644"/>
          </a:xfrm>
        </p:grpSpPr>
        <p:sp>
          <p:nvSpPr>
            <p:cNvPr id="23" name="직사각형 1"/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8"/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"/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8"/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18"/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직사각형 18"/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18"/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D11166-E789-41AD-AAC0-F36F6B5E239E}"/>
              </a:ext>
            </a:extLst>
          </p:cNvPr>
          <p:cNvGrpSpPr/>
          <p:nvPr/>
        </p:nvGrpSpPr>
        <p:grpSpPr>
          <a:xfrm rot="10800000">
            <a:off x="-385514" y="-370718"/>
            <a:ext cx="7867990" cy="2224644"/>
            <a:chOff x="4532441" y="4997704"/>
            <a:chExt cx="7867990" cy="2224644"/>
          </a:xfrm>
        </p:grpSpPr>
        <p:sp>
          <p:nvSpPr>
            <p:cNvPr id="24" name="직사각형 1">
              <a:extLst>
                <a:ext uri="{FF2B5EF4-FFF2-40B4-BE49-F238E27FC236}">
                  <a16:creationId xmlns:a16="http://schemas.microsoft.com/office/drawing/2014/main" id="{D98655CA-6FCD-49FD-B6DC-E4317E3456D9}"/>
                </a:ext>
              </a:extLst>
            </p:cNvPr>
            <p:cNvSpPr/>
            <p:nvPr/>
          </p:nvSpPr>
          <p:spPr>
            <a:xfrm rot="20674339">
              <a:off x="4532441" y="6352687"/>
              <a:ext cx="4786128" cy="834491"/>
            </a:xfrm>
            <a:custGeom>
              <a:avLst/>
              <a:gdLst/>
              <a:ahLst/>
              <a:cxnLst/>
              <a:rect l="l" t="t" r="r" b="b"/>
              <a:pathLst>
                <a:path w="3889234" h="834491">
                  <a:moveTo>
                    <a:pt x="3889234" y="0"/>
                  </a:moveTo>
                  <a:lnTo>
                    <a:pt x="3753736" y="834491"/>
                  </a:lnTo>
                  <a:lnTo>
                    <a:pt x="2933294" y="834491"/>
                  </a:lnTo>
                  <a:lnTo>
                    <a:pt x="0" y="25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1">
              <a:extLst>
                <a:ext uri="{FF2B5EF4-FFF2-40B4-BE49-F238E27FC236}">
                  <a16:creationId xmlns:a16="http://schemas.microsoft.com/office/drawing/2014/main" id="{043BD729-DFBB-4C1B-BFC4-98FF710D7DB4}"/>
                </a:ext>
              </a:extLst>
            </p:cNvPr>
            <p:cNvSpPr/>
            <p:nvPr/>
          </p:nvSpPr>
          <p:spPr>
            <a:xfrm rot="20674339">
              <a:off x="6766813" y="5734648"/>
              <a:ext cx="4786128" cy="834490"/>
            </a:xfrm>
            <a:custGeom>
              <a:avLst/>
              <a:gdLst/>
              <a:ahLst/>
              <a:cxnLst/>
              <a:rect l="l" t="t" r="r" b="b"/>
              <a:pathLst>
                <a:path w="3889234" h="834490">
                  <a:moveTo>
                    <a:pt x="3889234" y="0"/>
                  </a:moveTo>
                  <a:lnTo>
                    <a:pt x="3753735" y="834490"/>
                  </a:lnTo>
                  <a:lnTo>
                    <a:pt x="965043" y="834490"/>
                  </a:lnTo>
                  <a:lnTo>
                    <a:pt x="0" y="568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18">
              <a:extLst>
                <a:ext uri="{FF2B5EF4-FFF2-40B4-BE49-F238E27FC236}">
                  <a16:creationId xmlns:a16="http://schemas.microsoft.com/office/drawing/2014/main" id="{79653065-2202-4394-80B3-0962CF32EB1D}"/>
                </a:ext>
              </a:extLst>
            </p:cNvPr>
            <p:cNvSpPr/>
            <p:nvPr/>
          </p:nvSpPr>
          <p:spPr>
            <a:xfrm rot="20674339">
              <a:off x="8835936" y="5460066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1279392" h="494980">
                  <a:moveTo>
                    <a:pt x="1279392" y="0"/>
                  </a:moveTo>
                  <a:lnTo>
                    <a:pt x="1199020" y="494980"/>
                  </a:lnTo>
                  <a:lnTo>
                    <a:pt x="0" y="494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18">
              <a:extLst>
                <a:ext uri="{FF2B5EF4-FFF2-40B4-BE49-F238E27FC236}">
                  <a16:creationId xmlns:a16="http://schemas.microsoft.com/office/drawing/2014/main" id="{BE153C08-6B1F-4BDF-9D9E-22E64D2AD52A}"/>
                </a:ext>
              </a:extLst>
            </p:cNvPr>
            <p:cNvSpPr/>
            <p:nvPr/>
          </p:nvSpPr>
          <p:spPr>
            <a:xfrm rot="20674339">
              <a:off x="11246315" y="4997704"/>
              <a:ext cx="1154116" cy="834491"/>
            </a:xfrm>
            <a:custGeom>
              <a:avLst/>
              <a:gdLst/>
              <a:ahLst/>
              <a:cxnLst/>
              <a:rect l="l" t="t" r="r" b="b"/>
              <a:pathLst>
                <a:path w="937841" h="834491">
                  <a:moveTo>
                    <a:pt x="937841" y="0"/>
                  </a:moveTo>
                  <a:lnTo>
                    <a:pt x="707550" y="834491"/>
                  </a:lnTo>
                  <a:lnTo>
                    <a:pt x="0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1">
              <a:extLst>
                <a:ext uri="{FF2B5EF4-FFF2-40B4-BE49-F238E27FC236}">
                  <a16:creationId xmlns:a16="http://schemas.microsoft.com/office/drawing/2014/main" id="{D4FEB251-7594-4A0D-ABC2-2C9FA9E9F6BC}"/>
                </a:ext>
              </a:extLst>
            </p:cNvPr>
            <p:cNvSpPr/>
            <p:nvPr/>
          </p:nvSpPr>
          <p:spPr>
            <a:xfrm rot="20674339">
              <a:off x="7722219" y="6372801"/>
              <a:ext cx="4104920" cy="834490"/>
            </a:xfrm>
            <a:custGeom>
              <a:avLst/>
              <a:gdLst/>
              <a:ahLst/>
              <a:cxnLst/>
              <a:rect l="l" t="t" r="r" b="b"/>
              <a:pathLst>
                <a:path w="3335681" h="834490">
                  <a:moveTo>
                    <a:pt x="3335681" y="0"/>
                  </a:moveTo>
                  <a:lnTo>
                    <a:pt x="3200183" y="834490"/>
                  </a:lnTo>
                  <a:lnTo>
                    <a:pt x="3023890" y="834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18">
              <a:extLst>
                <a:ext uri="{FF2B5EF4-FFF2-40B4-BE49-F238E27FC236}">
                  <a16:creationId xmlns:a16="http://schemas.microsoft.com/office/drawing/2014/main" id="{B6D486DC-8421-497B-B1E7-BE6B6DDB8B7E}"/>
                </a:ext>
              </a:extLst>
            </p:cNvPr>
            <p:cNvSpPr/>
            <p:nvPr/>
          </p:nvSpPr>
          <p:spPr>
            <a:xfrm rot="20674339">
              <a:off x="9048157" y="6198134"/>
              <a:ext cx="2654344" cy="834490"/>
            </a:xfrm>
            <a:custGeom>
              <a:avLst/>
              <a:gdLst/>
              <a:ahLst/>
              <a:cxnLst/>
              <a:rect l="l" t="t" r="r" b="b"/>
              <a:pathLst>
                <a:path w="2156935" h="834490">
                  <a:moveTo>
                    <a:pt x="2156935" y="0"/>
                  </a:moveTo>
                  <a:lnTo>
                    <a:pt x="2021436" y="834489"/>
                  </a:lnTo>
                  <a:lnTo>
                    <a:pt x="1923861" y="834490"/>
                  </a:lnTo>
                  <a:lnTo>
                    <a:pt x="0" y="30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18">
              <a:extLst>
                <a:ext uri="{FF2B5EF4-FFF2-40B4-BE49-F238E27FC236}">
                  <a16:creationId xmlns:a16="http://schemas.microsoft.com/office/drawing/2014/main" id="{B74D6274-9B66-4498-9FF3-4DC800255AFB}"/>
                </a:ext>
              </a:extLst>
            </p:cNvPr>
            <p:cNvSpPr/>
            <p:nvPr/>
          </p:nvSpPr>
          <p:spPr>
            <a:xfrm rot="20674339">
              <a:off x="9173968" y="6493655"/>
              <a:ext cx="2625857" cy="728693"/>
            </a:xfrm>
            <a:custGeom>
              <a:avLst/>
              <a:gdLst/>
              <a:ahLst/>
              <a:cxnLst/>
              <a:rect l="l" t="t" r="r" b="b"/>
              <a:pathLst>
                <a:path w="1736554" h="458676">
                  <a:moveTo>
                    <a:pt x="1736554" y="0"/>
                  </a:moveTo>
                  <a:lnTo>
                    <a:pt x="1662076" y="45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4F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18">
              <a:extLst>
                <a:ext uri="{FF2B5EF4-FFF2-40B4-BE49-F238E27FC236}">
                  <a16:creationId xmlns:a16="http://schemas.microsoft.com/office/drawing/2014/main" id="{DE5503B3-06E7-4B2C-9AE2-B28DFCCDC9A2}"/>
                </a:ext>
              </a:extLst>
            </p:cNvPr>
            <p:cNvSpPr/>
            <p:nvPr/>
          </p:nvSpPr>
          <p:spPr>
            <a:xfrm rot="20674339">
              <a:off x="11487598" y="5704636"/>
              <a:ext cx="896061" cy="1204370"/>
            </a:xfrm>
            <a:custGeom>
              <a:avLst/>
              <a:gdLst/>
              <a:ahLst/>
              <a:cxnLst/>
              <a:rect l="l" t="t" r="r" b="b"/>
              <a:pathLst>
                <a:path w="728144" h="834491">
                  <a:moveTo>
                    <a:pt x="728144" y="0"/>
                  </a:moveTo>
                  <a:lnTo>
                    <a:pt x="497854" y="834491"/>
                  </a:lnTo>
                  <a:lnTo>
                    <a:pt x="1" y="83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18">
              <a:extLst>
                <a:ext uri="{FF2B5EF4-FFF2-40B4-BE49-F238E27FC236}">
                  <a16:creationId xmlns:a16="http://schemas.microsoft.com/office/drawing/2014/main" id="{47FD19B1-3EBA-495A-9BB3-D1A3C3E0D858}"/>
                </a:ext>
              </a:extLst>
            </p:cNvPr>
            <p:cNvSpPr/>
            <p:nvPr/>
          </p:nvSpPr>
          <p:spPr>
            <a:xfrm rot="20674339">
              <a:off x="11571572" y="6356552"/>
              <a:ext cx="728821" cy="567158"/>
            </a:xfrm>
            <a:custGeom>
              <a:avLst/>
              <a:gdLst/>
              <a:ahLst/>
              <a:cxnLst/>
              <a:rect l="l" t="t" r="r" b="b"/>
              <a:pathLst>
                <a:path w="592244" h="567158">
                  <a:moveTo>
                    <a:pt x="592244" y="1"/>
                  </a:moveTo>
                  <a:lnTo>
                    <a:pt x="435727" y="567158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C0DC72D-A65A-488C-AA21-2A6B0F2EA2AD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601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Concept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DFC014-C775-4A48-A227-3D92D0658438}"/>
              </a:ext>
            </a:extLst>
          </p:cNvPr>
          <p:cNvSpPr/>
          <p:nvPr/>
        </p:nvSpPr>
        <p:spPr>
          <a:xfrm>
            <a:off x="5334572" y="6278812"/>
            <a:ext cx="979649" cy="461665"/>
          </a:xfrm>
          <a:prstGeom prst="roundRect">
            <a:avLst/>
          </a:prstGeom>
          <a:solidFill>
            <a:srgbClr val="51D4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4F89477-41AA-458D-B033-2F07FB020853}"/>
              </a:ext>
            </a:extLst>
          </p:cNvPr>
          <p:cNvSpPr/>
          <p:nvPr/>
        </p:nvSpPr>
        <p:spPr>
          <a:xfrm>
            <a:off x="1690844" y="3611343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8D96AD2-7591-46DA-B3B2-691AF9FC6064}"/>
              </a:ext>
            </a:extLst>
          </p:cNvPr>
          <p:cNvSpPr/>
          <p:nvPr/>
        </p:nvSpPr>
        <p:spPr>
          <a:xfrm>
            <a:off x="2281246" y="4467268"/>
            <a:ext cx="966932" cy="461665"/>
          </a:xfrm>
          <a:prstGeom prst="roundRect">
            <a:avLst/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B85F5EA-CD3D-4349-B677-E3EF74657F84}"/>
              </a:ext>
            </a:extLst>
          </p:cNvPr>
          <p:cNvSpPr/>
          <p:nvPr/>
        </p:nvSpPr>
        <p:spPr>
          <a:xfrm>
            <a:off x="3296672" y="5384138"/>
            <a:ext cx="966932" cy="461665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6C2AB-525C-41BF-A62B-FCAD34D1FE47}"/>
              </a:ext>
            </a:extLst>
          </p:cNvPr>
          <p:cNvSpPr txBox="1"/>
          <p:nvPr/>
        </p:nvSpPr>
        <p:spPr>
          <a:xfrm>
            <a:off x="5514243" y="1258244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0BCE7-97E9-48F3-9553-65532EEFED77}"/>
              </a:ext>
            </a:extLst>
          </p:cNvPr>
          <p:cNvSpPr txBox="1"/>
          <p:nvPr/>
        </p:nvSpPr>
        <p:spPr>
          <a:xfrm>
            <a:off x="1129161" y="3205353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conquer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E8BE-AC56-412D-AB81-6CFD388D948B}"/>
              </a:ext>
            </a:extLst>
          </p:cNvPr>
          <p:cNvSpPr txBox="1"/>
          <p:nvPr/>
        </p:nvSpPr>
        <p:spPr>
          <a:xfrm>
            <a:off x="2199632" y="314474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204E8-B99E-47E5-9845-AB7F7744C500}"/>
              </a:ext>
            </a:extLst>
          </p:cNvPr>
          <p:cNvSpPr txBox="1"/>
          <p:nvPr/>
        </p:nvSpPr>
        <p:spPr>
          <a:xfrm>
            <a:off x="7579051" y="494961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59C2C-AE36-4D45-8F72-3077BFD4C34C}"/>
              </a:ext>
            </a:extLst>
          </p:cNvPr>
          <p:cNvSpPr txBox="1"/>
          <p:nvPr/>
        </p:nvSpPr>
        <p:spPr>
          <a:xfrm>
            <a:off x="7540995" y="1904356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62D686-D2F7-4DD5-8F3F-3CD0BA65BB71}"/>
              </a:ext>
            </a:extLst>
          </p:cNvPr>
          <p:cNvSpPr txBox="1"/>
          <p:nvPr/>
        </p:nvSpPr>
        <p:spPr>
          <a:xfrm>
            <a:off x="3483005" y="1904356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AD40B5-DC77-4B66-A734-2168C60F0399}"/>
              </a:ext>
            </a:extLst>
          </p:cNvPr>
          <p:cNvSpPr txBox="1"/>
          <p:nvPr/>
        </p:nvSpPr>
        <p:spPr>
          <a:xfrm>
            <a:off x="2398427" y="2578229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4CED6F-58C2-4C97-93EB-015EC18D07F9}"/>
              </a:ext>
            </a:extLst>
          </p:cNvPr>
          <p:cNvSpPr txBox="1"/>
          <p:nvPr/>
        </p:nvSpPr>
        <p:spPr>
          <a:xfrm>
            <a:off x="4459679" y="2578229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0DF855-6E25-4A0B-8AC5-DD8C400AA8DE}"/>
              </a:ext>
            </a:extLst>
          </p:cNvPr>
          <p:cNvSpPr txBox="1"/>
          <p:nvPr/>
        </p:nvSpPr>
        <p:spPr>
          <a:xfrm>
            <a:off x="6552412" y="2578229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3ADDAD-D407-421F-932A-ECADECC7F5F5}"/>
              </a:ext>
            </a:extLst>
          </p:cNvPr>
          <p:cNvSpPr txBox="1"/>
          <p:nvPr/>
        </p:nvSpPr>
        <p:spPr>
          <a:xfrm>
            <a:off x="8655478" y="258585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latin typeface="Californian FB" panose="0207040306080B030204" pitchFamily="18" charset="0"/>
              </a:rPr>
              <a:t>divide</a:t>
            </a:r>
            <a:endParaRPr lang="ko-KR" altLang="en-US" sz="1400" b="1" i="1" dirty="0">
              <a:latin typeface="Californian FB" panose="0207040306080B0302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BC4DD-78E5-4721-AA6F-96733E3C75AE}"/>
              </a:ext>
            </a:extLst>
          </p:cNvPr>
          <p:cNvSpPr txBox="1"/>
          <p:nvPr/>
        </p:nvSpPr>
        <p:spPr>
          <a:xfrm>
            <a:off x="3260703" y="31447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F35A8-9CB7-4177-A580-3B68EFBCAA4F}"/>
              </a:ext>
            </a:extLst>
          </p:cNvPr>
          <p:cNvSpPr txBox="1"/>
          <p:nvPr/>
        </p:nvSpPr>
        <p:spPr>
          <a:xfrm>
            <a:off x="4287079" y="315068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91F291-5999-4E64-B47A-06CC89B1C07A}"/>
              </a:ext>
            </a:extLst>
          </p:cNvPr>
          <p:cNvSpPr txBox="1"/>
          <p:nvPr/>
        </p:nvSpPr>
        <p:spPr>
          <a:xfrm>
            <a:off x="5321592" y="3150401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DC7A20-2A75-429D-B788-237EBAB1AC09}"/>
              </a:ext>
            </a:extLst>
          </p:cNvPr>
          <p:cNvSpPr txBox="1"/>
          <p:nvPr/>
        </p:nvSpPr>
        <p:spPr>
          <a:xfrm>
            <a:off x="6398507" y="3146977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1CEE53-2D95-484F-9918-A100A9F3D0A0}"/>
              </a:ext>
            </a:extLst>
          </p:cNvPr>
          <p:cNvSpPr txBox="1"/>
          <p:nvPr/>
        </p:nvSpPr>
        <p:spPr>
          <a:xfrm>
            <a:off x="7452647" y="3157251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B3B477-BE60-442E-9C5D-6CB5F2A0C96E}"/>
              </a:ext>
            </a:extLst>
          </p:cNvPr>
          <p:cNvSpPr txBox="1"/>
          <p:nvPr/>
        </p:nvSpPr>
        <p:spPr>
          <a:xfrm>
            <a:off x="9521252" y="314109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9A861F-BE42-46AC-B9F1-B58BDA0D7EB7}"/>
              </a:ext>
            </a:extLst>
          </p:cNvPr>
          <p:cNvSpPr txBox="1"/>
          <p:nvPr/>
        </p:nvSpPr>
        <p:spPr>
          <a:xfrm>
            <a:off x="8491600" y="316529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solve</a:t>
            </a:r>
          </a:p>
          <a:p>
            <a:pPr algn="ctr"/>
            <a:r>
              <a:rPr lang="en-US" altLang="ko-KR" sz="1200" b="1" i="1" dirty="0">
                <a:latin typeface="Californian FB" panose="0207040306080B030204" pitchFamily="18" charset="0"/>
              </a:rPr>
              <a:t>subproblem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AF4BE7-DE2E-4668-833E-8FEAD61BFC37}"/>
              </a:ext>
            </a:extLst>
          </p:cNvPr>
          <p:cNvSpPr txBox="1"/>
          <p:nvPr/>
        </p:nvSpPr>
        <p:spPr>
          <a:xfrm>
            <a:off x="3385403" y="497250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C90D84-41E4-40B4-A003-40BF213AA73F}"/>
              </a:ext>
            </a:extLst>
          </p:cNvPr>
          <p:cNvSpPr txBox="1"/>
          <p:nvPr/>
        </p:nvSpPr>
        <p:spPr>
          <a:xfrm>
            <a:off x="4436723" y="400613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0835C7-3D71-4433-82AA-0B62CD95A3D9}"/>
              </a:ext>
            </a:extLst>
          </p:cNvPr>
          <p:cNvSpPr txBox="1"/>
          <p:nvPr/>
        </p:nvSpPr>
        <p:spPr>
          <a:xfrm>
            <a:off x="2343186" y="40102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BBA8F7-27B8-43ED-91E6-A0321969FA28}"/>
              </a:ext>
            </a:extLst>
          </p:cNvPr>
          <p:cNvSpPr txBox="1"/>
          <p:nvPr/>
        </p:nvSpPr>
        <p:spPr>
          <a:xfrm>
            <a:off x="6513139" y="4010264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6CF96B-25C3-4620-8A5C-D2EBAB66A9D6}"/>
              </a:ext>
            </a:extLst>
          </p:cNvPr>
          <p:cNvSpPr txBox="1"/>
          <p:nvPr/>
        </p:nvSpPr>
        <p:spPr>
          <a:xfrm>
            <a:off x="8611204" y="400377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D3D352-5C3F-453A-9377-E55994D0CEB5}"/>
              </a:ext>
            </a:extLst>
          </p:cNvPr>
          <p:cNvSpPr txBox="1"/>
          <p:nvPr/>
        </p:nvSpPr>
        <p:spPr>
          <a:xfrm>
            <a:off x="5474969" y="589580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latin typeface="Californian FB" panose="0207040306080B030204" pitchFamily="18" charset="0"/>
              </a:rPr>
              <a:t>combine</a:t>
            </a:r>
            <a:endParaRPr lang="ko-KR" altLang="en-US" sz="1200" b="1" i="1" dirty="0">
              <a:latin typeface="Californian FB" panose="0207040306080B030204" pitchFamily="18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A40F0BF8-5AE4-45D1-9A39-0FC88A290738}"/>
              </a:ext>
            </a:extLst>
          </p:cNvPr>
          <p:cNvSpPr/>
          <p:nvPr/>
        </p:nvSpPr>
        <p:spPr>
          <a:xfrm>
            <a:off x="1738239" y="2921109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47EDC72-6652-430E-885B-D47903E25B93}"/>
              </a:ext>
            </a:extLst>
          </p:cNvPr>
          <p:cNvSpPr/>
          <p:nvPr/>
        </p:nvSpPr>
        <p:spPr>
          <a:xfrm>
            <a:off x="2751988" y="2927781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520F802-5F5C-4919-BB51-CE23CD055953}"/>
              </a:ext>
            </a:extLst>
          </p:cNvPr>
          <p:cNvSpPr/>
          <p:nvPr/>
        </p:nvSpPr>
        <p:spPr>
          <a:xfrm>
            <a:off x="3820879" y="2918055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FF80C28-2D13-498A-84B0-EFBB210A1AC8}"/>
              </a:ext>
            </a:extLst>
          </p:cNvPr>
          <p:cNvSpPr/>
          <p:nvPr/>
        </p:nvSpPr>
        <p:spPr>
          <a:xfrm>
            <a:off x="4834329" y="2916925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2D9C8AB-FAB1-4F66-8384-A8ADDAC9CA6C}"/>
              </a:ext>
            </a:extLst>
          </p:cNvPr>
          <p:cNvSpPr/>
          <p:nvPr/>
        </p:nvSpPr>
        <p:spPr>
          <a:xfrm>
            <a:off x="5893085" y="2918030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4FC767F-D056-41D4-81EF-1123562135B5}"/>
              </a:ext>
            </a:extLst>
          </p:cNvPr>
          <p:cNvSpPr/>
          <p:nvPr/>
        </p:nvSpPr>
        <p:spPr>
          <a:xfrm>
            <a:off x="6982433" y="2913457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505BB41-F2C6-4DDC-AE7B-1F4D7E382157}"/>
              </a:ext>
            </a:extLst>
          </p:cNvPr>
          <p:cNvSpPr/>
          <p:nvPr/>
        </p:nvSpPr>
        <p:spPr>
          <a:xfrm>
            <a:off x="8028946" y="2918031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4713769-5B3E-446B-BA9D-DB8EA4F02878}"/>
              </a:ext>
            </a:extLst>
          </p:cNvPr>
          <p:cNvSpPr/>
          <p:nvPr/>
        </p:nvSpPr>
        <p:spPr>
          <a:xfrm>
            <a:off x="9039057" y="2908882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4C27F29-0AFC-44AC-83D3-8B6D64B9A2B5}"/>
              </a:ext>
            </a:extLst>
          </p:cNvPr>
          <p:cNvSpPr/>
          <p:nvPr/>
        </p:nvSpPr>
        <p:spPr>
          <a:xfrm>
            <a:off x="2252228" y="2258374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9BF675-59DD-4E66-87F2-955C43D9E5D7}"/>
              </a:ext>
            </a:extLst>
          </p:cNvPr>
          <p:cNvSpPr/>
          <p:nvPr/>
        </p:nvSpPr>
        <p:spPr>
          <a:xfrm>
            <a:off x="8550786" y="2234864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E9A7E27-B5CC-4B10-B195-63E0976D5656}"/>
              </a:ext>
            </a:extLst>
          </p:cNvPr>
          <p:cNvSpPr/>
          <p:nvPr/>
        </p:nvSpPr>
        <p:spPr>
          <a:xfrm>
            <a:off x="6440537" y="2248106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65B7128-1319-45B1-BBDF-E8326433D17D}"/>
              </a:ext>
            </a:extLst>
          </p:cNvPr>
          <p:cNvSpPr/>
          <p:nvPr/>
        </p:nvSpPr>
        <p:spPr>
          <a:xfrm>
            <a:off x="4362477" y="2242462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D66E02A-8803-4268-925C-B23126502134}"/>
              </a:ext>
            </a:extLst>
          </p:cNvPr>
          <p:cNvSpPr/>
          <p:nvPr/>
        </p:nvSpPr>
        <p:spPr>
          <a:xfrm>
            <a:off x="3305836" y="1593110"/>
            <a:ext cx="943704" cy="24836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4A40B91-011C-45EA-A3AC-2A498BBD9591}"/>
              </a:ext>
            </a:extLst>
          </p:cNvPr>
          <p:cNvSpPr/>
          <p:nvPr/>
        </p:nvSpPr>
        <p:spPr>
          <a:xfrm>
            <a:off x="7515254" y="1582754"/>
            <a:ext cx="943704" cy="248369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subproblem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82D448F-D50F-4467-91F6-66C836A22079}"/>
              </a:ext>
            </a:extLst>
          </p:cNvPr>
          <p:cNvSpPr/>
          <p:nvPr/>
        </p:nvSpPr>
        <p:spPr>
          <a:xfrm>
            <a:off x="5370517" y="879389"/>
            <a:ext cx="943704" cy="248369"/>
          </a:xfrm>
          <a:prstGeom prst="roundRect">
            <a:avLst>
              <a:gd name="adj" fmla="val 50000"/>
            </a:avLst>
          </a:prstGeom>
          <a:solidFill>
            <a:srgbClr val="51D4D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Californian FB" panose="0207040306080B030204" pitchFamily="18" charset="0"/>
              </a:rPr>
              <a:t>problem</a:t>
            </a:r>
            <a:endParaRPr lang="ko-KR" altLang="en-US" sz="100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19685FD-D8F7-4BEF-9123-0135A1AEBA96}"/>
              </a:ext>
            </a:extLst>
          </p:cNvPr>
          <p:cNvSpPr/>
          <p:nvPr/>
        </p:nvSpPr>
        <p:spPr>
          <a:xfrm>
            <a:off x="8506398" y="4477227"/>
            <a:ext cx="966932" cy="461665"/>
          </a:xfrm>
          <a:prstGeom prst="roundRect">
            <a:avLst/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DD71E4E-C919-4145-A360-92A1464EB78A}"/>
              </a:ext>
            </a:extLst>
          </p:cNvPr>
          <p:cNvSpPr/>
          <p:nvPr/>
        </p:nvSpPr>
        <p:spPr>
          <a:xfrm>
            <a:off x="6470004" y="4477228"/>
            <a:ext cx="966932" cy="461665"/>
          </a:xfrm>
          <a:prstGeom prst="roundRect">
            <a:avLst/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F7DB05D-D808-4E99-A2EA-B8D4F0D39A18}"/>
              </a:ext>
            </a:extLst>
          </p:cNvPr>
          <p:cNvSpPr/>
          <p:nvPr/>
        </p:nvSpPr>
        <p:spPr>
          <a:xfrm>
            <a:off x="4360181" y="4477550"/>
            <a:ext cx="966932" cy="461665"/>
          </a:xfrm>
          <a:prstGeom prst="roundRect">
            <a:avLst/>
          </a:prstGeom>
          <a:solidFill>
            <a:srgbClr val="02EC2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D989324-6B24-45D7-8AFB-AD1891B0A5F0}"/>
              </a:ext>
            </a:extLst>
          </p:cNvPr>
          <p:cNvSpPr/>
          <p:nvPr/>
        </p:nvSpPr>
        <p:spPr>
          <a:xfrm>
            <a:off x="2769493" y="3608642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B21827A-29CC-4447-9567-8E291A93958A}"/>
              </a:ext>
            </a:extLst>
          </p:cNvPr>
          <p:cNvSpPr/>
          <p:nvPr/>
        </p:nvSpPr>
        <p:spPr>
          <a:xfrm>
            <a:off x="4841194" y="3608642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28383C5-730C-43DA-846B-FC0DBC94BF90}"/>
              </a:ext>
            </a:extLst>
          </p:cNvPr>
          <p:cNvSpPr/>
          <p:nvPr/>
        </p:nvSpPr>
        <p:spPr>
          <a:xfrm>
            <a:off x="5886091" y="3615770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3C3EA25-9BCD-40D4-AD19-7941882EC57C}"/>
              </a:ext>
            </a:extLst>
          </p:cNvPr>
          <p:cNvSpPr/>
          <p:nvPr/>
        </p:nvSpPr>
        <p:spPr>
          <a:xfrm>
            <a:off x="6943196" y="3602760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A40CC75-0468-4894-B44C-B8D8C8055C6E}"/>
              </a:ext>
            </a:extLst>
          </p:cNvPr>
          <p:cNvSpPr/>
          <p:nvPr/>
        </p:nvSpPr>
        <p:spPr>
          <a:xfrm>
            <a:off x="7991038" y="3591770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40F3C81-165E-49E8-80BD-A6A1551341D2}"/>
              </a:ext>
            </a:extLst>
          </p:cNvPr>
          <p:cNvSpPr/>
          <p:nvPr/>
        </p:nvSpPr>
        <p:spPr>
          <a:xfrm>
            <a:off x="9059230" y="3610686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534AA87-1327-4EC3-B8B5-0F2C42B9E7A5}"/>
              </a:ext>
            </a:extLst>
          </p:cNvPr>
          <p:cNvSpPr/>
          <p:nvPr/>
        </p:nvSpPr>
        <p:spPr>
          <a:xfrm>
            <a:off x="3805625" y="3597560"/>
            <a:ext cx="973947" cy="461665"/>
          </a:xfrm>
          <a:prstGeom prst="roundRect">
            <a:avLst/>
          </a:prstGeom>
          <a:solidFill>
            <a:srgbClr val="FC74E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63995F6-BCFE-4535-9417-21B09C1A7DCE}"/>
              </a:ext>
            </a:extLst>
          </p:cNvPr>
          <p:cNvCxnSpPr/>
          <p:nvPr/>
        </p:nvCxnSpPr>
        <p:spPr>
          <a:xfrm flipH="1">
            <a:off x="4138341" y="1143194"/>
            <a:ext cx="1362465" cy="43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6D03C68-1647-4D73-994E-19F2A7F82452}"/>
              </a:ext>
            </a:extLst>
          </p:cNvPr>
          <p:cNvCxnSpPr>
            <a:cxnSpLocks/>
          </p:cNvCxnSpPr>
          <p:nvPr/>
        </p:nvCxnSpPr>
        <p:spPr>
          <a:xfrm>
            <a:off x="6231156" y="1140784"/>
            <a:ext cx="1362465" cy="4382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18451D5-29D6-4092-BCCE-A50AC4B7E993}"/>
              </a:ext>
            </a:extLst>
          </p:cNvPr>
          <p:cNvCxnSpPr>
            <a:cxnSpLocks/>
          </p:cNvCxnSpPr>
          <p:nvPr/>
        </p:nvCxnSpPr>
        <p:spPr>
          <a:xfrm flipH="1">
            <a:off x="7082676" y="1833922"/>
            <a:ext cx="668714" cy="395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7913FDD-5033-427F-93AC-F044C7C5D556}"/>
              </a:ext>
            </a:extLst>
          </p:cNvPr>
          <p:cNvCxnSpPr>
            <a:cxnSpLocks/>
          </p:cNvCxnSpPr>
          <p:nvPr/>
        </p:nvCxnSpPr>
        <p:spPr>
          <a:xfrm flipH="1">
            <a:off x="2859537" y="1846768"/>
            <a:ext cx="668714" cy="395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E33A529-8149-4FAD-998B-7F59B4B33383}"/>
              </a:ext>
            </a:extLst>
          </p:cNvPr>
          <p:cNvCxnSpPr>
            <a:cxnSpLocks/>
          </p:cNvCxnSpPr>
          <p:nvPr/>
        </p:nvCxnSpPr>
        <p:spPr>
          <a:xfrm>
            <a:off x="8172537" y="1833082"/>
            <a:ext cx="668714" cy="395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C99DE8C-F287-443B-8211-C34CD36B31B8}"/>
              </a:ext>
            </a:extLst>
          </p:cNvPr>
          <p:cNvCxnSpPr>
            <a:cxnSpLocks/>
          </p:cNvCxnSpPr>
          <p:nvPr/>
        </p:nvCxnSpPr>
        <p:spPr>
          <a:xfrm>
            <a:off x="3980524" y="1853505"/>
            <a:ext cx="668714" cy="395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DC6D603-338F-4A8D-9D10-6739D4AEAD91}"/>
              </a:ext>
            </a:extLst>
          </p:cNvPr>
          <p:cNvCxnSpPr>
            <a:cxnSpLocks/>
          </p:cNvCxnSpPr>
          <p:nvPr/>
        </p:nvCxnSpPr>
        <p:spPr>
          <a:xfrm>
            <a:off x="9108393" y="2499363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CBC95E3-AF4F-4CF0-952F-A33F05920E1F}"/>
              </a:ext>
            </a:extLst>
          </p:cNvPr>
          <p:cNvCxnSpPr>
            <a:cxnSpLocks/>
          </p:cNvCxnSpPr>
          <p:nvPr/>
        </p:nvCxnSpPr>
        <p:spPr>
          <a:xfrm>
            <a:off x="2860360" y="2511184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0FD4610-C7B3-4AF8-AD4F-A936A310C0D2}"/>
              </a:ext>
            </a:extLst>
          </p:cNvPr>
          <p:cNvCxnSpPr>
            <a:cxnSpLocks/>
          </p:cNvCxnSpPr>
          <p:nvPr/>
        </p:nvCxnSpPr>
        <p:spPr>
          <a:xfrm>
            <a:off x="4925641" y="2506862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C956557-8E5B-4FB8-93C7-0F8B31B7D997}"/>
              </a:ext>
            </a:extLst>
          </p:cNvPr>
          <p:cNvCxnSpPr>
            <a:cxnSpLocks/>
          </p:cNvCxnSpPr>
          <p:nvPr/>
        </p:nvCxnSpPr>
        <p:spPr>
          <a:xfrm>
            <a:off x="7009171" y="2509375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AC22D2D6-B429-4247-8671-9812F5F8E467}"/>
              </a:ext>
            </a:extLst>
          </p:cNvPr>
          <p:cNvCxnSpPr>
            <a:cxnSpLocks/>
          </p:cNvCxnSpPr>
          <p:nvPr/>
        </p:nvCxnSpPr>
        <p:spPr>
          <a:xfrm flipH="1">
            <a:off x="8548417" y="2499363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D637B85-C1CA-44EA-ADA4-75A5B8F0556B}"/>
              </a:ext>
            </a:extLst>
          </p:cNvPr>
          <p:cNvCxnSpPr>
            <a:cxnSpLocks/>
          </p:cNvCxnSpPr>
          <p:nvPr/>
        </p:nvCxnSpPr>
        <p:spPr>
          <a:xfrm flipH="1">
            <a:off x="2299883" y="2511541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D2BCA88-2E12-4E44-9799-A1D82D5C9AF8}"/>
              </a:ext>
            </a:extLst>
          </p:cNvPr>
          <p:cNvCxnSpPr>
            <a:cxnSpLocks/>
          </p:cNvCxnSpPr>
          <p:nvPr/>
        </p:nvCxnSpPr>
        <p:spPr>
          <a:xfrm flipH="1">
            <a:off x="4356133" y="2505445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272F769-55D9-4ADE-9F39-4BB978AE36AF}"/>
              </a:ext>
            </a:extLst>
          </p:cNvPr>
          <p:cNvCxnSpPr>
            <a:cxnSpLocks/>
          </p:cNvCxnSpPr>
          <p:nvPr/>
        </p:nvCxnSpPr>
        <p:spPr>
          <a:xfrm flipH="1">
            <a:off x="6442868" y="2512958"/>
            <a:ext cx="328872" cy="401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D2A854F-2C64-4E9A-9099-937352F5E662}"/>
              </a:ext>
            </a:extLst>
          </p:cNvPr>
          <p:cNvCxnSpPr>
            <a:cxnSpLocks/>
          </p:cNvCxnSpPr>
          <p:nvPr/>
        </p:nvCxnSpPr>
        <p:spPr>
          <a:xfrm>
            <a:off x="6527568" y="4079008"/>
            <a:ext cx="244172" cy="38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9387684-98BF-4FB3-A7BF-3C6DDD113F69}"/>
              </a:ext>
            </a:extLst>
          </p:cNvPr>
          <p:cNvCxnSpPr>
            <a:cxnSpLocks/>
          </p:cNvCxnSpPr>
          <p:nvPr/>
        </p:nvCxnSpPr>
        <p:spPr>
          <a:xfrm>
            <a:off x="2316099" y="4087373"/>
            <a:ext cx="244172" cy="38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D4C384A-54F7-4BC8-8A73-F94DD3007DF0}"/>
              </a:ext>
            </a:extLst>
          </p:cNvPr>
          <p:cNvCxnSpPr>
            <a:cxnSpLocks/>
          </p:cNvCxnSpPr>
          <p:nvPr/>
        </p:nvCxnSpPr>
        <p:spPr>
          <a:xfrm>
            <a:off x="4454539" y="4071231"/>
            <a:ext cx="230466" cy="402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DD5D6BF-070F-489D-B6BB-CBF778D5CD5A}"/>
              </a:ext>
            </a:extLst>
          </p:cNvPr>
          <p:cNvCxnSpPr>
            <a:cxnSpLocks/>
          </p:cNvCxnSpPr>
          <p:nvPr/>
        </p:nvCxnSpPr>
        <p:spPr>
          <a:xfrm>
            <a:off x="8633117" y="4060508"/>
            <a:ext cx="244172" cy="4096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D23A959-7370-4869-A384-FC03EF4C55D7}"/>
              </a:ext>
            </a:extLst>
          </p:cNvPr>
          <p:cNvCxnSpPr>
            <a:cxnSpLocks/>
          </p:cNvCxnSpPr>
          <p:nvPr/>
        </p:nvCxnSpPr>
        <p:spPr>
          <a:xfrm flipH="1">
            <a:off x="2839060" y="4093133"/>
            <a:ext cx="244172" cy="38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D46B983-9721-4E2B-A16C-005311E47C53}"/>
              </a:ext>
            </a:extLst>
          </p:cNvPr>
          <p:cNvCxnSpPr>
            <a:cxnSpLocks/>
          </p:cNvCxnSpPr>
          <p:nvPr/>
        </p:nvCxnSpPr>
        <p:spPr>
          <a:xfrm flipH="1">
            <a:off x="4936619" y="4096210"/>
            <a:ext cx="244172" cy="38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F8B7F57-5640-471C-B626-C2394C79BC50}"/>
              </a:ext>
            </a:extLst>
          </p:cNvPr>
          <p:cNvCxnSpPr>
            <a:cxnSpLocks/>
          </p:cNvCxnSpPr>
          <p:nvPr/>
        </p:nvCxnSpPr>
        <p:spPr>
          <a:xfrm flipH="1">
            <a:off x="7031623" y="4077787"/>
            <a:ext cx="244172" cy="38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CAAD31E-AA21-48E7-A289-F4A43D73D8CC}"/>
              </a:ext>
            </a:extLst>
          </p:cNvPr>
          <p:cNvCxnSpPr>
            <a:cxnSpLocks/>
          </p:cNvCxnSpPr>
          <p:nvPr/>
        </p:nvCxnSpPr>
        <p:spPr>
          <a:xfrm flipH="1">
            <a:off x="9114352" y="4081864"/>
            <a:ext cx="244172" cy="3882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F97AD42-764D-4C57-92DB-A93ECB00B125}"/>
              </a:ext>
            </a:extLst>
          </p:cNvPr>
          <p:cNvCxnSpPr>
            <a:cxnSpLocks/>
          </p:cNvCxnSpPr>
          <p:nvPr/>
        </p:nvCxnSpPr>
        <p:spPr>
          <a:xfrm flipH="1">
            <a:off x="8028946" y="4939374"/>
            <a:ext cx="626532" cy="426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F17C681-FF21-4A54-BF83-BCEBDF512BC1}"/>
              </a:ext>
            </a:extLst>
          </p:cNvPr>
          <p:cNvCxnSpPr>
            <a:cxnSpLocks/>
          </p:cNvCxnSpPr>
          <p:nvPr/>
        </p:nvCxnSpPr>
        <p:spPr>
          <a:xfrm flipH="1">
            <a:off x="3897278" y="4948125"/>
            <a:ext cx="626532" cy="419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81BA111-3F25-4176-9CB7-C5A4190CC6C6}"/>
              </a:ext>
            </a:extLst>
          </p:cNvPr>
          <p:cNvSpPr/>
          <p:nvPr/>
        </p:nvSpPr>
        <p:spPr>
          <a:xfrm>
            <a:off x="7515254" y="5384138"/>
            <a:ext cx="966932" cy="461665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Californian FB" panose="0207040306080B030204" pitchFamily="18" charset="0"/>
              </a:rPr>
              <a:t>Solution to subproblem</a:t>
            </a:r>
            <a:endParaRPr lang="ko-KR" altLang="en-US" sz="1050" b="1" dirty="0">
              <a:solidFill>
                <a:schemeClr val="tx1"/>
              </a:solidFill>
              <a:latin typeface="Californian FB" panose="0207040306080B030204" pitchFamily="18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F1E4138-0CBD-423E-87DD-2817AF41D257}"/>
              </a:ext>
            </a:extLst>
          </p:cNvPr>
          <p:cNvCxnSpPr>
            <a:cxnSpLocks/>
          </p:cNvCxnSpPr>
          <p:nvPr/>
        </p:nvCxnSpPr>
        <p:spPr>
          <a:xfrm>
            <a:off x="7256801" y="4941198"/>
            <a:ext cx="626532" cy="426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DCCF1DF-902B-47F4-AD38-5D14FC1B0A9C}"/>
              </a:ext>
            </a:extLst>
          </p:cNvPr>
          <p:cNvCxnSpPr>
            <a:cxnSpLocks/>
          </p:cNvCxnSpPr>
          <p:nvPr/>
        </p:nvCxnSpPr>
        <p:spPr>
          <a:xfrm>
            <a:off x="3008067" y="4935102"/>
            <a:ext cx="626532" cy="426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E8B763D-E2F3-4058-86F2-C26E7C90E4E3}"/>
              </a:ext>
            </a:extLst>
          </p:cNvPr>
          <p:cNvCxnSpPr>
            <a:cxnSpLocks/>
          </p:cNvCxnSpPr>
          <p:nvPr/>
        </p:nvCxnSpPr>
        <p:spPr>
          <a:xfrm flipH="1">
            <a:off x="6212580" y="5799173"/>
            <a:ext cx="1292096" cy="45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92EBD85C-0FA6-44CB-9A8B-4B6BFA2A5465}"/>
              </a:ext>
            </a:extLst>
          </p:cNvPr>
          <p:cNvCxnSpPr>
            <a:cxnSpLocks/>
          </p:cNvCxnSpPr>
          <p:nvPr/>
        </p:nvCxnSpPr>
        <p:spPr>
          <a:xfrm>
            <a:off x="4263604" y="5801877"/>
            <a:ext cx="1292096" cy="45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9B15ABAF-2992-4060-8B49-1342FEB10390}"/>
              </a:ext>
            </a:extLst>
          </p:cNvPr>
          <p:cNvCxnSpPr>
            <a:cxnSpLocks/>
          </p:cNvCxnSpPr>
          <p:nvPr/>
        </p:nvCxnSpPr>
        <p:spPr>
          <a:xfrm>
            <a:off x="9546203" y="3163379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CC3296A7-B9EE-4E6B-8B6D-A078AD99A40A}"/>
              </a:ext>
            </a:extLst>
          </p:cNvPr>
          <p:cNvCxnSpPr>
            <a:cxnSpLocks/>
          </p:cNvCxnSpPr>
          <p:nvPr/>
        </p:nvCxnSpPr>
        <p:spPr>
          <a:xfrm>
            <a:off x="8470334" y="3176150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D0B21C1-797A-492E-BD36-7DAE7E892BA3}"/>
              </a:ext>
            </a:extLst>
          </p:cNvPr>
          <p:cNvCxnSpPr>
            <a:cxnSpLocks/>
          </p:cNvCxnSpPr>
          <p:nvPr/>
        </p:nvCxnSpPr>
        <p:spPr>
          <a:xfrm>
            <a:off x="2193034" y="3177964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A6BA80C-54A1-4507-8800-347E912C3360}"/>
              </a:ext>
            </a:extLst>
          </p:cNvPr>
          <p:cNvCxnSpPr>
            <a:cxnSpLocks/>
          </p:cNvCxnSpPr>
          <p:nvPr/>
        </p:nvCxnSpPr>
        <p:spPr>
          <a:xfrm>
            <a:off x="3242953" y="3183614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29CCFFB-AEF8-453E-A9C6-BAF7FE8B3D04}"/>
              </a:ext>
            </a:extLst>
          </p:cNvPr>
          <p:cNvCxnSpPr>
            <a:cxnSpLocks/>
          </p:cNvCxnSpPr>
          <p:nvPr/>
        </p:nvCxnSpPr>
        <p:spPr>
          <a:xfrm>
            <a:off x="4282629" y="3165294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F1C9F43-2AC4-455C-AD59-0A68A7345C95}"/>
              </a:ext>
            </a:extLst>
          </p:cNvPr>
          <p:cNvCxnSpPr>
            <a:cxnSpLocks/>
          </p:cNvCxnSpPr>
          <p:nvPr/>
        </p:nvCxnSpPr>
        <p:spPr>
          <a:xfrm>
            <a:off x="5306181" y="3179535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5CA751C6-F9A3-4657-A18B-1208416FE340}"/>
              </a:ext>
            </a:extLst>
          </p:cNvPr>
          <p:cNvCxnSpPr>
            <a:cxnSpLocks/>
          </p:cNvCxnSpPr>
          <p:nvPr/>
        </p:nvCxnSpPr>
        <p:spPr>
          <a:xfrm>
            <a:off x="6345342" y="3163379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00CCCD0-0156-4D2B-B853-EDCA3136C0D3}"/>
              </a:ext>
            </a:extLst>
          </p:cNvPr>
          <p:cNvCxnSpPr>
            <a:cxnSpLocks/>
          </p:cNvCxnSpPr>
          <p:nvPr/>
        </p:nvCxnSpPr>
        <p:spPr>
          <a:xfrm>
            <a:off x="7454285" y="3165294"/>
            <a:ext cx="0" cy="417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969D2FF-07CA-4953-A810-C0D3431CE78A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59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33" grpId="0" animBg="1"/>
      <p:bldP spid="48" grpId="0" animBg="1"/>
      <p:bldP spid="2" grpId="0"/>
      <p:bldP spid="6" grpId="0"/>
      <p:bldP spid="7" grpId="0"/>
      <p:bldP spid="8" grpId="0"/>
      <p:bldP spid="49" grpId="0"/>
      <p:bldP spid="50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009ACE-321B-4009-89DB-DB098B67477A}"/>
              </a:ext>
            </a:extLst>
          </p:cNvPr>
          <p:cNvSpPr/>
          <p:nvPr/>
        </p:nvSpPr>
        <p:spPr>
          <a:xfrm>
            <a:off x="130296" y="651905"/>
            <a:ext cx="48179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Concept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2D0C00-41CF-40D2-9197-97F9E171E4F2}"/>
              </a:ext>
            </a:extLst>
          </p:cNvPr>
          <p:cNvGrpSpPr/>
          <p:nvPr/>
        </p:nvGrpSpPr>
        <p:grpSpPr>
          <a:xfrm>
            <a:off x="0" y="482438"/>
            <a:ext cx="3718942" cy="163551"/>
            <a:chOff x="0" y="349924"/>
            <a:chExt cx="1844310" cy="45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EF221FE-4E4D-487F-A7B2-32EE5957EED0}"/>
                </a:ext>
              </a:extLst>
            </p:cNvPr>
            <p:cNvSpPr/>
            <p:nvPr/>
          </p:nvSpPr>
          <p:spPr>
            <a:xfrm>
              <a:off x="0" y="350175"/>
              <a:ext cx="919390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F5D8D00-681D-45F0-B618-C1F700144074}"/>
                </a:ext>
              </a:extLst>
            </p:cNvPr>
            <p:cNvSpPr/>
            <p:nvPr/>
          </p:nvSpPr>
          <p:spPr>
            <a:xfrm>
              <a:off x="682260" y="349924"/>
              <a:ext cx="1162050" cy="45719"/>
            </a:xfrm>
            <a:prstGeom prst="rect">
              <a:avLst/>
            </a:prstGeom>
            <a:solidFill>
              <a:srgbClr val="214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DADDD7-A746-4C1E-B9AE-9F4F81D7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41076"/>
              </p:ext>
            </p:extLst>
          </p:nvPr>
        </p:nvGraphicFramePr>
        <p:xfrm>
          <a:off x="2936866" y="1340768"/>
          <a:ext cx="6316680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85">
                  <a:extLst>
                    <a:ext uri="{9D8B030D-6E8A-4147-A177-3AD203B41FA5}">
                      <a16:colId xmlns:a16="http://schemas.microsoft.com/office/drawing/2014/main" val="18845769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191967480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487675735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2218649898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918697082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3375076847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66350673"/>
                    </a:ext>
                  </a:extLst>
                </a:gridCol>
                <a:gridCol w="789585">
                  <a:extLst>
                    <a:ext uri="{9D8B030D-6E8A-4147-A177-3AD203B41FA5}">
                      <a16:colId xmlns:a16="http://schemas.microsoft.com/office/drawing/2014/main" val="4253475747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5469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725B0B-0D23-42EA-AC71-FA3139FF2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06047"/>
              </p:ext>
            </p:extLst>
          </p:nvPr>
        </p:nvGraphicFramePr>
        <p:xfrm>
          <a:off x="2331868" y="3223255"/>
          <a:ext cx="3190200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50">
                  <a:extLst>
                    <a:ext uri="{9D8B030D-6E8A-4147-A177-3AD203B41FA5}">
                      <a16:colId xmlns:a16="http://schemas.microsoft.com/office/drawing/2014/main" val="4034035744"/>
                    </a:ext>
                  </a:extLst>
                </a:gridCol>
                <a:gridCol w="797550">
                  <a:extLst>
                    <a:ext uri="{9D8B030D-6E8A-4147-A177-3AD203B41FA5}">
                      <a16:colId xmlns:a16="http://schemas.microsoft.com/office/drawing/2014/main" val="4092628133"/>
                    </a:ext>
                  </a:extLst>
                </a:gridCol>
                <a:gridCol w="797550">
                  <a:extLst>
                    <a:ext uri="{9D8B030D-6E8A-4147-A177-3AD203B41FA5}">
                      <a16:colId xmlns:a16="http://schemas.microsoft.com/office/drawing/2014/main" val="4179861201"/>
                    </a:ext>
                  </a:extLst>
                </a:gridCol>
                <a:gridCol w="797550">
                  <a:extLst>
                    <a:ext uri="{9D8B030D-6E8A-4147-A177-3AD203B41FA5}">
                      <a16:colId xmlns:a16="http://schemas.microsoft.com/office/drawing/2014/main" val="409465676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0569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60B0D1-D255-4169-B4B3-0A5B1FF63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37247"/>
              </p:ext>
            </p:extLst>
          </p:nvPr>
        </p:nvGraphicFramePr>
        <p:xfrm>
          <a:off x="1783464" y="4734570"/>
          <a:ext cx="1623086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43">
                  <a:extLst>
                    <a:ext uri="{9D8B030D-6E8A-4147-A177-3AD203B41FA5}">
                      <a16:colId xmlns:a16="http://schemas.microsoft.com/office/drawing/2014/main" val="198685602"/>
                    </a:ext>
                  </a:extLst>
                </a:gridCol>
                <a:gridCol w="811543">
                  <a:extLst>
                    <a:ext uri="{9D8B030D-6E8A-4147-A177-3AD203B41FA5}">
                      <a16:colId xmlns:a16="http://schemas.microsoft.com/office/drawing/2014/main" val="1688675309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821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8716C8-C06A-45F2-BCAA-8EFB681A3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93635"/>
              </p:ext>
            </p:extLst>
          </p:nvPr>
        </p:nvGraphicFramePr>
        <p:xfrm>
          <a:off x="10377602" y="6003203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230941-4702-4F47-AA87-25EDD3AE5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32257"/>
              </p:ext>
            </p:extLst>
          </p:nvPr>
        </p:nvGraphicFramePr>
        <p:xfrm>
          <a:off x="6943566" y="3223255"/>
          <a:ext cx="3190200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50">
                  <a:extLst>
                    <a:ext uri="{9D8B030D-6E8A-4147-A177-3AD203B41FA5}">
                      <a16:colId xmlns:a16="http://schemas.microsoft.com/office/drawing/2014/main" val="4034035744"/>
                    </a:ext>
                  </a:extLst>
                </a:gridCol>
                <a:gridCol w="797550">
                  <a:extLst>
                    <a:ext uri="{9D8B030D-6E8A-4147-A177-3AD203B41FA5}">
                      <a16:colId xmlns:a16="http://schemas.microsoft.com/office/drawing/2014/main" val="4092628133"/>
                    </a:ext>
                  </a:extLst>
                </a:gridCol>
                <a:gridCol w="797550">
                  <a:extLst>
                    <a:ext uri="{9D8B030D-6E8A-4147-A177-3AD203B41FA5}">
                      <a16:colId xmlns:a16="http://schemas.microsoft.com/office/drawing/2014/main" val="4179861201"/>
                    </a:ext>
                  </a:extLst>
                </a:gridCol>
                <a:gridCol w="797550">
                  <a:extLst>
                    <a:ext uri="{9D8B030D-6E8A-4147-A177-3AD203B41FA5}">
                      <a16:colId xmlns:a16="http://schemas.microsoft.com/office/drawing/2014/main" val="409465676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0569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E72441-E94C-44C2-BDD3-67CE97AC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50475"/>
              </p:ext>
            </p:extLst>
          </p:nvPr>
        </p:nvGraphicFramePr>
        <p:xfrm>
          <a:off x="4145213" y="4734570"/>
          <a:ext cx="1623086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43">
                  <a:extLst>
                    <a:ext uri="{9D8B030D-6E8A-4147-A177-3AD203B41FA5}">
                      <a16:colId xmlns:a16="http://schemas.microsoft.com/office/drawing/2014/main" val="198685602"/>
                    </a:ext>
                  </a:extLst>
                </a:gridCol>
                <a:gridCol w="811543">
                  <a:extLst>
                    <a:ext uri="{9D8B030D-6E8A-4147-A177-3AD203B41FA5}">
                      <a16:colId xmlns:a16="http://schemas.microsoft.com/office/drawing/2014/main" val="1688675309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821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C81AEE9-D36D-454E-AA3B-C30926D8A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72989"/>
              </p:ext>
            </p:extLst>
          </p:nvPr>
        </p:nvGraphicFramePr>
        <p:xfrm>
          <a:off x="6506962" y="4720998"/>
          <a:ext cx="1623086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43">
                  <a:extLst>
                    <a:ext uri="{9D8B030D-6E8A-4147-A177-3AD203B41FA5}">
                      <a16:colId xmlns:a16="http://schemas.microsoft.com/office/drawing/2014/main" val="198685602"/>
                    </a:ext>
                  </a:extLst>
                </a:gridCol>
                <a:gridCol w="811543">
                  <a:extLst>
                    <a:ext uri="{9D8B030D-6E8A-4147-A177-3AD203B41FA5}">
                      <a16:colId xmlns:a16="http://schemas.microsoft.com/office/drawing/2014/main" val="1688675309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8215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9111616-8E48-49B7-90A3-B3BD96BC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69100"/>
              </p:ext>
            </p:extLst>
          </p:nvPr>
        </p:nvGraphicFramePr>
        <p:xfrm>
          <a:off x="8868711" y="4716540"/>
          <a:ext cx="1623086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43">
                  <a:extLst>
                    <a:ext uri="{9D8B030D-6E8A-4147-A177-3AD203B41FA5}">
                      <a16:colId xmlns:a16="http://schemas.microsoft.com/office/drawing/2014/main" val="198685602"/>
                    </a:ext>
                  </a:extLst>
                </a:gridCol>
                <a:gridCol w="811543">
                  <a:extLst>
                    <a:ext uri="{9D8B030D-6E8A-4147-A177-3AD203B41FA5}">
                      <a16:colId xmlns:a16="http://schemas.microsoft.com/office/drawing/2014/main" val="1688675309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821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29433A5-E0C3-4729-B0D2-363CF28E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22051"/>
              </p:ext>
            </p:extLst>
          </p:nvPr>
        </p:nvGraphicFramePr>
        <p:xfrm>
          <a:off x="1061256" y="6008560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C4F4275-F64A-494E-9897-EBDE616A1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62507"/>
              </p:ext>
            </p:extLst>
          </p:nvPr>
        </p:nvGraphicFramePr>
        <p:xfrm>
          <a:off x="2385284" y="6003203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B303CCB-CE0D-45E4-ACB5-3C27BF49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789060"/>
              </p:ext>
            </p:extLst>
          </p:nvPr>
        </p:nvGraphicFramePr>
        <p:xfrm>
          <a:off x="3718942" y="6008560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AA2049-A94C-457C-8829-F74887160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42007"/>
              </p:ext>
            </p:extLst>
          </p:nvPr>
        </p:nvGraphicFramePr>
        <p:xfrm>
          <a:off x="5047785" y="6003203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BB0D42F-AC8E-4B56-9484-FDC8AB179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75401"/>
              </p:ext>
            </p:extLst>
          </p:nvPr>
        </p:nvGraphicFramePr>
        <p:xfrm>
          <a:off x="6376628" y="6003203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207AD43-4CAE-4883-8084-F2A2C47EC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2969"/>
              </p:ext>
            </p:extLst>
          </p:nvPr>
        </p:nvGraphicFramePr>
        <p:xfrm>
          <a:off x="7710286" y="6003203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CF35E13-2734-45F3-8A12-A211DB7BD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98568"/>
              </p:ext>
            </p:extLst>
          </p:nvPr>
        </p:nvGraphicFramePr>
        <p:xfrm>
          <a:off x="9043944" y="6003203"/>
          <a:ext cx="839524" cy="3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524">
                  <a:extLst>
                    <a:ext uri="{9D8B030D-6E8A-4147-A177-3AD203B41FA5}">
                      <a16:colId xmlns:a16="http://schemas.microsoft.com/office/drawing/2014/main" val="3050257765"/>
                    </a:ext>
                  </a:extLst>
                </a:gridCol>
              </a:tblGrid>
              <a:tr h="372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965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F6F7277-30B8-46EF-AA5E-F3E5B692038C}"/>
              </a:ext>
            </a:extLst>
          </p:cNvPr>
          <p:cNvSpPr/>
          <p:nvPr/>
        </p:nvSpPr>
        <p:spPr>
          <a:xfrm>
            <a:off x="5901860" y="2708920"/>
            <a:ext cx="481378" cy="48419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FD21778-CB7B-44DA-9E08-6E1AD98617D1}"/>
              </a:ext>
            </a:extLst>
          </p:cNvPr>
          <p:cNvSpPr/>
          <p:nvPr/>
        </p:nvSpPr>
        <p:spPr>
          <a:xfrm>
            <a:off x="5901860" y="3903920"/>
            <a:ext cx="481378" cy="48419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978C203-E113-4064-B8B0-298B67FD0FB5}"/>
              </a:ext>
            </a:extLst>
          </p:cNvPr>
          <p:cNvSpPr/>
          <p:nvPr/>
        </p:nvSpPr>
        <p:spPr>
          <a:xfrm>
            <a:off x="5901860" y="5287040"/>
            <a:ext cx="481378" cy="484191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3357E82F-FC87-4DD6-B7F5-DE4581A47E38}"/>
              </a:ext>
            </a:extLst>
          </p:cNvPr>
          <p:cNvSpPr/>
          <p:nvPr/>
        </p:nvSpPr>
        <p:spPr>
          <a:xfrm rot="16200000">
            <a:off x="5790956" y="-658001"/>
            <a:ext cx="648072" cy="5656196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298418-7321-4F25-B336-D6A92FC400C5}"/>
              </a:ext>
            </a:extLst>
          </p:cNvPr>
          <p:cNvSpPr txBox="1"/>
          <p:nvPr/>
        </p:nvSpPr>
        <p:spPr>
          <a:xfrm>
            <a:off x="5807174" y="1772816"/>
            <a:ext cx="6727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N</a:t>
            </a:r>
            <a:endParaRPr lang="ko-KR" altLang="en-US" b="1" dirty="0"/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45BE60D8-6361-4392-9664-21484BAB5C37}"/>
              </a:ext>
            </a:extLst>
          </p:cNvPr>
          <p:cNvSpPr/>
          <p:nvPr/>
        </p:nvSpPr>
        <p:spPr>
          <a:xfrm rot="16200000">
            <a:off x="3584387" y="2552140"/>
            <a:ext cx="648072" cy="2971250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FB5D4ACE-022A-4846-B4E4-B7443E37DD67}"/>
              </a:ext>
            </a:extLst>
          </p:cNvPr>
          <p:cNvSpPr/>
          <p:nvPr/>
        </p:nvSpPr>
        <p:spPr>
          <a:xfrm rot="16200000">
            <a:off x="8225774" y="2575928"/>
            <a:ext cx="648072" cy="2971250"/>
          </a:xfrm>
          <a:prstGeom prst="leftBrace">
            <a:avLst>
              <a:gd name="adj1" fmla="val 8333"/>
              <a:gd name="adj2" fmla="val 50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7EE10-5341-4E73-B88D-C0FAE2F9A2AC}"/>
              </a:ext>
            </a:extLst>
          </p:cNvPr>
          <p:cNvSpPr txBox="1"/>
          <p:nvPr/>
        </p:nvSpPr>
        <p:spPr>
          <a:xfrm>
            <a:off x="3446583" y="3658739"/>
            <a:ext cx="84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N/2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D9070-DFAE-47B1-8AAA-05E472072014}"/>
              </a:ext>
            </a:extLst>
          </p:cNvPr>
          <p:cNvSpPr txBox="1"/>
          <p:nvPr/>
        </p:nvSpPr>
        <p:spPr>
          <a:xfrm>
            <a:off x="8094667" y="3658739"/>
            <a:ext cx="84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N/2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44EE6E-DCEE-40BC-B6D9-4621BD944042}"/>
              </a:ext>
            </a:extLst>
          </p:cNvPr>
          <p:cNvSpPr txBox="1"/>
          <p:nvPr/>
        </p:nvSpPr>
        <p:spPr>
          <a:xfrm>
            <a:off x="11492483" y="6488668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9/31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81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30" grpId="0" animBg="1"/>
      <p:bldP spid="3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2210</Words>
  <Application>Microsoft Office PowerPoint</Application>
  <PresentationFormat>사용자 지정</PresentationFormat>
  <Paragraphs>558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Noto Sans CJK KR Bold</vt:lpstr>
      <vt:lpstr>나눔고딕</vt:lpstr>
      <vt:lpstr>맑은 고딕</vt:lpstr>
      <vt:lpstr>Arial</vt:lpstr>
      <vt:lpstr>Californian FB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곽은총</dc:creator>
  <cp:lastModifiedBy>jw s</cp:lastModifiedBy>
  <cp:revision>640</cp:revision>
  <dcterms:created xsi:type="dcterms:W3CDTF">2019-06-26T12:04:24Z</dcterms:created>
  <dcterms:modified xsi:type="dcterms:W3CDTF">2020-07-08T16:37:12Z</dcterms:modified>
</cp:coreProperties>
</file>