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65" r:id="rId4"/>
    <p:sldId id="272" r:id="rId5"/>
    <p:sldId id="297" r:id="rId6"/>
    <p:sldId id="298" r:id="rId7"/>
    <p:sldId id="299" r:id="rId8"/>
    <p:sldId id="300" r:id="rId9"/>
    <p:sldId id="275" r:id="rId10"/>
    <p:sldId id="302" r:id="rId11"/>
    <p:sldId id="306" r:id="rId12"/>
    <p:sldId id="269" r:id="rId13"/>
    <p:sldId id="303" r:id="rId14"/>
    <p:sldId id="322" r:id="rId15"/>
    <p:sldId id="273" r:id="rId16"/>
    <p:sldId id="309" r:id="rId17"/>
    <p:sldId id="308" r:id="rId18"/>
    <p:sldId id="310" r:id="rId19"/>
    <p:sldId id="311" r:id="rId20"/>
    <p:sldId id="312" r:id="rId21"/>
    <p:sldId id="313" r:id="rId22"/>
    <p:sldId id="314" r:id="rId23"/>
    <p:sldId id="317" r:id="rId24"/>
    <p:sldId id="315" r:id="rId25"/>
    <p:sldId id="318" r:id="rId26"/>
    <p:sldId id="319" r:id="rId27"/>
    <p:sldId id="321" r:id="rId28"/>
    <p:sldId id="271" r:id="rId29"/>
    <p:sldId id="295" r:id="rId30"/>
    <p:sldId id="296" r:id="rId31"/>
    <p:sldId id="304" r:id="rId32"/>
    <p:sldId id="305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655" autoAdjust="0"/>
  </p:normalViewPr>
  <p:slideViewPr>
    <p:cSldViewPr snapToGrid="0">
      <p:cViewPr varScale="1">
        <p:scale>
          <a:sx n="90" d="100"/>
          <a:sy n="90" d="100"/>
        </p:scale>
        <p:origin x="-78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43D83-CDAF-42D9-A1EF-803E91F5863E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A8FBD-8C64-4DAD-B6B1-F8856BF36D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6936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안녕하세요 저는 이번에 </a:t>
            </a:r>
            <a:r>
              <a:rPr lang="en-US" altLang="ko-KR" dirty="0"/>
              <a:t>Quick-sort</a:t>
            </a:r>
            <a:r>
              <a:rPr lang="ko-KR" altLang="en-US" dirty="0"/>
              <a:t>를 주제로 발표를 하게 된 서주원입니다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71559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크기가 </a:t>
            </a:r>
            <a:r>
              <a:rPr lang="en-US" altLang="ko-KR" dirty="0"/>
              <a:t>1</a:t>
            </a:r>
            <a:r>
              <a:rPr lang="ko-KR" altLang="en-US" dirty="0"/>
              <a:t>일 될 때까지 나눴으면 </a:t>
            </a:r>
            <a:r>
              <a:rPr lang="en-US" altLang="ko-KR" dirty="0"/>
              <a:t>combine</a:t>
            </a:r>
            <a:r>
              <a:rPr lang="ko-KR" altLang="en-US" dirty="0"/>
              <a:t>을 하면서 </a:t>
            </a:r>
            <a:r>
              <a:rPr lang="en-US" altLang="ko-KR" dirty="0"/>
              <a:t>sorting</a:t>
            </a:r>
            <a:r>
              <a:rPr lang="ko-KR" altLang="en-US" dirty="0"/>
              <a:t>을 진행해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7</a:t>
            </a:r>
            <a:r>
              <a:rPr lang="ko-KR" altLang="en-US" dirty="0"/>
              <a:t>과 </a:t>
            </a:r>
            <a:r>
              <a:rPr lang="en-US" altLang="ko-KR" dirty="0"/>
              <a:t>4</a:t>
            </a:r>
            <a:r>
              <a:rPr lang="ko-KR" altLang="en-US" dirty="0"/>
              <a:t>를 </a:t>
            </a:r>
            <a:r>
              <a:rPr lang="en-US" altLang="ko-KR" dirty="0"/>
              <a:t>combine</a:t>
            </a:r>
            <a:r>
              <a:rPr lang="ko-KR" altLang="en-US" dirty="0"/>
              <a:t>해 줍니다</a:t>
            </a:r>
            <a:r>
              <a:rPr lang="en-US" altLang="ko-KR" dirty="0"/>
              <a:t>. </a:t>
            </a:r>
            <a:r>
              <a:rPr lang="ko-KR" altLang="en-US" dirty="0"/>
              <a:t>그 후 </a:t>
            </a:r>
            <a:r>
              <a:rPr lang="en-US" altLang="ko-KR" dirty="0"/>
              <a:t>sub-list</a:t>
            </a:r>
            <a:r>
              <a:rPr lang="ko-KR" altLang="en-US" dirty="0"/>
              <a:t>인 </a:t>
            </a:r>
            <a:r>
              <a:rPr lang="en-US" altLang="ko-KR" dirty="0"/>
              <a:t>74</a:t>
            </a:r>
            <a:r>
              <a:rPr lang="ko-KR" altLang="en-US" dirty="0"/>
              <a:t>를 </a:t>
            </a:r>
            <a:r>
              <a:rPr lang="en-US" altLang="ko-KR" dirty="0"/>
              <a:t>sorting </a:t>
            </a:r>
            <a:r>
              <a:rPr lang="ko-KR" altLang="en-US" dirty="0"/>
              <a:t>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 크기가 </a:t>
            </a:r>
            <a:r>
              <a:rPr lang="en-US" altLang="ko-KR" dirty="0"/>
              <a:t>3 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인 </a:t>
            </a:r>
            <a:r>
              <a:rPr lang="en-US" altLang="ko-KR" dirty="0"/>
              <a:t>list</a:t>
            </a:r>
            <a:r>
              <a:rPr lang="ko-KR" altLang="en-US" dirty="0"/>
              <a:t>들로 </a:t>
            </a:r>
            <a:r>
              <a:rPr lang="en-US" altLang="ko-KR" dirty="0"/>
              <a:t>combine </a:t>
            </a:r>
            <a:r>
              <a:rPr lang="ko-KR" altLang="en-US" dirty="0"/>
              <a:t>해줍니다</a:t>
            </a:r>
            <a:r>
              <a:rPr lang="en-US" altLang="ko-KR" dirty="0"/>
              <a:t>. </a:t>
            </a:r>
            <a:r>
              <a:rPr lang="ko-KR" altLang="en-US" dirty="0"/>
              <a:t>그 후 각 </a:t>
            </a:r>
            <a:r>
              <a:rPr lang="en-US" altLang="ko-KR" dirty="0"/>
              <a:t>sub-list</a:t>
            </a:r>
            <a:r>
              <a:rPr lang="ko-KR" altLang="en-US" dirty="0"/>
              <a:t>들을 </a:t>
            </a:r>
            <a:r>
              <a:rPr lang="en-US" altLang="ko-KR" dirty="0"/>
              <a:t>sorting</a:t>
            </a:r>
            <a:r>
              <a:rPr lang="ko-KR" altLang="en-US" dirty="0"/>
              <a:t>해 주면 다음과 같이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 원래의 크기인 </a:t>
            </a:r>
            <a:r>
              <a:rPr lang="en-US" altLang="ko-KR" dirty="0"/>
              <a:t>5</a:t>
            </a:r>
            <a:r>
              <a:rPr lang="ko-KR" altLang="en-US" dirty="0"/>
              <a:t>인 </a:t>
            </a:r>
            <a:r>
              <a:rPr lang="en-US" altLang="ko-KR" dirty="0"/>
              <a:t>list</a:t>
            </a:r>
            <a:r>
              <a:rPr lang="ko-KR" altLang="en-US" dirty="0"/>
              <a:t>로 </a:t>
            </a:r>
            <a:r>
              <a:rPr lang="en-US" altLang="ko-KR" dirty="0"/>
              <a:t>combine </a:t>
            </a:r>
            <a:r>
              <a:rPr lang="ko-KR" altLang="en-US" dirty="0"/>
              <a:t>한 후 </a:t>
            </a:r>
            <a:r>
              <a:rPr lang="en-US" altLang="ko-KR" dirty="0"/>
              <a:t>sorting</a:t>
            </a:r>
            <a:r>
              <a:rPr lang="ko-KR" altLang="en-US" dirty="0"/>
              <a:t>을 진행해 주면 오름차순 정렬을 완료하게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원래 크기인 </a:t>
            </a:r>
            <a:r>
              <a:rPr lang="en-US" altLang="ko-KR" dirty="0"/>
              <a:t>5</a:t>
            </a:r>
            <a:r>
              <a:rPr lang="ko-KR" altLang="en-US" dirty="0"/>
              <a:t>인 </a:t>
            </a:r>
            <a:r>
              <a:rPr lang="en-US" altLang="ko-KR" dirty="0"/>
              <a:t>list</a:t>
            </a:r>
            <a:r>
              <a:rPr lang="ko-KR" altLang="en-US" dirty="0"/>
              <a:t>로 </a:t>
            </a:r>
            <a:r>
              <a:rPr lang="en-US" altLang="ko-KR" dirty="0" err="1"/>
              <a:t>conquer&amp;combine</a:t>
            </a:r>
            <a:r>
              <a:rPr lang="ko-KR" altLang="en-US" dirty="0"/>
              <a:t>되는 과정을 좀 더 자세히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04292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보신 크기가 각각 </a:t>
            </a:r>
            <a:r>
              <a:rPr lang="en-US" altLang="ko-KR" dirty="0"/>
              <a:t>3,2 </a:t>
            </a:r>
            <a:r>
              <a:rPr lang="ko-KR" altLang="en-US" dirty="0"/>
              <a:t>인 두개의 </a:t>
            </a:r>
            <a:r>
              <a:rPr lang="en-US" altLang="ko-KR" dirty="0"/>
              <a:t>sub-list</a:t>
            </a:r>
            <a:r>
              <a:rPr lang="ko-KR" altLang="en-US" dirty="0"/>
              <a:t>가 있습니다</a:t>
            </a:r>
            <a:r>
              <a:rPr lang="en-US" altLang="ko-KR" dirty="0"/>
              <a:t>. </a:t>
            </a:r>
            <a:r>
              <a:rPr lang="ko-KR" altLang="en-US" dirty="0"/>
              <a:t>또 이 </a:t>
            </a:r>
            <a:r>
              <a:rPr lang="en-US" altLang="ko-KR" dirty="0"/>
              <a:t>sub-list</a:t>
            </a:r>
            <a:r>
              <a:rPr lang="ko-KR" altLang="en-US" dirty="0"/>
              <a:t>들을 비교해서 </a:t>
            </a:r>
            <a:r>
              <a:rPr lang="en-US" altLang="ko-KR" dirty="0"/>
              <a:t>sorting</a:t>
            </a:r>
            <a:r>
              <a:rPr lang="ko-KR" altLang="en-US" dirty="0"/>
              <a:t>된 값들을 임시로 저장할 임시 </a:t>
            </a:r>
            <a:r>
              <a:rPr lang="en-US" altLang="ko-KR" dirty="0"/>
              <a:t>list</a:t>
            </a:r>
            <a:r>
              <a:rPr lang="ko-KR" altLang="en-US" dirty="0"/>
              <a:t>가 존재합니다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본격적으로</a:t>
            </a:r>
            <a:r>
              <a:rPr lang="en-US" altLang="ko-KR" dirty="0"/>
              <a:t> sorting</a:t>
            </a:r>
            <a:r>
              <a:rPr lang="ko-KR" altLang="en-US" dirty="0"/>
              <a:t>을 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두개의 </a:t>
            </a:r>
            <a:r>
              <a:rPr lang="en-US" altLang="ko-KR" dirty="0"/>
              <a:t>sub-list</a:t>
            </a:r>
            <a:r>
              <a:rPr lang="ko-KR" altLang="en-US" dirty="0"/>
              <a:t>의 각 첫번째 원소들을 비교해 줍니다</a:t>
            </a:r>
            <a:r>
              <a:rPr lang="en-US" altLang="ko-KR" dirty="0"/>
              <a:t>. 1</a:t>
            </a:r>
            <a:r>
              <a:rPr lang="ko-KR" altLang="en-US" dirty="0"/>
              <a:t>이 작으므로 임시 </a:t>
            </a:r>
            <a:r>
              <a:rPr lang="en-US" altLang="ko-KR" dirty="0"/>
              <a:t>list</a:t>
            </a:r>
            <a:r>
              <a:rPr lang="ko-KR" altLang="en-US" dirty="0"/>
              <a:t>에 값을 넣어줍니다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en-US" altLang="ko-KR" dirty="0"/>
              <a:t>sub-list</a:t>
            </a:r>
            <a:r>
              <a:rPr lang="ko-KR" altLang="en-US" dirty="0"/>
              <a:t>의 두번째 원소인 </a:t>
            </a:r>
            <a:r>
              <a:rPr lang="en-US" altLang="ko-KR" dirty="0"/>
              <a:t>9</a:t>
            </a:r>
            <a:r>
              <a:rPr lang="ko-KR" altLang="en-US" dirty="0"/>
              <a:t>와 </a:t>
            </a:r>
            <a:r>
              <a:rPr lang="en-US" altLang="ko-KR" dirty="0"/>
              <a:t>4</a:t>
            </a:r>
            <a:r>
              <a:rPr lang="ko-KR" altLang="en-US" dirty="0"/>
              <a:t>를 비교해 줍니다</a:t>
            </a:r>
            <a:r>
              <a:rPr lang="en-US" altLang="ko-KR" dirty="0"/>
              <a:t>. 4</a:t>
            </a:r>
            <a:r>
              <a:rPr lang="ko-KR" altLang="en-US" dirty="0"/>
              <a:t>가 작으므로 </a:t>
            </a:r>
            <a:r>
              <a:rPr lang="en-US" altLang="ko-KR" dirty="0"/>
              <a:t>1 </a:t>
            </a:r>
            <a:r>
              <a:rPr lang="ko-KR" altLang="en-US" dirty="0"/>
              <a:t>다음으로 </a:t>
            </a:r>
            <a:r>
              <a:rPr lang="en-US" altLang="ko-KR" dirty="0"/>
              <a:t>list</a:t>
            </a:r>
            <a:r>
              <a:rPr lang="ko-KR" altLang="en-US" dirty="0"/>
              <a:t>에 값을 넣어줍니다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이번에는 </a:t>
            </a:r>
            <a:r>
              <a:rPr lang="en-US" altLang="ko-KR" dirty="0"/>
              <a:t>9</a:t>
            </a:r>
            <a:r>
              <a:rPr lang="ko-KR" altLang="en-US" dirty="0"/>
              <a:t>와 </a:t>
            </a:r>
            <a:r>
              <a:rPr lang="en-US" altLang="ko-KR" dirty="0"/>
              <a:t>5</a:t>
            </a:r>
            <a:r>
              <a:rPr lang="ko-KR" altLang="en-US" dirty="0"/>
              <a:t>를 비교해 줍니다</a:t>
            </a:r>
            <a:r>
              <a:rPr lang="en-US" altLang="ko-KR" dirty="0"/>
              <a:t>. 5</a:t>
            </a:r>
            <a:r>
              <a:rPr lang="ko-KR" altLang="en-US" dirty="0"/>
              <a:t>가 작으므로 </a:t>
            </a:r>
            <a:r>
              <a:rPr lang="en-US" altLang="ko-KR" dirty="0"/>
              <a:t>list</a:t>
            </a:r>
            <a:r>
              <a:rPr lang="ko-KR" altLang="en-US" dirty="0"/>
              <a:t>에 값이 들어갑니다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 </a:t>
            </a:r>
            <a:r>
              <a:rPr lang="en-US" altLang="ko-KR" dirty="0"/>
              <a:t>7,</a:t>
            </a:r>
            <a:r>
              <a:rPr lang="ko-KR" altLang="en-US" dirty="0"/>
              <a:t> 그 다음은 </a:t>
            </a:r>
            <a:r>
              <a:rPr lang="en-US" altLang="ko-KR" dirty="0"/>
              <a:t>9</a:t>
            </a:r>
            <a:r>
              <a:rPr lang="ko-KR" altLang="en-US" dirty="0"/>
              <a:t>가 임시 </a:t>
            </a:r>
            <a:r>
              <a:rPr lang="en-US" altLang="ko-KR" dirty="0"/>
              <a:t>list</a:t>
            </a:r>
            <a:r>
              <a:rPr lang="ko-KR" altLang="en-US" dirty="0"/>
              <a:t>에 들어갑니다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 임시 리스트이 정렬 된 값을 원래의 리스트에 복사해주면서 </a:t>
            </a:r>
            <a:r>
              <a:rPr lang="en-US" altLang="ko-KR" dirty="0"/>
              <a:t>sorting</a:t>
            </a:r>
            <a:r>
              <a:rPr lang="ko-KR" altLang="en-US" dirty="0"/>
              <a:t>을 완료합니다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  <a:r>
              <a:rPr lang="ko-KR" altLang="en-US" dirty="0"/>
              <a:t>의 점화식은 위 식과 같이 나타낼 수 있습니다</a:t>
            </a:r>
            <a:r>
              <a:rPr lang="en-US" altLang="ko-KR" dirty="0"/>
              <a:t>. </a:t>
            </a:r>
            <a:r>
              <a:rPr lang="ko-KR" altLang="en-US" dirty="0"/>
              <a:t>이 식을 </a:t>
            </a:r>
            <a:r>
              <a:rPr lang="en-US" altLang="ko-KR" dirty="0"/>
              <a:t>master</a:t>
            </a:r>
            <a:r>
              <a:rPr lang="ko-KR" altLang="en-US" dirty="0"/>
              <a:t> </a:t>
            </a:r>
            <a:r>
              <a:rPr lang="en-US" altLang="ko-KR" dirty="0" err="1"/>
              <a:t>theore</a:t>
            </a:r>
            <a:r>
              <a:rPr lang="ko-KR" altLang="en-US" dirty="0"/>
              <a:t>에 대입하면 </a:t>
            </a:r>
            <a:r>
              <a:rPr lang="en-US" altLang="ko-KR" dirty="0"/>
              <a:t>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  <a:r>
              <a:rPr lang="ko-KR" altLang="en-US" dirty="0"/>
              <a:t>이 나오게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02634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인접한 원소 두개와 비교하며 </a:t>
            </a:r>
            <a:r>
              <a:rPr lang="en-US" altLang="ko-KR" dirty="0"/>
              <a:t>sorting</a:t>
            </a:r>
            <a:r>
              <a:rPr lang="ko-KR" altLang="en-US" dirty="0"/>
              <a:t>하는 </a:t>
            </a:r>
            <a:r>
              <a:rPr lang="en-US" altLang="ko-KR" dirty="0"/>
              <a:t>bubble sort</a:t>
            </a:r>
          </a:p>
          <a:p>
            <a:r>
              <a:rPr lang="en-US" altLang="ko-KR" dirty="0"/>
              <a:t>List</a:t>
            </a:r>
            <a:r>
              <a:rPr lang="ko-KR" altLang="en-US" dirty="0"/>
              <a:t>의 크기를 절반씩 쪼갠 후 </a:t>
            </a:r>
            <a:r>
              <a:rPr lang="en-US" altLang="ko-KR" dirty="0"/>
              <a:t>combine </a:t>
            </a:r>
            <a:r>
              <a:rPr lang="ko-KR" altLang="en-US" dirty="0"/>
              <a:t>하면서 </a:t>
            </a:r>
            <a:r>
              <a:rPr lang="en-US" altLang="ko-KR" dirty="0"/>
              <a:t>sorting </a:t>
            </a:r>
            <a:r>
              <a:rPr lang="ko-KR" altLang="en-US" dirty="0"/>
              <a:t>해 나가는 </a:t>
            </a:r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sort </a:t>
            </a:r>
            <a:r>
              <a:rPr lang="ko-KR" altLang="en-US" dirty="0"/>
              <a:t>두가지에 대해서 알아봤습니다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이제부터 본격적으로 </a:t>
            </a:r>
            <a:r>
              <a:rPr lang="en-US" altLang="ko-KR" dirty="0"/>
              <a:t>quick-sort</a:t>
            </a:r>
            <a:r>
              <a:rPr lang="ko-KR" altLang="en-US" dirty="0"/>
              <a:t>의 개념에 대해서 알아보겠습니다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06773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소트도 </a:t>
            </a:r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  <a:r>
              <a:rPr lang="ko-KR" altLang="en-US" dirty="0"/>
              <a:t>와 같이 분할 정복 기법을 이용합니다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퀵</a:t>
            </a:r>
            <a:r>
              <a:rPr lang="ko-KR" altLang="en-US" dirty="0"/>
              <a:t> 소트는 평균적으로 수행시간이 가장 빠른 기법으로 잘 알려져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퀵</a:t>
            </a:r>
            <a:r>
              <a:rPr lang="ko-KR" altLang="en-US" dirty="0"/>
              <a:t> 소트도 </a:t>
            </a:r>
            <a:r>
              <a:rPr lang="en-US" altLang="ko-KR" dirty="0"/>
              <a:t>3</a:t>
            </a:r>
            <a:r>
              <a:rPr lang="ko-KR" altLang="en-US" dirty="0"/>
              <a:t>가지 과정으로 진행이 되는데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Divide</a:t>
            </a:r>
            <a:r>
              <a:rPr lang="ko-KR" altLang="en-US" dirty="0"/>
              <a:t>와 </a:t>
            </a:r>
            <a:r>
              <a:rPr lang="en-US" altLang="ko-KR" dirty="0"/>
              <a:t>conquer</a:t>
            </a:r>
            <a:r>
              <a:rPr lang="ko-KR" altLang="en-US" dirty="0"/>
              <a:t>는 </a:t>
            </a:r>
            <a:r>
              <a:rPr lang="en-US" altLang="ko-KR" dirty="0"/>
              <a:t>merge</a:t>
            </a:r>
            <a:r>
              <a:rPr lang="ko-KR" altLang="en-US" dirty="0"/>
              <a:t>와 같이 </a:t>
            </a:r>
            <a:r>
              <a:rPr lang="en-US" altLang="ko-KR" dirty="0"/>
              <a:t>sub-list</a:t>
            </a:r>
            <a:r>
              <a:rPr lang="ko-KR" altLang="en-US" dirty="0"/>
              <a:t>로 나누고 이렇게 나누어진 </a:t>
            </a:r>
            <a:r>
              <a:rPr lang="en-US" altLang="ko-KR" dirty="0"/>
              <a:t>sub-list</a:t>
            </a:r>
            <a:r>
              <a:rPr lang="ko-KR" altLang="en-US" dirty="0"/>
              <a:t>들을 </a:t>
            </a:r>
            <a:r>
              <a:rPr lang="en-US" altLang="ko-KR" dirty="0"/>
              <a:t>sorting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combine</a:t>
            </a:r>
            <a:r>
              <a:rPr lang="ko-KR" altLang="en-US" dirty="0"/>
              <a:t> 단계에서 우리는 임시 </a:t>
            </a:r>
            <a:r>
              <a:rPr lang="en-US" altLang="ko-KR" dirty="0"/>
              <a:t>list</a:t>
            </a:r>
            <a:r>
              <a:rPr lang="ko-KR" altLang="en-US" dirty="0"/>
              <a:t>도 필요가 없고 할 게 없다는 차이점을 가집니다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그럼 </a:t>
            </a:r>
            <a:r>
              <a:rPr lang="ko-KR" altLang="en-US" dirty="0" err="1"/>
              <a:t>퀵</a:t>
            </a:r>
            <a:r>
              <a:rPr lang="ko-KR" altLang="en-US" dirty="0"/>
              <a:t> 소트의 작동과정에 대해서 한 번 자세하게 알아보겠습니다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10279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10279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r>
              <a:rPr lang="ko-KR" altLang="en-US" dirty="0"/>
              <a:t>의 작동원리를 설명하기 위해서는 </a:t>
            </a:r>
            <a:r>
              <a:rPr lang="en-US" altLang="ko-KR" dirty="0"/>
              <a:t>3</a:t>
            </a:r>
            <a:r>
              <a:rPr lang="ko-KR" altLang="en-US" dirty="0"/>
              <a:t>가지 변수에 대해서 알아야합니다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</a:t>
            </a:r>
            <a:r>
              <a:rPr lang="en-US" altLang="ko-KR" dirty="0"/>
              <a:t> pivot</a:t>
            </a:r>
            <a:r>
              <a:rPr lang="ko-KR" altLang="en-US" dirty="0"/>
              <a:t>입니다</a:t>
            </a:r>
            <a:r>
              <a:rPr lang="en-US" altLang="ko-KR" dirty="0"/>
              <a:t>. Pivot</a:t>
            </a:r>
            <a:r>
              <a:rPr lang="ko-KR" altLang="en-US" dirty="0"/>
              <a:t>은 기준 </a:t>
            </a:r>
            <a:r>
              <a:rPr lang="en-US" altLang="ko-KR" dirty="0"/>
              <a:t>index</a:t>
            </a:r>
            <a:r>
              <a:rPr lang="ko-KR" altLang="en-US" dirty="0"/>
              <a:t>로 </a:t>
            </a:r>
            <a:r>
              <a:rPr lang="en-US" altLang="ko-KR" dirty="0"/>
              <a:t>list</a:t>
            </a:r>
            <a:r>
              <a:rPr lang="ko-KR" altLang="en-US" dirty="0"/>
              <a:t>에 있는 원소들을 이 </a:t>
            </a:r>
            <a:r>
              <a:rPr lang="en-US" altLang="ko-KR" dirty="0"/>
              <a:t>pivot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의 값과 비교해 작은 것은 왼쪽에 큰 것은 오른쪽에 위치하게 할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Pivot index</a:t>
            </a:r>
            <a:r>
              <a:rPr lang="ko-KR" altLang="en-US" dirty="0"/>
              <a:t>를 정하는 방법은 여러 개가 있는데</a:t>
            </a:r>
            <a:r>
              <a:rPr lang="en-US" altLang="ko-KR" dirty="0"/>
              <a:t>, </a:t>
            </a:r>
            <a:r>
              <a:rPr lang="ko-KR" altLang="en-US" dirty="0"/>
              <a:t>저는 </a:t>
            </a:r>
            <a:r>
              <a:rPr lang="en-US" altLang="ko-KR" dirty="0"/>
              <a:t>list</a:t>
            </a:r>
            <a:r>
              <a:rPr lang="ko-KR" altLang="en-US" dirty="0"/>
              <a:t>의 제일 오른쪽 </a:t>
            </a:r>
            <a:r>
              <a:rPr lang="en-US" altLang="ko-KR" dirty="0"/>
              <a:t>Index</a:t>
            </a:r>
            <a:r>
              <a:rPr lang="ko-KR" altLang="en-US" dirty="0"/>
              <a:t>를 </a:t>
            </a:r>
            <a:r>
              <a:rPr lang="en-US" altLang="ko-KR" dirty="0"/>
              <a:t>pivot index</a:t>
            </a:r>
            <a:r>
              <a:rPr lang="ko-KR" altLang="en-US" dirty="0"/>
              <a:t>로 지정하겠습니다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다음은 </a:t>
            </a:r>
            <a:r>
              <a:rPr lang="en-US" altLang="ko-KR" dirty="0"/>
              <a:t>j</a:t>
            </a:r>
            <a:r>
              <a:rPr lang="ko-KR" altLang="en-US" dirty="0"/>
              <a:t>입니다</a:t>
            </a:r>
            <a:r>
              <a:rPr lang="en-US" altLang="ko-KR" dirty="0"/>
              <a:t>. J</a:t>
            </a:r>
            <a:r>
              <a:rPr lang="ko-KR" altLang="en-US" dirty="0"/>
              <a:t>는 현재 탐색되고 있는 </a:t>
            </a:r>
            <a:r>
              <a:rPr lang="en-US" altLang="ko-KR" dirty="0"/>
              <a:t>index</a:t>
            </a:r>
            <a:r>
              <a:rPr lang="ko-KR" altLang="en-US" dirty="0"/>
              <a:t>를 뜻합니다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다음은 </a:t>
            </a:r>
            <a:r>
              <a:rPr lang="en-US" altLang="ko-KR" dirty="0" err="1"/>
              <a:t>i</a:t>
            </a:r>
            <a:r>
              <a:rPr lang="ko-KR" altLang="en-US" dirty="0"/>
              <a:t>입니다</a:t>
            </a:r>
            <a:r>
              <a:rPr lang="en-US" altLang="ko-KR" dirty="0"/>
              <a:t>. I</a:t>
            </a:r>
            <a:r>
              <a:rPr lang="ko-KR" altLang="en-US" dirty="0"/>
              <a:t>는 현재 </a:t>
            </a:r>
            <a:r>
              <a:rPr lang="en-US" altLang="ko-KR" dirty="0"/>
              <a:t>index</a:t>
            </a:r>
            <a:r>
              <a:rPr lang="ko-KR" altLang="en-US" dirty="0"/>
              <a:t>의 값을 기준 </a:t>
            </a:r>
            <a:r>
              <a:rPr lang="en-US" altLang="ko-KR" dirty="0"/>
              <a:t>index</a:t>
            </a:r>
            <a:r>
              <a:rPr lang="ko-KR" altLang="en-US" dirty="0"/>
              <a:t>의 값과 비교한 후 작을 시  현재 </a:t>
            </a:r>
            <a:r>
              <a:rPr lang="en-US" altLang="ko-KR" dirty="0"/>
              <a:t>index</a:t>
            </a:r>
            <a:r>
              <a:rPr lang="ko-KR" altLang="en-US" dirty="0"/>
              <a:t>의 값과 </a:t>
            </a:r>
            <a:r>
              <a:rPr lang="en-US" altLang="ko-KR" dirty="0"/>
              <a:t>swapping</a:t>
            </a:r>
            <a:r>
              <a:rPr lang="ko-KR" altLang="en-US" dirty="0"/>
              <a:t>될 </a:t>
            </a:r>
            <a:r>
              <a:rPr lang="en-US" altLang="ko-KR" dirty="0"/>
              <a:t>index</a:t>
            </a:r>
            <a:r>
              <a:rPr lang="ko-KR" altLang="en-US" dirty="0"/>
              <a:t>를 나타냅니다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1348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14904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Quick-sort</a:t>
            </a:r>
            <a:r>
              <a:rPr lang="ko-KR" altLang="en-US" dirty="0"/>
              <a:t>도 </a:t>
            </a:r>
            <a:r>
              <a:rPr lang="en-US" altLang="ko-KR" dirty="0"/>
              <a:t>Merge</a:t>
            </a:r>
            <a:r>
              <a:rPr lang="ko-KR" altLang="en-US" dirty="0"/>
              <a:t>와 같은 </a:t>
            </a:r>
            <a:r>
              <a:rPr lang="en-US" altLang="ko-KR" dirty="0" err="1"/>
              <a:t>divide&amp;Conquer</a:t>
            </a:r>
            <a:r>
              <a:rPr lang="en-US" altLang="ko-KR" dirty="0"/>
              <a:t> </a:t>
            </a:r>
            <a:r>
              <a:rPr lang="ko-KR" altLang="en-US" dirty="0"/>
              <a:t>기법을 이용하는데 </a:t>
            </a:r>
            <a:r>
              <a:rPr lang="en-US" altLang="ko-KR" dirty="0"/>
              <a:t>conquer </a:t>
            </a:r>
            <a:r>
              <a:rPr lang="ko-KR" altLang="en-US" dirty="0"/>
              <a:t>과정 즉</a:t>
            </a:r>
            <a:r>
              <a:rPr lang="en-US" altLang="ko-KR" dirty="0"/>
              <a:t>, sorting</a:t>
            </a:r>
            <a:r>
              <a:rPr lang="ko-KR" altLang="en-US" dirty="0"/>
              <a:t>과정을 먼저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본격적으로 </a:t>
            </a:r>
            <a:r>
              <a:rPr lang="en-US" altLang="ko-KR" dirty="0"/>
              <a:t>Quick Sort</a:t>
            </a:r>
            <a:r>
              <a:rPr lang="ko-KR" altLang="en-US" dirty="0"/>
              <a:t>의 작동원리에 대해서 알아보겠습니다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앞에서 말씀드렸듯이 저는 </a:t>
            </a:r>
            <a:r>
              <a:rPr lang="en-US" altLang="ko-KR" dirty="0"/>
              <a:t>list</a:t>
            </a:r>
            <a:r>
              <a:rPr lang="ko-KR" altLang="en-US" dirty="0"/>
              <a:t>의 제일 오른쪽 </a:t>
            </a:r>
            <a:r>
              <a:rPr lang="en-US" altLang="ko-KR" dirty="0"/>
              <a:t>index</a:t>
            </a:r>
            <a:r>
              <a:rPr lang="ko-KR" altLang="en-US" dirty="0"/>
              <a:t>를 </a:t>
            </a:r>
            <a:r>
              <a:rPr lang="en-US" altLang="ko-KR" dirty="0"/>
              <a:t>pivot index</a:t>
            </a:r>
            <a:r>
              <a:rPr lang="ko-KR" altLang="en-US" dirty="0"/>
              <a:t>로 잡고 </a:t>
            </a:r>
            <a:r>
              <a:rPr lang="en-US" altLang="ko-KR" dirty="0" err="1"/>
              <a:t>i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r>
              <a:rPr lang="ko-KR" altLang="en-US" dirty="0"/>
              <a:t>는 </a:t>
            </a:r>
            <a:r>
              <a:rPr lang="en-US" altLang="ko-KR" dirty="0"/>
              <a:t>left-1, j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r>
              <a:rPr lang="ko-KR" altLang="en-US" dirty="0"/>
              <a:t>는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로 초기화 시켰습니다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</a:t>
            </a:r>
            <a:r>
              <a:rPr lang="ko-KR" altLang="en-US" dirty="0"/>
              <a:t>가 </a:t>
            </a:r>
            <a:r>
              <a:rPr lang="ko-KR" altLang="en-US" dirty="0" err="1"/>
              <a:t>가르키는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번째 </a:t>
            </a:r>
            <a:r>
              <a:rPr lang="en-US" altLang="ko-KR" dirty="0"/>
              <a:t>index</a:t>
            </a:r>
            <a:r>
              <a:rPr lang="ko-KR" altLang="en-US" dirty="0"/>
              <a:t>가 </a:t>
            </a:r>
            <a:r>
              <a:rPr lang="en-US" altLang="ko-KR" dirty="0"/>
              <a:t>7 </a:t>
            </a:r>
            <a:r>
              <a:rPr lang="ko-KR" altLang="en-US" dirty="0"/>
              <a:t>입니다</a:t>
            </a:r>
            <a:r>
              <a:rPr lang="en-US" altLang="ko-KR" dirty="0"/>
              <a:t>. Pivot value</a:t>
            </a:r>
            <a:r>
              <a:rPr lang="ko-KR" altLang="en-US" dirty="0"/>
              <a:t>보다 크므로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증가하지 않고 다음 </a:t>
            </a:r>
            <a:r>
              <a:rPr lang="en-US" altLang="ko-KR" dirty="0"/>
              <a:t>index</a:t>
            </a:r>
            <a:r>
              <a:rPr lang="ko-KR" altLang="en-US" dirty="0"/>
              <a:t>로 넘어갑니다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 </a:t>
            </a:r>
            <a:r>
              <a:rPr lang="en-US" altLang="ko-KR" dirty="0"/>
              <a:t>1</a:t>
            </a:r>
            <a:r>
              <a:rPr lang="ko-KR" altLang="en-US" dirty="0"/>
              <a:t>번째 </a:t>
            </a:r>
            <a:r>
              <a:rPr lang="en-US" altLang="ko-KR" dirty="0"/>
              <a:t>index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으로 </a:t>
            </a:r>
            <a:r>
              <a:rPr lang="en-US" altLang="ko-KR" dirty="0"/>
              <a:t>4</a:t>
            </a:r>
            <a:r>
              <a:rPr lang="ko-KR" altLang="en-US" dirty="0"/>
              <a:t>보다 작습니다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pivot value</a:t>
            </a:r>
            <a:r>
              <a:rPr lang="ko-KR" altLang="en-US" dirty="0"/>
              <a:t>보다 작게 되므로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증가하고 현재 </a:t>
            </a:r>
            <a:r>
              <a:rPr lang="en-US" altLang="ko-KR" dirty="0"/>
              <a:t>index</a:t>
            </a:r>
            <a:r>
              <a:rPr lang="ko-KR" altLang="en-US" dirty="0"/>
              <a:t>인 </a:t>
            </a:r>
            <a:r>
              <a:rPr lang="en-US" altLang="ko-KR" dirty="0"/>
              <a:t>j</a:t>
            </a:r>
            <a:r>
              <a:rPr lang="ko-KR" altLang="en-US" dirty="0"/>
              <a:t>의 </a:t>
            </a:r>
            <a:r>
              <a:rPr lang="en-US" altLang="ko-KR" dirty="0"/>
              <a:t>value</a:t>
            </a:r>
            <a:r>
              <a:rPr lang="ko-KR" altLang="en-US" dirty="0"/>
              <a:t>와 </a:t>
            </a:r>
            <a:r>
              <a:rPr lang="en-US" altLang="ko-KR" dirty="0"/>
              <a:t>swap</a:t>
            </a:r>
            <a:r>
              <a:rPr lang="ko-KR" altLang="en-US" dirty="0"/>
              <a:t>을 시켜줍니다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11645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번 </a:t>
            </a:r>
            <a:r>
              <a:rPr lang="en-US" altLang="ko-KR" dirty="0"/>
              <a:t>sorting</a:t>
            </a:r>
            <a:r>
              <a:rPr lang="ko-KR" altLang="en-US" dirty="0"/>
              <a:t>을 완료했습니다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이제 </a:t>
            </a:r>
            <a:r>
              <a:rPr lang="en-US" altLang="ko-KR" dirty="0"/>
              <a:t>divide</a:t>
            </a:r>
            <a:r>
              <a:rPr lang="ko-KR" altLang="en-US" dirty="0"/>
              <a:t>를 해줍니다</a:t>
            </a:r>
            <a:r>
              <a:rPr lang="en-US" altLang="ko-KR" dirty="0"/>
              <a:t>. </a:t>
            </a:r>
            <a:r>
              <a:rPr lang="ko-KR" altLang="en-US" dirty="0"/>
              <a:t>정렬 후의 </a:t>
            </a:r>
            <a:r>
              <a:rPr lang="en-US" altLang="ko-KR" dirty="0"/>
              <a:t>list</a:t>
            </a:r>
            <a:r>
              <a:rPr lang="ko-KR" altLang="en-US" dirty="0"/>
              <a:t>에서 </a:t>
            </a:r>
            <a:r>
              <a:rPr lang="en-US" altLang="ko-KR" dirty="0"/>
              <a:t>pivot</a:t>
            </a:r>
            <a:r>
              <a:rPr lang="ko-KR" altLang="en-US" dirty="0"/>
              <a:t>을 제외한 왼쪽범위</a:t>
            </a:r>
            <a:r>
              <a:rPr lang="en-US" altLang="ko-KR" dirty="0"/>
              <a:t>, pivot</a:t>
            </a:r>
            <a:r>
              <a:rPr lang="ko-KR" altLang="en-US" dirty="0"/>
              <a:t>을 제외한 오른쪽 범위 </a:t>
            </a:r>
            <a:r>
              <a:rPr lang="en-US" altLang="ko-KR" dirty="0"/>
              <a:t>2</a:t>
            </a:r>
            <a:r>
              <a:rPr lang="ko-KR" altLang="en-US" dirty="0"/>
              <a:t>가지의 </a:t>
            </a:r>
            <a:r>
              <a:rPr lang="en-US" altLang="ko-KR" dirty="0"/>
              <a:t>sub-list</a:t>
            </a:r>
            <a:r>
              <a:rPr lang="ko-KR" altLang="en-US" dirty="0"/>
              <a:t>로 </a:t>
            </a:r>
            <a:r>
              <a:rPr lang="en-US" altLang="ko-KR" dirty="0"/>
              <a:t>divide</a:t>
            </a:r>
            <a:r>
              <a:rPr lang="ko-KR" altLang="en-US" dirty="0"/>
              <a:t>를 해줍니다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divide</a:t>
            </a:r>
            <a:r>
              <a:rPr lang="ko-KR" altLang="en-US" dirty="0"/>
              <a:t>된 각 </a:t>
            </a:r>
            <a:r>
              <a:rPr lang="en-US" altLang="ko-KR" dirty="0"/>
              <a:t>sub-list</a:t>
            </a:r>
            <a:r>
              <a:rPr lang="ko-KR" altLang="en-US" dirty="0"/>
              <a:t>에 대해서 위의 과정을 반복해줍니다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과정을 반복하다 크기가 </a:t>
            </a:r>
            <a:r>
              <a:rPr lang="en-US" altLang="ko-KR" dirty="0"/>
              <a:t>1</a:t>
            </a:r>
            <a:r>
              <a:rPr lang="ko-KR" altLang="en-US" dirty="0"/>
              <a:t>인 </a:t>
            </a:r>
            <a:r>
              <a:rPr lang="en-US" altLang="ko-KR" dirty="0"/>
              <a:t>list</a:t>
            </a:r>
            <a:r>
              <a:rPr lang="ko-KR" altLang="en-US" dirty="0"/>
              <a:t>가 만들어지면 그 </a:t>
            </a:r>
            <a:r>
              <a:rPr lang="en-US" altLang="ko-KR" dirty="0"/>
              <a:t>list</a:t>
            </a:r>
            <a:r>
              <a:rPr lang="ko-KR" altLang="en-US" dirty="0"/>
              <a:t>자체가 </a:t>
            </a:r>
            <a:r>
              <a:rPr lang="en-US" altLang="ko-KR" dirty="0"/>
              <a:t>pivot</a:t>
            </a:r>
            <a:r>
              <a:rPr lang="ko-KR" altLang="en-US" dirty="0"/>
              <a:t>이 되고 더 이상 </a:t>
            </a:r>
            <a:r>
              <a:rPr lang="en-US" altLang="ko-KR" dirty="0"/>
              <a:t>divide</a:t>
            </a:r>
            <a:r>
              <a:rPr lang="ko-KR" altLang="en-US" dirty="0"/>
              <a:t>할 것이 없어지므로 </a:t>
            </a:r>
            <a:r>
              <a:rPr lang="en-US" altLang="ko-KR" dirty="0"/>
              <a:t>sorting </a:t>
            </a:r>
            <a:r>
              <a:rPr lang="ko-KR" altLang="en-US" dirty="0"/>
              <a:t>과정이 끝나게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56290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</a:t>
            </a:r>
            <a:r>
              <a:rPr lang="en-US" altLang="ko-KR" dirty="0" err="1"/>
              <a:t>divide&amp;conquer</a:t>
            </a:r>
            <a:r>
              <a:rPr lang="ko-KR" altLang="en-US" dirty="0"/>
              <a:t> 과정 후  </a:t>
            </a:r>
            <a:r>
              <a:rPr lang="en-US" altLang="ko-KR" dirty="0"/>
              <a:t>sorting</a:t>
            </a:r>
            <a:r>
              <a:rPr lang="ko-KR" altLang="en-US" dirty="0"/>
              <a:t>된 각각의 조각들을 다시 모으기만 하면 </a:t>
            </a:r>
            <a:r>
              <a:rPr lang="en-US" altLang="ko-KR" dirty="0"/>
              <a:t>sorting</a:t>
            </a:r>
            <a:r>
              <a:rPr lang="ko-KR" altLang="en-US" dirty="0"/>
              <a:t>이 완료가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 그럼 이거의 시간 복잡도에 대해서 한 번 알아보겠습니다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88713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목차를 간략하게 소개 드리자면</a:t>
            </a:r>
            <a:r>
              <a:rPr lang="en-US" altLang="ko-KR" dirty="0"/>
              <a:t>, Introduction</a:t>
            </a:r>
            <a:r>
              <a:rPr lang="ko-KR" altLang="en-US" dirty="0"/>
              <a:t>에서</a:t>
            </a:r>
            <a:r>
              <a:rPr lang="en-US" altLang="ko-KR" dirty="0"/>
              <a:t> quick-sort</a:t>
            </a:r>
            <a:r>
              <a:rPr lang="ko-KR" altLang="en-US" dirty="0"/>
              <a:t>와 </a:t>
            </a:r>
            <a:r>
              <a:rPr lang="en-US" altLang="ko-KR" dirty="0"/>
              <a:t>sorting </a:t>
            </a:r>
            <a:r>
              <a:rPr lang="ko-KR" altLang="en-US" dirty="0"/>
              <a:t>방법이 다른 두개의 </a:t>
            </a:r>
            <a:r>
              <a:rPr lang="en-US" altLang="ko-KR" dirty="0"/>
              <a:t>sort</a:t>
            </a:r>
            <a:r>
              <a:rPr lang="ko-KR" altLang="en-US" dirty="0"/>
              <a:t>에 대해서 간략하게 알아보고</a:t>
            </a:r>
            <a:endParaRPr lang="en-US" altLang="ko-KR" dirty="0"/>
          </a:p>
          <a:p>
            <a:r>
              <a:rPr lang="ko-KR" altLang="en-US" dirty="0"/>
              <a:t>그 다음 </a:t>
            </a:r>
            <a:r>
              <a:rPr lang="en-US" altLang="ko-KR" dirty="0"/>
              <a:t>Quick-sort</a:t>
            </a:r>
            <a:r>
              <a:rPr lang="ko-KR" altLang="en-US" dirty="0"/>
              <a:t>의 개념과 </a:t>
            </a:r>
            <a:r>
              <a:rPr lang="en-US" altLang="ko-KR" dirty="0"/>
              <a:t>algorithm </a:t>
            </a:r>
            <a:r>
              <a:rPr lang="ko-KR" altLang="en-US" dirty="0"/>
              <a:t>에 대해서 알아보고 </a:t>
            </a:r>
            <a:endParaRPr lang="en-US" altLang="ko-KR" dirty="0"/>
          </a:p>
          <a:p>
            <a:r>
              <a:rPr lang="en-US" altLang="ko-KR" dirty="0"/>
              <a:t>Quick-sort</a:t>
            </a:r>
            <a:r>
              <a:rPr lang="ko-KR" altLang="en-US" dirty="0"/>
              <a:t>의 문제와 그것을 해결하기 위해 나온 방법에 대해서 설명하겠습니다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55056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</a:t>
            </a:r>
            <a:r>
              <a:rPr lang="en-US" altLang="ko-KR" dirty="0"/>
              <a:t>pivot</a:t>
            </a:r>
            <a:r>
              <a:rPr lang="ko-KR" altLang="en-US" dirty="0"/>
              <a:t>을 각 </a:t>
            </a:r>
            <a:r>
              <a:rPr lang="en-US" altLang="ko-KR" dirty="0"/>
              <a:t>list</a:t>
            </a:r>
            <a:r>
              <a:rPr lang="ko-KR" altLang="en-US" dirty="0"/>
              <a:t>의 최 우측 </a:t>
            </a:r>
            <a:r>
              <a:rPr lang="en-US" altLang="ko-KR" dirty="0"/>
              <a:t>index</a:t>
            </a:r>
            <a:r>
              <a:rPr lang="ko-KR" altLang="en-US" dirty="0"/>
              <a:t>로 하기로 했습니다</a:t>
            </a:r>
            <a:r>
              <a:rPr lang="en-US" altLang="ko-KR" dirty="0"/>
              <a:t>. </a:t>
            </a:r>
            <a:r>
              <a:rPr lang="ko-KR" altLang="en-US" dirty="0"/>
              <a:t>앞에 예와 같이 </a:t>
            </a:r>
            <a:r>
              <a:rPr lang="en-US" altLang="ko-KR" dirty="0"/>
              <a:t>pivot</a:t>
            </a:r>
            <a:r>
              <a:rPr lang="ko-KR" altLang="en-US" dirty="0"/>
              <a:t>을 맨 우측 값으로 잡았는데 이 </a:t>
            </a:r>
            <a:r>
              <a:rPr lang="en-US" altLang="ko-KR" dirty="0"/>
              <a:t>pivot</a:t>
            </a:r>
            <a:r>
              <a:rPr lang="ko-KR" altLang="en-US" dirty="0"/>
              <a:t>이 정렬을 해보니</a:t>
            </a:r>
            <a:endParaRPr lang="en-US" altLang="ko-KR" dirty="0"/>
          </a:p>
          <a:p>
            <a:r>
              <a:rPr lang="ko-KR" altLang="en-US" dirty="0"/>
              <a:t>중앙에 위치해 있고 이것이 </a:t>
            </a:r>
            <a:r>
              <a:rPr lang="en-US" altLang="ko-KR" dirty="0"/>
              <a:t>divide</a:t>
            </a:r>
            <a:r>
              <a:rPr lang="ko-KR" altLang="en-US" dirty="0"/>
              <a:t>를 진행할 때</a:t>
            </a:r>
            <a:r>
              <a:rPr lang="en-US" altLang="ko-KR" dirty="0"/>
              <a:t>, </a:t>
            </a:r>
            <a:r>
              <a:rPr lang="ko-KR" altLang="en-US" dirty="0"/>
              <a:t>크기를 </a:t>
            </a:r>
            <a:r>
              <a:rPr lang="en-US" altLang="ko-KR" dirty="0"/>
              <a:t>1/2</a:t>
            </a:r>
            <a:r>
              <a:rPr lang="ko-KR" altLang="en-US" dirty="0"/>
              <a:t>로 </a:t>
            </a:r>
            <a:r>
              <a:rPr lang="en-US" altLang="ko-KR" dirty="0"/>
              <a:t>equally</a:t>
            </a:r>
            <a:r>
              <a:rPr lang="ko-KR" altLang="en-US" dirty="0"/>
              <a:t>하게 </a:t>
            </a:r>
            <a:r>
              <a:rPr lang="en-US" altLang="ko-KR" dirty="0"/>
              <a:t>divide</a:t>
            </a:r>
            <a:r>
              <a:rPr lang="ko-KR" altLang="en-US" dirty="0"/>
              <a:t>하는 경우를 </a:t>
            </a:r>
            <a:r>
              <a:rPr lang="en-US" altLang="ko-KR" dirty="0"/>
              <a:t>best case</a:t>
            </a:r>
            <a:r>
              <a:rPr lang="ko-KR" altLang="en-US" dirty="0"/>
              <a:t>라고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</a:t>
            </a:r>
            <a:r>
              <a:rPr lang="en-US" altLang="ko-KR" dirty="0"/>
              <a:t>best case</a:t>
            </a:r>
            <a:r>
              <a:rPr lang="ko-KR" altLang="en-US" dirty="0"/>
              <a:t>상황에서의 시간 복잡도를 구해보겠습니다</a:t>
            </a:r>
            <a:r>
              <a:rPr lang="en-US" altLang="ko-KR" dirty="0"/>
              <a:t>. N</a:t>
            </a:r>
            <a:r>
              <a:rPr lang="ko-KR" altLang="en-US" dirty="0"/>
              <a:t>개의 배열을 </a:t>
            </a:r>
            <a:r>
              <a:rPr lang="en-US" altLang="ko-KR" dirty="0"/>
              <a:t>n/2</a:t>
            </a:r>
            <a:r>
              <a:rPr lang="ko-KR" altLang="en-US" dirty="0"/>
              <a:t>개로 </a:t>
            </a:r>
            <a:r>
              <a:rPr lang="ko-KR" altLang="en-US" dirty="0" err="1"/>
              <a:t>그다음</a:t>
            </a:r>
            <a:r>
              <a:rPr lang="ko-KR" altLang="en-US" dirty="0"/>
              <a:t> 절반 그 다음 절반으로 나눠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partition</a:t>
            </a:r>
            <a:r>
              <a:rPr lang="ko-KR" altLang="en-US" dirty="0"/>
              <a:t>마다 </a:t>
            </a:r>
            <a:r>
              <a:rPr lang="en-US" altLang="ko-KR" dirty="0"/>
              <a:t>n</a:t>
            </a:r>
            <a:r>
              <a:rPr lang="ko-KR" altLang="en-US" dirty="0"/>
              <a:t>번의 비교연산이 진행됩니다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점화식으로 표현하게 되면 위와 같이 </a:t>
            </a:r>
            <a:r>
              <a:rPr lang="en-US" altLang="ko-KR" dirty="0"/>
              <a:t>merge sort</a:t>
            </a:r>
            <a:r>
              <a:rPr lang="ko-KR" altLang="en-US" dirty="0"/>
              <a:t>와 같은 점화식이 나옵니다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Best case</a:t>
            </a:r>
            <a:r>
              <a:rPr lang="ko-KR" altLang="en-US" dirty="0"/>
              <a:t>일 때 </a:t>
            </a:r>
            <a:r>
              <a:rPr lang="ko-KR" altLang="en-US" dirty="0" err="1"/>
              <a:t>퀵소트의</a:t>
            </a:r>
            <a:r>
              <a:rPr lang="ko-KR" altLang="en-US" dirty="0"/>
              <a:t> 시간 복잡도는 </a:t>
            </a:r>
            <a:r>
              <a:rPr lang="en-US" altLang="ko-KR" dirty="0" err="1"/>
              <a:t>nlongn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그렇기 때문에 우리는 </a:t>
            </a:r>
            <a:r>
              <a:rPr lang="ko-KR" altLang="en-US" dirty="0" err="1"/>
              <a:t>퀵소트의</a:t>
            </a:r>
            <a:r>
              <a:rPr lang="ko-KR" altLang="en-US" dirty="0"/>
              <a:t> </a:t>
            </a:r>
            <a:r>
              <a:rPr lang="ko-KR" altLang="en-US" dirty="0" err="1"/>
              <a:t>시간복잡도는</a:t>
            </a:r>
            <a:r>
              <a:rPr lang="ko-KR" altLang="en-US" dirty="0"/>
              <a:t> 항상 </a:t>
            </a:r>
            <a:r>
              <a:rPr lang="en-US" altLang="ko-KR" dirty="0" err="1"/>
              <a:t>nlogn</a:t>
            </a:r>
            <a:r>
              <a:rPr lang="ko-KR" altLang="en-US" dirty="0"/>
              <a:t>이다 라고 이야기 할 수 있을까요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61539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위와 같은 경우를 한 번 생각해 봅시다</a:t>
            </a:r>
            <a:r>
              <a:rPr lang="en-US" altLang="ko-KR" dirty="0"/>
              <a:t>. </a:t>
            </a:r>
            <a:r>
              <a:rPr lang="ko-KR" altLang="en-US" dirty="0" err="1"/>
              <a:t>퀵소트의</a:t>
            </a:r>
            <a:r>
              <a:rPr lang="ko-KR" altLang="en-US" dirty="0"/>
              <a:t> 작동과정은 동일한데</a:t>
            </a:r>
            <a:r>
              <a:rPr lang="en-US" altLang="ko-KR" dirty="0"/>
              <a:t>. Input </a:t>
            </a:r>
            <a:r>
              <a:rPr lang="ko-KR" altLang="en-US" dirty="0"/>
              <a:t>데이터가 이미 오름차순으로 정렬된 데이터입니다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경우에도 </a:t>
            </a:r>
            <a:r>
              <a:rPr lang="ko-KR" altLang="en-US" dirty="0" err="1"/>
              <a:t>퀵소트가</a:t>
            </a:r>
            <a:r>
              <a:rPr lang="ko-KR" altLang="en-US" dirty="0"/>
              <a:t> </a:t>
            </a:r>
            <a:r>
              <a:rPr lang="en-US" altLang="ko-KR" dirty="0" err="1"/>
              <a:t>nlogn</a:t>
            </a:r>
            <a:r>
              <a:rPr lang="ko-KR" altLang="en-US" dirty="0"/>
              <a:t>만에 작동하는지 한 번 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과정은 앞의 경우와 동일합니다</a:t>
            </a:r>
            <a:r>
              <a:rPr lang="en-US" altLang="ko-KR" dirty="0"/>
              <a:t>. Pivot</a:t>
            </a:r>
            <a:r>
              <a:rPr lang="ko-KR" altLang="en-US" dirty="0"/>
              <a:t>을 제일 우측 </a:t>
            </a:r>
            <a:r>
              <a:rPr lang="en-US" altLang="ko-KR" dirty="0"/>
              <a:t>7</a:t>
            </a:r>
            <a:r>
              <a:rPr lang="ko-KR" altLang="en-US" dirty="0"/>
              <a:t>로 잡고 첫번째 </a:t>
            </a:r>
            <a:r>
              <a:rPr lang="en-US" altLang="ko-KR" dirty="0"/>
              <a:t>index</a:t>
            </a:r>
            <a:r>
              <a:rPr lang="ko-KR" altLang="en-US" dirty="0"/>
              <a:t>의 값부터 순서대로 비교를 해보겠습니다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en-US" altLang="ko-KR" dirty="0"/>
              <a:t>pivot</a:t>
            </a:r>
            <a:r>
              <a:rPr lang="ko-KR" altLang="en-US" dirty="0"/>
              <a:t>보다 작습니다</a:t>
            </a:r>
            <a:r>
              <a:rPr lang="en-US" altLang="ko-KR" dirty="0"/>
              <a:t>. </a:t>
            </a:r>
            <a:r>
              <a:rPr lang="ko-KR" altLang="en-US" dirty="0"/>
              <a:t>그러므로 </a:t>
            </a:r>
            <a:r>
              <a:rPr lang="en-US" altLang="ko-KR" dirty="0" err="1"/>
              <a:t>i</a:t>
            </a:r>
            <a:r>
              <a:rPr lang="ko-KR" altLang="en-US" dirty="0"/>
              <a:t>를 </a:t>
            </a:r>
            <a:r>
              <a:rPr lang="en-US" altLang="ko-KR" dirty="0"/>
              <a:t>1 </a:t>
            </a:r>
            <a:r>
              <a:rPr lang="ko-KR" altLang="en-US" dirty="0"/>
              <a:t>증가하고 </a:t>
            </a:r>
            <a:r>
              <a:rPr lang="en-US" altLang="ko-KR" dirty="0"/>
              <a:t>swap(1,1)</a:t>
            </a:r>
            <a:r>
              <a:rPr lang="ko-KR" altLang="en-US" dirty="0"/>
              <a:t>을 합니다</a:t>
            </a:r>
            <a:r>
              <a:rPr lang="en-US" altLang="ko-KR" dirty="0"/>
              <a:t>.</a:t>
            </a:r>
            <a:r>
              <a:rPr lang="ko-KR" altLang="en-US" dirty="0"/>
              <a:t> 그런데 </a:t>
            </a:r>
            <a:r>
              <a:rPr lang="en-US" altLang="ko-KR" dirty="0" err="1"/>
              <a:t>I,j</a:t>
            </a:r>
            <a:r>
              <a:rPr lang="ko-KR" altLang="en-US" dirty="0"/>
              <a:t>가 같으므로 </a:t>
            </a:r>
            <a:r>
              <a:rPr lang="en-US" altLang="ko-KR" dirty="0"/>
              <a:t>swap</a:t>
            </a:r>
            <a:r>
              <a:rPr lang="ko-KR" altLang="en-US" dirty="0"/>
              <a:t>을 해도 동일한 </a:t>
            </a:r>
            <a:r>
              <a:rPr lang="ko-KR" altLang="en-US" dirty="0" err="1"/>
              <a:t>장소네요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그 다음 </a:t>
            </a:r>
            <a:r>
              <a:rPr lang="en-US" altLang="ko-KR" dirty="0"/>
              <a:t>index</a:t>
            </a:r>
            <a:r>
              <a:rPr lang="ko-KR" altLang="en-US" dirty="0"/>
              <a:t>인 </a:t>
            </a:r>
            <a:r>
              <a:rPr lang="en-US" altLang="ko-KR" dirty="0"/>
              <a:t>3</a:t>
            </a:r>
            <a:r>
              <a:rPr lang="ko-KR" altLang="en-US" dirty="0"/>
              <a:t>을 보겠습니다</a:t>
            </a:r>
            <a:r>
              <a:rPr lang="en-US" altLang="ko-KR" dirty="0"/>
              <a:t>. </a:t>
            </a:r>
            <a:r>
              <a:rPr lang="ko-KR" altLang="en-US" dirty="0"/>
              <a:t>역시 </a:t>
            </a:r>
            <a:r>
              <a:rPr lang="en-US" altLang="ko-KR" dirty="0"/>
              <a:t>7</a:t>
            </a:r>
            <a:r>
              <a:rPr lang="ko-KR" altLang="en-US" dirty="0"/>
              <a:t>시보다 작으니 </a:t>
            </a:r>
            <a:r>
              <a:rPr lang="en-US" altLang="ko-KR" dirty="0" err="1"/>
              <a:t>i</a:t>
            </a:r>
            <a:r>
              <a:rPr lang="ko-KR" altLang="en-US" dirty="0"/>
              <a:t>를 증가시키고 </a:t>
            </a:r>
            <a:r>
              <a:rPr lang="en-US" altLang="ko-KR" dirty="0"/>
              <a:t>swap</a:t>
            </a:r>
            <a:r>
              <a:rPr lang="ko-KR" altLang="en-US" dirty="0"/>
              <a:t>하는데 똑같이 </a:t>
            </a:r>
            <a:r>
              <a:rPr lang="ko-KR" altLang="en-US" dirty="0" err="1"/>
              <a:t>자기자신입니다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도 그렇고 </a:t>
            </a:r>
            <a:r>
              <a:rPr lang="en-US" altLang="ko-KR" dirty="0"/>
              <a:t>5</a:t>
            </a:r>
            <a:r>
              <a:rPr lang="ko-KR" altLang="en-US" dirty="0"/>
              <a:t>도 그렇고 그렇게 해서 </a:t>
            </a:r>
            <a:r>
              <a:rPr lang="en-US" altLang="ko-KR" dirty="0"/>
              <a:t>j</a:t>
            </a:r>
            <a:r>
              <a:rPr lang="ko-KR" altLang="en-US" dirty="0"/>
              <a:t>가 </a:t>
            </a:r>
            <a:r>
              <a:rPr lang="en-US" altLang="ko-KR" dirty="0"/>
              <a:t>pivot </a:t>
            </a:r>
            <a:r>
              <a:rPr lang="ko-KR" altLang="en-US" dirty="0"/>
              <a:t>지점까지 왔으니 </a:t>
            </a:r>
            <a:r>
              <a:rPr lang="en-US" altLang="ko-KR" dirty="0" err="1"/>
              <a:t>i</a:t>
            </a:r>
            <a:r>
              <a:rPr lang="ko-KR" altLang="en-US" dirty="0"/>
              <a:t>를 증가시키고 </a:t>
            </a:r>
            <a:r>
              <a:rPr lang="en-US" altLang="ko-KR" dirty="0"/>
              <a:t>swap</a:t>
            </a:r>
            <a:r>
              <a:rPr lang="ko-KR" altLang="en-US" dirty="0"/>
              <a:t>를 </a:t>
            </a:r>
            <a:r>
              <a:rPr lang="ko-KR" altLang="en-US" dirty="0" err="1"/>
              <a:t>해야하는데</a:t>
            </a:r>
            <a:r>
              <a:rPr lang="ko-KR" altLang="en-US" dirty="0"/>
              <a:t> 이 마저도 </a:t>
            </a:r>
            <a:r>
              <a:rPr lang="ko-KR" altLang="en-US" dirty="0" err="1"/>
              <a:t>자기자신입니다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 그럼 이제 </a:t>
            </a:r>
            <a:r>
              <a:rPr lang="en-US" altLang="ko-KR" dirty="0"/>
              <a:t>divide</a:t>
            </a:r>
            <a:r>
              <a:rPr lang="ko-KR" altLang="en-US" dirty="0"/>
              <a:t>를 </a:t>
            </a:r>
            <a:r>
              <a:rPr lang="ko-KR" altLang="en-US" dirty="0" err="1"/>
              <a:t>진행해야겠네요</a:t>
            </a:r>
            <a:r>
              <a:rPr lang="en-US" altLang="ko-KR" dirty="0"/>
              <a:t>. Divide</a:t>
            </a:r>
            <a:r>
              <a:rPr lang="ko-KR" altLang="en-US" dirty="0"/>
              <a:t>를 하면 이런 형식으로 </a:t>
            </a:r>
            <a:r>
              <a:rPr lang="en-US" altLang="ko-KR" dirty="0"/>
              <a:t>divide</a:t>
            </a:r>
            <a:r>
              <a:rPr lang="ko-KR" altLang="en-US" dirty="0"/>
              <a:t>가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35962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Divide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conquer</a:t>
            </a:r>
            <a:r>
              <a:rPr lang="ko-KR" altLang="en-US" dirty="0"/>
              <a:t>과정을 보다 집중적으로 보면 </a:t>
            </a:r>
            <a:endParaRPr lang="en-US" altLang="ko-KR" dirty="0"/>
          </a:p>
          <a:p>
            <a:r>
              <a:rPr lang="en-US" altLang="ko-KR" dirty="0"/>
              <a:t>List</a:t>
            </a:r>
            <a:r>
              <a:rPr lang="ko-KR" altLang="en-US" dirty="0"/>
              <a:t>의 개수가 여러 개로 </a:t>
            </a:r>
            <a:r>
              <a:rPr lang="en-US" altLang="ko-KR" dirty="0"/>
              <a:t>divide</a:t>
            </a:r>
            <a:r>
              <a:rPr lang="ko-KR" altLang="en-US" dirty="0"/>
              <a:t>되는 것이 아니라 </a:t>
            </a:r>
            <a:r>
              <a:rPr lang="en-US" altLang="ko-KR" dirty="0"/>
              <a:t>n</a:t>
            </a:r>
            <a:r>
              <a:rPr lang="ko-KR" altLang="en-US" dirty="0"/>
              <a:t>에서 </a:t>
            </a:r>
            <a:r>
              <a:rPr lang="en-US" altLang="ko-KR" dirty="0"/>
              <a:t>n-1</a:t>
            </a:r>
            <a:r>
              <a:rPr lang="ko-KR" altLang="en-US" dirty="0"/>
              <a:t>로 </a:t>
            </a:r>
            <a:r>
              <a:rPr lang="en-US" altLang="ko-KR" dirty="0"/>
              <a:t>n-2</a:t>
            </a:r>
            <a:r>
              <a:rPr lang="ko-KR" altLang="en-US" dirty="0"/>
              <a:t>로 크기만 줄어드는 것을 볼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도식화 하면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31723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이런 그림이 나옵니다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</a:t>
            </a:r>
            <a:r>
              <a:rPr lang="en-US" altLang="ko-KR" dirty="0" smtClean="0"/>
              <a:t>partition</a:t>
            </a:r>
            <a:r>
              <a:rPr lang="ko-KR" altLang="en-US" dirty="0" smtClean="0"/>
              <a:t>을 나누었을 </a:t>
            </a:r>
            <a:r>
              <a:rPr lang="ko-KR" altLang="en-US" dirty="0"/>
              <a:t>때</a:t>
            </a:r>
            <a:r>
              <a:rPr lang="en-US" altLang="ko-KR" dirty="0"/>
              <a:t>, </a:t>
            </a:r>
            <a:r>
              <a:rPr lang="ko-KR" altLang="en-US" dirty="0"/>
              <a:t>한쪽에 더 이상 호출된 것이 없고</a:t>
            </a:r>
            <a:r>
              <a:rPr lang="en-US" altLang="ko-KR" dirty="0"/>
              <a:t>, </a:t>
            </a:r>
            <a:r>
              <a:rPr lang="ko-KR" altLang="en-US" dirty="0"/>
              <a:t>다른 한쪽만 크기가 </a:t>
            </a:r>
            <a:r>
              <a:rPr lang="en-US" altLang="ko-KR" dirty="0"/>
              <a:t>1</a:t>
            </a:r>
            <a:r>
              <a:rPr lang="ko-KR" altLang="en-US" dirty="0"/>
              <a:t>씩 감소하면서 호출되는</a:t>
            </a:r>
            <a:r>
              <a:rPr lang="en-US" altLang="ko-KR" dirty="0"/>
              <a:t> </a:t>
            </a:r>
            <a:r>
              <a:rPr lang="ko-KR" altLang="en-US" dirty="0"/>
              <a:t>경우</a:t>
            </a:r>
            <a:endParaRPr lang="en-US" altLang="ko-KR" dirty="0"/>
          </a:p>
          <a:p>
            <a:r>
              <a:rPr lang="ko-KR" altLang="en-US" dirty="0"/>
              <a:t>다시 </a:t>
            </a:r>
            <a:r>
              <a:rPr lang="ko-KR" altLang="en-US" dirty="0" smtClean="0"/>
              <a:t>말해서</a:t>
            </a:r>
            <a:r>
              <a:rPr lang="en-US" altLang="ko-KR" baseline="0" dirty="0" smtClean="0"/>
              <a:t>, division</a:t>
            </a:r>
            <a:r>
              <a:rPr lang="ko-KR" altLang="en-US" baseline="0" dirty="0" smtClean="0"/>
              <a:t>이 일어나지 않고 단순 재귀호출과 같이 될 경우를 </a:t>
            </a:r>
            <a:r>
              <a:rPr lang="en-US" altLang="ko-KR" baseline="0" dirty="0" smtClean="0"/>
              <a:t>worst case</a:t>
            </a:r>
            <a:r>
              <a:rPr lang="ko-KR" altLang="en-US" baseline="0" dirty="0" smtClean="0"/>
              <a:t>라고 합니다</a:t>
            </a:r>
            <a:r>
              <a:rPr lang="en-US" altLang="ko-KR" baseline="0" dirty="0" smtClean="0"/>
              <a:t>. </a:t>
            </a:r>
            <a:endParaRPr lang="en-US" altLang="ko-KR" dirty="0"/>
          </a:p>
          <a:p>
            <a:r>
              <a:rPr lang="en-US" altLang="ko-KR" dirty="0"/>
              <a:t>T(n)</a:t>
            </a:r>
            <a:r>
              <a:rPr lang="ko-KR" altLang="en-US" dirty="0"/>
              <a:t>을 </a:t>
            </a:r>
            <a:r>
              <a:rPr lang="en-US" altLang="ko-KR" dirty="0"/>
              <a:t>list</a:t>
            </a:r>
            <a:r>
              <a:rPr lang="ko-KR" altLang="en-US" dirty="0"/>
              <a:t>에 </a:t>
            </a:r>
            <a:r>
              <a:rPr lang="en-US" altLang="ko-KR" dirty="0"/>
              <a:t>n</a:t>
            </a:r>
            <a:r>
              <a:rPr lang="ko-KR" altLang="en-US" dirty="0"/>
              <a:t>개의 원소들을 정렬할 때의 시간 복잡도라고 하면</a:t>
            </a:r>
            <a:endParaRPr lang="en-US" altLang="ko-KR" dirty="0"/>
          </a:p>
          <a:p>
            <a:r>
              <a:rPr lang="en-US" altLang="ko-KR" dirty="0"/>
              <a:t>T(n)</a:t>
            </a:r>
            <a:r>
              <a:rPr lang="ko-KR" altLang="en-US" dirty="0"/>
              <a:t>은 </a:t>
            </a:r>
            <a:r>
              <a:rPr lang="en-US" altLang="ko-KR" dirty="0"/>
              <a:t>T(0)+T(n-1)+</a:t>
            </a:r>
            <a:r>
              <a:rPr lang="ko-KR" altLang="en-US" dirty="0" err="1"/>
              <a:t>세타</a:t>
            </a:r>
            <a:r>
              <a:rPr lang="en-US" altLang="ko-KR" dirty="0"/>
              <a:t>n</a:t>
            </a:r>
            <a:r>
              <a:rPr lang="ko-KR" altLang="en-US" dirty="0"/>
              <a:t>이라고 할 수 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----</a:t>
            </a:r>
            <a:r>
              <a:rPr lang="ko-KR" altLang="en-US" dirty="0"/>
              <a:t>수식설명</a:t>
            </a:r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개의 원소를 </a:t>
            </a:r>
            <a:r>
              <a:rPr lang="en-US" altLang="ko-KR" dirty="0"/>
              <a:t>n-1</a:t>
            </a:r>
            <a:r>
              <a:rPr lang="ko-KR" altLang="en-US" dirty="0"/>
              <a:t>번 비교하는 것과 같으므로 </a:t>
            </a:r>
            <a:r>
              <a:rPr lang="en-US" altLang="ko-KR" dirty="0"/>
              <a:t>worst case</a:t>
            </a:r>
            <a:r>
              <a:rPr lang="ko-KR" altLang="en-US" dirty="0"/>
              <a:t>의 시간 복잡도는 </a:t>
            </a:r>
            <a:r>
              <a:rPr lang="ko-KR" altLang="en-US" dirty="0" err="1"/>
              <a:t>세타</a:t>
            </a:r>
            <a:r>
              <a:rPr lang="en-US" altLang="ko-KR" dirty="0"/>
              <a:t>n^2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이러한 </a:t>
            </a:r>
            <a:r>
              <a:rPr lang="en-US" altLang="ko-KR" dirty="0" smtClean="0"/>
              <a:t>worst case</a:t>
            </a:r>
            <a:r>
              <a:rPr lang="ko-KR" altLang="en-US" dirty="0" smtClean="0"/>
              <a:t>를 피하기 위해서 </a:t>
            </a:r>
            <a:r>
              <a:rPr lang="en-US" altLang="ko-KR" dirty="0" smtClean="0"/>
              <a:t>Randomized</a:t>
            </a:r>
            <a:r>
              <a:rPr lang="ko-KR" altLang="en-US" dirty="0"/>
              <a:t>기법을 사용합니다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77361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Randomized </a:t>
            </a:r>
            <a:r>
              <a:rPr lang="ko-KR" altLang="en-US" dirty="0"/>
              <a:t>기법은 </a:t>
            </a:r>
            <a:endParaRPr lang="en-US" altLang="ko-KR" dirty="0"/>
          </a:p>
          <a:p>
            <a:r>
              <a:rPr lang="ko-KR" altLang="en-US" dirty="0"/>
              <a:t>기존 방식처럼 </a:t>
            </a:r>
            <a:r>
              <a:rPr lang="en-US" altLang="ko-KR" dirty="0"/>
              <a:t>pivot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의 위치를 지정하지 않고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보시는 것과 같이 </a:t>
            </a:r>
            <a:r>
              <a:rPr lang="en-US" altLang="ko-KR" dirty="0"/>
              <a:t>left</a:t>
            </a:r>
            <a:r>
              <a:rPr lang="ko-KR" altLang="en-US" dirty="0"/>
              <a:t>에서 </a:t>
            </a:r>
            <a:r>
              <a:rPr lang="en-US" altLang="ko-KR" dirty="0"/>
              <a:t>right </a:t>
            </a:r>
            <a:r>
              <a:rPr lang="ko-KR" altLang="en-US" dirty="0"/>
              <a:t>범위 사이의 </a:t>
            </a:r>
            <a:r>
              <a:rPr lang="en-US" altLang="ko-KR" dirty="0"/>
              <a:t>index</a:t>
            </a:r>
            <a:r>
              <a:rPr lang="ko-KR" altLang="en-US" dirty="0"/>
              <a:t>내에서 랜덤하게 </a:t>
            </a:r>
            <a:r>
              <a:rPr lang="en-US" altLang="ko-KR" dirty="0"/>
              <a:t>pivot</a:t>
            </a:r>
            <a:r>
              <a:rPr lang="ko-KR" altLang="en-US" dirty="0"/>
              <a:t>을 정해 </a:t>
            </a:r>
            <a:r>
              <a:rPr lang="en-US" altLang="ko-KR" dirty="0"/>
              <a:t>quick-sort algorithm</a:t>
            </a:r>
            <a:r>
              <a:rPr lang="ko-KR" altLang="en-US" dirty="0"/>
              <a:t>을 진행하는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</a:t>
            </a:r>
            <a:r>
              <a:rPr lang="en-US" altLang="ko-KR" dirty="0"/>
              <a:t>pivot index</a:t>
            </a:r>
            <a:r>
              <a:rPr lang="ko-KR" altLang="en-US" dirty="0"/>
              <a:t> 위치를 랜덤하게 설정해서 </a:t>
            </a:r>
            <a:r>
              <a:rPr lang="en-US" altLang="ko-KR" dirty="0"/>
              <a:t>list</a:t>
            </a:r>
            <a:r>
              <a:rPr lang="ko-KR" altLang="en-US" dirty="0"/>
              <a:t>가 나눠지지 않는 상황</a:t>
            </a:r>
            <a:r>
              <a:rPr lang="en-US" altLang="ko-KR" dirty="0"/>
              <a:t>, worst case</a:t>
            </a:r>
            <a:r>
              <a:rPr lang="ko-KR" altLang="en-US" dirty="0"/>
              <a:t>가 나올 수 있는 확률을 줄여줍니다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26487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번 자세히 보겠습니다</a:t>
            </a:r>
            <a:r>
              <a:rPr lang="en-US" altLang="ko-KR" dirty="0"/>
              <a:t>. Pivot</a:t>
            </a:r>
            <a:r>
              <a:rPr lang="ko-KR" altLang="en-US" dirty="0"/>
              <a:t>이 랜덤으로 선택되는데 우리는 </a:t>
            </a:r>
            <a:r>
              <a:rPr lang="en-US" altLang="ko-KR" dirty="0"/>
              <a:t>3</a:t>
            </a:r>
            <a:r>
              <a:rPr lang="ko-KR" altLang="en-US" dirty="0"/>
              <a:t>번째 </a:t>
            </a:r>
            <a:r>
              <a:rPr lang="en-US" altLang="ko-KR" dirty="0"/>
              <a:t>index</a:t>
            </a:r>
            <a:r>
              <a:rPr lang="ko-KR" altLang="en-US" dirty="0"/>
              <a:t>가 </a:t>
            </a:r>
            <a:r>
              <a:rPr lang="en-US" altLang="ko-KR" dirty="0"/>
              <a:t>pivot</a:t>
            </a:r>
            <a:r>
              <a:rPr lang="ko-KR" altLang="en-US" dirty="0"/>
              <a:t>으로 선택되었다고 가정합니다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선택된 </a:t>
            </a:r>
            <a:r>
              <a:rPr lang="en-US" altLang="ko-KR" dirty="0"/>
              <a:t>pivot</a:t>
            </a:r>
            <a:r>
              <a:rPr lang="ko-KR" altLang="en-US" dirty="0"/>
              <a:t>을 제일 오른쪽 </a:t>
            </a:r>
            <a:r>
              <a:rPr lang="en-US" altLang="ko-KR" dirty="0"/>
              <a:t>index</a:t>
            </a:r>
            <a:r>
              <a:rPr lang="ko-KR" altLang="en-US" dirty="0"/>
              <a:t>의 값과 </a:t>
            </a:r>
            <a:r>
              <a:rPr lang="en-US" altLang="ko-KR" dirty="0"/>
              <a:t>swap</a:t>
            </a:r>
            <a:r>
              <a:rPr lang="ko-KR" altLang="en-US" dirty="0"/>
              <a:t>을 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후에 기존 </a:t>
            </a:r>
            <a:r>
              <a:rPr lang="ko-KR" altLang="en-US" dirty="0" err="1"/>
              <a:t>퀵소트와</a:t>
            </a:r>
            <a:r>
              <a:rPr lang="ko-KR" altLang="en-US" dirty="0"/>
              <a:t> 동일하게 작동합니다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여기서 우리는 의문이 하나 듭니다</a:t>
            </a:r>
            <a:r>
              <a:rPr lang="en-US" altLang="ko-KR" dirty="0"/>
              <a:t>. Randomized </a:t>
            </a:r>
            <a:r>
              <a:rPr lang="ko-KR" altLang="en-US" dirty="0"/>
              <a:t>기법을 이용해도 </a:t>
            </a:r>
            <a:r>
              <a:rPr lang="en-US" altLang="ko-KR" dirty="0"/>
              <a:t>best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처럼 </a:t>
            </a:r>
            <a:r>
              <a:rPr lang="en-US" altLang="ko-KR" dirty="0"/>
              <a:t>equally</a:t>
            </a:r>
            <a:r>
              <a:rPr lang="ko-KR" altLang="en-US" dirty="0"/>
              <a:t>하게 분할되지 않고 </a:t>
            </a:r>
            <a:endParaRPr lang="en-US" altLang="ko-KR" dirty="0"/>
          </a:p>
          <a:p>
            <a:r>
              <a:rPr lang="en-US" altLang="ko-KR" dirty="0"/>
              <a:t>Unequally</a:t>
            </a:r>
            <a:r>
              <a:rPr lang="ko-KR" altLang="en-US" dirty="0"/>
              <a:t>하게 분할되면 그것은 </a:t>
            </a:r>
            <a:r>
              <a:rPr lang="en-US" altLang="ko-KR" dirty="0"/>
              <a:t>worst case</a:t>
            </a:r>
            <a:r>
              <a:rPr lang="ko-KR" altLang="en-US" dirty="0"/>
              <a:t>이며 </a:t>
            </a:r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n^2</a:t>
            </a:r>
            <a:r>
              <a:rPr lang="ko-KR" altLang="en-US" dirty="0"/>
              <a:t>이 걸릴까요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10039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번 예를 들어서 보겠습니다</a:t>
            </a:r>
            <a:r>
              <a:rPr lang="en-US" altLang="ko-KR" dirty="0"/>
              <a:t>. </a:t>
            </a:r>
            <a:r>
              <a:rPr lang="ko-KR" altLang="en-US" dirty="0"/>
              <a:t>어떤 </a:t>
            </a:r>
            <a:r>
              <a:rPr lang="en-US" altLang="ko-KR" dirty="0"/>
              <a:t>n</a:t>
            </a:r>
            <a:r>
              <a:rPr lang="ko-KR" altLang="en-US" dirty="0"/>
              <a:t>개의 원소를 가지는 </a:t>
            </a:r>
            <a:r>
              <a:rPr lang="en-US" altLang="ko-KR" dirty="0"/>
              <a:t>list</a:t>
            </a:r>
            <a:r>
              <a:rPr lang="ko-KR" altLang="en-US" dirty="0"/>
              <a:t>에 대해서 항상 </a:t>
            </a:r>
            <a:r>
              <a:rPr lang="en-US" altLang="ko-KR" dirty="0"/>
              <a:t>¼ , 3/4</a:t>
            </a:r>
            <a:r>
              <a:rPr lang="ko-KR" altLang="en-US" dirty="0"/>
              <a:t>으로</a:t>
            </a:r>
            <a:r>
              <a:rPr lang="en-US" altLang="ko-KR" dirty="0"/>
              <a:t> unequally</a:t>
            </a:r>
            <a:r>
              <a:rPr lang="ko-KR" altLang="en-US" dirty="0"/>
              <a:t>하게 원소가 나눠진다고 가정하면</a:t>
            </a:r>
            <a:endParaRPr lang="en-US" altLang="ko-KR" dirty="0"/>
          </a:p>
          <a:p>
            <a:r>
              <a:rPr lang="ko-KR" altLang="en-US" dirty="0"/>
              <a:t>그 때의 가장 긴</a:t>
            </a:r>
            <a:r>
              <a:rPr lang="en-US" altLang="ko-KR" dirty="0"/>
              <a:t> recursive depth k</a:t>
            </a:r>
            <a:r>
              <a:rPr lang="ko-KR" altLang="en-US" dirty="0"/>
              <a:t>는 위와 같은 식으로 구해질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때</a:t>
            </a:r>
            <a:r>
              <a:rPr lang="en-US" altLang="ko-KR" dirty="0"/>
              <a:t>, k</a:t>
            </a:r>
            <a:r>
              <a:rPr lang="ko-KR" altLang="en-US" dirty="0"/>
              <a:t>는 </a:t>
            </a:r>
            <a:r>
              <a:rPr lang="en-US" altLang="ko-KR" dirty="0" err="1"/>
              <a:t>logn</a:t>
            </a:r>
            <a:r>
              <a:rPr lang="ko-KR" altLang="en-US" dirty="0"/>
              <a:t>으로 바운드됩니다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</a:t>
            </a:r>
            <a:r>
              <a:rPr lang="en-US" altLang="ko-KR" dirty="0"/>
              <a:t>f(n)</a:t>
            </a:r>
            <a:r>
              <a:rPr lang="ko-KR" altLang="en-US" dirty="0"/>
              <a:t> 즉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partition</a:t>
            </a:r>
            <a:r>
              <a:rPr lang="ko-KR" altLang="en-US" dirty="0"/>
              <a:t>에서 </a:t>
            </a:r>
            <a:r>
              <a:rPr lang="en-US" altLang="ko-KR" dirty="0"/>
              <a:t>n</a:t>
            </a:r>
            <a:r>
              <a:rPr lang="ko-KR" altLang="en-US" dirty="0"/>
              <a:t>번 비교연산을 하기 때문에 </a:t>
            </a:r>
            <a:r>
              <a:rPr lang="en-US" altLang="ko-KR" dirty="0"/>
              <a:t>f(n)</a:t>
            </a:r>
            <a:r>
              <a:rPr lang="ko-KR" altLang="en-US" dirty="0"/>
              <a:t>은 </a:t>
            </a:r>
            <a:r>
              <a:rPr lang="ko-KR" altLang="en-US" dirty="0" err="1"/>
              <a:t>세타</a:t>
            </a:r>
            <a:r>
              <a:rPr lang="ko-KR" altLang="en-US" dirty="0"/>
              <a:t> </a:t>
            </a:r>
            <a:r>
              <a:rPr lang="en-US" altLang="ko-KR" dirty="0"/>
              <a:t>(n)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이때의 </a:t>
            </a:r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T(n)</a:t>
            </a:r>
            <a:r>
              <a:rPr lang="ko-KR" altLang="en-US" dirty="0"/>
              <a:t>은 </a:t>
            </a:r>
            <a:r>
              <a:rPr lang="ko-KR" altLang="en-US" dirty="0" err="1"/>
              <a:t>세타</a:t>
            </a:r>
            <a:r>
              <a:rPr lang="ko-KR" altLang="en-US" dirty="0"/>
              <a:t> </a:t>
            </a:r>
            <a:r>
              <a:rPr lang="en-US" altLang="ko-KR" dirty="0" err="1"/>
              <a:t>nlogn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64284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 다른 </a:t>
            </a:r>
            <a:r>
              <a:rPr lang="en-US" altLang="ko-KR" dirty="0"/>
              <a:t>worst case</a:t>
            </a:r>
            <a:r>
              <a:rPr lang="ko-KR" altLang="en-US" dirty="0"/>
              <a:t>가 아닌 좀 한 쪽으로 치우치게 </a:t>
            </a:r>
            <a:r>
              <a:rPr lang="en-US" altLang="ko-KR" dirty="0"/>
              <a:t>unequally </a:t>
            </a:r>
            <a:r>
              <a:rPr lang="ko-KR" altLang="en-US" dirty="0"/>
              <a:t>하게 분할되는 경우를 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항상 아까 문제와는 다르게</a:t>
            </a:r>
            <a:r>
              <a:rPr lang="en-US" altLang="ko-KR" dirty="0"/>
              <a:t>, 1/10, 9/10</a:t>
            </a:r>
            <a:r>
              <a:rPr lang="ko-KR" altLang="en-US" dirty="0"/>
              <a:t>으로 </a:t>
            </a:r>
            <a:r>
              <a:rPr lang="en-US" altLang="ko-KR" dirty="0"/>
              <a:t>data</a:t>
            </a:r>
            <a:r>
              <a:rPr lang="ko-KR" altLang="en-US" dirty="0"/>
              <a:t>가 분할된다고 했을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 때의 가장 긴 </a:t>
            </a:r>
            <a:r>
              <a:rPr lang="en-US" altLang="ko-KR" dirty="0"/>
              <a:t>recursive depth  k</a:t>
            </a:r>
            <a:r>
              <a:rPr lang="ko-KR" altLang="en-US" dirty="0"/>
              <a:t>는 다음식을 통해서 아까 예제와 같이 </a:t>
            </a:r>
            <a:r>
              <a:rPr lang="en-US" altLang="ko-KR" dirty="0" err="1"/>
              <a:t>logn</a:t>
            </a:r>
            <a:r>
              <a:rPr lang="ko-KR" altLang="en-US" dirty="0"/>
              <a:t>에 바운드됨을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위 예제도 각 </a:t>
            </a:r>
            <a:r>
              <a:rPr lang="en-US" altLang="ko-KR" dirty="0"/>
              <a:t>partition</a:t>
            </a:r>
            <a:r>
              <a:rPr lang="ko-KR" altLang="en-US" dirty="0"/>
              <a:t>에서 </a:t>
            </a:r>
            <a:r>
              <a:rPr lang="en-US" altLang="ko-KR" dirty="0"/>
              <a:t>n</a:t>
            </a:r>
            <a:r>
              <a:rPr lang="ko-KR" altLang="en-US" dirty="0"/>
              <a:t>번 비교를 하게 되므로 </a:t>
            </a:r>
            <a:r>
              <a:rPr lang="en-US" altLang="ko-KR" dirty="0"/>
              <a:t>f(n)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 err="1"/>
              <a:t>세타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이 되므로</a:t>
            </a:r>
            <a:endParaRPr lang="en-US" altLang="ko-KR" dirty="0"/>
          </a:p>
          <a:p>
            <a:r>
              <a:rPr lang="ko-KR" altLang="en-US" dirty="0"/>
              <a:t>위 예제의 </a:t>
            </a:r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 err="1"/>
              <a:t>nlogn</a:t>
            </a:r>
            <a:r>
              <a:rPr lang="ko-KR" altLang="en-US" dirty="0"/>
              <a:t>이 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이것과 전 예제 그리고 </a:t>
            </a:r>
            <a:r>
              <a:rPr lang="en-US" altLang="ko-KR" dirty="0"/>
              <a:t>best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의 경우를 봤을 때</a:t>
            </a:r>
            <a:r>
              <a:rPr lang="en-US" altLang="ko-KR" dirty="0"/>
              <a:t>, </a:t>
            </a:r>
            <a:r>
              <a:rPr lang="ko-KR" altLang="en-US" dirty="0"/>
              <a:t>정확히 </a:t>
            </a:r>
            <a:r>
              <a:rPr lang="en-US" altLang="ko-KR" dirty="0"/>
              <a:t>equally</a:t>
            </a:r>
            <a:r>
              <a:rPr lang="ko-KR" altLang="en-US" dirty="0"/>
              <a:t>하게 분할되는 경우와 </a:t>
            </a:r>
            <a:r>
              <a:rPr lang="en-US" altLang="ko-KR" dirty="0"/>
              <a:t>worst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를 제외하고 </a:t>
            </a:r>
            <a:r>
              <a:rPr lang="en-US" altLang="ko-KR" dirty="0"/>
              <a:t>unequally</a:t>
            </a:r>
            <a:r>
              <a:rPr lang="ko-KR" altLang="en-US" dirty="0"/>
              <a:t>하게 분할되는 경우 </a:t>
            </a:r>
            <a:endParaRPr lang="en-US" altLang="ko-KR" dirty="0"/>
          </a:p>
          <a:p>
            <a:r>
              <a:rPr lang="ko-KR" altLang="en-US" dirty="0"/>
              <a:t>모두 </a:t>
            </a:r>
            <a:r>
              <a:rPr lang="en-US" altLang="ko-KR" dirty="0" err="1"/>
              <a:t>nlogn</a:t>
            </a:r>
            <a:r>
              <a:rPr lang="ko-KR" altLang="en-US" dirty="0"/>
              <a:t>이 걸림을 알 수 </a:t>
            </a:r>
            <a:r>
              <a:rPr lang="ko-KR" altLang="en-US" dirty="0" err="1"/>
              <a:t>있씁니다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093275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그럼 결론입니다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76306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소트의 시간 복잡도는 </a:t>
            </a:r>
            <a:r>
              <a:rPr lang="en-US" altLang="ko-KR" dirty="0"/>
              <a:t>case</a:t>
            </a:r>
            <a:r>
              <a:rPr lang="ko-KR" altLang="en-US" dirty="0"/>
              <a:t>에 따라서 다르게 나타납니다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Worst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에서는 </a:t>
            </a:r>
            <a:r>
              <a:rPr lang="en-US" altLang="ko-KR" dirty="0"/>
              <a:t>n^2 time, worst case</a:t>
            </a:r>
            <a:r>
              <a:rPr lang="ko-KR" altLang="en-US" dirty="0"/>
              <a:t>를 제외한 </a:t>
            </a:r>
            <a:r>
              <a:rPr lang="en-US" altLang="ko-KR" dirty="0"/>
              <a:t>best case</a:t>
            </a:r>
            <a:r>
              <a:rPr lang="ko-KR" altLang="en-US" dirty="0"/>
              <a:t>를 포함한</a:t>
            </a:r>
            <a:r>
              <a:rPr lang="en-US" altLang="ko-KR" dirty="0"/>
              <a:t> case </a:t>
            </a:r>
            <a:r>
              <a:rPr lang="ko-KR" altLang="en-US" dirty="0"/>
              <a:t>즉</a:t>
            </a:r>
            <a:r>
              <a:rPr lang="en-US" altLang="ko-KR" dirty="0"/>
              <a:t>, average case</a:t>
            </a:r>
            <a:r>
              <a:rPr lang="ko-KR" altLang="en-US" dirty="0"/>
              <a:t>에서는 </a:t>
            </a:r>
            <a:r>
              <a:rPr lang="ko-KR" altLang="en-US" dirty="0" err="1"/>
              <a:t>세타</a:t>
            </a:r>
            <a:r>
              <a:rPr lang="ko-KR" altLang="en-US" dirty="0"/>
              <a:t> </a:t>
            </a:r>
            <a:r>
              <a:rPr lang="en-US" altLang="ko-KR" dirty="0" err="1"/>
              <a:t>nlogn</a:t>
            </a:r>
            <a:r>
              <a:rPr lang="en-US" altLang="ko-KR" dirty="0"/>
              <a:t> </a:t>
            </a:r>
            <a:r>
              <a:rPr lang="ko-KR" altLang="en-US" dirty="0"/>
              <a:t>시간이 걸립니다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randomized</a:t>
            </a:r>
            <a:r>
              <a:rPr lang="ko-KR" altLang="en-US" dirty="0"/>
              <a:t> 기법을 사용하면</a:t>
            </a:r>
            <a:r>
              <a:rPr lang="en-US" altLang="ko-KR" dirty="0"/>
              <a:t>, worst case</a:t>
            </a:r>
            <a:r>
              <a:rPr lang="ko-KR" altLang="en-US" dirty="0"/>
              <a:t>가 나올 확률은 많이 줄게 되므로 </a:t>
            </a:r>
            <a:endParaRPr lang="en-US" altLang="ko-KR" dirty="0"/>
          </a:p>
          <a:p>
            <a:r>
              <a:rPr lang="ko-KR" altLang="en-US" dirty="0"/>
              <a:t>일반적인 </a:t>
            </a:r>
            <a:r>
              <a:rPr lang="ko-KR" altLang="en-US" dirty="0" err="1"/>
              <a:t>퀵소트의</a:t>
            </a:r>
            <a:r>
              <a:rPr lang="ko-KR" altLang="en-US" dirty="0"/>
              <a:t> 평균 시간 복잡도를 </a:t>
            </a:r>
            <a:r>
              <a:rPr lang="en-US" altLang="ko-KR" dirty="0" err="1"/>
              <a:t>nlogn</a:t>
            </a:r>
            <a:r>
              <a:rPr lang="ko-KR" altLang="en-US" dirty="0"/>
              <a:t>이라고 할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21010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Introduction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840426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2949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Quick-sort</a:t>
            </a:r>
            <a:r>
              <a:rPr lang="ko-KR" altLang="en-US" dirty="0"/>
              <a:t>의 개념을 알기전에 </a:t>
            </a:r>
            <a:r>
              <a:rPr lang="en-US" altLang="ko-KR" dirty="0"/>
              <a:t>quick-sort</a:t>
            </a:r>
            <a:r>
              <a:rPr lang="ko-KR" altLang="en-US" dirty="0"/>
              <a:t>의 방식이 다른 </a:t>
            </a:r>
            <a:r>
              <a:rPr lang="en-US" altLang="ko-KR" dirty="0"/>
              <a:t>sorting</a:t>
            </a:r>
            <a:r>
              <a:rPr lang="ko-KR" altLang="en-US" dirty="0"/>
              <a:t> 기법 방식과 어떤 차이를 보이는 지 알기 위해 </a:t>
            </a:r>
            <a:endParaRPr lang="en-US" altLang="ko-KR" dirty="0"/>
          </a:p>
          <a:p>
            <a:r>
              <a:rPr lang="ko-KR" altLang="en-US" dirty="0"/>
              <a:t>먼저</a:t>
            </a:r>
            <a:r>
              <a:rPr lang="en-US" altLang="ko-KR" dirty="0"/>
              <a:t>, bubble-sort,</a:t>
            </a:r>
            <a:r>
              <a:rPr lang="ko-KR" altLang="en-US" dirty="0"/>
              <a:t> </a:t>
            </a:r>
            <a:r>
              <a:rPr lang="en-US" altLang="ko-KR" dirty="0"/>
              <a:t>merge-sort</a:t>
            </a:r>
            <a:r>
              <a:rPr lang="ko-KR" altLang="en-US" dirty="0"/>
              <a:t> 두 가지의 </a:t>
            </a:r>
            <a:r>
              <a:rPr lang="en-US" altLang="ko-KR" dirty="0"/>
              <a:t>sorting</a:t>
            </a:r>
            <a:r>
              <a:rPr lang="ko-KR" altLang="en-US" dirty="0"/>
              <a:t> 방식에 대해서</a:t>
            </a:r>
            <a:r>
              <a:rPr lang="en-US" altLang="ko-KR" dirty="0"/>
              <a:t> </a:t>
            </a:r>
            <a:r>
              <a:rPr lang="ko-KR" altLang="en-US" dirty="0"/>
              <a:t>간단하게 알아보도록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09185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bubble-sort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Bubble-sort</a:t>
            </a:r>
            <a:r>
              <a:rPr lang="ko-KR" altLang="en-US" dirty="0"/>
              <a:t>는 </a:t>
            </a:r>
            <a:r>
              <a:rPr lang="en-US" altLang="ko-KR" dirty="0"/>
              <a:t>index0,1 1,2 2,3 </a:t>
            </a:r>
            <a:r>
              <a:rPr lang="ko-KR" altLang="en-US" dirty="0"/>
              <a:t>이렇게 인접한 두개의 </a:t>
            </a:r>
            <a:r>
              <a:rPr lang="en-US" altLang="ko-KR" dirty="0"/>
              <a:t>data</a:t>
            </a:r>
            <a:r>
              <a:rPr lang="ko-KR" altLang="en-US" dirty="0"/>
              <a:t>를 비교하면서 정렬을 하는 </a:t>
            </a:r>
            <a:r>
              <a:rPr lang="en-US" altLang="ko-KR" dirty="0"/>
              <a:t>sorting </a:t>
            </a:r>
            <a:r>
              <a:rPr lang="ko-KR" altLang="en-US" dirty="0"/>
              <a:t>기법입니다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두개의 </a:t>
            </a:r>
            <a:r>
              <a:rPr lang="en-US" altLang="ko-KR" dirty="0"/>
              <a:t>data</a:t>
            </a:r>
            <a:r>
              <a:rPr lang="ko-KR" altLang="en-US" dirty="0"/>
              <a:t>를 비교 할 때</a:t>
            </a:r>
            <a:r>
              <a:rPr lang="en-US" altLang="ko-KR" dirty="0"/>
              <a:t>, </a:t>
            </a:r>
            <a:r>
              <a:rPr lang="ko-KR" altLang="en-US" dirty="0"/>
              <a:t>순차적으로 되어있지 않으면 그 두개의 데이터를 </a:t>
            </a:r>
            <a:r>
              <a:rPr lang="en-US" altLang="ko-KR" dirty="0"/>
              <a:t>swap</a:t>
            </a:r>
            <a:r>
              <a:rPr lang="ko-KR" altLang="en-US" dirty="0"/>
              <a:t>해 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</a:t>
            </a:r>
            <a:r>
              <a:rPr lang="ko-KR" altLang="en-US" dirty="0"/>
              <a:t>개의 원소에 대해서 </a:t>
            </a:r>
            <a:r>
              <a:rPr lang="en-US" altLang="ko-KR" dirty="0"/>
              <a:t>n-1</a:t>
            </a:r>
            <a:r>
              <a:rPr lang="ko-KR" altLang="en-US" dirty="0"/>
              <a:t>번 비교연산을 해주기 때문에</a:t>
            </a:r>
            <a:r>
              <a:rPr lang="en-US" altLang="ko-KR" dirty="0"/>
              <a:t> </a:t>
            </a:r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/>
              <a:t>O(n^2)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버블 소트의 과정을 조금 자세하게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1275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처음 배열 </a:t>
            </a:r>
            <a:r>
              <a:rPr lang="en-US" altLang="ko-KR" dirty="0"/>
              <a:t>7, 4, 5, 1, 9</a:t>
            </a:r>
            <a:r>
              <a:rPr lang="ko-KR" altLang="en-US" dirty="0"/>
              <a:t>를 원소로 가지는 배열이 있습니다</a:t>
            </a:r>
            <a:r>
              <a:rPr lang="en-US" altLang="ko-KR" dirty="0"/>
              <a:t>. </a:t>
            </a:r>
            <a:r>
              <a:rPr lang="ko-KR" altLang="en-US" dirty="0"/>
              <a:t>처음의 원소 </a:t>
            </a:r>
            <a:r>
              <a:rPr lang="en-US" altLang="ko-KR" dirty="0"/>
              <a:t>7</a:t>
            </a:r>
            <a:r>
              <a:rPr lang="ko-KR" altLang="en-US" dirty="0"/>
              <a:t>에 대해서 인접한 원소 </a:t>
            </a:r>
            <a:r>
              <a:rPr lang="en-US" altLang="ko-KR" dirty="0"/>
              <a:t>4</a:t>
            </a:r>
            <a:r>
              <a:rPr lang="ko-KR" altLang="en-US" dirty="0"/>
              <a:t>와 비교를 해줍니다</a:t>
            </a:r>
            <a:r>
              <a:rPr lang="en-US" altLang="ko-KR" dirty="0"/>
              <a:t>. 7</a:t>
            </a:r>
            <a:r>
              <a:rPr lang="ko-KR" altLang="en-US" dirty="0"/>
              <a:t>이 크므로 </a:t>
            </a:r>
            <a:r>
              <a:rPr lang="en-US" altLang="ko-KR" dirty="0"/>
              <a:t>4</a:t>
            </a:r>
            <a:r>
              <a:rPr lang="ko-KR" altLang="en-US" dirty="0"/>
              <a:t>와 </a:t>
            </a:r>
            <a:r>
              <a:rPr lang="en-US" altLang="ko-KR" dirty="0"/>
              <a:t>swap</a:t>
            </a:r>
            <a:r>
              <a:rPr lang="ko-KR" altLang="en-US" dirty="0"/>
              <a:t>을 해줍니다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 배열에서 원소 </a:t>
            </a:r>
            <a:r>
              <a:rPr lang="en-US" altLang="ko-KR" dirty="0"/>
              <a:t>7</a:t>
            </a:r>
            <a:r>
              <a:rPr lang="ko-KR" altLang="en-US" dirty="0"/>
              <a:t>과 인접한 원소 </a:t>
            </a:r>
            <a:r>
              <a:rPr lang="en-US" altLang="ko-KR" dirty="0"/>
              <a:t>5</a:t>
            </a:r>
            <a:r>
              <a:rPr lang="ko-KR" altLang="en-US" dirty="0"/>
              <a:t>와 비교를 해줍니다</a:t>
            </a:r>
            <a:r>
              <a:rPr lang="en-US" altLang="ko-KR" dirty="0"/>
              <a:t>. 7</a:t>
            </a:r>
            <a:r>
              <a:rPr lang="ko-KR" altLang="en-US" dirty="0"/>
              <a:t>이 크므로 </a:t>
            </a:r>
            <a:r>
              <a:rPr lang="en-US" altLang="ko-KR" dirty="0"/>
              <a:t>5</a:t>
            </a:r>
            <a:r>
              <a:rPr lang="ko-KR" altLang="en-US" dirty="0"/>
              <a:t>와 </a:t>
            </a:r>
            <a:r>
              <a:rPr lang="en-US" altLang="ko-KR" dirty="0"/>
              <a:t>swap</a:t>
            </a:r>
            <a:r>
              <a:rPr lang="ko-KR" altLang="en-US" dirty="0"/>
              <a:t>을 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인접한 원소 </a:t>
            </a:r>
            <a:r>
              <a:rPr lang="en-US" altLang="ko-KR" dirty="0"/>
              <a:t>1</a:t>
            </a:r>
            <a:r>
              <a:rPr lang="ko-KR" altLang="en-US" dirty="0"/>
              <a:t>과 비교를 해줍니다</a:t>
            </a:r>
            <a:r>
              <a:rPr lang="en-US" altLang="ko-KR" dirty="0"/>
              <a:t>. 7</a:t>
            </a:r>
            <a:r>
              <a:rPr lang="ko-KR" altLang="en-US" dirty="0"/>
              <a:t>이 여전히 크므로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swap</a:t>
            </a:r>
            <a:r>
              <a:rPr lang="ko-KR" altLang="en-US" dirty="0"/>
              <a:t>을 해줍니다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 인접한 원소 </a:t>
            </a:r>
            <a:r>
              <a:rPr lang="en-US" altLang="ko-KR" dirty="0"/>
              <a:t>9</a:t>
            </a:r>
            <a:r>
              <a:rPr lang="ko-KR" altLang="en-US" dirty="0"/>
              <a:t>와 비교를 하는데 </a:t>
            </a:r>
            <a:r>
              <a:rPr lang="en-US" altLang="ko-KR" dirty="0"/>
              <a:t>9</a:t>
            </a:r>
            <a:r>
              <a:rPr lang="ko-KR" altLang="en-US" dirty="0"/>
              <a:t>가 크므로 </a:t>
            </a:r>
            <a:r>
              <a:rPr lang="en-US" altLang="ko-KR" dirty="0"/>
              <a:t>swap</a:t>
            </a:r>
            <a:r>
              <a:rPr lang="ko-KR" altLang="en-US" dirty="0"/>
              <a:t>하지 않고 종료합니다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</a:t>
            </a:r>
            <a:r>
              <a:rPr lang="en-US" altLang="ko-KR" dirty="0"/>
              <a:t>, 9</a:t>
            </a:r>
            <a:r>
              <a:rPr lang="ko-KR" altLang="en-US" dirty="0"/>
              <a:t>가 제일 크므로 </a:t>
            </a:r>
            <a:r>
              <a:rPr lang="en-US" altLang="ko-KR" dirty="0"/>
              <a:t>sorting</a:t>
            </a:r>
            <a:r>
              <a:rPr lang="ko-KR" altLang="en-US" dirty="0"/>
              <a:t>에서 제외합니다</a:t>
            </a:r>
            <a:r>
              <a:rPr lang="en-US" altLang="ko-KR" dirty="0"/>
              <a:t>. </a:t>
            </a:r>
            <a:r>
              <a:rPr lang="ko-KR" altLang="en-US" dirty="0"/>
              <a:t>마찬가지고 </a:t>
            </a:r>
            <a:r>
              <a:rPr lang="en-US" altLang="ko-KR" dirty="0"/>
              <a:t>7</a:t>
            </a:r>
            <a:r>
              <a:rPr lang="ko-KR" altLang="en-US" dirty="0"/>
              <a:t>이 그 다음으로 크게 되므로 </a:t>
            </a:r>
            <a:r>
              <a:rPr lang="en-US" altLang="ko-KR" dirty="0"/>
              <a:t>sorting</a:t>
            </a:r>
            <a:r>
              <a:rPr lang="ko-KR" altLang="en-US" dirty="0"/>
              <a:t>에서 제외합니다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8308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 첫번째 원소인 </a:t>
            </a:r>
            <a:r>
              <a:rPr lang="en-US" altLang="ko-KR" dirty="0"/>
              <a:t>4</a:t>
            </a:r>
            <a:r>
              <a:rPr lang="ko-KR" altLang="en-US" dirty="0"/>
              <a:t>에 대해서 같은 과정을 반복해줍니다</a:t>
            </a:r>
            <a:r>
              <a:rPr lang="en-US" altLang="ko-KR" dirty="0"/>
              <a:t>. 5</a:t>
            </a:r>
            <a:r>
              <a:rPr lang="ko-KR" altLang="en-US" dirty="0"/>
              <a:t>가 크므로 </a:t>
            </a:r>
            <a:r>
              <a:rPr lang="en-US" altLang="ko-KR" dirty="0"/>
              <a:t>swap</a:t>
            </a:r>
            <a:r>
              <a:rPr lang="ko-KR" altLang="en-US" dirty="0"/>
              <a:t>하지 않습니다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다음 원소인 </a:t>
            </a:r>
            <a:r>
              <a:rPr lang="en-US" altLang="ko-KR" dirty="0"/>
              <a:t>5</a:t>
            </a:r>
            <a:r>
              <a:rPr lang="ko-KR" altLang="en-US" dirty="0"/>
              <a:t>에 대해서 인접한 원소 </a:t>
            </a:r>
            <a:r>
              <a:rPr lang="en-US" altLang="ko-KR" dirty="0"/>
              <a:t>1</a:t>
            </a:r>
            <a:r>
              <a:rPr lang="ko-KR" altLang="en-US" dirty="0"/>
              <a:t>과 비교를 하는데 </a:t>
            </a:r>
            <a:r>
              <a:rPr lang="en-US" altLang="ko-KR" dirty="0"/>
              <a:t>5</a:t>
            </a:r>
            <a:r>
              <a:rPr lang="ko-KR" altLang="en-US" dirty="0"/>
              <a:t>가 크므로 </a:t>
            </a:r>
            <a:r>
              <a:rPr lang="en-US" altLang="ko-KR" dirty="0"/>
              <a:t>swap</a:t>
            </a:r>
            <a:r>
              <a:rPr lang="ko-KR" altLang="en-US" dirty="0"/>
              <a:t>을 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연산으로 </a:t>
            </a:r>
            <a:r>
              <a:rPr lang="en-US" altLang="ko-KR" dirty="0"/>
              <a:t>5</a:t>
            </a:r>
            <a:r>
              <a:rPr lang="ko-KR" altLang="en-US" dirty="0"/>
              <a:t>가 제 위치에 정렬됩니다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 단계 </a:t>
            </a:r>
            <a:r>
              <a:rPr lang="en-US" altLang="ko-KR" dirty="0"/>
              <a:t>4</a:t>
            </a:r>
            <a:r>
              <a:rPr lang="ko-KR" altLang="en-US" dirty="0"/>
              <a:t>에 대해서 같은 과정을 반복해 줍니다</a:t>
            </a:r>
            <a:r>
              <a:rPr lang="en-US" altLang="ko-KR" dirty="0"/>
              <a:t>. 4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보다 크므로 </a:t>
            </a:r>
            <a:r>
              <a:rPr lang="en-US" altLang="ko-KR" dirty="0"/>
              <a:t>swap</a:t>
            </a:r>
            <a:r>
              <a:rPr lang="ko-KR" altLang="en-US" dirty="0"/>
              <a:t>을 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이로써 정렬이 완성되었습니다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두 개의 인접한 </a:t>
            </a:r>
            <a:r>
              <a:rPr lang="en-US" altLang="ko-KR" dirty="0"/>
              <a:t>data</a:t>
            </a:r>
            <a:r>
              <a:rPr lang="ko-KR" altLang="en-US" dirty="0"/>
              <a:t>를 비교해서 순차적으로 정렬해주는 것이 </a:t>
            </a:r>
            <a:r>
              <a:rPr lang="en-US" altLang="ko-KR" dirty="0"/>
              <a:t>bubble sort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45683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Merge sort</a:t>
            </a:r>
            <a:r>
              <a:rPr lang="ko-KR" altLang="en-US" dirty="0"/>
              <a:t>는 </a:t>
            </a:r>
            <a:r>
              <a:rPr lang="en-US" altLang="ko-KR" dirty="0"/>
              <a:t>divide conquer</a:t>
            </a:r>
            <a:r>
              <a:rPr lang="ko-KR" altLang="en-US" dirty="0"/>
              <a:t> 기법을 사용했습니다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단계 과정을 지니는데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Divide : </a:t>
            </a:r>
            <a:r>
              <a:rPr lang="ko-KR" altLang="en-US" dirty="0"/>
              <a:t>정렬되지 않은 </a:t>
            </a:r>
            <a:r>
              <a:rPr lang="en-US" altLang="ko-KR" dirty="0"/>
              <a:t>list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sub-list</a:t>
            </a:r>
            <a:r>
              <a:rPr lang="ko-KR" altLang="en-US" dirty="0"/>
              <a:t>로 </a:t>
            </a:r>
            <a:r>
              <a:rPr lang="en-US" altLang="ko-KR" dirty="0"/>
              <a:t>divide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Conquer </a:t>
            </a:r>
            <a:r>
              <a:rPr lang="ko-KR" altLang="en-US" dirty="0"/>
              <a:t>각 </a:t>
            </a:r>
            <a:r>
              <a:rPr lang="en-US" altLang="ko-KR" dirty="0"/>
              <a:t>sub-list</a:t>
            </a:r>
            <a:r>
              <a:rPr lang="ko-KR" altLang="en-US" dirty="0"/>
              <a:t>들을 </a:t>
            </a:r>
            <a:r>
              <a:rPr lang="ko-KR" altLang="en-US" dirty="0" err="1"/>
              <a:t>소팅합니다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Combine sorting</a:t>
            </a:r>
            <a:r>
              <a:rPr lang="ko-KR" altLang="en-US" dirty="0"/>
              <a:t> 된 </a:t>
            </a:r>
            <a:r>
              <a:rPr lang="en-US" altLang="ko-KR" dirty="0"/>
              <a:t>sub-list</a:t>
            </a:r>
            <a:r>
              <a:rPr lang="ko-KR" altLang="en-US" dirty="0"/>
              <a:t>들을 다시 한 개의 </a:t>
            </a:r>
            <a:r>
              <a:rPr lang="en-US" altLang="ko-KR" dirty="0"/>
              <a:t>list</a:t>
            </a:r>
            <a:r>
              <a:rPr lang="ko-KR" altLang="en-US" dirty="0"/>
              <a:t>로 병합합니다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Merge sort</a:t>
            </a:r>
            <a:r>
              <a:rPr lang="ko-KR" altLang="en-US" dirty="0"/>
              <a:t>는 </a:t>
            </a:r>
            <a:r>
              <a:rPr lang="en-US" altLang="ko-KR" dirty="0"/>
              <a:t>combine </a:t>
            </a:r>
            <a:r>
              <a:rPr lang="ko-KR" altLang="en-US" dirty="0"/>
              <a:t>단계에서 실질적으로 </a:t>
            </a:r>
            <a:r>
              <a:rPr lang="en-US" altLang="ko-KR" dirty="0"/>
              <a:t>sorting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이러한 과정을 위해서 임시 </a:t>
            </a:r>
            <a:r>
              <a:rPr lang="en-US" altLang="ko-KR" dirty="0"/>
              <a:t>list</a:t>
            </a:r>
            <a:r>
              <a:rPr lang="ko-KR" altLang="en-US" dirty="0"/>
              <a:t>를 필요로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97952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divide </a:t>
            </a:r>
            <a:r>
              <a:rPr lang="ko-KR" altLang="en-US" dirty="0"/>
              <a:t>부분입니다</a:t>
            </a:r>
            <a:r>
              <a:rPr lang="en-US" altLang="ko-KR" dirty="0"/>
              <a:t>. merge sort</a:t>
            </a:r>
            <a:r>
              <a:rPr lang="ko-KR" altLang="en-US" dirty="0"/>
              <a:t>는 </a:t>
            </a:r>
            <a:r>
              <a:rPr lang="en-US" altLang="ko-KR" dirty="0"/>
              <a:t>list</a:t>
            </a:r>
            <a:r>
              <a:rPr lang="ko-KR" altLang="en-US" dirty="0"/>
              <a:t>를 절반으로 나누어서 </a:t>
            </a:r>
            <a:r>
              <a:rPr lang="en-US" altLang="ko-KR" dirty="0"/>
              <a:t>sorting</a:t>
            </a:r>
            <a:r>
              <a:rPr lang="ko-KR" altLang="en-US" dirty="0"/>
              <a:t>을 진행합니다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크기를 절반으로 </a:t>
            </a:r>
            <a:r>
              <a:rPr lang="en-US" altLang="ko-KR" dirty="0"/>
              <a:t>list</a:t>
            </a:r>
            <a:r>
              <a:rPr lang="ko-KR" altLang="en-US" dirty="0"/>
              <a:t>를 나눠주면 보시는 것과 같은 더 이상 나눌 수 없는 부분까지 나눠집니다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6795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062013-FAE6-45DD-8713-E0D3320AB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E8BD45C-E306-4CD6-A301-3EE61EDC9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B16CB8E-A3A5-4A5B-B0EC-4EBEA3F0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E5B-2AE0-4606-9DF2-63E6194145A0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A697E18-3B49-41A1-A3FC-FF3CF236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E89915D-464E-40B8-A5DC-5FC7E547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5503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053F0B2-AF48-4D51-B028-D6266A33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6749C34-1181-4C29-BC79-55902583A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7392B4A-4E6C-42CD-85BE-737155D6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E5B-2AE0-4606-9DF2-63E6194145A0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C00FF56-3164-4D3C-BE23-F07A978F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F6F0703-568D-4646-B610-72FA0311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022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768BBC3-F4A0-45FB-8622-B6681EDA0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ABC3F5D-61B0-4D4D-89BC-824395D47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8F357A9-8C31-4276-9015-17174181A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E5B-2AE0-4606-9DF2-63E6194145A0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B7F3B01-15F9-484E-A09C-E56AFB92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9CF159B-2BE4-43C2-BFCE-B194DADF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1270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828EAE-EEEC-4AED-880A-760EEEE2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CDB1D04-AAB6-4D14-9738-8FE4A0EA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4ACB48-373F-433A-87C5-148602D6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E5B-2AE0-4606-9DF2-63E6194145A0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D3058D-A6F8-4DE2-A154-BECD2FB5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4D805E5-5415-479E-967D-07F894C0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8714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989D7E-57E0-4754-A33F-3063EF374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9D79866-04EE-4AC0-945C-4D9D7E323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555A66D-82DA-46F1-84A0-C2681536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E5B-2AE0-4606-9DF2-63E6194145A0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F588C2-99FD-488B-B1D3-05CCBB6F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2D85A15-ADE7-4C38-B7F4-C0EBC1D0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348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6152E8-4F83-4714-9515-C6D90BEE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40BAB3B-659C-4F79-BF26-DC6F7B4F7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51E386A-4797-4BD7-9672-2AFCA8DBC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55FE54E-6034-4214-8931-6514F0AE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E5B-2AE0-4606-9DF2-63E6194145A0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0F38220-81A4-4C89-B7F5-DF826545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0F46CA6-7276-4E47-B0BA-4271EAAC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0779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6A6E56A-C0F6-4C5F-A463-B08A7D55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32D1941-6D06-4D6F-89F6-9883236CA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27A0641-4E4F-4900-A59C-872DA24C1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B607D31-5D4A-4D1B-9007-757D396A1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48C525F-62DA-4AF3-839B-F30D1F302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7431564-2BD0-4A4E-B3A1-9135A8FD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E5B-2AE0-4606-9DF2-63E6194145A0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49B42F93-DA80-4244-A00F-A4787B4D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95D975B-8405-4ED9-A83B-3A0C0D8E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9548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A2D7D44-E544-4541-92BA-99920B29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34F47CE-9E8E-4B4E-ADC4-9B364EC5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E5B-2AE0-4606-9DF2-63E6194145A0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E7043D6-9FB5-45B0-A475-9CBDF0DD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CA8D9E0-1DBE-4628-A570-B05679B0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8629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CFE7653-BDFD-4D17-8EEC-BF831D93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E5B-2AE0-4606-9DF2-63E6194145A0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747347F-FA3C-4A5F-A375-FAD95ECB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0B45896-5C9E-427E-9C3B-90894838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517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D000BF-5BD5-47E0-8B58-4071CABD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B596471-B12B-4E96-A598-EC9364272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661AD78-62A3-464F-89D4-781697C01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9C68CB2-8F85-4210-B44E-4F048FC9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E5B-2AE0-4606-9DF2-63E6194145A0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E6AF03B-AF15-44CE-B93E-35BFBAF9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69A6CC2-FA47-450B-B369-0D7F9C0B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0806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8650E64-997F-4158-80CE-2A1E1C767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433E045-9671-4C3D-960B-3F1FA0F2D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9037E4E-E024-4733-A44F-F70D94A0F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E34F1E7-2117-4541-AD80-4319B7B5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6E5B-2AE0-4606-9DF2-63E6194145A0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2F10502-0CF8-4B24-B710-75E9F551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0220106-F9EE-40DB-A80D-0FC2B268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4982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357F699-7F91-42FA-8B9C-2B25D5AD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70490AE-D11D-4710-8F0E-253D8B310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3067197-A263-439F-B6A0-AE75C3F73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A6E5B-2AE0-4606-9DF2-63E6194145A0}" type="datetimeFigureOut">
              <a:rPr lang="ko-KR" altLang="en-US" smtClean="0"/>
              <a:pPr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BE1602-F742-4225-B132-4934F4420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54BB969-57EE-497C-8FF0-40A0EC33D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13CB9-0110-4346-92D6-E6337DED7D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0651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56659" y="1911136"/>
            <a:ext cx="74462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US" sz="4400" b="1" dirty="0"/>
              <a:t>Quick Sort</a:t>
            </a:r>
            <a:endParaRPr lang="en-US" altLang="ko-KR" sz="4400" b="1" spc="300" dirty="0">
              <a:solidFill>
                <a:srgbClr val="387280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 rot="21046633">
            <a:off x="9050973" y="837300"/>
            <a:ext cx="3228488" cy="576554"/>
          </a:xfrm>
          <a:custGeom>
            <a:avLst/>
            <a:gdLst/>
            <a:ahLst/>
            <a:cxnLst/>
            <a:rect l="l" t="t" r="r" b="b"/>
            <a:pathLst>
              <a:path w="2306910" h="494980">
                <a:moveTo>
                  <a:pt x="2306910" y="0"/>
                </a:moveTo>
                <a:lnTo>
                  <a:pt x="2226539" y="494980"/>
                </a:lnTo>
                <a:lnTo>
                  <a:pt x="0" y="4949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21046633">
            <a:off x="10692311" y="696532"/>
            <a:ext cx="1574431" cy="585212"/>
          </a:xfrm>
          <a:custGeom>
            <a:avLst/>
            <a:gdLst/>
            <a:ahLst/>
            <a:cxnLst/>
            <a:rect l="l" t="t" r="r" b="b"/>
            <a:pathLst>
              <a:path w="1279392" h="494980">
                <a:moveTo>
                  <a:pt x="1279392" y="0"/>
                </a:moveTo>
                <a:lnTo>
                  <a:pt x="1199020" y="494980"/>
                </a:lnTo>
                <a:lnTo>
                  <a:pt x="0" y="4949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0CA529A2-19EC-4EDC-92D6-1EBE4F209789}"/>
              </a:ext>
            </a:extLst>
          </p:cNvPr>
          <p:cNvGrpSpPr/>
          <p:nvPr/>
        </p:nvGrpSpPr>
        <p:grpSpPr>
          <a:xfrm>
            <a:off x="1415706" y="2683517"/>
            <a:ext cx="6707783" cy="118643"/>
            <a:chOff x="1630811" y="2683516"/>
            <a:chExt cx="6707783" cy="118643"/>
          </a:xfrm>
        </p:grpSpPr>
        <p:sp>
          <p:nvSpPr>
            <p:cNvPr id="3" name="직사각형 2"/>
            <p:cNvSpPr/>
            <p:nvPr/>
          </p:nvSpPr>
          <p:spPr>
            <a:xfrm>
              <a:off x="1630811" y="2683516"/>
              <a:ext cx="3695744" cy="118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881905" y="2683516"/>
              <a:ext cx="4456689" cy="11570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888089" y="5229201"/>
            <a:ext cx="48179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800" b="1" dirty="0"/>
              <a:t>Ju</a:t>
            </a:r>
            <a:r>
              <a:rPr lang="en-GB" altLang="ko-KR" sz="2800" b="1" dirty="0"/>
              <a:t>-Won </a:t>
            </a:r>
            <a:r>
              <a:rPr lang="en-GB" altLang="ko-KR" sz="2800" b="1" dirty="0" err="1"/>
              <a:t>Seo</a:t>
            </a:r>
            <a:endParaRPr lang="en-GB" altLang="ko-KR" sz="2800" b="1" dirty="0"/>
          </a:p>
          <a:p>
            <a:pPr algn="r">
              <a:defRPr/>
            </a:pPr>
            <a:r>
              <a:rPr lang="en-GB" altLang="ko-KR" sz="2800" b="1" dirty="0"/>
              <a:t>2019.07.17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8E9527A-C4DB-4401-82D2-141F0CBCB248}"/>
              </a:ext>
            </a:extLst>
          </p:cNvPr>
          <p:cNvSpPr txBox="1"/>
          <p:nvPr/>
        </p:nvSpPr>
        <p:spPr>
          <a:xfrm>
            <a:off x="11493278" y="6488668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1/32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291499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48179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Merge Sort</a:t>
            </a:r>
          </a:p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(Conquer &amp; Combine)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496B6A8-1AE4-4796-B509-3F008F6BDECF}"/>
              </a:ext>
            </a:extLst>
          </p:cNvPr>
          <p:cNvSpPr txBox="1"/>
          <p:nvPr/>
        </p:nvSpPr>
        <p:spPr>
          <a:xfrm>
            <a:off x="11375572" y="6488668"/>
            <a:ext cx="83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10/32</a:t>
            </a:r>
            <a:endParaRPr lang="ko-KR" altLang="en-US" b="1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D86C784B-7EF2-4B3F-9C5F-DBE32BA39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63493178"/>
              </p:ext>
            </p:extLst>
          </p:nvPr>
        </p:nvGraphicFramePr>
        <p:xfrm>
          <a:off x="4100110" y="5336682"/>
          <a:ext cx="399178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8356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sp>
        <p:nvSpPr>
          <p:cNvPr id="8" name="화살표: 위쪽 7">
            <a:extLst>
              <a:ext uri="{FF2B5EF4-FFF2-40B4-BE49-F238E27FC236}">
                <a16:creationId xmlns:a16="http://schemas.microsoft.com/office/drawing/2014/main" xmlns="" id="{D406A40E-295C-4D8C-A256-8628FE9DAECE}"/>
              </a:ext>
            </a:extLst>
          </p:cNvPr>
          <p:cNvSpPr/>
          <p:nvPr/>
        </p:nvSpPr>
        <p:spPr>
          <a:xfrm rot="10800000">
            <a:off x="5967642" y="2411802"/>
            <a:ext cx="256716" cy="3708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6F053FC3-9B5A-4218-93E0-6C31B123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51430798"/>
              </p:ext>
            </p:extLst>
          </p:nvPr>
        </p:nvGraphicFramePr>
        <p:xfrm>
          <a:off x="4502024" y="1899675"/>
          <a:ext cx="7270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435C0B90-5B1F-4A7B-B564-0B5CFFD7F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08150784"/>
              </p:ext>
            </p:extLst>
          </p:nvPr>
        </p:nvGraphicFramePr>
        <p:xfrm>
          <a:off x="7184264" y="1919995"/>
          <a:ext cx="7270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9DF14D95-F959-4D5F-8CC5-E3B992BAF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58949130"/>
              </p:ext>
            </p:extLst>
          </p:nvPr>
        </p:nvGraphicFramePr>
        <p:xfrm>
          <a:off x="8891144" y="1909835"/>
          <a:ext cx="7270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</a:t>
                      </a:r>
                      <a:endParaRPr lang="ko-KR" altLang="en-US" sz="18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AC61CE07-2CC9-4E8F-BF15-6D1FD8BF1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39573879"/>
              </p:ext>
            </p:extLst>
          </p:nvPr>
        </p:nvGraphicFramePr>
        <p:xfrm>
          <a:off x="3150744" y="1899675"/>
          <a:ext cx="7270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1FAC3AB6-4AB6-4B55-9EE2-414D2D4D9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72280133"/>
              </p:ext>
            </p:extLst>
          </p:nvPr>
        </p:nvGraphicFramePr>
        <p:xfrm>
          <a:off x="1962024" y="1899675"/>
          <a:ext cx="7270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33193173-6CA1-4B22-9C0F-D34D90741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1857699"/>
              </p:ext>
            </p:extLst>
          </p:nvPr>
        </p:nvGraphicFramePr>
        <p:xfrm>
          <a:off x="4502024" y="3027435"/>
          <a:ext cx="7270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C03F2661-5A2C-459E-907C-A6C045092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89783342"/>
              </p:ext>
            </p:extLst>
          </p:nvPr>
        </p:nvGraphicFramePr>
        <p:xfrm>
          <a:off x="2182634" y="3022109"/>
          <a:ext cx="150277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386">
                  <a:extLst>
                    <a:ext uri="{9D8B030D-6E8A-4147-A177-3AD203B41FA5}">
                      <a16:colId xmlns:a16="http://schemas.microsoft.com/office/drawing/2014/main" xmlns="" val="3909782949"/>
                    </a:ext>
                  </a:extLst>
                </a:gridCol>
                <a:gridCol w="751386">
                  <a:extLst>
                    <a:ext uri="{9D8B030D-6E8A-4147-A177-3AD203B41FA5}">
                      <a16:colId xmlns:a16="http://schemas.microsoft.com/office/drawing/2014/main" xmlns="" val="2024398338"/>
                    </a:ext>
                  </a:extLst>
                </a:gridCol>
              </a:tblGrid>
              <a:tr h="309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8182104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AE11DB20-5D9D-49D0-A44D-A2BB3F633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46500494"/>
              </p:ext>
            </p:extLst>
          </p:nvPr>
        </p:nvGraphicFramePr>
        <p:xfrm>
          <a:off x="7184264" y="3047755"/>
          <a:ext cx="7270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673C8E37-B9DB-47E8-A36F-30E9785E7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64231138"/>
              </p:ext>
            </p:extLst>
          </p:nvPr>
        </p:nvGraphicFramePr>
        <p:xfrm>
          <a:off x="8891144" y="3037595"/>
          <a:ext cx="7270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</a:t>
                      </a:r>
                      <a:endParaRPr lang="ko-KR" altLang="en-US" sz="18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D9C2635B-E068-432F-AD1C-C310ABC1B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68945625"/>
              </p:ext>
            </p:extLst>
          </p:nvPr>
        </p:nvGraphicFramePr>
        <p:xfrm>
          <a:off x="2592065" y="4119881"/>
          <a:ext cx="226327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424">
                  <a:extLst>
                    <a:ext uri="{9D8B030D-6E8A-4147-A177-3AD203B41FA5}">
                      <a16:colId xmlns:a16="http://schemas.microsoft.com/office/drawing/2014/main" xmlns="" val="3368155638"/>
                    </a:ext>
                  </a:extLst>
                </a:gridCol>
                <a:gridCol w="754424">
                  <a:extLst>
                    <a:ext uri="{9D8B030D-6E8A-4147-A177-3AD203B41FA5}">
                      <a16:colId xmlns:a16="http://schemas.microsoft.com/office/drawing/2014/main" xmlns="" val="1501540441"/>
                    </a:ext>
                  </a:extLst>
                </a:gridCol>
                <a:gridCol w="754424">
                  <a:extLst>
                    <a:ext uri="{9D8B030D-6E8A-4147-A177-3AD203B41FA5}">
                      <a16:colId xmlns:a16="http://schemas.microsoft.com/office/drawing/2014/main" xmlns="" val="4004306488"/>
                    </a:ext>
                  </a:extLst>
                </a:gridCol>
              </a:tblGrid>
              <a:tr h="326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8384234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94C0439A-25DF-4D70-99E8-05F1AB72A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99569941"/>
              </p:ext>
            </p:extLst>
          </p:nvPr>
        </p:nvGraphicFramePr>
        <p:xfrm>
          <a:off x="7611394" y="4150361"/>
          <a:ext cx="150277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386">
                  <a:extLst>
                    <a:ext uri="{9D8B030D-6E8A-4147-A177-3AD203B41FA5}">
                      <a16:colId xmlns:a16="http://schemas.microsoft.com/office/drawing/2014/main" xmlns="" val="3909782949"/>
                    </a:ext>
                  </a:extLst>
                </a:gridCol>
                <a:gridCol w="751386">
                  <a:extLst>
                    <a:ext uri="{9D8B030D-6E8A-4147-A177-3AD203B41FA5}">
                      <a16:colId xmlns:a16="http://schemas.microsoft.com/office/drawing/2014/main" xmlns="" val="2024398338"/>
                    </a:ext>
                  </a:extLst>
                </a:gridCol>
              </a:tblGrid>
              <a:tr h="309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81821047"/>
                  </a:ext>
                </a:extLst>
              </a:tr>
            </a:tbl>
          </a:graphicData>
        </a:graphic>
      </p:graphicFrame>
      <p:sp>
        <p:nvSpPr>
          <p:cNvPr id="22" name="화살표: 위쪽 21">
            <a:extLst>
              <a:ext uri="{FF2B5EF4-FFF2-40B4-BE49-F238E27FC236}">
                <a16:creationId xmlns:a16="http://schemas.microsoft.com/office/drawing/2014/main" xmlns="" id="{9D6FE2BD-F0D2-426F-8B56-7AF58E103966}"/>
              </a:ext>
            </a:extLst>
          </p:cNvPr>
          <p:cNvSpPr/>
          <p:nvPr/>
        </p:nvSpPr>
        <p:spPr>
          <a:xfrm rot="10800000">
            <a:off x="5987962" y="3549722"/>
            <a:ext cx="256716" cy="3708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위쪽 25">
            <a:extLst>
              <a:ext uri="{FF2B5EF4-FFF2-40B4-BE49-F238E27FC236}">
                <a16:creationId xmlns:a16="http://schemas.microsoft.com/office/drawing/2014/main" xmlns="" id="{499F6668-40B8-4C81-8A65-C1783DE670F3}"/>
              </a:ext>
            </a:extLst>
          </p:cNvPr>
          <p:cNvSpPr/>
          <p:nvPr/>
        </p:nvSpPr>
        <p:spPr>
          <a:xfrm rot="10800000">
            <a:off x="6008282" y="4657162"/>
            <a:ext cx="256716" cy="3708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63598B31-EC73-453A-8E90-7DF2CE73D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45862714"/>
              </p:ext>
            </p:extLst>
          </p:nvPr>
        </p:nvGraphicFramePr>
        <p:xfrm>
          <a:off x="2182634" y="3022109"/>
          <a:ext cx="150277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386">
                  <a:extLst>
                    <a:ext uri="{9D8B030D-6E8A-4147-A177-3AD203B41FA5}">
                      <a16:colId xmlns:a16="http://schemas.microsoft.com/office/drawing/2014/main" xmlns="" val="3909782949"/>
                    </a:ext>
                  </a:extLst>
                </a:gridCol>
                <a:gridCol w="751386">
                  <a:extLst>
                    <a:ext uri="{9D8B030D-6E8A-4147-A177-3AD203B41FA5}">
                      <a16:colId xmlns:a16="http://schemas.microsoft.com/office/drawing/2014/main" xmlns="" val="2024398338"/>
                    </a:ext>
                  </a:extLst>
                </a:gridCol>
              </a:tblGrid>
              <a:tr h="309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818210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4B0372AA-CAC4-40CD-BC97-1C40A303E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52756844"/>
              </p:ext>
            </p:extLst>
          </p:nvPr>
        </p:nvGraphicFramePr>
        <p:xfrm>
          <a:off x="2594410" y="4118903"/>
          <a:ext cx="226327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424">
                  <a:extLst>
                    <a:ext uri="{9D8B030D-6E8A-4147-A177-3AD203B41FA5}">
                      <a16:colId xmlns:a16="http://schemas.microsoft.com/office/drawing/2014/main" xmlns="" val="3368155638"/>
                    </a:ext>
                  </a:extLst>
                </a:gridCol>
                <a:gridCol w="754424">
                  <a:extLst>
                    <a:ext uri="{9D8B030D-6E8A-4147-A177-3AD203B41FA5}">
                      <a16:colId xmlns:a16="http://schemas.microsoft.com/office/drawing/2014/main" xmlns="" val="1501540441"/>
                    </a:ext>
                  </a:extLst>
                </a:gridCol>
                <a:gridCol w="754424">
                  <a:extLst>
                    <a:ext uri="{9D8B030D-6E8A-4147-A177-3AD203B41FA5}">
                      <a16:colId xmlns:a16="http://schemas.microsoft.com/office/drawing/2014/main" xmlns="" val="4004306488"/>
                    </a:ext>
                  </a:extLst>
                </a:gridCol>
              </a:tblGrid>
              <a:tr h="326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83842348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155A274F-D4A6-4180-86E1-F1CCCF2B1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454479"/>
              </p:ext>
            </p:extLst>
          </p:nvPr>
        </p:nvGraphicFramePr>
        <p:xfrm>
          <a:off x="4100110" y="5336682"/>
          <a:ext cx="399178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8356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4793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48179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Merge Sort</a:t>
            </a:r>
          </a:p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(Conquer &amp; Combine)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496B6A8-1AE4-4796-B509-3F008F6BDECF}"/>
              </a:ext>
            </a:extLst>
          </p:cNvPr>
          <p:cNvSpPr txBox="1"/>
          <p:nvPr/>
        </p:nvSpPr>
        <p:spPr>
          <a:xfrm>
            <a:off x="11288486" y="6488668"/>
            <a:ext cx="92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11/32</a:t>
            </a:r>
            <a:endParaRPr lang="ko-KR" altLang="en-US" b="1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597260E7-DDE9-4EF1-832F-3E5B01090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30470226"/>
              </p:ext>
            </p:extLst>
          </p:nvPr>
        </p:nvGraphicFramePr>
        <p:xfrm>
          <a:off x="427985" y="2537099"/>
          <a:ext cx="226327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424">
                  <a:extLst>
                    <a:ext uri="{9D8B030D-6E8A-4147-A177-3AD203B41FA5}">
                      <a16:colId xmlns:a16="http://schemas.microsoft.com/office/drawing/2014/main" xmlns="" val="3368155638"/>
                    </a:ext>
                  </a:extLst>
                </a:gridCol>
                <a:gridCol w="754424">
                  <a:extLst>
                    <a:ext uri="{9D8B030D-6E8A-4147-A177-3AD203B41FA5}">
                      <a16:colId xmlns:a16="http://schemas.microsoft.com/office/drawing/2014/main" xmlns="" val="1501540441"/>
                    </a:ext>
                  </a:extLst>
                </a:gridCol>
                <a:gridCol w="754424">
                  <a:extLst>
                    <a:ext uri="{9D8B030D-6E8A-4147-A177-3AD203B41FA5}">
                      <a16:colId xmlns:a16="http://schemas.microsoft.com/office/drawing/2014/main" xmlns="" val="4004306488"/>
                    </a:ext>
                  </a:extLst>
                </a:gridCol>
              </a:tblGrid>
              <a:tr h="326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83842348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0A9DF58D-4CF8-4262-99D4-CF0540E2C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58271935"/>
              </p:ext>
            </p:extLst>
          </p:nvPr>
        </p:nvGraphicFramePr>
        <p:xfrm>
          <a:off x="3527074" y="2537099"/>
          <a:ext cx="150277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386">
                  <a:extLst>
                    <a:ext uri="{9D8B030D-6E8A-4147-A177-3AD203B41FA5}">
                      <a16:colId xmlns:a16="http://schemas.microsoft.com/office/drawing/2014/main" xmlns="" val="3909782949"/>
                    </a:ext>
                  </a:extLst>
                </a:gridCol>
                <a:gridCol w="751386">
                  <a:extLst>
                    <a:ext uri="{9D8B030D-6E8A-4147-A177-3AD203B41FA5}">
                      <a16:colId xmlns:a16="http://schemas.microsoft.com/office/drawing/2014/main" xmlns="" val="2024398338"/>
                    </a:ext>
                  </a:extLst>
                </a:gridCol>
              </a:tblGrid>
              <a:tr h="309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81821047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7486C05C-752A-4969-9CBC-0AF6C513C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27423194"/>
              </p:ext>
            </p:extLst>
          </p:nvPr>
        </p:nvGraphicFramePr>
        <p:xfrm>
          <a:off x="6731550" y="2544860"/>
          <a:ext cx="399178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8356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sp>
        <p:nvSpPr>
          <p:cNvPr id="33" name="화살표: 위쪽 32">
            <a:extLst>
              <a:ext uri="{FF2B5EF4-FFF2-40B4-BE49-F238E27FC236}">
                <a16:creationId xmlns:a16="http://schemas.microsoft.com/office/drawing/2014/main" xmlns="" id="{B0DC4829-227D-4B1D-ABE1-E1B78F4CD58C}"/>
              </a:ext>
            </a:extLst>
          </p:cNvPr>
          <p:cNvSpPr/>
          <p:nvPr/>
        </p:nvSpPr>
        <p:spPr>
          <a:xfrm>
            <a:off x="680590" y="3024700"/>
            <a:ext cx="228952" cy="2192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위쪽 33">
            <a:extLst>
              <a:ext uri="{FF2B5EF4-FFF2-40B4-BE49-F238E27FC236}">
                <a16:creationId xmlns:a16="http://schemas.microsoft.com/office/drawing/2014/main" xmlns="" id="{301BEB03-8B23-447F-9AC4-FAC777D3C8ED}"/>
              </a:ext>
            </a:extLst>
          </p:cNvPr>
          <p:cNvSpPr/>
          <p:nvPr/>
        </p:nvSpPr>
        <p:spPr>
          <a:xfrm>
            <a:off x="3809870" y="3024700"/>
            <a:ext cx="228952" cy="2192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위쪽 34">
            <a:extLst>
              <a:ext uri="{FF2B5EF4-FFF2-40B4-BE49-F238E27FC236}">
                <a16:creationId xmlns:a16="http://schemas.microsoft.com/office/drawing/2014/main" xmlns="" id="{DD208DDF-D092-4BDF-8F41-305D612314B4}"/>
              </a:ext>
            </a:extLst>
          </p:cNvPr>
          <p:cNvSpPr/>
          <p:nvPr/>
        </p:nvSpPr>
        <p:spPr>
          <a:xfrm>
            <a:off x="8620627" y="3034860"/>
            <a:ext cx="228952" cy="219233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1899F11-414F-4C4E-B7FF-8B758C3DBD27}"/>
              </a:ext>
            </a:extLst>
          </p:cNvPr>
          <p:cNvSpPr txBox="1"/>
          <p:nvPr/>
        </p:nvSpPr>
        <p:spPr>
          <a:xfrm>
            <a:off x="46166" y="2988866"/>
            <a:ext cx="690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left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2FE0677-C678-419F-9C77-1BA1224D25EE}"/>
              </a:ext>
            </a:extLst>
          </p:cNvPr>
          <p:cNvSpPr txBox="1"/>
          <p:nvPr/>
        </p:nvSpPr>
        <p:spPr>
          <a:xfrm>
            <a:off x="2388997" y="2988866"/>
            <a:ext cx="828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FFD2C3F-5A8A-431C-8D93-4BF98D177A0B}"/>
              </a:ext>
            </a:extLst>
          </p:cNvPr>
          <p:cNvSpPr txBox="1"/>
          <p:nvPr/>
        </p:nvSpPr>
        <p:spPr>
          <a:xfrm>
            <a:off x="2972246" y="2988866"/>
            <a:ext cx="799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mid+1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F6BF147-705B-44FD-9BF8-2D472D407914}"/>
              </a:ext>
            </a:extLst>
          </p:cNvPr>
          <p:cNvSpPr txBox="1"/>
          <p:nvPr/>
        </p:nvSpPr>
        <p:spPr>
          <a:xfrm>
            <a:off x="4746117" y="2988866"/>
            <a:ext cx="828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right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D3A632E-E152-4D71-8070-E1F31D157FD9}"/>
              </a:ext>
            </a:extLst>
          </p:cNvPr>
          <p:cNvSpPr txBox="1"/>
          <p:nvPr/>
        </p:nvSpPr>
        <p:spPr>
          <a:xfrm>
            <a:off x="417956" y="1922066"/>
            <a:ext cx="2365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Two sub-lists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60D4D4C-32C7-489F-9C58-8334B16E3ADD}"/>
              </a:ext>
            </a:extLst>
          </p:cNvPr>
          <p:cNvSpPr txBox="1"/>
          <p:nvPr/>
        </p:nvSpPr>
        <p:spPr>
          <a:xfrm>
            <a:off x="6696836" y="1922066"/>
            <a:ext cx="2365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Temporary list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40CB4D9F-B666-47FA-AD4C-201CAE757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8361278"/>
              </p:ext>
            </p:extLst>
          </p:nvPr>
        </p:nvGraphicFramePr>
        <p:xfrm>
          <a:off x="6731549" y="2544854"/>
          <a:ext cx="399178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8356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21811036-6728-4972-A15C-937D4A19E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75732692"/>
              </p:ext>
            </p:extLst>
          </p:nvPr>
        </p:nvGraphicFramePr>
        <p:xfrm>
          <a:off x="6731548" y="2544858"/>
          <a:ext cx="399178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8356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5ACDC919-0142-427F-8B12-FC8923FBC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05233452"/>
              </p:ext>
            </p:extLst>
          </p:nvPr>
        </p:nvGraphicFramePr>
        <p:xfrm>
          <a:off x="6731549" y="2544858"/>
          <a:ext cx="399178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8356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455502AE-48D5-423F-B477-9F1BEF3A4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2834219"/>
              </p:ext>
            </p:extLst>
          </p:nvPr>
        </p:nvGraphicFramePr>
        <p:xfrm>
          <a:off x="6731552" y="2544859"/>
          <a:ext cx="399178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8356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84B03063-8D6D-4BBB-BDAD-51A940B45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30812879"/>
              </p:ext>
            </p:extLst>
          </p:nvPr>
        </p:nvGraphicFramePr>
        <p:xfrm>
          <a:off x="6731548" y="2544859"/>
          <a:ext cx="399178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8356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sp>
        <p:nvSpPr>
          <p:cNvPr id="27" name="화살표: 위쪽 26">
            <a:extLst>
              <a:ext uri="{FF2B5EF4-FFF2-40B4-BE49-F238E27FC236}">
                <a16:creationId xmlns:a16="http://schemas.microsoft.com/office/drawing/2014/main" xmlns="" id="{FCA8302D-1EAB-46BD-A190-23E582E40206}"/>
              </a:ext>
            </a:extLst>
          </p:cNvPr>
          <p:cNvSpPr/>
          <p:nvPr/>
        </p:nvSpPr>
        <p:spPr>
          <a:xfrm>
            <a:off x="9415285" y="3034858"/>
            <a:ext cx="228952" cy="219233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위쪽 27">
            <a:extLst>
              <a:ext uri="{FF2B5EF4-FFF2-40B4-BE49-F238E27FC236}">
                <a16:creationId xmlns:a16="http://schemas.microsoft.com/office/drawing/2014/main" xmlns="" id="{05603633-EF86-48A3-9658-CC3B1A0A96B7}"/>
              </a:ext>
            </a:extLst>
          </p:cNvPr>
          <p:cNvSpPr/>
          <p:nvPr/>
        </p:nvSpPr>
        <p:spPr>
          <a:xfrm>
            <a:off x="10209942" y="3023975"/>
            <a:ext cx="228952" cy="219233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위쪽 28">
            <a:extLst>
              <a:ext uri="{FF2B5EF4-FFF2-40B4-BE49-F238E27FC236}">
                <a16:creationId xmlns:a16="http://schemas.microsoft.com/office/drawing/2014/main" xmlns="" id="{775F2710-6B5B-4ECB-89A9-6A989E2D989F}"/>
              </a:ext>
            </a:extLst>
          </p:cNvPr>
          <p:cNvSpPr/>
          <p:nvPr/>
        </p:nvSpPr>
        <p:spPr>
          <a:xfrm>
            <a:off x="7847741" y="3045745"/>
            <a:ext cx="228952" cy="219233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위쪽 41">
            <a:extLst>
              <a:ext uri="{FF2B5EF4-FFF2-40B4-BE49-F238E27FC236}">
                <a16:creationId xmlns:a16="http://schemas.microsoft.com/office/drawing/2014/main" xmlns="" id="{A42C39FC-5BE7-4095-960A-7D61AE3DA29F}"/>
              </a:ext>
            </a:extLst>
          </p:cNvPr>
          <p:cNvSpPr/>
          <p:nvPr/>
        </p:nvSpPr>
        <p:spPr>
          <a:xfrm>
            <a:off x="7009543" y="3034860"/>
            <a:ext cx="228952" cy="219233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위쪽 42">
            <a:extLst>
              <a:ext uri="{FF2B5EF4-FFF2-40B4-BE49-F238E27FC236}">
                <a16:creationId xmlns:a16="http://schemas.microsoft.com/office/drawing/2014/main" xmlns="" id="{BC11A5B9-3FE9-404D-B313-34FEADD3B285}"/>
              </a:ext>
            </a:extLst>
          </p:cNvPr>
          <p:cNvSpPr/>
          <p:nvPr/>
        </p:nvSpPr>
        <p:spPr>
          <a:xfrm>
            <a:off x="1442589" y="3024696"/>
            <a:ext cx="228952" cy="2192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위쪽 43">
            <a:extLst>
              <a:ext uri="{FF2B5EF4-FFF2-40B4-BE49-F238E27FC236}">
                <a16:creationId xmlns:a16="http://schemas.microsoft.com/office/drawing/2014/main" xmlns="" id="{43B69953-A0F7-42D2-BFCD-DE38F05FE663}"/>
              </a:ext>
            </a:extLst>
          </p:cNvPr>
          <p:cNvSpPr/>
          <p:nvPr/>
        </p:nvSpPr>
        <p:spPr>
          <a:xfrm>
            <a:off x="2193706" y="3035587"/>
            <a:ext cx="228952" cy="2192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위쪽 45">
            <a:extLst>
              <a:ext uri="{FF2B5EF4-FFF2-40B4-BE49-F238E27FC236}">
                <a16:creationId xmlns:a16="http://schemas.microsoft.com/office/drawing/2014/main" xmlns="" id="{25D2AAAD-6711-41DA-A03D-9002A0B997D0}"/>
              </a:ext>
            </a:extLst>
          </p:cNvPr>
          <p:cNvSpPr/>
          <p:nvPr/>
        </p:nvSpPr>
        <p:spPr>
          <a:xfrm>
            <a:off x="4539214" y="3035582"/>
            <a:ext cx="228952" cy="2192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6E3E495F-D1A6-41B5-9D9C-0C2994663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44312153"/>
              </p:ext>
            </p:extLst>
          </p:nvPr>
        </p:nvGraphicFramePr>
        <p:xfrm>
          <a:off x="915500" y="4332287"/>
          <a:ext cx="399178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8356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930E39F-1EFF-4652-BD8F-69BCADEBC782}"/>
              </a:ext>
            </a:extLst>
          </p:cNvPr>
          <p:cNvSpPr txBox="1"/>
          <p:nvPr/>
        </p:nvSpPr>
        <p:spPr>
          <a:xfrm>
            <a:off x="544006" y="4735653"/>
            <a:ext cx="6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6A8E03A-7304-4ED6-948D-E32AAF59B66E}"/>
              </a:ext>
            </a:extLst>
          </p:cNvPr>
          <p:cNvSpPr txBox="1"/>
          <p:nvPr/>
        </p:nvSpPr>
        <p:spPr>
          <a:xfrm>
            <a:off x="4592672" y="4690799"/>
            <a:ext cx="82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9A857E77-4264-49A6-B378-35261E04BAE2}"/>
              </a:ext>
            </a:extLst>
          </p:cNvPr>
          <p:cNvCxnSpPr/>
          <p:nvPr/>
        </p:nvCxnSpPr>
        <p:spPr>
          <a:xfrm>
            <a:off x="5486400" y="4492165"/>
            <a:ext cx="8534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DC2468AB-B9E3-4457-8922-7284E40C0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2311019"/>
              </p:ext>
            </p:extLst>
          </p:nvPr>
        </p:nvGraphicFramePr>
        <p:xfrm>
          <a:off x="6899740" y="4322127"/>
          <a:ext cx="399178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8356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9DAC4351-0497-48F9-8531-EB0C9922779E}"/>
              </a:ext>
            </a:extLst>
          </p:cNvPr>
          <p:cNvSpPr txBox="1"/>
          <p:nvPr/>
        </p:nvSpPr>
        <p:spPr>
          <a:xfrm>
            <a:off x="6528246" y="4725493"/>
            <a:ext cx="6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DA36902-F819-4F4F-954D-DC14318502CE}"/>
              </a:ext>
            </a:extLst>
          </p:cNvPr>
          <p:cNvSpPr txBox="1"/>
          <p:nvPr/>
        </p:nvSpPr>
        <p:spPr>
          <a:xfrm>
            <a:off x="10576912" y="4680639"/>
            <a:ext cx="82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DA2CAAC-38BF-4A7B-A6B9-B591B6C83042}"/>
              </a:ext>
            </a:extLst>
          </p:cNvPr>
          <p:cNvSpPr txBox="1"/>
          <p:nvPr/>
        </p:nvSpPr>
        <p:spPr>
          <a:xfrm>
            <a:off x="894759" y="3652893"/>
            <a:ext cx="2365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Temporary list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4EF10D3F-D70B-48DD-823F-7BBA2DDE9005}"/>
              </a:ext>
            </a:extLst>
          </p:cNvPr>
          <p:cNvSpPr txBox="1"/>
          <p:nvPr/>
        </p:nvSpPr>
        <p:spPr>
          <a:xfrm>
            <a:off x="6816586" y="3652890"/>
            <a:ext cx="2365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Original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24C6341-54A5-44E1-9080-F63439D4FC6E}"/>
              </a:ext>
            </a:extLst>
          </p:cNvPr>
          <p:cNvSpPr txBox="1"/>
          <p:nvPr/>
        </p:nvSpPr>
        <p:spPr>
          <a:xfrm>
            <a:off x="3033088" y="5529374"/>
            <a:ext cx="290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Time Complexity :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6E9479-7629-4ED6-8A5B-2F0F64AB6997}"/>
                  </a:ext>
                </a:extLst>
              </p:cNvPr>
              <p:cNvSpPr txBox="1"/>
              <p:nvPr/>
            </p:nvSpPr>
            <p:spPr>
              <a:xfrm>
                <a:off x="5900057" y="5502133"/>
                <a:ext cx="4212772" cy="953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T(n) = 2T(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400" dirty="0"/>
                  <a:t>) +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400" dirty="0"/>
                  <a:t>(n)</a:t>
                </a:r>
              </a:p>
              <a:p>
                <a:r>
                  <a:rPr lang="en-US" altLang="ko-KR" sz="2400" dirty="0"/>
                  <a:t>      = 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i="1" dirty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altLang="ko-KR" sz="2400" dirty="0">
                        <a:latin typeface="Cambria Math" panose="02040503050406030204" pitchFamily="18" charset="0"/>
                      </a:rPr>
                      <m:t>logn</m:t>
                    </m:r>
                    <m:r>
                      <a:rPr lang="en-US" altLang="ko-KR" sz="24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56E9479-7629-4ED6-8A5B-2F0F64AB6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057" y="5502133"/>
                <a:ext cx="4212772" cy="953915"/>
              </a:xfrm>
              <a:prstGeom prst="rect">
                <a:avLst/>
              </a:prstGeom>
              <a:blipFill>
                <a:blip r:embed="rId3" cstate="print"/>
                <a:stretch>
                  <a:fillRect l="-2315" t="-1282" b="-14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33793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27" grpId="0" animBg="1"/>
      <p:bldP spid="27" grpId="1" animBg="1"/>
      <p:bldP spid="28" grpId="0" animBg="1"/>
      <p:bldP spid="29" grpId="0" animBg="1"/>
      <p:bldP spid="29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6" grpId="0" animBg="1"/>
      <p:bldP spid="48" grpId="0"/>
      <p:bldP spid="49" grpId="0"/>
      <p:bldP spid="52" grpId="0"/>
      <p:bldP spid="53" grpId="0"/>
      <p:bldP spid="45" grpId="0"/>
      <p:bldP spid="54" grpId="0"/>
      <p:bldP spid="3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687044" y="2774423"/>
            <a:ext cx="48179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Quick Sort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704977" y="3751762"/>
            <a:ext cx="4835661" cy="107505"/>
            <a:chOff x="0" y="349924"/>
            <a:chExt cx="1844310" cy="45970"/>
          </a:xfrm>
        </p:grpSpPr>
        <p:sp>
          <p:nvSpPr>
            <p:cNvPr id="3" name="직사각형 2"/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F688799-C9C2-4547-A103-A54E624CAAD7}"/>
              </a:ext>
            </a:extLst>
          </p:cNvPr>
          <p:cNvGrpSpPr/>
          <p:nvPr/>
        </p:nvGrpSpPr>
        <p:grpSpPr>
          <a:xfrm>
            <a:off x="4533235" y="4997704"/>
            <a:ext cx="7867990" cy="2224644"/>
            <a:chOff x="4532441" y="4997704"/>
            <a:chExt cx="7867990" cy="2224644"/>
          </a:xfrm>
        </p:grpSpPr>
        <p:sp>
          <p:nvSpPr>
            <p:cNvPr id="23" name="직사각형 1"/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8"/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"/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8"/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18"/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8"/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18"/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CDD11166-E789-41AD-AAC0-F36F6B5E239E}"/>
              </a:ext>
            </a:extLst>
          </p:cNvPr>
          <p:cNvGrpSpPr/>
          <p:nvPr/>
        </p:nvGrpSpPr>
        <p:grpSpPr>
          <a:xfrm rot="10800000">
            <a:off x="-384720" y="-370718"/>
            <a:ext cx="7867990" cy="2224644"/>
            <a:chOff x="4532441" y="4997704"/>
            <a:chExt cx="7867990" cy="2224644"/>
          </a:xfrm>
        </p:grpSpPr>
        <p:sp>
          <p:nvSpPr>
            <p:cNvPr id="24" name="직사각형 1">
              <a:extLst>
                <a:ext uri="{FF2B5EF4-FFF2-40B4-BE49-F238E27FC236}">
                  <a16:creationId xmlns:a16="http://schemas.microsoft.com/office/drawing/2014/main" xmlns="" id="{D98655CA-6FCD-49FD-B6DC-E4317E3456D9}"/>
                </a:ext>
              </a:extLst>
            </p:cNvPr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1">
              <a:extLst>
                <a:ext uri="{FF2B5EF4-FFF2-40B4-BE49-F238E27FC236}">
                  <a16:creationId xmlns:a16="http://schemas.microsoft.com/office/drawing/2014/main" xmlns="" id="{043BD729-DFBB-4C1B-BFC4-98FF710D7DB4}"/>
                </a:ext>
              </a:extLst>
            </p:cNvPr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18">
              <a:extLst>
                <a:ext uri="{FF2B5EF4-FFF2-40B4-BE49-F238E27FC236}">
                  <a16:creationId xmlns:a16="http://schemas.microsoft.com/office/drawing/2014/main" xmlns="" id="{79653065-2202-4394-80B3-0962CF32EB1D}"/>
                </a:ext>
              </a:extLst>
            </p:cNvPr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18">
              <a:extLst>
                <a:ext uri="{FF2B5EF4-FFF2-40B4-BE49-F238E27FC236}">
                  <a16:creationId xmlns:a16="http://schemas.microsoft.com/office/drawing/2014/main" xmlns="" id="{BE153C08-6B1F-4BDF-9D9E-22E64D2AD52A}"/>
                </a:ext>
              </a:extLst>
            </p:cNvPr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1">
              <a:extLst>
                <a:ext uri="{FF2B5EF4-FFF2-40B4-BE49-F238E27FC236}">
                  <a16:creationId xmlns:a16="http://schemas.microsoft.com/office/drawing/2014/main" xmlns="" id="{D4FEB251-7594-4A0D-ABC2-2C9FA9E9F6BC}"/>
                </a:ext>
              </a:extLst>
            </p:cNvPr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18">
              <a:extLst>
                <a:ext uri="{FF2B5EF4-FFF2-40B4-BE49-F238E27FC236}">
                  <a16:creationId xmlns:a16="http://schemas.microsoft.com/office/drawing/2014/main" xmlns="" id="{B6D486DC-8421-497B-B1E7-BE6B6DDB8B7E}"/>
                </a:ext>
              </a:extLst>
            </p:cNvPr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18">
              <a:extLst>
                <a:ext uri="{FF2B5EF4-FFF2-40B4-BE49-F238E27FC236}">
                  <a16:creationId xmlns:a16="http://schemas.microsoft.com/office/drawing/2014/main" xmlns="" id="{B74D6274-9B66-4498-9FF3-4DC800255AFB}"/>
                </a:ext>
              </a:extLst>
            </p:cNvPr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18">
              <a:extLst>
                <a:ext uri="{FF2B5EF4-FFF2-40B4-BE49-F238E27FC236}">
                  <a16:creationId xmlns:a16="http://schemas.microsoft.com/office/drawing/2014/main" xmlns="" id="{DE5503B3-06E7-4B2C-9AE2-B28DFCCDC9A2}"/>
                </a:ext>
              </a:extLst>
            </p:cNvPr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18">
              <a:extLst>
                <a:ext uri="{FF2B5EF4-FFF2-40B4-BE49-F238E27FC236}">
                  <a16:creationId xmlns:a16="http://schemas.microsoft.com/office/drawing/2014/main" xmlns="" id="{47FD19B1-3EBA-495A-9BB3-D1A3C3E0D858}"/>
                </a:ext>
              </a:extLst>
            </p:cNvPr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9E1BF81-F9CD-4A3E-BE96-8D467C678220}"/>
              </a:ext>
            </a:extLst>
          </p:cNvPr>
          <p:cNvSpPr txBox="1"/>
          <p:nvPr/>
        </p:nvSpPr>
        <p:spPr>
          <a:xfrm>
            <a:off x="11156906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12/32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31601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Quick Sort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6FF6266-BBA4-4C0A-9EE9-525F1912F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4039" y="1531916"/>
            <a:ext cx="10747103" cy="495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One of the divide and conquer algorithm.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A method of sorting known to be very fast on average.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3 step process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Divide : </a:t>
            </a:r>
            <a:r>
              <a:rPr lang="en-US" altLang="ko-KR" sz="2200" dirty="0"/>
              <a:t>Divide unsorted list to two unsorted sub-list.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Conquer : Sort each sub-lists.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Combine : There is nothing to do.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13/32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53613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Quick Sort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9">
            <a:extLst>
              <a:ext uri="{FF2B5EF4-FFF2-40B4-BE49-F238E27FC236}">
                <a16:creationId xmlns:a16="http://schemas.microsoft.com/office/drawing/2014/main" xmlns="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393D837-E70F-4EE3-8E78-59F31E7F18F0}"/>
              </a:ext>
            </a:extLst>
          </p:cNvPr>
          <p:cNvSpPr txBox="1"/>
          <p:nvPr/>
        </p:nvSpPr>
        <p:spPr>
          <a:xfrm>
            <a:off x="11331078" y="6488668"/>
            <a:ext cx="101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14/32 </a:t>
            </a:r>
            <a:endParaRPr lang="ko-KR" altLang="en-US" b="1" dirty="0"/>
          </a:p>
        </p:txBody>
      </p:sp>
      <p:pic>
        <p:nvPicPr>
          <p:cNvPr id="1026" name="Picture 2" descr="C:\Users\jwSeo\Desktop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365" y="1617472"/>
            <a:ext cx="4833011" cy="2198624"/>
          </a:xfrm>
          <a:prstGeom prst="rect">
            <a:avLst/>
          </a:prstGeom>
          <a:noFill/>
        </p:spPr>
      </p:pic>
      <p:pic>
        <p:nvPicPr>
          <p:cNvPr id="1027" name="Picture 3" descr="C:\Users\jwSeo\Desktop\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65430" y="1532700"/>
            <a:ext cx="4775405" cy="39780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3613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8009ACE-321B-4009-89DB-DB098B67477A}"/>
              </a:ext>
            </a:extLst>
          </p:cNvPr>
          <p:cNvSpPr/>
          <p:nvPr/>
        </p:nvSpPr>
        <p:spPr>
          <a:xfrm>
            <a:off x="131092" y="651906"/>
            <a:ext cx="24270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Quick Sort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907A903-4E64-4371-BDEB-E4083FE7B6BC}"/>
              </a:ext>
            </a:extLst>
          </p:cNvPr>
          <p:cNvSpPr txBox="1"/>
          <p:nvPr/>
        </p:nvSpPr>
        <p:spPr>
          <a:xfrm>
            <a:off x="5921547" y="3657966"/>
            <a:ext cx="6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18A687-533E-4D2E-899C-23963104C0B2}"/>
              </a:ext>
            </a:extLst>
          </p:cNvPr>
          <p:cNvSpPr txBox="1"/>
          <p:nvPr/>
        </p:nvSpPr>
        <p:spPr>
          <a:xfrm>
            <a:off x="10808417" y="3613112"/>
            <a:ext cx="82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8022FDF3-C232-4170-A9CE-67774775C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50507"/>
              </p:ext>
            </p:extLst>
          </p:nvPr>
        </p:nvGraphicFramePr>
        <p:xfrm>
          <a:off x="6293041" y="3253550"/>
          <a:ext cx="481791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582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D4D065A-4B9F-4BAF-BDF1-1EFD3AC786CD}"/>
              </a:ext>
            </a:extLst>
          </p:cNvPr>
          <p:cNvGrpSpPr/>
          <p:nvPr/>
        </p:nvGrpSpPr>
        <p:grpSpPr>
          <a:xfrm>
            <a:off x="10329443" y="4069722"/>
            <a:ext cx="828040" cy="576750"/>
            <a:chOff x="4179014" y="2371554"/>
            <a:chExt cx="828040" cy="576750"/>
          </a:xfrm>
        </p:grpSpPr>
        <p:sp>
          <p:nvSpPr>
            <p:cNvPr id="16" name="화살표: 위쪽 15">
              <a:extLst>
                <a:ext uri="{FF2B5EF4-FFF2-40B4-BE49-F238E27FC236}">
                  <a16:creationId xmlns:a16="http://schemas.microsoft.com/office/drawing/2014/main" xmlns="" id="{13F55F2C-3FD7-49AF-B591-9419ADF56A68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D7098115-8055-498C-AB8D-01E267039569}"/>
                </a:ext>
              </a:extLst>
            </p:cNvPr>
            <p:cNvSpPr txBox="1"/>
            <p:nvPr/>
          </p:nvSpPr>
          <p:spPr>
            <a:xfrm>
              <a:off x="4179014" y="2578972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pivot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A6D1EE55-57C2-4204-B069-22C56BE3ED3F}"/>
              </a:ext>
            </a:extLst>
          </p:cNvPr>
          <p:cNvGrpSpPr/>
          <p:nvPr/>
        </p:nvGrpSpPr>
        <p:grpSpPr>
          <a:xfrm>
            <a:off x="543186" y="2534847"/>
            <a:ext cx="828040" cy="576750"/>
            <a:chOff x="4179014" y="2371554"/>
            <a:chExt cx="828040" cy="576750"/>
          </a:xfrm>
        </p:grpSpPr>
        <p:sp>
          <p:nvSpPr>
            <p:cNvPr id="22" name="화살표: 위쪽 21">
              <a:extLst>
                <a:ext uri="{FF2B5EF4-FFF2-40B4-BE49-F238E27FC236}">
                  <a16:creationId xmlns:a16="http://schemas.microsoft.com/office/drawing/2014/main" xmlns="" id="{B47811FE-957F-4964-A5B0-71004BEC7D87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62439C08-88A4-418C-9C1D-A8867D736F26}"/>
                </a:ext>
              </a:extLst>
            </p:cNvPr>
            <p:cNvSpPr txBox="1"/>
            <p:nvPr/>
          </p:nvSpPr>
          <p:spPr>
            <a:xfrm>
              <a:off x="4179014" y="2578972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pivot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E0093417-25D7-41B8-8522-3B87513226BB}"/>
              </a:ext>
            </a:extLst>
          </p:cNvPr>
          <p:cNvGrpSpPr/>
          <p:nvPr/>
        </p:nvGrpSpPr>
        <p:grpSpPr>
          <a:xfrm>
            <a:off x="750987" y="4952896"/>
            <a:ext cx="962187" cy="566784"/>
            <a:chOff x="4375930" y="2371554"/>
            <a:chExt cx="828040" cy="566784"/>
          </a:xfrm>
        </p:grpSpPr>
        <p:sp>
          <p:nvSpPr>
            <p:cNvPr id="30" name="화살표: 위쪽 29">
              <a:extLst>
                <a:ext uri="{FF2B5EF4-FFF2-40B4-BE49-F238E27FC236}">
                  <a16:creationId xmlns:a16="http://schemas.microsoft.com/office/drawing/2014/main" xmlns="" id="{CA5A86D0-4B9E-4D6A-A9FC-CB2E2D2AF42D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DF3D75E-58F8-4974-9DDC-BC466BE2D937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i</a:t>
              </a:r>
              <a:endParaRPr lang="en-US" altLang="ko-KR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73870993-484C-4487-83CD-5F3E81B34BCB}"/>
              </a:ext>
            </a:extLst>
          </p:cNvPr>
          <p:cNvGrpSpPr/>
          <p:nvPr/>
        </p:nvGrpSpPr>
        <p:grpSpPr>
          <a:xfrm>
            <a:off x="761874" y="3802803"/>
            <a:ext cx="962187" cy="566784"/>
            <a:chOff x="4375930" y="2371554"/>
            <a:chExt cx="828040" cy="566784"/>
          </a:xfrm>
        </p:grpSpPr>
        <p:sp>
          <p:nvSpPr>
            <p:cNvPr id="33" name="화살표: 위쪽 32">
              <a:extLst>
                <a:ext uri="{FF2B5EF4-FFF2-40B4-BE49-F238E27FC236}">
                  <a16:creationId xmlns:a16="http://schemas.microsoft.com/office/drawing/2014/main" xmlns="" id="{CC541465-B1B8-4135-82FA-0DA5F315B7FC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1142BF51-9972-40C9-A19D-E998164AD6AC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j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157EF-D7F7-4CA4-B864-1F380DB674FA}"/>
              </a:ext>
            </a:extLst>
          </p:cNvPr>
          <p:cNvSpPr txBox="1"/>
          <p:nvPr/>
        </p:nvSpPr>
        <p:spPr>
          <a:xfrm>
            <a:off x="1469572" y="2545731"/>
            <a:ext cx="211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Reference Index 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2E676CC-7EE7-48B0-8E73-2EEBE33D8B1E}"/>
              </a:ext>
            </a:extLst>
          </p:cNvPr>
          <p:cNvSpPr txBox="1"/>
          <p:nvPr/>
        </p:nvSpPr>
        <p:spPr>
          <a:xfrm>
            <a:off x="1491340" y="3859133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Current Index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A8710C5-245A-4E47-9DC9-9B1ED3102F20}"/>
              </a:ext>
            </a:extLst>
          </p:cNvPr>
          <p:cNvSpPr txBox="1"/>
          <p:nvPr/>
        </p:nvSpPr>
        <p:spPr>
          <a:xfrm>
            <a:off x="1491340" y="4985545"/>
            <a:ext cx="264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To be swapped Index</a:t>
            </a:r>
            <a:endParaRPr lang="ko-KR" altLang="en-US" b="1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618212C7-BA76-46CD-B18A-3353BDE48138}"/>
              </a:ext>
            </a:extLst>
          </p:cNvPr>
          <p:cNvGrpSpPr/>
          <p:nvPr/>
        </p:nvGrpSpPr>
        <p:grpSpPr>
          <a:xfrm>
            <a:off x="5867271" y="4069729"/>
            <a:ext cx="962187" cy="566784"/>
            <a:chOff x="4375930" y="2371554"/>
            <a:chExt cx="828040" cy="566784"/>
          </a:xfrm>
        </p:grpSpPr>
        <p:sp>
          <p:nvSpPr>
            <p:cNvPr id="38" name="화살표: 위쪽 37">
              <a:extLst>
                <a:ext uri="{FF2B5EF4-FFF2-40B4-BE49-F238E27FC236}">
                  <a16:creationId xmlns:a16="http://schemas.microsoft.com/office/drawing/2014/main" xmlns="" id="{7F055E29-83BB-433E-BBEE-46A453E1BB2C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C6921464-AFDB-41D4-B340-1E91F1321567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i</a:t>
              </a:r>
              <a:endParaRPr lang="en-US" altLang="ko-KR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4DD7DAA2-B8F0-469A-A114-11C83FADF9E7}"/>
              </a:ext>
            </a:extLst>
          </p:cNvPr>
          <p:cNvGrpSpPr/>
          <p:nvPr/>
        </p:nvGrpSpPr>
        <p:grpSpPr>
          <a:xfrm>
            <a:off x="6618386" y="4069736"/>
            <a:ext cx="962187" cy="566784"/>
            <a:chOff x="4375930" y="2371554"/>
            <a:chExt cx="828040" cy="566784"/>
          </a:xfrm>
        </p:grpSpPr>
        <p:sp>
          <p:nvSpPr>
            <p:cNvPr id="41" name="화살표: 위쪽 40">
              <a:extLst>
                <a:ext uri="{FF2B5EF4-FFF2-40B4-BE49-F238E27FC236}">
                  <a16:creationId xmlns:a16="http://schemas.microsoft.com/office/drawing/2014/main" xmlns="" id="{2551C55C-EA46-4970-ACF7-107DA929608A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04EED6EB-7AEF-44F8-A3D6-DFAC50E71AE5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j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04BD02E-86DA-49A8-80F6-613B567E419B}"/>
              </a:ext>
            </a:extLst>
          </p:cNvPr>
          <p:cNvSpPr txBox="1"/>
          <p:nvPr/>
        </p:nvSpPr>
        <p:spPr>
          <a:xfrm>
            <a:off x="11375572" y="6488668"/>
            <a:ext cx="83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15/32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457769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8009ACE-321B-4009-89DB-DB098B67477A}"/>
              </a:ext>
            </a:extLst>
          </p:cNvPr>
          <p:cNvSpPr/>
          <p:nvPr/>
        </p:nvSpPr>
        <p:spPr>
          <a:xfrm>
            <a:off x="131092" y="651906"/>
            <a:ext cx="24270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Quick Sort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907A903-4E64-4371-BDEB-E4083FE7B6BC}"/>
              </a:ext>
            </a:extLst>
          </p:cNvPr>
          <p:cNvSpPr txBox="1"/>
          <p:nvPr/>
        </p:nvSpPr>
        <p:spPr>
          <a:xfrm>
            <a:off x="6084835" y="3385825"/>
            <a:ext cx="6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18A687-533E-4D2E-899C-23963104C0B2}"/>
              </a:ext>
            </a:extLst>
          </p:cNvPr>
          <p:cNvSpPr txBox="1"/>
          <p:nvPr/>
        </p:nvSpPr>
        <p:spPr>
          <a:xfrm>
            <a:off x="10971705" y="3340971"/>
            <a:ext cx="82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8022FDF3-C232-4170-A9CE-67774775C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2296136"/>
              </p:ext>
            </p:extLst>
          </p:nvPr>
        </p:nvGraphicFramePr>
        <p:xfrm>
          <a:off x="6456329" y="2981409"/>
          <a:ext cx="481791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582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D4D065A-4B9F-4BAF-BDF1-1EFD3AC786CD}"/>
              </a:ext>
            </a:extLst>
          </p:cNvPr>
          <p:cNvGrpSpPr/>
          <p:nvPr/>
        </p:nvGrpSpPr>
        <p:grpSpPr>
          <a:xfrm>
            <a:off x="10492731" y="3797581"/>
            <a:ext cx="828040" cy="576750"/>
            <a:chOff x="4179014" y="2371554"/>
            <a:chExt cx="828040" cy="576750"/>
          </a:xfrm>
        </p:grpSpPr>
        <p:sp>
          <p:nvSpPr>
            <p:cNvPr id="16" name="화살표: 위쪽 15">
              <a:extLst>
                <a:ext uri="{FF2B5EF4-FFF2-40B4-BE49-F238E27FC236}">
                  <a16:creationId xmlns:a16="http://schemas.microsoft.com/office/drawing/2014/main" xmlns="" id="{13F55F2C-3FD7-49AF-B591-9419ADF56A68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D7098115-8055-498C-AB8D-01E267039569}"/>
                </a:ext>
              </a:extLst>
            </p:cNvPr>
            <p:cNvSpPr txBox="1"/>
            <p:nvPr/>
          </p:nvSpPr>
          <p:spPr>
            <a:xfrm>
              <a:off x="4179014" y="2578972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pivot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618212C7-BA76-46CD-B18A-3353BDE48138}"/>
              </a:ext>
            </a:extLst>
          </p:cNvPr>
          <p:cNvGrpSpPr/>
          <p:nvPr/>
        </p:nvGrpSpPr>
        <p:grpSpPr>
          <a:xfrm>
            <a:off x="6030559" y="3797588"/>
            <a:ext cx="962187" cy="566784"/>
            <a:chOff x="4375930" y="2371554"/>
            <a:chExt cx="828040" cy="566784"/>
          </a:xfrm>
        </p:grpSpPr>
        <p:sp>
          <p:nvSpPr>
            <p:cNvPr id="38" name="화살표: 위쪽 37">
              <a:extLst>
                <a:ext uri="{FF2B5EF4-FFF2-40B4-BE49-F238E27FC236}">
                  <a16:creationId xmlns:a16="http://schemas.microsoft.com/office/drawing/2014/main" xmlns="" id="{7F055E29-83BB-433E-BBEE-46A453E1BB2C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C6921464-AFDB-41D4-B340-1E91F1321567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i</a:t>
              </a:r>
              <a:endParaRPr lang="en-US" altLang="ko-KR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4DD7DAA2-B8F0-469A-A114-11C83FADF9E7}"/>
              </a:ext>
            </a:extLst>
          </p:cNvPr>
          <p:cNvGrpSpPr/>
          <p:nvPr/>
        </p:nvGrpSpPr>
        <p:grpSpPr>
          <a:xfrm>
            <a:off x="6781674" y="3797595"/>
            <a:ext cx="962187" cy="566784"/>
            <a:chOff x="4375930" y="2371554"/>
            <a:chExt cx="828040" cy="566784"/>
          </a:xfrm>
        </p:grpSpPr>
        <p:sp>
          <p:nvSpPr>
            <p:cNvPr id="41" name="화살표: 위쪽 40">
              <a:extLst>
                <a:ext uri="{FF2B5EF4-FFF2-40B4-BE49-F238E27FC236}">
                  <a16:creationId xmlns:a16="http://schemas.microsoft.com/office/drawing/2014/main" xmlns="" id="{2551C55C-EA46-4970-ACF7-107DA929608A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04EED6EB-7AEF-44F8-A3D6-DFAC50E71AE5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j</a:t>
              </a:r>
            </a:p>
          </p:txBody>
        </p:sp>
      </p:grp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5BCC22E8-045B-4E72-8B4C-2F89F0F88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453" y="1349967"/>
            <a:ext cx="5181600" cy="525766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b="1" dirty="0"/>
              <a:t>Sorting process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ko-KR" sz="2200" dirty="0"/>
              <a:t>Initializing :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 -&gt; left – 1</a:t>
            </a:r>
            <a:br>
              <a:rPr lang="en-US" altLang="ko-KR" sz="2200" dirty="0"/>
            </a:br>
            <a:r>
              <a:rPr lang="en-US" altLang="ko-KR" sz="2200" dirty="0"/>
              <a:t>                j -&gt; left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ko-KR" sz="2200" dirty="0"/>
              <a:t>Pivot index is each list’s right index.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ko-KR" sz="22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ko-KR" sz="2400" dirty="0"/>
              <a:t>If current index’s value smaller than pivot value, increase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index and swap(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, j).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ko-KR" sz="2400" dirty="0"/>
              <a:t>When j==pivot, increase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index and then swap(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, pivot).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B3D73F7-AE6C-4333-9C0E-A1E0C0CEBE1A}"/>
              </a:ext>
            </a:extLst>
          </p:cNvPr>
          <p:cNvSpPr txBox="1"/>
          <p:nvPr/>
        </p:nvSpPr>
        <p:spPr>
          <a:xfrm>
            <a:off x="11375572" y="6488668"/>
            <a:ext cx="83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16/32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592463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8009ACE-321B-4009-89DB-DB098B67477A}"/>
              </a:ext>
            </a:extLst>
          </p:cNvPr>
          <p:cNvSpPr/>
          <p:nvPr/>
        </p:nvSpPr>
        <p:spPr>
          <a:xfrm>
            <a:off x="131092" y="651906"/>
            <a:ext cx="24270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Quick Sort</a:t>
            </a:r>
          </a:p>
          <a:p>
            <a:r>
              <a:rPr lang="en-US" altLang="ko-KR" sz="28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(Conquer)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907A903-4E64-4371-BDEB-E4083FE7B6BC}"/>
              </a:ext>
            </a:extLst>
          </p:cNvPr>
          <p:cNvSpPr txBox="1"/>
          <p:nvPr/>
        </p:nvSpPr>
        <p:spPr>
          <a:xfrm>
            <a:off x="3232777" y="2416991"/>
            <a:ext cx="6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18A687-533E-4D2E-899C-23963104C0B2}"/>
              </a:ext>
            </a:extLst>
          </p:cNvPr>
          <p:cNvSpPr txBox="1"/>
          <p:nvPr/>
        </p:nvSpPr>
        <p:spPr>
          <a:xfrm>
            <a:off x="8119647" y="2372137"/>
            <a:ext cx="82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8022FDF3-C232-4170-A9CE-67774775C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00122046"/>
              </p:ext>
            </p:extLst>
          </p:nvPr>
        </p:nvGraphicFramePr>
        <p:xfrm>
          <a:off x="3604271" y="2012575"/>
          <a:ext cx="481791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582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D4D065A-4B9F-4BAF-BDF1-1EFD3AC786CD}"/>
              </a:ext>
            </a:extLst>
          </p:cNvPr>
          <p:cNvGrpSpPr/>
          <p:nvPr/>
        </p:nvGrpSpPr>
        <p:grpSpPr>
          <a:xfrm>
            <a:off x="7640673" y="2828747"/>
            <a:ext cx="828040" cy="576750"/>
            <a:chOff x="4179014" y="2371554"/>
            <a:chExt cx="828040" cy="576750"/>
          </a:xfrm>
        </p:grpSpPr>
        <p:sp>
          <p:nvSpPr>
            <p:cNvPr id="16" name="화살표: 위쪽 15">
              <a:extLst>
                <a:ext uri="{FF2B5EF4-FFF2-40B4-BE49-F238E27FC236}">
                  <a16:creationId xmlns:a16="http://schemas.microsoft.com/office/drawing/2014/main" xmlns="" id="{13F55F2C-3FD7-49AF-B591-9419ADF56A68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D7098115-8055-498C-AB8D-01E267039569}"/>
                </a:ext>
              </a:extLst>
            </p:cNvPr>
            <p:cNvSpPr txBox="1"/>
            <p:nvPr/>
          </p:nvSpPr>
          <p:spPr>
            <a:xfrm>
              <a:off x="4179014" y="2578972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pivot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618212C7-BA76-46CD-B18A-3353BDE48138}"/>
              </a:ext>
            </a:extLst>
          </p:cNvPr>
          <p:cNvGrpSpPr/>
          <p:nvPr/>
        </p:nvGrpSpPr>
        <p:grpSpPr>
          <a:xfrm>
            <a:off x="3178501" y="2828754"/>
            <a:ext cx="962187" cy="566784"/>
            <a:chOff x="4375930" y="2371554"/>
            <a:chExt cx="828040" cy="566784"/>
          </a:xfrm>
        </p:grpSpPr>
        <p:sp>
          <p:nvSpPr>
            <p:cNvPr id="38" name="화살표: 위쪽 37">
              <a:extLst>
                <a:ext uri="{FF2B5EF4-FFF2-40B4-BE49-F238E27FC236}">
                  <a16:creationId xmlns:a16="http://schemas.microsoft.com/office/drawing/2014/main" xmlns="" id="{7F055E29-83BB-433E-BBEE-46A453E1BB2C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C6921464-AFDB-41D4-B340-1E91F1321567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i</a:t>
              </a:r>
              <a:endParaRPr lang="en-US" altLang="ko-KR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4DD7DAA2-B8F0-469A-A114-11C83FADF9E7}"/>
              </a:ext>
            </a:extLst>
          </p:cNvPr>
          <p:cNvGrpSpPr/>
          <p:nvPr/>
        </p:nvGrpSpPr>
        <p:grpSpPr>
          <a:xfrm>
            <a:off x="3929616" y="2828761"/>
            <a:ext cx="962187" cy="566784"/>
            <a:chOff x="4375930" y="2371554"/>
            <a:chExt cx="828040" cy="566784"/>
          </a:xfrm>
        </p:grpSpPr>
        <p:sp>
          <p:nvSpPr>
            <p:cNvPr id="41" name="화살표: 위쪽 40">
              <a:extLst>
                <a:ext uri="{FF2B5EF4-FFF2-40B4-BE49-F238E27FC236}">
                  <a16:creationId xmlns:a16="http://schemas.microsoft.com/office/drawing/2014/main" xmlns="" id="{2551C55C-EA46-4970-ACF7-107DA929608A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04EED6EB-7AEF-44F8-A3D6-DFAC50E71AE5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j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D3992F6C-1ACF-403C-9C1F-1CAC1CEB8F4A}"/>
              </a:ext>
            </a:extLst>
          </p:cNvPr>
          <p:cNvGrpSpPr/>
          <p:nvPr/>
        </p:nvGrpSpPr>
        <p:grpSpPr>
          <a:xfrm>
            <a:off x="4909330" y="2839644"/>
            <a:ext cx="962187" cy="566784"/>
            <a:chOff x="4375930" y="2371554"/>
            <a:chExt cx="828040" cy="566784"/>
          </a:xfrm>
        </p:grpSpPr>
        <p:sp>
          <p:nvSpPr>
            <p:cNvPr id="22" name="화살표: 위쪽 21">
              <a:extLst>
                <a:ext uri="{FF2B5EF4-FFF2-40B4-BE49-F238E27FC236}">
                  <a16:creationId xmlns:a16="http://schemas.microsoft.com/office/drawing/2014/main" xmlns="" id="{1937CAC0-A2DB-478F-8A48-768FEDEFBEB4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A97E8F51-340C-4379-BD00-EF1A2BCEB524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j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BE8E4CFE-4FF6-4797-8787-1BBC5EEF1C85}"/>
              </a:ext>
            </a:extLst>
          </p:cNvPr>
          <p:cNvGrpSpPr/>
          <p:nvPr/>
        </p:nvGrpSpPr>
        <p:grpSpPr>
          <a:xfrm>
            <a:off x="3940499" y="2828750"/>
            <a:ext cx="962187" cy="566784"/>
            <a:chOff x="4375930" y="2371554"/>
            <a:chExt cx="828040" cy="566784"/>
          </a:xfrm>
        </p:grpSpPr>
        <p:sp>
          <p:nvSpPr>
            <p:cNvPr id="27" name="화살표: 위쪽 26">
              <a:extLst>
                <a:ext uri="{FF2B5EF4-FFF2-40B4-BE49-F238E27FC236}">
                  <a16:creationId xmlns:a16="http://schemas.microsoft.com/office/drawing/2014/main" xmlns="" id="{C4B43073-2DB9-459A-AFEF-4F297403B661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F077A25C-CAFE-4E44-A254-2BF4722C0589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i</a:t>
              </a:r>
              <a:endParaRPr lang="en-US" altLang="ko-KR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0B6D1DCC-249F-40CC-9278-3D86655A1674}"/>
              </a:ext>
            </a:extLst>
          </p:cNvPr>
          <p:cNvGrpSpPr/>
          <p:nvPr/>
        </p:nvGrpSpPr>
        <p:grpSpPr>
          <a:xfrm>
            <a:off x="4207888" y="2456220"/>
            <a:ext cx="828040" cy="530454"/>
            <a:chOff x="7810351" y="2446499"/>
            <a:chExt cx="828040" cy="530454"/>
          </a:xfrm>
        </p:grpSpPr>
        <p:sp>
          <p:nvSpPr>
            <p:cNvPr id="30" name="왼쪽 대괄호 29">
              <a:extLst>
                <a:ext uri="{FF2B5EF4-FFF2-40B4-BE49-F238E27FC236}">
                  <a16:creationId xmlns:a16="http://schemas.microsoft.com/office/drawing/2014/main" xmlns="" id="{9E624AE2-C5D8-4E5F-BEBB-EC4ADCEB2BE7}"/>
                </a:ext>
              </a:extLst>
            </p:cNvPr>
            <p:cNvSpPr/>
            <p:nvPr/>
          </p:nvSpPr>
          <p:spPr>
            <a:xfrm rot="16200000" flipV="1">
              <a:off x="8143810" y="2113040"/>
              <a:ext cx="161122" cy="828040"/>
            </a:xfrm>
            <a:prstGeom prst="leftBracket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ABCD9B84-0563-4D32-8F5C-7C1ABE8DD615}"/>
                </a:ext>
              </a:extLst>
            </p:cNvPr>
            <p:cNvSpPr txBox="1"/>
            <p:nvPr/>
          </p:nvSpPr>
          <p:spPr>
            <a:xfrm>
              <a:off x="7810351" y="2607621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sz="1600" dirty="0"/>
                <a:t>swap</a:t>
              </a:r>
            </a:p>
          </p:txBody>
        </p: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D8AB52AF-53C2-4E49-A9BB-C1F958DFD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55627990"/>
              </p:ext>
            </p:extLst>
          </p:nvPr>
        </p:nvGraphicFramePr>
        <p:xfrm>
          <a:off x="3604271" y="2012571"/>
          <a:ext cx="481791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582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80025084-3199-4242-807B-B67DA5482969}"/>
              </a:ext>
            </a:extLst>
          </p:cNvPr>
          <p:cNvGrpSpPr/>
          <p:nvPr/>
        </p:nvGrpSpPr>
        <p:grpSpPr>
          <a:xfrm>
            <a:off x="5878160" y="2839640"/>
            <a:ext cx="962187" cy="566784"/>
            <a:chOff x="4375930" y="2371554"/>
            <a:chExt cx="828040" cy="566784"/>
          </a:xfrm>
        </p:grpSpPr>
        <p:sp>
          <p:nvSpPr>
            <p:cNvPr id="34" name="화살표: 위쪽 33">
              <a:extLst>
                <a:ext uri="{FF2B5EF4-FFF2-40B4-BE49-F238E27FC236}">
                  <a16:creationId xmlns:a16="http://schemas.microsoft.com/office/drawing/2014/main" xmlns="" id="{99B83365-7C74-42F3-B048-6F61BA286F11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14EE3203-307A-4C47-8790-DB2B8B11826B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j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0FF406AE-1703-4DA1-A3CE-6404B759C863}"/>
              </a:ext>
            </a:extLst>
          </p:cNvPr>
          <p:cNvGrpSpPr/>
          <p:nvPr/>
        </p:nvGrpSpPr>
        <p:grpSpPr>
          <a:xfrm>
            <a:off x="6825219" y="2839636"/>
            <a:ext cx="962187" cy="566784"/>
            <a:chOff x="4375930" y="2371554"/>
            <a:chExt cx="828040" cy="566784"/>
          </a:xfrm>
        </p:grpSpPr>
        <p:sp>
          <p:nvSpPr>
            <p:cNvPr id="43" name="화살표: 위쪽 42">
              <a:extLst>
                <a:ext uri="{FF2B5EF4-FFF2-40B4-BE49-F238E27FC236}">
                  <a16:creationId xmlns:a16="http://schemas.microsoft.com/office/drawing/2014/main" xmlns="" id="{4F93FC9A-96C3-4BB7-8663-BB7F27C549C9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D73BE90C-E015-4BFE-ACFC-B5531667BF62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j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A48804D1-DA84-4ADC-9265-3DE86D04FC00}"/>
              </a:ext>
            </a:extLst>
          </p:cNvPr>
          <p:cNvGrpSpPr/>
          <p:nvPr/>
        </p:nvGrpSpPr>
        <p:grpSpPr>
          <a:xfrm>
            <a:off x="4898441" y="2839636"/>
            <a:ext cx="962187" cy="566784"/>
            <a:chOff x="4375930" y="2371554"/>
            <a:chExt cx="828040" cy="566784"/>
          </a:xfrm>
        </p:grpSpPr>
        <p:sp>
          <p:nvSpPr>
            <p:cNvPr id="46" name="화살표: 위쪽 45">
              <a:extLst>
                <a:ext uri="{FF2B5EF4-FFF2-40B4-BE49-F238E27FC236}">
                  <a16:creationId xmlns:a16="http://schemas.microsoft.com/office/drawing/2014/main" xmlns="" id="{DCA2D91A-0160-4554-8277-DD6C71831AA1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F9A41111-E920-4FBF-8D56-4566A1C87021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i</a:t>
              </a:r>
              <a:endParaRPr lang="en-US" altLang="ko-KR" b="1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BCF6D1F7-72E7-4408-B420-A69218D8D037}"/>
              </a:ext>
            </a:extLst>
          </p:cNvPr>
          <p:cNvGrpSpPr/>
          <p:nvPr/>
        </p:nvGrpSpPr>
        <p:grpSpPr>
          <a:xfrm>
            <a:off x="5057700" y="2445332"/>
            <a:ext cx="1970314" cy="530454"/>
            <a:chOff x="7810351" y="2446499"/>
            <a:chExt cx="828040" cy="530454"/>
          </a:xfrm>
        </p:grpSpPr>
        <p:sp>
          <p:nvSpPr>
            <p:cNvPr id="49" name="왼쪽 대괄호 48">
              <a:extLst>
                <a:ext uri="{FF2B5EF4-FFF2-40B4-BE49-F238E27FC236}">
                  <a16:creationId xmlns:a16="http://schemas.microsoft.com/office/drawing/2014/main" xmlns="" id="{9A08FAB2-87DD-4362-8233-A0B895295F5A}"/>
                </a:ext>
              </a:extLst>
            </p:cNvPr>
            <p:cNvSpPr/>
            <p:nvPr/>
          </p:nvSpPr>
          <p:spPr>
            <a:xfrm rot="16200000" flipV="1">
              <a:off x="8143810" y="2113040"/>
              <a:ext cx="161122" cy="828040"/>
            </a:xfrm>
            <a:prstGeom prst="leftBracket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8FA80A66-2F90-4F35-BDEB-A702BF96F84D}"/>
                </a:ext>
              </a:extLst>
            </p:cNvPr>
            <p:cNvSpPr txBox="1"/>
            <p:nvPr/>
          </p:nvSpPr>
          <p:spPr>
            <a:xfrm>
              <a:off x="7810351" y="2607621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   </a:t>
              </a:r>
              <a:r>
                <a:rPr lang="en-US" altLang="ko-KR" sz="1600" dirty="0"/>
                <a:t>swap</a:t>
              </a:r>
            </a:p>
          </p:txBody>
        </p:sp>
      </p:grp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B1DA160F-719D-4A36-A0B4-15FB5D33A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59040714"/>
              </p:ext>
            </p:extLst>
          </p:nvPr>
        </p:nvGraphicFramePr>
        <p:xfrm>
          <a:off x="3604271" y="2012578"/>
          <a:ext cx="481791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582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5EFDD7AD-39D8-4C32-93E2-ADAB3180A251}"/>
              </a:ext>
            </a:extLst>
          </p:cNvPr>
          <p:cNvGrpSpPr/>
          <p:nvPr/>
        </p:nvGrpSpPr>
        <p:grpSpPr>
          <a:xfrm>
            <a:off x="5878154" y="2839636"/>
            <a:ext cx="962187" cy="566784"/>
            <a:chOff x="4375930" y="2371554"/>
            <a:chExt cx="828040" cy="566784"/>
          </a:xfrm>
        </p:grpSpPr>
        <p:sp>
          <p:nvSpPr>
            <p:cNvPr id="53" name="화살표: 위쪽 52">
              <a:extLst>
                <a:ext uri="{FF2B5EF4-FFF2-40B4-BE49-F238E27FC236}">
                  <a16:creationId xmlns:a16="http://schemas.microsoft.com/office/drawing/2014/main" xmlns="" id="{CF8DB027-13E0-4A66-8FA6-578216E9DB17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C0C14ED9-96FA-4883-AD31-0377FF36A440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i</a:t>
              </a:r>
              <a:endParaRPr lang="en-US" altLang="ko-KR" b="1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A8A8B3B1-A8AF-43FC-96F4-508E70E89D4F}"/>
              </a:ext>
            </a:extLst>
          </p:cNvPr>
          <p:cNvGrpSpPr/>
          <p:nvPr/>
        </p:nvGrpSpPr>
        <p:grpSpPr>
          <a:xfrm>
            <a:off x="7554561" y="2839635"/>
            <a:ext cx="962187" cy="566784"/>
            <a:chOff x="4375930" y="2371554"/>
            <a:chExt cx="828040" cy="566784"/>
          </a:xfrm>
        </p:grpSpPr>
        <p:sp>
          <p:nvSpPr>
            <p:cNvPr id="56" name="화살표: 위쪽 55">
              <a:extLst>
                <a:ext uri="{FF2B5EF4-FFF2-40B4-BE49-F238E27FC236}">
                  <a16:creationId xmlns:a16="http://schemas.microsoft.com/office/drawing/2014/main" xmlns="" id="{EDBE8EE5-8F24-4127-8730-A199525B1F02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11F9FCF8-64B4-44F4-848F-37688627C7FE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j</a:t>
              </a:r>
            </a:p>
          </p:txBody>
        </p:sp>
      </p:grp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00342411-0442-411B-927D-82C9BEEBD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6414777"/>
              </p:ext>
            </p:extLst>
          </p:nvPr>
        </p:nvGraphicFramePr>
        <p:xfrm>
          <a:off x="3604268" y="2001691"/>
          <a:ext cx="481791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582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23740BD8-21F5-41A1-8132-9D9D9530E99C}"/>
              </a:ext>
            </a:extLst>
          </p:cNvPr>
          <p:cNvGrpSpPr/>
          <p:nvPr/>
        </p:nvGrpSpPr>
        <p:grpSpPr>
          <a:xfrm>
            <a:off x="5982989" y="2445329"/>
            <a:ext cx="1970314" cy="530454"/>
            <a:chOff x="7810351" y="2446499"/>
            <a:chExt cx="828040" cy="530454"/>
          </a:xfrm>
        </p:grpSpPr>
        <p:sp>
          <p:nvSpPr>
            <p:cNvPr id="60" name="왼쪽 대괄호 59">
              <a:extLst>
                <a:ext uri="{FF2B5EF4-FFF2-40B4-BE49-F238E27FC236}">
                  <a16:creationId xmlns:a16="http://schemas.microsoft.com/office/drawing/2014/main" xmlns="" id="{6F0B9D46-F37A-4DA4-AFBA-A6BCAD5277BF}"/>
                </a:ext>
              </a:extLst>
            </p:cNvPr>
            <p:cNvSpPr/>
            <p:nvPr/>
          </p:nvSpPr>
          <p:spPr>
            <a:xfrm rot="16200000" flipV="1">
              <a:off x="8143810" y="2113040"/>
              <a:ext cx="161122" cy="828040"/>
            </a:xfrm>
            <a:prstGeom prst="leftBracket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694706A4-DC7F-4CA8-BC95-212864CAAEFE}"/>
                </a:ext>
              </a:extLst>
            </p:cNvPr>
            <p:cNvSpPr txBox="1"/>
            <p:nvPr/>
          </p:nvSpPr>
          <p:spPr>
            <a:xfrm>
              <a:off x="7810351" y="2607621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   </a:t>
              </a:r>
              <a:r>
                <a:rPr lang="en-US" altLang="ko-KR" sz="1600" dirty="0"/>
                <a:t>swap</a:t>
              </a: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BF9EA93B-E959-4B61-89B6-58060BE43E47}"/>
              </a:ext>
            </a:extLst>
          </p:cNvPr>
          <p:cNvCxnSpPr/>
          <p:nvPr/>
        </p:nvCxnSpPr>
        <p:spPr>
          <a:xfrm>
            <a:off x="5982989" y="3624944"/>
            <a:ext cx="0" cy="5878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3C001C3C-248B-45B5-BA11-85F3FF769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8308691"/>
              </p:ext>
            </p:extLst>
          </p:nvPr>
        </p:nvGraphicFramePr>
        <p:xfrm>
          <a:off x="3604268" y="4636033"/>
          <a:ext cx="481791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582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9FB96E9-E418-42FD-AE53-DC6E589325D1}"/>
              </a:ext>
            </a:extLst>
          </p:cNvPr>
          <p:cNvSpPr txBox="1"/>
          <p:nvPr/>
        </p:nvSpPr>
        <p:spPr>
          <a:xfrm>
            <a:off x="8119649" y="4984704"/>
            <a:ext cx="82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9393FED8-1925-4076-8A25-2053FF9C9733}"/>
              </a:ext>
            </a:extLst>
          </p:cNvPr>
          <p:cNvSpPr txBox="1"/>
          <p:nvPr/>
        </p:nvSpPr>
        <p:spPr>
          <a:xfrm>
            <a:off x="3232779" y="4996908"/>
            <a:ext cx="6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20B8B71F-FC20-456C-A3D1-4D32BD19267B}"/>
              </a:ext>
            </a:extLst>
          </p:cNvPr>
          <p:cNvGrpSpPr/>
          <p:nvPr/>
        </p:nvGrpSpPr>
        <p:grpSpPr>
          <a:xfrm>
            <a:off x="5681251" y="5103871"/>
            <a:ext cx="828040" cy="576750"/>
            <a:chOff x="4179014" y="2371554"/>
            <a:chExt cx="828040" cy="576750"/>
          </a:xfrm>
        </p:grpSpPr>
        <p:sp>
          <p:nvSpPr>
            <p:cNvPr id="70" name="화살표: 위쪽 69">
              <a:extLst>
                <a:ext uri="{FF2B5EF4-FFF2-40B4-BE49-F238E27FC236}">
                  <a16:creationId xmlns:a16="http://schemas.microsoft.com/office/drawing/2014/main" xmlns="" id="{3ADCFC21-B3A4-4D8B-B7FC-C6E8A6D378ED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B4196F82-4632-498B-9898-A9860F38D09F}"/>
                </a:ext>
              </a:extLst>
            </p:cNvPr>
            <p:cNvSpPr txBox="1"/>
            <p:nvPr/>
          </p:nvSpPr>
          <p:spPr>
            <a:xfrm>
              <a:off x="4179014" y="2578972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pivot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77CC672D-CAB8-4EB4-8C76-8BA05F421D61}"/>
              </a:ext>
            </a:extLst>
          </p:cNvPr>
          <p:cNvSpPr txBox="1"/>
          <p:nvPr/>
        </p:nvSpPr>
        <p:spPr>
          <a:xfrm>
            <a:off x="11375572" y="6488668"/>
            <a:ext cx="83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17/32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34010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8009ACE-321B-4009-89DB-DB098B67477A}"/>
              </a:ext>
            </a:extLst>
          </p:cNvPr>
          <p:cNvSpPr/>
          <p:nvPr/>
        </p:nvSpPr>
        <p:spPr>
          <a:xfrm>
            <a:off x="131092" y="651906"/>
            <a:ext cx="34551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Quick Sort</a:t>
            </a:r>
          </a:p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(Divide &amp; Conquer)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785FB3E2-E464-4DF1-A107-8A7CFF1CC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2008910"/>
              </p:ext>
            </p:extLst>
          </p:nvPr>
        </p:nvGraphicFramePr>
        <p:xfrm>
          <a:off x="3604268" y="1490064"/>
          <a:ext cx="481791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582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83B6A4F-A460-4D95-8CA3-0A02488CD645}"/>
              </a:ext>
            </a:extLst>
          </p:cNvPr>
          <p:cNvSpPr txBox="1"/>
          <p:nvPr/>
        </p:nvSpPr>
        <p:spPr>
          <a:xfrm>
            <a:off x="8119649" y="1838735"/>
            <a:ext cx="82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3617A703-68A1-48DC-8C05-06DC44687C20}"/>
              </a:ext>
            </a:extLst>
          </p:cNvPr>
          <p:cNvSpPr txBox="1"/>
          <p:nvPr/>
        </p:nvSpPr>
        <p:spPr>
          <a:xfrm>
            <a:off x="3232779" y="1850939"/>
            <a:ext cx="6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1F50D12D-A4FB-4646-870B-E2D20D3227F6}"/>
              </a:ext>
            </a:extLst>
          </p:cNvPr>
          <p:cNvGrpSpPr/>
          <p:nvPr/>
        </p:nvGrpSpPr>
        <p:grpSpPr>
          <a:xfrm>
            <a:off x="5681251" y="1957902"/>
            <a:ext cx="828040" cy="576750"/>
            <a:chOff x="4179014" y="2371554"/>
            <a:chExt cx="828040" cy="576750"/>
          </a:xfrm>
        </p:grpSpPr>
        <p:sp>
          <p:nvSpPr>
            <p:cNvPr id="84" name="화살표: 위쪽 83">
              <a:extLst>
                <a:ext uri="{FF2B5EF4-FFF2-40B4-BE49-F238E27FC236}">
                  <a16:creationId xmlns:a16="http://schemas.microsoft.com/office/drawing/2014/main" xmlns="" id="{A8D52131-AED9-4170-B3DD-88B8B8F1C336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58AD0B6C-FEA4-440F-9E03-F8E178B15776}"/>
                </a:ext>
              </a:extLst>
            </p:cNvPr>
            <p:cNvSpPr txBox="1"/>
            <p:nvPr/>
          </p:nvSpPr>
          <p:spPr>
            <a:xfrm>
              <a:off x="4179014" y="2578972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pivot</a:t>
              </a: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5FC4A235-4875-48C6-8179-686FB6606B69}"/>
              </a:ext>
            </a:extLst>
          </p:cNvPr>
          <p:cNvCxnSpPr/>
          <p:nvPr/>
        </p:nvCxnSpPr>
        <p:spPr>
          <a:xfrm>
            <a:off x="5982989" y="2623456"/>
            <a:ext cx="0" cy="5878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6B857E7B-BFA4-4572-B894-1CB1A1B3E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21054048"/>
              </p:ext>
            </p:extLst>
          </p:nvPr>
        </p:nvGraphicFramePr>
        <p:xfrm>
          <a:off x="5529031" y="3410956"/>
          <a:ext cx="980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260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L="76210" marR="76210" marT="38105" marB="3810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xmlns="" id="{BAFEE6D9-262D-4CF6-A076-71EFFF13F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5815088"/>
              </p:ext>
            </p:extLst>
          </p:nvPr>
        </p:nvGraphicFramePr>
        <p:xfrm>
          <a:off x="3017408" y="3404563"/>
          <a:ext cx="195276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381">
                  <a:extLst>
                    <a:ext uri="{9D8B030D-6E8A-4147-A177-3AD203B41FA5}">
                      <a16:colId xmlns:a16="http://schemas.microsoft.com/office/drawing/2014/main" xmlns="" val="3909782949"/>
                    </a:ext>
                  </a:extLst>
                </a:gridCol>
                <a:gridCol w="976381">
                  <a:extLst>
                    <a:ext uri="{9D8B030D-6E8A-4147-A177-3AD203B41FA5}">
                      <a16:colId xmlns:a16="http://schemas.microsoft.com/office/drawing/2014/main" xmlns="" val="2024398338"/>
                    </a:ext>
                  </a:extLst>
                </a:gridCol>
              </a:tblGrid>
              <a:tr h="309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1821047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AA462FE3-1A1B-4A82-A079-D7CBAD149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76191774"/>
              </p:ext>
            </p:extLst>
          </p:nvPr>
        </p:nvGraphicFramePr>
        <p:xfrm>
          <a:off x="7056009" y="3404561"/>
          <a:ext cx="195276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381">
                  <a:extLst>
                    <a:ext uri="{9D8B030D-6E8A-4147-A177-3AD203B41FA5}">
                      <a16:colId xmlns:a16="http://schemas.microsoft.com/office/drawing/2014/main" xmlns="" val="3909782949"/>
                    </a:ext>
                  </a:extLst>
                </a:gridCol>
                <a:gridCol w="976381">
                  <a:extLst>
                    <a:ext uri="{9D8B030D-6E8A-4147-A177-3AD203B41FA5}">
                      <a16:colId xmlns:a16="http://schemas.microsoft.com/office/drawing/2014/main" xmlns="" val="2024398338"/>
                    </a:ext>
                  </a:extLst>
                </a:gridCol>
              </a:tblGrid>
              <a:tr h="309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1821047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9B32FE6F-E3F4-4C77-9516-7B274075F887}"/>
              </a:ext>
            </a:extLst>
          </p:cNvPr>
          <p:cNvSpPr txBox="1"/>
          <p:nvPr/>
        </p:nvSpPr>
        <p:spPr>
          <a:xfrm>
            <a:off x="2710260" y="3701506"/>
            <a:ext cx="6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0E2DE8AD-3ADD-4AEC-9F51-A5C2893244DC}"/>
              </a:ext>
            </a:extLst>
          </p:cNvPr>
          <p:cNvSpPr txBox="1"/>
          <p:nvPr/>
        </p:nvSpPr>
        <p:spPr>
          <a:xfrm>
            <a:off x="6727090" y="3701507"/>
            <a:ext cx="6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35989DE9-72B1-4611-936F-E4F9A9968FE5}"/>
              </a:ext>
            </a:extLst>
          </p:cNvPr>
          <p:cNvSpPr txBox="1"/>
          <p:nvPr/>
        </p:nvSpPr>
        <p:spPr>
          <a:xfrm>
            <a:off x="8805452" y="3689304"/>
            <a:ext cx="82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E0D7E11F-C55F-4B3A-961B-119D5F17D929}"/>
              </a:ext>
            </a:extLst>
          </p:cNvPr>
          <p:cNvSpPr txBox="1"/>
          <p:nvPr/>
        </p:nvSpPr>
        <p:spPr>
          <a:xfrm>
            <a:off x="4755971" y="3700189"/>
            <a:ext cx="82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7E770EF5-1DD0-452C-9DB1-EF624EABF6C9}"/>
              </a:ext>
            </a:extLst>
          </p:cNvPr>
          <p:cNvGrpSpPr/>
          <p:nvPr/>
        </p:nvGrpSpPr>
        <p:grpSpPr>
          <a:xfrm>
            <a:off x="4189906" y="4047959"/>
            <a:ext cx="828040" cy="576750"/>
            <a:chOff x="4179014" y="2371554"/>
            <a:chExt cx="828040" cy="576750"/>
          </a:xfrm>
        </p:grpSpPr>
        <p:sp>
          <p:nvSpPr>
            <p:cNvPr id="95" name="화살표: 위쪽 94">
              <a:extLst>
                <a:ext uri="{FF2B5EF4-FFF2-40B4-BE49-F238E27FC236}">
                  <a16:creationId xmlns:a16="http://schemas.microsoft.com/office/drawing/2014/main" xmlns="" id="{598B6CFC-AA1F-4BD8-B3BF-0BFFC61405FE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954C3C6A-49BE-4AAA-81DD-C46FB4367ED1}"/>
                </a:ext>
              </a:extLst>
            </p:cNvPr>
            <p:cNvSpPr txBox="1"/>
            <p:nvPr/>
          </p:nvSpPr>
          <p:spPr>
            <a:xfrm>
              <a:off x="4179014" y="2578972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pivot</a:t>
              </a: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842ADC62-B465-4F27-8D02-20A070F66988}"/>
              </a:ext>
            </a:extLst>
          </p:cNvPr>
          <p:cNvGrpSpPr/>
          <p:nvPr/>
        </p:nvGrpSpPr>
        <p:grpSpPr>
          <a:xfrm>
            <a:off x="8217620" y="4058842"/>
            <a:ext cx="828040" cy="576750"/>
            <a:chOff x="4179014" y="2371554"/>
            <a:chExt cx="828040" cy="576750"/>
          </a:xfrm>
        </p:grpSpPr>
        <p:sp>
          <p:nvSpPr>
            <p:cNvPr id="98" name="화살표: 위쪽 97">
              <a:extLst>
                <a:ext uri="{FF2B5EF4-FFF2-40B4-BE49-F238E27FC236}">
                  <a16:creationId xmlns:a16="http://schemas.microsoft.com/office/drawing/2014/main" xmlns="" id="{52742614-E2E3-4A30-BF00-87A6EABFE6D7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1F6712A2-F670-4E4E-A2A0-84396B5DF97B}"/>
                </a:ext>
              </a:extLst>
            </p:cNvPr>
            <p:cNvSpPr txBox="1"/>
            <p:nvPr/>
          </p:nvSpPr>
          <p:spPr>
            <a:xfrm>
              <a:off x="4179014" y="2578972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pivot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xmlns="" id="{1F8469B1-8B3E-4F13-8547-3F3D860820E8}"/>
              </a:ext>
            </a:extLst>
          </p:cNvPr>
          <p:cNvGrpSpPr/>
          <p:nvPr/>
        </p:nvGrpSpPr>
        <p:grpSpPr>
          <a:xfrm>
            <a:off x="2624089" y="4046918"/>
            <a:ext cx="962187" cy="566784"/>
            <a:chOff x="4375930" y="2371554"/>
            <a:chExt cx="828040" cy="566784"/>
          </a:xfrm>
        </p:grpSpPr>
        <p:sp>
          <p:nvSpPr>
            <p:cNvPr id="101" name="화살표: 위쪽 100">
              <a:extLst>
                <a:ext uri="{FF2B5EF4-FFF2-40B4-BE49-F238E27FC236}">
                  <a16:creationId xmlns:a16="http://schemas.microsoft.com/office/drawing/2014/main" xmlns="" id="{84286CD7-AC8D-4955-97CF-386CF5A54A4F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8BF5DD9F-C7F8-49F2-B50A-F25BEE705560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i</a:t>
              </a:r>
              <a:endParaRPr lang="en-US" altLang="ko-KR" b="1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F5170B2D-98D2-4D7A-BEB3-4E79EC0DC738}"/>
              </a:ext>
            </a:extLst>
          </p:cNvPr>
          <p:cNvGrpSpPr/>
          <p:nvPr/>
        </p:nvGrpSpPr>
        <p:grpSpPr>
          <a:xfrm>
            <a:off x="3330955" y="4047442"/>
            <a:ext cx="962187" cy="566784"/>
            <a:chOff x="4375930" y="2371554"/>
            <a:chExt cx="828040" cy="566784"/>
          </a:xfrm>
        </p:grpSpPr>
        <p:sp>
          <p:nvSpPr>
            <p:cNvPr id="104" name="화살표: 위쪽 103">
              <a:extLst>
                <a:ext uri="{FF2B5EF4-FFF2-40B4-BE49-F238E27FC236}">
                  <a16:creationId xmlns:a16="http://schemas.microsoft.com/office/drawing/2014/main" xmlns="" id="{6D084495-9C0E-4DCC-8FDF-C14BA0537727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81F91496-6D17-421B-A211-27A59534EDFD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j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xmlns="" id="{E57C40AB-AE4A-40E9-B9E9-D9621AD3FD32}"/>
              </a:ext>
            </a:extLst>
          </p:cNvPr>
          <p:cNvGrpSpPr/>
          <p:nvPr/>
        </p:nvGrpSpPr>
        <p:grpSpPr>
          <a:xfrm>
            <a:off x="6706229" y="4057806"/>
            <a:ext cx="962187" cy="566784"/>
            <a:chOff x="4375930" y="2371554"/>
            <a:chExt cx="828040" cy="566784"/>
          </a:xfrm>
        </p:grpSpPr>
        <p:sp>
          <p:nvSpPr>
            <p:cNvPr id="107" name="화살표: 위쪽 106">
              <a:extLst>
                <a:ext uri="{FF2B5EF4-FFF2-40B4-BE49-F238E27FC236}">
                  <a16:creationId xmlns:a16="http://schemas.microsoft.com/office/drawing/2014/main" xmlns="" id="{A428909D-3484-43BC-912A-34DBD992CE71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86D0F877-9DCB-4ACC-B9FF-A699557ECCBC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i</a:t>
              </a:r>
              <a:endParaRPr lang="en-US" altLang="ko-KR" b="1" dirty="0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xmlns="" id="{4EE92430-6609-4A69-B23B-6A997E78C5C2}"/>
              </a:ext>
            </a:extLst>
          </p:cNvPr>
          <p:cNvGrpSpPr/>
          <p:nvPr/>
        </p:nvGrpSpPr>
        <p:grpSpPr>
          <a:xfrm>
            <a:off x="7413095" y="4058330"/>
            <a:ext cx="962187" cy="566784"/>
            <a:chOff x="4375930" y="2371554"/>
            <a:chExt cx="828040" cy="566784"/>
          </a:xfrm>
        </p:grpSpPr>
        <p:sp>
          <p:nvSpPr>
            <p:cNvPr id="110" name="화살표: 위쪽 109">
              <a:extLst>
                <a:ext uri="{FF2B5EF4-FFF2-40B4-BE49-F238E27FC236}">
                  <a16:creationId xmlns:a16="http://schemas.microsoft.com/office/drawing/2014/main" xmlns="" id="{A3A464E2-2E25-4A00-83F6-13F32C5705FD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AFB30E1E-9C6C-4C6A-8B0D-CF2350C5359F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j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xmlns="" id="{87AD97D5-E4E6-4848-A1F4-82F7E0F5942C}"/>
              </a:ext>
            </a:extLst>
          </p:cNvPr>
          <p:cNvGrpSpPr/>
          <p:nvPr/>
        </p:nvGrpSpPr>
        <p:grpSpPr>
          <a:xfrm>
            <a:off x="4103846" y="4047434"/>
            <a:ext cx="962187" cy="566784"/>
            <a:chOff x="4375930" y="2371554"/>
            <a:chExt cx="828040" cy="566784"/>
          </a:xfrm>
        </p:grpSpPr>
        <p:sp>
          <p:nvSpPr>
            <p:cNvPr id="113" name="화살표: 위쪽 112">
              <a:extLst>
                <a:ext uri="{FF2B5EF4-FFF2-40B4-BE49-F238E27FC236}">
                  <a16:creationId xmlns:a16="http://schemas.microsoft.com/office/drawing/2014/main" xmlns="" id="{43CD6172-3DAD-446A-9214-8B01D992DABD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F81EABF8-25E0-4F79-B5C2-57663DD6FE2A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j</a:t>
              </a: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803C4D26-444D-4C63-9F93-F95EA2D53608}"/>
              </a:ext>
            </a:extLst>
          </p:cNvPr>
          <p:cNvGrpSpPr/>
          <p:nvPr/>
        </p:nvGrpSpPr>
        <p:grpSpPr>
          <a:xfrm>
            <a:off x="3320774" y="4046915"/>
            <a:ext cx="962187" cy="566784"/>
            <a:chOff x="4375930" y="2371554"/>
            <a:chExt cx="828040" cy="566784"/>
          </a:xfrm>
        </p:grpSpPr>
        <p:sp>
          <p:nvSpPr>
            <p:cNvPr id="116" name="화살표: 위쪽 115">
              <a:extLst>
                <a:ext uri="{FF2B5EF4-FFF2-40B4-BE49-F238E27FC236}">
                  <a16:creationId xmlns:a16="http://schemas.microsoft.com/office/drawing/2014/main" xmlns="" id="{B9DF669C-69BF-490B-B190-5B7BCBF7547A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E5308438-422B-4D83-A232-B9F6719C3ABA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i</a:t>
              </a:r>
              <a:endParaRPr lang="en-US" altLang="ko-KR" b="1" dirty="0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xmlns="" id="{B8469E93-AA37-4745-A06B-2F3F8BCECCD2}"/>
              </a:ext>
            </a:extLst>
          </p:cNvPr>
          <p:cNvGrpSpPr/>
          <p:nvPr/>
        </p:nvGrpSpPr>
        <p:grpSpPr>
          <a:xfrm>
            <a:off x="3467656" y="3816934"/>
            <a:ext cx="828040" cy="530454"/>
            <a:chOff x="7810351" y="2446499"/>
            <a:chExt cx="828040" cy="530454"/>
          </a:xfrm>
        </p:grpSpPr>
        <p:sp>
          <p:nvSpPr>
            <p:cNvPr id="119" name="왼쪽 대괄호 118">
              <a:extLst>
                <a:ext uri="{FF2B5EF4-FFF2-40B4-BE49-F238E27FC236}">
                  <a16:creationId xmlns:a16="http://schemas.microsoft.com/office/drawing/2014/main" xmlns="" id="{AAD5620D-4E34-4487-8C12-AB5337724F48}"/>
                </a:ext>
              </a:extLst>
            </p:cNvPr>
            <p:cNvSpPr/>
            <p:nvPr/>
          </p:nvSpPr>
          <p:spPr>
            <a:xfrm rot="16200000" flipV="1">
              <a:off x="8143810" y="2113040"/>
              <a:ext cx="161122" cy="828040"/>
            </a:xfrm>
            <a:prstGeom prst="leftBracket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FD9FF9BA-56B6-415E-A5FC-F0888C7FFFB7}"/>
                </a:ext>
              </a:extLst>
            </p:cNvPr>
            <p:cNvSpPr txBox="1"/>
            <p:nvPr/>
          </p:nvSpPr>
          <p:spPr>
            <a:xfrm>
              <a:off x="7810351" y="2607621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sz="1600" dirty="0"/>
                <a:t>swap</a:t>
              </a:r>
            </a:p>
          </p:txBody>
        </p:sp>
      </p:grpSp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xmlns="" id="{A4EE9A12-2A27-4151-8B8B-3F20DADD4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42715463"/>
              </p:ext>
            </p:extLst>
          </p:nvPr>
        </p:nvGraphicFramePr>
        <p:xfrm>
          <a:off x="3017408" y="3404556"/>
          <a:ext cx="195276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381">
                  <a:extLst>
                    <a:ext uri="{9D8B030D-6E8A-4147-A177-3AD203B41FA5}">
                      <a16:colId xmlns:a16="http://schemas.microsoft.com/office/drawing/2014/main" xmlns="" val="3909782949"/>
                    </a:ext>
                  </a:extLst>
                </a:gridCol>
                <a:gridCol w="976381">
                  <a:extLst>
                    <a:ext uri="{9D8B030D-6E8A-4147-A177-3AD203B41FA5}">
                      <a16:colId xmlns:a16="http://schemas.microsoft.com/office/drawing/2014/main" xmlns="" val="2024398338"/>
                    </a:ext>
                  </a:extLst>
                </a:gridCol>
              </a:tblGrid>
              <a:tr h="309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81821047"/>
                  </a:ext>
                </a:extLst>
              </a:tr>
            </a:tbl>
          </a:graphicData>
        </a:graphic>
      </p:graphicFrame>
      <p:grpSp>
        <p:nvGrpSpPr>
          <p:cNvPr id="125" name="그룹 124">
            <a:extLst>
              <a:ext uri="{FF2B5EF4-FFF2-40B4-BE49-F238E27FC236}">
                <a16:creationId xmlns:a16="http://schemas.microsoft.com/office/drawing/2014/main" xmlns="" id="{8FC058E2-8DBE-446D-BC2D-F28E5FCC3FC4}"/>
              </a:ext>
            </a:extLst>
          </p:cNvPr>
          <p:cNvGrpSpPr/>
          <p:nvPr/>
        </p:nvGrpSpPr>
        <p:grpSpPr>
          <a:xfrm>
            <a:off x="3144881" y="4047960"/>
            <a:ext cx="828040" cy="576750"/>
            <a:chOff x="4179014" y="2371554"/>
            <a:chExt cx="828040" cy="576750"/>
          </a:xfrm>
        </p:grpSpPr>
        <p:sp>
          <p:nvSpPr>
            <p:cNvPr id="126" name="화살표: 위쪽 125">
              <a:extLst>
                <a:ext uri="{FF2B5EF4-FFF2-40B4-BE49-F238E27FC236}">
                  <a16:creationId xmlns:a16="http://schemas.microsoft.com/office/drawing/2014/main" xmlns="" id="{ABDBD2AE-DC34-43D0-AEC1-CC3D3480D836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47DC9903-A76B-4680-B084-D0D44D166137}"/>
                </a:ext>
              </a:extLst>
            </p:cNvPr>
            <p:cNvSpPr txBox="1"/>
            <p:nvPr/>
          </p:nvSpPr>
          <p:spPr>
            <a:xfrm>
              <a:off x="4179014" y="2578972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pivot</a:t>
              </a: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xmlns="" id="{74C7C6F4-6857-435B-9C99-A9E860BCDCAD}"/>
              </a:ext>
            </a:extLst>
          </p:cNvPr>
          <p:cNvGrpSpPr/>
          <p:nvPr/>
        </p:nvGrpSpPr>
        <p:grpSpPr>
          <a:xfrm>
            <a:off x="8142436" y="4058327"/>
            <a:ext cx="962187" cy="566784"/>
            <a:chOff x="4375930" y="2371554"/>
            <a:chExt cx="828040" cy="566784"/>
          </a:xfrm>
        </p:grpSpPr>
        <p:sp>
          <p:nvSpPr>
            <p:cNvPr id="129" name="화살표: 위쪽 128">
              <a:extLst>
                <a:ext uri="{FF2B5EF4-FFF2-40B4-BE49-F238E27FC236}">
                  <a16:creationId xmlns:a16="http://schemas.microsoft.com/office/drawing/2014/main" xmlns="" id="{0263881B-F094-4CF4-9306-E5556C58F004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xmlns="" id="{7DF23546-215A-4B5A-8BA6-CA28484D4D4D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j</a:t>
              </a: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xmlns="" id="{3186268C-4A57-498F-9D3D-91D13AA74759}"/>
              </a:ext>
            </a:extLst>
          </p:cNvPr>
          <p:cNvGrpSpPr/>
          <p:nvPr/>
        </p:nvGrpSpPr>
        <p:grpSpPr>
          <a:xfrm>
            <a:off x="7413804" y="4057802"/>
            <a:ext cx="962187" cy="566784"/>
            <a:chOff x="4375930" y="2371554"/>
            <a:chExt cx="828040" cy="566784"/>
          </a:xfrm>
        </p:grpSpPr>
        <p:sp>
          <p:nvSpPr>
            <p:cNvPr id="132" name="화살표: 위쪽 131">
              <a:extLst>
                <a:ext uri="{FF2B5EF4-FFF2-40B4-BE49-F238E27FC236}">
                  <a16:creationId xmlns:a16="http://schemas.microsoft.com/office/drawing/2014/main" xmlns="" id="{C422DDF7-D65C-4834-BF3E-8A4793768210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92CFF2F9-C3FD-44EC-BE3E-6CB89A9FED78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i</a:t>
              </a:r>
              <a:endParaRPr lang="en-US" altLang="ko-KR" b="1" dirty="0"/>
            </a:p>
          </p:txBody>
        </p:sp>
      </p:grp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xmlns="" id="{90698E76-4C5E-4980-B785-79E2BEE32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01889634"/>
              </p:ext>
            </p:extLst>
          </p:nvPr>
        </p:nvGraphicFramePr>
        <p:xfrm>
          <a:off x="7056007" y="3404558"/>
          <a:ext cx="195276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381">
                  <a:extLst>
                    <a:ext uri="{9D8B030D-6E8A-4147-A177-3AD203B41FA5}">
                      <a16:colId xmlns:a16="http://schemas.microsoft.com/office/drawing/2014/main" xmlns="" val="3909782949"/>
                    </a:ext>
                  </a:extLst>
                </a:gridCol>
                <a:gridCol w="976381">
                  <a:extLst>
                    <a:ext uri="{9D8B030D-6E8A-4147-A177-3AD203B41FA5}">
                      <a16:colId xmlns:a16="http://schemas.microsoft.com/office/drawing/2014/main" xmlns="" val="2024398338"/>
                    </a:ext>
                  </a:extLst>
                </a:gridCol>
              </a:tblGrid>
              <a:tr h="309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81821047"/>
                  </a:ext>
                </a:extLst>
              </a:tr>
            </a:tbl>
          </a:graphicData>
        </a:graphic>
      </p:graphicFrame>
      <p:grpSp>
        <p:nvGrpSpPr>
          <p:cNvPr id="135" name="그룹 134">
            <a:extLst>
              <a:ext uri="{FF2B5EF4-FFF2-40B4-BE49-F238E27FC236}">
                <a16:creationId xmlns:a16="http://schemas.microsoft.com/office/drawing/2014/main" xmlns="" id="{6D945623-351A-45BF-ACE9-B0455EC2E45C}"/>
              </a:ext>
            </a:extLst>
          </p:cNvPr>
          <p:cNvGrpSpPr/>
          <p:nvPr/>
        </p:nvGrpSpPr>
        <p:grpSpPr>
          <a:xfrm>
            <a:off x="7517140" y="3860476"/>
            <a:ext cx="828040" cy="530454"/>
            <a:chOff x="7810351" y="2446499"/>
            <a:chExt cx="828040" cy="530454"/>
          </a:xfrm>
        </p:grpSpPr>
        <p:sp>
          <p:nvSpPr>
            <p:cNvPr id="136" name="왼쪽 대괄호 135">
              <a:extLst>
                <a:ext uri="{FF2B5EF4-FFF2-40B4-BE49-F238E27FC236}">
                  <a16:creationId xmlns:a16="http://schemas.microsoft.com/office/drawing/2014/main" xmlns="" id="{E1C57BDC-CB80-4CEF-9859-A7F43D1972DB}"/>
                </a:ext>
              </a:extLst>
            </p:cNvPr>
            <p:cNvSpPr/>
            <p:nvPr/>
          </p:nvSpPr>
          <p:spPr>
            <a:xfrm rot="16200000" flipV="1">
              <a:off x="8143810" y="2113040"/>
              <a:ext cx="161122" cy="828040"/>
            </a:xfrm>
            <a:prstGeom prst="leftBracket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xmlns="" id="{79F9F78E-CEBE-431C-919C-7BD849B0CAFD}"/>
                </a:ext>
              </a:extLst>
            </p:cNvPr>
            <p:cNvSpPr txBox="1"/>
            <p:nvPr/>
          </p:nvSpPr>
          <p:spPr>
            <a:xfrm>
              <a:off x="7810351" y="2607621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sz="1600" dirty="0"/>
                <a:t>swap</a:t>
              </a: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xmlns="" id="{4F929546-494C-494E-B802-ADB02C3EAD07}"/>
              </a:ext>
            </a:extLst>
          </p:cNvPr>
          <p:cNvGrpSpPr/>
          <p:nvPr/>
        </p:nvGrpSpPr>
        <p:grpSpPr>
          <a:xfrm>
            <a:off x="7237911" y="4058839"/>
            <a:ext cx="828040" cy="576750"/>
            <a:chOff x="4179014" y="2371554"/>
            <a:chExt cx="828040" cy="576750"/>
          </a:xfrm>
        </p:grpSpPr>
        <p:sp>
          <p:nvSpPr>
            <p:cNvPr id="139" name="화살표: 위쪽 138">
              <a:extLst>
                <a:ext uri="{FF2B5EF4-FFF2-40B4-BE49-F238E27FC236}">
                  <a16:creationId xmlns:a16="http://schemas.microsoft.com/office/drawing/2014/main" xmlns="" id="{1133EE2E-8B90-472A-B64A-1B254539D999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xmlns="" id="{A6EFFFA6-C99F-4078-8F92-7EBCECF98FCE}"/>
                </a:ext>
              </a:extLst>
            </p:cNvPr>
            <p:cNvSpPr txBox="1"/>
            <p:nvPr/>
          </p:nvSpPr>
          <p:spPr>
            <a:xfrm>
              <a:off x="4179014" y="2578972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pivot</a:t>
              </a:r>
            </a:p>
          </p:txBody>
        </p:sp>
      </p:grp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xmlns="" id="{065F3071-BBF4-47B1-BF29-CF3ADAA56A82}"/>
              </a:ext>
            </a:extLst>
          </p:cNvPr>
          <p:cNvCxnSpPr/>
          <p:nvPr/>
        </p:nvCxnSpPr>
        <p:spPr>
          <a:xfrm>
            <a:off x="5982988" y="4604661"/>
            <a:ext cx="0" cy="5878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xmlns="" id="{6825B559-133B-4AC5-A50A-09E0429B0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38984230"/>
              </p:ext>
            </p:extLst>
          </p:nvPr>
        </p:nvGraphicFramePr>
        <p:xfrm>
          <a:off x="5550799" y="5337743"/>
          <a:ext cx="980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260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L="76210" marR="76210" marT="38105" marB="3810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xmlns="" id="{F4C2E538-2AAE-47A5-9C83-728B47B05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10719955"/>
              </p:ext>
            </p:extLst>
          </p:nvPr>
        </p:nvGraphicFramePr>
        <p:xfrm>
          <a:off x="4124744" y="5337739"/>
          <a:ext cx="980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260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76210" marR="76210" marT="38105" marB="3810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144" name="표 143">
            <a:extLst>
              <a:ext uri="{FF2B5EF4-FFF2-40B4-BE49-F238E27FC236}">
                <a16:creationId xmlns:a16="http://schemas.microsoft.com/office/drawing/2014/main" xmlns="" id="{DFD36C66-4AC1-4E5F-84A3-E67726109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8663244"/>
              </p:ext>
            </p:extLst>
          </p:nvPr>
        </p:nvGraphicFramePr>
        <p:xfrm>
          <a:off x="2774880" y="5337735"/>
          <a:ext cx="980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260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76210" marR="76210" marT="38105" marB="3810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xmlns="" id="{16E9599C-AA5E-4324-BDFB-2D6749A2D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50020263"/>
              </p:ext>
            </p:extLst>
          </p:nvPr>
        </p:nvGraphicFramePr>
        <p:xfrm>
          <a:off x="6965974" y="5337739"/>
          <a:ext cx="980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260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76210" marR="76210" marT="38105" marB="3810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xmlns="" id="{4F1620E0-C67B-4A35-BB2E-DA3F17241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78648807"/>
              </p:ext>
            </p:extLst>
          </p:nvPr>
        </p:nvGraphicFramePr>
        <p:xfrm>
          <a:off x="8337606" y="5337735"/>
          <a:ext cx="980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260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marL="76210" marR="76210" marT="38105" marB="3810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147" name="표 146">
            <a:extLst>
              <a:ext uri="{FF2B5EF4-FFF2-40B4-BE49-F238E27FC236}">
                <a16:creationId xmlns:a16="http://schemas.microsoft.com/office/drawing/2014/main" xmlns="" id="{B7535DDF-5116-47F0-AB7C-C08DD7D6B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5329616"/>
              </p:ext>
            </p:extLst>
          </p:nvPr>
        </p:nvGraphicFramePr>
        <p:xfrm>
          <a:off x="4124740" y="5337736"/>
          <a:ext cx="980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260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76210" marR="76210" marT="38105" marB="3810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pSp>
        <p:nvGrpSpPr>
          <p:cNvPr id="148" name="그룹 147">
            <a:extLst>
              <a:ext uri="{FF2B5EF4-FFF2-40B4-BE49-F238E27FC236}">
                <a16:creationId xmlns:a16="http://schemas.microsoft.com/office/drawing/2014/main" xmlns="" id="{6672B4AD-E8FB-4ECD-9694-ACA5D4934E93}"/>
              </a:ext>
            </a:extLst>
          </p:cNvPr>
          <p:cNvGrpSpPr/>
          <p:nvPr/>
        </p:nvGrpSpPr>
        <p:grpSpPr>
          <a:xfrm>
            <a:off x="4293375" y="5823625"/>
            <a:ext cx="828040" cy="576750"/>
            <a:chOff x="4179014" y="2371554"/>
            <a:chExt cx="828040" cy="576750"/>
          </a:xfrm>
        </p:grpSpPr>
        <p:sp>
          <p:nvSpPr>
            <p:cNvPr id="149" name="화살표: 위쪽 148">
              <a:extLst>
                <a:ext uri="{FF2B5EF4-FFF2-40B4-BE49-F238E27FC236}">
                  <a16:creationId xmlns:a16="http://schemas.microsoft.com/office/drawing/2014/main" xmlns="" id="{C3C41DA8-293D-4E91-9D32-B5F221490DCA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xmlns="" id="{688207B5-EA7B-40A1-AFCD-0849EA5589D1}"/>
                </a:ext>
              </a:extLst>
            </p:cNvPr>
            <p:cNvSpPr txBox="1"/>
            <p:nvPr/>
          </p:nvSpPr>
          <p:spPr>
            <a:xfrm>
              <a:off x="4179014" y="2578972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pivot</a:t>
              </a:r>
            </a:p>
          </p:txBody>
        </p:sp>
      </p:grpSp>
      <p:graphicFrame>
        <p:nvGraphicFramePr>
          <p:cNvPr id="151" name="표 150">
            <a:extLst>
              <a:ext uri="{FF2B5EF4-FFF2-40B4-BE49-F238E27FC236}">
                <a16:creationId xmlns:a16="http://schemas.microsoft.com/office/drawing/2014/main" xmlns="" id="{B55421D9-5C30-4F04-A6B7-F0CFD8727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78913793"/>
              </p:ext>
            </p:extLst>
          </p:nvPr>
        </p:nvGraphicFramePr>
        <p:xfrm>
          <a:off x="8337606" y="5337125"/>
          <a:ext cx="980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260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marL="76210" marR="76210" marT="38105" marB="3810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pSp>
        <p:nvGrpSpPr>
          <p:cNvPr id="152" name="그룹 151">
            <a:extLst>
              <a:ext uri="{FF2B5EF4-FFF2-40B4-BE49-F238E27FC236}">
                <a16:creationId xmlns:a16="http://schemas.microsoft.com/office/drawing/2014/main" xmlns="" id="{6AFBDDDC-51B5-4830-B369-E0CE8A0B4E1D}"/>
              </a:ext>
            </a:extLst>
          </p:cNvPr>
          <p:cNvGrpSpPr/>
          <p:nvPr/>
        </p:nvGrpSpPr>
        <p:grpSpPr>
          <a:xfrm>
            <a:off x="8506241" y="5823014"/>
            <a:ext cx="828040" cy="576750"/>
            <a:chOff x="4179014" y="2371554"/>
            <a:chExt cx="828040" cy="576750"/>
          </a:xfrm>
        </p:grpSpPr>
        <p:sp>
          <p:nvSpPr>
            <p:cNvPr id="153" name="화살표: 위쪽 152">
              <a:extLst>
                <a:ext uri="{FF2B5EF4-FFF2-40B4-BE49-F238E27FC236}">
                  <a16:creationId xmlns:a16="http://schemas.microsoft.com/office/drawing/2014/main" xmlns="" id="{FA850545-4FE2-465E-8271-CCD05A8BAE26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1E07BFBD-A94B-4F35-BFC6-DFC259E0A20E}"/>
                </a:ext>
              </a:extLst>
            </p:cNvPr>
            <p:cNvSpPr txBox="1"/>
            <p:nvPr/>
          </p:nvSpPr>
          <p:spPr>
            <a:xfrm>
              <a:off x="4179014" y="2578972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pivot</a:t>
              </a: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C406EB6C-A3A6-47DC-8DE5-143B0FCFE429}"/>
              </a:ext>
            </a:extLst>
          </p:cNvPr>
          <p:cNvSpPr txBox="1"/>
          <p:nvPr/>
        </p:nvSpPr>
        <p:spPr>
          <a:xfrm>
            <a:off x="11375572" y="6488668"/>
            <a:ext cx="83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18/32 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04963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  <p:bldP spid="92" grpId="0"/>
      <p:bldP spid="9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8009ACE-321B-4009-89DB-DB098B67477A}"/>
              </a:ext>
            </a:extLst>
          </p:cNvPr>
          <p:cNvSpPr/>
          <p:nvPr/>
        </p:nvSpPr>
        <p:spPr>
          <a:xfrm>
            <a:off x="131092" y="651906"/>
            <a:ext cx="34551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Quick Sort</a:t>
            </a:r>
          </a:p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(Combine)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785FB3E2-E464-4DF1-A107-8A7CFF1CC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78275305"/>
              </p:ext>
            </p:extLst>
          </p:nvPr>
        </p:nvGraphicFramePr>
        <p:xfrm>
          <a:off x="3604268" y="5256517"/>
          <a:ext cx="481791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582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5FC4A235-4875-48C6-8179-686FB6606B69}"/>
              </a:ext>
            </a:extLst>
          </p:cNvPr>
          <p:cNvCxnSpPr/>
          <p:nvPr/>
        </p:nvCxnSpPr>
        <p:spPr>
          <a:xfrm>
            <a:off x="5982989" y="2503710"/>
            <a:ext cx="0" cy="5878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6B857E7B-BFA4-4572-B894-1CB1A1B3E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64655931"/>
              </p:ext>
            </p:extLst>
          </p:nvPr>
        </p:nvGraphicFramePr>
        <p:xfrm>
          <a:off x="5529031" y="3378297"/>
          <a:ext cx="980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260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L="76210" marR="76210" marT="38105" marB="3810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xmlns="" id="{A4EE9A12-2A27-4151-8B8B-3F20DADD4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841445"/>
              </p:ext>
            </p:extLst>
          </p:nvPr>
        </p:nvGraphicFramePr>
        <p:xfrm>
          <a:off x="3082722" y="3382786"/>
          <a:ext cx="195276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381">
                  <a:extLst>
                    <a:ext uri="{9D8B030D-6E8A-4147-A177-3AD203B41FA5}">
                      <a16:colId xmlns:a16="http://schemas.microsoft.com/office/drawing/2014/main" xmlns="" val="3909782949"/>
                    </a:ext>
                  </a:extLst>
                </a:gridCol>
                <a:gridCol w="976381">
                  <a:extLst>
                    <a:ext uri="{9D8B030D-6E8A-4147-A177-3AD203B41FA5}">
                      <a16:colId xmlns:a16="http://schemas.microsoft.com/office/drawing/2014/main" xmlns="" val="2024398338"/>
                    </a:ext>
                  </a:extLst>
                </a:gridCol>
              </a:tblGrid>
              <a:tr h="309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1821047"/>
                  </a:ext>
                </a:extLst>
              </a:tr>
            </a:tbl>
          </a:graphicData>
        </a:graphic>
      </p:graphicFrame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xmlns="" id="{90698E76-4C5E-4980-B785-79E2BEE32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48586688"/>
              </p:ext>
            </p:extLst>
          </p:nvPr>
        </p:nvGraphicFramePr>
        <p:xfrm>
          <a:off x="7143092" y="3382785"/>
          <a:ext cx="195276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381">
                  <a:extLst>
                    <a:ext uri="{9D8B030D-6E8A-4147-A177-3AD203B41FA5}">
                      <a16:colId xmlns:a16="http://schemas.microsoft.com/office/drawing/2014/main" xmlns="" val="3909782949"/>
                    </a:ext>
                  </a:extLst>
                </a:gridCol>
                <a:gridCol w="976381">
                  <a:extLst>
                    <a:ext uri="{9D8B030D-6E8A-4147-A177-3AD203B41FA5}">
                      <a16:colId xmlns:a16="http://schemas.microsoft.com/office/drawing/2014/main" xmlns="" val="2024398338"/>
                    </a:ext>
                  </a:extLst>
                </a:gridCol>
              </a:tblGrid>
              <a:tr h="309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1821047"/>
                  </a:ext>
                </a:extLst>
              </a:tr>
            </a:tbl>
          </a:graphicData>
        </a:graphic>
      </p:graphicFrame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xmlns="" id="{6825B559-133B-4AC5-A50A-09E0429B0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5258990"/>
              </p:ext>
            </p:extLst>
          </p:nvPr>
        </p:nvGraphicFramePr>
        <p:xfrm>
          <a:off x="5550799" y="1789003"/>
          <a:ext cx="980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260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L="76210" marR="76210" marT="38105" marB="3810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xmlns="" id="{F4C2E538-2AAE-47A5-9C83-728B47B05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88743046"/>
              </p:ext>
            </p:extLst>
          </p:nvPr>
        </p:nvGraphicFramePr>
        <p:xfrm>
          <a:off x="4124744" y="1788999"/>
          <a:ext cx="980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260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76210" marR="76210" marT="38105" marB="3810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144" name="표 143">
            <a:extLst>
              <a:ext uri="{FF2B5EF4-FFF2-40B4-BE49-F238E27FC236}">
                <a16:creationId xmlns:a16="http://schemas.microsoft.com/office/drawing/2014/main" xmlns="" id="{DFD36C66-4AC1-4E5F-84A3-E67726109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01554956"/>
              </p:ext>
            </p:extLst>
          </p:nvPr>
        </p:nvGraphicFramePr>
        <p:xfrm>
          <a:off x="2774880" y="1788995"/>
          <a:ext cx="980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260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76210" marR="76210" marT="38105" marB="3810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xmlns="" id="{16E9599C-AA5E-4324-BDFB-2D6749A2D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3266856"/>
              </p:ext>
            </p:extLst>
          </p:nvPr>
        </p:nvGraphicFramePr>
        <p:xfrm>
          <a:off x="6965974" y="1788999"/>
          <a:ext cx="980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260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76210" marR="76210" marT="38105" marB="3810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xmlns="" id="{4F1620E0-C67B-4A35-BB2E-DA3F17241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3380463"/>
              </p:ext>
            </p:extLst>
          </p:nvPr>
        </p:nvGraphicFramePr>
        <p:xfrm>
          <a:off x="8337606" y="1788995"/>
          <a:ext cx="980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260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marL="76210" marR="76210" marT="38105" marB="3810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147" name="표 146">
            <a:extLst>
              <a:ext uri="{FF2B5EF4-FFF2-40B4-BE49-F238E27FC236}">
                <a16:creationId xmlns:a16="http://schemas.microsoft.com/office/drawing/2014/main" xmlns="" id="{B7535DDF-5116-47F0-AB7C-C08DD7D6B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26412821"/>
              </p:ext>
            </p:extLst>
          </p:nvPr>
        </p:nvGraphicFramePr>
        <p:xfrm>
          <a:off x="4124740" y="1788996"/>
          <a:ext cx="980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260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76210" marR="76210" marT="38105" marB="3810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151" name="표 150">
            <a:extLst>
              <a:ext uri="{FF2B5EF4-FFF2-40B4-BE49-F238E27FC236}">
                <a16:creationId xmlns:a16="http://schemas.microsoft.com/office/drawing/2014/main" xmlns="" id="{B55421D9-5C30-4F04-A6B7-F0CFD8727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268452"/>
              </p:ext>
            </p:extLst>
          </p:nvPr>
        </p:nvGraphicFramePr>
        <p:xfrm>
          <a:off x="8337606" y="1788385"/>
          <a:ext cx="980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260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marL="76210" marR="76210" marT="38105" marB="3810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7AD558EB-157A-40E8-9CD0-A2020828B383}"/>
              </a:ext>
            </a:extLst>
          </p:cNvPr>
          <p:cNvCxnSpPr/>
          <p:nvPr/>
        </p:nvCxnSpPr>
        <p:spPr>
          <a:xfrm>
            <a:off x="5993873" y="4136567"/>
            <a:ext cx="0" cy="5878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31ABCDF-E6D2-415A-9B7A-5C94AF286C73}"/>
              </a:ext>
            </a:extLst>
          </p:cNvPr>
          <p:cNvSpPr txBox="1"/>
          <p:nvPr/>
        </p:nvSpPr>
        <p:spPr>
          <a:xfrm>
            <a:off x="11375572" y="6488668"/>
            <a:ext cx="83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19/32 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93352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1091" y="2468006"/>
            <a:ext cx="4817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 of Contents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4" y="2222340"/>
            <a:ext cx="4222998" cy="126541"/>
            <a:chOff x="0" y="349924"/>
            <a:chExt cx="1844310" cy="45970"/>
          </a:xfrm>
        </p:grpSpPr>
        <p:sp>
          <p:nvSpPr>
            <p:cNvPr id="3" name="직사각형 2"/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내용 개체 틀 3"/>
          <p:cNvSpPr txBox="1">
            <a:spLocks/>
          </p:cNvSpPr>
          <p:nvPr/>
        </p:nvSpPr>
        <p:spPr>
          <a:xfrm>
            <a:off x="6528435" y="1725313"/>
            <a:ext cx="3236447" cy="34073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/>
              <a:t>1. Introduction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Arial" panose="020B0604020202020204" pitchFamily="34" charset="0"/>
              <a:buNone/>
            </a:pPr>
            <a:r>
              <a:rPr lang="en-US" altLang="ko-KR" sz="2400" b="1" dirty="0"/>
              <a:t>2. Quick Sort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sz="2000" dirty="0"/>
              <a:t>	- concept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sz="2000" dirty="0"/>
              <a:t>   - problems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sz="2000" dirty="0"/>
              <a:t>   - solution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sz="2000" dirty="0"/>
          </a:p>
          <a:p>
            <a:pPr>
              <a:buNone/>
            </a:pPr>
            <a:r>
              <a:rPr lang="en-US" altLang="ko-KR" sz="2400" b="1" dirty="0"/>
              <a:t>3. Conclusion</a:t>
            </a:r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  <a:p>
            <a:pPr>
              <a:buFont typeface="Arial" panose="020B0604020202020204" pitchFamily="34" charset="0"/>
              <a:buNone/>
            </a:pP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435A138-07A0-47C8-A718-5E8ADF5512B8}"/>
              </a:ext>
            </a:extLst>
          </p:cNvPr>
          <p:cNvSpPr txBox="1"/>
          <p:nvPr/>
        </p:nvSpPr>
        <p:spPr>
          <a:xfrm>
            <a:off x="11493278" y="6488668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2/32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265296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8FA0A62-88EA-44F8-AF26-FC6999E4F05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Analysis in best case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4AC7BE3-5D23-4D22-8A26-2C65BFDC70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734" y="2433999"/>
            <a:ext cx="4869150" cy="4032897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A12ECF46-692C-46B5-BEA0-21765A58F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7265593"/>
              </p:ext>
            </p:extLst>
          </p:nvPr>
        </p:nvGraphicFramePr>
        <p:xfrm>
          <a:off x="3687045" y="1435514"/>
          <a:ext cx="481791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582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04124C7A-DA96-4F84-B4D1-79FAD4415BD6}"/>
              </a:ext>
            </a:extLst>
          </p:cNvPr>
          <p:cNvGrpSpPr/>
          <p:nvPr/>
        </p:nvGrpSpPr>
        <p:grpSpPr>
          <a:xfrm>
            <a:off x="7707765" y="1892581"/>
            <a:ext cx="828040" cy="576750"/>
            <a:chOff x="4179014" y="2371554"/>
            <a:chExt cx="828040" cy="576750"/>
          </a:xfrm>
        </p:grpSpPr>
        <p:sp>
          <p:nvSpPr>
            <p:cNvPr id="27" name="화살표: 위쪽 26">
              <a:extLst>
                <a:ext uri="{FF2B5EF4-FFF2-40B4-BE49-F238E27FC236}">
                  <a16:creationId xmlns:a16="http://schemas.microsoft.com/office/drawing/2014/main" xmlns="" id="{C7A5A273-5153-4CCD-AD93-12BA5DA3FD4B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F84F964F-6BA4-4DB0-9000-5E6EBDDA610E}"/>
                </a:ext>
              </a:extLst>
            </p:cNvPr>
            <p:cNvSpPr txBox="1"/>
            <p:nvPr/>
          </p:nvSpPr>
          <p:spPr>
            <a:xfrm>
              <a:off x="4179014" y="2578972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pivot</a:t>
              </a:r>
            </a:p>
          </p:txBody>
        </p: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242DB779-5E8E-467A-94A7-E664CF504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18734409"/>
              </p:ext>
            </p:extLst>
          </p:nvPr>
        </p:nvGraphicFramePr>
        <p:xfrm>
          <a:off x="3687048" y="1424627"/>
          <a:ext cx="481791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582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A59D690C-E1FE-4065-ACE5-F392646E9D96}"/>
              </a:ext>
            </a:extLst>
          </p:cNvPr>
          <p:cNvGrpSpPr/>
          <p:nvPr/>
        </p:nvGrpSpPr>
        <p:grpSpPr>
          <a:xfrm>
            <a:off x="5791883" y="1881694"/>
            <a:ext cx="828040" cy="576750"/>
            <a:chOff x="4179014" y="2371554"/>
            <a:chExt cx="828040" cy="576750"/>
          </a:xfrm>
        </p:grpSpPr>
        <p:sp>
          <p:nvSpPr>
            <p:cNvPr id="31" name="화살표: 위쪽 30">
              <a:extLst>
                <a:ext uri="{FF2B5EF4-FFF2-40B4-BE49-F238E27FC236}">
                  <a16:creationId xmlns:a16="http://schemas.microsoft.com/office/drawing/2014/main" xmlns="" id="{FACD81D1-9183-4C4A-B02E-57DA7ECEA350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679E2062-9224-49FF-BA65-35C7CFACD8A9}"/>
                </a:ext>
              </a:extLst>
            </p:cNvPr>
            <p:cNvSpPr txBox="1"/>
            <p:nvPr/>
          </p:nvSpPr>
          <p:spPr>
            <a:xfrm>
              <a:off x="4179014" y="2578972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pivot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30715BA-3B65-4B6A-B1BD-6932D875B3B1}"/>
                  </a:ext>
                </a:extLst>
              </p:cNvPr>
              <p:cNvSpPr txBox="1"/>
              <p:nvPr/>
            </p:nvSpPr>
            <p:spPr>
              <a:xfrm>
                <a:off x="5846073" y="3296141"/>
                <a:ext cx="7309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400" dirty="0"/>
                  <a:t>(n)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30715BA-3B65-4B6A-B1BD-6932D875B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073" y="3296141"/>
                <a:ext cx="730907" cy="461665"/>
              </a:xfrm>
              <a:prstGeom prst="rect">
                <a:avLst/>
              </a:prstGeom>
              <a:blipFill>
                <a:blip r:embed="rId4" cstate="print"/>
                <a:stretch>
                  <a:fillRect l="-1667" t="-10667" r="-12500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D5CC952F-5A37-45D5-A51C-B6B738F775E2}"/>
              </a:ext>
            </a:extLst>
          </p:cNvPr>
          <p:cNvCxnSpPr/>
          <p:nvPr/>
        </p:nvCxnSpPr>
        <p:spPr>
          <a:xfrm>
            <a:off x="4582886" y="3516086"/>
            <a:ext cx="1176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ECBBC-8960-4E7A-92EB-F0F89C9E594E}"/>
                  </a:ext>
                </a:extLst>
              </p:cNvPr>
              <p:cNvSpPr txBox="1"/>
              <p:nvPr/>
            </p:nvSpPr>
            <p:spPr>
              <a:xfrm>
                <a:off x="5856957" y="4058141"/>
                <a:ext cx="7309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400" dirty="0"/>
                  <a:t>(n)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C8ECBBC-8960-4E7A-92EB-F0F89C9E5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957" y="4058141"/>
                <a:ext cx="730907" cy="461665"/>
              </a:xfrm>
              <a:prstGeom prst="rect">
                <a:avLst/>
              </a:prstGeom>
              <a:blipFill>
                <a:blip r:embed="rId5" cstate="print"/>
                <a:stretch>
                  <a:fillRect l="-2500" t="-10667" r="-11667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1A2D81FF-C948-464D-A016-C5F16E8034F9}"/>
              </a:ext>
            </a:extLst>
          </p:cNvPr>
          <p:cNvCxnSpPr/>
          <p:nvPr/>
        </p:nvCxnSpPr>
        <p:spPr>
          <a:xfrm>
            <a:off x="4593770" y="4278086"/>
            <a:ext cx="1176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DC9C38-0B4E-48BA-BB36-D812FDFDD09C}"/>
                  </a:ext>
                </a:extLst>
              </p:cNvPr>
              <p:cNvSpPr txBox="1"/>
              <p:nvPr/>
            </p:nvSpPr>
            <p:spPr>
              <a:xfrm>
                <a:off x="7556771" y="2820255"/>
                <a:ext cx="3326980" cy="2191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T(n) = 2T(n/2) + f(n)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      = 2T(n/2) +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400" dirty="0"/>
                  <a:t>(n)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      =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4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i="1" dirty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altLang="ko-KR" sz="2400" dirty="0">
                        <a:latin typeface="Cambria Math" panose="02040503050406030204" pitchFamily="18" charset="0"/>
                      </a:rPr>
                      <m:t>logn</m:t>
                    </m:r>
                    <m:r>
                      <a:rPr lang="en-US" altLang="ko-KR" sz="24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6DC9C38-0B4E-48BA-BB36-D812FDFDD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771" y="2820255"/>
                <a:ext cx="3326980" cy="2191754"/>
              </a:xfrm>
              <a:prstGeom prst="rect">
                <a:avLst/>
              </a:prstGeom>
              <a:blipFill>
                <a:blip r:embed="rId6" cstate="print"/>
                <a:stretch>
                  <a:fillRect l="-2936" b="-5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8E58612-91CB-4BC6-9E57-C74E96B3C620}"/>
              </a:ext>
            </a:extLst>
          </p:cNvPr>
          <p:cNvSpPr txBox="1"/>
          <p:nvPr/>
        </p:nvSpPr>
        <p:spPr>
          <a:xfrm>
            <a:off x="11375572" y="6488668"/>
            <a:ext cx="83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20/32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00704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8FA0A62-88EA-44F8-AF26-FC6999E4F05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Problem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13B32ED-9CAD-48AE-B335-BE4307AC1400}"/>
              </a:ext>
            </a:extLst>
          </p:cNvPr>
          <p:cNvSpPr txBox="1"/>
          <p:nvPr/>
        </p:nvSpPr>
        <p:spPr>
          <a:xfrm>
            <a:off x="3276320" y="1933513"/>
            <a:ext cx="6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EFCA7C8-E95C-413D-85AB-75BBF46BB740}"/>
              </a:ext>
            </a:extLst>
          </p:cNvPr>
          <p:cNvSpPr txBox="1"/>
          <p:nvPr/>
        </p:nvSpPr>
        <p:spPr>
          <a:xfrm>
            <a:off x="8163190" y="1888659"/>
            <a:ext cx="82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741F47CE-60CB-4CB4-BF70-ED8868A9A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01100059"/>
              </p:ext>
            </p:extLst>
          </p:nvPr>
        </p:nvGraphicFramePr>
        <p:xfrm>
          <a:off x="3647814" y="1529097"/>
          <a:ext cx="481791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582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FA7B9EEA-F983-4D00-B288-183ECB2B681E}"/>
              </a:ext>
            </a:extLst>
          </p:cNvPr>
          <p:cNvGrpSpPr/>
          <p:nvPr/>
        </p:nvGrpSpPr>
        <p:grpSpPr>
          <a:xfrm>
            <a:off x="7847502" y="2345269"/>
            <a:ext cx="828040" cy="576750"/>
            <a:chOff x="4179014" y="2371554"/>
            <a:chExt cx="828040" cy="576750"/>
          </a:xfrm>
        </p:grpSpPr>
        <p:sp>
          <p:nvSpPr>
            <p:cNvPr id="12" name="화살표: 위쪽 11">
              <a:extLst>
                <a:ext uri="{FF2B5EF4-FFF2-40B4-BE49-F238E27FC236}">
                  <a16:creationId xmlns:a16="http://schemas.microsoft.com/office/drawing/2014/main" xmlns="" id="{A1AE9BFF-C2E5-4E75-AC44-D543B49DFEF9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0142FFF-7031-4489-B962-C8D3463821C1}"/>
                </a:ext>
              </a:extLst>
            </p:cNvPr>
            <p:cNvSpPr txBox="1"/>
            <p:nvPr/>
          </p:nvSpPr>
          <p:spPr>
            <a:xfrm>
              <a:off x="4179014" y="2578972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pivot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D19DA8C-F047-4E1D-B4AE-67E6A19E4854}"/>
              </a:ext>
            </a:extLst>
          </p:cNvPr>
          <p:cNvGrpSpPr/>
          <p:nvPr/>
        </p:nvGrpSpPr>
        <p:grpSpPr>
          <a:xfrm>
            <a:off x="3222044" y="2345276"/>
            <a:ext cx="962187" cy="566784"/>
            <a:chOff x="4375930" y="2371554"/>
            <a:chExt cx="828040" cy="566784"/>
          </a:xfrm>
        </p:grpSpPr>
        <p:sp>
          <p:nvSpPr>
            <p:cNvPr id="15" name="화살표: 위쪽 14">
              <a:extLst>
                <a:ext uri="{FF2B5EF4-FFF2-40B4-BE49-F238E27FC236}">
                  <a16:creationId xmlns:a16="http://schemas.microsoft.com/office/drawing/2014/main" xmlns="" id="{362DDACE-3089-4183-B791-F465A7C4F1BD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2E67DF97-326B-4EF5-A6EC-23FA6A2FA9A0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i</a:t>
              </a:r>
              <a:endParaRPr lang="en-US" altLang="ko-KR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F20CA2E8-4487-4F2F-B042-998525C472D6}"/>
              </a:ext>
            </a:extLst>
          </p:cNvPr>
          <p:cNvGrpSpPr/>
          <p:nvPr/>
        </p:nvGrpSpPr>
        <p:grpSpPr>
          <a:xfrm>
            <a:off x="4071133" y="2345283"/>
            <a:ext cx="962187" cy="566784"/>
            <a:chOff x="4375930" y="2371554"/>
            <a:chExt cx="828040" cy="566784"/>
          </a:xfrm>
        </p:grpSpPr>
        <p:sp>
          <p:nvSpPr>
            <p:cNvPr id="18" name="화살표: 위쪽 17">
              <a:extLst>
                <a:ext uri="{FF2B5EF4-FFF2-40B4-BE49-F238E27FC236}">
                  <a16:creationId xmlns:a16="http://schemas.microsoft.com/office/drawing/2014/main" xmlns="" id="{8C86D4C3-B0B2-43FF-A735-CF165BA1992C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74798BC5-1A48-4698-AA2B-C00493C84384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j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F340CC8D-696C-42B6-8D85-FCB4BD1854DB}"/>
              </a:ext>
            </a:extLst>
          </p:cNvPr>
          <p:cNvGrpSpPr/>
          <p:nvPr/>
        </p:nvGrpSpPr>
        <p:grpSpPr>
          <a:xfrm>
            <a:off x="5094387" y="2356166"/>
            <a:ext cx="962187" cy="566784"/>
            <a:chOff x="4375930" y="2371554"/>
            <a:chExt cx="828040" cy="566784"/>
          </a:xfrm>
        </p:grpSpPr>
        <p:sp>
          <p:nvSpPr>
            <p:cNvPr id="23" name="화살표: 위쪽 22">
              <a:extLst>
                <a:ext uri="{FF2B5EF4-FFF2-40B4-BE49-F238E27FC236}">
                  <a16:creationId xmlns:a16="http://schemas.microsoft.com/office/drawing/2014/main" xmlns="" id="{65009A46-F961-47A0-82EF-92DED802CF9F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B573914A-91B6-47C0-A93B-FB467E0C54D5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j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FCD3A382-4308-4F4B-94A9-38D347881046}"/>
              </a:ext>
            </a:extLst>
          </p:cNvPr>
          <p:cNvGrpSpPr/>
          <p:nvPr/>
        </p:nvGrpSpPr>
        <p:grpSpPr>
          <a:xfrm>
            <a:off x="6030560" y="2356162"/>
            <a:ext cx="962187" cy="566784"/>
            <a:chOff x="4375930" y="2371554"/>
            <a:chExt cx="828040" cy="566784"/>
          </a:xfrm>
        </p:grpSpPr>
        <p:sp>
          <p:nvSpPr>
            <p:cNvPr id="28" name="화살표: 위쪽 27">
              <a:extLst>
                <a:ext uri="{FF2B5EF4-FFF2-40B4-BE49-F238E27FC236}">
                  <a16:creationId xmlns:a16="http://schemas.microsoft.com/office/drawing/2014/main" xmlns="" id="{FD116A1E-B3ED-4D5A-A668-CA1CF7E9041E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2C6BE276-4589-465E-A477-2D1C1EBD30A9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j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1C1C739A-A80D-43CF-8BEA-3842EEFA8297}"/>
              </a:ext>
            </a:extLst>
          </p:cNvPr>
          <p:cNvGrpSpPr/>
          <p:nvPr/>
        </p:nvGrpSpPr>
        <p:grpSpPr>
          <a:xfrm>
            <a:off x="7032042" y="2356166"/>
            <a:ext cx="962187" cy="566784"/>
            <a:chOff x="4375930" y="2371554"/>
            <a:chExt cx="828040" cy="566784"/>
          </a:xfrm>
        </p:grpSpPr>
        <p:sp>
          <p:nvSpPr>
            <p:cNvPr id="31" name="화살표: 위쪽 30">
              <a:extLst>
                <a:ext uri="{FF2B5EF4-FFF2-40B4-BE49-F238E27FC236}">
                  <a16:creationId xmlns:a16="http://schemas.microsoft.com/office/drawing/2014/main" xmlns="" id="{526293FD-0D1A-42D8-9AB5-53CD17DE8202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641875E1-18B5-4225-A6B7-C616D17A97FA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j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CE019CCA-C20B-409B-8B9B-1AE9505B6B3D}"/>
              </a:ext>
            </a:extLst>
          </p:cNvPr>
          <p:cNvGrpSpPr/>
          <p:nvPr/>
        </p:nvGrpSpPr>
        <p:grpSpPr>
          <a:xfrm>
            <a:off x="7761390" y="2345279"/>
            <a:ext cx="962187" cy="566784"/>
            <a:chOff x="4375930" y="2371554"/>
            <a:chExt cx="828040" cy="566784"/>
          </a:xfrm>
        </p:grpSpPr>
        <p:sp>
          <p:nvSpPr>
            <p:cNvPr id="34" name="화살표: 위쪽 33">
              <a:extLst>
                <a:ext uri="{FF2B5EF4-FFF2-40B4-BE49-F238E27FC236}">
                  <a16:creationId xmlns:a16="http://schemas.microsoft.com/office/drawing/2014/main" xmlns="" id="{A2C3AB27-C262-4435-8789-FE88678BAF2F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9CE7BBB0-98F6-4B03-888E-D7B3440526DE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j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3311AE1F-190F-4D32-BAE2-D5A066C011A6}"/>
              </a:ext>
            </a:extLst>
          </p:cNvPr>
          <p:cNvGrpSpPr/>
          <p:nvPr/>
        </p:nvGrpSpPr>
        <p:grpSpPr>
          <a:xfrm>
            <a:off x="3777217" y="2367043"/>
            <a:ext cx="962187" cy="566784"/>
            <a:chOff x="4375930" y="2371554"/>
            <a:chExt cx="828040" cy="566784"/>
          </a:xfrm>
        </p:grpSpPr>
        <p:sp>
          <p:nvSpPr>
            <p:cNvPr id="37" name="화살표: 위쪽 36">
              <a:extLst>
                <a:ext uri="{FF2B5EF4-FFF2-40B4-BE49-F238E27FC236}">
                  <a16:creationId xmlns:a16="http://schemas.microsoft.com/office/drawing/2014/main" xmlns="" id="{51DC51A1-D14F-44C3-BF9D-FF199AD08DDF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512E6468-DB10-4644-9284-5C4849FAE00C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i</a:t>
              </a:r>
              <a:endParaRPr lang="en-US" altLang="ko-KR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79F76EE3-0245-4792-A184-50B9BE254ACE}"/>
              </a:ext>
            </a:extLst>
          </p:cNvPr>
          <p:cNvGrpSpPr/>
          <p:nvPr/>
        </p:nvGrpSpPr>
        <p:grpSpPr>
          <a:xfrm>
            <a:off x="4789590" y="2377926"/>
            <a:ext cx="962187" cy="566784"/>
            <a:chOff x="4375930" y="2371554"/>
            <a:chExt cx="828040" cy="566784"/>
          </a:xfrm>
        </p:grpSpPr>
        <p:sp>
          <p:nvSpPr>
            <p:cNvPr id="41" name="화살표: 위쪽 40">
              <a:extLst>
                <a:ext uri="{FF2B5EF4-FFF2-40B4-BE49-F238E27FC236}">
                  <a16:creationId xmlns:a16="http://schemas.microsoft.com/office/drawing/2014/main" xmlns="" id="{2719DD11-A821-489B-9D3B-7EB5A7D84DA5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E0CCFB6D-0830-40F5-A405-E14490D25750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i</a:t>
              </a:r>
              <a:endParaRPr lang="en-US" altLang="ko-KR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8447BE18-9E22-4839-B0F1-282BF332F2EC}"/>
              </a:ext>
            </a:extLst>
          </p:cNvPr>
          <p:cNvGrpSpPr/>
          <p:nvPr/>
        </p:nvGrpSpPr>
        <p:grpSpPr>
          <a:xfrm>
            <a:off x="5769304" y="2367039"/>
            <a:ext cx="962187" cy="566784"/>
            <a:chOff x="4375930" y="2371554"/>
            <a:chExt cx="828040" cy="566784"/>
          </a:xfrm>
        </p:grpSpPr>
        <p:sp>
          <p:nvSpPr>
            <p:cNvPr id="44" name="화살표: 위쪽 43">
              <a:extLst>
                <a:ext uri="{FF2B5EF4-FFF2-40B4-BE49-F238E27FC236}">
                  <a16:creationId xmlns:a16="http://schemas.microsoft.com/office/drawing/2014/main" xmlns="" id="{F4EC17A1-43E2-4476-AD82-89D1A799928E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BEB96933-8232-40B0-B93F-6C7DCC918F9D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i</a:t>
              </a:r>
              <a:endParaRPr lang="en-US" altLang="ko-KR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19E9D700-6BB8-4C2C-B786-F9F1B2727C2C}"/>
              </a:ext>
            </a:extLst>
          </p:cNvPr>
          <p:cNvGrpSpPr/>
          <p:nvPr/>
        </p:nvGrpSpPr>
        <p:grpSpPr>
          <a:xfrm>
            <a:off x="6716364" y="2377923"/>
            <a:ext cx="962187" cy="566784"/>
            <a:chOff x="4375930" y="2371554"/>
            <a:chExt cx="828040" cy="566784"/>
          </a:xfrm>
        </p:grpSpPr>
        <p:sp>
          <p:nvSpPr>
            <p:cNvPr id="47" name="화살표: 위쪽 46">
              <a:extLst>
                <a:ext uri="{FF2B5EF4-FFF2-40B4-BE49-F238E27FC236}">
                  <a16:creationId xmlns:a16="http://schemas.microsoft.com/office/drawing/2014/main" xmlns="" id="{0F5A50AF-66B1-4C7F-8F4E-1DFB47F2C49C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06ADED6D-DE37-482C-B5ED-2084AA7CAFD4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i</a:t>
              </a:r>
              <a:endParaRPr lang="en-US" altLang="ko-KR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F0679E98-EEBA-4B93-9E18-3ED98EA8364A}"/>
              </a:ext>
            </a:extLst>
          </p:cNvPr>
          <p:cNvGrpSpPr/>
          <p:nvPr/>
        </p:nvGrpSpPr>
        <p:grpSpPr>
          <a:xfrm>
            <a:off x="7511024" y="2356151"/>
            <a:ext cx="962187" cy="566784"/>
            <a:chOff x="4375930" y="2371554"/>
            <a:chExt cx="828040" cy="566784"/>
          </a:xfrm>
        </p:grpSpPr>
        <p:sp>
          <p:nvSpPr>
            <p:cNvPr id="50" name="화살표: 위쪽 49">
              <a:extLst>
                <a:ext uri="{FF2B5EF4-FFF2-40B4-BE49-F238E27FC236}">
                  <a16:creationId xmlns:a16="http://schemas.microsoft.com/office/drawing/2014/main" xmlns="" id="{559B6207-06CB-4210-8293-51A94C3D4A75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3A756FFE-A1FC-493F-94BE-E8BAA4E544ED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i</a:t>
              </a:r>
              <a:endParaRPr lang="en-US" altLang="ko-KR" b="1" dirty="0"/>
            </a:p>
          </p:txBody>
        </p:sp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F0FE8420-AB79-4610-8E37-405E7C738BB8}"/>
              </a:ext>
            </a:extLst>
          </p:cNvPr>
          <p:cNvCxnSpPr/>
          <p:nvPr/>
        </p:nvCxnSpPr>
        <p:spPr>
          <a:xfrm>
            <a:off x="5993873" y="3277932"/>
            <a:ext cx="0" cy="5878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CE9AA8BE-1756-41D1-9ECB-38B11787B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42974674"/>
              </p:ext>
            </p:extLst>
          </p:nvPr>
        </p:nvGraphicFramePr>
        <p:xfrm>
          <a:off x="3442298" y="4279706"/>
          <a:ext cx="38620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505">
                  <a:extLst>
                    <a:ext uri="{9D8B030D-6E8A-4147-A177-3AD203B41FA5}">
                      <a16:colId xmlns:a16="http://schemas.microsoft.com/office/drawing/2014/main" xmlns="" val="395168472"/>
                    </a:ext>
                  </a:extLst>
                </a:gridCol>
                <a:gridCol w="965505">
                  <a:extLst>
                    <a:ext uri="{9D8B030D-6E8A-4147-A177-3AD203B41FA5}">
                      <a16:colId xmlns:a16="http://schemas.microsoft.com/office/drawing/2014/main" xmlns="" val="2737427218"/>
                    </a:ext>
                  </a:extLst>
                </a:gridCol>
                <a:gridCol w="965505">
                  <a:extLst>
                    <a:ext uri="{9D8B030D-6E8A-4147-A177-3AD203B41FA5}">
                      <a16:colId xmlns:a16="http://schemas.microsoft.com/office/drawing/2014/main" xmlns="" val="3979754952"/>
                    </a:ext>
                  </a:extLst>
                </a:gridCol>
                <a:gridCol w="965505">
                  <a:extLst>
                    <a:ext uri="{9D8B030D-6E8A-4147-A177-3AD203B41FA5}">
                      <a16:colId xmlns:a16="http://schemas.microsoft.com/office/drawing/2014/main" xmlns="" val="1366130986"/>
                    </a:ext>
                  </a:extLst>
                </a:gridCol>
              </a:tblGrid>
              <a:tr h="331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3015278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F30111F5-1309-467F-8F55-FB3936A58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59541913"/>
              </p:ext>
            </p:extLst>
          </p:nvPr>
        </p:nvGraphicFramePr>
        <p:xfrm>
          <a:off x="7858636" y="4270326"/>
          <a:ext cx="980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260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marL="76210" marR="76210" marT="38105" marB="3810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83098C9A-0B47-42FA-B612-B8D9CC065B85}"/>
              </a:ext>
            </a:extLst>
          </p:cNvPr>
          <p:cNvGrpSpPr/>
          <p:nvPr/>
        </p:nvGrpSpPr>
        <p:grpSpPr>
          <a:xfrm>
            <a:off x="6489510" y="4932239"/>
            <a:ext cx="828040" cy="576750"/>
            <a:chOff x="4179014" y="2371554"/>
            <a:chExt cx="828040" cy="576750"/>
          </a:xfrm>
        </p:grpSpPr>
        <p:sp>
          <p:nvSpPr>
            <p:cNvPr id="56" name="화살표: 위쪽 55">
              <a:extLst>
                <a:ext uri="{FF2B5EF4-FFF2-40B4-BE49-F238E27FC236}">
                  <a16:creationId xmlns:a16="http://schemas.microsoft.com/office/drawing/2014/main" xmlns="" id="{2C3ADDAC-BD3F-4C0B-825C-7EC61E2ACEF6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070238DA-EC2B-4E5A-9BEC-A2ADBD7C72DB}"/>
                </a:ext>
              </a:extLst>
            </p:cNvPr>
            <p:cNvSpPr txBox="1"/>
            <p:nvPr/>
          </p:nvSpPr>
          <p:spPr>
            <a:xfrm>
              <a:off x="4179014" y="2578972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pivot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BA6DED93-3389-4844-AD54-18DB4DBF173A}"/>
              </a:ext>
            </a:extLst>
          </p:cNvPr>
          <p:cNvGrpSpPr/>
          <p:nvPr/>
        </p:nvGrpSpPr>
        <p:grpSpPr>
          <a:xfrm>
            <a:off x="3030880" y="4946157"/>
            <a:ext cx="962187" cy="566784"/>
            <a:chOff x="4375930" y="2371554"/>
            <a:chExt cx="828040" cy="566784"/>
          </a:xfrm>
        </p:grpSpPr>
        <p:sp>
          <p:nvSpPr>
            <p:cNvPr id="59" name="화살표: 위쪽 58">
              <a:extLst>
                <a:ext uri="{FF2B5EF4-FFF2-40B4-BE49-F238E27FC236}">
                  <a16:creationId xmlns:a16="http://schemas.microsoft.com/office/drawing/2014/main" xmlns="" id="{4301EA11-7052-483F-BB3F-41A5B8C7D5BC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A4C2A618-5F12-49C3-A231-78288B196902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i</a:t>
              </a:r>
              <a:endParaRPr lang="en-US" altLang="ko-KR" b="1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9B65C550-C09B-4A06-878D-EEF812755F41}"/>
              </a:ext>
            </a:extLst>
          </p:cNvPr>
          <p:cNvGrpSpPr/>
          <p:nvPr/>
        </p:nvGrpSpPr>
        <p:grpSpPr>
          <a:xfrm>
            <a:off x="3781995" y="4946164"/>
            <a:ext cx="962187" cy="566784"/>
            <a:chOff x="4375930" y="2371554"/>
            <a:chExt cx="828040" cy="566784"/>
          </a:xfrm>
        </p:grpSpPr>
        <p:sp>
          <p:nvSpPr>
            <p:cNvPr id="62" name="화살표: 위쪽 61">
              <a:extLst>
                <a:ext uri="{FF2B5EF4-FFF2-40B4-BE49-F238E27FC236}">
                  <a16:creationId xmlns:a16="http://schemas.microsoft.com/office/drawing/2014/main" xmlns="" id="{0D971D52-53E9-4AE2-81D2-04580D8F8DC2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AA49563-7644-4DCF-9DDF-7D71035EB7AE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j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40DB4CD7-6050-40E8-8122-E8532CBF310D}"/>
              </a:ext>
            </a:extLst>
          </p:cNvPr>
          <p:cNvSpPr txBox="1"/>
          <p:nvPr/>
        </p:nvSpPr>
        <p:spPr>
          <a:xfrm>
            <a:off x="3083033" y="4583784"/>
            <a:ext cx="6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DDB10A3E-EFD6-4CCE-8126-E952567430D1}"/>
              </a:ext>
            </a:extLst>
          </p:cNvPr>
          <p:cNvSpPr txBox="1"/>
          <p:nvPr/>
        </p:nvSpPr>
        <p:spPr>
          <a:xfrm>
            <a:off x="7022052" y="4605837"/>
            <a:ext cx="82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1C5101C-A170-4733-8A23-28CF313BE270}"/>
              </a:ext>
            </a:extLst>
          </p:cNvPr>
          <p:cNvSpPr txBox="1"/>
          <p:nvPr/>
        </p:nvSpPr>
        <p:spPr>
          <a:xfrm>
            <a:off x="11375572" y="6488668"/>
            <a:ext cx="83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21/32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67731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8FA0A62-88EA-44F8-AF26-FC6999E4F05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Problem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741F47CE-60CB-4CB4-BF70-ED8868A9A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04988938"/>
              </p:ext>
            </p:extLst>
          </p:nvPr>
        </p:nvGraphicFramePr>
        <p:xfrm>
          <a:off x="3658700" y="1747597"/>
          <a:ext cx="481791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582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536C9CE8-2CBA-4636-B586-52ADBFC6F61F}"/>
              </a:ext>
            </a:extLst>
          </p:cNvPr>
          <p:cNvCxnSpPr/>
          <p:nvPr/>
        </p:nvCxnSpPr>
        <p:spPr>
          <a:xfrm>
            <a:off x="5993873" y="2392465"/>
            <a:ext cx="0" cy="5878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2560F009-4E9A-4F50-9E8B-F6FD91582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22283832"/>
              </p:ext>
            </p:extLst>
          </p:nvPr>
        </p:nvGraphicFramePr>
        <p:xfrm>
          <a:off x="3442298" y="3241841"/>
          <a:ext cx="38620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505">
                  <a:extLst>
                    <a:ext uri="{9D8B030D-6E8A-4147-A177-3AD203B41FA5}">
                      <a16:colId xmlns:a16="http://schemas.microsoft.com/office/drawing/2014/main" xmlns="" val="395168472"/>
                    </a:ext>
                  </a:extLst>
                </a:gridCol>
                <a:gridCol w="965505">
                  <a:extLst>
                    <a:ext uri="{9D8B030D-6E8A-4147-A177-3AD203B41FA5}">
                      <a16:colId xmlns:a16="http://schemas.microsoft.com/office/drawing/2014/main" xmlns="" val="2737427218"/>
                    </a:ext>
                  </a:extLst>
                </a:gridCol>
                <a:gridCol w="965505">
                  <a:extLst>
                    <a:ext uri="{9D8B030D-6E8A-4147-A177-3AD203B41FA5}">
                      <a16:colId xmlns:a16="http://schemas.microsoft.com/office/drawing/2014/main" xmlns="" val="3979754952"/>
                    </a:ext>
                  </a:extLst>
                </a:gridCol>
                <a:gridCol w="965505">
                  <a:extLst>
                    <a:ext uri="{9D8B030D-6E8A-4147-A177-3AD203B41FA5}">
                      <a16:colId xmlns:a16="http://schemas.microsoft.com/office/drawing/2014/main" xmlns="" val="1366130986"/>
                    </a:ext>
                  </a:extLst>
                </a:gridCol>
              </a:tblGrid>
              <a:tr h="331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3015278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B8D06443-04F7-45C8-AEE7-24CFA6EE3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78193849"/>
              </p:ext>
            </p:extLst>
          </p:nvPr>
        </p:nvGraphicFramePr>
        <p:xfrm>
          <a:off x="7858636" y="3232461"/>
          <a:ext cx="980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260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marL="76210" marR="76210" marT="38105" marB="3810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2347715-D416-45BE-8B15-B97F6C2A556E}"/>
              </a:ext>
            </a:extLst>
          </p:cNvPr>
          <p:cNvSpPr txBox="1"/>
          <p:nvPr/>
        </p:nvSpPr>
        <p:spPr>
          <a:xfrm>
            <a:off x="3083033" y="3545919"/>
            <a:ext cx="6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2911D91-844E-4506-81FD-8CEB87E57604}"/>
              </a:ext>
            </a:extLst>
          </p:cNvPr>
          <p:cNvSpPr txBox="1"/>
          <p:nvPr/>
        </p:nvSpPr>
        <p:spPr>
          <a:xfrm>
            <a:off x="7022052" y="3567972"/>
            <a:ext cx="82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6125BA6-2042-4992-9336-86AE52646FC4}"/>
              </a:ext>
            </a:extLst>
          </p:cNvPr>
          <p:cNvSpPr txBox="1"/>
          <p:nvPr/>
        </p:nvSpPr>
        <p:spPr>
          <a:xfrm>
            <a:off x="3287206" y="2158388"/>
            <a:ext cx="6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4EA900-F854-4D90-AB9F-846CEC8CF994}"/>
              </a:ext>
            </a:extLst>
          </p:cNvPr>
          <p:cNvSpPr txBox="1"/>
          <p:nvPr/>
        </p:nvSpPr>
        <p:spPr>
          <a:xfrm>
            <a:off x="8174076" y="2157078"/>
            <a:ext cx="82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09BE1195-1CF2-4FB4-8E0A-DAA6417DE114}"/>
              </a:ext>
            </a:extLst>
          </p:cNvPr>
          <p:cNvCxnSpPr/>
          <p:nvPr/>
        </p:nvCxnSpPr>
        <p:spPr>
          <a:xfrm>
            <a:off x="5993871" y="3818496"/>
            <a:ext cx="0" cy="5878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FD4EE784-8196-4775-976D-1CBD4111F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13541166"/>
              </p:ext>
            </p:extLst>
          </p:nvPr>
        </p:nvGraphicFramePr>
        <p:xfrm>
          <a:off x="3222469" y="4709235"/>
          <a:ext cx="287353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844">
                  <a:extLst>
                    <a:ext uri="{9D8B030D-6E8A-4147-A177-3AD203B41FA5}">
                      <a16:colId xmlns:a16="http://schemas.microsoft.com/office/drawing/2014/main" xmlns="" val="3368155638"/>
                    </a:ext>
                  </a:extLst>
                </a:gridCol>
                <a:gridCol w="957844">
                  <a:extLst>
                    <a:ext uri="{9D8B030D-6E8A-4147-A177-3AD203B41FA5}">
                      <a16:colId xmlns:a16="http://schemas.microsoft.com/office/drawing/2014/main" xmlns="" val="1501540441"/>
                    </a:ext>
                  </a:extLst>
                </a:gridCol>
                <a:gridCol w="957844">
                  <a:extLst>
                    <a:ext uri="{9D8B030D-6E8A-4147-A177-3AD203B41FA5}">
                      <a16:colId xmlns:a16="http://schemas.microsoft.com/office/drawing/2014/main" xmlns="" val="4004306488"/>
                    </a:ext>
                  </a:extLst>
                </a:gridCol>
              </a:tblGrid>
              <a:tr h="326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38423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C139396-A904-4277-984C-C41C46C567BA}"/>
              </a:ext>
            </a:extLst>
          </p:cNvPr>
          <p:cNvSpPr txBox="1"/>
          <p:nvPr/>
        </p:nvSpPr>
        <p:spPr>
          <a:xfrm>
            <a:off x="2821778" y="5124346"/>
            <a:ext cx="6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FE89767-5988-46AA-8623-B869352EE9D9}"/>
              </a:ext>
            </a:extLst>
          </p:cNvPr>
          <p:cNvSpPr txBox="1"/>
          <p:nvPr/>
        </p:nvSpPr>
        <p:spPr>
          <a:xfrm>
            <a:off x="5835512" y="5091968"/>
            <a:ext cx="82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84640C75-F85F-44D4-BC32-1DD555E3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64279199"/>
              </p:ext>
            </p:extLst>
          </p:nvPr>
        </p:nvGraphicFramePr>
        <p:xfrm>
          <a:off x="6483319" y="4711858"/>
          <a:ext cx="980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260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76210" marR="76210" marT="38105" marB="3810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F2127CBF-4D4F-420A-AA62-7C7B364F7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3148043"/>
              </p:ext>
            </p:extLst>
          </p:nvPr>
        </p:nvGraphicFramePr>
        <p:xfrm>
          <a:off x="7862353" y="4708143"/>
          <a:ext cx="980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260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marL="76210" marR="76210" marT="38105" marB="3810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979CD41-8B48-4B60-8044-2D2611EA04B3}"/>
              </a:ext>
            </a:extLst>
          </p:cNvPr>
          <p:cNvSpPr txBox="1"/>
          <p:nvPr/>
        </p:nvSpPr>
        <p:spPr>
          <a:xfrm>
            <a:off x="11375572" y="6488668"/>
            <a:ext cx="83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22/32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21935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40" grpId="0"/>
      <p:bldP spid="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8FA0A62-88EA-44F8-AF26-FC6999E4F05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Analysis in worst case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54D95F12-270E-4C0F-82BE-13B6C9C77542}"/>
              </a:ext>
            </a:extLst>
          </p:cNvPr>
          <p:cNvGrpSpPr/>
          <p:nvPr/>
        </p:nvGrpSpPr>
        <p:grpSpPr>
          <a:xfrm>
            <a:off x="640303" y="2091972"/>
            <a:ext cx="2984632" cy="461665"/>
            <a:chOff x="966882" y="2146401"/>
            <a:chExt cx="2984632" cy="46166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330D90CB-E063-493F-BEC1-6EFA5C87B174}"/>
                </a:ext>
              </a:extLst>
            </p:cNvPr>
            <p:cNvSpPr/>
            <p:nvPr/>
          </p:nvSpPr>
          <p:spPr>
            <a:xfrm>
              <a:off x="966882" y="2155371"/>
              <a:ext cx="2984632" cy="40339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79423395-07C3-4747-84A4-A739489F3245}"/>
                </a:ext>
              </a:extLst>
            </p:cNvPr>
            <p:cNvSpPr txBox="1"/>
            <p:nvPr/>
          </p:nvSpPr>
          <p:spPr>
            <a:xfrm>
              <a:off x="2307771" y="2146401"/>
              <a:ext cx="717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N</a:t>
              </a:r>
              <a:endParaRPr lang="ko-KR" altLang="en-US" sz="2400" b="1" dirty="0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6483407-EA65-4C02-AC08-160AA98BA75F}"/>
              </a:ext>
            </a:extLst>
          </p:cNvPr>
          <p:cNvCxnSpPr/>
          <p:nvPr/>
        </p:nvCxnSpPr>
        <p:spPr>
          <a:xfrm>
            <a:off x="2187049" y="2688771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60ACA2A6-62A9-40EB-9262-A6DA1DD35934}"/>
              </a:ext>
            </a:extLst>
          </p:cNvPr>
          <p:cNvGrpSpPr/>
          <p:nvPr/>
        </p:nvGrpSpPr>
        <p:grpSpPr>
          <a:xfrm>
            <a:off x="498789" y="3385459"/>
            <a:ext cx="2058706" cy="461665"/>
            <a:chOff x="966882" y="2144486"/>
            <a:chExt cx="2984632" cy="46166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FF97C19D-0FB5-45AC-9A63-82DD3C8FAFFC}"/>
                </a:ext>
              </a:extLst>
            </p:cNvPr>
            <p:cNvSpPr/>
            <p:nvPr/>
          </p:nvSpPr>
          <p:spPr>
            <a:xfrm>
              <a:off x="966882" y="2155371"/>
              <a:ext cx="2984632" cy="40339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DE07A925-3506-4E3A-8767-5A8BAB44085C}"/>
                </a:ext>
              </a:extLst>
            </p:cNvPr>
            <p:cNvSpPr txBox="1"/>
            <p:nvPr/>
          </p:nvSpPr>
          <p:spPr>
            <a:xfrm>
              <a:off x="2007035" y="2144486"/>
              <a:ext cx="1108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N-1</a:t>
              </a:r>
              <a:endParaRPr lang="ko-KR" altLang="en-US" sz="2400" b="1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CD57D988-5D93-4A33-9218-2C580AE0EEFB}"/>
              </a:ext>
            </a:extLst>
          </p:cNvPr>
          <p:cNvGrpSpPr/>
          <p:nvPr/>
        </p:nvGrpSpPr>
        <p:grpSpPr>
          <a:xfrm>
            <a:off x="2784788" y="3385459"/>
            <a:ext cx="840147" cy="461665"/>
            <a:chOff x="966882" y="2144486"/>
            <a:chExt cx="2984632" cy="46166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CB7D6920-75E7-4653-A97A-989B722FF585}"/>
                </a:ext>
              </a:extLst>
            </p:cNvPr>
            <p:cNvSpPr/>
            <p:nvPr/>
          </p:nvSpPr>
          <p:spPr>
            <a:xfrm>
              <a:off x="966882" y="2155371"/>
              <a:ext cx="2984632" cy="40339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0320CEEC-78B2-4862-AA02-196BB2527759}"/>
                </a:ext>
              </a:extLst>
            </p:cNvPr>
            <p:cNvSpPr txBox="1"/>
            <p:nvPr/>
          </p:nvSpPr>
          <p:spPr>
            <a:xfrm>
              <a:off x="2007036" y="2144486"/>
              <a:ext cx="1108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5B6DC1CA-5DD6-4D37-8F54-F3664E3C6534}"/>
              </a:ext>
            </a:extLst>
          </p:cNvPr>
          <p:cNvCxnSpPr/>
          <p:nvPr/>
        </p:nvCxnSpPr>
        <p:spPr>
          <a:xfrm>
            <a:off x="1642763" y="3962401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D19EF7A4-E562-42DB-970B-AF164377E30D}"/>
              </a:ext>
            </a:extLst>
          </p:cNvPr>
          <p:cNvGrpSpPr/>
          <p:nvPr/>
        </p:nvGrpSpPr>
        <p:grpSpPr>
          <a:xfrm>
            <a:off x="248414" y="4735288"/>
            <a:ext cx="1606276" cy="461665"/>
            <a:chOff x="966882" y="2144486"/>
            <a:chExt cx="2984632" cy="46166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189A576E-25C3-4059-9340-CD0158347233}"/>
                </a:ext>
              </a:extLst>
            </p:cNvPr>
            <p:cNvSpPr/>
            <p:nvPr/>
          </p:nvSpPr>
          <p:spPr>
            <a:xfrm>
              <a:off x="966882" y="2155371"/>
              <a:ext cx="2984632" cy="40339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C0A94C30-6527-417A-B84A-4F0CC447C816}"/>
                </a:ext>
              </a:extLst>
            </p:cNvPr>
            <p:cNvSpPr txBox="1"/>
            <p:nvPr/>
          </p:nvSpPr>
          <p:spPr>
            <a:xfrm>
              <a:off x="1795813" y="2144486"/>
              <a:ext cx="14213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N-2</a:t>
              </a:r>
              <a:endParaRPr lang="ko-KR" altLang="en-US" sz="2400" b="1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916F384A-A6FA-403E-B889-D0973DECD7F0}"/>
              </a:ext>
            </a:extLst>
          </p:cNvPr>
          <p:cNvGrpSpPr/>
          <p:nvPr/>
        </p:nvGrpSpPr>
        <p:grpSpPr>
          <a:xfrm>
            <a:off x="2062743" y="4724401"/>
            <a:ext cx="840147" cy="461665"/>
            <a:chOff x="966882" y="2144486"/>
            <a:chExt cx="2984632" cy="46166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7BAA82D9-6A3E-4075-9889-57BC8CFADB32}"/>
                </a:ext>
              </a:extLst>
            </p:cNvPr>
            <p:cNvSpPr/>
            <p:nvPr/>
          </p:nvSpPr>
          <p:spPr>
            <a:xfrm>
              <a:off x="966882" y="2155371"/>
              <a:ext cx="2984632" cy="40339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E9FE6927-CC15-4A46-878D-14D2EA605F61}"/>
                </a:ext>
              </a:extLst>
            </p:cNvPr>
            <p:cNvSpPr txBox="1"/>
            <p:nvPr/>
          </p:nvSpPr>
          <p:spPr>
            <a:xfrm>
              <a:off x="2007036" y="2144486"/>
              <a:ext cx="1108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</p:grp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A876ED2A-6F8E-4F91-81C3-DEA4B0C6BAA7}"/>
              </a:ext>
            </a:extLst>
          </p:cNvPr>
          <p:cNvCxnSpPr/>
          <p:nvPr/>
        </p:nvCxnSpPr>
        <p:spPr>
          <a:xfrm>
            <a:off x="1087593" y="5338469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F62066D9-96D8-45B5-B715-1E796FF2C3F2}"/>
              </a:ext>
            </a:extLst>
          </p:cNvPr>
          <p:cNvGrpSpPr/>
          <p:nvPr/>
        </p:nvGrpSpPr>
        <p:grpSpPr>
          <a:xfrm>
            <a:off x="125084" y="6019803"/>
            <a:ext cx="840147" cy="461665"/>
            <a:chOff x="966882" y="2144486"/>
            <a:chExt cx="2984632" cy="46166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5066108D-F07D-4780-BBE4-39A3F8936143}"/>
                </a:ext>
              </a:extLst>
            </p:cNvPr>
            <p:cNvSpPr/>
            <p:nvPr/>
          </p:nvSpPr>
          <p:spPr>
            <a:xfrm>
              <a:off x="966882" y="2155371"/>
              <a:ext cx="2984632" cy="40339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757D1C71-2776-42C2-A867-60FB6ED42B55}"/>
                </a:ext>
              </a:extLst>
            </p:cNvPr>
            <p:cNvSpPr txBox="1"/>
            <p:nvPr/>
          </p:nvSpPr>
          <p:spPr>
            <a:xfrm>
              <a:off x="2007036" y="2144486"/>
              <a:ext cx="1108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63AC84FB-B700-4667-BB81-89DC853C01E1}"/>
              </a:ext>
            </a:extLst>
          </p:cNvPr>
          <p:cNvGrpSpPr/>
          <p:nvPr/>
        </p:nvGrpSpPr>
        <p:grpSpPr>
          <a:xfrm>
            <a:off x="1159229" y="6019804"/>
            <a:ext cx="840147" cy="461665"/>
            <a:chOff x="966882" y="2144486"/>
            <a:chExt cx="2984632" cy="46166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E6EA7DE5-C885-4878-B76A-B29A44B54BF6}"/>
                </a:ext>
              </a:extLst>
            </p:cNvPr>
            <p:cNvSpPr/>
            <p:nvPr/>
          </p:nvSpPr>
          <p:spPr>
            <a:xfrm>
              <a:off x="966882" y="2155371"/>
              <a:ext cx="2984632" cy="40339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C5B10EC2-B9CC-4806-B749-C5BF5CAB64BE}"/>
                </a:ext>
              </a:extLst>
            </p:cNvPr>
            <p:cNvSpPr txBox="1"/>
            <p:nvPr/>
          </p:nvSpPr>
          <p:spPr>
            <a:xfrm>
              <a:off x="2007036" y="2144486"/>
              <a:ext cx="1108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0</a:t>
              </a:r>
              <a:endParaRPr lang="ko-KR" altLang="en-US" sz="2400" b="1" dirty="0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80EAFA9-F0EE-4556-AAD8-A372608248C4}"/>
                  </a:ext>
                </a:extLst>
              </p:cNvPr>
              <p:cNvSpPr txBox="1"/>
              <p:nvPr/>
            </p:nvSpPr>
            <p:spPr>
              <a:xfrm>
                <a:off x="6304860" y="1801895"/>
                <a:ext cx="5800051" cy="3668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T(n) = T(0) + T(n-1) +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400" dirty="0"/>
                  <a:t>(n)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      = T(n-1) + T(n-2) +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400" dirty="0"/>
                  <a:t>(n) +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400" dirty="0"/>
                  <a:t>(n-1)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      = ……..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      =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400" dirty="0"/>
                  <a:t>(1) +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400" dirty="0"/>
                  <a:t>(2) + …. +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400" dirty="0"/>
                  <a:t>(n-1) +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400" dirty="0"/>
                  <a:t>(n)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/>
                  <a:t>      =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400" dirty="0"/>
                  <a:t>(    )</a:t>
                </a: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80EAFA9-F0EE-4556-AAD8-A37260824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860" y="1801895"/>
                <a:ext cx="5800051" cy="3668120"/>
              </a:xfrm>
              <a:prstGeom prst="rect">
                <a:avLst/>
              </a:prstGeom>
              <a:blipFill>
                <a:blip r:embed="rId3" cstate="print"/>
                <a:stretch>
                  <a:fillRect l="-1576" r="-525" b="-29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1E8B3CD-769A-4870-9B7B-B6973C2AF4C9}"/>
                  </a:ext>
                </a:extLst>
              </p:cNvPr>
              <p:cNvSpPr txBox="1"/>
              <p:nvPr/>
            </p:nvSpPr>
            <p:spPr>
              <a:xfrm>
                <a:off x="5116727" y="2055167"/>
                <a:ext cx="7309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400" dirty="0"/>
                  <a:t>(n)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E8B3CD-769A-4870-9B7B-B6973C2AF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727" y="2055167"/>
                <a:ext cx="730907" cy="461665"/>
              </a:xfrm>
              <a:prstGeom prst="rect">
                <a:avLst/>
              </a:prstGeom>
              <a:blipFill>
                <a:blip r:embed="rId4" cstate="print"/>
                <a:stretch>
                  <a:fillRect l="-1667" t="-10526" r="-12500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2307C32D-2F18-47A7-B438-CB19D47F4822}"/>
              </a:ext>
            </a:extLst>
          </p:cNvPr>
          <p:cNvCxnSpPr/>
          <p:nvPr/>
        </p:nvCxnSpPr>
        <p:spPr>
          <a:xfrm>
            <a:off x="3853540" y="2275112"/>
            <a:ext cx="1176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B68A23C-64D4-489D-8EC7-E614999B0783}"/>
                  </a:ext>
                </a:extLst>
              </p:cNvPr>
              <p:cNvSpPr txBox="1"/>
              <p:nvPr/>
            </p:nvSpPr>
            <p:spPr>
              <a:xfrm>
                <a:off x="5127611" y="3350569"/>
                <a:ext cx="949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400" dirty="0"/>
                  <a:t>(n-1)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B68A23C-64D4-489D-8EC7-E614999B0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611" y="3350569"/>
                <a:ext cx="949283" cy="461665"/>
              </a:xfrm>
              <a:prstGeom prst="rect">
                <a:avLst/>
              </a:prstGeom>
              <a:blipFill>
                <a:blip r:embed="rId5" cstate="print"/>
                <a:stretch>
                  <a:fillRect l="-1282" t="-10667" r="-19872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58E50DF0-90AD-49B3-8745-896767BA2C17}"/>
              </a:ext>
            </a:extLst>
          </p:cNvPr>
          <p:cNvCxnSpPr/>
          <p:nvPr/>
        </p:nvCxnSpPr>
        <p:spPr>
          <a:xfrm>
            <a:off x="3864424" y="3570514"/>
            <a:ext cx="1176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D12D811-E9EC-4816-949A-6232912DD133}"/>
                  </a:ext>
                </a:extLst>
              </p:cNvPr>
              <p:cNvSpPr txBox="1"/>
              <p:nvPr/>
            </p:nvSpPr>
            <p:spPr>
              <a:xfrm>
                <a:off x="7671610" y="4981509"/>
                <a:ext cx="4267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12D811-E9EC-4816-949A-6232912DD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610" y="4981509"/>
                <a:ext cx="426720" cy="430887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169ACFF-5EB5-41DD-8DF7-303E102665BD}"/>
              </a:ext>
            </a:extLst>
          </p:cNvPr>
          <p:cNvSpPr txBox="1"/>
          <p:nvPr/>
        </p:nvSpPr>
        <p:spPr>
          <a:xfrm>
            <a:off x="11375572" y="6488668"/>
            <a:ext cx="83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23/32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41685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4" grpId="0" animBg="1"/>
      <p:bldP spid="6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8FA0A62-88EA-44F8-AF26-FC6999E4F05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Solution-Randomized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13B32ED-9CAD-48AE-B335-BE4307AC1400}"/>
              </a:ext>
            </a:extLst>
          </p:cNvPr>
          <p:cNvSpPr txBox="1"/>
          <p:nvPr/>
        </p:nvSpPr>
        <p:spPr>
          <a:xfrm>
            <a:off x="3276320" y="2765342"/>
            <a:ext cx="6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EFCA7C8-E95C-413D-85AB-75BBF46BB740}"/>
              </a:ext>
            </a:extLst>
          </p:cNvPr>
          <p:cNvSpPr txBox="1"/>
          <p:nvPr/>
        </p:nvSpPr>
        <p:spPr>
          <a:xfrm>
            <a:off x="8163190" y="2720488"/>
            <a:ext cx="82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741F47CE-60CB-4CB4-BF70-ED8868A9A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94271293"/>
              </p:ext>
            </p:extLst>
          </p:nvPr>
        </p:nvGraphicFramePr>
        <p:xfrm>
          <a:off x="3647814" y="2360926"/>
          <a:ext cx="481791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582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FA7B9EEA-F983-4D00-B288-183ECB2B681E}"/>
              </a:ext>
            </a:extLst>
          </p:cNvPr>
          <p:cNvGrpSpPr/>
          <p:nvPr/>
        </p:nvGrpSpPr>
        <p:grpSpPr>
          <a:xfrm>
            <a:off x="7684216" y="3177098"/>
            <a:ext cx="828040" cy="576750"/>
            <a:chOff x="4179014" y="2371554"/>
            <a:chExt cx="828040" cy="576750"/>
          </a:xfrm>
        </p:grpSpPr>
        <p:sp>
          <p:nvSpPr>
            <p:cNvPr id="12" name="화살표: 위쪽 11">
              <a:extLst>
                <a:ext uri="{FF2B5EF4-FFF2-40B4-BE49-F238E27FC236}">
                  <a16:creationId xmlns:a16="http://schemas.microsoft.com/office/drawing/2014/main" xmlns="" id="{A1AE9BFF-C2E5-4E75-AC44-D543B49DFEF9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0142FFF-7031-4489-B962-C8D3463821C1}"/>
                </a:ext>
              </a:extLst>
            </p:cNvPr>
            <p:cNvSpPr txBox="1"/>
            <p:nvPr/>
          </p:nvSpPr>
          <p:spPr>
            <a:xfrm>
              <a:off x="4179014" y="2578972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pivot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D19DA8C-F047-4E1D-B4AE-67E6A19E4854}"/>
              </a:ext>
            </a:extLst>
          </p:cNvPr>
          <p:cNvGrpSpPr/>
          <p:nvPr/>
        </p:nvGrpSpPr>
        <p:grpSpPr>
          <a:xfrm>
            <a:off x="3243818" y="3187990"/>
            <a:ext cx="962187" cy="566784"/>
            <a:chOff x="4375930" y="2371554"/>
            <a:chExt cx="828040" cy="566784"/>
          </a:xfrm>
        </p:grpSpPr>
        <p:sp>
          <p:nvSpPr>
            <p:cNvPr id="15" name="화살표: 위쪽 14">
              <a:extLst>
                <a:ext uri="{FF2B5EF4-FFF2-40B4-BE49-F238E27FC236}">
                  <a16:creationId xmlns:a16="http://schemas.microsoft.com/office/drawing/2014/main" xmlns="" id="{362DDACE-3089-4183-B791-F465A7C4F1BD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2E67DF97-326B-4EF5-A6EC-23FA6A2FA9A0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i</a:t>
              </a:r>
              <a:endParaRPr lang="en-US" altLang="ko-KR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F20CA2E8-4487-4F2F-B042-998525C472D6}"/>
              </a:ext>
            </a:extLst>
          </p:cNvPr>
          <p:cNvGrpSpPr/>
          <p:nvPr/>
        </p:nvGrpSpPr>
        <p:grpSpPr>
          <a:xfrm>
            <a:off x="3994933" y="3187997"/>
            <a:ext cx="962187" cy="566784"/>
            <a:chOff x="4375930" y="2371554"/>
            <a:chExt cx="828040" cy="566784"/>
          </a:xfrm>
        </p:grpSpPr>
        <p:sp>
          <p:nvSpPr>
            <p:cNvPr id="18" name="화살표: 위쪽 17">
              <a:extLst>
                <a:ext uri="{FF2B5EF4-FFF2-40B4-BE49-F238E27FC236}">
                  <a16:creationId xmlns:a16="http://schemas.microsoft.com/office/drawing/2014/main" xmlns="" id="{8C86D4C3-B0B2-43FF-A735-CF165BA1992C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74798BC5-1A48-4698-AA2B-C00493C84384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j</a:t>
              </a:r>
            </a:p>
          </p:txBody>
        </p:sp>
      </p:grp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BCFB1A8E-E808-48DA-8D48-11C495064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69687250"/>
              </p:ext>
            </p:extLst>
          </p:nvPr>
        </p:nvGraphicFramePr>
        <p:xfrm>
          <a:off x="3647813" y="2371811"/>
          <a:ext cx="481791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582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08D2C2F3-EA74-45D0-A2B6-379EE20F7DF1}"/>
              </a:ext>
            </a:extLst>
          </p:cNvPr>
          <p:cNvGrpSpPr/>
          <p:nvPr/>
        </p:nvGrpSpPr>
        <p:grpSpPr>
          <a:xfrm>
            <a:off x="6704501" y="3177105"/>
            <a:ext cx="828040" cy="576750"/>
            <a:chOff x="4179014" y="2371554"/>
            <a:chExt cx="828040" cy="576750"/>
          </a:xfrm>
        </p:grpSpPr>
        <p:sp>
          <p:nvSpPr>
            <p:cNvPr id="26" name="화살표: 위쪽 25">
              <a:extLst>
                <a:ext uri="{FF2B5EF4-FFF2-40B4-BE49-F238E27FC236}">
                  <a16:creationId xmlns:a16="http://schemas.microsoft.com/office/drawing/2014/main" xmlns="" id="{3D82E5CB-FBEF-4AD6-B7BF-1AA8BC50001B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282B4D5-D0DA-478B-B07F-FCA74B3D9304}"/>
                </a:ext>
              </a:extLst>
            </p:cNvPr>
            <p:cNvSpPr txBox="1"/>
            <p:nvPr/>
          </p:nvSpPr>
          <p:spPr>
            <a:xfrm>
              <a:off x="4179014" y="2578972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pivot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710BE05D-3FDA-4245-A290-4C7439BAC607}"/>
              </a:ext>
            </a:extLst>
          </p:cNvPr>
          <p:cNvGrpSpPr/>
          <p:nvPr/>
        </p:nvGrpSpPr>
        <p:grpSpPr>
          <a:xfrm>
            <a:off x="4777731" y="3187986"/>
            <a:ext cx="828040" cy="576750"/>
            <a:chOff x="4179014" y="2371554"/>
            <a:chExt cx="828040" cy="576750"/>
          </a:xfrm>
        </p:grpSpPr>
        <p:sp>
          <p:nvSpPr>
            <p:cNvPr id="29" name="화살표: 위쪽 28">
              <a:extLst>
                <a:ext uri="{FF2B5EF4-FFF2-40B4-BE49-F238E27FC236}">
                  <a16:creationId xmlns:a16="http://schemas.microsoft.com/office/drawing/2014/main" xmlns="" id="{E55932D6-7EE9-4780-8D98-70BD97A26C6A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951F2BDB-E12F-450C-96FA-0C4947EE93AD}"/>
                </a:ext>
              </a:extLst>
            </p:cNvPr>
            <p:cNvSpPr txBox="1"/>
            <p:nvPr/>
          </p:nvSpPr>
          <p:spPr>
            <a:xfrm>
              <a:off x="4179014" y="2578972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pivot</a:t>
              </a:r>
            </a:p>
          </p:txBody>
        </p:sp>
      </p:grp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3C66633F-9E72-4409-B3EB-C0D831B8D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56636978"/>
              </p:ext>
            </p:extLst>
          </p:nvPr>
        </p:nvGraphicFramePr>
        <p:xfrm>
          <a:off x="3647814" y="2360929"/>
          <a:ext cx="481791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582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98AE617-D6E0-43A9-BBD8-3D28249D29DB}"/>
              </a:ext>
            </a:extLst>
          </p:cNvPr>
          <p:cNvSpPr txBox="1"/>
          <p:nvPr/>
        </p:nvSpPr>
        <p:spPr>
          <a:xfrm>
            <a:off x="11375572" y="6488668"/>
            <a:ext cx="83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24/32 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32295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8FA0A62-88EA-44F8-AF26-FC6999E4F05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Randomized algorithm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13B32ED-9CAD-48AE-B335-BE4307AC1400}"/>
              </a:ext>
            </a:extLst>
          </p:cNvPr>
          <p:cNvSpPr txBox="1"/>
          <p:nvPr/>
        </p:nvSpPr>
        <p:spPr>
          <a:xfrm>
            <a:off x="3276320" y="1720308"/>
            <a:ext cx="6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EFCA7C8-E95C-413D-85AB-75BBF46BB740}"/>
              </a:ext>
            </a:extLst>
          </p:cNvPr>
          <p:cNvSpPr txBox="1"/>
          <p:nvPr/>
        </p:nvSpPr>
        <p:spPr>
          <a:xfrm>
            <a:off x="8163190" y="1675454"/>
            <a:ext cx="82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D19DA8C-F047-4E1D-B4AE-67E6A19E4854}"/>
              </a:ext>
            </a:extLst>
          </p:cNvPr>
          <p:cNvGrpSpPr/>
          <p:nvPr/>
        </p:nvGrpSpPr>
        <p:grpSpPr>
          <a:xfrm>
            <a:off x="3243818" y="2142956"/>
            <a:ext cx="962187" cy="566784"/>
            <a:chOff x="4375930" y="2371554"/>
            <a:chExt cx="828040" cy="566784"/>
          </a:xfrm>
        </p:grpSpPr>
        <p:sp>
          <p:nvSpPr>
            <p:cNvPr id="15" name="화살표: 위쪽 14">
              <a:extLst>
                <a:ext uri="{FF2B5EF4-FFF2-40B4-BE49-F238E27FC236}">
                  <a16:creationId xmlns:a16="http://schemas.microsoft.com/office/drawing/2014/main" xmlns="" id="{362DDACE-3089-4183-B791-F465A7C4F1BD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2E67DF97-326B-4EF5-A6EC-23FA6A2FA9A0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i</a:t>
              </a:r>
              <a:endParaRPr lang="en-US" altLang="ko-KR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F20CA2E8-4487-4F2F-B042-998525C472D6}"/>
              </a:ext>
            </a:extLst>
          </p:cNvPr>
          <p:cNvGrpSpPr/>
          <p:nvPr/>
        </p:nvGrpSpPr>
        <p:grpSpPr>
          <a:xfrm>
            <a:off x="3994933" y="2142963"/>
            <a:ext cx="962187" cy="566784"/>
            <a:chOff x="4375930" y="2371554"/>
            <a:chExt cx="828040" cy="566784"/>
          </a:xfrm>
        </p:grpSpPr>
        <p:sp>
          <p:nvSpPr>
            <p:cNvPr id="18" name="화살표: 위쪽 17">
              <a:extLst>
                <a:ext uri="{FF2B5EF4-FFF2-40B4-BE49-F238E27FC236}">
                  <a16:creationId xmlns:a16="http://schemas.microsoft.com/office/drawing/2014/main" xmlns="" id="{8C86D4C3-B0B2-43FF-A735-CF165BA1992C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74798BC5-1A48-4698-AA2B-C00493C84384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j</a:t>
              </a:r>
            </a:p>
          </p:txBody>
        </p:sp>
      </p:grp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BCFB1A8E-E808-48DA-8D48-11C495064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75786115"/>
              </p:ext>
            </p:extLst>
          </p:nvPr>
        </p:nvGraphicFramePr>
        <p:xfrm>
          <a:off x="3647813" y="1294121"/>
          <a:ext cx="481791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582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08D2C2F3-EA74-45D0-A2B6-379EE20F7DF1}"/>
              </a:ext>
            </a:extLst>
          </p:cNvPr>
          <p:cNvGrpSpPr/>
          <p:nvPr/>
        </p:nvGrpSpPr>
        <p:grpSpPr>
          <a:xfrm>
            <a:off x="6704501" y="2132071"/>
            <a:ext cx="828040" cy="576750"/>
            <a:chOff x="4179014" y="2371554"/>
            <a:chExt cx="828040" cy="576750"/>
          </a:xfrm>
        </p:grpSpPr>
        <p:sp>
          <p:nvSpPr>
            <p:cNvPr id="26" name="화살표: 위쪽 25">
              <a:extLst>
                <a:ext uri="{FF2B5EF4-FFF2-40B4-BE49-F238E27FC236}">
                  <a16:creationId xmlns:a16="http://schemas.microsoft.com/office/drawing/2014/main" xmlns="" id="{3D82E5CB-FBEF-4AD6-B7BF-1AA8BC50001B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282B4D5-D0DA-478B-B07F-FCA74B3D9304}"/>
                </a:ext>
              </a:extLst>
            </p:cNvPr>
            <p:cNvSpPr txBox="1"/>
            <p:nvPr/>
          </p:nvSpPr>
          <p:spPr>
            <a:xfrm>
              <a:off x="4179014" y="2578972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pivot</a:t>
              </a:r>
            </a:p>
          </p:txBody>
        </p: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F6C381FA-4A33-4D06-8C5B-3B39B174B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5760873"/>
              </p:ext>
            </p:extLst>
          </p:nvPr>
        </p:nvGraphicFramePr>
        <p:xfrm>
          <a:off x="3647812" y="1294132"/>
          <a:ext cx="481791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582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963582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0AB120F4-29EE-46A0-98CB-42AE061B8676}"/>
              </a:ext>
            </a:extLst>
          </p:cNvPr>
          <p:cNvGrpSpPr/>
          <p:nvPr/>
        </p:nvGrpSpPr>
        <p:grpSpPr>
          <a:xfrm>
            <a:off x="7684215" y="2132073"/>
            <a:ext cx="828040" cy="576750"/>
            <a:chOff x="4179014" y="2371554"/>
            <a:chExt cx="828040" cy="576750"/>
          </a:xfrm>
        </p:grpSpPr>
        <p:sp>
          <p:nvSpPr>
            <p:cNvPr id="34" name="화살표: 위쪽 33">
              <a:extLst>
                <a:ext uri="{FF2B5EF4-FFF2-40B4-BE49-F238E27FC236}">
                  <a16:creationId xmlns:a16="http://schemas.microsoft.com/office/drawing/2014/main" xmlns="" id="{061346D7-F044-4018-9875-F2D9EED502C2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5E86BE89-D09F-4F31-AB61-15CF4039333C}"/>
                </a:ext>
              </a:extLst>
            </p:cNvPr>
            <p:cNvSpPr txBox="1"/>
            <p:nvPr/>
          </p:nvSpPr>
          <p:spPr>
            <a:xfrm>
              <a:off x="4179014" y="2578972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pivot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2695060B-09DD-4FD0-A670-A1EEA0A164F8}"/>
              </a:ext>
            </a:extLst>
          </p:cNvPr>
          <p:cNvGrpSpPr/>
          <p:nvPr/>
        </p:nvGrpSpPr>
        <p:grpSpPr>
          <a:xfrm>
            <a:off x="7125255" y="1748646"/>
            <a:ext cx="828040" cy="530454"/>
            <a:chOff x="7810351" y="2446499"/>
            <a:chExt cx="828040" cy="530454"/>
          </a:xfrm>
        </p:grpSpPr>
        <p:sp>
          <p:nvSpPr>
            <p:cNvPr id="38" name="왼쪽 대괄호 37">
              <a:extLst>
                <a:ext uri="{FF2B5EF4-FFF2-40B4-BE49-F238E27FC236}">
                  <a16:creationId xmlns:a16="http://schemas.microsoft.com/office/drawing/2014/main" xmlns="" id="{3527C911-132D-4307-B4CF-3AA3A8C92388}"/>
                </a:ext>
              </a:extLst>
            </p:cNvPr>
            <p:cNvSpPr/>
            <p:nvPr/>
          </p:nvSpPr>
          <p:spPr>
            <a:xfrm rot="16200000" flipV="1">
              <a:off x="8143810" y="2113040"/>
              <a:ext cx="161122" cy="828040"/>
            </a:xfrm>
            <a:prstGeom prst="leftBracket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D9B693B4-0F65-4AA6-9DAA-E801CBA26FBF}"/>
                </a:ext>
              </a:extLst>
            </p:cNvPr>
            <p:cNvSpPr txBox="1"/>
            <p:nvPr/>
          </p:nvSpPr>
          <p:spPr>
            <a:xfrm>
              <a:off x="7810351" y="2607621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sz="1600" dirty="0"/>
                <a:t>swap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33A0AD4C-D978-4943-B0A7-100D33D6A49C}"/>
              </a:ext>
            </a:extLst>
          </p:cNvPr>
          <p:cNvGrpSpPr/>
          <p:nvPr/>
        </p:nvGrpSpPr>
        <p:grpSpPr>
          <a:xfrm>
            <a:off x="3711908" y="2153838"/>
            <a:ext cx="962187" cy="566784"/>
            <a:chOff x="4375930" y="2371554"/>
            <a:chExt cx="828040" cy="566784"/>
          </a:xfrm>
        </p:grpSpPr>
        <p:sp>
          <p:nvSpPr>
            <p:cNvPr id="41" name="화살표: 위쪽 40">
              <a:extLst>
                <a:ext uri="{FF2B5EF4-FFF2-40B4-BE49-F238E27FC236}">
                  <a16:creationId xmlns:a16="http://schemas.microsoft.com/office/drawing/2014/main" xmlns="" id="{A4A67825-DEE0-487A-AF29-2BFF7BF3303C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4D45FDE2-A99F-474B-831B-16E318314FC2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i</a:t>
              </a:r>
              <a:endParaRPr lang="en-US" altLang="ko-KR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D7766430-A9F7-4C6F-9C90-9ACE95C7EABB}"/>
              </a:ext>
            </a:extLst>
          </p:cNvPr>
          <p:cNvGrpSpPr/>
          <p:nvPr/>
        </p:nvGrpSpPr>
        <p:grpSpPr>
          <a:xfrm>
            <a:off x="4800480" y="2153834"/>
            <a:ext cx="962187" cy="566784"/>
            <a:chOff x="4375930" y="2371554"/>
            <a:chExt cx="828040" cy="566784"/>
          </a:xfrm>
        </p:grpSpPr>
        <p:sp>
          <p:nvSpPr>
            <p:cNvPr id="44" name="화살표: 위쪽 43">
              <a:extLst>
                <a:ext uri="{FF2B5EF4-FFF2-40B4-BE49-F238E27FC236}">
                  <a16:creationId xmlns:a16="http://schemas.microsoft.com/office/drawing/2014/main" xmlns="" id="{33E1EEC0-C81D-417F-93B7-A7761905440B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9E301DB5-35B0-4826-9F4F-1B18EC60644C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i</a:t>
              </a:r>
              <a:endParaRPr lang="en-US" altLang="ko-KR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8223AE6A-B2B8-4E23-9FA0-ADEECDB91D03}"/>
              </a:ext>
            </a:extLst>
          </p:cNvPr>
          <p:cNvGrpSpPr/>
          <p:nvPr/>
        </p:nvGrpSpPr>
        <p:grpSpPr>
          <a:xfrm>
            <a:off x="5050847" y="2153847"/>
            <a:ext cx="962187" cy="566784"/>
            <a:chOff x="4375930" y="2371554"/>
            <a:chExt cx="828040" cy="566784"/>
          </a:xfrm>
        </p:grpSpPr>
        <p:sp>
          <p:nvSpPr>
            <p:cNvPr id="50" name="화살표: 위쪽 49">
              <a:extLst>
                <a:ext uri="{FF2B5EF4-FFF2-40B4-BE49-F238E27FC236}">
                  <a16:creationId xmlns:a16="http://schemas.microsoft.com/office/drawing/2014/main" xmlns="" id="{47DB1224-5F2A-42E7-92F6-DC4660906FBE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1B09C728-A40A-4F4F-A72D-EA18AD487EAB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j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837E59E0-3255-4B45-BD16-7E8318B0AD81}"/>
              </a:ext>
            </a:extLst>
          </p:cNvPr>
          <p:cNvGrpSpPr/>
          <p:nvPr/>
        </p:nvGrpSpPr>
        <p:grpSpPr>
          <a:xfrm>
            <a:off x="6019677" y="2164732"/>
            <a:ext cx="962187" cy="566784"/>
            <a:chOff x="4375930" y="2371554"/>
            <a:chExt cx="828040" cy="566784"/>
          </a:xfrm>
        </p:grpSpPr>
        <p:sp>
          <p:nvSpPr>
            <p:cNvPr id="53" name="화살표: 위쪽 52">
              <a:extLst>
                <a:ext uri="{FF2B5EF4-FFF2-40B4-BE49-F238E27FC236}">
                  <a16:creationId xmlns:a16="http://schemas.microsoft.com/office/drawing/2014/main" xmlns="" id="{E74E640B-1A98-4B9B-A948-2938D1276AFF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9ECAB36F-F2A9-43A8-8009-D0181E090ED2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j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058758F6-F970-4A15-A41C-B6EC71F0E1BF}"/>
              </a:ext>
            </a:extLst>
          </p:cNvPr>
          <p:cNvGrpSpPr/>
          <p:nvPr/>
        </p:nvGrpSpPr>
        <p:grpSpPr>
          <a:xfrm>
            <a:off x="5758425" y="2164718"/>
            <a:ext cx="962187" cy="566784"/>
            <a:chOff x="4375930" y="2371554"/>
            <a:chExt cx="828040" cy="566784"/>
          </a:xfrm>
        </p:grpSpPr>
        <p:sp>
          <p:nvSpPr>
            <p:cNvPr id="56" name="화살표: 위쪽 55">
              <a:extLst>
                <a:ext uri="{FF2B5EF4-FFF2-40B4-BE49-F238E27FC236}">
                  <a16:creationId xmlns:a16="http://schemas.microsoft.com/office/drawing/2014/main" xmlns="" id="{652995BD-22FA-4677-953C-11D8C21CC9A2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E24F8BDE-1859-4CFE-B7AA-AEA6D2ADC54C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i</a:t>
              </a:r>
              <a:endParaRPr lang="en-US" altLang="ko-KR" b="1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CA4B3DDD-48F2-4E19-A361-D1B0EE2A3BDD}"/>
              </a:ext>
            </a:extLst>
          </p:cNvPr>
          <p:cNvGrpSpPr/>
          <p:nvPr/>
        </p:nvGrpSpPr>
        <p:grpSpPr>
          <a:xfrm>
            <a:off x="6890536" y="2153844"/>
            <a:ext cx="962187" cy="566784"/>
            <a:chOff x="4375930" y="2371554"/>
            <a:chExt cx="828040" cy="566784"/>
          </a:xfrm>
        </p:grpSpPr>
        <p:sp>
          <p:nvSpPr>
            <p:cNvPr id="59" name="화살표: 위쪽 58">
              <a:extLst>
                <a:ext uri="{FF2B5EF4-FFF2-40B4-BE49-F238E27FC236}">
                  <a16:creationId xmlns:a16="http://schemas.microsoft.com/office/drawing/2014/main" xmlns="" id="{4A49230C-BFA0-448D-B306-6183D7A4E88E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34905B84-3E63-4C9D-9D56-43E41F955D95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j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AB6301B4-90FC-4DC8-AD98-92759C15E954}"/>
              </a:ext>
            </a:extLst>
          </p:cNvPr>
          <p:cNvGrpSpPr/>
          <p:nvPr/>
        </p:nvGrpSpPr>
        <p:grpSpPr>
          <a:xfrm>
            <a:off x="7619881" y="2142958"/>
            <a:ext cx="962187" cy="566784"/>
            <a:chOff x="4375930" y="2371554"/>
            <a:chExt cx="828040" cy="566784"/>
          </a:xfrm>
        </p:grpSpPr>
        <p:sp>
          <p:nvSpPr>
            <p:cNvPr id="62" name="화살표: 위쪽 61">
              <a:extLst>
                <a:ext uri="{FF2B5EF4-FFF2-40B4-BE49-F238E27FC236}">
                  <a16:creationId xmlns:a16="http://schemas.microsoft.com/office/drawing/2014/main" xmlns="" id="{8BDF7789-E831-4BFA-8A49-5136F5930218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C1FDD35A-80C5-40CA-B687-C80E9EBE7312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j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3BE15D19-CDA9-4BA9-B248-B37393588DD5}"/>
              </a:ext>
            </a:extLst>
          </p:cNvPr>
          <p:cNvGrpSpPr/>
          <p:nvPr/>
        </p:nvGrpSpPr>
        <p:grpSpPr>
          <a:xfrm>
            <a:off x="6672827" y="2164717"/>
            <a:ext cx="962187" cy="566784"/>
            <a:chOff x="4375930" y="2371554"/>
            <a:chExt cx="828040" cy="566784"/>
          </a:xfrm>
        </p:grpSpPr>
        <p:sp>
          <p:nvSpPr>
            <p:cNvPr id="65" name="화살표: 위쪽 64">
              <a:extLst>
                <a:ext uri="{FF2B5EF4-FFF2-40B4-BE49-F238E27FC236}">
                  <a16:creationId xmlns:a16="http://schemas.microsoft.com/office/drawing/2014/main" xmlns="" id="{8316EFA0-3FA3-45BF-AA34-6265AD4FB592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A13F692C-2E63-44CF-9ED9-82C56383713C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i</a:t>
              </a:r>
              <a:endParaRPr lang="en-US" altLang="ko-KR" b="1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0136BC17-1DA4-4534-98ED-7D362EA8068C}"/>
              </a:ext>
            </a:extLst>
          </p:cNvPr>
          <p:cNvGrpSpPr/>
          <p:nvPr/>
        </p:nvGrpSpPr>
        <p:grpSpPr>
          <a:xfrm>
            <a:off x="7114370" y="1748646"/>
            <a:ext cx="828040" cy="530454"/>
            <a:chOff x="7810351" y="2446499"/>
            <a:chExt cx="828040" cy="530454"/>
          </a:xfrm>
        </p:grpSpPr>
        <p:sp>
          <p:nvSpPr>
            <p:cNvPr id="68" name="왼쪽 대괄호 67">
              <a:extLst>
                <a:ext uri="{FF2B5EF4-FFF2-40B4-BE49-F238E27FC236}">
                  <a16:creationId xmlns:a16="http://schemas.microsoft.com/office/drawing/2014/main" xmlns="" id="{5C813393-CBFA-4FE9-9297-E1E92012A629}"/>
                </a:ext>
              </a:extLst>
            </p:cNvPr>
            <p:cNvSpPr/>
            <p:nvPr/>
          </p:nvSpPr>
          <p:spPr>
            <a:xfrm rot="16200000" flipV="1">
              <a:off x="8143810" y="2113040"/>
              <a:ext cx="161122" cy="828040"/>
            </a:xfrm>
            <a:prstGeom prst="leftBracket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B6E2ECE3-F64F-487D-BDF0-665E086EE9D7}"/>
                </a:ext>
              </a:extLst>
            </p:cNvPr>
            <p:cNvSpPr txBox="1"/>
            <p:nvPr/>
          </p:nvSpPr>
          <p:spPr>
            <a:xfrm>
              <a:off x="7810351" y="2607621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sz="1600" dirty="0"/>
                <a:t>swap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AB45C2F7-D8E9-4600-9807-E5B4F8F3D421}"/>
              </a:ext>
            </a:extLst>
          </p:cNvPr>
          <p:cNvGrpSpPr/>
          <p:nvPr/>
        </p:nvGrpSpPr>
        <p:grpSpPr>
          <a:xfrm>
            <a:off x="6900444" y="2153841"/>
            <a:ext cx="828040" cy="576750"/>
            <a:chOff x="4179014" y="2371554"/>
            <a:chExt cx="828040" cy="576750"/>
          </a:xfrm>
        </p:grpSpPr>
        <p:sp>
          <p:nvSpPr>
            <p:cNvPr id="74" name="화살표: 위쪽 73">
              <a:extLst>
                <a:ext uri="{FF2B5EF4-FFF2-40B4-BE49-F238E27FC236}">
                  <a16:creationId xmlns:a16="http://schemas.microsoft.com/office/drawing/2014/main" xmlns="" id="{603CBE4F-112E-4A68-A572-1C94C71D00F9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77971F87-F1C4-43E1-B330-6295E90E654D}"/>
                </a:ext>
              </a:extLst>
            </p:cNvPr>
            <p:cNvSpPr txBox="1"/>
            <p:nvPr/>
          </p:nvSpPr>
          <p:spPr>
            <a:xfrm>
              <a:off x="4179014" y="2578972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pivot</a:t>
              </a: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5E05DC19-55A0-470A-BE2B-9000DEADDBB5}"/>
              </a:ext>
            </a:extLst>
          </p:cNvPr>
          <p:cNvCxnSpPr/>
          <p:nvPr/>
        </p:nvCxnSpPr>
        <p:spPr>
          <a:xfrm>
            <a:off x="6026531" y="2849657"/>
            <a:ext cx="0" cy="5878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510EB68A-8478-4B36-87C8-5B45F76E7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9889210"/>
              </p:ext>
            </p:extLst>
          </p:nvPr>
        </p:nvGraphicFramePr>
        <p:xfrm>
          <a:off x="3048297" y="3696854"/>
          <a:ext cx="287353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844">
                  <a:extLst>
                    <a:ext uri="{9D8B030D-6E8A-4147-A177-3AD203B41FA5}">
                      <a16:colId xmlns:a16="http://schemas.microsoft.com/office/drawing/2014/main" xmlns="" val="3368155638"/>
                    </a:ext>
                  </a:extLst>
                </a:gridCol>
                <a:gridCol w="957844">
                  <a:extLst>
                    <a:ext uri="{9D8B030D-6E8A-4147-A177-3AD203B41FA5}">
                      <a16:colId xmlns:a16="http://schemas.microsoft.com/office/drawing/2014/main" xmlns="" val="1501540441"/>
                    </a:ext>
                  </a:extLst>
                </a:gridCol>
                <a:gridCol w="957844">
                  <a:extLst>
                    <a:ext uri="{9D8B030D-6E8A-4147-A177-3AD203B41FA5}">
                      <a16:colId xmlns:a16="http://schemas.microsoft.com/office/drawing/2014/main" xmlns="" val="4004306488"/>
                    </a:ext>
                  </a:extLst>
                </a:gridCol>
              </a:tblGrid>
              <a:tr h="326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83842348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6A114F82-44DA-44E3-BBF8-D28694A94D8A}"/>
              </a:ext>
            </a:extLst>
          </p:cNvPr>
          <p:cNvSpPr txBox="1"/>
          <p:nvPr/>
        </p:nvSpPr>
        <p:spPr>
          <a:xfrm>
            <a:off x="2647606" y="4111965"/>
            <a:ext cx="6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34075BEE-68B4-48F0-AB40-446B2179E4AF}"/>
              </a:ext>
            </a:extLst>
          </p:cNvPr>
          <p:cNvSpPr txBox="1"/>
          <p:nvPr/>
        </p:nvSpPr>
        <p:spPr>
          <a:xfrm>
            <a:off x="5661340" y="4079587"/>
            <a:ext cx="82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E708E6CD-41F5-4B7C-AC7B-1B5C6C6F4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5855668"/>
              </p:ext>
            </p:extLst>
          </p:nvPr>
        </p:nvGraphicFramePr>
        <p:xfrm>
          <a:off x="6309147" y="3699477"/>
          <a:ext cx="980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260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76210" marR="76210" marT="38105" marB="3810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F6D1CFBA-9A5D-4263-A835-793DE671A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28169622"/>
              </p:ext>
            </p:extLst>
          </p:nvPr>
        </p:nvGraphicFramePr>
        <p:xfrm>
          <a:off x="7688181" y="3695762"/>
          <a:ext cx="980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260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marL="76210" marR="76210" marT="38105" marB="3810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384005CE-01F9-40F8-A626-683EFC98AFF9}"/>
              </a:ext>
            </a:extLst>
          </p:cNvPr>
          <p:cNvGrpSpPr/>
          <p:nvPr/>
        </p:nvGrpSpPr>
        <p:grpSpPr>
          <a:xfrm>
            <a:off x="4114432" y="4408909"/>
            <a:ext cx="828040" cy="576750"/>
            <a:chOff x="4179014" y="2371554"/>
            <a:chExt cx="828040" cy="576750"/>
          </a:xfrm>
        </p:grpSpPr>
        <p:sp>
          <p:nvSpPr>
            <p:cNvPr id="83" name="화살표: 위쪽 82">
              <a:extLst>
                <a:ext uri="{FF2B5EF4-FFF2-40B4-BE49-F238E27FC236}">
                  <a16:creationId xmlns:a16="http://schemas.microsoft.com/office/drawing/2014/main" xmlns="" id="{36851B95-9CF6-479A-BC80-E151F05EB943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D0424230-D014-408E-9EF0-05FCCE8FEEA0}"/>
                </a:ext>
              </a:extLst>
            </p:cNvPr>
            <p:cNvSpPr txBox="1"/>
            <p:nvPr/>
          </p:nvSpPr>
          <p:spPr>
            <a:xfrm>
              <a:off x="4179014" y="2578972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pivot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E38AC8D6-2C48-4E8B-97DD-0579529CEB5C}"/>
              </a:ext>
            </a:extLst>
          </p:cNvPr>
          <p:cNvGrpSpPr/>
          <p:nvPr/>
        </p:nvGrpSpPr>
        <p:grpSpPr>
          <a:xfrm>
            <a:off x="2606340" y="4423631"/>
            <a:ext cx="962187" cy="566784"/>
            <a:chOff x="4375930" y="2371554"/>
            <a:chExt cx="828040" cy="566784"/>
          </a:xfrm>
        </p:grpSpPr>
        <p:sp>
          <p:nvSpPr>
            <p:cNvPr id="86" name="화살표: 위쪽 85">
              <a:extLst>
                <a:ext uri="{FF2B5EF4-FFF2-40B4-BE49-F238E27FC236}">
                  <a16:creationId xmlns:a16="http://schemas.microsoft.com/office/drawing/2014/main" xmlns="" id="{4BF8C3D5-CE7E-42FC-8E43-9D9F12CFAE51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3DEE3CE6-52B3-4F58-B8B3-B15F170FD535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i</a:t>
              </a:r>
              <a:endParaRPr lang="en-US" altLang="ko-KR" b="1" dirty="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4387126C-1AFC-4127-9148-381EFDCCF6D8}"/>
              </a:ext>
            </a:extLst>
          </p:cNvPr>
          <p:cNvGrpSpPr/>
          <p:nvPr/>
        </p:nvGrpSpPr>
        <p:grpSpPr>
          <a:xfrm>
            <a:off x="3357455" y="4423638"/>
            <a:ext cx="962187" cy="566784"/>
            <a:chOff x="4375930" y="2371554"/>
            <a:chExt cx="828040" cy="566784"/>
          </a:xfrm>
        </p:grpSpPr>
        <p:sp>
          <p:nvSpPr>
            <p:cNvPr id="89" name="화살표: 위쪽 88">
              <a:extLst>
                <a:ext uri="{FF2B5EF4-FFF2-40B4-BE49-F238E27FC236}">
                  <a16:creationId xmlns:a16="http://schemas.microsoft.com/office/drawing/2014/main" xmlns="" id="{2A879C20-1247-4FA3-9611-D32929192E11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C1498622-F213-466E-B674-EC97D243ECC9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j</a:t>
              </a:r>
            </a:p>
          </p:txBody>
        </p: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9ACAE009-B085-401A-9E2E-68E4DBFD1F00}"/>
              </a:ext>
            </a:extLst>
          </p:cNvPr>
          <p:cNvCxnSpPr/>
          <p:nvPr/>
        </p:nvCxnSpPr>
        <p:spPr>
          <a:xfrm>
            <a:off x="6015646" y="4591372"/>
            <a:ext cx="0" cy="5878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E2C6A505-3958-4ADC-AB75-7F1D1001E069}"/>
              </a:ext>
            </a:extLst>
          </p:cNvPr>
          <p:cNvGrpSpPr/>
          <p:nvPr/>
        </p:nvGrpSpPr>
        <p:grpSpPr>
          <a:xfrm>
            <a:off x="4531205" y="4183692"/>
            <a:ext cx="828040" cy="530454"/>
            <a:chOff x="7810351" y="2446499"/>
            <a:chExt cx="828040" cy="530454"/>
          </a:xfrm>
        </p:grpSpPr>
        <p:sp>
          <p:nvSpPr>
            <p:cNvPr id="93" name="왼쪽 대괄호 92">
              <a:extLst>
                <a:ext uri="{FF2B5EF4-FFF2-40B4-BE49-F238E27FC236}">
                  <a16:creationId xmlns:a16="http://schemas.microsoft.com/office/drawing/2014/main" xmlns="" id="{A0510EA2-F8F3-4906-95C3-0C1FF78FA42B}"/>
                </a:ext>
              </a:extLst>
            </p:cNvPr>
            <p:cNvSpPr/>
            <p:nvPr/>
          </p:nvSpPr>
          <p:spPr>
            <a:xfrm rot="16200000" flipV="1">
              <a:off x="8143810" y="2113040"/>
              <a:ext cx="161122" cy="828040"/>
            </a:xfrm>
            <a:prstGeom prst="leftBracket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6168C035-E272-4B9E-9A02-8570E62D8E20}"/>
                </a:ext>
              </a:extLst>
            </p:cNvPr>
            <p:cNvSpPr txBox="1"/>
            <p:nvPr/>
          </p:nvSpPr>
          <p:spPr>
            <a:xfrm>
              <a:off x="7810351" y="2607621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sz="1600" dirty="0"/>
                <a:t>swap</a:t>
              </a:r>
            </a:p>
          </p:txBody>
        </p:sp>
      </p:grp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9C31413A-1C9B-488A-BF71-16C60C366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777348"/>
              </p:ext>
            </p:extLst>
          </p:nvPr>
        </p:nvGraphicFramePr>
        <p:xfrm>
          <a:off x="3048293" y="3696825"/>
          <a:ext cx="287353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844">
                  <a:extLst>
                    <a:ext uri="{9D8B030D-6E8A-4147-A177-3AD203B41FA5}">
                      <a16:colId xmlns:a16="http://schemas.microsoft.com/office/drawing/2014/main" xmlns="" val="3368155638"/>
                    </a:ext>
                  </a:extLst>
                </a:gridCol>
                <a:gridCol w="957844">
                  <a:extLst>
                    <a:ext uri="{9D8B030D-6E8A-4147-A177-3AD203B41FA5}">
                      <a16:colId xmlns:a16="http://schemas.microsoft.com/office/drawing/2014/main" xmlns="" val="1501540441"/>
                    </a:ext>
                  </a:extLst>
                </a:gridCol>
                <a:gridCol w="957844">
                  <a:extLst>
                    <a:ext uri="{9D8B030D-6E8A-4147-A177-3AD203B41FA5}">
                      <a16:colId xmlns:a16="http://schemas.microsoft.com/office/drawing/2014/main" xmlns="" val="4004306488"/>
                    </a:ext>
                  </a:extLst>
                </a:gridCol>
              </a:tblGrid>
              <a:tr h="326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3842348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250B5E74-8C44-40E2-B7F9-5DC340808D73}"/>
              </a:ext>
            </a:extLst>
          </p:cNvPr>
          <p:cNvGrpSpPr/>
          <p:nvPr/>
        </p:nvGrpSpPr>
        <p:grpSpPr>
          <a:xfrm>
            <a:off x="5087998" y="4408909"/>
            <a:ext cx="828040" cy="576750"/>
            <a:chOff x="4179014" y="2371554"/>
            <a:chExt cx="828040" cy="576750"/>
          </a:xfrm>
        </p:grpSpPr>
        <p:sp>
          <p:nvSpPr>
            <p:cNvPr id="97" name="화살표: 위쪽 96">
              <a:extLst>
                <a:ext uri="{FF2B5EF4-FFF2-40B4-BE49-F238E27FC236}">
                  <a16:creationId xmlns:a16="http://schemas.microsoft.com/office/drawing/2014/main" xmlns="" id="{03674C40-2122-4E9C-B701-5FAD533247B0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388E00A8-173E-40EF-A1A6-404644DCAAEE}"/>
                </a:ext>
              </a:extLst>
            </p:cNvPr>
            <p:cNvSpPr txBox="1"/>
            <p:nvPr/>
          </p:nvSpPr>
          <p:spPr>
            <a:xfrm>
              <a:off x="4179014" y="2578972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pivot</a:t>
              </a: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2C787FD1-ED19-453E-AB89-95D40301B760}"/>
              </a:ext>
            </a:extLst>
          </p:cNvPr>
          <p:cNvGrpSpPr/>
          <p:nvPr/>
        </p:nvGrpSpPr>
        <p:grpSpPr>
          <a:xfrm>
            <a:off x="3146824" y="4423631"/>
            <a:ext cx="962187" cy="566784"/>
            <a:chOff x="4375930" y="2371554"/>
            <a:chExt cx="828040" cy="566784"/>
          </a:xfrm>
        </p:grpSpPr>
        <p:sp>
          <p:nvSpPr>
            <p:cNvPr id="103" name="화살표: 위쪽 102">
              <a:extLst>
                <a:ext uri="{FF2B5EF4-FFF2-40B4-BE49-F238E27FC236}">
                  <a16:creationId xmlns:a16="http://schemas.microsoft.com/office/drawing/2014/main" xmlns="" id="{6A9CF296-1CEB-419F-996B-B286E0CA5F3E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3004FD93-8EB2-4BBE-8FF0-264B7CAB2F66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i</a:t>
              </a:r>
              <a:endParaRPr lang="en-US" altLang="ko-KR" b="1" dirty="0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F006566C-06D2-4D54-A412-3436E0159183}"/>
              </a:ext>
            </a:extLst>
          </p:cNvPr>
          <p:cNvGrpSpPr/>
          <p:nvPr/>
        </p:nvGrpSpPr>
        <p:grpSpPr>
          <a:xfrm>
            <a:off x="4305927" y="4409541"/>
            <a:ext cx="962187" cy="566784"/>
            <a:chOff x="4375930" y="2371554"/>
            <a:chExt cx="828040" cy="566784"/>
          </a:xfrm>
        </p:grpSpPr>
        <p:sp>
          <p:nvSpPr>
            <p:cNvPr id="106" name="화살표: 위쪽 105">
              <a:extLst>
                <a:ext uri="{FF2B5EF4-FFF2-40B4-BE49-F238E27FC236}">
                  <a16:creationId xmlns:a16="http://schemas.microsoft.com/office/drawing/2014/main" xmlns="" id="{26603300-7A3E-4CD2-83DB-15CF99732FA1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752B463B-36F2-4A85-B736-73D7EA9AD458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j</a:t>
              </a: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xmlns="" id="{3B80DF51-C052-4825-9B7E-8C3C975CC410}"/>
              </a:ext>
            </a:extLst>
          </p:cNvPr>
          <p:cNvGrpSpPr/>
          <p:nvPr/>
        </p:nvGrpSpPr>
        <p:grpSpPr>
          <a:xfrm>
            <a:off x="5032492" y="4408909"/>
            <a:ext cx="962187" cy="566784"/>
            <a:chOff x="4375930" y="2371554"/>
            <a:chExt cx="828040" cy="566784"/>
          </a:xfrm>
        </p:grpSpPr>
        <p:sp>
          <p:nvSpPr>
            <p:cNvPr id="109" name="화살표: 위쪽 108">
              <a:extLst>
                <a:ext uri="{FF2B5EF4-FFF2-40B4-BE49-F238E27FC236}">
                  <a16:creationId xmlns:a16="http://schemas.microsoft.com/office/drawing/2014/main" xmlns="" id="{950F08BD-2121-4352-BE10-538DAE5C7365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347D8669-5F7B-4F1F-A481-021EDC16123B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j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xmlns="" id="{4BC40F9F-1785-4D3A-9D62-A8225D9C50A9}"/>
              </a:ext>
            </a:extLst>
          </p:cNvPr>
          <p:cNvGrpSpPr/>
          <p:nvPr/>
        </p:nvGrpSpPr>
        <p:grpSpPr>
          <a:xfrm>
            <a:off x="4289763" y="4390128"/>
            <a:ext cx="962187" cy="566784"/>
            <a:chOff x="4375930" y="2371554"/>
            <a:chExt cx="828040" cy="566784"/>
          </a:xfrm>
        </p:grpSpPr>
        <p:sp>
          <p:nvSpPr>
            <p:cNvPr id="112" name="화살표: 위쪽 111">
              <a:extLst>
                <a:ext uri="{FF2B5EF4-FFF2-40B4-BE49-F238E27FC236}">
                  <a16:creationId xmlns:a16="http://schemas.microsoft.com/office/drawing/2014/main" xmlns="" id="{CB9F5712-E0E4-412A-867D-16D58FD22408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C428DC0C-EDF6-45A7-B952-F3B08C81D627}"/>
                </a:ext>
              </a:extLst>
            </p:cNvPr>
            <p:cNvSpPr txBox="1"/>
            <p:nvPr/>
          </p:nvSpPr>
          <p:spPr>
            <a:xfrm>
              <a:off x="4375930" y="2569006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i</a:t>
              </a:r>
              <a:endParaRPr lang="en-US" altLang="ko-KR" b="1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xmlns="" id="{2FF06A46-333D-4A7A-B038-368D8C18D9DD}"/>
              </a:ext>
            </a:extLst>
          </p:cNvPr>
          <p:cNvGrpSpPr/>
          <p:nvPr/>
        </p:nvGrpSpPr>
        <p:grpSpPr>
          <a:xfrm>
            <a:off x="4337843" y="4374193"/>
            <a:ext cx="828040" cy="576750"/>
            <a:chOff x="4179014" y="2371554"/>
            <a:chExt cx="828040" cy="576750"/>
          </a:xfrm>
        </p:grpSpPr>
        <p:sp>
          <p:nvSpPr>
            <p:cNvPr id="121" name="화살표: 위쪽 120">
              <a:extLst>
                <a:ext uri="{FF2B5EF4-FFF2-40B4-BE49-F238E27FC236}">
                  <a16:creationId xmlns:a16="http://schemas.microsoft.com/office/drawing/2014/main" xmlns="" id="{83C76D20-A0BD-4ED7-8835-D7E6A2CE31F6}"/>
                </a:ext>
              </a:extLst>
            </p:cNvPr>
            <p:cNvSpPr/>
            <p:nvPr/>
          </p:nvSpPr>
          <p:spPr>
            <a:xfrm>
              <a:off x="4375930" y="2371554"/>
              <a:ext cx="228952" cy="21923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53598B44-9206-4F41-BC1E-0E43BB3B1B53}"/>
                </a:ext>
              </a:extLst>
            </p:cNvPr>
            <p:cNvSpPr txBox="1"/>
            <p:nvPr/>
          </p:nvSpPr>
          <p:spPr>
            <a:xfrm>
              <a:off x="4179014" y="2578972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pivot</a:t>
              </a:r>
            </a:p>
          </p:txBody>
        </p:sp>
      </p:grpSp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xmlns="" id="{BF2E3B70-A3A4-4AE8-9679-529061F7B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72704529"/>
              </p:ext>
            </p:extLst>
          </p:nvPr>
        </p:nvGraphicFramePr>
        <p:xfrm>
          <a:off x="5485484" y="5499156"/>
          <a:ext cx="980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260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L="76210" marR="76210" marT="38105" marB="3810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xmlns="" id="{F9CA367A-2454-4F44-A541-F06BEB1AB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83954484"/>
              </p:ext>
            </p:extLst>
          </p:nvPr>
        </p:nvGraphicFramePr>
        <p:xfrm>
          <a:off x="4059429" y="5499152"/>
          <a:ext cx="980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260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76210" marR="76210" marT="38105" marB="3810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xmlns="" id="{514CFE84-11B5-44F7-BA93-424181CDC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3670091"/>
              </p:ext>
            </p:extLst>
          </p:nvPr>
        </p:nvGraphicFramePr>
        <p:xfrm>
          <a:off x="2709565" y="5499148"/>
          <a:ext cx="980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260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76210" marR="76210" marT="38105" marB="3810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xmlns="" id="{4DFA26C7-F80B-483E-B94E-4989706DC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2053839"/>
              </p:ext>
            </p:extLst>
          </p:nvPr>
        </p:nvGraphicFramePr>
        <p:xfrm>
          <a:off x="6900659" y="5499152"/>
          <a:ext cx="980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260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76210" marR="76210" marT="38105" marB="3810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xmlns="" id="{3CCB8BCF-42BB-4583-8B5C-C08BF7908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32016759"/>
              </p:ext>
            </p:extLst>
          </p:nvPr>
        </p:nvGraphicFramePr>
        <p:xfrm>
          <a:off x="8272291" y="5499148"/>
          <a:ext cx="980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260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marL="76210" marR="76210" marT="38105" marB="3810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xmlns="" id="{32F928AA-BE0D-45AE-AFB2-A322536CB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66351904"/>
              </p:ext>
            </p:extLst>
          </p:nvPr>
        </p:nvGraphicFramePr>
        <p:xfrm>
          <a:off x="4059425" y="5499149"/>
          <a:ext cx="980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260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76210" marR="76210" marT="38105" marB="3810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xmlns="" id="{73842ECC-B251-49D2-B6F1-60C2D66A3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16147051"/>
              </p:ext>
            </p:extLst>
          </p:nvPr>
        </p:nvGraphicFramePr>
        <p:xfrm>
          <a:off x="8272291" y="5498538"/>
          <a:ext cx="980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260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marL="76210" marR="76210" marT="38105" marB="3810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xmlns="" id="{E1942890-8364-4535-A227-BB74B476F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02939056"/>
              </p:ext>
            </p:extLst>
          </p:nvPr>
        </p:nvGraphicFramePr>
        <p:xfrm>
          <a:off x="2720451" y="5516939"/>
          <a:ext cx="980260" cy="350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260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76210" marR="76210" marT="38105" marB="3810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xmlns="" id="{A4862811-A84D-4071-9BC1-7AACB66CA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60271882"/>
              </p:ext>
            </p:extLst>
          </p:nvPr>
        </p:nvGraphicFramePr>
        <p:xfrm>
          <a:off x="5485484" y="5492877"/>
          <a:ext cx="9802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260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L="76210" marR="76210" marT="38105" marB="3810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76E67062-F7AD-438A-ADFF-3479F609D639}"/>
              </a:ext>
            </a:extLst>
          </p:cNvPr>
          <p:cNvSpPr txBox="1"/>
          <p:nvPr/>
        </p:nvSpPr>
        <p:spPr>
          <a:xfrm>
            <a:off x="11375572" y="6488668"/>
            <a:ext cx="83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25/32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98782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54D95F12-270E-4C0F-82BE-13B6C9C77542}"/>
              </a:ext>
            </a:extLst>
          </p:cNvPr>
          <p:cNvGrpSpPr/>
          <p:nvPr/>
        </p:nvGrpSpPr>
        <p:grpSpPr>
          <a:xfrm>
            <a:off x="585349" y="1531662"/>
            <a:ext cx="2984632" cy="403390"/>
            <a:chOff x="966882" y="2130379"/>
            <a:chExt cx="2984632" cy="40339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330D90CB-E063-493F-BEC1-6EFA5C87B174}"/>
                </a:ext>
              </a:extLst>
            </p:cNvPr>
            <p:cNvSpPr/>
            <p:nvPr/>
          </p:nvSpPr>
          <p:spPr>
            <a:xfrm>
              <a:off x="966882" y="2130379"/>
              <a:ext cx="2984632" cy="40339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79423395-07C3-4747-84A4-A739489F3245}"/>
                </a:ext>
              </a:extLst>
            </p:cNvPr>
            <p:cNvSpPr txBox="1"/>
            <p:nvPr/>
          </p:nvSpPr>
          <p:spPr>
            <a:xfrm>
              <a:off x="2307771" y="2146401"/>
              <a:ext cx="717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N</a:t>
              </a:r>
              <a:endParaRPr lang="ko-KR" altLang="en-US" b="1" dirty="0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6483407-EA65-4C02-AC08-160AA98BA75F}"/>
              </a:ext>
            </a:extLst>
          </p:cNvPr>
          <p:cNvCxnSpPr>
            <a:cxnSpLocks/>
          </p:cNvCxnSpPr>
          <p:nvPr/>
        </p:nvCxnSpPr>
        <p:spPr>
          <a:xfrm>
            <a:off x="2176162" y="2035627"/>
            <a:ext cx="0" cy="424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6267B0C-55F5-4002-8151-8019FF469EE1}"/>
              </a:ext>
            </a:extLst>
          </p:cNvPr>
          <p:cNvSpPr/>
          <p:nvPr/>
        </p:nvSpPr>
        <p:spPr>
          <a:xfrm>
            <a:off x="131091" y="651906"/>
            <a:ext cx="53879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Analysis in not worst case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5AAF3B77-0030-4489-ADD7-344C10BE4A04}"/>
              </a:ext>
            </a:extLst>
          </p:cNvPr>
          <p:cNvGrpSpPr/>
          <p:nvPr/>
        </p:nvGrpSpPr>
        <p:grpSpPr>
          <a:xfrm>
            <a:off x="585349" y="2545032"/>
            <a:ext cx="862983" cy="450771"/>
            <a:chOff x="966882" y="2130379"/>
            <a:chExt cx="2984632" cy="40339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7AEEFAD1-9EE8-4C24-80BD-66947C5B2E8C}"/>
                </a:ext>
              </a:extLst>
            </p:cNvPr>
            <p:cNvSpPr/>
            <p:nvPr/>
          </p:nvSpPr>
          <p:spPr>
            <a:xfrm>
              <a:off x="966882" y="2130379"/>
              <a:ext cx="2984632" cy="40339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B2F36D29-80D4-44A5-A7C6-930E411CE4F8}"/>
                </a:ext>
              </a:extLst>
            </p:cNvPr>
            <p:cNvSpPr txBox="1"/>
            <p:nvPr/>
          </p:nvSpPr>
          <p:spPr>
            <a:xfrm>
              <a:off x="1468327" y="2187450"/>
              <a:ext cx="1896105" cy="268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N/4</a:t>
              </a:r>
              <a:endParaRPr lang="ko-KR" altLang="en-US" sz="1400" b="1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51874B77-2EB4-48DD-8653-A3CCF8845097}"/>
              </a:ext>
            </a:extLst>
          </p:cNvPr>
          <p:cNvGrpSpPr/>
          <p:nvPr/>
        </p:nvGrpSpPr>
        <p:grpSpPr>
          <a:xfrm>
            <a:off x="1619493" y="2545032"/>
            <a:ext cx="1950484" cy="450771"/>
            <a:chOff x="966882" y="2130379"/>
            <a:chExt cx="2984632" cy="403390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837FE138-4FD4-412E-8810-28128FA47265}"/>
                </a:ext>
              </a:extLst>
            </p:cNvPr>
            <p:cNvSpPr/>
            <p:nvPr/>
          </p:nvSpPr>
          <p:spPr>
            <a:xfrm>
              <a:off x="966882" y="2130379"/>
              <a:ext cx="2984632" cy="40339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DCC15DA3-69D4-4330-80B8-0DE67FD1C60B}"/>
                </a:ext>
              </a:extLst>
            </p:cNvPr>
            <p:cNvSpPr txBox="1"/>
            <p:nvPr/>
          </p:nvSpPr>
          <p:spPr>
            <a:xfrm>
              <a:off x="1917056" y="2187450"/>
              <a:ext cx="1896105" cy="275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3N/4</a:t>
              </a:r>
              <a:endParaRPr lang="ko-KR" altLang="en-US" sz="1400" b="1" dirty="0"/>
            </a:p>
          </p:txBody>
        </p: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302BF39C-2CAE-47B6-867B-DE072E09F4C2}"/>
              </a:ext>
            </a:extLst>
          </p:cNvPr>
          <p:cNvCxnSpPr>
            <a:cxnSpLocks/>
          </p:cNvCxnSpPr>
          <p:nvPr/>
        </p:nvCxnSpPr>
        <p:spPr>
          <a:xfrm>
            <a:off x="2584606" y="3124198"/>
            <a:ext cx="0" cy="4136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40648AC0-6CA7-42D4-8C0A-2346811BB113}"/>
              </a:ext>
            </a:extLst>
          </p:cNvPr>
          <p:cNvGrpSpPr/>
          <p:nvPr/>
        </p:nvGrpSpPr>
        <p:grpSpPr>
          <a:xfrm>
            <a:off x="553690" y="3677149"/>
            <a:ext cx="338938" cy="584775"/>
            <a:chOff x="784477" y="2130379"/>
            <a:chExt cx="3167037" cy="40339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D4CADB40-E9FF-41BF-B300-D53B5B2EB4CE}"/>
                </a:ext>
              </a:extLst>
            </p:cNvPr>
            <p:cNvSpPr/>
            <p:nvPr/>
          </p:nvSpPr>
          <p:spPr>
            <a:xfrm>
              <a:off x="966882" y="2130379"/>
              <a:ext cx="2984632" cy="40339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F860861-3DC8-4656-B074-BC8DC9F62C91}"/>
                    </a:ext>
                  </a:extLst>
                </p:cNvPr>
                <p:cNvSpPr txBox="1"/>
                <p:nvPr/>
              </p:nvSpPr>
              <p:spPr>
                <a:xfrm>
                  <a:off x="784477" y="2176723"/>
                  <a:ext cx="2050147" cy="197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ko-KR" alt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num>
                              <m:den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ko-KR" altLang="en-US" sz="1200" b="1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F860861-3DC8-4656-B074-BC8DC9F62C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477" y="2176723"/>
                  <a:ext cx="2050147" cy="197478"/>
                </a:xfrm>
                <a:prstGeom prst="rect">
                  <a:avLst/>
                </a:prstGeom>
                <a:blipFill>
                  <a:blip r:embed="rId3" cstate="print"/>
                  <a:stretch>
                    <a:fillRect r="-50000" b="-5531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5AAF8965-ED66-473C-B110-F8F744BF6144}"/>
              </a:ext>
            </a:extLst>
          </p:cNvPr>
          <p:cNvGrpSpPr/>
          <p:nvPr/>
        </p:nvGrpSpPr>
        <p:grpSpPr>
          <a:xfrm>
            <a:off x="954016" y="3677145"/>
            <a:ext cx="494313" cy="584775"/>
            <a:chOff x="966882" y="2130379"/>
            <a:chExt cx="2984632" cy="40339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76BF9912-42AB-4B8D-A522-7806BA0025CC}"/>
                </a:ext>
              </a:extLst>
            </p:cNvPr>
            <p:cNvSpPr/>
            <p:nvPr/>
          </p:nvSpPr>
          <p:spPr>
            <a:xfrm>
              <a:off x="966882" y="2130379"/>
              <a:ext cx="2984632" cy="40339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B4CB88A-6947-4FD1-AE0D-584ECE701D92}"/>
                    </a:ext>
                  </a:extLst>
                </p:cNvPr>
                <p:cNvSpPr txBox="1"/>
                <p:nvPr/>
              </p:nvSpPr>
              <p:spPr>
                <a:xfrm>
                  <a:off x="1301233" y="2176726"/>
                  <a:ext cx="2050146" cy="3029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ko-KR" alt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num>
                              <m:den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ko-KR" altLang="en-US" sz="1200" b="1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B4CB88A-6947-4FD1-AE0D-584ECE701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233" y="2176726"/>
                  <a:ext cx="2050146" cy="302985"/>
                </a:xfrm>
                <a:prstGeom prst="rect">
                  <a:avLst/>
                </a:prstGeom>
                <a:blipFill>
                  <a:blip r:embed="rId4" cstate="print"/>
                  <a:stretch>
                    <a:fillRect r="-5455" b="-13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E51F5567-DF67-47BF-82F7-61ECDF6CAAAA}"/>
              </a:ext>
            </a:extLst>
          </p:cNvPr>
          <p:cNvGrpSpPr/>
          <p:nvPr/>
        </p:nvGrpSpPr>
        <p:grpSpPr>
          <a:xfrm>
            <a:off x="1607160" y="3688029"/>
            <a:ext cx="494313" cy="584775"/>
            <a:chOff x="966882" y="2130379"/>
            <a:chExt cx="2984632" cy="40339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DB5C61E2-9EC7-498C-845A-8468E5023139}"/>
                </a:ext>
              </a:extLst>
            </p:cNvPr>
            <p:cNvSpPr/>
            <p:nvPr/>
          </p:nvSpPr>
          <p:spPr>
            <a:xfrm>
              <a:off x="966882" y="2130379"/>
              <a:ext cx="2984632" cy="40339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1BD9847-EF44-46B2-8566-BBE7F24E4C87}"/>
                    </a:ext>
                  </a:extLst>
                </p:cNvPr>
                <p:cNvSpPr txBox="1"/>
                <p:nvPr/>
              </p:nvSpPr>
              <p:spPr>
                <a:xfrm>
                  <a:off x="1301233" y="2176726"/>
                  <a:ext cx="2050146" cy="3029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ko-KR" alt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num>
                              <m:den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ko-KR" altLang="en-US" sz="1200" b="1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1BD9847-EF44-46B2-8566-BBE7F24E4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233" y="2176726"/>
                  <a:ext cx="2050146" cy="302985"/>
                </a:xfrm>
                <a:prstGeom prst="rect">
                  <a:avLst/>
                </a:prstGeom>
                <a:blipFill>
                  <a:blip r:embed="rId5" cstate="print"/>
                  <a:stretch>
                    <a:fillRect r="-5455" b="-13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D0E75B68-F511-40FA-AD75-4B7FCCD3EE03}"/>
              </a:ext>
            </a:extLst>
          </p:cNvPr>
          <p:cNvGrpSpPr/>
          <p:nvPr/>
        </p:nvGrpSpPr>
        <p:grpSpPr>
          <a:xfrm>
            <a:off x="2184104" y="3688029"/>
            <a:ext cx="1385872" cy="584775"/>
            <a:chOff x="966882" y="2130379"/>
            <a:chExt cx="2984632" cy="40339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B93C7BDC-7275-4516-8E8D-4F87416F839D}"/>
                </a:ext>
              </a:extLst>
            </p:cNvPr>
            <p:cNvSpPr/>
            <p:nvPr/>
          </p:nvSpPr>
          <p:spPr>
            <a:xfrm>
              <a:off x="966882" y="2130379"/>
              <a:ext cx="2984632" cy="40339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E3EB986-34F2-4286-85C0-DA2E8FB8F7C0}"/>
                    </a:ext>
                  </a:extLst>
                </p:cNvPr>
                <p:cNvSpPr txBox="1"/>
                <p:nvPr/>
              </p:nvSpPr>
              <p:spPr>
                <a:xfrm>
                  <a:off x="1301233" y="2176726"/>
                  <a:ext cx="2050146" cy="3029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ko-KR" alt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num>
                              <m:den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ko-KR" altLang="en-US" sz="1200" b="1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E3EB986-34F2-4286-85C0-DA2E8FB8F7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233" y="2176726"/>
                  <a:ext cx="2050146" cy="302985"/>
                </a:xfrm>
                <a:prstGeom prst="rect">
                  <a:avLst/>
                </a:prstGeom>
                <a:blipFill>
                  <a:blip r:embed="rId6" cstate="print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60A2ED8D-B650-49AB-909C-2ADDD9145E21}"/>
              </a:ext>
            </a:extLst>
          </p:cNvPr>
          <p:cNvCxnSpPr>
            <a:cxnSpLocks/>
          </p:cNvCxnSpPr>
          <p:nvPr/>
        </p:nvCxnSpPr>
        <p:spPr>
          <a:xfrm>
            <a:off x="730338" y="4391409"/>
            <a:ext cx="0" cy="33299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A2542A1C-3BB2-4F9B-8DDE-1848C275954A}"/>
              </a:ext>
            </a:extLst>
          </p:cNvPr>
          <p:cNvGrpSpPr/>
          <p:nvPr/>
        </p:nvGrpSpPr>
        <p:grpSpPr>
          <a:xfrm>
            <a:off x="574464" y="4831028"/>
            <a:ext cx="319418" cy="450771"/>
            <a:chOff x="966882" y="2130379"/>
            <a:chExt cx="2984632" cy="40339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63A6E8EC-80A0-4C84-A67E-5C7C424F93FF}"/>
                </a:ext>
              </a:extLst>
            </p:cNvPr>
            <p:cNvSpPr/>
            <p:nvPr/>
          </p:nvSpPr>
          <p:spPr>
            <a:xfrm>
              <a:off x="966882" y="2130379"/>
              <a:ext cx="2984632" cy="40339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9F113D12-8BFC-4823-844B-4E885F19C5E9}"/>
                </a:ext>
              </a:extLst>
            </p:cNvPr>
            <p:cNvSpPr txBox="1"/>
            <p:nvPr/>
          </p:nvSpPr>
          <p:spPr>
            <a:xfrm>
              <a:off x="1468326" y="2191857"/>
              <a:ext cx="955038" cy="275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1</a:t>
              </a:r>
              <a:endParaRPr lang="ko-KR" altLang="en-US" sz="1400" b="1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E8301086-F4A8-4B00-8552-32BD744CB4A5}"/>
              </a:ext>
            </a:extLst>
          </p:cNvPr>
          <p:cNvGrpSpPr/>
          <p:nvPr/>
        </p:nvGrpSpPr>
        <p:grpSpPr>
          <a:xfrm>
            <a:off x="2194989" y="4783293"/>
            <a:ext cx="449070" cy="567195"/>
            <a:chOff x="966882" y="2130379"/>
            <a:chExt cx="2984632" cy="40339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0FF499EC-EE6C-4BAD-B75F-FCF668A38D9E}"/>
                </a:ext>
              </a:extLst>
            </p:cNvPr>
            <p:cNvSpPr/>
            <p:nvPr/>
          </p:nvSpPr>
          <p:spPr>
            <a:xfrm>
              <a:off x="966882" y="2130379"/>
              <a:ext cx="2984632" cy="40339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ED33237-60A5-42EE-B560-9443011FFB8B}"/>
                    </a:ext>
                  </a:extLst>
                </p:cNvPr>
                <p:cNvSpPr txBox="1"/>
                <p:nvPr/>
              </p:nvSpPr>
              <p:spPr>
                <a:xfrm>
                  <a:off x="1301233" y="2176726"/>
                  <a:ext cx="2050146" cy="3029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ko-KR" alt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num>
                              <m:den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𝟔𝟒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ko-KR" altLang="en-US" sz="1200" b="1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ED33237-60A5-42EE-B560-9443011FF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233" y="2176726"/>
                  <a:ext cx="2050146" cy="302985"/>
                </a:xfrm>
                <a:prstGeom prst="rect">
                  <a:avLst/>
                </a:prstGeom>
                <a:blipFill>
                  <a:blip r:embed="rId7" cstate="print"/>
                  <a:stretch>
                    <a:fillRect r="-13725" b="-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35D5E61B-EBA8-4E4F-82F7-DC0AC0E3FFC3}"/>
              </a:ext>
            </a:extLst>
          </p:cNvPr>
          <p:cNvGrpSpPr/>
          <p:nvPr/>
        </p:nvGrpSpPr>
        <p:grpSpPr>
          <a:xfrm>
            <a:off x="2782817" y="4776597"/>
            <a:ext cx="787153" cy="584775"/>
            <a:chOff x="966882" y="2130379"/>
            <a:chExt cx="2984632" cy="40339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BB4C95F4-4ED8-4A03-BE17-BD459D676C7B}"/>
                </a:ext>
              </a:extLst>
            </p:cNvPr>
            <p:cNvSpPr/>
            <p:nvPr/>
          </p:nvSpPr>
          <p:spPr>
            <a:xfrm>
              <a:off x="966882" y="2130379"/>
              <a:ext cx="2984632" cy="40339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7FD3A27E-8FE2-4828-B73D-26DFCA8F7007}"/>
                    </a:ext>
                  </a:extLst>
                </p:cNvPr>
                <p:cNvSpPr txBox="1"/>
                <p:nvPr/>
              </p:nvSpPr>
              <p:spPr>
                <a:xfrm>
                  <a:off x="1301233" y="2176726"/>
                  <a:ext cx="2050146" cy="3029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ko-KR" alt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𝟐𝟕</m:t>
                                </m:r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num>
                              <m:den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𝟔𝟒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ko-KR" altLang="en-US" sz="1200" b="1" dirty="0"/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FD3A27E-8FE2-4828-B73D-26DFCA8F70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233" y="2176726"/>
                  <a:ext cx="2050146" cy="302985"/>
                </a:xfrm>
                <a:prstGeom prst="rect">
                  <a:avLst/>
                </a:prstGeom>
                <a:blipFill>
                  <a:blip r:embed="rId8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148E6630-A1AB-4088-BE98-94183305CC38}"/>
              </a:ext>
            </a:extLst>
          </p:cNvPr>
          <p:cNvCxnSpPr>
            <a:cxnSpLocks/>
          </p:cNvCxnSpPr>
          <p:nvPr/>
        </p:nvCxnSpPr>
        <p:spPr>
          <a:xfrm>
            <a:off x="1017064" y="3135084"/>
            <a:ext cx="0" cy="4136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AEA10BB7-1EF0-4159-AC1C-84A1710575F3}"/>
              </a:ext>
            </a:extLst>
          </p:cNvPr>
          <p:cNvCxnSpPr>
            <a:cxnSpLocks/>
          </p:cNvCxnSpPr>
          <p:nvPr/>
        </p:nvCxnSpPr>
        <p:spPr>
          <a:xfrm>
            <a:off x="2831279" y="4413179"/>
            <a:ext cx="0" cy="33299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6B2EE211-D972-4FA9-80B5-D58026EC89C1}"/>
              </a:ext>
            </a:extLst>
          </p:cNvPr>
          <p:cNvCxnSpPr>
            <a:cxnSpLocks/>
          </p:cNvCxnSpPr>
          <p:nvPr/>
        </p:nvCxnSpPr>
        <p:spPr>
          <a:xfrm>
            <a:off x="3157853" y="5436438"/>
            <a:ext cx="0" cy="33299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936B423C-A7E3-4659-920E-FA5D39C275D8}"/>
              </a:ext>
            </a:extLst>
          </p:cNvPr>
          <p:cNvGrpSpPr/>
          <p:nvPr/>
        </p:nvGrpSpPr>
        <p:grpSpPr>
          <a:xfrm>
            <a:off x="3012864" y="5832514"/>
            <a:ext cx="319418" cy="450771"/>
            <a:chOff x="966882" y="2130379"/>
            <a:chExt cx="2984632" cy="40339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8896180F-3D1F-43F9-8A8A-4B9CE0256C6A}"/>
                </a:ext>
              </a:extLst>
            </p:cNvPr>
            <p:cNvSpPr/>
            <p:nvPr/>
          </p:nvSpPr>
          <p:spPr>
            <a:xfrm>
              <a:off x="966882" y="2130379"/>
              <a:ext cx="2984632" cy="40339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89FB7069-9D98-45F7-A885-3A5A43D54472}"/>
                </a:ext>
              </a:extLst>
            </p:cNvPr>
            <p:cNvSpPr txBox="1"/>
            <p:nvPr/>
          </p:nvSpPr>
          <p:spPr>
            <a:xfrm>
              <a:off x="1468326" y="2191857"/>
              <a:ext cx="955038" cy="275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1</a:t>
              </a:r>
              <a:endParaRPr lang="ko-KR" altLang="en-US" sz="1400" b="1" dirty="0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284A0A-372B-4E1C-A79B-F8578D3929EB}"/>
                  </a:ext>
                </a:extLst>
              </p:cNvPr>
              <p:cNvSpPr txBox="1"/>
              <p:nvPr/>
            </p:nvSpPr>
            <p:spPr>
              <a:xfrm>
                <a:off x="6107863" y="1324832"/>
                <a:ext cx="5074746" cy="5207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Longest depth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2000" dirty="0"/>
                  <a:t>*n = 1  (k is recursive depth)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n = </a:t>
                </a:r>
                <a14:m>
                  <m:oMath xmlns:m="http://schemas.openxmlformats.org/officeDocument/2006/math"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K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b>
                        </m:sSub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r>
                  <a:rPr lang="en-US" altLang="ko-KR" sz="2000" dirty="0"/>
                  <a:t> = c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endParaRPr lang="en-US" altLang="ko-KR" dirty="0">
                  <a:ea typeface="Cambria Math" panose="02040503050406030204" pitchFamily="18" charset="0"/>
                </a:endParaRPr>
              </a:p>
              <a:p>
                <a:endParaRPr lang="en-US" altLang="ko-KR" b="0" dirty="0">
                  <a:ea typeface="Cambria Math" panose="02040503050406030204" pitchFamily="18" charset="0"/>
                </a:endParaRPr>
              </a:p>
              <a:p>
                <a:endParaRPr lang="en-US" altLang="ko-KR" b="0" dirty="0">
                  <a:ea typeface="Cambria Math" panose="02040503050406030204" pitchFamily="18" charset="0"/>
                </a:endParaRPr>
              </a:p>
              <a:p>
                <a:r>
                  <a:rPr lang="en-US" altLang="ko-KR" dirty="0">
                    <a:ea typeface="Cambria Math" panose="02040503050406030204" pitchFamily="18" charset="0"/>
                  </a:rPr>
                  <a:t>f(n) =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/>
                  <a:t>(n)  -&gt; Linear time for each partition</a:t>
                </a:r>
              </a:p>
              <a:p>
                <a:endParaRPr lang="en-US" altLang="ko-KR" b="0" dirty="0">
                  <a:ea typeface="Cambria Math" panose="02040503050406030204" pitchFamily="18" charset="0"/>
                </a:endParaRPr>
              </a:p>
              <a:p>
                <a:endParaRPr lang="en-US" altLang="ko-KR" b="0" dirty="0">
                  <a:ea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7284A0A-372B-4E1C-A79B-F8578D392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863" y="1324832"/>
                <a:ext cx="5074746" cy="5207901"/>
              </a:xfrm>
              <a:prstGeom prst="rect">
                <a:avLst/>
              </a:prstGeom>
              <a:blipFill>
                <a:blip r:embed="rId9" cstate="print"/>
                <a:stretch>
                  <a:fillRect l="-13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A9AEC7-4615-427A-827B-69BE97BDC3E0}"/>
                  </a:ext>
                </a:extLst>
              </p:cNvPr>
              <p:cNvSpPr txBox="1"/>
              <p:nvPr/>
            </p:nvSpPr>
            <p:spPr>
              <a:xfrm>
                <a:off x="5768734" y="4176586"/>
                <a:ext cx="2137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6A9AEC7-4615-427A-827B-69BE97BDC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734" y="4176586"/>
                <a:ext cx="2137872" cy="369332"/>
              </a:xfrm>
              <a:prstGeom prst="rect">
                <a:avLst/>
              </a:prstGeom>
              <a:blipFill>
                <a:blip r:embed="rId10" cstate="print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73C95988-3FC5-4068-B711-2962AA605141}"/>
              </a:ext>
            </a:extLst>
          </p:cNvPr>
          <p:cNvCxnSpPr/>
          <p:nvPr/>
        </p:nvCxnSpPr>
        <p:spPr>
          <a:xfrm>
            <a:off x="3940626" y="1466347"/>
            <a:ext cx="0" cy="4816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AF0C0DA-94FB-419B-BA35-4B057869C388}"/>
                  </a:ext>
                </a:extLst>
              </p:cNvPr>
              <p:cNvSpPr txBox="1"/>
              <p:nvPr/>
            </p:nvSpPr>
            <p:spPr>
              <a:xfrm>
                <a:off x="4588994" y="1521764"/>
                <a:ext cx="7724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400" dirty="0"/>
                  <a:t>(n)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AF0C0DA-94FB-419B-BA35-4B057869C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994" y="1521764"/>
                <a:ext cx="772443" cy="461665"/>
              </a:xfrm>
              <a:prstGeom prst="rect">
                <a:avLst/>
              </a:prstGeom>
              <a:blipFill>
                <a:blip r:embed="rId11" cstate="print"/>
                <a:stretch>
                  <a:fillRect l="-2362" t="-10667" r="-5512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728035E4-8C03-4A29-9300-2FD4D1BA4DE3}"/>
              </a:ext>
            </a:extLst>
          </p:cNvPr>
          <p:cNvCxnSpPr>
            <a:cxnSpLocks/>
          </p:cNvCxnSpPr>
          <p:nvPr/>
        </p:nvCxnSpPr>
        <p:spPr>
          <a:xfrm>
            <a:off x="4093024" y="1752597"/>
            <a:ext cx="508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6F6C4FB-0A8D-4A31-B41A-259A2716EEAF}"/>
                  </a:ext>
                </a:extLst>
              </p:cNvPr>
              <p:cNvSpPr txBox="1"/>
              <p:nvPr/>
            </p:nvSpPr>
            <p:spPr>
              <a:xfrm>
                <a:off x="4588996" y="2512363"/>
                <a:ext cx="9419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400" dirty="0"/>
                  <a:t>(n-1)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6F6C4FB-0A8D-4A31-B41A-259A2716E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996" y="2512363"/>
                <a:ext cx="941923" cy="461665"/>
              </a:xfrm>
              <a:prstGeom prst="rect">
                <a:avLst/>
              </a:prstGeom>
              <a:blipFill>
                <a:blip r:embed="rId12" cstate="print"/>
                <a:stretch>
                  <a:fillRect l="-1948" t="-10526" r="-19481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5DE573DD-8A89-4112-A4CE-F393A072FCBA}"/>
              </a:ext>
            </a:extLst>
          </p:cNvPr>
          <p:cNvCxnSpPr>
            <a:cxnSpLocks/>
          </p:cNvCxnSpPr>
          <p:nvPr/>
        </p:nvCxnSpPr>
        <p:spPr>
          <a:xfrm>
            <a:off x="4093026" y="2743196"/>
            <a:ext cx="508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7850875-3340-4790-A009-787135986555}"/>
                  </a:ext>
                </a:extLst>
              </p:cNvPr>
              <p:cNvSpPr txBox="1"/>
              <p:nvPr/>
            </p:nvSpPr>
            <p:spPr>
              <a:xfrm>
                <a:off x="5986448" y="5254274"/>
                <a:ext cx="2137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7850875-3340-4790-A009-787135986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448" y="5254274"/>
                <a:ext cx="2137872" cy="369332"/>
              </a:xfrm>
              <a:prstGeom prst="rect">
                <a:avLst/>
              </a:prstGeom>
              <a:blipFill>
                <a:blip r:embed="rId13" cstate="print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660E897C-3545-408E-8E62-23E0553B8878}"/>
              </a:ext>
            </a:extLst>
          </p:cNvPr>
          <p:cNvSpPr txBox="1"/>
          <p:nvPr/>
        </p:nvSpPr>
        <p:spPr>
          <a:xfrm>
            <a:off x="11375572" y="6488668"/>
            <a:ext cx="83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26/32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38390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106" grpId="0" animBg="1"/>
      <p:bldP spid="108" grpId="0" animBg="1"/>
      <p:bldP spid="1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54D95F12-270E-4C0F-82BE-13B6C9C77542}"/>
              </a:ext>
            </a:extLst>
          </p:cNvPr>
          <p:cNvGrpSpPr/>
          <p:nvPr/>
        </p:nvGrpSpPr>
        <p:grpSpPr>
          <a:xfrm>
            <a:off x="585349" y="1531662"/>
            <a:ext cx="2984632" cy="403390"/>
            <a:chOff x="966882" y="2130379"/>
            <a:chExt cx="2984632" cy="40339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330D90CB-E063-493F-BEC1-6EFA5C87B174}"/>
                </a:ext>
              </a:extLst>
            </p:cNvPr>
            <p:cNvSpPr/>
            <p:nvPr/>
          </p:nvSpPr>
          <p:spPr>
            <a:xfrm>
              <a:off x="966882" y="2130379"/>
              <a:ext cx="2984632" cy="40339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79423395-07C3-4747-84A4-A739489F3245}"/>
                </a:ext>
              </a:extLst>
            </p:cNvPr>
            <p:cNvSpPr txBox="1"/>
            <p:nvPr/>
          </p:nvSpPr>
          <p:spPr>
            <a:xfrm>
              <a:off x="2307771" y="2146401"/>
              <a:ext cx="717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N</a:t>
              </a:r>
              <a:endParaRPr lang="ko-KR" altLang="en-US" b="1" dirty="0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6483407-EA65-4C02-AC08-160AA98BA75F}"/>
              </a:ext>
            </a:extLst>
          </p:cNvPr>
          <p:cNvCxnSpPr>
            <a:cxnSpLocks/>
          </p:cNvCxnSpPr>
          <p:nvPr/>
        </p:nvCxnSpPr>
        <p:spPr>
          <a:xfrm>
            <a:off x="2176162" y="2035627"/>
            <a:ext cx="0" cy="424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6267B0C-55F5-4002-8151-8019FF469EE1}"/>
              </a:ext>
            </a:extLst>
          </p:cNvPr>
          <p:cNvSpPr/>
          <p:nvPr/>
        </p:nvSpPr>
        <p:spPr>
          <a:xfrm>
            <a:off x="131091" y="651906"/>
            <a:ext cx="53879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Analysis in not worst case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5AAF3B77-0030-4489-ADD7-344C10BE4A04}"/>
              </a:ext>
            </a:extLst>
          </p:cNvPr>
          <p:cNvGrpSpPr/>
          <p:nvPr/>
        </p:nvGrpSpPr>
        <p:grpSpPr>
          <a:xfrm>
            <a:off x="585349" y="2545032"/>
            <a:ext cx="862983" cy="450771"/>
            <a:chOff x="966882" y="2130379"/>
            <a:chExt cx="2984632" cy="40339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7AEEFAD1-9EE8-4C24-80BD-66947C5B2E8C}"/>
                </a:ext>
              </a:extLst>
            </p:cNvPr>
            <p:cNvSpPr/>
            <p:nvPr/>
          </p:nvSpPr>
          <p:spPr>
            <a:xfrm>
              <a:off x="966882" y="2130379"/>
              <a:ext cx="2984632" cy="40339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B2F36D29-80D4-44A5-A7C6-930E411CE4F8}"/>
                </a:ext>
              </a:extLst>
            </p:cNvPr>
            <p:cNvSpPr txBox="1"/>
            <p:nvPr/>
          </p:nvSpPr>
          <p:spPr>
            <a:xfrm>
              <a:off x="1370701" y="2187449"/>
              <a:ext cx="2249596" cy="275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N/10</a:t>
              </a:r>
              <a:endParaRPr lang="ko-KR" altLang="en-US" sz="1400" b="1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51874B77-2EB4-48DD-8653-A3CCF8845097}"/>
              </a:ext>
            </a:extLst>
          </p:cNvPr>
          <p:cNvGrpSpPr/>
          <p:nvPr/>
        </p:nvGrpSpPr>
        <p:grpSpPr>
          <a:xfrm>
            <a:off x="1619493" y="2545032"/>
            <a:ext cx="1950484" cy="450771"/>
            <a:chOff x="966882" y="2130379"/>
            <a:chExt cx="2984632" cy="403390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837FE138-4FD4-412E-8810-28128FA47265}"/>
                </a:ext>
              </a:extLst>
            </p:cNvPr>
            <p:cNvSpPr/>
            <p:nvPr/>
          </p:nvSpPr>
          <p:spPr>
            <a:xfrm>
              <a:off x="966882" y="2130379"/>
              <a:ext cx="2984632" cy="40339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DCC15DA3-69D4-4330-80B8-0DE67FD1C60B}"/>
                </a:ext>
              </a:extLst>
            </p:cNvPr>
            <p:cNvSpPr txBox="1"/>
            <p:nvPr/>
          </p:nvSpPr>
          <p:spPr>
            <a:xfrm>
              <a:off x="1917056" y="2187450"/>
              <a:ext cx="1896105" cy="275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9N/10</a:t>
              </a:r>
              <a:endParaRPr lang="ko-KR" altLang="en-US" sz="1400" b="1" dirty="0"/>
            </a:p>
          </p:txBody>
        </p: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302BF39C-2CAE-47B6-867B-DE072E09F4C2}"/>
              </a:ext>
            </a:extLst>
          </p:cNvPr>
          <p:cNvCxnSpPr>
            <a:cxnSpLocks/>
          </p:cNvCxnSpPr>
          <p:nvPr/>
        </p:nvCxnSpPr>
        <p:spPr>
          <a:xfrm>
            <a:off x="2584606" y="3124198"/>
            <a:ext cx="0" cy="4136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40648AC0-6CA7-42D4-8C0A-2346811BB113}"/>
              </a:ext>
            </a:extLst>
          </p:cNvPr>
          <p:cNvGrpSpPr/>
          <p:nvPr/>
        </p:nvGrpSpPr>
        <p:grpSpPr>
          <a:xfrm>
            <a:off x="510146" y="3677149"/>
            <a:ext cx="382482" cy="584775"/>
            <a:chOff x="377601" y="2130379"/>
            <a:chExt cx="3573913" cy="40339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D4CADB40-E9FF-41BF-B300-D53B5B2EB4CE}"/>
                </a:ext>
              </a:extLst>
            </p:cNvPr>
            <p:cNvSpPr/>
            <p:nvPr/>
          </p:nvSpPr>
          <p:spPr>
            <a:xfrm>
              <a:off x="966882" y="2130379"/>
              <a:ext cx="2984632" cy="40339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F860861-3DC8-4656-B074-BC8DC9F62C91}"/>
                    </a:ext>
                  </a:extLst>
                </p:cNvPr>
                <p:cNvSpPr txBox="1"/>
                <p:nvPr/>
              </p:nvSpPr>
              <p:spPr>
                <a:xfrm>
                  <a:off x="377601" y="2176723"/>
                  <a:ext cx="2050149" cy="301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ko-KR" alt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num>
                              <m:den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𝟏𝟎𝟎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ko-KR" altLang="en-US" sz="1200" b="1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F860861-3DC8-4656-B074-BC8DC9F62C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601" y="2176723"/>
                  <a:ext cx="2050149" cy="301349"/>
                </a:xfrm>
                <a:prstGeom prst="rect">
                  <a:avLst/>
                </a:prstGeom>
                <a:blipFill>
                  <a:blip r:embed="rId3" cstate="print"/>
                  <a:stretch>
                    <a:fillRect r="-91667" b="-13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5AAF8965-ED66-473C-B110-F8F744BF6144}"/>
              </a:ext>
            </a:extLst>
          </p:cNvPr>
          <p:cNvGrpSpPr/>
          <p:nvPr/>
        </p:nvGrpSpPr>
        <p:grpSpPr>
          <a:xfrm>
            <a:off x="954016" y="3677145"/>
            <a:ext cx="494313" cy="584775"/>
            <a:chOff x="966882" y="2130379"/>
            <a:chExt cx="2984632" cy="40339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76BF9912-42AB-4B8D-A522-7806BA0025CC}"/>
                </a:ext>
              </a:extLst>
            </p:cNvPr>
            <p:cNvSpPr/>
            <p:nvPr/>
          </p:nvSpPr>
          <p:spPr>
            <a:xfrm>
              <a:off x="966882" y="2130379"/>
              <a:ext cx="2984632" cy="40339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B4CB88A-6947-4FD1-AE0D-584ECE701D92}"/>
                    </a:ext>
                  </a:extLst>
                </p:cNvPr>
                <p:cNvSpPr txBox="1"/>
                <p:nvPr/>
              </p:nvSpPr>
              <p:spPr>
                <a:xfrm>
                  <a:off x="1104046" y="2176726"/>
                  <a:ext cx="2050146" cy="3029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ko-KR" alt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num>
                              <m:den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𝟏𝟎𝟎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ko-KR" altLang="en-US" sz="1200" b="1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B4CB88A-6947-4FD1-AE0D-584ECE701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046" y="2176726"/>
                  <a:ext cx="2050146" cy="302985"/>
                </a:xfrm>
                <a:prstGeom prst="rect">
                  <a:avLst/>
                </a:prstGeom>
                <a:blipFill>
                  <a:blip r:embed="rId4" cstate="print"/>
                  <a:stretch>
                    <a:fillRect r="-23214" b="-13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E51F5567-DF67-47BF-82F7-61ECDF6CAAAA}"/>
              </a:ext>
            </a:extLst>
          </p:cNvPr>
          <p:cNvGrpSpPr/>
          <p:nvPr/>
        </p:nvGrpSpPr>
        <p:grpSpPr>
          <a:xfrm>
            <a:off x="1607160" y="3688029"/>
            <a:ext cx="494313" cy="584775"/>
            <a:chOff x="966882" y="2130379"/>
            <a:chExt cx="2984632" cy="40339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DB5C61E2-9EC7-498C-845A-8468E5023139}"/>
                </a:ext>
              </a:extLst>
            </p:cNvPr>
            <p:cNvSpPr/>
            <p:nvPr/>
          </p:nvSpPr>
          <p:spPr>
            <a:xfrm>
              <a:off x="966882" y="2130379"/>
              <a:ext cx="2984632" cy="40339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1BD9847-EF44-46B2-8566-BBE7F24E4C87}"/>
                    </a:ext>
                  </a:extLst>
                </p:cNvPr>
                <p:cNvSpPr txBox="1"/>
                <p:nvPr/>
              </p:nvSpPr>
              <p:spPr>
                <a:xfrm>
                  <a:off x="1104046" y="2176726"/>
                  <a:ext cx="2050146" cy="3029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ko-KR" alt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num>
                              <m:den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𝟏𝟎𝟎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ko-KR" altLang="en-US" sz="1200" b="1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1BD9847-EF44-46B2-8566-BBE7F24E4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046" y="2176726"/>
                  <a:ext cx="2050146" cy="302985"/>
                </a:xfrm>
                <a:prstGeom prst="rect">
                  <a:avLst/>
                </a:prstGeom>
                <a:blipFill>
                  <a:blip r:embed="rId5" cstate="print"/>
                  <a:stretch>
                    <a:fillRect r="-23214" b="-13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D0E75B68-F511-40FA-AD75-4B7FCCD3EE03}"/>
              </a:ext>
            </a:extLst>
          </p:cNvPr>
          <p:cNvGrpSpPr/>
          <p:nvPr/>
        </p:nvGrpSpPr>
        <p:grpSpPr>
          <a:xfrm>
            <a:off x="2184104" y="3688029"/>
            <a:ext cx="1385872" cy="584775"/>
            <a:chOff x="966882" y="2130379"/>
            <a:chExt cx="2984632" cy="40339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B93C7BDC-7275-4516-8E8D-4F87416F839D}"/>
                </a:ext>
              </a:extLst>
            </p:cNvPr>
            <p:cNvSpPr/>
            <p:nvPr/>
          </p:nvSpPr>
          <p:spPr>
            <a:xfrm>
              <a:off x="966882" y="2130379"/>
              <a:ext cx="2984632" cy="40339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E3EB986-34F2-4286-85C0-DA2E8FB8F7C0}"/>
                    </a:ext>
                  </a:extLst>
                </p:cNvPr>
                <p:cNvSpPr txBox="1"/>
                <p:nvPr/>
              </p:nvSpPr>
              <p:spPr>
                <a:xfrm>
                  <a:off x="1301233" y="2176726"/>
                  <a:ext cx="2050146" cy="3029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ko-KR" alt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𝟖𝟏</m:t>
                                </m:r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num>
                              <m:den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𝟏𝟎𝟎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ko-KR" altLang="en-US" sz="1200" b="1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5E3EB986-34F2-4286-85C0-DA2E8FB8F7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233" y="2176726"/>
                  <a:ext cx="2050146" cy="302985"/>
                </a:xfrm>
                <a:prstGeom prst="rect">
                  <a:avLst/>
                </a:prstGeom>
                <a:blipFill>
                  <a:blip r:embed="rId6" cstate="print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60A2ED8D-B650-49AB-909C-2ADDD9145E21}"/>
              </a:ext>
            </a:extLst>
          </p:cNvPr>
          <p:cNvCxnSpPr>
            <a:cxnSpLocks/>
          </p:cNvCxnSpPr>
          <p:nvPr/>
        </p:nvCxnSpPr>
        <p:spPr>
          <a:xfrm>
            <a:off x="730338" y="4391409"/>
            <a:ext cx="0" cy="33299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A2542A1C-3BB2-4F9B-8DDE-1848C275954A}"/>
              </a:ext>
            </a:extLst>
          </p:cNvPr>
          <p:cNvGrpSpPr/>
          <p:nvPr/>
        </p:nvGrpSpPr>
        <p:grpSpPr>
          <a:xfrm>
            <a:off x="574464" y="4831028"/>
            <a:ext cx="319418" cy="450771"/>
            <a:chOff x="966882" y="2130379"/>
            <a:chExt cx="2984632" cy="40339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63A6E8EC-80A0-4C84-A67E-5C7C424F93FF}"/>
                </a:ext>
              </a:extLst>
            </p:cNvPr>
            <p:cNvSpPr/>
            <p:nvPr/>
          </p:nvSpPr>
          <p:spPr>
            <a:xfrm>
              <a:off x="966882" y="2130379"/>
              <a:ext cx="2984632" cy="40339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9F113D12-8BFC-4823-844B-4E885F19C5E9}"/>
                </a:ext>
              </a:extLst>
            </p:cNvPr>
            <p:cNvSpPr txBox="1"/>
            <p:nvPr/>
          </p:nvSpPr>
          <p:spPr>
            <a:xfrm>
              <a:off x="1468326" y="2191857"/>
              <a:ext cx="955038" cy="275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1</a:t>
              </a:r>
              <a:endParaRPr lang="ko-KR" altLang="en-US" sz="1400" b="1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E8301086-F4A8-4B00-8552-32BD744CB4A5}"/>
              </a:ext>
            </a:extLst>
          </p:cNvPr>
          <p:cNvGrpSpPr/>
          <p:nvPr/>
        </p:nvGrpSpPr>
        <p:grpSpPr>
          <a:xfrm>
            <a:off x="2169094" y="4783293"/>
            <a:ext cx="474965" cy="567195"/>
            <a:chOff x="794778" y="2130379"/>
            <a:chExt cx="3156736" cy="40339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0FF499EC-EE6C-4BAD-B75F-FCF668A38D9E}"/>
                </a:ext>
              </a:extLst>
            </p:cNvPr>
            <p:cNvSpPr/>
            <p:nvPr/>
          </p:nvSpPr>
          <p:spPr>
            <a:xfrm>
              <a:off x="966882" y="2130379"/>
              <a:ext cx="2984632" cy="40339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ED33237-60A5-42EE-B560-9443011FFB8B}"/>
                    </a:ext>
                  </a:extLst>
                </p:cNvPr>
                <p:cNvSpPr txBox="1"/>
                <p:nvPr/>
              </p:nvSpPr>
              <p:spPr>
                <a:xfrm>
                  <a:off x="794778" y="2176726"/>
                  <a:ext cx="2050149" cy="3123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ko-KR" alt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𝟖𝟏</m:t>
                                </m:r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num>
                              <m:den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𝟏𝟎𝟎𝟎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ko-KR" altLang="en-US" sz="1200" b="1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ED33237-60A5-42EE-B560-9443011FF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78" y="2176726"/>
                  <a:ext cx="2050149" cy="312376"/>
                </a:xfrm>
                <a:prstGeom prst="rect">
                  <a:avLst/>
                </a:prstGeom>
                <a:blipFill>
                  <a:blip r:embed="rId7" cstate="print"/>
                  <a:stretch>
                    <a:fillRect r="-68000" b="-13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35D5E61B-EBA8-4E4F-82F7-DC0AC0E3FFC3}"/>
              </a:ext>
            </a:extLst>
          </p:cNvPr>
          <p:cNvGrpSpPr/>
          <p:nvPr/>
        </p:nvGrpSpPr>
        <p:grpSpPr>
          <a:xfrm>
            <a:off x="2782817" y="4776597"/>
            <a:ext cx="787153" cy="584775"/>
            <a:chOff x="966882" y="2130379"/>
            <a:chExt cx="2984632" cy="40339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BB4C95F4-4ED8-4A03-BE17-BD459D676C7B}"/>
                </a:ext>
              </a:extLst>
            </p:cNvPr>
            <p:cNvSpPr/>
            <p:nvPr/>
          </p:nvSpPr>
          <p:spPr>
            <a:xfrm>
              <a:off x="966882" y="2130379"/>
              <a:ext cx="2984632" cy="40339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7FD3A27E-8FE2-4828-B73D-26DFCA8F7007}"/>
                    </a:ext>
                  </a:extLst>
                </p:cNvPr>
                <p:cNvSpPr txBox="1"/>
                <p:nvPr/>
              </p:nvSpPr>
              <p:spPr>
                <a:xfrm>
                  <a:off x="1342509" y="2176726"/>
                  <a:ext cx="2050146" cy="3029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ko-KR" alt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𝟕𝟐𝟗</m:t>
                                </m:r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num>
                              <m:den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𝟏𝟎𝟎𝟎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ko-KR" altLang="en-US" sz="1200" b="1" dirty="0"/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FD3A27E-8FE2-4828-B73D-26DFCA8F70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2509" y="2176726"/>
                  <a:ext cx="2050146" cy="302985"/>
                </a:xfrm>
                <a:prstGeom prst="rect">
                  <a:avLst/>
                </a:prstGeom>
                <a:blipFill>
                  <a:blip r:embed="rId8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148E6630-A1AB-4088-BE98-94183305CC38}"/>
              </a:ext>
            </a:extLst>
          </p:cNvPr>
          <p:cNvCxnSpPr>
            <a:cxnSpLocks/>
          </p:cNvCxnSpPr>
          <p:nvPr/>
        </p:nvCxnSpPr>
        <p:spPr>
          <a:xfrm>
            <a:off x="1017064" y="3135084"/>
            <a:ext cx="0" cy="4136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AEA10BB7-1EF0-4159-AC1C-84A1710575F3}"/>
              </a:ext>
            </a:extLst>
          </p:cNvPr>
          <p:cNvCxnSpPr>
            <a:cxnSpLocks/>
          </p:cNvCxnSpPr>
          <p:nvPr/>
        </p:nvCxnSpPr>
        <p:spPr>
          <a:xfrm>
            <a:off x="2831279" y="4413179"/>
            <a:ext cx="0" cy="33299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6B2EE211-D972-4FA9-80B5-D58026EC89C1}"/>
              </a:ext>
            </a:extLst>
          </p:cNvPr>
          <p:cNvCxnSpPr>
            <a:cxnSpLocks/>
          </p:cNvCxnSpPr>
          <p:nvPr/>
        </p:nvCxnSpPr>
        <p:spPr>
          <a:xfrm>
            <a:off x="3157853" y="5436438"/>
            <a:ext cx="0" cy="33299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936B423C-A7E3-4659-920E-FA5D39C275D8}"/>
              </a:ext>
            </a:extLst>
          </p:cNvPr>
          <p:cNvGrpSpPr/>
          <p:nvPr/>
        </p:nvGrpSpPr>
        <p:grpSpPr>
          <a:xfrm>
            <a:off x="3012864" y="5832514"/>
            <a:ext cx="319418" cy="450771"/>
            <a:chOff x="966882" y="2130379"/>
            <a:chExt cx="2984632" cy="40339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8896180F-3D1F-43F9-8A8A-4B9CE0256C6A}"/>
                </a:ext>
              </a:extLst>
            </p:cNvPr>
            <p:cNvSpPr/>
            <p:nvPr/>
          </p:nvSpPr>
          <p:spPr>
            <a:xfrm>
              <a:off x="966882" y="2130379"/>
              <a:ext cx="2984632" cy="40339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89FB7069-9D98-45F7-A885-3A5A43D54472}"/>
                </a:ext>
              </a:extLst>
            </p:cNvPr>
            <p:cNvSpPr txBox="1"/>
            <p:nvPr/>
          </p:nvSpPr>
          <p:spPr>
            <a:xfrm>
              <a:off x="1468326" y="2191857"/>
              <a:ext cx="955038" cy="275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1</a:t>
              </a:r>
              <a:endParaRPr lang="ko-KR" altLang="en-US" sz="1400" b="1" dirty="0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284A0A-372B-4E1C-A79B-F8578D3929EB}"/>
                  </a:ext>
                </a:extLst>
              </p:cNvPr>
              <p:cNvSpPr txBox="1"/>
              <p:nvPr/>
            </p:nvSpPr>
            <p:spPr>
              <a:xfrm>
                <a:off x="6107863" y="1324832"/>
                <a:ext cx="5074746" cy="5207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Longest depth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2000" dirty="0"/>
                  <a:t>*n = 1  (k is recursive depth)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n = </a:t>
                </a:r>
                <a14:m>
                  <m:oMath xmlns:m="http://schemas.openxmlformats.org/officeDocument/2006/math"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K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</m:sub>
                        </m:sSub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num>
                              <m:den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r>
                  <a:rPr lang="en-US" altLang="ko-KR" sz="2000" dirty="0"/>
                  <a:t> = c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endParaRPr lang="en-US" altLang="ko-KR" dirty="0">
                  <a:ea typeface="Cambria Math" panose="02040503050406030204" pitchFamily="18" charset="0"/>
                </a:endParaRPr>
              </a:p>
              <a:p>
                <a:endParaRPr lang="en-US" altLang="ko-KR" b="0" dirty="0">
                  <a:ea typeface="Cambria Math" panose="02040503050406030204" pitchFamily="18" charset="0"/>
                </a:endParaRPr>
              </a:p>
              <a:p>
                <a:endParaRPr lang="en-US" altLang="ko-KR" b="0" dirty="0">
                  <a:ea typeface="Cambria Math" panose="02040503050406030204" pitchFamily="18" charset="0"/>
                </a:endParaRPr>
              </a:p>
              <a:p>
                <a:r>
                  <a:rPr lang="en-US" altLang="ko-KR" dirty="0">
                    <a:ea typeface="Cambria Math" panose="02040503050406030204" pitchFamily="18" charset="0"/>
                  </a:rPr>
                  <a:t>f(n) =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/>
                  <a:t>(n)  -&gt; Linear time for each partition</a:t>
                </a:r>
              </a:p>
              <a:p>
                <a:endParaRPr lang="en-US" altLang="ko-KR" b="0" dirty="0">
                  <a:ea typeface="Cambria Math" panose="02040503050406030204" pitchFamily="18" charset="0"/>
                </a:endParaRPr>
              </a:p>
              <a:p>
                <a:endParaRPr lang="en-US" altLang="ko-KR" b="0" dirty="0">
                  <a:ea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7284A0A-372B-4E1C-A79B-F8578D392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863" y="1324832"/>
                <a:ext cx="5074746" cy="5207901"/>
              </a:xfrm>
              <a:prstGeom prst="rect">
                <a:avLst/>
              </a:prstGeom>
              <a:blipFill>
                <a:blip r:embed="rId9" cstate="print"/>
                <a:stretch>
                  <a:fillRect l="-13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A9AEC7-4615-427A-827B-69BE97BDC3E0}"/>
                  </a:ext>
                </a:extLst>
              </p:cNvPr>
              <p:cNvSpPr txBox="1"/>
              <p:nvPr/>
            </p:nvSpPr>
            <p:spPr>
              <a:xfrm>
                <a:off x="5768734" y="4176586"/>
                <a:ext cx="2137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6A9AEC7-4615-427A-827B-69BE97BDC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734" y="4176586"/>
                <a:ext cx="2137872" cy="369332"/>
              </a:xfrm>
              <a:prstGeom prst="rect">
                <a:avLst/>
              </a:prstGeom>
              <a:blipFill>
                <a:blip r:embed="rId10" cstate="print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73C95988-3FC5-4068-B711-2962AA605141}"/>
              </a:ext>
            </a:extLst>
          </p:cNvPr>
          <p:cNvCxnSpPr/>
          <p:nvPr/>
        </p:nvCxnSpPr>
        <p:spPr>
          <a:xfrm>
            <a:off x="3940626" y="1466347"/>
            <a:ext cx="0" cy="4816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AF0C0DA-94FB-419B-BA35-4B057869C388}"/>
                  </a:ext>
                </a:extLst>
              </p:cNvPr>
              <p:cNvSpPr txBox="1"/>
              <p:nvPr/>
            </p:nvSpPr>
            <p:spPr>
              <a:xfrm>
                <a:off x="4588994" y="1521764"/>
                <a:ext cx="7724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400" dirty="0"/>
                  <a:t>(n)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AF0C0DA-94FB-419B-BA35-4B057869C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994" y="1521764"/>
                <a:ext cx="772443" cy="461665"/>
              </a:xfrm>
              <a:prstGeom prst="rect">
                <a:avLst/>
              </a:prstGeom>
              <a:blipFill>
                <a:blip r:embed="rId11" cstate="print"/>
                <a:stretch>
                  <a:fillRect l="-2362" t="-10667" r="-5512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id="{728035E4-8C03-4A29-9300-2FD4D1BA4DE3}"/>
              </a:ext>
            </a:extLst>
          </p:cNvPr>
          <p:cNvCxnSpPr>
            <a:cxnSpLocks/>
          </p:cNvCxnSpPr>
          <p:nvPr/>
        </p:nvCxnSpPr>
        <p:spPr>
          <a:xfrm>
            <a:off x="4093024" y="1752597"/>
            <a:ext cx="508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6F6C4FB-0A8D-4A31-B41A-259A2716EEAF}"/>
                  </a:ext>
                </a:extLst>
              </p:cNvPr>
              <p:cNvSpPr txBox="1"/>
              <p:nvPr/>
            </p:nvSpPr>
            <p:spPr>
              <a:xfrm>
                <a:off x="4588996" y="2512363"/>
                <a:ext cx="9419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400" dirty="0"/>
                  <a:t>(n-1)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6F6C4FB-0A8D-4A31-B41A-259A2716E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996" y="2512363"/>
                <a:ext cx="941923" cy="461665"/>
              </a:xfrm>
              <a:prstGeom prst="rect">
                <a:avLst/>
              </a:prstGeom>
              <a:blipFill>
                <a:blip r:embed="rId12" cstate="print"/>
                <a:stretch>
                  <a:fillRect l="-1948" t="-10526" r="-19481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5DE573DD-8A89-4112-A4CE-F393A072FCBA}"/>
              </a:ext>
            </a:extLst>
          </p:cNvPr>
          <p:cNvCxnSpPr>
            <a:cxnSpLocks/>
          </p:cNvCxnSpPr>
          <p:nvPr/>
        </p:nvCxnSpPr>
        <p:spPr>
          <a:xfrm>
            <a:off x="4093026" y="2743196"/>
            <a:ext cx="508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7850875-3340-4790-A009-787135986555}"/>
                  </a:ext>
                </a:extLst>
              </p:cNvPr>
              <p:cNvSpPr txBox="1"/>
              <p:nvPr/>
            </p:nvSpPr>
            <p:spPr>
              <a:xfrm>
                <a:off x="5986448" y="5254274"/>
                <a:ext cx="2137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7850875-3340-4790-A009-787135986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448" y="5254274"/>
                <a:ext cx="2137872" cy="369332"/>
              </a:xfrm>
              <a:prstGeom prst="rect">
                <a:avLst/>
              </a:prstGeom>
              <a:blipFill>
                <a:blip r:embed="rId13" cstate="print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953AAC03-8F13-4075-A636-3894B820430B}"/>
              </a:ext>
            </a:extLst>
          </p:cNvPr>
          <p:cNvSpPr txBox="1"/>
          <p:nvPr/>
        </p:nvSpPr>
        <p:spPr>
          <a:xfrm>
            <a:off x="11375572" y="6488668"/>
            <a:ext cx="83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27/32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10559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106" grpId="0" animBg="1"/>
      <p:bldP spid="108" grpId="0" animBg="1"/>
      <p:bldP spid="1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687044" y="2774423"/>
            <a:ext cx="48179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Conclusion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704977" y="3751762"/>
            <a:ext cx="4835661" cy="107505"/>
            <a:chOff x="0" y="349924"/>
            <a:chExt cx="1844310" cy="45970"/>
          </a:xfrm>
        </p:grpSpPr>
        <p:sp>
          <p:nvSpPr>
            <p:cNvPr id="3" name="직사각형 2"/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F688799-C9C2-4547-A103-A54E624CAAD7}"/>
              </a:ext>
            </a:extLst>
          </p:cNvPr>
          <p:cNvGrpSpPr/>
          <p:nvPr/>
        </p:nvGrpSpPr>
        <p:grpSpPr>
          <a:xfrm>
            <a:off x="4533235" y="4997704"/>
            <a:ext cx="7867990" cy="2224644"/>
            <a:chOff x="4532441" y="4997704"/>
            <a:chExt cx="7867990" cy="2224644"/>
          </a:xfrm>
        </p:grpSpPr>
        <p:sp>
          <p:nvSpPr>
            <p:cNvPr id="23" name="직사각형 1"/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8"/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"/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8"/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18"/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8"/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18"/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CDD11166-E789-41AD-AAC0-F36F6B5E239E}"/>
              </a:ext>
            </a:extLst>
          </p:cNvPr>
          <p:cNvGrpSpPr/>
          <p:nvPr/>
        </p:nvGrpSpPr>
        <p:grpSpPr>
          <a:xfrm rot="10800000">
            <a:off x="-384720" y="-370718"/>
            <a:ext cx="7867990" cy="2224644"/>
            <a:chOff x="4532441" y="4997704"/>
            <a:chExt cx="7867990" cy="2224644"/>
          </a:xfrm>
        </p:grpSpPr>
        <p:sp>
          <p:nvSpPr>
            <p:cNvPr id="24" name="직사각형 1">
              <a:extLst>
                <a:ext uri="{FF2B5EF4-FFF2-40B4-BE49-F238E27FC236}">
                  <a16:creationId xmlns:a16="http://schemas.microsoft.com/office/drawing/2014/main" xmlns="" id="{D98655CA-6FCD-49FD-B6DC-E4317E3456D9}"/>
                </a:ext>
              </a:extLst>
            </p:cNvPr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1">
              <a:extLst>
                <a:ext uri="{FF2B5EF4-FFF2-40B4-BE49-F238E27FC236}">
                  <a16:creationId xmlns:a16="http://schemas.microsoft.com/office/drawing/2014/main" xmlns="" id="{043BD729-DFBB-4C1B-BFC4-98FF710D7DB4}"/>
                </a:ext>
              </a:extLst>
            </p:cNvPr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18">
              <a:extLst>
                <a:ext uri="{FF2B5EF4-FFF2-40B4-BE49-F238E27FC236}">
                  <a16:creationId xmlns:a16="http://schemas.microsoft.com/office/drawing/2014/main" xmlns="" id="{79653065-2202-4394-80B3-0962CF32EB1D}"/>
                </a:ext>
              </a:extLst>
            </p:cNvPr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18">
              <a:extLst>
                <a:ext uri="{FF2B5EF4-FFF2-40B4-BE49-F238E27FC236}">
                  <a16:creationId xmlns:a16="http://schemas.microsoft.com/office/drawing/2014/main" xmlns="" id="{BE153C08-6B1F-4BDF-9D9E-22E64D2AD52A}"/>
                </a:ext>
              </a:extLst>
            </p:cNvPr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1">
              <a:extLst>
                <a:ext uri="{FF2B5EF4-FFF2-40B4-BE49-F238E27FC236}">
                  <a16:creationId xmlns:a16="http://schemas.microsoft.com/office/drawing/2014/main" xmlns="" id="{D4FEB251-7594-4A0D-ABC2-2C9FA9E9F6BC}"/>
                </a:ext>
              </a:extLst>
            </p:cNvPr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18">
              <a:extLst>
                <a:ext uri="{FF2B5EF4-FFF2-40B4-BE49-F238E27FC236}">
                  <a16:creationId xmlns:a16="http://schemas.microsoft.com/office/drawing/2014/main" xmlns="" id="{B6D486DC-8421-497B-B1E7-BE6B6DDB8B7E}"/>
                </a:ext>
              </a:extLst>
            </p:cNvPr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18">
              <a:extLst>
                <a:ext uri="{FF2B5EF4-FFF2-40B4-BE49-F238E27FC236}">
                  <a16:creationId xmlns:a16="http://schemas.microsoft.com/office/drawing/2014/main" xmlns="" id="{B74D6274-9B66-4498-9FF3-4DC800255AFB}"/>
                </a:ext>
              </a:extLst>
            </p:cNvPr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18">
              <a:extLst>
                <a:ext uri="{FF2B5EF4-FFF2-40B4-BE49-F238E27FC236}">
                  <a16:creationId xmlns:a16="http://schemas.microsoft.com/office/drawing/2014/main" xmlns="" id="{DE5503B3-06E7-4B2C-9AE2-B28DFCCDC9A2}"/>
                </a:ext>
              </a:extLst>
            </p:cNvPr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18">
              <a:extLst>
                <a:ext uri="{FF2B5EF4-FFF2-40B4-BE49-F238E27FC236}">
                  <a16:creationId xmlns:a16="http://schemas.microsoft.com/office/drawing/2014/main" xmlns="" id="{47FD19B1-3EBA-495A-9BB3-D1A3C3E0D858}"/>
                </a:ext>
              </a:extLst>
            </p:cNvPr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9E1BF81-F9CD-4A3E-BE96-8D467C678220}"/>
              </a:ext>
            </a:extLst>
          </p:cNvPr>
          <p:cNvSpPr txBox="1"/>
          <p:nvPr/>
        </p:nvSpPr>
        <p:spPr>
          <a:xfrm>
            <a:off x="11374846" y="6488668"/>
            <a:ext cx="83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28/32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253848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4817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Summary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B3D1249-8155-44FE-946D-AD20BAA47EF0}"/>
              </a:ext>
            </a:extLst>
          </p:cNvPr>
          <p:cNvSpPr txBox="1"/>
          <p:nvPr/>
        </p:nvSpPr>
        <p:spPr>
          <a:xfrm>
            <a:off x="416268" y="2010612"/>
            <a:ext cx="8803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Time complexity in worst case        =&gt;   O(    )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8AAE595-F43B-46C3-B4EC-DA415EC93777}"/>
              </a:ext>
            </a:extLst>
          </p:cNvPr>
          <p:cNvSpPr txBox="1"/>
          <p:nvPr/>
        </p:nvSpPr>
        <p:spPr>
          <a:xfrm>
            <a:off x="11310629" y="6453336"/>
            <a:ext cx="90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29/32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D4DD3A-5CFF-4A0B-8395-92A01FC0EBBE}"/>
                  </a:ext>
                </a:extLst>
              </p:cNvPr>
              <p:cNvSpPr txBox="1"/>
              <p:nvPr/>
            </p:nvSpPr>
            <p:spPr>
              <a:xfrm>
                <a:off x="416266" y="3719670"/>
                <a:ext cx="88039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Time complexity in average case</a:t>
                </a:r>
              </a:p>
              <a:p>
                <a:r>
                  <a:rPr lang="en-US" altLang="ko-KR" sz="2400" b="1" dirty="0"/>
                  <a:t>(including best case)                     =&gt;    </a:t>
                </a:r>
                <a14:m>
                  <m:oMath xmlns:m="http://schemas.openxmlformats.org/officeDocument/2006/math">
                    <m:r>
                      <a:rPr lang="ko-KR" alt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func>
                          <m:func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ED4DD3A-5CFF-4A0B-8395-92A01FC0E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66" y="3719670"/>
                <a:ext cx="8803934" cy="830997"/>
              </a:xfrm>
              <a:prstGeom prst="rect">
                <a:avLst/>
              </a:prstGeom>
              <a:blipFill>
                <a:blip r:embed="rId3" cstate="print"/>
                <a:stretch>
                  <a:fillRect l="-1038" t="-5839" b="-153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81EF73-0A79-4DE0-9D3B-9CA0E2684A47}"/>
                  </a:ext>
                </a:extLst>
              </p:cNvPr>
              <p:cNvSpPr txBox="1"/>
              <p:nvPr/>
            </p:nvSpPr>
            <p:spPr>
              <a:xfrm>
                <a:off x="6931383" y="1998827"/>
                <a:ext cx="4267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D81EF73-0A79-4DE0-9D3B-9CA0E2684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383" y="1998827"/>
                <a:ext cx="426720" cy="43088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50879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687044" y="2774423"/>
            <a:ext cx="48179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Introduction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704977" y="3751762"/>
            <a:ext cx="4835661" cy="107505"/>
            <a:chOff x="0" y="349924"/>
            <a:chExt cx="1844310" cy="45970"/>
          </a:xfrm>
        </p:grpSpPr>
        <p:sp>
          <p:nvSpPr>
            <p:cNvPr id="3" name="직사각형 2"/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F688799-C9C2-4547-A103-A54E624CAAD7}"/>
              </a:ext>
            </a:extLst>
          </p:cNvPr>
          <p:cNvGrpSpPr/>
          <p:nvPr/>
        </p:nvGrpSpPr>
        <p:grpSpPr>
          <a:xfrm>
            <a:off x="4533235" y="4997704"/>
            <a:ext cx="7867990" cy="2224644"/>
            <a:chOff x="4532441" y="4997704"/>
            <a:chExt cx="7867990" cy="2224644"/>
          </a:xfrm>
        </p:grpSpPr>
        <p:sp>
          <p:nvSpPr>
            <p:cNvPr id="23" name="직사각형 1"/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8"/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"/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8"/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18"/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8"/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18"/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CDD11166-E789-41AD-AAC0-F36F6B5E239E}"/>
              </a:ext>
            </a:extLst>
          </p:cNvPr>
          <p:cNvGrpSpPr/>
          <p:nvPr/>
        </p:nvGrpSpPr>
        <p:grpSpPr>
          <a:xfrm rot="10800000">
            <a:off x="-384720" y="-370718"/>
            <a:ext cx="7867990" cy="2224644"/>
            <a:chOff x="4532441" y="4997704"/>
            <a:chExt cx="7867990" cy="2224644"/>
          </a:xfrm>
        </p:grpSpPr>
        <p:sp>
          <p:nvSpPr>
            <p:cNvPr id="24" name="직사각형 1">
              <a:extLst>
                <a:ext uri="{FF2B5EF4-FFF2-40B4-BE49-F238E27FC236}">
                  <a16:creationId xmlns:a16="http://schemas.microsoft.com/office/drawing/2014/main" xmlns="" id="{D98655CA-6FCD-49FD-B6DC-E4317E3456D9}"/>
                </a:ext>
              </a:extLst>
            </p:cNvPr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1">
              <a:extLst>
                <a:ext uri="{FF2B5EF4-FFF2-40B4-BE49-F238E27FC236}">
                  <a16:creationId xmlns:a16="http://schemas.microsoft.com/office/drawing/2014/main" xmlns="" id="{043BD729-DFBB-4C1B-BFC4-98FF710D7DB4}"/>
                </a:ext>
              </a:extLst>
            </p:cNvPr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18">
              <a:extLst>
                <a:ext uri="{FF2B5EF4-FFF2-40B4-BE49-F238E27FC236}">
                  <a16:creationId xmlns:a16="http://schemas.microsoft.com/office/drawing/2014/main" xmlns="" id="{79653065-2202-4394-80B3-0962CF32EB1D}"/>
                </a:ext>
              </a:extLst>
            </p:cNvPr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18">
              <a:extLst>
                <a:ext uri="{FF2B5EF4-FFF2-40B4-BE49-F238E27FC236}">
                  <a16:creationId xmlns:a16="http://schemas.microsoft.com/office/drawing/2014/main" xmlns="" id="{BE153C08-6B1F-4BDF-9D9E-22E64D2AD52A}"/>
                </a:ext>
              </a:extLst>
            </p:cNvPr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1">
              <a:extLst>
                <a:ext uri="{FF2B5EF4-FFF2-40B4-BE49-F238E27FC236}">
                  <a16:creationId xmlns:a16="http://schemas.microsoft.com/office/drawing/2014/main" xmlns="" id="{D4FEB251-7594-4A0D-ABC2-2C9FA9E9F6BC}"/>
                </a:ext>
              </a:extLst>
            </p:cNvPr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18">
              <a:extLst>
                <a:ext uri="{FF2B5EF4-FFF2-40B4-BE49-F238E27FC236}">
                  <a16:creationId xmlns:a16="http://schemas.microsoft.com/office/drawing/2014/main" xmlns="" id="{B6D486DC-8421-497B-B1E7-BE6B6DDB8B7E}"/>
                </a:ext>
              </a:extLst>
            </p:cNvPr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18">
              <a:extLst>
                <a:ext uri="{FF2B5EF4-FFF2-40B4-BE49-F238E27FC236}">
                  <a16:creationId xmlns:a16="http://schemas.microsoft.com/office/drawing/2014/main" xmlns="" id="{B74D6274-9B66-4498-9FF3-4DC800255AFB}"/>
                </a:ext>
              </a:extLst>
            </p:cNvPr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18">
              <a:extLst>
                <a:ext uri="{FF2B5EF4-FFF2-40B4-BE49-F238E27FC236}">
                  <a16:creationId xmlns:a16="http://schemas.microsoft.com/office/drawing/2014/main" xmlns="" id="{DE5503B3-06E7-4B2C-9AE2-B28DFCCDC9A2}"/>
                </a:ext>
              </a:extLst>
            </p:cNvPr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18">
              <a:extLst>
                <a:ext uri="{FF2B5EF4-FFF2-40B4-BE49-F238E27FC236}">
                  <a16:creationId xmlns:a16="http://schemas.microsoft.com/office/drawing/2014/main" xmlns="" id="{47FD19B1-3EBA-495A-9BB3-D1A3C3E0D858}"/>
                </a:ext>
              </a:extLst>
            </p:cNvPr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9E1BF81-F9CD-4A3E-BE96-8D467C678220}"/>
              </a:ext>
            </a:extLst>
          </p:cNvPr>
          <p:cNvSpPr txBox="1"/>
          <p:nvPr/>
        </p:nvSpPr>
        <p:spPr>
          <a:xfrm>
            <a:off x="11493278" y="6488668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3/32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394549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4817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Conclusion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40A5074-40B9-4D80-88AA-93FC8DBF1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368" y="1628800"/>
            <a:ext cx="11102310" cy="259228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1" dirty="0"/>
              <a:t>Advantages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It is fast compared to several sorting algorithms such as bubble sort in not worst case.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Unlike merge sort, quick sort is no need a new list in combine level.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AD5E6B1-916A-459B-A762-11015C5FA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7368" y="4437112"/>
            <a:ext cx="11102310" cy="158417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1" dirty="0"/>
              <a:t>Disadvantages</a:t>
            </a:r>
          </a:p>
          <a:p>
            <a:pPr marL="0" indent="0">
              <a:buNone/>
            </a:pPr>
            <a:endParaRPr lang="en-US" altLang="ko-KR" b="1" dirty="0"/>
          </a:p>
          <a:p>
            <a:pPr>
              <a:buFontTx/>
              <a:buChar char="-"/>
            </a:pPr>
            <a:r>
              <a:rPr lang="en-US" altLang="ko-KR" dirty="0"/>
              <a:t>For an ordered list, the unequally division of quick sort rather takes more time to perform.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C7B89AE-D3C3-4036-A840-F8A2A3D0B88E}"/>
              </a:ext>
            </a:extLst>
          </p:cNvPr>
          <p:cNvSpPr txBox="1"/>
          <p:nvPr/>
        </p:nvSpPr>
        <p:spPr>
          <a:xfrm>
            <a:off x="11352585" y="6453336"/>
            <a:ext cx="86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30/32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697001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10779" y="2755529"/>
            <a:ext cx="74698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35761" y="3697248"/>
            <a:ext cx="3960440" cy="233517"/>
            <a:chOff x="0" y="349924"/>
            <a:chExt cx="1844310" cy="45970"/>
          </a:xfrm>
        </p:grpSpPr>
        <p:sp>
          <p:nvSpPr>
            <p:cNvPr id="3" name="직사각형 2"/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1"/>
          <p:cNvSpPr/>
          <p:nvPr/>
        </p:nvSpPr>
        <p:spPr>
          <a:xfrm rot="20674339">
            <a:off x="4533235" y="6352688"/>
            <a:ext cx="4786128" cy="834491"/>
          </a:xfrm>
          <a:custGeom>
            <a:avLst/>
            <a:gdLst/>
            <a:ahLst/>
            <a:cxnLst/>
            <a:rect l="l" t="t" r="r" b="b"/>
            <a:pathLst>
              <a:path w="3889234" h="834491">
                <a:moveTo>
                  <a:pt x="3889234" y="0"/>
                </a:moveTo>
                <a:lnTo>
                  <a:pt x="3753736" y="834491"/>
                </a:lnTo>
                <a:lnTo>
                  <a:pt x="2933294" y="834491"/>
                </a:lnTo>
                <a:lnTo>
                  <a:pt x="0" y="25002"/>
                </a:lnTo>
                <a:lnTo>
                  <a:pt x="0" y="0"/>
                </a:lnTo>
                <a:close/>
              </a:path>
            </a:pathLst>
          </a:cu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 rot="20674339">
            <a:off x="6767607" y="5734648"/>
            <a:ext cx="4786128" cy="834490"/>
          </a:xfrm>
          <a:custGeom>
            <a:avLst/>
            <a:gdLst/>
            <a:ahLst/>
            <a:cxnLst/>
            <a:rect l="l" t="t" r="r" b="b"/>
            <a:pathLst>
              <a:path w="3889234" h="834490">
                <a:moveTo>
                  <a:pt x="3889234" y="0"/>
                </a:moveTo>
                <a:lnTo>
                  <a:pt x="3753735" y="834490"/>
                </a:lnTo>
                <a:lnTo>
                  <a:pt x="965043" y="834490"/>
                </a:lnTo>
                <a:lnTo>
                  <a:pt x="0" y="5681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20674339">
            <a:off x="8836730" y="5460066"/>
            <a:ext cx="2654344" cy="834490"/>
          </a:xfrm>
          <a:custGeom>
            <a:avLst/>
            <a:gdLst/>
            <a:ahLst/>
            <a:cxnLst/>
            <a:rect l="l" t="t" r="r" b="b"/>
            <a:pathLst>
              <a:path w="1279392" h="494980">
                <a:moveTo>
                  <a:pt x="1279392" y="0"/>
                </a:moveTo>
                <a:lnTo>
                  <a:pt x="1199020" y="494980"/>
                </a:lnTo>
                <a:lnTo>
                  <a:pt x="0" y="494980"/>
                </a:lnTo>
                <a:lnTo>
                  <a:pt x="0" y="0"/>
                </a:lnTo>
                <a:close/>
              </a:path>
            </a:pathLst>
          </a:custGeom>
          <a:solidFill>
            <a:srgbClr val="2E4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8"/>
          <p:cNvSpPr/>
          <p:nvPr/>
        </p:nvSpPr>
        <p:spPr>
          <a:xfrm rot="20674339">
            <a:off x="11247109" y="4997705"/>
            <a:ext cx="1154116" cy="834491"/>
          </a:xfrm>
          <a:custGeom>
            <a:avLst/>
            <a:gdLst/>
            <a:ahLst/>
            <a:cxnLst/>
            <a:rect l="l" t="t" r="r" b="b"/>
            <a:pathLst>
              <a:path w="937841" h="834491">
                <a:moveTo>
                  <a:pt x="937841" y="0"/>
                </a:moveTo>
                <a:lnTo>
                  <a:pt x="707550" y="834491"/>
                </a:lnTo>
                <a:lnTo>
                  <a:pt x="0" y="83449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"/>
          <p:cNvSpPr/>
          <p:nvPr/>
        </p:nvSpPr>
        <p:spPr>
          <a:xfrm rot="20674339">
            <a:off x="7723013" y="6372801"/>
            <a:ext cx="4104920" cy="834490"/>
          </a:xfrm>
          <a:custGeom>
            <a:avLst/>
            <a:gdLst/>
            <a:ahLst/>
            <a:cxnLst/>
            <a:rect l="l" t="t" r="r" b="b"/>
            <a:pathLst>
              <a:path w="3335681" h="834490">
                <a:moveTo>
                  <a:pt x="3335681" y="0"/>
                </a:moveTo>
                <a:lnTo>
                  <a:pt x="3200183" y="834490"/>
                </a:lnTo>
                <a:lnTo>
                  <a:pt x="3023890" y="8344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8"/>
          <p:cNvSpPr/>
          <p:nvPr/>
        </p:nvSpPr>
        <p:spPr>
          <a:xfrm rot="20674339">
            <a:off x="9048951" y="6198134"/>
            <a:ext cx="2654344" cy="834490"/>
          </a:xfrm>
          <a:custGeom>
            <a:avLst/>
            <a:gdLst/>
            <a:ahLst/>
            <a:cxnLst/>
            <a:rect l="l" t="t" r="r" b="b"/>
            <a:pathLst>
              <a:path w="2156935" h="834490">
                <a:moveTo>
                  <a:pt x="2156935" y="0"/>
                </a:moveTo>
                <a:lnTo>
                  <a:pt x="2021436" y="834489"/>
                </a:lnTo>
                <a:lnTo>
                  <a:pt x="1923861" y="834490"/>
                </a:lnTo>
                <a:lnTo>
                  <a:pt x="0" y="303570"/>
                </a:lnTo>
                <a:lnTo>
                  <a:pt x="0" y="0"/>
                </a:lnTo>
                <a:close/>
              </a:path>
            </a:pathLst>
          </a:custGeom>
          <a:solidFill>
            <a:srgbClr val="2E4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18"/>
          <p:cNvSpPr/>
          <p:nvPr/>
        </p:nvSpPr>
        <p:spPr>
          <a:xfrm rot="20674339">
            <a:off x="9174763" y="6493656"/>
            <a:ext cx="2625857" cy="728693"/>
          </a:xfrm>
          <a:custGeom>
            <a:avLst/>
            <a:gdLst/>
            <a:ahLst/>
            <a:cxnLst/>
            <a:rect l="l" t="t" r="r" b="b"/>
            <a:pathLst>
              <a:path w="1736554" h="458676">
                <a:moveTo>
                  <a:pt x="1736554" y="0"/>
                </a:moveTo>
                <a:lnTo>
                  <a:pt x="1662076" y="458676"/>
                </a:lnTo>
                <a:lnTo>
                  <a:pt x="0" y="0"/>
                </a:lnTo>
                <a:close/>
              </a:path>
            </a:pathLst>
          </a:custGeom>
          <a:solidFill>
            <a:srgbClr val="2E4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8"/>
          <p:cNvSpPr/>
          <p:nvPr/>
        </p:nvSpPr>
        <p:spPr>
          <a:xfrm rot="20674339">
            <a:off x="11488393" y="5704636"/>
            <a:ext cx="896061" cy="1204370"/>
          </a:xfrm>
          <a:custGeom>
            <a:avLst/>
            <a:gdLst/>
            <a:ahLst/>
            <a:cxnLst/>
            <a:rect l="l" t="t" r="r" b="b"/>
            <a:pathLst>
              <a:path w="728144" h="834491">
                <a:moveTo>
                  <a:pt x="728144" y="0"/>
                </a:moveTo>
                <a:lnTo>
                  <a:pt x="497854" y="834491"/>
                </a:lnTo>
                <a:lnTo>
                  <a:pt x="1" y="83449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18"/>
          <p:cNvSpPr/>
          <p:nvPr/>
        </p:nvSpPr>
        <p:spPr>
          <a:xfrm rot="20674339">
            <a:off x="11572367" y="6356552"/>
            <a:ext cx="728821" cy="567158"/>
          </a:xfrm>
          <a:custGeom>
            <a:avLst/>
            <a:gdLst/>
            <a:ahLst/>
            <a:cxnLst/>
            <a:rect l="l" t="t" r="r" b="b"/>
            <a:pathLst>
              <a:path w="592244" h="567158">
                <a:moveTo>
                  <a:pt x="592244" y="1"/>
                </a:moveTo>
                <a:lnTo>
                  <a:pt x="435727" y="567158"/>
                </a:lnTo>
                <a:lnTo>
                  <a:pt x="0" y="44691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98ADEBD2-065B-41BE-B08F-59BFD2716C6B}"/>
              </a:ext>
            </a:extLst>
          </p:cNvPr>
          <p:cNvGrpSpPr/>
          <p:nvPr/>
        </p:nvGrpSpPr>
        <p:grpSpPr>
          <a:xfrm rot="10800000">
            <a:off x="-384720" y="-370718"/>
            <a:ext cx="7867990" cy="2224644"/>
            <a:chOff x="4532441" y="4997704"/>
            <a:chExt cx="7867990" cy="2224644"/>
          </a:xfrm>
        </p:grpSpPr>
        <p:sp>
          <p:nvSpPr>
            <p:cNvPr id="24" name="직사각형 1">
              <a:extLst>
                <a:ext uri="{FF2B5EF4-FFF2-40B4-BE49-F238E27FC236}">
                  <a16:creationId xmlns:a16="http://schemas.microsoft.com/office/drawing/2014/main" xmlns="" id="{6B81498E-FE3E-450C-8E0D-8C3192F25B2D}"/>
                </a:ext>
              </a:extLst>
            </p:cNvPr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1">
              <a:extLst>
                <a:ext uri="{FF2B5EF4-FFF2-40B4-BE49-F238E27FC236}">
                  <a16:creationId xmlns:a16="http://schemas.microsoft.com/office/drawing/2014/main" xmlns="" id="{32DBC306-BE7F-4A5F-B849-2B1B2C3E0588}"/>
                </a:ext>
              </a:extLst>
            </p:cNvPr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18">
              <a:extLst>
                <a:ext uri="{FF2B5EF4-FFF2-40B4-BE49-F238E27FC236}">
                  <a16:creationId xmlns:a16="http://schemas.microsoft.com/office/drawing/2014/main" xmlns="" id="{0A7B9B40-ED96-4DBB-9B43-DE1CFEC7869C}"/>
                </a:ext>
              </a:extLst>
            </p:cNvPr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18">
              <a:extLst>
                <a:ext uri="{FF2B5EF4-FFF2-40B4-BE49-F238E27FC236}">
                  <a16:creationId xmlns:a16="http://schemas.microsoft.com/office/drawing/2014/main" xmlns="" id="{2602B92B-B400-4E62-B959-FC132F820071}"/>
                </a:ext>
              </a:extLst>
            </p:cNvPr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1">
              <a:extLst>
                <a:ext uri="{FF2B5EF4-FFF2-40B4-BE49-F238E27FC236}">
                  <a16:creationId xmlns:a16="http://schemas.microsoft.com/office/drawing/2014/main" xmlns="" id="{093ACDAF-F49C-44DA-9A10-D12FC2377C6F}"/>
                </a:ext>
              </a:extLst>
            </p:cNvPr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18">
              <a:extLst>
                <a:ext uri="{FF2B5EF4-FFF2-40B4-BE49-F238E27FC236}">
                  <a16:creationId xmlns:a16="http://schemas.microsoft.com/office/drawing/2014/main" xmlns="" id="{5BD05AEB-A779-43F4-B0D1-084AEB69D5D9}"/>
                </a:ext>
              </a:extLst>
            </p:cNvPr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18">
              <a:extLst>
                <a:ext uri="{FF2B5EF4-FFF2-40B4-BE49-F238E27FC236}">
                  <a16:creationId xmlns:a16="http://schemas.microsoft.com/office/drawing/2014/main" xmlns="" id="{C54D343C-3AE4-4E82-802E-4C8AA6AE9348}"/>
                </a:ext>
              </a:extLst>
            </p:cNvPr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18">
              <a:extLst>
                <a:ext uri="{FF2B5EF4-FFF2-40B4-BE49-F238E27FC236}">
                  <a16:creationId xmlns:a16="http://schemas.microsoft.com/office/drawing/2014/main" xmlns="" id="{B1FB2E21-6C6D-47EC-AFD6-FD7EDF04FCFC}"/>
                </a:ext>
              </a:extLst>
            </p:cNvPr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18">
              <a:extLst>
                <a:ext uri="{FF2B5EF4-FFF2-40B4-BE49-F238E27FC236}">
                  <a16:creationId xmlns:a16="http://schemas.microsoft.com/office/drawing/2014/main" xmlns="" id="{5E208E25-3355-4565-9E0E-9127D4AAF6A4}"/>
                </a:ext>
              </a:extLst>
            </p:cNvPr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B1B3BF3-11EC-42A7-B870-B85B49125658}"/>
              </a:ext>
            </a:extLst>
          </p:cNvPr>
          <p:cNvSpPr txBox="1"/>
          <p:nvPr/>
        </p:nvSpPr>
        <p:spPr>
          <a:xfrm>
            <a:off x="11359923" y="6464744"/>
            <a:ext cx="85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31/32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264394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10779" y="2755529"/>
            <a:ext cx="74698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you!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35761" y="3697248"/>
            <a:ext cx="3960440" cy="233517"/>
            <a:chOff x="0" y="349924"/>
            <a:chExt cx="1844310" cy="45970"/>
          </a:xfrm>
        </p:grpSpPr>
        <p:sp>
          <p:nvSpPr>
            <p:cNvPr id="3" name="직사각형 2"/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1"/>
          <p:cNvSpPr/>
          <p:nvPr/>
        </p:nvSpPr>
        <p:spPr>
          <a:xfrm rot="20674339">
            <a:off x="4533235" y="6352688"/>
            <a:ext cx="4786128" cy="834491"/>
          </a:xfrm>
          <a:custGeom>
            <a:avLst/>
            <a:gdLst/>
            <a:ahLst/>
            <a:cxnLst/>
            <a:rect l="l" t="t" r="r" b="b"/>
            <a:pathLst>
              <a:path w="3889234" h="834491">
                <a:moveTo>
                  <a:pt x="3889234" y="0"/>
                </a:moveTo>
                <a:lnTo>
                  <a:pt x="3753736" y="834491"/>
                </a:lnTo>
                <a:lnTo>
                  <a:pt x="2933294" y="834491"/>
                </a:lnTo>
                <a:lnTo>
                  <a:pt x="0" y="25002"/>
                </a:lnTo>
                <a:lnTo>
                  <a:pt x="0" y="0"/>
                </a:lnTo>
                <a:close/>
              </a:path>
            </a:pathLst>
          </a:cu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 rot="20674339">
            <a:off x="6767607" y="5734648"/>
            <a:ext cx="4786128" cy="834490"/>
          </a:xfrm>
          <a:custGeom>
            <a:avLst/>
            <a:gdLst/>
            <a:ahLst/>
            <a:cxnLst/>
            <a:rect l="l" t="t" r="r" b="b"/>
            <a:pathLst>
              <a:path w="3889234" h="834490">
                <a:moveTo>
                  <a:pt x="3889234" y="0"/>
                </a:moveTo>
                <a:lnTo>
                  <a:pt x="3753735" y="834490"/>
                </a:lnTo>
                <a:lnTo>
                  <a:pt x="965043" y="834490"/>
                </a:lnTo>
                <a:lnTo>
                  <a:pt x="0" y="5681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20674339">
            <a:off x="8836730" y="5460066"/>
            <a:ext cx="2654344" cy="834490"/>
          </a:xfrm>
          <a:custGeom>
            <a:avLst/>
            <a:gdLst/>
            <a:ahLst/>
            <a:cxnLst/>
            <a:rect l="l" t="t" r="r" b="b"/>
            <a:pathLst>
              <a:path w="1279392" h="494980">
                <a:moveTo>
                  <a:pt x="1279392" y="0"/>
                </a:moveTo>
                <a:lnTo>
                  <a:pt x="1199020" y="494980"/>
                </a:lnTo>
                <a:lnTo>
                  <a:pt x="0" y="494980"/>
                </a:lnTo>
                <a:lnTo>
                  <a:pt x="0" y="0"/>
                </a:lnTo>
                <a:close/>
              </a:path>
            </a:pathLst>
          </a:custGeom>
          <a:solidFill>
            <a:srgbClr val="2E4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8"/>
          <p:cNvSpPr/>
          <p:nvPr/>
        </p:nvSpPr>
        <p:spPr>
          <a:xfrm rot="20674339">
            <a:off x="11247109" y="4997705"/>
            <a:ext cx="1154116" cy="834491"/>
          </a:xfrm>
          <a:custGeom>
            <a:avLst/>
            <a:gdLst/>
            <a:ahLst/>
            <a:cxnLst/>
            <a:rect l="l" t="t" r="r" b="b"/>
            <a:pathLst>
              <a:path w="937841" h="834491">
                <a:moveTo>
                  <a:pt x="937841" y="0"/>
                </a:moveTo>
                <a:lnTo>
                  <a:pt x="707550" y="834491"/>
                </a:lnTo>
                <a:lnTo>
                  <a:pt x="0" y="83449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"/>
          <p:cNvSpPr/>
          <p:nvPr/>
        </p:nvSpPr>
        <p:spPr>
          <a:xfrm rot="20674339">
            <a:off x="7723013" y="6372801"/>
            <a:ext cx="4104920" cy="834490"/>
          </a:xfrm>
          <a:custGeom>
            <a:avLst/>
            <a:gdLst/>
            <a:ahLst/>
            <a:cxnLst/>
            <a:rect l="l" t="t" r="r" b="b"/>
            <a:pathLst>
              <a:path w="3335681" h="834490">
                <a:moveTo>
                  <a:pt x="3335681" y="0"/>
                </a:moveTo>
                <a:lnTo>
                  <a:pt x="3200183" y="834490"/>
                </a:lnTo>
                <a:lnTo>
                  <a:pt x="3023890" y="8344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8"/>
          <p:cNvSpPr/>
          <p:nvPr/>
        </p:nvSpPr>
        <p:spPr>
          <a:xfrm rot="20674339">
            <a:off x="9048951" y="6198134"/>
            <a:ext cx="2654344" cy="834490"/>
          </a:xfrm>
          <a:custGeom>
            <a:avLst/>
            <a:gdLst/>
            <a:ahLst/>
            <a:cxnLst/>
            <a:rect l="l" t="t" r="r" b="b"/>
            <a:pathLst>
              <a:path w="2156935" h="834490">
                <a:moveTo>
                  <a:pt x="2156935" y="0"/>
                </a:moveTo>
                <a:lnTo>
                  <a:pt x="2021436" y="834489"/>
                </a:lnTo>
                <a:lnTo>
                  <a:pt x="1923861" y="834490"/>
                </a:lnTo>
                <a:lnTo>
                  <a:pt x="0" y="303570"/>
                </a:lnTo>
                <a:lnTo>
                  <a:pt x="0" y="0"/>
                </a:lnTo>
                <a:close/>
              </a:path>
            </a:pathLst>
          </a:custGeom>
          <a:solidFill>
            <a:srgbClr val="2E4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18"/>
          <p:cNvSpPr/>
          <p:nvPr/>
        </p:nvSpPr>
        <p:spPr>
          <a:xfrm rot="20674339">
            <a:off x="9174763" y="6493656"/>
            <a:ext cx="2625857" cy="728693"/>
          </a:xfrm>
          <a:custGeom>
            <a:avLst/>
            <a:gdLst/>
            <a:ahLst/>
            <a:cxnLst/>
            <a:rect l="l" t="t" r="r" b="b"/>
            <a:pathLst>
              <a:path w="1736554" h="458676">
                <a:moveTo>
                  <a:pt x="1736554" y="0"/>
                </a:moveTo>
                <a:lnTo>
                  <a:pt x="1662076" y="458676"/>
                </a:lnTo>
                <a:lnTo>
                  <a:pt x="0" y="0"/>
                </a:lnTo>
                <a:close/>
              </a:path>
            </a:pathLst>
          </a:custGeom>
          <a:solidFill>
            <a:srgbClr val="2E4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8"/>
          <p:cNvSpPr/>
          <p:nvPr/>
        </p:nvSpPr>
        <p:spPr>
          <a:xfrm rot="20674339">
            <a:off x="11488393" y="5704636"/>
            <a:ext cx="896061" cy="1204370"/>
          </a:xfrm>
          <a:custGeom>
            <a:avLst/>
            <a:gdLst/>
            <a:ahLst/>
            <a:cxnLst/>
            <a:rect l="l" t="t" r="r" b="b"/>
            <a:pathLst>
              <a:path w="728144" h="834491">
                <a:moveTo>
                  <a:pt x="728144" y="0"/>
                </a:moveTo>
                <a:lnTo>
                  <a:pt x="497854" y="834491"/>
                </a:lnTo>
                <a:lnTo>
                  <a:pt x="1" y="83449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18"/>
          <p:cNvSpPr/>
          <p:nvPr/>
        </p:nvSpPr>
        <p:spPr>
          <a:xfrm rot="20674339">
            <a:off x="11572367" y="6356552"/>
            <a:ext cx="728821" cy="567158"/>
          </a:xfrm>
          <a:custGeom>
            <a:avLst/>
            <a:gdLst/>
            <a:ahLst/>
            <a:cxnLst/>
            <a:rect l="l" t="t" r="r" b="b"/>
            <a:pathLst>
              <a:path w="592244" h="567158">
                <a:moveTo>
                  <a:pt x="592244" y="1"/>
                </a:moveTo>
                <a:lnTo>
                  <a:pt x="435727" y="567158"/>
                </a:lnTo>
                <a:lnTo>
                  <a:pt x="0" y="44691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98ADEBD2-065B-41BE-B08F-59BFD2716C6B}"/>
              </a:ext>
            </a:extLst>
          </p:cNvPr>
          <p:cNvGrpSpPr/>
          <p:nvPr/>
        </p:nvGrpSpPr>
        <p:grpSpPr>
          <a:xfrm rot="10800000">
            <a:off x="-384720" y="-370718"/>
            <a:ext cx="7867990" cy="2224644"/>
            <a:chOff x="4532441" y="4997704"/>
            <a:chExt cx="7867990" cy="2224644"/>
          </a:xfrm>
        </p:grpSpPr>
        <p:sp>
          <p:nvSpPr>
            <p:cNvPr id="24" name="직사각형 1">
              <a:extLst>
                <a:ext uri="{FF2B5EF4-FFF2-40B4-BE49-F238E27FC236}">
                  <a16:creationId xmlns:a16="http://schemas.microsoft.com/office/drawing/2014/main" xmlns="" id="{6B81498E-FE3E-450C-8E0D-8C3192F25B2D}"/>
                </a:ext>
              </a:extLst>
            </p:cNvPr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1">
              <a:extLst>
                <a:ext uri="{FF2B5EF4-FFF2-40B4-BE49-F238E27FC236}">
                  <a16:creationId xmlns:a16="http://schemas.microsoft.com/office/drawing/2014/main" xmlns="" id="{32DBC306-BE7F-4A5F-B849-2B1B2C3E0588}"/>
                </a:ext>
              </a:extLst>
            </p:cNvPr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18">
              <a:extLst>
                <a:ext uri="{FF2B5EF4-FFF2-40B4-BE49-F238E27FC236}">
                  <a16:creationId xmlns:a16="http://schemas.microsoft.com/office/drawing/2014/main" xmlns="" id="{0A7B9B40-ED96-4DBB-9B43-DE1CFEC7869C}"/>
                </a:ext>
              </a:extLst>
            </p:cNvPr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18">
              <a:extLst>
                <a:ext uri="{FF2B5EF4-FFF2-40B4-BE49-F238E27FC236}">
                  <a16:creationId xmlns:a16="http://schemas.microsoft.com/office/drawing/2014/main" xmlns="" id="{2602B92B-B400-4E62-B959-FC132F820071}"/>
                </a:ext>
              </a:extLst>
            </p:cNvPr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1">
              <a:extLst>
                <a:ext uri="{FF2B5EF4-FFF2-40B4-BE49-F238E27FC236}">
                  <a16:creationId xmlns:a16="http://schemas.microsoft.com/office/drawing/2014/main" xmlns="" id="{093ACDAF-F49C-44DA-9A10-D12FC2377C6F}"/>
                </a:ext>
              </a:extLst>
            </p:cNvPr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18">
              <a:extLst>
                <a:ext uri="{FF2B5EF4-FFF2-40B4-BE49-F238E27FC236}">
                  <a16:creationId xmlns:a16="http://schemas.microsoft.com/office/drawing/2014/main" xmlns="" id="{5BD05AEB-A779-43F4-B0D1-084AEB69D5D9}"/>
                </a:ext>
              </a:extLst>
            </p:cNvPr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18">
              <a:extLst>
                <a:ext uri="{FF2B5EF4-FFF2-40B4-BE49-F238E27FC236}">
                  <a16:creationId xmlns:a16="http://schemas.microsoft.com/office/drawing/2014/main" xmlns="" id="{C54D343C-3AE4-4E82-802E-4C8AA6AE9348}"/>
                </a:ext>
              </a:extLst>
            </p:cNvPr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18">
              <a:extLst>
                <a:ext uri="{FF2B5EF4-FFF2-40B4-BE49-F238E27FC236}">
                  <a16:creationId xmlns:a16="http://schemas.microsoft.com/office/drawing/2014/main" xmlns="" id="{B1FB2E21-6C6D-47EC-AFD6-FD7EDF04FCFC}"/>
                </a:ext>
              </a:extLst>
            </p:cNvPr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18">
              <a:extLst>
                <a:ext uri="{FF2B5EF4-FFF2-40B4-BE49-F238E27FC236}">
                  <a16:creationId xmlns:a16="http://schemas.microsoft.com/office/drawing/2014/main" xmlns="" id="{5E208E25-3355-4565-9E0E-9127D4AAF6A4}"/>
                </a:ext>
              </a:extLst>
            </p:cNvPr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DBAE690-34BC-4006-82EC-530F402C70AB}"/>
              </a:ext>
            </a:extLst>
          </p:cNvPr>
          <p:cNvSpPr txBox="1"/>
          <p:nvPr/>
        </p:nvSpPr>
        <p:spPr>
          <a:xfrm>
            <a:off x="11359923" y="6464744"/>
            <a:ext cx="85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32/32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1196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365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Different types of sorting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496B6A8-1AE4-4796-B509-3F008F6BDECF}"/>
              </a:ext>
            </a:extLst>
          </p:cNvPr>
          <p:cNvSpPr txBox="1"/>
          <p:nvPr/>
        </p:nvSpPr>
        <p:spPr>
          <a:xfrm>
            <a:off x="11493278" y="6488668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4/32</a:t>
            </a:r>
            <a:endParaRPr lang="ko-KR" altLang="en-US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996EA3B-9B15-4B44-B943-393699DD2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" y="2150745"/>
            <a:ext cx="10515600" cy="3823335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  <a:buFontTx/>
              <a:buChar char="-"/>
            </a:pPr>
            <a:r>
              <a:rPr lang="en-US" altLang="ko-KR" b="1" dirty="0"/>
              <a:t>Bubble Sort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US" altLang="ko-KR" b="1" dirty="0"/>
              <a:t>- Merge Sort</a:t>
            </a:r>
          </a:p>
        </p:txBody>
      </p:sp>
    </p:spTree>
    <p:extLst>
      <p:ext uri="{BB962C8B-B14F-4D97-AF65-F5344CB8AC3E}">
        <p14:creationId xmlns:p14="http://schemas.microsoft.com/office/powerpoint/2010/main" xmlns="" val="386089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Bubble Sort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496B6A8-1AE4-4796-B509-3F008F6BDECF}"/>
              </a:ext>
            </a:extLst>
          </p:cNvPr>
          <p:cNvSpPr txBox="1"/>
          <p:nvPr/>
        </p:nvSpPr>
        <p:spPr>
          <a:xfrm>
            <a:off x="11493278" y="6488668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5/32</a:t>
            </a:r>
            <a:endParaRPr lang="ko-KR" altLang="en-US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6FF6266-BBA4-4C0A-9EE9-525F1912F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47545"/>
            <a:ext cx="5704840" cy="4351338"/>
          </a:xfrm>
        </p:spPr>
        <p:txBody>
          <a:bodyPr/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Check and rearrange the two adjacent data.</a:t>
            </a:r>
          </a:p>
          <a:p>
            <a:pPr marL="0" indent="0">
              <a:buNone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If data is not arranged in order, swap them.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T(n) = O(   )</a:t>
            </a:r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FB0751-B4C1-4B1E-AF44-82163EF3C55E}"/>
                  </a:ext>
                </a:extLst>
              </p:cNvPr>
              <p:cNvSpPr txBox="1"/>
              <p:nvPr/>
            </p:nvSpPr>
            <p:spPr>
              <a:xfrm>
                <a:off x="2407920" y="4490720"/>
                <a:ext cx="4267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3FB0751-B4C1-4B1E-AF44-82163EF3C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920" y="4490720"/>
                <a:ext cx="426720" cy="430887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왼쪽 대괄호 20">
            <a:extLst>
              <a:ext uri="{FF2B5EF4-FFF2-40B4-BE49-F238E27FC236}">
                <a16:creationId xmlns:a16="http://schemas.microsoft.com/office/drawing/2014/main" xmlns="" id="{81038ACF-5DFE-4391-A7E9-6B29DAEC4CD2}"/>
              </a:ext>
            </a:extLst>
          </p:cNvPr>
          <p:cNvSpPr/>
          <p:nvPr/>
        </p:nvSpPr>
        <p:spPr>
          <a:xfrm rot="16200000" flipV="1">
            <a:off x="7818690" y="3342400"/>
            <a:ext cx="161122" cy="828040"/>
          </a:xfrm>
          <a:prstGeom prst="leftBracket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0C280840-E09C-46A0-AF17-5C3FF0AEB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5407420"/>
              </p:ext>
            </p:extLst>
          </p:nvPr>
        </p:nvGraphicFramePr>
        <p:xfrm>
          <a:off x="7092780" y="3213242"/>
          <a:ext cx="399178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8356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51C6CDF-1029-4F11-B981-55B020E6E278}"/>
              </a:ext>
            </a:extLst>
          </p:cNvPr>
          <p:cNvSpPr txBox="1"/>
          <p:nvPr/>
        </p:nvSpPr>
        <p:spPr>
          <a:xfrm>
            <a:off x="6721286" y="3616608"/>
            <a:ext cx="6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88E2178-D5C3-4099-80EE-3776E493C9FD}"/>
              </a:ext>
            </a:extLst>
          </p:cNvPr>
          <p:cNvSpPr txBox="1"/>
          <p:nvPr/>
        </p:nvSpPr>
        <p:spPr>
          <a:xfrm>
            <a:off x="10769952" y="3571754"/>
            <a:ext cx="82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8704F03-95D9-412D-8C70-680B3C35868D}"/>
              </a:ext>
            </a:extLst>
          </p:cNvPr>
          <p:cNvSpPr txBox="1"/>
          <p:nvPr/>
        </p:nvSpPr>
        <p:spPr>
          <a:xfrm>
            <a:off x="7485231" y="3836981"/>
            <a:ext cx="82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swap</a:t>
            </a:r>
          </a:p>
        </p:txBody>
      </p:sp>
    </p:spTree>
    <p:extLst>
      <p:ext uri="{BB962C8B-B14F-4D97-AF65-F5344CB8AC3E}">
        <p14:creationId xmlns:p14="http://schemas.microsoft.com/office/powerpoint/2010/main" xmlns="" val="82230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Bubble Sort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496B6A8-1AE4-4796-B509-3F008F6BDECF}"/>
              </a:ext>
            </a:extLst>
          </p:cNvPr>
          <p:cNvSpPr txBox="1"/>
          <p:nvPr/>
        </p:nvSpPr>
        <p:spPr>
          <a:xfrm>
            <a:off x="11493278" y="6488668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6/32</a:t>
            </a:r>
            <a:endParaRPr lang="ko-KR" altLang="en-US" b="1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73590C1B-00E4-403E-80E6-607BB48D8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49213406"/>
              </p:ext>
            </p:extLst>
          </p:nvPr>
        </p:nvGraphicFramePr>
        <p:xfrm>
          <a:off x="549740" y="1983882"/>
          <a:ext cx="399178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8356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AA67D16-24E4-4F82-873E-0F49E2E54561}"/>
              </a:ext>
            </a:extLst>
          </p:cNvPr>
          <p:cNvSpPr txBox="1"/>
          <p:nvPr/>
        </p:nvSpPr>
        <p:spPr>
          <a:xfrm>
            <a:off x="178246" y="2387248"/>
            <a:ext cx="6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9DD54A4-6E81-48EF-978E-1E10D9934AD4}"/>
              </a:ext>
            </a:extLst>
          </p:cNvPr>
          <p:cNvSpPr txBox="1"/>
          <p:nvPr/>
        </p:nvSpPr>
        <p:spPr>
          <a:xfrm>
            <a:off x="4226912" y="2342394"/>
            <a:ext cx="82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64CBCE86-76EF-4BE8-B0A7-5F6B21C5C862}"/>
              </a:ext>
            </a:extLst>
          </p:cNvPr>
          <p:cNvCxnSpPr/>
          <p:nvPr/>
        </p:nvCxnSpPr>
        <p:spPr>
          <a:xfrm>
            <a:off x="5283200" y="2194560"/>
            <a:ext cx="8534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A12AD7AC-C9F9-4120-A3AD-32E28F22E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76712403"/>
              </p:ext>
            </p:extLst>
          </p:nvPr>
        </p:nvGraphicFramePr>
        <p:xfrm>
          <a:off x="6757500" y="1983882"/>
          <a:ext cx="399178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8356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1D177AE-BD48-446D-BCB8-93B5852D2EBE}"/>
              </a:ext>
            </a:extLst>
          </p:cNvPr>
          <p:cNvSpPr txBox="1"/>
          <p:nvPr/>
        </p:nvSpPr>
        <p:spPr>
          <a:xfrm>
            <a:off x="6386006" y="2387248"/>
            <a:ext cx="6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1264EA6-191E-452E-B8C2-EF3D292F972C}"/>
              </a:ext>
            </a:extLst>
          </p:cNvPr>
          <p:cNvSpPr txBox="1"/>
          <p:nvPr/>
        </p:nvSpPr>
        <p:spPr>
          <a:xfrm>
            <a:off x="10434672" y="2342394"/>
            <a:ext cx="82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124BF7DE-CCE2-4B6D-B8BA-C608D0729F05}"/>
              </a:ext>
            </a:extLst>
          </p:cNvPr>
          <p:cNvGrpSpPr/>
          <p:nvPr/>
        </p:nvGrpSpPr>
        <p:grpSpPr>
          <a:xfrm>
            <a:off x="7927387" y="2491353"/>
            <a:ext cx="828040" cy="530454"/>
            <a:chOff x="7810351" y="2446499"/>
            <a:chExt cx="828040" cy="530454"/>
          </a:xfrm>
        </p:grpSpPr>
        <p:sp>
          <p:nvSpPr>
            <p:cNvPr id="17" name="왼쪽 대괄호 16">
              <a:extLst>
                <a:ext uri="{FF2B5EF4-FFF2-40B4-BE49-F238E27FC236}">
                  <a16:creationId xmlns:a16="http://schemas.microsoft.com/office/drawing/2014/main" xmlns="" id="{44420BA1-4175-4F84-8D57-B06A9AD97411}"/>
                </a:ext>
              </a:extLst>
            </p:cNvPr>
            <p:cNvSpPr/>
            <p:nvPr/>
          </p:nvSpPr>
          <p:spPr>
            <a:xfrm rot="16200000" flipV="1">
              <a:off x="8143810" y="2113040"/>
              <a:ext cx="161122" cy="828040"/>
            </a:xfrm>
            <a:prstGeom prst="leftBracket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531C6629-E956-4F10-9C43-162618CF7F36}"/>
                </a:ext>
              </a:extLst>
            </p:cNvPr>
            <p:cNvSpPr txBox="1"/>
            <p:nvPr/>
          </p:nvSpPr>
          <p:spPr>
            <a:xfrm>
              <a:off x="7810351" y="2607621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swap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F8770FE6-EE2D-46EF-A027-3425CC301812}"/>
              </a:ext>
            </a:extLst>
          </p:cNvPr>
          <p:cNvGrpSpPr/>
          <p:nvPr/>
        </p:nvGrpSpPr>
        <p:grpSpPr>
          <a:xfrm>
            <a:off x="927147" y="2491353"/>
            <a:ext cx="828040" cy="530454"/>
            <a:chOff x="7810351" y="2446499"/>
            <a:chExt cx="828040" cy="530454"/>
          </a:xfrm>
        </p:grpSpPr>
        <p:sp>
          <p:nvSpPr>
            <p:cNvPr id="26" name="왼쪽 대괄호 25">
              <a:extLst>
                <a:ext uri="{FF2B5EF4-FFF2-40B4-BE49-F238E27FC236}">
                  <a16:creationId xmlns:a16="http://schemas.microsoft.com/office/drawing/2014/main" xmlns="" id="{09898530-9104-466A-82E4-67EAC850A05D}"/>
                </a:ext>
              </a:extLst>
            </p:cNvPr>
            <p:cNvSpPr/>
            <p:nvPr/>
          </p:nvSpPr>
          <p:spPr>
            <a:xfrm rot="16200000" flipV="1">
              <a:off x="8143810" y="2113040"/>
              <a:ext cx="161122" cy="828040"/>
            </a:xfrm>
            <a:prstGeom prst="leftBracket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F74520B2-8B52-4CC8-95BC-DC8EDEFA83CF}"/>
                </a:ext>
              </a:extLst>
            </p:cNvPr>
            <p:cNvSpPr txBox="1"/>
            <p:nvPr/>
          </p:nvSpPr>
          <p:spPr>
            <a:xfrm>
              <a:off x="7810351" y="2607621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swap</a:t>
              </a: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91956FDB-5906-416B-ACBC-DD7782C48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37071"/>
              </p:ext>
            </p:extLst>
          </p:nvPr>
        </p:nvGraphicFramePr>
        <p:xfrm>
          <a:off x="529420" y="4462922"/>
          <a:ext cx="399178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8356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4902C0F-3565-4E02-B19F-662162089E57}"/>
              </a:ext>
            </a:extLst>
          </p:cNvPr>
          <p:cNvSpPr txBox="1"/>
          <p:nvPr/>
        </p:nvSpPr>
        <p:spPr>
          <a:xfrm>
            <a:off x="157926" y="4866288"/>
            <a:ext cx="6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511500D-2B96-4AAF-8B85-F8CCAC8BD632}"/>
              </a:ext>
            </a:extLst>
          </p:cNvPr>
          <p:cNvSpPr txBox="1"/>
          <p:nvPr/>
        </p:nvSpPr>
        <p:spPr>
          <a:xfrm>
            <a:off x="4206592" y="4821434"/>
            <a:ext cx="82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79721AB0-7AC9-4DDE-9E39-8BEC09355C42}"/>
              </a:ext>
            </a:extLst>
          </p:cNvPr>
          <p:cNvGrpSpPr/>
          <p:nvPr/>
        </p:nvGrpSpPr>
        <p:grpSpPr>
          <a:xfrm>
            <a:off x="2504852" y="4970393"/>
            <a:ext cx="860697" cy="530454"/>
            <a:chOff x="7777694" y="2446499"/>
            <a:chExt cx="860697" cy="530454"/>
          </a:xfrm>
        </p:grpSpPr>
        <p:sp>
          <p:nvSpPr>
            <p:cNvPr id="32" name="왼쪽 대괄호 31">
              <a:extLst>
                <a:ext uri="{FF2B5EF4-FFF2-40B4-BE49-F238E27FC236}">
                  <a16:creationId xmlns:a16="http://schemas.microsoft.com/office/drawing/2014/main" xmlns="" id="{DC3556D8-4849-4EC6-948A-C84412C98439}"/>
                </a:ext>
              </a:extLst>
            </p:cNvPr>
            <p:cNvSpPr/>
            <p:nvPr/>
          </p:nvSpPr>
          <p:spPr>
            <a:xfrm rot="16200000" flipV="1">
              <a:off x="8143810" y="2113040"/>
              <a:ext cx="161122" cy="828040"/>
            </a:xfrm>
            <a:prstGeom prst="leftBracket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2C7F399F-00DB-445C-A735-BE58E73777DA}"/>
                </a:ext>
              </a:extLst>
            </p:cNvPr>
            <p:cNvSpPr txBox="1"/>
            <p:nvPr/>
          </p:nvSpPr>
          <p:spPr>
            <a:xfrm>
              <a:off x="7777694" y="2607621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swap</a:t>
              </a:r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288939F8-981E-490C-8D21-4040B144FFFD}"/>
              </a:ext>
            </a:extLst>
          </p:cNvPr>
          <p:cNvCxnSpPr/>
          <p:nvPr/>
        </p:nvCxnSpPr>
        <p:spPr>
          <a:xfrm>
            <a:off x="5303520" y="4653280"/>
            <a:ext cx="8534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CC03769D-4721-4D65-8ED2-4ECD34484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13780700"/>
              </p:ext>
            </p:extLst>
          </p:nvPr>
        </p:nvGraphicFramePr>
        <p:xfrm>
          <a:off x="6757500" y="4422282"/>
          <a:ext cx="399178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8356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69775D6-BE69-4BDA-A5B5-4CD56B0D64CF}"/>
              </a:ext>
            </a:extLst>
          </p:cNvPr>
          <p:cNvSpPr txBox="1"/>
          <p:nvPr/>
        </p:nvSpPr>
        <p:spPr>
          <a:xfrm>
            <a:off x="6386006" y="4825648"/>
            <a:ext cx="6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CBC7130-B41F-49B9-8B4E-20714E4EFB22}"/>
              </a:ext>
            </a:extLst>
          </p:cNvPr>
          <p:cNvSpPr txBox="1"/>
          <p:nvPr/>
        </p:nvSpPr>
        <p:spPr>
          <a:xfrm>
            <a:off x="10434672" y="4780794"/>
            <a:ext cx="82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xmlns="" id="{25BD58D0-FDB9-4407-BC42-FB65E89558D0}"/>
              </a:ext>
            </a:extLst>
          </p:cNvPr>
          <p:cNvSpPr/>
          <p:nvPr/>
        </p:nvSpPr>
        <p:spPr>
          <a:xfrm>
            <a:off x="812670" y="2453562"/>
            <a:ext cx="228952" cy="2192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44293362-43AE-45A8-A044-87249D519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27220771"/>
              </p:ext>
            </p:extLst>
          </p:nvPr>
        </p:nvGraphicFramePr>
        <p:xfrm>
          <a:off x="6747340" y="4422282"/>
          <a:ext cx="399178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8356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BB6FEC93-2AA3-45F9-9334-852D56739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69094562"/>
              </p:ext>
            </p:extLst>
          </p:nvPr>
        </p:nvGraphicFramePr>
        <p:xfrm>
          <a:off x="6747340" y="4432442"/>
          <a:ext cx="399178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8356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sp>
        <p:nvSpPr>
          <p:cNvPr id="38" name="화살표: 위쪽 37">
            <a:extLst>
              <a:ext uri="{FF2B5EF4-FFF2-40B4-BE49-F238E27FC236}">
                <a16:creationId xmlns:a16="http://schemas.microsoft.com/office/drawing/2014/main" xmlns="" id="{5A3D2606-6027-4573-9933-82E36042193C}"/>
              </a:ext>
            </a:extLst>
          </p:cNvPr>
          <p:cNvSpPr/>
          <p:nvPr/>
        </p:nvSpPr>
        <p:spPr>
          <a:xfrm>
            <a:off x="7803199" y="2446938"/>
            <a:ext cx="228952" cy="2192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위쪽 38">
            <a:extLst>
              <a:ext uri="{FF2B5EF4-FFF2-40B4-BE49-F238E27FC236}">
                <a16:creationId xmlns:a16="http://schemas.microsoft.com/office/drawing/2014/main" xmlns="" id="{1EA1C7ED-3E7D-48B3-AFF1-544ABD3D2A2D}"/>
              </a:ext>
            </a:extLst>
          </p:cNvPr>
          <p:cNvSpPr/>
          <p:nvPr/>
        </p:nvSpPr>
        <p:spPr>
          <a:xfrm>
            <a:off x="2402933" y="4971480"/>
            <a:ext cx="228952" cy="2192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위쪽 39">
            <a:extLst>
              <a:ext uri="{FF2B5EF4-FFF2-40B4-BE49-F238E27FC236}">
                <a16:creationId xmlns:a16="http://schemas.microsoft.com/office/drawing/2014/main" xmlns="" id="{75704DA5-F835-4021-B9A7-032EDC21E052}"/>
              </a:ext>
            </a:extLst>
          </p:cNvPr>
          <p:cNvSpPr/>
          <p:nvPr/>
        </p:nvSpPr>
        <p:spPr>
          <a:xfrm>
            <a:off x="9406721" y="5031116"/>
            <a:ext cx="228952" cy="2192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0895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9" grpId="0"/>
      <p:bldP spid="30" grpId="0"/>
      <p:bldP spid="36" grpId="0"/>
      <p:bldP spid="37" grpId="0"/>
      <p:bldP spid="8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Bubble Sort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496B6A8-1AE4-4796-B509-3F008F6BDECF}"/>
              </a:ext>
            </a:extLst>
          </p:cNvPr>
          <p:cNvSpPr txBox="1"/>
          <p:nvPr/>
        </p:nvSpPr>
        <p:spPr>
          <a:xfrm>
            <a:off x="11493278" y="6488668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7/32</a:t>
            </a:r>
            <a:endParaRPr lang="ko-KR" altLang="en-US" b="1" dirty="0"/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A4D980C8-661E-4BDA-8FD4-5CE830B97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49912449"/>
              </p:ext>
            </p:extLst>
          </p:nvPr>
        </p:nvGraphicFramePr>
        <p:xfrm>
          <a:off x="356700" y="1892442"/>
          <a:ext cx="313834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7668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FB4848B-5356-49D6-BCF4-9C7D21711EA7}"/>
              </a:ext>
            </a:extLst>
          </p:cNvPr>
          <p:cNvSpPr txBox="1"/>
          <p:nvPr/>
        </p:nvSpPr>
        <p:spPr>
          <a:xfrm>
            <a:off x="-14794" y="2295808"/>
            <a:ext cx="690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left</a:t>
            </a:r>
            <a:endParaRPr lang="ko-KR" alt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029D383-6215-4356-B571-C6A34E4ED523}"/>
              </a:ext>
            </a:extLst>
          </p:cNvPr>
          <p:cNvSpPr txBox="1"/>
          <p:nvPr/>
        </p:nvSpPr>
        <p:spPr>
          <a:xfrm>
            <a:off x="3170272" y="2250954"/>
            <a:ext cx="828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right</a:t>
            </a:r>
          </a:p>
        </p:txBody>
      </p:sp>
      <p:sp>
        <p:nvSpPr>
          <p:cNvPr id="47" name="화살표: 위쪽 46">
            <a:extLst>
              <a:ext uri="{FF2B5EF4-FFF2-40B4-BE49-F238E27FC236}">
                <a16:creationId xmlns:a16="http://schemas.microsoft.com/office/drawing/2014/main" xmlns="" id="{7866BCD7-CE52-4D2D-98A1-EFFBBC42ED2D}"/>
              </a:ext>
            </a:extLst>
          </p:cNvPr>
          <p:cNvSpPr/>
          <p:nvPr/>
        </p:nvSpPr>
        <p:spPr>
          <a:xfrm>
            <a:off x="591656" y="2308203"/>
            <a:ext cx="228952" cy="2192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E1CC7400-7C51-4CB2-B501-1DA62ECFE44D}"/>
              </a:ext>
            </a:extLst>
          </p:cNvPr>
          <p:cNvCxnSpPr>
            <a:cxnSpLocks/>
          </p:cNvCxnSpPr>
          <p:nvPr/>
        </p:nvCxnSpPr>
        <p:spPr>
          <a:xfrm>
            <a:off x="3703672" y="2062480"/>
            <a:ext cx="50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E625C6F3-04C7-4FB7-86B9-EF49A5861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12030881"/>
              </p:ext>
            </p:extLst>
          </p:nvPr>
        </p:nvGraphicFramePr>
        <p:xfrm>
          <a:off x="4390220" y="1882282"/>
          <a:ext cx="313834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7668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CFCBD32-8566-43A1-9A92-98A3DFF8E9E5}"/>
              </a:ext>
            </a:extLst>
          </p:cNvPr>
          <p:cNvSpPr txBox="1"/>
          <p:nvPr/>
        </p:nvSpPr>
        <p:spPr>
          <a:xfrm>
            <a:off x="4018726" y="2285648"/>
            <a:ext cx="690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left</a:t>
            </a:r>
            <a:endParaRPr lang="ko-KR" alt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8651B97-E0C6-4DC0-B5EE-8BFE94EAD9DC}"/>
              </a:ext>
            </a:extLst>
          </p:cNvPr>
          <p:cNvSpPr txBox="1"/>
          <p:nvPr/>
        </p:nvSpPr>
        <p:spPr>
          <a:xfrm>
            <a:off x="7203792" y="2240794"/>
            <a:ext cx="828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right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60AD4D98-DF10-4807-9A1A-40791870812D}"/>
              </a:ext>
            </a:extLst>
          </p:cNvPr>
          <p:cNvGrpSpPr/>
          <p:nvPr/>
        </p:nvGrpSpPr>
        <p:grpSpPr>
          <a:xfrm>
            <a:off x="5285576" y="2369135"/>
            <a:ext cx="828040" cy="530454"/>
            <a:chOff x="7810351" y="2446499"/>
            <a:chExt cx="828040" cy="530454"/>
          </a:xfrm>
        </p:grpSpPr>
        <p:sp>
          <p:nvSpPr>
            <p:cNvPr id="61" name="왼쪽 대괄호 60">
              <a:extLst>
                <a:ext uri="{FF2B5EF4-FFF2-40B4-BE49-F238E27FC236}">
                  <a16:creationId xmlns:a16="http://schemas.microsoft.com/office/drawing/2014/main" xmlns="" id="{DC77CE13-5EF0-4A4C-AD76-7D8CE2E09709}"/>
                </a:ext>
              </a:extLst>
            </p:cNvPr>
            <p:cNvSpPr/>
            <p:nvPr/>
          </p:nvSpPr>
          <p:spPr>
            <a:xfrm rot="16200000" flipV="1">
              <a:off x="8143810" y="2113040"/>
              <a:ext cx="161122" cy="828040"/>
            </a:xfrm>
            <a:prstGeom prst="leftBracket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646065F9-84BF-4BFC-9529-113927C8C50F}"/>
                </a:ext>
              </a:extLst>
            </p:cNvPr>
            <p:cNvSpPr txBox="1"/>
            <p:nvPr/>
          </p:nvSpPr>
          <p:spPr>
            <a:xfrm>
              <a:off x="7810351" y="2607621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sz="1600" dirty="0"/>
                <a:t>swap</a:t>
              </a:r>
            </a:p>
          </p:txBody>
        </p:sp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28825FD3-4171-4D3D-BAAF-9B99726A9E13}"/>
              </a:ext>
            </a:extLst>
          </p:cNvPr>
          <p:cNvCxnSpPr>
            <a:cxnSpLocks/>
          </p:cNvCxnSpPr>
          <p:nvPr/>
        </p:nvCxnSpPr>
        <p:spPr>
          <a:xfrm>
            <a:off x="7757512" y="2052320"/>
            <a:ext cx="50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BEE4FCAD-7608-41E6-BA6B-37266E57F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2958301"/>
              </p:ext>
            </p:extLst>
          </p:nvPr>
        </p:nvGraphicFramePr>
        <p:xfrm>
          <a:off x="8565980" y="1892442"/>
          <a:ext cx="313834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7668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F72CC33D-E32A-4C6B-9535-D772F6C56E66}"/>
              </a:ext>
            </a:extLst>
          </p:cNvPr>
          <p:cNvSpPr txBox="1"/>
          <p:nvPr/>
        </p:nvSpPr>
        <p:spPr>
          <a:xfrm>
            <a:off x="8194486" y="2295808"/>
            <a:ext cx="690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left</a:t>
            </a:r>
            <a:endParaRPr lang="ko-KR" alt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6EBC60AE-61C8-4F01-B898-E3A315928391}"/>
              </a:ext>
            </a:extLst>
          </p:cNvPr>
          <p:cNvSpPr txBox="1"/>
          <p:nvPr/>
        </p:nvSpPr>
        <p:spPr>
          <a:xfrm>
            <a:off x="11379552" y="2250954"/>
            <a:ext cx="828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right</a:t>
            </a: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311FE6D3-51FE-445E-A668-617DD8B3A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353783"/>
              </p:ext>
            </p:extLst>
          </p:nvPr>
        </p:nvGraphicFramePr>
        <p:xfrm>
          <a:off x="8565980" y="1882282"/>
          <a:ext cx="313834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7668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A111CD72-DCC0-4C60-98AD-ABD3EFCC0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45416248"/>
              </p:ext>
            </p:extLst>
          </p:nvPr>
        </p:nvGraphicFramePr>
        <p:xfrm>
          <a:off x="356700" y="3426602"/>
          <a:ext cx="313834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7668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698D6118-7460-4359-8715-86CB10AD6598}"/>
              </a:ext>
            </a:extLst>
          </p:cNvPr>
          <p:cNvSpPr txBox="1"/>
          <p:nvPr/>
        </p:nvSpPr>
        <p:spPr>
          <a:xfrm>
            <a:off x="-14794" y="3829968"/>
            <a:ext cx="690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left</a:t>
            </a:r>
            <a:endParaRPr lang="ko-KR" altLang="en-US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C1A84283-9706-4A0A-8D13-84155D87CB29}"/>
              </a:ext>
            </a:extLst>
          </p:cNvPr>
          <p:cNvSpPr txBox="1"/>
          <p:nvPr/>
        </p:nvSpPr>
        <p:spPr>
          <a:xfrm>
            <a:off x="3170272" y="3785114"/>
            <a:ext cx="828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right</a:t>
            </a:r>
          </a:p>
        </p:txBody>
      </p:sp>
      <p:sp>
        <p:nvSpPr>
          <p:cNvPr id="77" name="화살표: 위쪽 76">
            <a:extLst>
              <a:ext uri="{FF2B5EF4-FFF2-40B4-BE49-F238E27FC236}">
                <a16:creationId xmlns:a16="http://schemas.microsoft.com/office/drawing/2014/main" xmlns="" id="{BE49DF1C-70AF-4B55-B805-27A2513EE808}"/>
              </a:ext>
            </a:extLst>
          </p:cNvPr>
          <p:cNvSpPr/>
          <p:nvPr/>
        </p:nvSpPr>
        <p:spPr>
          <a:xfrm>
            <a:off x="560907" y="3909948"/>
            <a:ext cx="228952" cy="2192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B3302AA1-EF92-48DE-BA1A-6AD7AE4F2520}"/>
              </a:ext>
            </a:extLst>
          </p:cNvPr>
          <p:cNvCxnSpPr>
            <a:cxnSpLocks/>
          </p:cNvCxnSpPr>
          <p:nvPr/>
        </p:nvCxnSpPr>
        <p:spPr>
          <a:xfrm>
            <a:off x="3713832" y="3616960"/>
            <a:ext cx="50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F775ACC-64F9-453B-B920-A4C9CFA3C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86816552"/>
              </p:ext>
            </p:extLst>
          </p:nvPr>
        </p:nvGraphicFramePr>
        <p:xfrm>
          <a:off x="4471500" y="3416442"/>
          <a:ext cx="313834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7668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EA2B53DF-7896-4428-A9E2-5D78AC6FDD9F}"/>
              </a:ext>
            </a:extLst>
          </p:cNvPr>
          <p:cNvSpPr txBox="1"/>
          <p:nvPr/>
        </p:nvSpPr>
        <p:spPr>
          <a:xfrm>
            <a:off x="4100006" y="3819808"/>
            <a:ext cx="690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left</a:t>
            </a:r>
            <a:endParaRPr lang="ko-KR" altLang="en-US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A3D3923D-7B6C-481C-8BB7-785FF58F418F}"/>
              </a:ext>
            </a:extLst>
          </p:cNvPr>
          <p:cNvSpPr txBox="1"/>
          <p:nvPr/>
        </p:nvSpPr>
        <p:spPr>
          <a:xfrm>
            <a:off x="7285072" y="3774954"/>
            <a:ext cx="828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right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09D62C99-3937-4E5D-8DA7-EA830C46FE2E}"/>
              </a:ext>
            </a:extLst>
          </p:cNvPr>
          <p:cNvGrpSpPr/>
          <p:nvPr/>
        </p:nvGrpSpPr>
        <p:grpSpPr>
          <a:xfrm>
            <a:off x="591656" y="3964255"/>
            <a:ext cx="828040" cy="530454"/>
            <a:chOff x="7810351" y="2446499"/>
            <a:chExt cx="828040" cy="530454"/>
          </a:xfrm>
        </p:grpSpPr>
        <p:sp>
          <p:nvSpPr>
            <p:cNvPr id="84" name="왼쪽 대괄호 83">
              <a:extLst>
                <a:ext uri="{FF2B5EF4-FFF2-40B4-BE49-F238E27FC236}">
                  <a16:creationId xmlns:a16="http://schemas.microsoft.com/office/drawing/2014/main" xmlns="" id="{2F99627E-E962-4981-AF00-22A1BE19819B}"/>
                </a:ext>
              </a:extLst>
            </p:cNvPr>
            <p:cNvSpPr/>
            <p:nvPr/>
          </p:nvSpPr>
          <p:spPr>
            <a:xfrm rot="16200000" flipV="1">
              <a:off x="8143810" y="2113040"/>
              <a:ext cx="161122" cy="828040"/>
            </a:xfrm>
            <a:prstGeom prst="leftBracket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C4C3AE0C-9AD0-427F-B2FA-A91C1F804024}"/>
                </a:ext>
              </a:extLst>
            </p:cNvPr>
            <p:cNvSpPr txBox="1"/>
            <p:nvPr/>
          </p:nvSpPr>
          <p:spPr>
            <a:xfrm>
              <a:off x="7810351" y="2607621"/>
              <a:ext cx="828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sz="1600" dirty="0"/>
                <a:t>swap</a:t>
              </a:r>
            </a:p>
          </p:txBody>
        </p:sp>
      </p:grp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xmlns="" id="{4FADDE69-D2CC-43F0-BE91-EA1D3E340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69617705"/>
              </p:ext>
            </p:extLst>
          </p:nvPr>
        </p:nvGraphicFramePr>
        <p:xfrm>
          <a:off x="4475832" y="3414274"/>
          <a:ext cx="313834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7668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BD47D32E-D1A3-4FD6-97D9-B05A38532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81263911"/>
              </p:ext>
            </p:extLst>
          </p:nvPr>
        </p:nvGraphicFramePr>
        <p:xfrm>
          <a:off x="4471500" y="3416442"/>
          <a:ext cx="313834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7668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627668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9EE4B557-9D7F-4D93-B114-1E8D59137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19317688"/>
              </p:ext>
            </p:extLst>
          </p:nvPr>
        </p:nvGraphicFramePr>
        <p:xfrm>
          <a:off x="915500" y="5224922"/>
          <a:ext cx="399178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8356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E8D7D976-7BC5-48AA-A524-895A7B921073}"/>
              </a:ext>
            </a:extLst>
          </p:cNvPr>
          <p:cNvSpPr txBox="1"/>
          <p:nvPr/>
        </p:nvSpPr>
        <p:spPr>
          <a:xfrm>
            <a:off x="544006" y="5628288"/>
            <a:ext cx="6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0696515A-8EA5-4FFF-A22E-CC87B9BE9092}"/>
              </a:ext>
            </a:extLst>
          </p:cNvPr>
          <p:cNvSpPr txBox="1"/>
          <p:nvPr/>
        </p:nvSpPr>
        <p:spPr>
          <a:xfrm>
            <a:off x="4592672" y="5583434"/>
            <a:ext cx="82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A56310E4-022F-4400-AAF4-CF673442480E}"/>
              </a:ext>
            </a:extLst>
          </p:cNvPr>
          <p:cNvCxnSpPr/>
          <p:nvPr/>
        </p:nvCxnSpPr>
        <p:spPr>
          <a:xfrm>
            <a:off x="5486400" y="5384800"/>
            <a:ext cx="8534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ED1CD26B-2E95-456C-94D2-7293F22AD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04646597"/>
              </p:ext>
            </p:extLst>
          </p:nvPr>
        </p:nvGraphicFramePr>
        <p:xfrm>
          <a:off x="6899740" y="5214762"/>
          <a:ext cx="399178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8356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49C49E9E-5C09-4A6E-BC3D-D72E2FCF293E}"/>
              </a:ext>
            </a:extLst>
          </p:cNvPr>
          <p:cNvSpPr txBox="1"/>
          <p:nvPr/>
        </p:nvSpPr>
        <p:spPr>
          <a:xfrm>
            <a:off x="6528246" y="5618128"/>
            <a:ext cx="6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6FEB67E-8960-428B-B900-EA1C89D8ED7B}"/>
              </a:ext>
            </a:extLst>
          </p:cNvPr>
          <p:cNvSpPr txBox="1"/>
          <p:nvPr/>
        </p:nvSpPr>
        <p:spPr>
          <a:xfrm>
            <a:off x="10576912" y="5573274"/>
            <a:ext cx="82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</a:p>
        </p:txBody>
      </p:sp>
      <p:sp>
        <p:nvSpPr>
          <p:cNvPr id="44" name="화살표: 위쪽 43">
            <a:extLst>
              <a:ext uri="{FF2B5EF4-FFF2-40B4-BE49-F238E27FC236}">
                <a16:creationId xmlns:a16="http://schemas.microsoft.com/office/drawing/2014/main" xmlns="" id="{1D6FAF8E-786F-48A5-9A77-8DE37B7B4D47}"/>
              </a:ext>
            </a:extLst>
          </p:cNvPr>
          <p:cNvSpPr/>
          <p:nvPr/>
        </p:nvSpPr>
        <p:spPr>
          <a:xfrm>
            <a:off x="5210046" y="2367839"/>
            <a:ext cx="228952" cy="2192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90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6" grpId="0"/>
      <p:bldP spid="67" grpId="0"/>
      <p:bldP spid="75" grpId="0"/>
      <p:bldP spid="76" grpId="0"/>
      <p:bldP spid="77" grpId="0" animBg="1"/>
      <p:bldP spid="77" grpId="1" animBg="1"/>
      <p:bldP spid="80" grpId="0"/>
      <p:bldP spid="81" grpId="0"/>
      <p:bldP spid="90" grpId="0"/>
      <p:bldP spid="91" grpId="0"/>
      <p:bldP spid="96" grpId="0"/>
      <p:bldP spid="97" grpId="0"/>
      <p:bldP spid="44" grpId="0" animBg="1"/>
      <p:bldP spid="4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5111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Merge Sort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496B6A8-1AE4-4796-B509-3F008F6BDECF}"/>
              </a:ext>
            </a:extLst>
          </p:cNvPr>
          <p:cNvSpPr txBox="1"/>
          <p:nvPr/>
        </p:nvSpPr>
        <p:spPr>
          <a:xfrm>
            <a:off x="11493278" y="6488668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8/32</a:t>
            </a:r>
            <a:endParaRPr lang="ko-KR" altLang="en-US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6FF6266-BBA4-4C0A-9EE9-525F1912F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4040" y="1845945"/>
            <a:ext cx="801116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One of the divide and conquer algorithm.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3 step process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Divide : </a:t>
            </a:r>
            <a:r>
              <a:rPr lang="en-US" altLang="ko-KR" sz="2000" dirty="0"/>
              <a:t>Divide unsorted list to two unsorted sub-list.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Conquer : Sort each sub-lists.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Combine : Merge the sorted sub-lists to one list.</a:t>
            </a:r>
          </a:p>
          <a:p>
            <a:pPr marL="0" indent="0">
              <a:buNone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To sorting we need a temporary list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3186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8009ACE-321B-4009-89DB-DB098B67477A}"/>
              </a:ext>
            </a:extLst>
          </p:cNvPr>
          <p:cNvSpPr/>
          <p:nvPr/>
        </p:nvSpPr>
        <p:spPr>
          <a:xfrm>
            <a:off x="131091" y="651906"/>
            <a:ext cx="48179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Merge Sort</a:t>
            </a:r>
          </a:p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(Divide)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A62D0C00-41CF-40D2-9197-97F9E171E4F2}"/>
              </a:ext>
            </a:extLst>
          </p:cNvPr>
          <p:cNvGrpSpPr/>
          <p:nvPr/>
        </p:nvGrpSpPr>
        <p:grpSpPr>
          <a:xfrm>
            <a:off x="794" y="482439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496B6A8-1AE4-4796-B509-3F008F6BDECF}"/>
              </a:ext>
            </a:extLst>
          </p:cNvPr>
          <p:cNvSpPr txBox="1"/>
          <p:nvPr/>
        </p:nvSpPr>
        <p:spPr>
          <a:xfrm>
            <a:off x="11493278" y="6488668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9/32</a:t>
            </a:r>
            <a:endParaRPr lang="ko-KR" altLang="en-US" b="1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D86C784B-7EF2-4B3F-9C5F-DBE32BA39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75307829"/>
              </p:ext>
            </p:extLst>
          </p:nvPr>
        </p:nvGraphicFramePr>
        <p:xfrm>
          <a:off x="4059470" y="1699402"/>
          <a:ext cx="399178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8356">
                  <a:extLst>
                    <a:ext uri="{9D8B030D-6E8A-4147-A177-3AD203B41FA5}">
                      <a16:colId xmlns:a16="http://schemas.microsoft.com/office/drawing/2014/main" xmlns="" val="3653093372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378277489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1235852826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3146528087"/>
                    </a:ext>
                  </a:extLst>
                </a:gridCol>
                <a:gridCol w="798356">
                  <a:extLst>
                    <a:ext uri="{9D8B030D-6E8A-4147-A177-3AD203B41FA5}">
                      <a16:colId xmlns:a16="http://schemas.microsoft.com/office/drawing/2014/main" xmlns="" val="47076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022783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7CCCCCD9-F30E-4910-98E5-C93050354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31467875"/>
              </p:ext>
            </p:extLst>
          </p:nvPr>
        </p:nvGraphicFramePr>
        <p:xfrm>
          <a:off x="4461384" y="4165355"/>
          <a:ext cx="7270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289F00D5-8EDA-4ED7-B406-061117BE5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51868491"/>
              </p:ext>
            </p:extLst>
          </p:nvPr>
        </p:nvGraphicFramePr>
        <p:xfrm>
          <a:off x="2592065" y="3012441"/>
          <a:ext cx="226327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424">
                  <a:extLst>
                    <a:ext uri="{9D8B030D-6E8A-4147-A177-3AD203B41FA5}">
                      <a16:colId xmlns:a16="http://schemas.microsoft.com/office/drawing/2014/main" xmlns="" val="3368155638"/>
                    </a:ext>
                  </a:extLst>
                </a:gridCol>
                <a:gridCol w="754424">
                  <a:extLst>
                    <a:ext uri="{9D8B030D-6E8A-4147-A177-3AD203B41FA5}">
                      <a16:colId xmlns:a16="http://schemas.microsoft.com/office/drawing/2014/main" xmlns="" val="1501540441"/>
                    </a:ext>
                  </a:extLst>
                </a:gridCol>
                <a:gridCol w="754424">
                  <a:extLst>
                    <a:ext uri="{9D8B030D-6E8A-4147-A177-3AD203B41FA5}">
                      <a16:colId xmlns:a16="http://schemas.microsoft.com/office/drawing/2014/main" xmlns="" val="4004306488"/>
                    </a:ext>
                  </a:extLst>
                </a:gridCol>
              </a:tblGrid>
              <a:tr h="326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8384234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A0C80D7E-4C53-4AE8-A068-46547BD63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76674662"/>
              </p:ext>
            </p:extLst>
          </p:nvPr>
        </p:nvGraphicFramePr>
        <p:xfrm>
          <a:off x="7611394" y="3042921"/>
          <a:ext cx="150277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386">
                  <a:extLst>
                    <a:ext uri="{9D8B030D-6E8A-4147-A177-3AD203B41FA5}">
                      <a16:colId xmlns:a16="http://schemas.microsoft.com/office/drawing/2014/main" xmlns="" val="3909782949"/>
                    </a:ext>
                  </a:extLst>
                </a:gridCol>
                <a:gridCol w="751386">
                  <a:extLst>
                    <a:ext uri="{9D8B030D-6E8A-4147-A177-3AD203B41FA5}">
                      <a16:colId xmlns:a16="http://schemas.microsoft.com/office/drawing/2014/main" xmlns="" val="2024398338"/>
                    </a:ext>
                  </a:extLst>
                </a:gridCol>
              </a:tblGrid>
              <a:tr h="309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81821047"/>
                  </a:ext>
                </a:extLst>
              </a:tr>
            </a:tbl>
          </a:graphicData>
        </a:graphic>
      </p:graphicFrame>
      <p:sp>
        <p:nvSpPr>
          <p:cNvPr id="27" name="화살표: 위쪽 26">
            <a:extLst>
              <a:ext uri="{FF2B5EF4-FFF2-40B4-BE49-F238E27FC236}">
                <a16:creationId xmlns:a16="http://schemas.microsoft.com/office/drawing/2014/main" xmlns="" id="{1061D446-7D5E-419B-B72F-3CCF6C5DA5C3}"/>
              </a:ext>
            </a:extLst>
          </p:cNvPr>
          <p:cNvSpPr/>
          <p:nvPr/>
        </p:nvSpPr>
        <p:spPr>
          <a:xfrm rot="10800000">
            <a:off x="5927002" y="2381322"/>
            <a:ext cx="256716" cy="3708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위쪽 27">
            <a:extLst>
              <a:ext uri="{FF2B5EF4-FFF2-40B4-BE49-F238E27FC236}">
                <a16:creationId xmlns:a16="http://schemas.microsoft.com/office/drawing/2014/main" xmlns="" id="{92FDC086-8427-4406-8439-7960D179FEAE}"/>
              </a:ext>
            </a:extLst>
          </p:cNvPr>
          <p:cNvSpPr/>
          <p:nvPr/>
        </p:nvSpPr>
        <p:spPr>
          <a:xfrm rot="10800000">
            <a:off x="5916842" y="3539562"/>
            <a:ext cx="256716" cy="3708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A0BF4A4D-4865-4F5F-92D7-2E0813379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60931901"/>
              </p:ext>
            </p:extLst>
          </p:nvPr>
        </p:nvGraphicFramePr>
        <p:xfrm>
          <a:off x="2141994" y="4160029"/>
          <a:ext cx="150277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386">
                  <a:extLst>
                    <a:ext uri="{9D8B030D-6E8A-4147-A177-3AD203B41FA5}">
                      <a16:colId xmlns:a16="http://schemas.microsoft.com/office/drawing/2014/main" xmlns="" val="3909782949"/>
                    </a:ext>
                  </a:extLst>
                </a:gridCol>
                <a:gridCol w="751386">
                  <a:extLst>
                    <a:ext uri="{9D8B030D-6E8A-4147-A177-3AD203B41FA5}">
                      <a16:colId xmlns:a16="http://schemas.microsoft.com/office/drawing/2014/main" xmlns="" val="2024398338"/>
                    </a:ext>
                  </a:extLst>
                </a:gridCol>
              </a:tblGrid>
              <a:tr h="309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81821047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A456380E-A0B9-4C48-B104-4904E0FE6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97882173"/>
              </p:ext>
            </p:extLst>
          </p:nvPr>
        </p:nvGraphicFramePr>
        <p:xfrm>
          <a:off x="7143624" y="4185675"/>
          <a:ext cx="7270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698A2E22-33BA-4431-B889-C1DCC172A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89129525"/>
              </p:ext>
            </p:extLst>
          </p:nvPr>
        </p:nvGraphicFramePr>
        <p:xfrm>
          <a:off x="8850504" y="4175515"/>
          <a:ext cx="7270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</a:t>
                      </a:r>
                      <a:endParaRPr lang="ko-KR" altLang="en-US" sz="18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sp>
        <p:nvSpPr>
          <p:cNvPr id="32" name="화살표: 위쪽 31">
            <a:extLst>
              <a:ext uri="{FF2B5EF4-FFF2-40B4-BE49-F238E27FC236}">
                <a16:creationId xmlns:a16="http://schemas.microsoft.com/office/drawing/2014/main" xmlns="" id="{1A576BB3-E988-452B-B762-F5C2DC559487}"/>
              </a:ext>
            </a:extLst>
          </p:cNvPr>
          <p:cNvSpPr/>
          <p:nvPr/>
        </p:nvSpPr>
        <p:spPr>
          <a:xfrm rot="10800000">
            <a:off x="5906682" y="4789242"/>
            <a:ext cx="256716" cy="3708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49C0FAC3-ACDA-49E7-BF6B-850FD36C8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5222327"/>
              </p:ext>
            </p:extLst>
          </p:nvPr>
        </p:nvGraphicFramePr>
        <p:xfrm>
          <a:off x="4502024" y="5303275"/>
          <a:ext cx="7270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E2D41121-380F-450E-A1EC-C6F88AF2D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4542757"/>
              </p:ext>
            </p:extLst>
          </p:nvPr>
        </p:nvGraphicFramePr>
        <p:xfrm>
          <a:off x="7184264" y="5323595"/>
          <a:ext cx="7270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B373AC66-A90B-406C-8951-DA4DDE12B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19963858"/>
              </p:ext>
            </p:extLst>
          </p:nvPr>
        </p:nvGraphicFramePr>
        <p:xfrm>
          <a:off x="8891144" y="5313435"/>
          <a:ext cx="7270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</a:t>
                      </a:r>
                      <a:endParaRPr lang="ko-KR" altLang="en-US" sz="18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601B936D-908D-4A44-98F8-4E3EA90B5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41062088"/>
              </p:ext>
            </p:extLst>
          </p:nvPr>
        </p:nvGraphicFramePr>
        <p:xfrm>
          <a:off x="3150744" y="5303275"/>
          <a:ext cx="7270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5E704B04-E2DB-4BD2-8495-5B6537ACC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39171296"/>
              </p:ext>
            </p:extLst>
          </p:nvPr>
        </p:nvGraphicFramePr>
        <p:xfrm>
          <a:off x="1962024" y="5303275"/>
          <a:ext cx="7270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xmlns="" val="40840783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xmlns="" val="348826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6918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2729</Words>
  <Application>Microsoft Office PowerPoint</Application>
  <PresentationFormat>사용자 지정</PresentationFormat>
  <Paragraphs>799</Paragraphs>
  <Slides>32</Slides>
  <Notes>30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 jw</dc:creator>
  <cp:lastModifiedBy>jwSeo</cp:lastModifiedBy>
  <cp:revision>768</cp:revision>
  <dcterms:created xsi:type="dcterms:W3CDTF">2019-07-15T01:29:56Z</dcterms:created>
  <dcterms:modified xsi:type="dcterms:W3CDTF">2019-07-17T06:53:19Z</dcterms:modified>
</cp:coreProperties>
</file>