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7" r:id="rId2"/>
    <p:sldId id="258" r:id="rId3"/>
    <p:sldId id="265" r:id="rId4"/>
    <p:sldId id="312" r:id="rId5"/>
    <p:sldId id="318" r:id="rId6"/>
    <p:sldId id="319" r:id="rId7"/>
    <p:sldId id="325" r:id="rId8"/>
    <p:sldId id="313" r:id="rId9"/>
    <p:sldId id="326" r:id="rId10"/>
    <p:sldId id="328" r:id="rId11"/>
    <p:sldId id="330" r:id="rId12"/>
    <p:sldId id="329" r:id="rId13"/>
    <p:sldId id="331" r:id="rId14"/>
    <p:sldId id="332" r:id="rId15"/>
    <p:sldId id="333" r:id="rId16"/>
    <p:sldId id="334" r:id="rId17"/>
    <p:sldId id="335" r:id="rId18"/>
    <p:sldId id="336" r:id="rId19"/>
    <p:sldId id="337" r:id="rId20"/>
    <p:sldId id="338" r:id="rId21"/>
    <p:sldId id="340" r:id="rId22"/>
    <p:sldId id="314" r:id="rId23"/>
    <p:sldId id="341" r:id="rId24"/>
    <p:sldId id="343" r:id="rId25"/>
    <p:sldId id="344" r:id="rId26"/>
    <p:sldId id="342" r:id="rId27"/>
    <p:sldId id="345" r:id="rId28"/>
    <p:sldId id="346" r:id="rId29"/>
    <p:sldId id="347" r:id="rId30"/>
    <p:sldId id="348" r:id="rId31"/>
    <p:sldId id="349" r:id="rId32"/>
    <p:sldId id="271" r:id="rId33"/>
    <p:sldId id="295" r:id="rId34"/>
    <p:sldId id="304" r:id="rId35"/>
    <p:sldId id="305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345" autoAdjust="0"/>
  </p:normalViewPr>
  <p:slideViewPr>
    <p:cSldViewPr snapToGrid="0">
      <p:cViewPr varScale="1">
        <p:scale>
          <a:sx n="56" d="100"/>
          <a:sy n="56" d="100"/>
        </p:scale>
        <p:origin x="1068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043D83-CDAF-42D9-A1EF-803E91F5863E}" type="datetimeFigureOut">
              <a:rPr lang="ko-KR" altLang="en-US" smtClean="0"/>
              <a:pPr/>
              <a:t>2019-07-31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6A8FBD-8C64-4DAD-B6B1-F8856BF36D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36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</a:t>
            </a:r>
            <a:r>
              <a:rPr lang="en-US" altLang="ko-KR" dirty="0"/>
              <a:t>sorting in linear time </a:t>
            </a:r>
            <a:r>
              <a:rPr lang="ko-KR" altLang="en-US" dirty="0"/>
              <a:t>이라는 주제로 발표를 하게 된 서주원입니다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5598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책에 나온 의사 코드입니다</a:t>
            </a:r>
            <a:r>
              <a:rPr lang="en-US" altLang="ko-KR" dirty="0"/>
              <a:t>. </a:t>
            </a:r>
            <a:r>
              <a:rPr lang="ko-KR" altLang="en-US" dirty="0"/>
              <a:t>단계별로 접근해 가면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Array c</a:t>
            </a:r>
            <a:r>
              <a:rPr lang="ko-KR" altLang="en-US" dirty="0"/>
              <a:t>를 </a:t>
            </a:r>
            <a:r>
              <a:rPr lang="en-US" altLang="ko-KR" dirty="0"/>
              <a:t>0</a:t>
            </a:r>
            <a:r>
              <a:rPr lang="ko-KR" altLang="en-US" dirty="0"/>
              <a:t>으로 초기화합니다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2. Array A</a:t>
            </a:r>
            <a:r>
              <a:rPr lang="ko-KR" altLang="en-US" dirty="0"/>
              <a:t>의 </a:t>
            </a:r>
            <a:r>
              <a:rPr lang="en-US" altLang="ko-KR" dirty="0"/>
              <a:t>index 1</a:t>
            </a:r>
            <a:r>
              <a:rPr lang="ko-KR" altLang="en-US" dirty="0"/>
              <a:t>부터 </a:t>
            </a:r>
            <a:r>
              <a:rPr lang="en-US" altLang="ko-KR" dirty="0"/>
              <a:t>n</a:t>
            </a:r>
            <a:r>
              <a:rPr lang="ko-KR" altLang="en-US" dirty="0"/>
              <a:t>까지의 값들이 나타나는 횟수를 세어 </a:t>
            </a:r>
            <a:r>
              <a:rPr lang="en-US" altLang="ko-KR" dirty="0"/>
              <a:t>array c</a:t>
            </a:r>
            <a:r>
              <a:rPr lang="ko-KR" altLang="en-US" dirty="0"/>
              <a:t>에 저장합니다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3. Array c</a:t>
            </a:r>
            <a:r>
              <a:rPr lang="ko-KR" altLang="en-US" dirty="0"/>
              <a:t>에 대해서 누적합을 구해줍니다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이렇게 </a:t>
            </a:r>
            <a:r>
              <a:rPr lang="en-US" altLang="ko-KR" dirty="0"/>
              <a:t>3</a:t>
            </a:r>
            <a:r>
              <a:rPr lang="ko-KR" altLang="en-US" dirty="0"/>
              <a:t>번에서 구한 정보를 가지고 </a:t>
            </a:r>
            <a:r>
              <a:rPr lang="en-US" altLang="ko-KR" dirty="0"/>
              <a:t>sorting</a:t>
            </a:r>
            <a:r>
              <a:rPr lang="ko-KR" altLang="en-US" dirty="0"/>
              <a:t>을 진행합니다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692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시작하기 전에 우리는 </a:t>
            </a:r>
            <a:r>
              <a:rPr lang="en-US" altLang="ko-KR" dirty="0"/>
              <a:t>3</a:t>
            </a:r>
            <a:r>
              <a:rPr lang="ko-KR" altLang="en-US" dirty="0"/>
              <a:t>가지 배열에 대해서 알아야합니다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먼저 </a:t>
            </a:r>
            <a:r>
              <a:rPr lang="en-US" altLang="ko-KR" dirty="0"/>
              <a:t>A -&gt; input </a:t>
            </a:r>
            <a:r>
              <a:rPr lang="ko-KR" altLang="en-US" dirty="0"/>
              <a:t>값들이 들어오는 배열입니다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 -&gt; </a:t>
            </a:r>
            <a:r>
              <a:rPr lang="ko-KR" altLang="en-US" dirty="0"/>
              <a:t>최종적으로 </a:t>
            </a:r>
            <a:r>
              <a:rPr lang="en-US" altLang="ko-KR" dirty="0"/>
              <a:t>sorting </a:t>
            </a:r>
            <a:r>
              <a:rPr lang="ko-KR" altLang="en-US" dirty="0"/>
              <a:t>된 값이 들어오는 배열입니다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 -&gt; 0~k</a:t>
            </a:r>
            <a:r>
              <a:rPr lang="ko-KR" altLang="en-US" dirty="0"/>
              <a:t>까지 각 원소들이 </a:t>
            </a:r>
            <a:r>
              <a:rPr lang="en-US" altLang="ko-KR" dirty="0"/>
              <a:t>input array</a:t>
            </a:r>
            <a:r>
              <a:rPr lang="ko-KR" altLang="en-US" dirty="0"/>
              <a:t>에서 몇 번 나오는지 </a:t>
            </a:r>
            <a:r>
              <a:rPr lang="en-US" altLang="ko-KR" dirty="0"/>
              <a:t>counting </a:t>
            </a:r>
            <a:r>
              <a:rPr lang="ko-KR" altLang="en-US" dirty="0"/>
              <a:t>해주는 원소입니다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K -&gt; </a:t>
            </a:r>
            <a:r>
              <a:rPr lang="ko-KR" altLang="en-US" dirty="0"/>
              <a:t>원소 값의 최대 범위는 </a:t>
            </a:r>
            <a:r>
              <a:rPr lang="en-US" altLang="ko-KR" dirty="0"/>
              <a:t>k=5</a:t>
            </a:r>
            <a:r>
              <a:rPr lang="ko-KR" altLang="en-US" dirty="0"/>
              <a:t>임을 알고 알고리즘을 진행해 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8101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Step1</a:t>
            </a:r>
            <a:r>
              <a:rPr lang="ko-KR" altLang="en-US" dirty="0"/>
              <a:t>입니다</a:t>
            </a:r>
            <a:r>
              <a:rPr lang="en-US" altLang="ko-KR" dirty="0"/>
              <a:t>. Array c</a:t>
            </a:r>
            <a:r>
              <a:rPr lang="ko-KR" altLang="en-US" dirty="0"/>
              <a:t>를 </a:t>
            </a:r>
            <a:r>
              <a:rPr lang="en-US" altLang="ko-KR" dirty="0"/>
              <a:t>0</a:t>
            </a:r>
            <a:r>
              <a:rPr lang="ko-KR" altLang="en-US" dirty="0"/>
              <a:t>으로 초기화 시켜줍니다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0787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번 째 단계입니다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Input array</a:t>
            </a:r>
            <a:r>
              <a:rPr lang="ko-KR" altLang="en-US" dirty="0"/>
              <a:t>인 </a:t>
            </a:r>
            <a:r>
              <a:rPr lang="en-US" altLang="ko-KR" dirty="0"/>
              <a:t>A</a:t>
            </a:r>
            <a:r>
              <a:rPr lang="ko-KR" altLang="en-US" dirty="0"/>
              <a:t>에 대해서 </a:t>
            </a:r>
            <a:r>
              <a:rPr lang="en-US" altLang="ko-KR" dirty="0"/>
              <a:t>index 1~n</a:t>
            </a:r>
            <a:r>
              <a:rPr lang="ko-KR" altLang="en-US" dirty="0"/>
              <a:t>까지 돌며 </a:t>
            </a:r>
            <a:r>
              <a:rPr lang="en-US" altLang="ko-KR" dirty="0"/>
              <a:t>0~k</a:t>
            </a:r>
            <a:r>
              <a:rPr lang="ko-KR" altLang="en-US" dirty="0"/>
              <a:t>범위의 수가 각 몇 번 나왔는지 </a:t>
            </a:r>
            <a:r>
              <a:rPr lang="en-US" altLang="ko-KR" dirty="0"/>
              <a:t>counting </a:t>
            </a:r>
            <a:r>
              <a:rPr lang="ko-KR" altLang="en-US" dirty="0"/>
              <a:t>해 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1080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번째 입니다</a:t>
            </a:r>
            <a:r>
              <a:rPr lang="en-US" altLang="ko-KR" dirty="0"/>
              <a:t>. Array c</a:t>
            </a:r>
            <a:r>
              <a:rPr lang="ko-KR" altLang="en-US" dirty="0"/>
              <a:t>의 원소들 즉</a:t>
            </a:r>
            <a:r>
              <a:rPr lang="en-US" altLang="ko-KR" dirty="0"/>
              <a:t>, 0~k</a:t>
            </a:r>
            <a:r>
              <a:rPr lang="ko-KR" altLang="en-US" dirty="0"/>
              <a:t>범위의 수들에 대해 누적합을 진행해 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저는 이 부분이 </a:t>
            </a:r>
            <a:r>
              <a:rPr lang="en-US" altLang="ko-KR" dirty="0"/>
              <a:t>counting</a:t>
            </a:r>
            <a:r>
              <a:rPr lang="ko-KR" altLang="en-US" dirty="0"/>
              <a:t> </a:t>
            </a:r>
            <a:r>
              <a:rPr lang="en-US" altLang="ko-KR" dirty="0"/>
              <a:t>sort</a:t>
            </a:r>
            <a:r>
              <a:rPr lang="ko-KR" altLang="en-US" dirty="0"/>
              <a:t>의 핵심 아이디어라고 생각하는데</a:t>
            </a:r>
            <a:r>
              <a:rPr lang="en-US" altLang="ko-KR" dirty="0"/>
              <a:t>, </a:t>
            </a:r>
            <a:r>
              <a:rPr lang="ko-KR" altLang="en-US" dirty="0"/>
              <a:t>이렇게 누적합을 진행해 주면 각 원소 </a:t>
            </a:r>
            <a:r>
              <a:rPr lang="en-US" altLang="ko-KR" dirty="0"/>
              <a:t>x</a:t>
            </a:r>
            <a:r>
              <a:rPr lang="ko-KR" altLang="en-US" dirty="0"/>
              <a:t>에 대해서 자신보다 작거나 같은 원소들의 개수를</a:t>
            </a:r>
            <a:endParaRPr lang="en-US" altLang="ko-KR" dirty="0"/>
          </a:p>
          <a:p>
            <a:r>
              <a:rPr lang="ko-KR" altLang="en-US" dirty="0"/>
              <a:t>알 수 있습니다</a:t>
            </a:r>
            <a:r>
              <a:rPr lang="en-US" altLang="ko-KR" dirty="0"/>
              <a:t>. </a:t>
            </a:r>
            <a:r>
              <a:rPr lang="ko-KR" altLang="en-US" dirty="0"/>
              <a:t>그림으로 예를 들면 </a:t>
            </a:r>
            <a:r>
              <a:rPr lang="en-US" altLang="ko-KR" dirty="0"/>
              <a:t>c[3]=7</a:t>
            </a:r>
            <a:r>
              <a:rPr lang="ko-KR" altLang="en-US" dirty="0"/>
              <a:t>이라는 것은 </a:t>
            </a:r>
            <a:r>
              <a:rPr lang="en-US" altLang="ko-KR" dirty="0"/>
              <a:t>input </a:t>
            </a:r>
            <a:r>
              <a:rPr lang="ko-KR" altLang="en-US" dirty="0"/>
              <a:t>값들 중 </a:t>
            </a:r>
            <a:r>
              <a:rPr lang="en-US" altLang="ko-KR" dirty="0"/>
              <a:t>3</a:t>
            </a:r>
            <a:r>
              <a:rPr lang="ko-KR" altLang="en-US" dirty="0"/>
              <a:t>보다 크거나 작은 값이 </a:t>
            </a:r>
            <a:r>
              <a:rPr lang="en-US" altLang="ko-KR" dirty="0"/>
              <a:t>7</a:t>
            </a:r>
            <a:r>
              <a:rPr lang="ko-KR" altLang="en-US" dirty="0"/>
              <a:t>개 있다는 것을 알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말은 </a:t>
            </a:r>
            <a:r>
              <a:rPr lang="en-US" altLang="ko-KR" dirty="0"/>
              <a:t>input </a:t>
            </a:r>
            <a:r>
              <a:rPr lang="ko-KR" altLang="en-US" dirty="0"/>
              <a:t>값에 </a:t>
            </a:r>
            <a:r>
              <a:rPr lang="en-US" altLang="ko-KR" dirty="0"/>
              <a:t>3</a:t>
            </a:r>
            <a:r>
              <a:rPr lang="ko-KR" altLang="en-US" dirty="0"/>
              <a:t>이 존재하면 오름차순으로 </a:t>
            </a:r>
            <a:r>
              <a:rPr lang="en-US" altLang="ko-KR" dirty="0"/>
              <a:t>sorting</a:t>
            </a:r>
            <a:r>
              <a:rPr lang="ko-KR" altLang="en-US" dirty="0"/>
              <a:t>했을 경우 </a:t>
            </a:r>
            <a:r>
              <a:rPr lang="en-US" altLang="ko-KR" dirty="0"/>
              <a:t>3</a:t>
            </a:r>
            <a:r>
              <a:rPr lang="ko-KR" altLang="en-US" dirty="0"/>
              <a:t>은 </a:t>
            </a:r>
            <a:r>
              <a:rPr lang="en-US" altLang="ko-KR" dirty="0"/>
              <a:t>7</a:t>
            </a:r>
            <a:r>
              <a:rPr lang="ko-KR" altLang="en-US" dirty="0"/>
              <a:t>번째 자리에 위치할 수 있음을 알 수 있다는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2551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 단계입니다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Array a</a:t>
            </a:r>
            <a:r>
              <a:rPr lang="ko-KR" altLang="en-US" dirty="0"/>
              <a:t>의 </a:t>
            </a:r>
            <a:r>
              <a:rPr lang="en-US" altLang="ko-KR" dirty="0"/>
              <a:t>n</a:t>
            </a:r>
            <a:r>
              <a:rPr lang="ko-KR" altLang="en-US" dirty="0"/>
              <a:t>번째 </a:t>
            </a:r>
            <a:r>
              <a:rPr lang="en-US" altLang="ko-KR" dirty="0"/>
              <a:t>index</a:t>
            </a:r>
            <a:r>
              <a:rPr lang="ko-KR" altLang="en-US" dirty="0"/>
              <a:t>부터 </a:t>
            </a:r>
            <a:r>
              <a:rPr lang="en-US" altLang="ko-KR" dirty="0"/>
              <a:t>1</a:t>
            </a:r>
            <a:r>
              <a:rPr lang="ko-KR" altLang="en-US" dirty="0"/>
              <a:t>번째 </a:t>
            </a:r>
            <a:r>
              <a:rPr lang="en-US" altLang="ko-KR" dirty="0"/>
              <a:t>index</a:t>
            </a:r>
            <a:r>
              <a:rPr lang="ko-KR" altLang="en-US" dirty="0"/>
              <a:t>까지 역순으로 내려가면서 의사코드를 진행해 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먼저 </a:t>
            </a:r>
            <a:r>
              <a:rPr lang="en-US" altLang="ko-KR" dirty="0"/>
              <a:t>a</a:t>
            </a:r>
            <a:r>
              <a:rPr lang="ko-KR" altLang="en-US" dirty="0"/>
              <a:t>의 </a:t>
            </a:r>
            <a:r>
              <a:rPr lang="en-US" altLang="ko-KR" dirty="0"/>
              <a:t>8</a:t>
            </a:r>
            <a:r>
              <a:rPr lang="ko-KR" altLang="en-US" dirty="0"/>
              <a:t>번째 </a:t>
            </a:r>
            <a:r>
              <a:rPr lang="en-US" altLang="ko-KR" dirty="0"/>
              <a:t>index</a:t>
            </a:r>
            <a:r>
              <a:rPr lang="ko-KR" altLang="en-US" dirty="0"/>
              <a:t>의 값이 </a:t>
            </a:r>
            <a:r>
              <a:rPr lang="en-US" altLang="ko-KR" dirty="0"/>
              <a:t>3 c</a:t>
            </a:r>
            <a:r>
              <a:rPr lang="ko-KR" altLang="en-US" dirty="0"/>
              <a:t>의 </a:t>
            </a:r>
            <a:r>
              <a:rPr lang="en-US" altLang="ko-KR" dirty="0"/>
              <a:t>3</a:t>
            </a:r>
            <a:r>
              <a:rPr lang="ko-KR" altLang="en-US" dirty="0"/>
              <a:t>번째 </a:t>
            </a:r>
            <a:r>
              <a:rPr lang="en-US" altLang="ko-KR" dirty="0"/>
              <a:t>index</a:t>
            </a:r>
            <a:r>
              <a:rPr lang="ko-KR" altLang="en-US" dirty="0"/>
              <a:t>의 값이 </a:t>
            </a:r>
            <a:r>
              <a:rPr lang="en-US" altLang="ko-KR" dirty="0"/>
              <a:t>~ </a:t>
            </a:r>
            <a:r>
              <a:rPr lang="ko-KR" altLang="en-US" dirty="0"/>
              <a:t>이고 이 </a:t>
            </a:r>
            <a:r>
              <a:rPr lang="en-US" altLang="ko-KR" dirty="0"/>
              <a:t>index</a:t>
            </a:r>
            <a:r>
              <a:rPr lang="ko-KR" altLang="en-US" dirty="0"/>
              <a:t>값을 </a:t>
            </a:r>
            <a:r>
              <a:rPr lang="en-US" altLang="ko-KR" dirty="0"/>
              <a:t>b</a:t>
            </a:r>
            <a:r>
              <a:rPr lang="ko-KR" altLang="en-US" dirty="0"/>
              <a:t>에 적용시키면</a:t>
            </a:r>
            <a:endParaRPr lang="en-US" altLang="ko-KR" dirty="0"/>
          </a:p>
          <a:p>
            <a:r>
              <a:rPr lang="en-US" altLang="ko-KR" dirty="0"/>
              <a:t>B</a:t>
            </a:r>
            <a:r>
              <a:rPr lang="ko-KR" altLang="en-US" dirty="0"/>
              <a:t>의 </a:t>
            </a:r>
            <a:r>
              <a:rPr lang="en-US" altLang="ko-KR" dirty="0"/>
              <a:t>~</a:t>
            </a:r>
            <a:r>
              <a:rPr lang="ko-KR" altLang="en-US" dirty="0"/>
              <a:t>번째 </a:t>
            </a:r>
            <a:r>
              <a:rPr lang="en-US" altLang="ko-KR" dirty="0"/>
              <a:t>index</a:t>
            </a:r>
            <a:r>
              <a:rPr lang="ko-KR" altLang="en-US" dirty="0"/>
              <a:t>가 </a:t>
            </a:r>
            <a:r>
              <a:rPr lang="en-US" altLang="ko-KR" dirty="0"/>
              <a:t>a[8]</a:t>
            </a:r>
            <a:r>
              <a:rPr lang="ko-KR" altLang="en-US" dirty="0"/>
              <a:t>의 </a:t>
            </a:r>
            <a:r>
              <a:rPr lang="en-US" altLang="ko-KR" dirty="0"/>
              <a:t>sorted </a:t>
            </a:r>
            <a:r>
              <a:rPr lang="ko-KR" altLang="en-US" dirty="0"/>
              <a:t>위치가 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나서 </a:t>
            </a:r>
            <a:r>
              <a:rPr lang="en-US" altLang="ko-KR" dirty="0"/>
              <a:t>3</a:t>
            </a:r>
            <a:r>
              <a:rPr lang="ko-KR" altLang="en-US" dirty="0"/>
              <a:t> 한 개를 </a:t>
            </a:r>
            <a:r>
              <a:rPr lang="en-US" altLang="ko-KR" dirty="0"/>
              <a:t>sorting</a:t>
            </a:r>
            <a:r>
              <a:rPr lang="ko-KR" altLang="en-US" dirty="0"/>
              <a:t>해 주었으니 </a:t>
            </a:r>
            <a:r>
              <a:rPr lang="en-US" altLang="ko-KR" dirty="0"/>
              <a:t>c[3]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값을 </a:t>
            </a:r>
            <a:r>
              <a:rPr lang="en-US" altLang="ko-KR" dirty="0"/>
              <a:t>1 </a:t>
            </a:r>
            <a:r>
              <a:rPr lang="ko-KR" altLang="en-US" dirty="0"/>
              <a:t>줄이고 </a:t>
            </a:r>
            <a:r>
              <a:rPr lang="en-US" altLang="ko-KR" dirty="0"/>
              <a:t>update</a:t>
            </a:r>
            <a:r>
              <a:rPr lang="ko-KR" altLang="en-US" dirty="0"/>
              <a:t>를 시켜줍니다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</a:t>
            </a:r>
            <a:r>
              <a:rPr lang="en-US" altLang="ko-KR" dirty="0"/>
              <a:t>counting array</a:t>
            </a:r>
            <a:r>
              <a:rPr lang="ko-KR" altLang="en-US" dirty="0"/>
              <a:t>를 </a:t>
            </a:r>
            <a:r>
              <a:rPr lang="en-US" altLang="ko-KR" dirty="0"/>
              <a:t>update</a:t>
            </a:r>
            <a:r>
              <a:rPr lang="ko-KR" altLang="en-US" dirty="0"/>
              <a:t> 해줌으로 같은 값이 나와도 겹치지 않고 정확하게 </a:t>
            </a:r>
            <a:r>
              <a:rPr lang="en-US" altLang="ko-KR" dirty="0"/>
              <a:t>sorting </a:t>
            </a:r>
            <a:r>
              <a:rPr lang="ko-KR" altLang="en-US" dirty="0"/>
              <a:t>될 수 있게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0258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의사코드를 가지고 분석해 보겠습니다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먼저 </a:t>
            </a:r>
            <a:r>
              <a:rPr lang="en-US" altLang="ko-KR" dirty="0"/>
              <a:t>step1 array c</a:t>
            </a:r>
            <a:r>
              <a:rPr lang="ko-KR" altLang="en-US" dirty="0"/>
              <a:t>를 </a:t>
            </a:r>
            <a:r>
              <a:rPr lang="en-US" altLang="ko-KR" dirty="0"/>
              <a:t>0</a:t>
            </a:r>
            <a:r>
              <a:rPr lang="ko-KR" altLang="en-US" dirty="0"/>
              <a:t>으로 초기화 하는 것은 </a:t>
            </a:r>
            <a:r>
              <a:rPr lang="en-US" altLang="ko-KR" dirty="0"/>
              <a:t>0~k</a:t>
            </a:r>
            <a:r>
              <a:rPr lang="ko-KR" altLang="en-US" dirty="0"/>
              <a:t>이므로 </a:t>
            </a:r>
            <a:r>
              <a:rPr lang="ko-KR" altLang="en-US" dirty="0" err="1"/>
              <a:t>세타</a:t>
            </a:r>
            <a:r>
              <a:rPr lang="ko-KR" altLang="en-US" dirty="0"/>
              <a:t> </a:t>
            </a:r>
            <a:r>
              <a:rPr lang="en-US" altLang="ko-KR" dirty="0"/>
              <a:t>k </a:t>
            </a:r>
            <a:r>
              <a:rPr lang="ko-KR" altLang="en-US" dirty="0"/>
              <a:t>시간이 걸립니다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Step2</a:t>
            </a:r>
            <a:r>
              <a:rPr lang="ko-KR" altLang="en-US" dirty="0"/>
              <a:t>는 </a:t>
            </a:r>
            <a:r>
              <a:rPr lang="en-US" altLang="ko-KR" dirty="0"/>
              <a:t>array a</a:t>
            </a:r>
            <a:r>
              <a:rPr lang="ko-KR" altLang="en-US" dirty="0"/>
              <a:t>를 </a:t>
            </a:r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n</a:t>
            </a:r>
            <a:r>
              <a:rPr lang="ko-KR" altLang="en-US" dirty="0"/>
              <a:t>까지 탐색하므로 </a:t>
            </a:r>
            <a:r>
              <a:rPr lang="ko-KR" altLang="en-US" dirty="0" err="1"/>
              <a:t>세타</a:t>
            </a:r>
            <a:r>
              <a:rPr lang="ko-KR" altLang="en-US" dirty="0"/>
              <a:t> </a:t>
            </a:r>
            <a:r>
              <a:rPr lang="en-US" altLang="ko-KR" dirty="0"/>
              <a:t>n</a:t>
            </a:r>
          </a:p>
          <a:p>
            <a:r>
              <a:rPr lang="en-US" altLang="ko-KR" dirty="0"/>
              <a:t>Step 3</a:t>
            </a:r>
            <a:r>
              <a:rPr lang="ko-KR" altLang="en-US" dirty="0"/>
              <a:t>은 </a:t>
            </a:r>
            <a:r>
              <a:rPr lang="en-US" altLang="ko-KR" dirty="0"/>
              <a:t>array c</a:t>
            </a:r>
            <a:r>
              <a:rPr lang="ko-KR" altLang="en-US" dirty="0"/>
              <a:t>를 </a:t>
            </a:r>
            <a:r>
              <a:rPr lang="en-US" altLang="ko-KR" dirty="0"/>
              <a:t>0~k</a:t>
            </a:r>
            <a:r>
              <a:rPr lang="ko-KR" altLang="en-US" dirty="0"/>
              <a:t>까지 탐색하므로 </a:t>
            </a:r>
            <a:r>
              <a:rPr lang="ko-KR" altLang="en-US" dirty="0" err="1"/>
              <a:t>세타</a:t>
            </a:r>
            <a:r>
              <a:rPr lang="ko-KR" altLang="en-US" dirty="0"/>
              <a:t> </a:t>
            </a:r>
            <a:r>
              <a:rPr lang="en-US" altLang="ko-KR" dirty="0"/>
              <a:t>k</a:t>
            </a:r>
          </a:p>
          <a:p>
            <a:r>
              <a:rPr lang="en-US" altLang="ko-KR" dirty="0"/>
              <a:t>Step 4</a:t>
            </a:r>
            <a:r>
              <a:rPr lang="ko-KR" altLang="en-US" dirty="0"/>
              <a:t>는</a:t>
            </a:r>
            <a:r>
              <a:rPr lang="en-US" altLang="ko-KR" dirty="0"/>
              <a:t> array a</a:t>
            </a:r>
            <a:r>
              <a:rPr lang="ko-KR" altLang="en-US" dirty="0"/>
              <a:t>를 </a:t>
            </a:r>
            <a:r>
              <a:rPr lang="en-US" altLang="ko-KR" dirty="0"/>
              <a:t>n</a:t>
            </a:r>
            <a:r>
              <a:rPr lang="ko-KR" altLang="en-US" dirty="0"/>
              <a:t>부터 </a:t>
            </a:r>
            <a:r>
              <a:rPr lang="en-US" altLang="ko-KR" dirty="0"/>
              <a:t>1 </a:t>
            </a:r>
            <a:r>
              <a:rPr lang="ko-KR" altLang="en-US" dirty="0"/>
              <a:t>다시 말해 </a:t>
            </a:r>
            <a:r>
              <a:rPr lang="en-US" altLang="ko-KR" dirty="0"/>
              <a:t>n</a:t>
            </a:r>
            <a:r>
              <a:rPr lang="ko-KR" altLang="en-US" dirty="0"/>
              <a:t>번 탐색하므로 </a:t>
            </a:r>
            <a:r>
              <a:rPr lang="ko-KR" altLang="en-US" dirty="0" err="1"/>
              <a:t>세타</a:t>
            </a:r>
            <a:r>
              <a:rPr lang="ko-KR" altLang="en-US" dirty="0"/>
              <a:t> </a:t>
            </a:r>
            <a:r>
              <a:rPr lang="en-US" altLang="ko-KR" dirty="0"/>
              <a:t>n</a:t>
            </a:r>
          </a:p>
          <a:p>
            <a:r>
              <a:rPr lang="ko-KR" altLang="en-US" dirty="0"/>
              <a:t>따라서 </a:t>
            </a:r>
            <a:r>
              <a:rPr lang="en-US" altLang="ko-KR" dirty="0"/>
              <a:t>counting sort</a:t>
            </a:r>
            <a:r>
              <a:rPr lang="ko-KR" altLang="en-US" dirty="0"/>
              <a:t>는 </a:t>
            </a:r>
            <a:r>
              <a:rPr lang="ko-KR" altLang="en-US" dirty="0" err="1"/>
              <a:t>세타</a:t>
            </a:r>
            <a:r>
              <a:rPr lang="ko-KR" altLang="en-US" dirty="0"/>
              <a:t> </a:t>
            </a:r>
            <a:r>
              <a:rPr lang="en-US" altLang="ko-KR" dirty="0" err="1"/>
              <a:t>n+k</a:t>
            </a:r>
            <a:r>
              <a:rPr lang="ko-KR" altLang="en-US" dirty="0"/>
              <a:t>의 </a:t>
            </a:r>
            <a:r>
              <a:rPr lang="ko-KR" altLang="en-US" dirty="0" err="1"/>
              <a:t>시간복잡도를</a:t>
            </a:r>
            <a:r>
              <a:rPr lang="ko-KR" altLang="en-US" dirty="0"/>
              <a:t> 가진다고 할 수 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6500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Counting sort</a:t>
            </a:r>
            <a:r>
              <a:rPr lang="ko-KR" altLang="en-US" dirty="0"/>
              <a:t>의 속성에 대해서 알아보겠습니다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Counting sort</a:t>
            </a:r>
            <a:r>
              <a:rPr lang="ko-KR" altLang="en-US" dirty="0"/>
              <a:t>는 엄밀하게 말하면 </a:t>
            </a:r>
            <a:r>
              <a:rPr lang="ko-KR" altLang="en-US" dirty="0" err="1"/>
              <a:t>세타</a:t>
            </a:r>
            <a:r>
              <a:rPr lang="ko-KR" altLang="en-US" dirty="0"/>
              <a:t> </a:t>
            </a:r>
            <a:r>
              <a:rPr lang="en-US" altLang="ko-KR" dirty="0" err="1"/>
              <a:t>n+k</a:t>
            </a:r>
            <a:r>
              <a:rPr lang="ko-KR" altLang="en-US" dirty="0"/>
              <a:t>의 시간 복잡도를 가지는데</a:t>
            </a:r>
            <a:endParaRPr lang="en-US" altLang="ko-KR" dirty="0"/>
          </a:p>
          <a:p>
            <a:r>
              <a:rPr lang="en-US" altLang="ko-KR" dirty="0"/>
              <a:t>K</a:t>
            </a:r>
            <a:r>
              <a:rPr lang="ko-KR" altLang="en-US" dirty="0"/>
              <a:t>가 </a:t>
            </a:r>
            <a:r>
              <a:rPr lang="en-US" altLang="ko-KR" dirty="0"/>
              <a:t>n</a:t>
            </a:r>
            <a:r>
              <a:rPr lang="ko-KR" altLang="en-US" dirty="0"/>
              <a:t>보다 작거나 같게 수의 범위를 지정한다면 </a:t>
            </a:r>
            <a:r>
              <a:rPr lang="en-US" altLang="ko-KR" dirty="0"/>
              <a:t>counting sort</a:t>
            </a:r>
            <a:r>
              <a:rPr lang="ko-KR" altLang="en-US" dirty="0"/>
              <a:t>는 </a:t>
            </a:r>
            <a:r>
              <a:rPr lang="ko-KR" altLang="en-US" dirty="0" err="1"/>
              <a:t>세타</a:t>
            </a:r>
            <a:r>
              <a:rPr lang="ko-KR" altLang="en-US" dirty="0"/>
              <a:t> </a:t>
            </a:r>
            <a:r>
              <a:rPr lang="en-US" altLang="ko-KR" dirty="0"/>
              <a:t>n time</a:t>
            </a:r>
            <a:r>
              <a:rPr lang="ko-KR" altLang="en-US" dirty="0"/>
              <a:t>의 복자도를 가지게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</a:t>
            </a:r>
            <a:r>
              <a:rPr lang="en-US" altLang="ko-KR" dirty="0"/>
              <a:t>k</a:t>
            </a:r>
            <a:r>
              <a:rPr lang="ko-KR" altLang="en-US" dirty="0"/>
              <a:t>가 위의 경우처럼 </a:t>
            </a:r>
            <a:r>
              <a:rPr lang="en-US" altLang="ko-KR" dirty="0"/>
              <a:t>n</a:t>
            </a:r>
            <a:r>
              <a:rPr lang="ko-KR" altLang="en-US" dirty="0"/>
              <a:t>보다 월등하게 크게 된다면 </a:t>
            </a:r>
            <a:r>
              <a:rPr lang="ko-KR" altLang="en-US" dirty="0" err="1"/>
              <a:t>세타</a:t>
            </a:r>
            <a:r>
              <a:rPr lang="ko-KR" altLang="en-US" dirty="0"/>
              <a:t> </a:t>
            </a:r>
            <a:r>
              <a:rPr lang="en-US" altLang="ko-KR" dirty="0"/>
              <a:t>k time</a:t>
            </a:r>
            <a:r>
              <a:rPr lang="ko-KR" altLang="en-US" dirty="0"/>
              <a:t>을 가지고 그만큼 </a:t>
            </a:r>
            <a:r>
              <a:rPr lang="en-US" altLang="ko-KR" dirty="0"/>
              <a:t>array c</a:t>
            </a:r>
            <a:r>
              <a:rPr lang="ko-KR" altLang="en-US" dirty="0"/>
              <a:t>의 크기도 커져서 메모리를 많이 소모해 비효율적입니다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마지막으로 </a:t>
            </a:r>
            <a:r>
              <a:rPr lang="en-US" altLang="ko-KR" dirty="0"/>
              <a:t>counting sort</a:t>
            </a:r>
            <a:r>
              <a:rPr lang="ko-KR" altLang="en-US" dirty="0"/>
              <a:t>는 </a:t>
            </a:r>
            <a:r>
              <a:rPr lang="en-US" altLang="ko-KR" dirty="0"/>
              <a:t>stable sort algorithm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4025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Stable </a:t>
            </a:r>
            <a:r>
              <a:rPr lang="ko-KR" altLang="en-US" dirty="0"/>
              <a:t>하다는 것은 같은 원소에 대해서 </a:t>
            </a:r>
            <a:r>
              <a:rPr lang="en-US" altLang="ko-KR" dirty="0"/>
              <a:t>sorting</a:t>
            </a:r>
            <a:r>
              <a:rPr lang="ko-KR" altLang="en-US" dirty="0"/>
              <a:t>되기 전에 상대적</a:t>
            </a:r>
            <a:r>
              <a:rPr lang="en-US" altLang="ko-KR" dirty="0"/>
              <a:t>order</a:t>
            </a:r>
            <a:r>
              <a:rPr lang="ko-KR" altLang="en-US" dirty="0"/>
              <a:t>와 </a:t>
            </a:r>
            <a:r>
              <a:rPr lang="en-US" altLang="ko-KR" dirty="0"/>
              <a:t>sorting</a:t>
            </a:r>
            <a:r>
              <a:rPr lang="ko-KR" altLang="en-US" dirty="0"/>
              <a:t>된 후의 상대적 </a:t>
            </a:r>
            <a:r>
              <a:rPr lang="en-US" altLang="ko-KR" dirty="0"/>
              <a:t>order</a:t>
            </a:r>
            <a:r>
              <a:rPr lang="ko-KR" altLang="en-US" dirty="0"/>
              <a:t>가 같음을 이야기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이해하기 쉽게 예를 들면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5664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Counting sort</a:t>
            </a:r>
            <a:r>
              <a:rPr lang="ko-KR" altLang="en-US" dirty="0"/>
              <a:t>에서는 이 부분에서 </a:t>
            </a:r>
            <a:r>
              <a:rPr lang="en-US" altLang="ko-KR" dirty="0"/>
              <a:t>stability</a:t>
            </a:r>
            <a:r>
              <a:rPr lang="ko-KR" altLang="en-US" dirty="0"/>
              <a:t>를 만족하게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짧은 예로 다시보면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056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r>
              <a:rPr lang="ko-KR" altLang="en-US" dirty="0"/>
              <a:t>에서는 </a:t>
            </a:r>
            <a:r>
              <a:rPr lang="en-US" altLang="ko-KR" dirty="0"/>
              <a:t>comparison </a:t>
            </a:r>
            <a:r>
              <a:rPr lang="ko-KR" altLang="en-US" dirty="0" err="1"/>
              <a:t>소팅</a:t>
            </a:r>
            <a:r>
              <a:rPr lang="ko-KR" altLang="en-US" dirty="0"/>
              <a:t> 알고리즘의 한계에 대해서</a:t>
            </a:r>
            <a:br>
              <a:rPr lang="en-US" altLang="ko-KR" dirty="0"/>
            </a:br>
            <a:r>
              <a:rPr lang="ko-KR" altLang="en-US" dirty="0"/>
              <a:t>그리고 그 한계를 특정 조건에서 뛰어 넘는 </a:t>
            </a:r>
            <a:r>
              <a:rPr lang="en-US" altLang="ko-KR" dirty="0"/>
              <a:t>sorting </a:t>
            </a:r>
            <a:r>
              <a:rPr lang="ko-KR" altLang="en-US" dirty="0"/>
              <a:t>알고리즘인 </a:t>
            </a:r>
            <a:r>
              <a:rPr lang="en-US" altLang="ko-KR" dirty="0"/>
              <a:t>counting , radix</a:t>
            </a:r>
            <a:r>
              <a:rPr lang="ko-KR" altLang="en-US" dirty="0"/>
              <a:t>에 대해서 설명하고</a:t>
            </a:r>
            <a:endParaRPr lang="en-US" altLang="ko-KR" dirty="0"/>
          </a:p>
          <a:p>
            <a:r>
              <a:rPr lang="en-US" altLang="ko-KR" dirty="0"/>
              <a:t>Conclusion</a:t>
            </a:r>
            <a:r>
              <a:rPr lang="ko-KR" altLang="en-US" dirty="0"/>
              <a:t>을 낸 후 발표를 마치겠습니다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0569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설명</a:t>
            </a:r>
            <a:r>
              <a:rPr lang="en-US" altLang="ko-KR" dirty="0"/>
              <a:t>~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6867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우리는 이러한 </a:t>
            </a:r>
            <a:r>
              <a:rPr lang="en-US" altLang="ko-KR" dirty="0"/>
              <a:t>counting sort</a:t>
            </a:r>
            <a:r>
              <a:rPr lang="ko-KR" altLang="en-US" dirty="0"/>
              <a:t>의 </a:t>
            </a:r>
            <a:r>
              <a:rPr lang="en-US" altLang="ko-KR" dirty="0"/>
              <a:t>stable</a:t>
            </a:r>
            <a:r>
              <a:rPr lang="ko-KR" altLang="en-US" dirty="0"/>
              <a:t>한 </a:t>
            </a:r>
            <a:r>
              <a:rPr lang="en-US" altLang="ko-KR" dirty="0"/>
              <a:t>property</a:t>
            </a:r>
            <a:r>
              <a:rPr lang="ko-KR" altLang="en-US" dirty="0"/>
              <a:t>를 가지고 </a:t>
            </a:r>
            <a:r>
              <a:rPr lang="en-US" altLang="ko-KR" dirty="0"/>
              <a:t>radix sort</a:t>
            </a:r>
            <a:r>
              <a:rPr lang="ko-KR" altLang="en-US" dirty="0"/>
              <a:t>라는 기수 정렬을 만들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9841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3063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Radix sort counting</a:t>
            </a:r>
            <a:r>
              <a:rPr lang="ko-KR" altLang="en-US" dirty="0"/>
              <a:t>과 마찬가지로 원소들 간의 비교를 하지 않습니다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Counting sort</a:t>
            </a:r>
            <a:r>
              <a:rPr lang="ko-KR" altLang="en-US" dirty="0"/>
              <a:t>와 같은 </a:t>
            </a:r>
            <a:r>
              <a:rPr lang="en-US" altLang="ko-KR" dirty="0"/>
              <a:t>stable sort </a:t>
            </a:r>
            <a:r>
              <a:rPr lang="ko-KR" altLang="en-US" dirty="0"/>
              <a:t>알고리즘을 이용한 </a:t>
            </a:r>
            <a:r>
              <a:rPr lang="en-US" altLang="ko-KR" dirty="0"/>
              <a:t>sorting </a:t>
            </a:r>
            <a:r>
              <a:rPr lang="en-US" altLang="ko-KR" dirty="0" err="1"/>
              <a:t>algorith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Radix sort</a:t>
            </a:r>
            <a:r>
              <a:rPr lang="ko-KR" altLang="en-US" dirty="0"/>
              <a:t>도 가정을 가지는데</a:t>
            </a:r>
            <a:endParaRPr lang="en-US" altLang="ko-KR" dirty="0"/>
          </a:p>
          <a:p>
            <a:r>
              <a:rPr lang="en-US" altLang="ko-KR" dirty="0"/>
              <a:t>N</a:t>
            </a:r>
            <a:r>
              <a:rPr lang="ko-KR" altLang="en-US" dirty="0"/>
              <a:t>개의 </a:t>
            </a:r>
            <a:r>
              <a:rPr lang="en-US" altLang="ko-KR" dirty="0"/>
              <a:t>input</a:t>
            </a:r>
            <a:r>
              <a:rPr lang="ko-KR" altLang="en-US" dirty="0"/>
              <a:t>들은 </a:t>
            </a:r>
            <a:r>
              <a:rPr lang="en-US" altLang="ko-KR" dirty="0"/>
              <a:t>d</a:t>
            </a:r>
            <a:r>
              <a:rPr lang="ko-KR" altLang="en-US" dirty="0"/>
              <a:t>개의 자리수로 이루어져 있고 모든 원소들은 음이 아닌 정수입니다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8194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책에 나온 </a:t>
            </a:r>
            <a:r>
              <a:rPr lang="ko-KR" altLang="en-US" dirty="0" err="1"/>
              <a:t>의사코드입니다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 </a:t>
            </a:r>
            <a:r>
              <a:rPr lang="en-US" altLang="ko-KR" dirty="0"/>
              <a:t>d</a:t>
            </a:r>
            <a:r>
              <a:rPr lang="ko-KR" altLang="en-US" dirty="0"/>
              <a:t>는 최대 자리 수를 뜻하고</a:t>
            </a:r>
            <a:endParaRPr lang="en-US" altLang="ko-KR" dirty="0"/>
          </a:p>
          <a:p>
            <a:r>
              <a:rPr lang="en-US" altLang="ko-KR" dirty="0"/>
              <a:t>Stable sort</a:t>
            </a:r>
            <a:r>
              <a:rPr lang="ko-KR" altLang="en-US" dirty="0"/>
              <a:t>는 </a:t>
            </a:r>
            <a:r>
              <a:rPr lang="en-US" altLang="ko-KR" dirty="0"/>
              <a:t>counting sort</a:t>
            </a:r>
            <a:r>
              <a:rPr lang="ko-KR" altLang="en-US" dirty="0"/>
              <a:t>를 이용할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2005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의사코드를 이용해 제가 직접 구현해 봤습니다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Radix sort</a:t>
            </a:r>
            <a:r>
              <a:rPr lang="ko-KR" altLang="en-US" dirty="0"/>
              <a:t>함수를 실행시키면 </a:t>
            </a:r>
            <a:r>
              <a:rPr lang="en-US" altLang="ko-KR" dirty="0"/>
              <a:t>input array</a:t>
            </a:r>
            <a:r>
              <a:rPr lang="ko-KR" altLang="en-US" dirty="0"/>
              <a:t>에서 최대값을 찾아서 최대 자릿수를 구한 후 그 자릿수 만큼 </a:t>
            </a:r>
            <a:r>
              <a:rPr lang="en-US" altLang="ko-KR" dirty="0"/>
              <a:t>counting sort</a:t>
            </a:r>
            <a:r>
              <a:rPr lang="ko-KR" altLang="en-US" dirty="0"/>
              <a:t>를 진행해줍니다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4398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 과정을 하기 위해서는 </a:t>
            </a:r>
            <a:r>
              <a:rPr lang="en-US" altLang="ko-KR" dirty="0"/>
              <a:t>input array </a:t>
            </a:r>
            <a:r>
              <a:rPr lang="ko-KR" altLang="en-US" dirty="0"/>
              <a:t>임시로 쓰일 </a:t>
            </a:r>
            <a:r>
              <a:rPr lang="en-US" altLang="ko-KR" dirty="0"/>
              <a:t>temp array </a:t>
            </a:r>
            <a:r>
              <a:rPr lang="ko-KR" altLang="en-US" dirty="0"/>
              <a:t>그리고 각 자릿수 별로 나타나는 횟수를 세어줄 </a:t>
            </a:r>
            <a:r>
              <a:rPr lang="en-US" altLang="ko-KR" dirty="0"/>
              <a:t>counting array</a:t>
            </a:r>
            <a:r>
              <a:rPr lang="ko-KR" altLang="en-US" dirty="0"/>
              <a:t>가 필요합니다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이때 </a:t>
            </a:r>
            <a:r>
              <a:rPr lang="en-US" altLang="ko-KR" dirty="0"/>
              <a:t>, counting array</a:t>
            </a:r>
            <a:r>
              <a:rPr lang="ko-KR" altLang="en-US" dirty="0"/>
              <a:t>는 </a:t>
            </a:r>
            <a:r>
              <a:rPr lang="en-US" altLang="ko-KR" dirty="0"/>
              <a:t>10</a:t>
            </a:r>
            <a:r>
              <a:rPr lang="ko-KR" altLang="en-US" dirty="0"/>
              <a:t>으로 고정되어 있는데</a:t>
            </a:r>
            <a:r>
              <a:rPr lang="en-US" altLang="ko-KR" dirty="0"/>
              <a:t>, 0</a:t>
            </a:r>
            <a:r>
              <a:rPr lang="ko-KR" altLang="en-US" dirty="0"/>
              <a:t>이 아닌 양의 정수에서 각 자리수의 범위는 </a:t>
            </a:r>
            <a:r>
              <a:rPr lang="en-US" altLang="ko-KR" dirty="0"/>
              <a:t>0~9</a:t>
            </a:r>
            <a:r>
              <a:rPr lang="ko-KR" altLang="en-US" dirty="0"/>
              <a:t>로 고정되어 있기 때문에 </a:t>
            </a:r>
            <a:r>
              <a:rPr lang="en-US" altLang="ko-KR" dirty="0"/>
              <a:t>10</a:t>
            </a:r>
            <a:r>
              <a:rPr lang="ko-KR" altLang="en-US" dirty="0"/>
              <a:t>으로 고정시켰습니다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2764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en-US" altLang="ko-KR" dirty="0"/>
              <a:t>input</a:t>
            </a:r>
            <a:r>
              <a:rPr lang="ko-KR" altLang="en-US" dirty="0"/>
              <a:t>값에 대해 </a:t>
            </a:r>
            <a:r>
              <a:rPr lang="en-US" altLang="ko-KR" dirty="0"/>
              <a:t>max</a:t>
            </a:r>
            <a:r>
              <a:rPr lang="ko-KR" altLang="en-US" dirty="0"/>
              <a:t>값을 찾아줍니다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839</a:t>
            </a:r>
            <a:r>
              <a:rPr lang="ko-KR" altLang="en-US" dirty="0"/>
              <a:t>가 </a:t>
            </a:r>
            <a:r>
              <a:rPr lang="en-US" altLang="ko-KR" dirty="0"/>
              <a:t>max</a:t>
            </a:r>
            <a:r>
              <a:rPr lang="ko-KR" altLang="en-US" dirty="0"/>
              <a:t>값이고 우리는 이것을 통해 최대 </a:t>
            </a:r>
            <a:r>
              <a:rPr lang="en-US" altLang="ko-KR" dirty="0"/>
              <a:t>digit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최대 </a:t>
            </a:r>
            <a:r>
              <a:rPr lang="ko-KR" altLang="en-US" dirty="0" err="1"/>
              <a:t>자릿값은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임을 알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6802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저는 </a:t>
            </a:r>
            <a:r>
              <a:rPr lang="en-US" altLang="ko-KR" dirty="0"/>
              <a:t>LSD</a:t>
            </a:r>
            <a:r>
              <a:rPr lang="ko-KR" altLang="en-US" dirty="0"/>
              <a:t>방법 즉 </a:t>
            </a:r>
            <a:r>
              <a:rPr lang="en-US" altLang="ko-KR" dirty="0"/>
              <a:t>1</a:t>
            </a:r>
            <a:r>
              <a:rPr lang="ko-KR" altLang="en-US" dirty="0"/>
              <a:t>의 자릿수 부터 정렬을 해 나갈 거기 때문에 처음 </a:t>
            </a:r>
            <a:r>
              <a:rPr lang="en-US" altLang="ko-KR" dirty="0"/>
              <a:t>counting sort</a:t>
            </a:r>
            <a:r>
              <a:rPr lang="ko-KR" altLang="en-US" dirty="0"/>
              <a:t>를 진행하면 </a:t>
            </a:r>
            <a:r>
              <a:rPr lang="en-US" altLang="ko-KR" dirty="0"/>
              <a:t>digit</a:t>
            </a:r>
            <a:r>
              <a:rPr lang="ko-KR" altLang="en-US" dirty="0"/>
              <a:t>에는 </a:t>
            </a:r>
            <a:r>
              <a:rPr lang="en-US" altLang="ko-KR" dirty="0"/>
              <a:t>1</a:t>
            </a:r>
            <a:r>
              <a:rPr lang="ko-KR" altLang="en-US" dirty="0"/>
              <a:t>이 들어옵니다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Counting </a:t>
            </a:r>
            <a:r>
              <a:rPr lang="ko-KR" altLang="en-US" dirty="0"/>
              <a:t>방법과 거의 유사하게 </a:t>
            </a:r>
            <a:r>
              <a:rPr lang="en-US" altLang="ko-KR" dirty="0"/>
              <a:t>sorting</a:t>
            </a:r>
            <a:r>
              <a:rPr lang="ko-KR" altLang="en-US" dirty="0"/>
              <a:t>이 진행되는데</a:t>
            </a:r>
            <a:r>
              <a:rPr lang="en-US" altLang="ko-KR" dirty="0"/>
              <a:t>,  </a:t>
            </a:r>
            <a:r>
              <a:rPr lang="ko-KR" altLang="en-US" dirty="0"/>
              <a:t>먼저 각 </a:t>
            </a:r>
            <a:r>
              <a:rPr lang="en-US" altLang="ko-KR" dirty="0"/>
              <a:t>input array </a:t>
            </a:r>
            <a:r>
              <a:rPr lang="ko-KR" altLang="en-US" dirty="0"/>
              <a:t>값들의 </a:t>
            </a:r>
            <a:r>
              <a:rPr lang="en-US" altLang="ko-KR" dirty="0"/>
              <a:t>1</a:t>
            </a:r>
            <a:r>
              <a:rPr lang="ko-KR" altLang="en-US" dirty="0"/>
              <a:t>의 자리가 나오는 횟수를 </a:t>
            </a:r>
            <a:r>
              <a:rPr lang="en-US" altLang="ko-KR" dirty="0"/>
              <a:t>counting </a:t>
            </a:r>
            <a:r>
              <a:rPr lang="ko-KR" altLang="en-US" dirty="0"/>
              <a:t>해줍니다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그리고 나서 </a:t>
            </a:r>
            <a:r>
              <a:rPr lang="en-US" altLang="ko-KR" dirty="0"/>
              <a:t>0~9</a:t>
            </a:r>
            <a:r>
              <a:rPr lang="ko-KR" altLang="en-US" dirty="0"/>
              <a:t>까지 각 원소들이 자신과 같거나 작은 값들의 개수 즉</a:t>
            </a:r>
            <a:r>
              <a:rPr lang="en-US" altLang="ko-KR" dirty="0"/>
              <a:t>, </a:t>
            </a:r>
            <a:r>
              <a:rPr lang="ko-KR" altLang="en-US" dirty="0"/>
              <a:t>정렬될 때</a:t>
            </a:r>
            <a:r>
              <a:rPr lang="en-US" altLang="ko-KR" dirty="0"/>
              <a:t>, direct</a:t>
            </a:r>
            <a:r>
              <a:rPr lang="ko-KR" altLang="en-US" dirty="0"/>
              <a:t>로 위치를 지정해 주기 위해서 위의 과정을 거칩니다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5125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 이후에 </a:t>
            </a:r>
            <a:r>
              <a:rPr lang="en-US" altLang="ko-KR" dirty="0"/>
              <a:t>array</a:t>
            </a:r>
            <a:r>
              <a:rPr lang="ko-KR" altLang="en-US" dirty="0"/>
              <a:t>의 </a:t>
            </a:r>
            <a:r>
              <a:rPr lang="en-US" altLang="ko-KR" dirty="0"/>
              <a:t>n</a:t>
            </a:r>
            <a:r>
              <a:rPr lang="ko-KR" altLang="en-US" dirty="0"/>
              <a:t>부터 </a:t>
            </a:r>
            <a:r>
              <a:rPr lang="en-US" altLang="ko-KR" dirty="0"/>
              <a:t>1</a:t>
            </a:r>
            <a:r>
              <a:rPr lang="ko-KR" altLang="en-US" dirty="0"/>
              <a:t>까지 역순으로 내려가면서 </a:t>
            </a:r>
            <a:r>
              <a:rPr lang="en-US" altLang="ko-KR" dirty="0" err="1"/>
              <a:t>tmp</a:t>
            </a:r>
            <a:r>
              <a:rPr lang="ko-KR" altLang="en-US" dirty="0"/>
              <a:t>에 정렬을 시켜줍니다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이렇게 다 정렬이 되면 </a:t>
            </a:r>
            <a:r>
              <a:rPr lang="en-US" altLang="ko-KR" dirty="0" err="1"/>
              <a:t>tmp</a:t>
            </a:r>
            <a:r>
              <a:rPr lang="ko-KR" altLang="en-US" dirty="0"/>
              <a:t>에 있는 값을 </a:t>
            </a:r>
            <a:r>
              <a:rPr lang="en-US" altLang="ko-KR" dirty="0"/>
              <a:t>input</a:t>
            </a:r>
            <a:r>
              <a:rPr lang="ko-KR" altLang="en-US" dirty="0"/>
              <a:t>으로 복사를 시켜줍니다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위와 같은 과정을 최대 자릿수 </a:t>
            </a:r>
            <a:r>
              <a:rPr lang="en-US" altLang="ko-KR" dirty="0"/>
              <a:t>d</a:t>
            </a:r>
            <a:r>
              <a:rPr lang="ko-KR" altLang="en-US" dirty="0"/>
              <a:t>만큼 진행시켜 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위의 예에서는 </a:t>
            </a:r>
            <a:r>
              <a:rPr lang="en-US" altLang="ko-KR" dirty="0"/>
              <a:t>d</a:t>
            </a:r>
            <a:r>
              <a:rPr lang="ko-KR" altLang="en-US" dirty="0"/>
              <a:t>가 </a:t>
            </a:r>
            <a:r>
              <a:rPr lang="en-US" altLang="ko-KR" dirty="0"/>
              <a:t>3</a:t>
            </a:r>
            <a:r>
              <a:rPr lang="ko-KR" altLang="en-US" dirty="0"/>
              <a:t>이므로 </a:t>
            </a:r>
            <a:r>
              <a:rPr lang="en-US" altLang="ko-KR" dirty="0"/>
              <a:t>sorting </a:t>
            </a:r>
            <a:r>
              <a:rPr lang="ko-KR" altLang="en-US" dirty="0"/>
              <a:t>진행되는 과정을 보여드리면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462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0426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위와 같이 </a:t>
            </a:r>
            <a:r>
              <a:rPr lang="en-US" altLang="ko-KR" dirty="0"/>
              <a:t>1</a:t>
            </a:r>
            <a:r>
              <a:rPr lang="ko-KR" altLang="en-US" dirty="0"/>
              <a:t>의 자리에서는 이렇게</a:t>
            </a:r>
            <a:endParaRPr lang="en-US" altLang="ko-KR" dirty="0"/>
          </a:p>
          <a:p>
            <a:r>
              <a:rPr lang="en-US" altLang="ko-KR" dirty="0"/>
              <a:t>10</a:t>
            </a:r>
            <a:r>
              <a:rPr lang="ko-KR" altLang="en-US" dirty="0"/>
              <a:t>의 자리에서는 이렇게</a:t>
            </a:r>
            <a:endParaRPr lang="en-US" altLang="ko-KR" dirty="0"/>
          </a:p>
          <a:p>
            <a:r>
              <a:rPr lang="en-US" altLang="ko-KR" dirty="0"/>
              <a:t>100</a:t>
            </a:r>
            <a:r>
              <a:rPr lang="ko-KR" altLang="en-US" dirty="0"/>
              <a:t>의 자리에서는 이렇게 정렬됨을 볼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때</a:t>
            </a:r>
            <a:r>
              <a:rPr lang="en-US" altLang="ko-KR" dirty="0"/>
              <a:t>, counting sort</a:t>
            </a:r>
            <a:r>
              <a:rPr lang="ko-KR" altLang="en-US" dirty="0"/>
              <a:t>가 </a:t>
            </a:r>
            <a:r>
              <a:rPr lang="en-US" altLang="ko-KR" dirty="0"/>
              <a:t>stability</a:t>
            </a:r>
            <a:r>
              <a:rPr lang="ko-KR" altLang="en-US" dirty="0"/>
              <a:t>한 속성을 가지므로 </a:t>
            </a:r>
            <a:r>
              <a:rPr lang="en-US" altLang="ko-KR" dirty="0"/>
              <a:t>radix sort</a:t>
            </a:r>
            <a:r>
              <a:rPr lang="ko-KR" altLang="en-US" dirty="0"/>
              <a:t>가 정상적으로 작동함을 할 수 있습니다 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Radix sort</a:t>
            </a:r>
            <a:r>
              <a:rPr lang="ko-KR" altLang="en-US" dirty="0"/>
              <a:t>는 </a:t>
            </a:r>
            <a:r>
              <a:rPr lang="en-US" altLang="ko-KR" dirty="0"/>
              <a:t>counting sort</a:t>
            </a:r>
            <a:r>
              <a:rPr lang="ko-KR" altLang="en-US" dirty="0"/>
              <a:t>의 </a:t>
            </a:r>
            <a:r>
              <a:rPr lang="en-US" altLang="ko-KR" dirty="0"/>
              <a:t>stable</a:t>
            </a:r>
            <a:r>
              <a:rPr lang="ko-KR" altLang="en-US" dirty="0"/>
              <a:t>한 속성을 가지고 자릿수별로 정렬을 하는데</a:t>
            </a:r>
            <a:r>
              <a:rPr lang="en-US" altLang="ko-KR" dirty="0"/>
              <a:t>, </a:t>
            </a:r>
            <a:r>
              <a:rPr lang="ko-KR" altLang="en-US" dirty="0"/>
              <a:t>각 자리에 대해서 정렬한 오더가</a:t>
            </a:r>
            <a:endParaRPr lang="en-US" altLang="ko-KR" dirty="0"/>
          </a:p>
          <a:p>
            <a:r>
              <a:rPr lang="ko-KR" altLang="en-US" dirty="0"/>
              <a:t>다음 자릿수에 대해서 정렬을 진행할 때 그대로 오더가 유지되기 때문에 정렬이 정상적으로 작동할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1199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처음에 </a:t>
            </a:r>
            <a:r>
              <a:rPr lang="en-US" altLang="ko-KR" dirty="0"/>
              <a:t>max</a:t>
            </a:r>
            <a:r>
              <a:rPr lang="ko-KR" altLang="en-US" dirty="0"/>
              <a:t>을 찾는 것이 </a:t>
            </a:r>
            <a:r>
              <a:rPr lang="ko-KR" altLang="en-US" dirty="0" err="1"/>
              <a:t>세타</a:t>
            </a:r>
            <a:r>
              <a:rPr lang="ko-KR" altLang="en-US" dirty="0"/>
              <a:t> </a:t>
            </a:r>
            <a:r>
              <a:rPr lang="en-US" altLang="ko-KR" dirty="0"/>
              <a:t>n</a:t>
            </a:r>
          </a:p>
          <a:p>
            <a:r>
              <a:rPr lang="ko-KR" altLang="en-US" dirty="0"/>
              <a:t>그리고 </a:t>
            </a:r>
            <a:r>
              <a:rPr lang="ko-KR" altLang="en-US" dirty="0" err="1"/>
              <a:t>최댓</a:t>
            </a:r>
            <a:r>
              <a:rPr lang="ko-KR" altLang="en-US" dirty="0"/>
              <a:t> </a:t>
            </a:r>
            <a:r>
              <a:rPr lang="ko-KR" altLang="en-US" dirty="0" err="1"/>
              <a:t>자릿값인</a:t>
            </a:r>
            <a:r>
              <a:rPr lang="ko-KR" altLang="en-US" dirty="0"/>
              <a:t> </a:t>
            </a:r>
            <a:r>
              <a:rPr lang="en-US" altLang="ko-KR" dirty="0"/>
              <a:t>d</a:t>
            </a:r>
            <a:r>
              <a:rPr lang="ko-KR" altLang="en-US" dirty="0"/>
              <a:t>만큼 </a:t>
            </a:r>
            <a:r>
              <a:rPr lang="en-US" altLang="ko-KR" dirty="0"/>
              <a:t>counting sort</a:t>
            </a:r>
            <a:r>
              <a:rPr lang="ko-KR" altLang="en-US" dirty="0"/>
              <a:t>를 진행하는데 </a:t>
            </a:r>
            <a:r>
              <a:rPr lang="en-US" altLang="ko-KR" dirty="0"/>
              <a:t>counting sort</a:t>
            </a:r>
            <a:r>
              <a:rPr lang="ko-KR" altLang="en-US" dirty="0"/>
              <a:t>의 시간 복잡도는 </a:t>
            </a:r>
            <a:r>
              <a:rPr lang="ko-KR" altLang="en-US" dirty="0" err="1"/>
              <a:t>세타</a:t>
            </a:r>
            <a:r>
              <a:rPr lang="en-US" altLang="ko-KR" dirty="0"/>
              <a:t>(</a:t>
            </a:r>
            <a:r>
              <a:rPr lang="en-US" altLang="ko-KR" dirty="0" err="1"/>
              <a:t>n+k</a:t>
            </a:r>
            <a:r>
              <a:rPr lang="en-US" altLang="ko-KR" dirty="0"/>
              <a:t>)</a:t>
            </a:r>
            <a:r>
              <a:rPr lang="ko-KR" altLang="en-US" dirty="0"/>
              <a:t>이고 이를 </a:t>
            </a:r>
            <a:r>
              <a:rPr lang="en-US" altLang="ko-KR" dirty="0"/>
              <a:t>d</a:t>
            </a:r>
            <a:r>
              <a:rPr lang="ko-KR" altLang="en-US" dirty="0"/>
              <a:t>번 진행하므로</a:t>
            </a:r>
            <a:endParaRPr lang="en-US" altLang="ko-KR" dirty="0"/>
          </a:p>
          <a:p>
            <a:r>
              <a:rPr lang="ko-KR" altLang="en-US" dirty="0" err="1"/>
              <a:t>세타</a:t>
            </a:r>
            <a:r>
              <a:rPr lang="ko-KR" altLang="en-US" dirty="0"/>
              <a:t> </a:t>
            </a:r>
            <a:r>
              <a:rPr lang="en-US" altLang="ko-KR" dirty="0"/>
              <a:t>d(</a:t>
            </a:r>
            <a:r>
              <a:rPr lang="en-US" altLang="ko-KR" dirty="0" err="1"/>
              <a:t>n+k</a:t>
            </a:r>
            <a:r>
              <a:rPr lang="en-US" altLang="ko-KR" dirty="0"/>
              <a:t>) time</a:t>
            </a:r>
            <a:r>
              <a:rPr lang="ko-KR" altLang="en-US" dirty="0"/>
              <a:t>이 걸린다고 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그런데 이때</a:t>
            </a:r>
            <a:r>
              <a:rPr lang="en-US" altLang="ko-KR" dirty="0"/>
              <a:t>, d</a:t>
            </a:r>
            <a:r>
              <a:rPr lang="ko-KR" altLang="en-US" dirty="0"/>
              <a:t>즉 자릿수가 어느 정도 정해져 있고 </a:t>
            </a:r>
            <a:r>
              <a:rPr lang="en-US" altLang="ko-KR" dirty="0"/>
              <a:t>k</a:t>
            </a:r>
            <a:r>
              <a:rPr lang="ko-KR" altLang="en-US" dirty="0"/>
              <a:t>가 </a:t>
            </a:r>
            <a:r>
              <a:rPr lang="en-US" altLang="ko-KR" dirty="0"/>
              <a:t>n</a:t>
            </a:r>
            <a:r>
              <a:rPr lang="ko-KR" altLang="en-US" dirty="0"/>
              <a:t>에 바운드가 되면</a:t>
            </a:r>
            <a:endParaRPr lang="en-US" altLang="ko-KR" dirty="0"/>
          </a:p>
          <a:p>
            <a:r>
              <a:rPr lang="en-US" altLang="ko-KR" dirty="0"/>
              <a:t>Radix sort</a:t>
            </a:r>
            <a:r>
              <a:rPr lang="ko-KR" altLang="en-US" dirty="0"/>
              <a:t>의 시간 복잡도는 </a:t>
            </a:r>
            <a:r>
              <a:rPr lang="en-US" altLang="ko-KR" dirty="0"/>
              <a:t>O(n)</a:t>
            </a:r>
            <a:r>
              <a:rPr lang="ko-KR" altLang="en-US" dirty="0"/>
              <a:t>이라고 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4723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3063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010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저번 세미나 동안 우리는 </a:t>
            </a:r>
            <a:r>
              <a:rPr lang="en-US" altLang="ko-KR" dirty="0"/>
              <a:t>bubble, merge,</a:t>
            </a:r>
            <a:r>
              <a:rPr lang="en-US" altLang="ko-KR" baseline="0" dirty="0"/>
              <a:t> quick </a:t>
            </a:r>
            <a:r>
              <a:rPr lang="ko-KR" altLang="en-US" baseline="0" dirty="0"/>
              <a:t>등의 </a:t>
            </a:r>
            <a:r>
              <a:rPr lang="en-US" altLang="ko-KR" baseline="0" dirty="0"/>
              <a:t>sorting </a:t>
            </a:r>
            <a:r>
              <a:rPr lang="ko-KR" altLang="en-US" baseline="0" dirty="0"/>
              <a:t>방법에 대해서 알아봤습니다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이 </a:t>
            </a:r>
            <a:r>
              <a:rPr lang="en-US" altLang="ko-KR" baseline="0" dirty="0"/>
              <a:t>sorting algorithm</a:t>
            </a:r>
            <a:r>
              <a:rPr lang="ko-KR" altLang="en-US" baseline="0" dirty="0"/>
              <a:t>들은 모두 </a:t>
            </a:r>
            <a:r>
              <a:rPr lang="en-US" altLang="ko-KR" baseline="0" dirty="0"/>
              <a:t>element </a:t>
            </a:r>
            <a:r>
              <a:rPr lang="ko-KR" altLang="en-US" baseline="0" dirty="0"/>
              <a:t>사이의 비교를 통해 </a:t>
            </a:r>
            <a:r>
              <a:rPr lang="en-US" altLang="ko-KR" baseline="0" dirty="0"/>
              <a:t>sorting</a:t>
            </a:r>
            <a:r>
              <a:rPr lang="ko-KR" altLang="en-US" baseline="0" dirty="0"/>
              <a:t>을 합니다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이러한 </a:t>
            </a:r>
            <a:r>
              <a:rPr lang="en-US" altLang="ko-KR" baseline="0" dirty="0"/>
              <a:t>sorting </a:t>
            </a:r>
            <a:r>
              <a:rPr lang="ko-KR" altLang="en-US" baseline="0" dirty="0"/>
              <a:t>기법을 </a:t>
            </a:r>
            <a:r>
              <a:rPr lang="en-US" altLang="ko-KR" baseline="0" dirty="0"/>
              <a:t>comparison sorting algorithm</a:t>
            </a:r>
            <a:r>
              <a:rPr lang="ko-KR" altLang="en-US" baseline="0" dirty="0"/>
              <a:t>이라고 합니다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각 </a:t>
            </a:r>
            <a:r>
              <a:rPr lang="en-US" altLang="ko-KR" baseline="0" dirty="0"/>
              <a:t>sorting algorithm </a:t>
            </a:r>
            <a:r>
              <a:rPr lang="ko-KR" altLang="en-US" baseline="0" dirty="0"/>
              <a:t>기법의 시간복잡도는 이렇게 나와있습니다</a:t>
            </a:r>
            <a:r>
              <a:rPr lang="en-US" altLang="ko-KR" baseline="0" dirty="0"/>
              <a:t>.</a:t>
            </a:r>
          </a:p>
          <a:p>
            <a:r>
              <a:rPr lang="ko-KR" altLang="en-US" dirty="0"/>
              <a:t>표를 보시면 가장 빠른 </a:t>
            </a:r>
            <a:r>
              <a:rPr lang="en-US" altLang="ko-KR" dirty="0"/>
              <a:t>sorting algorithm</a:t>
            </a:r>
            <a:r>
              <a:rPr lang="ko-KR" altLang="en-US" dirty="0"/>
              <a:t>인 </a:t>
            </a:r>
            <a:r>
              <a:rPr lang="en-US" altLang="ko-KR" dirty="0"/>
              <a:t>quick sort</a:t>
            </a:r>
            <a:r>
              <a:rPr lang="ko-KR" altLang="en-US" dirty="0"/>
              <a:t>도 </a:t>
            </a:r>
            <a:r>
              <a:rPr lang="en-US" altLang="ko-KR" dirty="0" err="1"/>
              <a:t>nlogn</a:t>
            </a:r>
            <a:r>
              <a:rPr lang="en-US" altLang="ko-KR" dirty="0"/>
              <a:t>,</a:t>
            </a:r>
            <a:r>
              <a:rPr lang="en-US" altLang="ko-KR" baseline="0" dirty="0"/>
              <a:t> merge</a:t>
            </a:r>
            <a:r>
              <a:rPr lang="ko-KR" altLang="en-US" baseline="0" dirty="0"/>
              <a:t>도 </a:t>
            </a:r>
            <a:r>
              <a:rPr lang="en-US" altLang="ko-KR" baseline="0" dirty="0" err="1"/>
              <a:t>nlogn</a:t>
            </a:r>
            <a:endParaRPr lang="en-US" altLang="ko-KR" baseline="0" dirty="0"/>
          </a:p>
          <a:p>
            <a:r>
              <a:rPr lang="en-US" altLang="ko-KR" baseline="0" dirty="0" err="1"/>
              <a:t>Worstcase</a:t>
            </a:r>
            <a:r>
              <a:rPr lang="ko-KR" altLang="en-US" baseline="0" dirty="0"/>
              <a:t>에서 보면 </a:t>
            </a:r>
            <a:r>
              <a:rPr lang="en-US" altLang="ko-KR" baseline="0" dirty="0" err="1"/>
              <a:t>nlogn</a:t>
            </a:r>
            <a:r>
              <a:rPr lang="ko-KR" altLang="en-US" baseline="0" dirty="0"/>
              <a:t>이 가장 빠르게 나와있습니다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이렇게 표로 보여지듯 </a:t>
            </a:r>
            <a:r>
              <a:rPr lang="en-US" altLang="ko-KR" baseline="0" dirty="0"/>
              <a:t>worst case</a:t>
            </a:r>
            <a:r>
              <a:rPr lang="ko-KR" altLang="en-US" baseline="0" dirty="0"/>
              <a:t>에서 </a:t>
            </a:r>
            <a:r>
              <a:rPr lang="en-US" altLang="ko-KR" baseline="0" dirty="0"/>
              <a:t>comparison sorting algorithm</a:t>
            </a:r>
            <a:r>
              <a:rPr lang="ko-KR" altLang="en-US" baseline="0" dirty="0"/>
              <a:t>의 </a:t>
            </a:r>
            <a:r>
              <a:rPr lang="ko-KR" altLang="en-US" baseline="0" dirty="0" err="1"/>
              <a:t>시간복잡도는</a:t>
            </a:r>
            <a:r>
              <a:rPr lang="ko-KR" altLang="en-US" baseline="0" dirty="0"/>
              <a:t> 최소 </a:t>
            </a:r>
            <a:r>
              <a:rPr lang="en-US" altLang="ko-KR" baseline="0" dirty="0" err="1"/>
              <a:t>nlogn</a:t>
            </a:r>
            <a:r>
              <a:rPr lang="ko-KR" altLang="en-US" baseline="0" dirty="0"/>
              <a:t>으로 </a:t>
            </a:r>
            <a:r>
              <a:rPr lang="en-US" altLang="ko-KR" baseline="0" dirty="0"/>
              <a:t>bound </a:t>
            </a:r>
            <a:r>
              <a:rPr lang="ko-KR" altLang="en-US" baseline="0" dirty="0"/>
              <a:t>됨을 알 수 있습니다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185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Comparison sorting algorithm</a:t>
            </a:r>
            <a:r>
              <a:rPr lang="ko-KR" altLang="en-US" dirty="0"/>
              <a:t>의 </a:t>
            </a:r>
            <a:r>
              <a:rPr lang="ko-KR" altLang="en-US" dirty="0" err="1"/>
              <a:t>시간복잡도가</a:t>
            </a:r>
            <a:r>
              <a:rPr lang="ko-KR" altLang="en-US" dirty="0"/>
              <a:t> </a:t>
            </a:r>
            <a:r>
              <a:rPr lang="en-US" altLang="ko-KR" dirty="0" err="1"/>
              <a:t>nlogn</a:t>
            </a:r>
            <a:r>
              <a:rPr lang="ko-KR" altLang="en-US" dirty="0"/>
              <a:t>으로 </a:t>
            </a:r>
            <a:r>
              <a:rPr lang="en-US" altLang="ko-KR" dirty="0"/>
              <a:t>lower bound </a:t>
            </a:r>
            <a:r>
              <a:rPr lang="ko-KR" altLang="en-US" dirty="0"/>
              <a:t>된다는 것을 이 </a:t>
            </a:r>
            <a:r>
              <a:rPr lang="en-US" altLang="ko-KR" dirty="0"/>
              <a:t>decision tree</a:t>
            </a:r>
            <a:r>
              <a:rPr lang="ko-KR" altLang="en-US" dirty="0"/>
              <a:t>로 증명할 수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Decision tree</a:t>
            </a:r>
            <a:r>
              <a:rPr lang="ko-KR" altLang="en-US" dirty="0"/>
              <a:t>는 원소들 사이의 비교를 통해 </a:t>
            </a:r>
            <a:r>
              <a:rPr lang="en-US" altLang="ko-KR" dirty="0"/>
              <a:t>sorting </a:t>
            </a:r>
            <a:r>
              <a:rPr lang="ko-KR" altLang="en-US" dirty="0"/>
              <a:t>되는 모든 과정을 완전 이진 트리로 표현한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중복되는 원소가 없고 모든 비교 연산은 이러한 형태로 나타납니다</a:t>
            </a:r>
            <a:r>
              <a:rPr lang="en-US" altLang="ko-KR" dirty="0"/>
              <a:t>. (</a:t>
            </a:r>
            <a:r>
              <a:rPr lang="ko-KR" altLang="en-US" dirty="0"/>
              <a:t>질문</a:t>
            </a:r>
            <a:r>
              <a:rPr lang="en-US" altLang="ko-KR" dirty="0"/>
              <a:t>)</a:t>
            </a:r>
            <a:r>
              <a:rPr lang="ko-KR" altLang="en-US" dirty="0"/>
              <a:t>사실 </a:t>
            </a:r>
            <a:r>
              <a:rPr lang="en-US" altLang="ko-KR" dirty="0"/>
              <a:t>&lt;=</a:t>
            </a:r>
            <a:r>
              <a:rPr lang="ko-KR" altLang="en-US" dirty="0"/>
              <a:t>이나</a:t>
            </a:r>
            <a:r>
              <a:rPr lang="en-US" altLang="ko-KR" dirty="0"/>
              <a:t> &gt;=</a:t>
            </a:r>
            <a:r>
              <a:rPr lang="ko-KR" altLang="en-US" dirty="0"/>
              <a:t>이나 </a:t>
            </a:r>
            <a:r>
              <a:rPr lang="en-US" altLang="ko-KR" dirty="0"/>
              <a:t>&gt; </a:t>
            </a:r>
            <a:r>
              <a:rPr lang="ko-KR" altLang="en-US" dirty="0"/>
              <a:t>이나 </a:t>
            </a:r>
            <a:r>
              <a:rPr lang="en-US" altLang="ko-KR" dirty="0"/>
              <a:t>&lt;</a:t>
            </a:r>
            <a:r>
              <a:rPr lang="ko-KR" altLang="en-US" dirty="0"/>
              <a:t>로 해도 모두 동치로 결과적으로 같습니다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 </a:t>
            </a:r>
            <a:r>
              <a:rPr lang="en-US" altLang="ko-KR" dirty="0" err="1"/>
              <a:t>i,j</a:t>
            </a:r>
            <a:r>
              <a:rPr lang="ko-KR" altLang="en-US" dirty="0"/>
              <a:t>는 </a:t>
            </a:r>
            <a:r>
              <a:rPr lang="en-US" altLang="ko-KR" dirty="0"/>
              <a:t>index</a:t>
            </a:r>
            <a:r>
              <a:rPr lang="ko-KR" altLang="en-US" dirty="0"/>
              <a:t>를 뜻합니다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185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 </a:t>
            </a:r>
            <a:r>
              <a:rPr lang="en-US" altLang="ko-KR" dirty="0"/>
              <a:t>decision </a:t>
            </a:r>
            <a:r>
              <a:rPr lang="ko-KR" altLang="en-US" dirty="0"/>
              <a:t>트리를 다시 보겠습니다</a:t>
            </a:r>
            <a:r>
              <a:rPr lang="en-US" altLang="ko-KR" dirty="0"/>
              <a:t>. </a:t>
            </a:r>
            <a:r>
              <a:rPr lang="ko-KR" altLang="en-US" dirty="0"/>
              <a:t>보면 서로 다른 원소가 </a:t>
            </a:r>
            <a:r>
              <a:rPr lang="en-US" altLang="ko-KR" dirty="0"/>
              <a:t>3</a:t>
            </a:r>
            <a:r>
              <a:rPr lang="ko-KR" altLang="en-US" dirty="0"/>
              <a:t>개 임을 알 수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그림에 표시된 선대로 비교연산을 한 번 따라가 보겠습니다</a:t>
            </a:r>
            <a:r>
              <a:rPr lang="en-US" altLang="ko-KR" dirty="0"/>
              <a:t>. </a:t>
            </a:r>
            <a:r>
              <a:rPr lang="ko-KR" altLang="en-US" dirty="0"/>
              <a:t>이 때</a:t>
            </a:r>
            <a:r>
              <a:rPr lang="en-US" altLang="ko-KR" dirty="0"/>
              <a:t>, 1,2,3 </a:t>
            </a:r>
            <a:r>
              <a:rPr lang="ko-KR" altLang="en-US" dirty="0"/>
              <a:t>의 숫자는 </a:t>
            </a:r>
            <a:r>
              <a:rPr lang="en-US" altLang="ko-KR" dirty="0"/>
              <a:t>index</a:t>
            </a:r>
            <a:r>
              <a:rPr lang="ko-KR" altLang="en-US" dirty="0"/>
              <a:t>즉 </a:t>
            </a:r>
            <a:r>
              <a:rPr lang="en-US" altLang="ko-KR" dirty="0" err="1"/>
              <a:t>i,j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1&lt;=2 , 2&gt;3 , 1&gt;3 =&gt; 3&lt;1&lt;2 </a:t>
            </a:r>
            <a:r>
              <a:rPr lang="ko-KR" altLang="en-US" dirty="0"/>
              <a:t>순으로 나옵니다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이렇게 비교연산으로 정렬 될 수 있는 경우는 </a:t>
            </a:r>
            <a:r>
              <a:rPr lang="en-US" altLang="ko-KR" dirty="0"/>
              <a:t>tree</a:t>
            </a:r>
            <a:r>
              <a:rPr lang="ko-KR" altLang="en-US" dirty="0"/>
              <a:t>에 나오에서 알 수 있듯이 총 </a:t>
            </a:r>
            <a:r>
              <a:rPr lang="en-US" altLang="ko-KR" dirty="0"/>
              <a:t>6</a:t>
            </a:r>
            <a:r>
              <a:rPr lang="ko-KR" altLang="en-US" dirty="0"/>
              <a:t>개 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개의 원소로 정렬될 수 있는 경우의 수는 </a:t>
            </a:r>
            <a:r>
              <a:rPr lang="en-US" altLang="ko-KR" dirty="0"/>
              <a:t>6</a:t>
            </a:r>
            <a:r>
              <a:rPr lang="ko-KR" altLang="en-US" dirty="0"/>
              <a:t>개 즉</a:t>
            </a:r>
            <a:r>
              <a:rPr lang="en-US" altLang="ko-KR" dirty="0"/>
              <a:t>, n</a:t>
            </a:r>
            <a:r>
              <a:rPr lang="ko-KR" altLang="en-US" dirty="0"/>
              <a:t>개의 원소가 들어오면 비교연산을 통해 정렬되는 경우의 수는 </a:t>
            </a:r>
            <a:r>
              <a:rPr lang="en-US" altLang="ko-KR" dirty="0"/>
              <a:t>n!</a:t>
            </a:r>
            <a:r>
              <a:rPr lang="ko-KR" altLang="en-US" dirty="0"/>
              <a:t>임을 알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이러한 정렬되는 경우들은 </a:t>
            </a:r>
            <a:r>
              <a:rPr lang="en-US" altLang="ko-KR" dirty="0"/>
              <a:t>decision tree</a:t>
            </a:r>
            <a:r>
              <a:rPr lang="ko-KR" altLang="en-US" dirty="0"/>
              <a:t>의 </a:t>
            </a:r>
            <a:r>
              <a:rPr lang="en-US" altLang="ko-KR" dirty="0"/>
              <a:t>leaf node</a:t>
            </a:r>
            <a:r>
              <a:rPr lang="ko-KR" altLang="en-US" dirty="0"/>
              <a:t>로 나타내어 짐을 알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이러한 </a:t>
            </a:r>
            <a:r>
              <a:rPr lang="en-US" altLang="ko-KR" dirty="0"/>
              <a:t>decision tree</a:t>
            </a:r>
            <a:r>
              <a:rPr lang="ko-KR" altLang="en-US" dirty="0"/>
              <a:t>는 </a:t>
            </a:r>
            <a:r>
              <a:rPr lang="en-US" altLang="ko-KR" dirty="0"/>
              <a:t>full binary tree</a:t>
            </a:r>
            <a:r>
              <a:rPr lang="ko-KR" altLang="en-US" dirty="0"/>
              <a:t>의 꼴로 나타나는데 </a:t>
            </a:r>
            <a:r>
              <a:rPr lang="en-US" altLang="ko-KR" dirty="0"/>
              <a:t>binary tree</a:t>
            </a:r>
            <a:r>
              <a:rPr lang="ko-KR" altLang="en-US" dirty="0"/>
              <a:t>의 특징인 </a:t>
            </a:r>
            <a:r>
              <a:rPr lang="en-US" altLang="ko-KR" dirty="0" err="1"/>
              <a:t>leafnode</a:t>
            </a:r>
            <a:r>
              <a:rPr lang="ko-KR" altLang="en-US" dirty="0"/>
              <a:t>의 개수는 </a:t>
            </a:r>
            <a:r>
              <a:rPr lang="en-US" altLang="ko-KR" dirty="0"/>
              <a:t>&lt;= 2^h</a:t>
            </a:r>
            <a:r>
              <a:rPr lang="ko-KR" altLang="en-US" dirty="0"/>
              <a:t> 을 가짐을 알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그림에 표시된 선을 따라가며 비교연산을 진행했는데</a:t>
            </a:r>
            <a:r>
              <a:rPr lang="en-US" altLang="ko-KR" dirty="0"/>
              <a:t>, </a:t>
            </a:r>
            <a:r>
              <a:rPr lang="ko-KR" altLang="en-US" dirty="0"/>
              <a:t>최악의 경우로 비교연산을 하는 것은 이 </a:t>
            </a:r>
            <a:r>
              <a:rPr lang="en-US" altLang="ko-KR" dirty="0"/>
              <a:t>decision tree</a:t>
            </a:r>
            <a:r>
              <a:rPr lang="ko-KR" altLang="en-US" dirty="0"/>
              <a:t>의 높이임도 알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1851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</a:t>
            </a:r>
            <a:r>
              <a:rPr lang="en-US" altLang="ko-KR" dirty="0"/>
              <a:t>, 1,2 lemma</a:t>
            </a:r>
            <a:r>
              <a:rPr lang="ko-KR" altLang="en-US" dirty="0"/>
              <a:t>를 이용해서 우리는 위와 같은 식을 얻을 수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N!</a:t>
            </a:r>
            <a:r>
              <a:rPr lang="ko-KR" altLang="en-US" dirty="0"/>
              <a:t>즉 </a:t>
            </a:r>
            <a:r>
              <a:rPr lang="en-US" altLang="ko-KR" dirty="0"/>
              <a:t>n</a:t>
            </a:r>
            <a:r>
              <a:rPr lang="ko-KR" altLang="en-US" dirty="0"/>
              <a:t>개의 </a:t>
            </a:r>
            <a:r>
              <a:rPr lang="en-US" altLang="ko-KR" dirty="0"/>
              <a:t>element</a:t>
            </a:r>
            <a:r>
              <a:rPr lang="ko-KR" altLang="en-US" dirty="0"/>
              <a:t>에서 정렬 후 나올 수 있는 조합들의 개수는 </a:t>
            </a:r>
            <a:r>
              <a:rPr lang="en-US" altLang="ko-KR" dirty="0"/>
              <a:t>decision tree</a:t>
            </a:r>
            <a:r>
              <a:rPr lang="ko-KR" altLang="en-US" dirty="0"/>
              <a:t>의 </a:t>
            </a:r>
            <a:r>
              <a:rPr lang="en-US" altLang="ko-KR" dirty="0"/>
              <a:t>leaf node</a:t>
            </a:r>
            <a:r>
              <a:rPr lang="ko-KR" altLang="en-US" dirty="0"/>
              <a:t>에 위치해 있었습니다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</a:t>
            </a:r>
            <a:r>
              <a:rPr lang="en-US" altLang="ko-KR" dirty="0"/>
              <a:t>decision tree</a:t>
            </a:r>
            <a:r>
              <a:rPr lang="ko-KR" altLang="en-US" dirty="0"/>
              <a:t>는 </a:t>
            </a:r>
            <a:r>
              <a:rPr lang="en-US" altLang="ko-KR" dirty="0"/>
              <a:t>binary tree</a:t>
            </a:r>
            <a:r>
              <a:rPr lang="ko-KR" altLang="en-US" dirty="0"/>
              <a:t>이므로 </a:t>
            </a:r>
            <a:r>
              <a:rPr lang="en-US" altLang="ko-KR" dirty="0"/>
              <a:t>l&lt;=2^h</a:t>
            </a:r>
            <a:r>
              <a:rPr lang="ko-KR" altLang="en-US" dirty="0"/>
              <a:t>와 같은 성질을 같습니다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따라서 </a:t>
            </a:r>
            <a:r>
              <a:rPr lang="en-US" altLang="ko-KR" dirty="0"/>
              <a:t>n! &lt;= l ~~ </a:t>
            </a:r>
            <a:r>
              <a:rPr lang="ko-KR" altLang="en-US" dirty="0"/>
              <a:t>같은 식을 가질 수 있고 이를 정리하면 위와 같이 정리할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나서 양변에 </a:t>
            </a:r>
            <a:r>
              <a:rPr lang="en-US" altLang="ko-KR" dirty="0"/>
              <a:t>log</a:t>
            </a:r>
            <a:r>
              <a:rPr lang="ko-KR" altLang="en-US" dirty="0"/>
              <a:t>를 취합니다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그러면 </a:t>
            </a:r>
            <a:r>
              <a:rPr lang="en-US" altLang="ko-KR" dirty="0"/>
              <a:t>h&gt;= log n!</a:t>
            </a:r>
            <a:r>
              <a:rPr lang="ko-KR" altLang="en-US" dirty="0"/>
              <a:t>으로 나타낼 수 있습니다</a:t>
            </a:r>
            <a:r>
              <a:rPr lang="en-US" altLang="ko-KR" dirty="0"/>
              <a:t>. </a:t>
            </a:r>
            <a:r>
              <a:rPr lang="ko-KR" altLang="en-US" dirty="0"/>
              <a:t>우리는 </a:t>
            </a:r>
            <a:r>
              <a:rPr lang="en-US" altLang="ko-KR" dirty="0"/>
              <a:t>lemma 3</a:t>
            </a:r>
            <a:r>
              <a:rPr lang="ko-KR" altLang="en-US" dirty="0"/>
              <a:t>에서 비교연산의 </a:t>
            </a:r>
            <a:r>
              <a:rPr lang="en-US" altLang="ko-KR" dirty="0"/>
              <a:t>worst case</a:t>
            </a:r>
            <a:r>
              <a:rPr lang="ko-KR" altLang="en-US" dirty="0"/>
              <a:t>는 </a:t>
            </a:r>
            <a:r>
              <a:rPr lang="en-US" altLang="ko-KR" dirty="0"/>
              <a:t>decision tree</a:t>
            </a:r>
            <a:r>
              <a:rPr lang="ko-KR" altLang="en-US" dirty="0"/>
              <a:t>의 </a:t>
            </a:r>
            <a:r>
              <a:rPr lang="en-US" altLang="ko-KR" dirty="0"/>
              <a:t>h</a:t>
            </a:r>
            <a:r>
              <a:rPr lang="ko-KR" altLang="en-US" dirty="0"/>
              <a:t>와 같음을 알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</a:t>
            </a:r>
            <a:r>
              <a:rPr lang="en-US" altLang="ko-KR" dirty="0"/>
              <a:t>lemma 4</a:t>
            </a:r>
            <a:r>
              <a:rPr lang="ko-KR" altLang="en-US" dirty="0"/>
              <a:t>에서 </a:t>
            </a:r>
            <a:r>
              <a:rPr lang="en-US" altLang="ko-KR" dirty="0"/>
              <a:t>log n! = </a:t>
            </a:r>
            <a:r>
              <a:rPr lang="ko-KR" altLang="en-US" dirty="0"/>
              <a:t>오메가 </a:t>
            </a:r>
            <a:r>
              <a:rPr lang="en-US" altLang="ko-KR" dirty="0" err="1"/>
              <a:t>nlogn</a:t>
            </a:r>
            <a:r>
              <a:rPr lang="ko-KR" altLang="en-US" dirty="0"/>
              <a:t>임을 알 수 있으므로 </a:t>
            </a:r>
            <a:br>
              <a:rPr lang="en-US" altLang="ko-KR" dirty="0"/>
            </a:br>
            <a:r>
              <a:rPr lang="en-US" altLang="ko-KR" dirty="0"/>
              <a:t>h = </a:t>
            </a:r>
            <a:r>
              <a:rPr lang="ko-KR" altLang="en-US" dirty="0"/>
              <a:t>오메가 </a:t>
            </a:r>
            <a:r>
              <a:rPr lang="en-US" altLang="ko-KR" dirty="0" err="1"/>
              <a:t>nlogn</a:t>
            </a:r>
            <a:r>
              <a:rPr lang="ko-KR" altLang="en-US" dirty="0"/>
              <a:t>으로 만들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</a:t>
            </a:r>
            <a:r>
              <a:rPr lang="en-US" altLang="ko-KR" dirty="0"/>
              <a:t>comparison sort algorithm</a:t>
            </a:r>
            <a:r>
              <a:rPr lang="ko-KR" altLang="en-US" dirty="0"/>
              <a:t>은 </a:t>
            </a:r>
            <a:r>
              <a:rPr lang="en-US" altLang="ko-KR" dirty="0"/>
              <a:t>worst case</a:t>
            </a:r>
            <a:r>
              <a:rPr lang="ko-KR" altLang="en-US" dirty="0"/>
              <a:t>에서 최소 </a:t>
            </a:r>
            <a:r>
              <a:rPr lang="en-US" altLang="ko-KR" dirty="0" err="1"/>
              <a:t>nlogn</a:t>
            </a:r>
            <a:r>
              <a:rPr lang="ko-KR" altLang="en-US" dirty="0"/>
              <a:t>의 시간을 필요로 함을 할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50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3063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각 원소들이 나타나는 횟수를 </a:t>
            </a:r>
            <a:r>
              <a:rPr lang="en-US" altLang="ko-KR" dirty="0"/>
              <a:t>counting </a:t>
            </a:r>
            <a:r>
              <a:rPr lang="ko-KR" altLang="en-US" dirty="0"/>
              <a:t>해서 정렬하는 방법입니다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원소들 사이에 비교연산을 진행하지 않습니다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Counting sort</a:t>
            </a:r>
            <a:r>
              <a:rPr lang="ko-KR" altLang="en-US" dirty="0"/>
              <a:t>는 이러한 가정을 가집니다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N</a:t>
            </a:r>
            <a:r>
              <a:rPr lang="ko-KR" altLang="en-US" dirty="0"/>
              <a:t>개의 </a:t>
            </a:r>
            <a:r>
              <a:rPr lang="en-US" altLang="ko-KR" dirty="0"/>
              <a:t>input </a:t>
            </a:r>
            <a:r>
              <a:rPr lang="ko-KR" altLang="en-US" dirty="0"/>
              <a:t>원소들은 </a:t>
            </a:r>
            <a:r>
              <a:rPr lang="en-US" altLang="ko-KR" dirty="0"/>
              <a:t>0~k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음이 아닌 정수의 범위를 가지며 우리는 이 범위의 끝인 </a:t>
            </a:r>
            <a:r>
              <a:rPr lang="en-US" altLang="ko-KR" dirty="0"/>
              <a:t>k</a:t>
            </a:r>
            <a:r>
              <a:rPr lang="ko-KR" altLang="en-US" dirty="0"/>
              <a:t>를 알고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590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62013-FAE6-45DD-8713-E0D3320ABF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8BD45C-E306-4CD6-A301-3EE61EDC96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16CB8E-A3A5-4A5B-B0EC-4EBEA3F06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A6E5B-2AE0-4606-9DF2-63E6194145A0}" type="datetimeFigureOut">
              <a:rPr lang="ko-KR" altLang="en-US" smtClean="0"/>
              <a:pPr/>
              <a:t>2019-07-31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697E18-3B49-41A1-A3FC-FF3CF2364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89915D-464E-40B8-A5DC-5FC7E547F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3CB9-0110-4346-92D6-E6337DED7D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037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53F0B2-AF48-4D51-B028-D6266A33B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749C34-1181-4C29-BC79-55902583A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392B4A-4E6C-42CD-85BE-737155D6C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A6E5B-2AE0-4606-9DF2-63E6194145A0}" type="datetimeFigureOut">
              <a:rPr lang="ko-KR" altLang="en-US" smtClean="0"/>
              <a:pPr/>
              <a:t>2019-07-31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00FF56-3164-4D3C-BE23-F07A978F0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6F0703-568D-4646-B610-72FA03111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3CB9-0110-4346-92D6-E6337DED7D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225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68BBC3-F4A0-45FB-8622-B6681EDA0C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BC3F5D-61B0-4D4D-89BC-824395D47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F357A9-8C31-4276-9015-17174181A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A6E5B-2AE0-4606-9DF2-63E6194145A0}" type="datetimeFigureOut">
              <a:rPr lang="ko-KR" altLang="en-US" smtClean="0"/>
              <a:pPr/>
              <a:t>2019-07-31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7F3B01-15F9-484E-A09C-E56AFB92F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CF159B-2BE4-43C2-BFCE-B194DADFC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3CB9-0110-4346-92D6-E6337DED7D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70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828EAE-EEEC-4AED-880A-760EEEE2F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DB1D04-AAB6-4D14-9738-8FE4A0EA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4ACB48-373F-433A-87C5-148602D6F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A6E5B-2AE0-4606-9DF2-63E6194145A0}" type="datetimeFigureOut">
              <a:rPr lang="ko-KR" altLang="en-US" smtClean="0"/>
              <a:pPr/>
              <a:t>2019-07-31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D3058D-A6F8-4DE2-A154-BECD2FB51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D805E5-5415-479E-967D-07F894C05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3CB9-0110-4346-92D6-E6337DED7D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146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89D7E-57E0-4754-A33F-3063EF374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D79866-04EE-4AC0-945C-4D9D7E323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55A66D-82DA-46F1-84A0-C26815369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A6E5B-2AE0-4606-9DF2-63E6194145A0}" type="datetimeFigureOut">
              <a:rPr lang="ko-KR" altLang="en-US" smtClean="0"/>
              <a:pPr/>
              <a:t>2019-07-31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F588C2-99FD-488B-B1D3-05CCBB6F0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D85A15-ADE7-4C38-B7F4-C0EBC1D0E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3CB9-0110-4346-92D6-E6337DED7D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487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152E8-4F83-4714-9515-C6D90BEEF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0BAB3B-659C-4F79-BF26-DC6F7B4F77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1E386A-4797-4BD7-9672-2AFCA8DBC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5FE54E-6034-4214-8931-6514F0AEE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A6E5B-2AE0-4606-9DF2-63E6194145A0}" type="datetimeFigureOut">
              <a:rPr lang="ko-KR" altLang="en-US" smtClean="0"/>
              <a:pPr/>
              <a:t>2019-07-31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F38220-81A4-4C89-B7F5-DF8265454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F46CA6-7276-4E47-B0BA-4271EAACC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3CB9-0110-4346-92D6-E6337DED7D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792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A6E56A-C0F6-4C5F-A463-B08A7D55A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2D1941-6D06-4D6F-89F6-9883236CA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7A0641-4E4F-4900-A59C-872DA24C1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607D31-5D4A-4D1B-9007-757D396A12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8C525F-62DA-4AF3-839B-F30D1F3028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431564-2BD0-4A4E-B3A1-9135A8FD2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A6E5B-2AE0-4606-9DF2-63E6194145A0}" type="datetimeFigureOut">
              <a:rPr lang="ko-KR" altLang="en-US" smtClean="0"/>
              <a:pPr/>
              <a:t>2019-07-31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B42F93-DA80-4244-A00F-A4787B4D9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5D975B-8405-4ED9-A83B-3A0C0D8E5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3CB9-0110-4346-92D6-E6337DED7D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487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2D7D44-E544-4541-92BA-99920B297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34F47CE-9E8E-4B4E-ADC4-9B364EC5F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A6E5B-2AE0-4606-9DF2-63E6194145A0}" type="datetimeFigureOut">
              <a:rPr lang="ko-KR" altLang="en-US" smtClean="0"/>
              <a:pPr/>
              <a:t>2019-07-31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7043D6-9FB5-45B0-A475-9CBDF0DDE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A8D9E0-1DBE-4628-A570-B05679B02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3CB9-0110-4346-92D6-E6337DED7D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296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CFE7653-BDFD-4D17-8EEC-BF831D934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A6E5B-2AE0-4606-9DF2-63E6194145A0}" type="datetimeFigureOut">
              <a:rPr lang="ko-KR" altLang="en-US" smtClean="0"/>
              <a:pPr/>
              <a:t>2019-07-31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747347F-FA3C-4A5F-A375-FAD95ECBD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B45896-5C9E-427E-9C3B-908948381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3CB9-0110-4346-92D6-E6337DED7D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171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D000BF-5BD5-47E0-8B58-4071CABD8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596471-B12B-4E96-A598-EC9364272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61AD78-62A3-464F-89D4-781697C01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C68CB2-8F85-4210-B44E-4F048FC91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A6E5B-2AE0-4606-9DF2-63E6194145A0}" type="datetimeFigureOut">
              <a:rPr lang="ko-KR" altLang="en-US" smtClean="0"/>
              <a:pPr/>
              <a:t>2019-07-31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6AF03B-AF15-44CE-B93E-35BFBAF9C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9A6CC2-FA47-450B-B369-0D7F9C0B5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3CB9-0110-4346-92D6-E6337DED7D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069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50E64-997F-4158-80CE-2A1E1C767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433E045-9671-4C3D-960B-3F1FA0F2D2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037E4E-E024-4733-A44F-F70D94A0F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34F1E7-2117-4541-AD80-4319B7B50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A6E5B-2AE0-4606-9DF2-63E6194145A0}" type="datetimeFigureOut">
              <a:rPr lang="ko-KR" altLang="en-US" smtClean="0"/>
              <a:pPr/>
              <a:t>2019-07-31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F10502-0CF8-4B24-B710-75E9F551A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220106-F9EE-40DB-A80D-0FC2B2684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3CB9-0110-4346-92D6-E6337DED7D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826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57F699-7F91-42FA-8B9C-2B25D5AD6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0490AE-D11D-4710-8F0E-253D8B310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067197-A263-439F-B6A0-AE75C3F737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A6E5B-2AE0-4606-9DF2-63E6194145A0}" type="datetimeFigureOut">
              <a:rPr lang="ko-KR" altLang="en-US" smtClean="0"/>
              <a:pPr/>
              <a:t>2019-07-31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BE1602-F742-4225-B132-4934F44206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4BB969-57EE-497C-8FF0-40A0EC33DE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13CB9-0110-4346-92D6-E6337DED7D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514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556659" y="1911136"/>
            <a:ext cx="744628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en-US" sz="4400" b="1"/>
              <a:t>Counting Sort</a:t>
            </a:r>
            <a:endParaRPr lang="en-GB" altLang="en-US" sz="4400" b="1" dirty="0"/>
          </a:p>
        </p:txBody>
      </p:sp>
      <p:sp>
        <p:nvSpPr>
          <p:cNvPr id="2" name="직사각형 1"/>
          <p:cNvSpPr/>
          <p:nvPr/>
        </p:nvSpPr>
        <p:spPr>
          <a:xfrm rot="21046633">
            <a:off x="9050973" y="837300"/>
            <a:ext cx="3228488" cy="576554"/>
          </a:xfrm>
          <a:custGeom>
            <a:avLst/>
            <a:gdLst/>
            <a:ahLst/>
            <a:cxnLst/>
            <a:rect l="l" t="t" r="r" b="b"/>
            <a:pathLst>
              <a:path w="2306910" h="494980">
                <a:moveTo>
                  <a:pt x="2306910" y="0"/>
                </a:moveTo>
                <a:lnTo>
                  <a:pt x="2226539" y="494980"/>
                </a:lnTo>
                <a:lnTo>
                  <a:pt x="0" y="4949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rot="21046633">
            <a:off x="10692311" y="696532"/>
            <a:ext cx="1574431" cy="585212"/>
          </a:xfrm>
          <a:custGeom>
            <a:avLst/>
            <a:gdLst/>
            <a:ahLst/>
            <a:cxnLst/>
            <a:rect l="l" t="t" r="r" b="b"/>
            <a:pathLst>
              <a:path w="1279392" h="494980">
                <a:moveTo>
                  <a:pt x="1279392" y="0"/>
                </a:moveTo>
                <a:lnTo>
                  <a:pt x="1199020" y="494980"/>
                </a:lnTo>
                <a:lnTo>
                  <a:pt x="0" y="4949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CA529A2-19EC-4EDC-92D6-1EBE4F209789}"/>
              </a:ext>
            </a:extLst>
          </p:cNvPr>
          <p:cNvGrpSpPr/>
          <p:nvPr/>
        </p:nvGrpSpPr>
        <p:grpSpPr>
          <a:xfrm>
            <a:off x="1415706" y="2683517"/>
            <a:ext cx="6707783" cy="118643"/>
            <a:chOff x="1630811" y="2683516"/>
            <a:chExt cx="6707783" cy="118643"/>
          </a:xfrm>
        </p:grpSpPr>
        <p:sp>
          <p:nvSpPr>
            <p:cNvPr id="3" name="직사각형 2"/>
            <p:cNvSpPr/>
            <p:nvPr/>
          </p:nvSpPr>
          <p:spPr>
            <a:xfrm>
              <a:off x="1630811" y="2683516"/>
              <a:ext cx="3695744" cy="1186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881905" y="2683516"/>
              <a:ext cx="4456689" cy="115703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6888089" y="5229201"/>
            <a:ext cx="481791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2800" b="1" dirty="0"/>
              <a:t>Ju</a:t>
            </a:r>
            <a:r>
              <a:rPr lang="en-GB" altLang="ko-KR" sz="2800" b="1" dirty="0"/>
              <a:t>-Won </a:t>
            </a:r>
            <a:r>
              <a:rPr lang="en-GB" altLang="ko-KR" sz="2800" b="1" dirty="0" err="1"/>
              <a:t>Seo</a:t>
            </a:r>
            <a:endParaRPr lang="en-GB" altLang="ko-KR" sz="2800" b="1" dirty="0"/>
          </a:p>
          <a:p>
            <a:pPr algn="r">
              <a:defRPr/>
            </a:pPr>
            <a:r>
              <a:rPr lang="en-GB" altLang="ko-KR" sz="2800" b="1" dirty="0"/>
              <a:t>2019.07.31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E9527A-C4DB-4401-82D2-141F0CBCB248}"/>
              </a:ext>
            </a:extLst>
          </p:cNvPr>
          <p:cNvSpPr txBox="1"/>
          <p:nvPr/>
        </p:nvSpPr>
        <p:spPr>
          <a:xfrm>
            <a:off x="11493278" y="6488668"/>
            <a:ext cx="720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1/35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91499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009ACE-321B-4009-89DB-DB098B67477A}"/>
              </a:ext>
            </a:extLst>
          </p:cNvPr>
          <p:cNvSpPr/>
          <p:nvPr/>
        </p:nvSpPr>
        <p:spPr>
          <a:xfrm>
            <a:off x="131091" y="651906"/>
            <a:ext cx="53654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Algorithm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19">
            <a:extLst>
              <a:ext uri="{FF2B5EF4-FFF2-40B4-BE49-F238E27FC236}">
                <a16:creationId xmlns:a16="http://schemas.microsoft.com/office/drawing/2014/main" id="{A62D0C00-41CF-40D2-9197-97F9E171E4F2}"/>
              </a:ext>
            </a:extLst>
          </p:cNvPr>
          <p:cNvGrpSpPr/>
          <p:nvPr/>
        </p:nvGrpSpPr>
        <p:grpSpPr>
          <a:xfrm>
            <a:off x="794" y="482439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496B6A8-1AE4-4796-B509-3F008F6BDECF}"/>
              </a:ext>
            </a:extLst>
          </p:cNvPr>
          <p:cNvSpPr txBox="1"/>
          <p:nvPr/>
        </p:nvSpPr>
        <p:spPr>
          <a:xfrm>
            <a:off x="11328894" y="6482993"/>
            <a:ext cx="863106" cy="375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10/35</a:t>
            </a:r>
            <a:endParaRPr lang="ko-KR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8F950AA-BEB5-4053-8608-FB0F3B5776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1" y="1726925"/>
            <a:ext cx="6745902" cy="38986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9F9718-CCF8-4C34-8A06-5FE0585C7F39}"/>
              </a:ext>
            </a:extLst>
          </p:cNvPr>
          <p:cNvSpPr txBox="1"/>
          <p:nvPr/>
        </p:nvSpPr>
        <p:spPr>
          <a:xfrm>
            <a:off x="6493276" y="1737199"/>
            <a:ext cx="576379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Step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Initialize Array C[0..k]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Counting the number of each element from input array A and store them in array C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For each element x in array C, calculate the number of elements less than or equal to</a:t>
            </a:r>
            <a:r>
              <a:rPr lang="ko-KR" altLang="en-US" dirty="0"/>
              <a:t> </a:t>
            </a:r>
            <a:r>
              <a:rPr lang="en-US" altLang="ko-KR" dirty="0"/>
              <a:t>x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Use Step 3, place element x directly into its position in the output array B.</a:t>
            </a:r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27647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009ACE-321B-4009-89DB-DB098B67477A}"/>
              </a:ext>
            </a:extLst>
          </p:cNvPr>
          <p:cNvSpPr/>
          <p:nvPr/>
        </p:nvSpPr>
        <p:spPr>
          <a:xfrm>
            <a:off x="131091" y="651906"/>
            <a:ext cx="53654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Algorithm – we need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19">
            <a:extLst>
              <a:ext uri="{FF2B5EF4-FFF2-40B4-BE49-F238E27FC236}">
                <a16:creationId xmlns:a16="http://schemas.microsoft.com/office/drawing/2014/main" id="{A62D0C00-41CF-40D2-9197-97F9E171E4F2}"/>
              </a:ext>
            </a:extLst>
          </p:cNvPr>
          <p:cNvGrpSpPr/>
          <p:nvPr/>
        </p:nvGrpSpPr>
        <p:grpSpPr>
          <a:xfrm>
            <a:off x="794" y="482439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496B6A8-1AE4-4796-B509-3F008F6BDECF}"/>
              </a:ext>
            </a:extLst>
          </p:cNvPr>
          <p:cNvSpPr txBox="1"/>
          <p:nvPr/>
        </p:nvSpPr>
        <p:spPr>
          <a:xfrm>
            <a:off x="11369990" y="6488668"/>
            <a:ext cx="822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11/35</a:t>
            </a:r>
            <a:endParaRPr lang="ko-KR" altLang="en-US" b="1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F7FB2D1C-8FD0-45E8-826A-58B7FB28A36F}"/>
              </a:ext>
            </a:extLst>
          </p:cNvPr>
          <p:cNvGraphicFramePr>
            <a:graphicFrameLocks noGrp="1"/>
          </p:cNvGraphicFramePr>
          <p:nvPr/>
        </p:nvGraphicFramePr>
        <p:xfrm>
          <a:off x="6003833" y="2077729"/>
          <a:ext cx="5150112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3764">
                  <a:extLst>
                    <a:ext uri="{9D8B030D-6E8A-4147-A177-3AD203B41FA5}">
                      <a16:colId xmlns:a16="http://schemas.microsoft.com/office/drawing/2014/main" val="3653093372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3764804392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1246012495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3669011664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742582474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1951456261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2917416900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25130752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227835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3063DB7B-11CA-4464-A622-8D3EF874A023}"/>
              </a:ext>
            </a:extLst>
          </p:cNvPr>
          <p:cNvSpPr txBox="1"/>
          <p:nvPr/>
        </p:nvSpPr>
        <p:spPr>
          <a:xfrm>
            <a:off x="955870" y="2062851"/>
            <a:ext cx="4102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Array A -&gt; Input array[1…n]</a:t>
            </a:r>
            <a:endParaRPr lang="ko-KR" altLang="en-US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1DD25E-0A30-440F-A939-320179FDDBD2}"/>
              </a:ext>
            </a:extLst>
          </p:cNvPr>
          <p:cNvSpPr txBox="1"/>
          <p:nvPr/>
        </p:nvSpPr>
        <p:spPr>
          <a:xfrm>
            <a:off x="6156217" y="1672981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B1E9A49-1728-4B40-8DCF-5EAA0075A88F}"/>
              </a:ext>
            </a:extLst>
          </p:cNvPr>
          <p:cNvSpPr txBox="1"/>
          <p:nvPr/>
        </p:nvSpPr>
        <p:spPr>
          <a:xfrm>
            <a:off x="6813768" y="1672981"/>
            <a:ext cx="29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250210-F078-4619-AB4B-E09188F4FE3C}"/>
              </a:ext>
            </a:extLst>
          </p:cNvPr>
          <p:cNvSpPr txBox="1"/>
          <p:nvPr/>
        </p:nvSpPr>
        <p:spPr>
          <a:xfrm>
            <a:off x="7450765" y="1672981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3D10181-58EE-441A-893A-67A18345E3C9}"/>
              </a:ext>
            </a:extLst>
          </p:cNvPr>
          <p:cNvSpPr txBox="1"/>
          <p:nvPr/>
        </p:nvSpPr>
        <p:spPr>
          <a:xfrm>
            <a:off x="8098034" y="1672981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07BF1F5-B51F-4F32-A289-E023E29E1968}"/>
              </a:ext>
            </a:extLst>
          </p:cNvPr>
          <p:cNvSpPr txBox="1"/>
          <p:nvPr/>
        </p:nvSpPr>
        <p:spPr>
          <a:xfrm>
            <a:off x="8745309" y="1672981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42E2931-5C7B-423A-B63D-C1550E5F8EA9}"/>
              </a:ext>
            </a:extLst>
          </p:cNvPr>
          <p:cNvSpPr txBox="1"/>
          <p:nvPr/>
        </p:nvSpPr>
        <p:spPr>
          <a:xfrm>
            <a:off x="9392584" y="1672981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74EBCE5-B926-4F11-8148-7C843641729D}"/>
              </a:ext>
            </a:extLst>
          </p:cNvPr>
          <p:cNvSpPr txBox="1"/>
          <p:nvPr/>
        </p:nvSpPr>
        <p:spPr>
          <a:xfrm>
            <a:off x="10050147" y="1672981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1B390DD-049D-4819-A887-DB782E66E0B1}"/>
              </a:ext>
            </a:extLst>
          </p:cNvPr>
          <p:cNvSpPr txBox="1"/>
          <p:nvPr/>
        </p:nvSpPr>
        <p:spPr>
          <a:xfrm>
            <a:off x="10687144" y="1672983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E3832E-90EE-4067-A901-1CFFD5EF504C}"/>
              </a:ext>
            </a:extLst>
          </p:cNvPr>
          <p:cNvSpPr txBox="1"/>
          <p:nvPr/>
        </p:nvSpPr>
        <p:spPr>
          <a:xfrm>
            <a:off x="5507237" y="2051411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</a:t>
            </a:r>
            <a:endParaRPr lang="ko-KR" altLang="en-US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31C25EE-D75A-419E-AA99-7961C6E0EC46}"/>
              </a:ext>
            </a:extLst>
          </p:cNvPr>
          <p:cNvSpPr txBox="1"/>
          <p:nvPr/>
        </p:nvSpPr>
        <p:spPr>
          <a:xfrm>
            <a:off x="954160" y="3314576"/>
            <a:ext cx="4102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Array B -&gt; Sorted array[1…n]</a:t>
            </a:r>
            <a:endParaRPr lang="ko-KR" altLang="en-US" sz="2000" b="1" dirty="0"/>
          </a:p>
        </p:txBody>
      </p: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3808DDC1-D176-481D-9540-7819264624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971979"/>
              </p:ext>
            </p:extLst>
          </p:nvPr>
        </p:nvGraphicFramePr>
        <p:xfrm>
          <a:off x="6012396" y="3395788"/>
          <a:ext cx="5150112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3764">
                  <a:extLst>
                    <a:ext uri="{9D8B030D-6E8A-4147-A177-3AD203B41FA5}">
                      <a16:colId xmlns:a16="http://schemas.microsoft.com/office/drawing/2014/main" val="3653093372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3764804392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1246012495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3669011664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742582474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1951456261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2917416900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25130752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227835"/>
                  </a:ext>
                </a:extLst>
              </a:tr>
            </a:tbl>
          </a:graphicData>
        </a:graphic>
      </p:graphicFrame>
      <p:sp>
        <p:nvSpPr>
          <p:cNvPr id="65" name="TextBox 64">
            <a:extLst>
              <a:ext uri="{FF2B5EF4-FFF2-40B4-BE49-F238E27FC236}">
                <a16:creationId xmlns:a16="http://schemas.microsoft.com/office/drawing/2014/main" id="{65CA5CFA-F0AF-48D8-A0F9-C5173BA3D898}"/>
              </a:ext>
            </a:extLst>
          </p:cNvPr>
          <p:cNvSpPr txBox="1"/>
          <p:nvPr/>
        </p:nvSpPr>
        <p:spPr>
          <a:xfrm>
            <a:off x="6164780" y="2965810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1B7F626-F5A3-4DE4-9EC2-3FB525501DF0}"/>
              </a:ext>
            </a:extLst>
          </p:cNvPr>
          <p:cNvSpPr txBox="1"/>
          <p:nvPr/>
        </p:nvSpPr>
        <p:spPr>
          <a:xfrm>
            <a:off x="6822331" y="2965810"/>
            <a:ext cx="29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413CFF7-FED5-4AC1-BA62-BCF9E06BEE1F}"/>
              </a:ext>
            </a:extLst>
          </p:cNvPr>
          <p:cNvSpPr txBox="1"/>
          <p:nvPr/>
        </p:nvSpPr>
        <p:spPr>
          <a:xfrm>
            <a:off x="7459328" y="2965810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6E2AA88-3FFC-4F86-86F2-47420DE10246}"/>
              </a:ext>
            </a:extLst>
          </p:cNvPr>
          <p:cNvSpPr txBox="1"/>
          <p:nvPr/>
        </p:nvSpPr>
        <p:spPr>
          <a:xfrm>
            <a:off x="8106597" y="2965810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EA4636E-FF92-43E9-8A15-58BA06C272F2}"/>
              </a:ext>
            </a:extLst>
          </p:cNvPr>
          <p:cNvSpPr txBox="1"/>
          <p:nvPr/>
        </p:nvSpPr>
        <p:spPr>
          <a:xfrm>
            <a:off x="8753872" y="2965810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2EC6A93-1DE1-4E9B-B1C9-67E3907D2A4D}"/>
              </a:ext>
            </a:extLst>
          </p:cNvPr>
          <p:cNvSpPr txBox="1"/>
          <p:nvPr/>
        </p:nvSpPr>
        <p:spPr>
          <a:xfrm>
            <a:off x="9401147" y="2965810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1F47CEB-4E88-443C-8415-796125C4A582}"/>
              </a:ext>
            </a:extLst>
          </p:cNvPr>
          <p:cNvSpPr txBox="1"/>
          <p:nvPr/>
        </p:nvSpPr>
        <p:spPr>
          <a:xfrm>
            <a:off x="10058710" y="2965810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A4B5642-71C5-4BC6-827D-22FC5F437B44}"/>
              </a:ext>
            </a:extLst>
          </p:cNvPr>
          <p:cNvSpPr txBox="1"/>
          <p:nvPr/>
        </p:nvSpPr>
        <p:spPr>
          <a:xfrm>
            <a:off x="10695707" y="2965812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9AFC568-F556-4EEB-BD5A-BFFFFCE10372}"/>
              </a:ext>
            </a:extLst>
          </p:cNvPr>
          <p:cNvSpPr txBox="1"/>
          <p:nvPr/>
        </p:nvSpPr>
        <p:spPr>
          <a:xfrm>
            <a:off x="5515801" y="3375064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B</a:t>
            </a:r>
            <a:endParaRPr lang="ko-KR" alt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7934788-9E2D-408C-8D5F-B0CC92D78DF5}"/>
              </a:ext>
            </a:extLst>
          </p:cNvPr>
          <p:cNvSpPr txBox="1"/>
          <p:nvPr/>
        </p:nvSpPr>
        <p:spPr>
          <a:xfrm>
            <a:off x="1003820" y="4627955"/>
            <a:ext cx="4593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Array C -&gt; Counting array[0…k]</a:t>
            </a:r>
            <a:endParaRPr lang="ko-KR" altLang="en-US" sz="2000" b="1" dirty="0"/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7C5DF392-B5D4-44DA-A6E4-716C82DBA4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911828"/>
              </p:ext>
            </p:extLst>
          </p:nvPr>
        </p:nvGraphicFramePr>
        <p:xfrm>
          <a:off x="6031236" y="4694215"/>
          <a:ext cx="3862584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3764">
                  <a:extLst>
                    <a:ext uri="{9D8B030D-6E8A-4147-A177-3AD203B41FA5}">
                      <a16:colId xmlns:a16="http://schemas.microsoft.com/office/drawing/2014/main" val="3653093372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3764804392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1246012495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3669011664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742582474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19514562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227835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BE8AD54B-9091-4BC0-BEA2-BF3D3B3CC797}"/>
              </a:ext>
            </a:extLst>
          </p:cNvPr>
          <p:cNvSpPr txBox="1"/>
          <p:nvPr/>
        </p:nvSpPr>
        <p:spPr>
          <a:xfrm>
            <a:off x="6183620" y="4289467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22E7E56-ABBF-4A33-9C7C-88E7EEFA30D4}"/>
              </a:ext>
            </a:extLst>
          </p:cNvPr>
          <p:cNvSpPr txBox="1"/>
          <p:nvPr/>
        </p:nvSpPr>
        <p:spPr>
          <a:xfrm>
            <a:off x="6841171" y="4289467"/>
            <a:ext cx="29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904D499-E02C-47F0-B23D-7B67F94F4006}"/>
              </a:ext>
            </a:extLst>
          </p:cNvPr>
          <p:cNvSpPr txBox="1"/>
          <p:nvPr/>
        </p:nvSpPr>
        <p:spPr>
          <a:xfrm>
            <a:off x="7478168" y="4289467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31BDCED-B0EA-4B5D-B226-A074236A1A6F}"/>
              </a:ext>
            </a:extLst>
          </p:cNvPr>
          <p:cNvSpPr txBox="1"/>
          <p:nvPr/>
        </p:nvSpPr>
        <p:spPr>
          <a:xfrm>
            <a:off x="8125437" y="4289467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A9B5404-5CC2-4BFF-BF6B-2A727C9C3DA6}"/>
              </a:ext>
            </a:extLst>
          </p:cNvPr>
          <p:cNvSpPr txBox="1"/>
          <p:nvPr/>
        </p:nvSpPr>
        <p:spPr>
          <a:xfrm>
            <a:off x="8772712" y="4289467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8C0BD9B-93C4-4096-B171-5A3D04E85B46}"/>
              </a:ext>
            </a:extLst>
          </p:cNvPr>
          <p:cNvSpPr txBox="1"/>
          <p:nvPr/>
        </p:nvSpPr>
        <p:spPr>
          <a:xfrm>
            <a:off x="9419987" y="4289467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C6D1545-4940-48A6-9674-C171A787EB25}"/>
              </a:ext>
            </a:extLst>
          </p:cNvPr>
          <p:cNvSpPr txBox="1"/>
          <p:nvPr/>
        </p:nvSpPr>
        <p:spPr>
          <a:xfrm>
            <a:off x="5556899" y="4679879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</a:t>
            </a:r>
            <a:endParaRPr lang="ko-KR" altLang="en-US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F04DA36-59F2-4E66-8EE4-1DEEC5402BE8}"/>
              </a:ext>
            </a:extLst>
          </p:cNvPr>
          <p:cNvSpPr txBox="1"/>
          <p:nvPr/>
        </p:nvSpPr>
        <p:spPr>
          <a:xfrm>
            <a:off x="5575737" y="5787764"/>
            <a:ext cx="308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K = 5 (range is 0 to 5)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32771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009ACE-321B-4009-89DB-DB098B67477A}"/>
              </a:ext>
            </a:extLst>
          </p:cNvPr>
          <p:cNvSpPr/>
          <p:nvPr/>
        </p:nvSpPr>
        <p:spPr>
          <a:xfrm>
            <a:off x="131091" y="651906"/>
            <a:ext cx="53654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Algorithm – step 1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19">
            <a:extLst>
              <a:ext uri="{FF2B5EF4-FFF2-40B4-BE49-F238E27FC236}">
                <a16:creationId xmlns:a16="http://schemas.microsoft.com/office/drawing/2014/main" id="{A62D0C00-41CF-40D2-9197-97F9E171E4F2}"/>
              </a:ext>
            </a:extLst>
          </p:cNvPr>
          <p:cNvGrpSpPr/>
          <p:nvPr/>
        </p:nvGrpSpPr>
        <p:grpSpPr>
          <a:xfrm>
            <a:off x="794" y="482439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496B6A8-1AE4-4796-B509-3F008F6BDECF}"/>
              </a:ext>
            </a:extLst>
          </p:cNvPr>
          <p:cNvSpPr txBox="1"/>
          <p:nvPr/>
        </p:nvSpPr>
        <p:spPr>
          <a:xfrm>
            <a:off x="11318620" y="6488668"/>
            <a:ext cx="87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12/35</a:t>
            </a:r>
            <a:endParaRPr lang="ko-KR" altLang="en-US" b="1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F7FB2D1C-8FD0-45E8-826A-58B7FB28A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179258"/>
              </p:ext>
            </p:extLst>
          </p:nvPr>
        </p:nvGraphicFramePr>
        <p:xfrm>
          <a:off x="6003833" y="3480271"/>
          <a:ext cx="5150112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3764">
                  <a:extLst>
                    <a:ext uri="{9D8B030D-6E8A-4147-A177-3AD203B41FA5}">
                      <a16:colId xmlns:a16="http://schemas.microsoft.com/office/drawing/2014/main" val="3653093372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3764804392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1246012495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3669011664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742582474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1951456261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2917416900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25130752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227835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FF4A9F9C-F7CA-43CE-9127-5DCA9E558092}"/>
              </a:ext>
            </a:extLst>
          </p:cNvPr>
          <p:cNvSpPr txBox="1"/>
          <p:nvPr/>
        </p:nvSpPr>
        <p:spPr>
          <a:xfrm>
            <a:off x="2829007" y="4931712"/>
            <a:ext cx="2058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Counting array</a:t>
            </a:r>
            <a:endParaRPr lang="ko-KR" altLang="en-US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1DD25E-0A30-440F-A939-320179FDDBD2}"/>
              </a:ext>
            </a:extLst>
          </p:cNvPr>
          <p:cNvSpPr txBox="1"/>
          <p:nvPr/>
        </p:nvSpPr>
        <p:spPr>
          <a:xfrm>
            <a:off x="6156217" y="3075523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B1E9A49-1728-4B40-8DCF-5EAA0075A88F}"/>
              </a:ext>
            </a:extLst>
          </p:cNvPr>
          <p:cNvSpPr txBox="1"/>
          <p:nvPr/>
        </p:nvSpPr>
        <p:spPr>
          <a:xfrm>
            <a:off x="6813768" y="3075523"/>
            <a:ext cx="29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250210-F078-4619-AB4B-E09188F4FE3C}"/>
              </a:ext>
            </a:extLst>
          </p:cNvPr>
          <p:cNvSpPr txBox="1"/>
          <p:nvPr/>
        </p:nvSpPr>
        <p:spPr>
          <a:xfrm>
            <a:off x="7450765" y="3075523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3D10181-58EE-441A-893A-67A18345E3C9}"/>
              </a:ext>
            </a:extLst>
          </p:cNvPr>
          <p:cNvSpPr txBox="1"/>
          <p:nvPr/>
        </p:nvSpPr>
        <p:spPr>
          <a:xfrm>
            <a:off x="8098034" y="3075523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07BF1F5-B51F-4F32-A289-E023E29E1968}"/>
              </a:ext>
            </a:extLst>
          </p:cNvPr>
          <p:cNvSpPr txBox="1"/>
          <p:nvPr/>
        </p:nvSpPr>
        <p:spPr>
          <a:xfrm>
            <a:off x="8745309" y="3075523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42E2931-5C7B-423A-B63D-C1550E5F8EA9}"/>
              </a:ext>
            </a:extLst>
          </p:cNvPr>
          <p:cNvSpPr txBox="1"/>
          <p:nvPr/>
        </p:nvSpPr>
        <p:spPr>
          <a:xfrm>
            <a:off x="9392584" y="3075523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74EBCE5-B926-4F11-8148-7C843641729D}"/>
              </a:ext>
            </a:extLst>
          </p:cNvPr>
          <p:cNvSpPr txBox="1"/>
          <p:nvPr/>
        </p:nvSpPr>
        <p:spPr>
          <a:xfrm>
            <a:off x="10050147" y="3075523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1B390DD-049D-4819-A887-DB782E66E0B1}"/>
              </a:ext>
            </a:extLst>
          </p:cNvPr>
          <p:cNvSpPr txBox="1"/>
          <p:nvPr/>
        </p:nvSpPr>
        <p:spPr>
          <a:xfrm>
            <a:off x="10687144" y="3075525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16EC8F11-51F1-40CD-AD20-F2FB9B1D55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637069"/>
              </p:ext>
            </p:extLst>
          </p:nvPr>
        </p:nvGraphicFramePr>
        <p:xfrm>
          <a:off x="6010686" y="4946048"/>
          <a:ext cx="3862584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3764">
                  <a:extLst>
                    <a:ext uri="{9D8B030D-6E8A-4147-A177-3AD203B41FA5}">
                      <a16:colId xmlns:a16="http://schemas.microsoft.com/office/drawing/2014/main" val="3653093372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3764804392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1246012495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3669011664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742582474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19514562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227835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137EB565-283C-48F6-BEEE-600920FF1DDE}"/>
              </a:ext>
            </a:extLst>
          </p:cNvPr>
          <p:cNvSpPr txBox="1"/>
          <p:nvPr/>
        </p:nvSpPr>
        <p:spPr>
          <a:xfrm>
            <a:off x="6163070" y="4541300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75623E7-A1B1-4ABE-B25F-23E3E8DD6912}"/>
              </a:ext>
            </a:extLst>
          </p:cNvPr>
          <p:cNvSpPr txBox="1"/>
          <p:nvPr/>
        </p:nvSpPr>
        <p:spPr>
          <a:xfrm>
            <a:off x="6820621" y="4541300"/>
            <a:ext cx="29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F4BAA95-95CC-4B76-95DC-E1DC1936269A}"/>
              </a:ext>
            </a:extLst>
          </p:cNvPr>
          <p:cNvSpPr txBox="1"/>
          <p:nvPr/>
        </p:nvSpPr>
        <p:spPr>
          <a:xfrm>
            <a:off x="7457618" y="4541300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E187D7E-428A-4C7D-9A80-36B84343EE54}"/>
              </a:ext>
            </a:extLst>
          </p:cNvPr>
          <p:cNvSpPr txBox="1"/>
          <p:nvPr/>
        </p:nvSpPr>
        <p:spPr>
          <a:xfrm>
            <a:off x="8104887" y="4541300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83A6EF8-832F-4F86-A4A0-12500BB9316F}"/>
              </a:ext>
            </a:extLst>
          </p:cNvPr>
          <p:cNvSpPr txBox="1"/>
          <p:nvPr/>
        </p:nvSpPr>
        <p:spPr>
          <a:xfrm>
            <a:off x="8752162" y="4541300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FA2B537-72F4-4ECB-B47B-D1A99E356EC3}"/>
              </a:ext>
            </a:extLst>
          </p:cNvPr>
          <p:cNvSpPr txBox="1"/>
          <p:nvPr/>
        </p:nvSpPr>
        <p:spPr>
          <a:xfrm>
            <a:off x="9399437" y="4541300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E3832E-90EE-4067-A901-1CFFD5EF504C}"/>
              </a:ext>
            </a:extLst>
          </p:cNvPr>
          <p:cNvSpPr txBox="1"/>
          <p:nvPr/>
        </p:nvSpPr>
        <p:spPr>
          <a:xfrm>
            <a:off x="5507237" y="3453953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</a:t>
            </a:r>
            <a:endParaRPr lang="ko-KR" altLang="en-US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42AEE5E-9F92-48FA-84BC-2FDB5E2C79F5}"/>
              </a:ext>
            </a:extLst>
          </p:cNvPr>
          <p:cNvSpPr txBox="1"/>
          <p:nvPr/>
        </p:nvSpPr>
        <p:spPr>
          <a:xfrm>
            <a:off x="5515801" y="4931712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</a:t>
            </a:r>
            <a:endParaRPr lang="ko-KR" altLang="en-US" b="1" dirty="0"/>
          </a:p>
        </p:txBody>
      </p:sp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id="{3F44CEC6-8223-4079-ACC4-D1DD5D43F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854198"/>
              </p:ext>
            </p:extLst>
          </p:nvPr>
        </p:nvGraphicFramePr>
        <p:xfrm>
          <a:off x="6008976" y="4944339"/>
          <a:ext cx="3862584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3764">
                  <a:extLst>
                    <a:ext uri="{9D8B030D-6E8A-4147-A177-3AD203B41FA5}">
                      <a16:colId xmlns:a16="http://schemas.microsoft.com/office/drawing/2014/main" val="3653093372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3764804392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1246012495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3669011664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742582474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19514562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227835"/>
                  </a:ext>
                </a:extLst>
              </a:tr>
            </a:tbl>
          </a:graphicData>
        </a:graphic>
      </p:graphicFrame>
      <p:pic>
        <p:nvPicPr>
          <p:cNvPr id="8" name="그림 7" descr="개체이(가) 표시된 사진&#10;&#10;자동 생성된 설명">
            <a:extLst>
              <a:ext uri="{FF2B5EF4-FFF2-40B4-BE49-F238E27FC236}">
                <a16:creationId xmlns:a16="http://schemas.microsoft.com/office/drawing/2014/main" id="{CCDAC569-D543-460A-A6E8-A5A2C56D7A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722" y="1646966"/>
            <a:ext cx="3906101" cy="11667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BF0A1DA-05F8-4592-B9D6-20E215276321}"/>
              </a:ext>
            </a:extLst>
          </p:cNvPr>
          <p:cNvSpPr txBox="1"/>
          <p:nvPr/>
        </p:nvSpPr>
        <p:spPr>
          <a:xfrm>
            <a:off x="5545747" y="2075379"/>
            <a:ext cx="3476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Initialize Array C</a:t>
            </a:r>
            <a:endParaRPr lang="ko-KR" alt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5D2DD37-0451-432C-9572-529D1697771E}"/>
              </a:ext>
            </a:extLst>
          </p:cNvPr>
          <p:cNvSpPr txBox="1"/>
          <p:nvPr/>
        </p:nvSpPr>
        <p:spPr>
          <a:xfrm>
            <a:off x="3031252" y="3264923"/>
            <a:ext cx="1653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Input array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20879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009ACE-321B-4009-89DB-DB098B67477A}"/>
              </a:ext>
            </a:extLst>
          </p:cNvPr>
          <p:cNvSpPr/>
          <p:nvPr/>
        </p:nvSpPr>
        <p:spPr>
          <a:xfrm>
            <a:off x="131091" y="651906"/>
            <a:ext cx="53654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Algorithm – step 2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19">
            <a:extLst>
              <a:ext uri="{FF2B5EF4-FFF2-40B4-BE49-F238E27FC236}">
                <a16:creationId xmlns:a16="http://schemas.microsoft.com/office/drawing/2014/main" id="{A62D0C00-41CF-40D2-9197-97F9E171E4F2}"/>
              </a:ext>
            </a:extLst>
          </p:cNvPr>
          <p:cNvGrpSpPr/>
          <p:nvPr/>
        </p:nvGrpSpPr>
        <p:grpSpPr>
          <a:xfrm>
            <a:off x="794" y="482439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496B6A8-1AE4-4796-B509-3F008F6BDECF}"/>
              </a:ext>
            </a:extLst>
          </p:cNvPr>
          <p:cNvSpPr txBox="1"/>
          <p:nvPr/>
        </p:nvSpPr>
        <p:spPr>
          <a:xfrm>
            <a:off x="11281026" y="6544638"/>
            <a:ext cx="932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13/35</a:t>
            </a:r>
            <a:endParaRPr lang="ko-KR" altLang="en-US" b="1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F7FB2D1C-8FD0-45E8-826A-58B7FB28A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514922"/>
              </p:ext>
            </p:extLst>
          </p:nvPr>
        </p:nvGraphicFramePr>
        <p:xfrm>
          <a:off x="6003833" y="3279801"/>
          <a:ext cx="5150112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3764">
                  <a:extLst>
                    <a:ext uri="{9D8B030D-6E8A-4147-A177-3AD203B41FA5}">
                      <a16:colId xmlns:a16="http://schemas.microsoft.com/office/drawing/2014/main" val="3653093372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3764804392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1246012495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3669011664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742582474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1951456261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2917416900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25130752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227835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3063DB7B-11CA-4464-A622-8D3EF874A023}"/>
              </a:ext>
            </a:extLst>
          </p:cNvPr>
          <p:cNvSpPr txBox="1"/>
          <p:nvPr/>
        </p:nvSpPr>
        <p:spPr>
          <a:xfrm>
            <a:off x="3031252" y="3264923"/>
            <a:ext cx="1653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Input array</a:t>
            </a:r>
            <a:endParaRPr lang="ko-KR" altLang="en-US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1DD25E-0A30-440F-A939-320179FDDBD2}"/>
              </a:ext>
            </a:extLst>
          </p:cNvPr>
          <p:cNvSpPr txBox="1"/>
          <p:nvPr/>
        </p:nvSpPr>
        <p:spPr>
          <a:xfrm>
            <a:off x="6156217" y="2875053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B1E9A49-1728-4B40-8DCF-5EAA0075A88F}"/>
              </a:ext>
            </a:extLst>
          </p:cNvPr>
          <p:cNvSpPr txBox="1"/>
          <p:nvPr/>
        </p:nvSpPr>
        <p:spPr>
          <a:xfrm>
            <a:off x="6813768" y="2875053"/>
            <a:ext cx="29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250210-F078-4619-AB4B-E09188F4FE3C}"/>
              </a:ext>
            </a:extLst>
          </p:cNvPr>
          <p:cNvSpPr txBox="1"/>
          <p:nvPr/>
        </p:nvSpPr>
        <p:spPr>
          <a:xfrm>
            <a:off x="7450765" y="2875053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3D10181-58EE-441A-893A-67A18345E3C9}"/>
              </a:ext>
            </a:extLst>
          </p:cNvPr>
          <p:cNvSpPr txBox="1"/>
          <p:nvPr/>
        </p:nvSpPr>
        <p:spPr>
          <a:xfrm>
            <a:off x="8098034" y="2875053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07BF1F5-B51F-4F32-A289-E023E29E1968}"/>
              </a:ext>
            </a:extLst>
          </p:cNvPr>
          <p:cNvSpPr txBox="1"/>
          <p:nvPr/>
        </p:nvSpPr>
        <p:spPr>
          <a:xfrm>
            <a:off x="8745309" y="2875053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42E2931-5C7B-423A-B63D-C1550E5F8EA9}"/>
              </a:ext>
            </a:extLst>
          </p:cNvPr>
          <p:cNvSpPr txBox="1"/>
          <p:nvPr/>
        </p:nvSpPr>
        <p:spPr>
          <a:xfrm>
            <a:off x="9392584" y="2875053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74EBCE5-B926-4F11-8148-7C843641729D}"/>
              </a:ext>
            </a:extLst>
          </p:cNvPr>
          <p:cNvSpPr txBox="1"/>
          <p:nvPr/>
        </p:nvSpPr>
        <p:spPr>
          <a:xfrm>
            <a:off x="10050147" y="2875053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1B390DD-049D-4819-A887-DB782E66E0B1}"/>
              </a:ext>
            </a:extLst>
          </p:cNvPr>
          <p:cNvSpPr txBox="1"/>
          <p:nvPr/>
        </p:nvSpPr>
        <p:spPr>
          <a:xfrm>
            <a:off x="10687144" y="2875055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37EB565-283C-48F6-BEEE-600920FF1DDE}"/>
              </a:ext>
            </a:extLst>
          </p:cNvPr>
          <p:cNvSpPr txBox="1"/>
          <p:nvPr/>
        </p:nvSpPr>
        <p:spPr>
          <a:xfrm>
            <a:off x="6163070" y="4464118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75623E7-A1B1-4ABE-B25F-23E3E8DD6912}"/>
              </a:ext>
            </a:extLst>
          </p:cNvPr>
          <p:cNvSpPr txBox="1"/>
          <p:nvPr/>
        </p:nvSpPr>
        <p:spPr>
          <a:xfrm>
            <a:off x="6820621" y="4464118"/>
            <a:ext cx="29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F4BAA95-95CC-4B76-95DC-E1DC1936269A}"/>
              </a:ext>
            </a:extLst>
          </p:cNvPr>
          <p:cNvSpPr txBox="1"/>
          <p:nvPr/>
        </p:nvSpPr>
        <p:spPr>
          <a:xfrm>
            <a:off x="7457618" y="4464118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E187D7E-428A-4C7D-9A80-36B84343EE54}"/>
              </a:ext>
            </a:extLst>
          </p:cNvPr>
          <p:cNvSpPr txBox="1"/>
          <p:nvPr/>
        </p:nvSpPr>
        <p:spPr>
          <a:xfrm>
            <a:off x="8104887" y="4464118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83A6EF8-832F-4F86-A4A0-12500BB9316F}"/>
              </a:ext>
            </a:extLst>
          </p:cNvPr>
          <p:cNvSpPr txBox="1"/>
          <p:nvPr/>
        </p:nvSpPr>
        <p:spPr>
          <a:xfrm>
            <a:off x="8752162" y="4464118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FA2B537-72F4-4ECB-B47B-D1A99E356EC3}"/>
              </a:ext>
            </a:extLst>
          </p:cNvPr>
          <p:cNvSpPr txBox="1"/>
          <p:nvPr/>
        </p:nvSpPr>
        <p:spPr>
          <a:xfrm>
            <a:off x="9399437" y="4464118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E3832E-90EE-4067-A901-1CFFD5EF504C}"/>
              </a:ext>
            </a:extLst>
          </p:cNvPr>
          <p:cNvSpPr txBox="1"/>
          <p:nvPr/>
        </p:nvSpPr>
        <p:spPr>
          <a:xfrm>
            <a:off x="5507237" y="3253483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</a:t>
            </a:r>
            <a:endParaRPr lang="ko-KR" altLang="en-US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42AEE5E-9F92-48FA-84BC-2FDB5E2C79F5}"/>
              </a:ext>
            </a:extLst>
          </p:cNvPr>
          <p:cNvSpPr txBox="1"/>
          <p:nvPr/>
        </p:nvSpPr>
        <p:spPr>
          <a:xfrm>
            <a:off x="5515801" y="4854530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</a:t>
            </a:r>
            <a:endParaRPr lang="ko-KR" altLang="en-US" b="1" dirty="0"/>
          </a:p>
        </p:txBody>
      </p:sp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id="{3F44CEC6-8223-4079-ACC4-D1DD5D43F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822402"/>
              </p:ext>
            </p:extLst>
          </p:nvPr>
        </p:nvGraphicFramePr>
        <p:xfrm>
          <a:off x="6008976" y="4887705"/>
          <a:ext cx="3862584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3764">
                  <a:extLst>
                    <a:ext uri="{9D8B030D-6E8A-4147-A177-3AD203B41FA5}">
                      <a16:colId xmlns:a16="http://schemas.microsoft.com/office/drawing/2014/main" val="3653093372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3764804392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1246012495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3669011664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742582474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19514562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227835"/>
                  </a:ext>
                </a:extLst>
              </a:tr>
            </a:tbl>
          </a:graphicData>
        </a:graphic>
      </p:graphicFrame>
      <p:pic>
        <p:nvPicPr>
          <p:cNvPr id="5" name="그림 4" descr="개체이(가) 표시된 사진&#10;&#10;자동 생성된 설명">
            <a:extLst>
              <a:ext uri="{FF2B5EF4-FFF2-40B4-BE49-F238E27FC236}">
                <a16:creationId xmlns:a16="http://schemas.microsoft.com/office/drawing/2014/main" id="{F9071893-3ADB-4076-8F94-8591208517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993" y="1739005"/>
            <a:ext cx="3775580" cy="68103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2E68ED4-8D6B-4FF0-985E-8CFDEA9DEA7D}"/>
              </a:ext>
            </a:extLst>
          </p:cNvPr>
          <p:cNvSpPr txBox="1"/>
          <p:nvPr/>
        </p:nvSpPr>
        <p:spPr>
          <a:xfrm>
            <a:off x="4980674" y="1828803"/>
            <a:ext cx="6916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Counting the number of each element from input array A</a:t>
            </a:r>
            <a:endParaRPr lang="ko-KR" altLang="en-US" sz="2000" b="1" dirty="0"/>
          </a:p>
        </p:txBody>
      </p:sp>
      <p:sp>
        <p:nvSpPr>
          <p:cNvPr id="31" name="화살표: 위쪽 30">
            <a:extLst>
              <a:ext uri="{FF2B5EF4-FFF2-40B4-BE49-F238E27FC236}">
                <a16:creationId xmlns:a16="http://schemas.microsoft.com/office/drawing/2014/main" id="{4983E2B8-6314-4155-8CF0-11B819FA3816}"/>
              </a:ext>
            </a:extLst>
          </p:cNvPr>
          <p:cNvSpPr/>
          <p:nvPr/>
        </p:nvSpPr>
        <p:spPr>
          <a:xfrm>
            <a:off x="6197463" y="3809550"/>
            <a:ext cx="211735" cy="249820"/>
          </a:xfrm>
          <a:prstGeom prst="up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위쪽 32">
            <a:extLst>
              <a:ext uri="{FF2B5EF4-FFF2-40B4-BE49-F238E27FC236}">
                <a16:creationId xmlns:a16="http://schemas.microsoft.com/office/drawing/2014/main" id="{C754A7AA-5E03-444C-8C0C-57F623765677}"/>
              </a:ext>
            </a:extLst>
          </p:cNvPr>
          <p:cNvSpPr/>
          <p:nvPr/>
        </p:nvSpPr>
        <p:spPr>
          <a:xfrm>
            <a:off x="7521116" y="5379780"/>
            <a:ext cx="211735" cy="24982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BC3155D2-C98F-4EEE-94C7-23A957195F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417938"/>
              </p:ext>
            </p:extLst>
          </p:nvPr>
        </p:nvGraphicFramePr>
        <p:xfrm>
          <a:off x="6007266" y="4885994"/>
          <a:ext cx="3862584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3764">
                  <a:extLst>
                    <a:ext uri="{9D8B030D-6E8A-4147-A177-3AD203B41FA5}">
                      <a16:colId xmlns:a16="http://schemas.microsoft.com/office/drawing/2014/main" val="3653093372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3764804392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1246012495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3669011664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742582474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19514562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227835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C6362E15-A5E6-4368-9FE7-3290990AAC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947226"/>
              </p:ext>
            </p:extLst>
          </p:nvPr>
        </p:nvGraphicFramePr>
        <p:xfrm>
          <a:off x="6007266" y="4881274"/>
          <a:ext cx="3862584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3764">
                  <a:extLst>
                    <a:ext uri="{9D8B030D-6E8A-4147-A177-3AD203B41FA5}">
                      <a16:colId xmlns:a16="http://schemas.microsoft.com/office/drawing/2014/main" val="3653093372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3764804392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1246012495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3669011664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742582474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19514562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227835"/>
                  </a:ext>
                </a:extLst>
              </a:tr>
            </a:tbl>
          </a:graphicData>
        </a:graphic>
      </p:graphicFrame>
      <p:sp>
        <p:nvSpPr>
          <p:cNvPr id="44" name="화살표: 위쪽 43">
            <a:extLst>
              <a:ext uri="{FF2B5EF4-FFF2-40B4-BE49-F238E27FC236}">
                <a16:creationId xmlns:a16="http://schemas.microsoft.com/office/drawing/2014/main" id="{DE672451-F2E8-4F4E-B5CA-95BF0C5000DF}"/>
              </a:ext>
            </a:extLst>
          </p:cNvPr>
          <p:cNvSpPr/>
          <p:nvPr/>
        </p:nvSpPr>
        <p:spPr>
          <a:xfrm>
            <a:off x="6863563" y="3807839"/>
            <a:ext cx="211735" cy="249820"/>
          </a:xfrm>
          <a:prstGeom prst="up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화살표: 위쪽 44">
            <a:extLst>
              <a:ext uri="{FF2B5EF4-FFF2-40B4-BE49-F238E27FC236}">
                <a16:creationId xmlns:a16="http://schemas.microsoft.com/office/drawing/2014/main" id="{72D148C2-3382-4A40-B334-80735D1B2425}"/>
              </a:ext>
            </a:extLst>
          </p:cNvPr>
          <p:cNvSpPr/>
          <p:nvPr/>
        </p:nvSpPr>
        <p:spPr>
          <a:xfrm>
            <a:off x="9447886" y="5390663"/>
            <a:ext cx="211735" cy="24982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ED79FA8A-DC24-42FB-B2D4-587A356934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065804"/>
              </p:ext>
            </p:extLst>
          </p:nvPr>
        </p:nvGraphicFramePr>
        <p:xfrm>
          <a:off x="6007383" y="4875782"/>
          <a:ext cx="3862584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3764">
                  <a:extLst>
                    <a:ext uri="{9D8B030D-6E8A-4147-A177-3AD203B41FA5}">
                      <a16:colId xmlns:a16="http://schemas.microsoft.com/office/drawing/2014/main" val="3653093372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3764804392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1246012495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3669011664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742582474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19514562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227835"/>
                  </a:ext>
                </a:extLst>
              </a:tr>
            </a:tbl>
          </a:graphicData>
        </a:graphic>
      </p:graphicFrame>
      <p:sp>
        <p:nvSpPr>
          <p:cNvPr id="47" name="화살표: 위쪽 46">
            <a:extLst>
              <a:ext uri="{FF2B5EF4-FFF2-40B4-BE49-F238E27FC236}">
                <a16:creationId xmlns:a16="http://schemas.microsoft.com/office/drawing/2014/main" id="{AD6501F4-3BD3-4A72-9F05-565F87D013D3}"/>
              </a:ext>
            </a:extLst>
          </p:cNvPr>
          <p:cNvSpPr/>
          <p:nvPr/>
        </p:nvSpPr>
        <p:spPr>
          <a:xfrm>
            <a:off x="7505821" y="3807837"/>
            <a:ext cx="211735" cy="249820"/>
          </a:xfrm>
          <a:prstGeom prst="up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화살표: 위쪽 47">
            <a:extLst>
              <a:ext uri="{FF2B5EF4-FFF2-40B4-BE49-F238E27FC236}">
                <a16:creationId xmlns:a16="http://schemas.microsoft.com/office/drawing/2014/main" id="{B0C5BCD8-EB23-40BA-A739-9907BC065B78}"/>
              </a:ext>
            </a:extLst>
          </p:cNvPr>
          <p:cNvSpPr/>
          <p:nvPr/>
        </p:nvSpPr>
        <p:spPr>
          <a:xfrm>
            <a:off x="8163374" y="5390663"/>
            <a:ext cx="211735" cy="24982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02485DFA-32F7-482B-8D7B-66F3D5EF0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716354"/>
              </p:ext>
            </p:extLst>
          </p:nvPr>
        </p:nvGraphicFramePr>
        <p:xfrm>
          <a:off x="6007384" y="4875784"/>
          <a:ext cx="3862584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3764">
                  <a:extLst>
                    <a:ext uri="{9D8B030D-6E8A-4147-A177-3AD203B41FA5}">
                      <a16:colId xmlns:a16="http://schemas.microsoft.com/office/drawing/2014/main" val="3653093372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3764804392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1246012495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3669011664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742582474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19514562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227835"/>
                  </a:ext>
                </a:extLst>
              </a:tr>
            </a:tbl>
          </a:graphicData>
        </a:graphic>
      </p:graphicFrame>
      <p:sp>
        <p:nvSpPr>
          <p:cNvPr id="50" name="화살표: 위쪽 49">
            <a:extLst>
              <a:ext uri="{FF2B5EF4-FFF2-40B4-BE49-F238E27FC236}">
                <a16:creationId xmlns:a16="http://schemas.microsoft.com/office/drawing/2014/main" id="{38ACD106-808D-40B5-BB82-2D83D55D5F49}"/>
              </a:ext>
            </a:extLst>
          </p:cNvPr>
          <p:cNvSpPr/>
          <p:nvPr/>
        </p:nvSpPr>
        <p:spPr>
          <a:xfrm>
            <a:off x="8148079" y="3807833"/>
            <a:ext cx="211735" cy="249820"/>
          </a:xfrm>
          <a:prstGeom prst="up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화살표: 위쪽 59">
            <a:extLst>
              <a:ext uri="{FF2B5EF4-FFF2-40B4-BE49-F238E27FC236}">
                <a16:creationId xmlns:a16="http://schemas.microsoft.com/office/drawing/2014/main" id="{4E7E62DC-F7F7-4D31-B7D2-FD1D0ED0D6DE}"/>
              </a:ext>
            </a:extLst>
          </p:cNvPr>
          <p:cNvSpPr/>
          <p:nvPr/>
        </p:nvSpPr>
        <p:spPr>
          <a:xfrm>
            <a:off x="6214837" y="5390664"/>
            <a:ext cx="211735" cy="24982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39FE0DD3-0F3B-456A-8E48-939B0F3720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706416"/>
              </p:ext>
            </p:extLst>
          </p:nvPr>
        </p:nvGraphicFramePr>
        <p:xfrm>
          <a:off x="6007386" y="4886668"/>
          <a:ext cx="3862584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3764">
                  <a:extLst>
                    <a:ext uri="{9D8B030D-6E8A-4147-A177-3AD203B41FA5}">
                      <a16:colId xmlns:a16="http://schemas.microsoft.com/office/drawing/2014/main" val="3653093372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3764804392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1246012495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3669011664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742582474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19514562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227835"/>
                  </a:ext>
                </a:extLst>
              </a:tr>
            </a:tbl>
          </a:graphicData>
        </a:graphic>
      </p:graphicFrame>
      <p:sp>
        <p:nvSpPr>
          <p:cNvPr id="63" name="화살표: 위쪽 62">
            <a:extLst>
              <a:ext uri="{FF2B5EF4-FFF2-40B4-BE49-F238E27FC236}">
                <a16:creationId xmlns:a16="http://schemas.microsoft.com/office/drawing/2014/main" id="{27D84F4D-24B7-40DC-A210-96E052DADD95}"/>
              </a:ext>
            </a:extLst>
          </p:cNvPr>
          <p:cNvSpPr/>
          <p:nvPr/>
        </p:nvSpPr>
        <p:spPr>
          <a:xfrm>
            <a:off x="8790340" y="3807830"/>
            <a:ext cx="211735" cy="249820"/>
          </a:xfrm>
          <a:prstGeom prst="up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963C1A86-769A-4639-826F-CF621CAE7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73811"/>
              </p:ext>
            </p:extLst>
          </p:nvPr>
        </p:nvGraphicFramePr>
        <p:xfrm>
          <a:off x="6007384" y="4898646"/>
          <a:ext cx="3862584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3764">
                  <a:extLst>
                    <a:ext uri="{9D8B030D-6E8A-4147-A177-3AD203B41FA5}">
                      <a16:colId xmlns:a16="http://schemas.microsoft.com/office/drawing/2014/main" val="3653093372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3764804392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1246012495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3669011664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742582474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19514562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227835"/>
                  </a:ext>
                </a:extLst>
              </a:tr>
            </a:tbl>
          </a:graphicData>
        </a:graphic>
      </p:graphicFrame>
      <p:sp>
        <p:nvSpPr>
          <p:cNvPr id="66" name="화살표: 위쪽 65">
            <a:extLst>
              <a:ext uri="{FF2B5EF4-FFF2-40B4-BE49-F238E27FC236}">
                <a16:creationId xmlns:a16="http://schemas.microsoft.com/office/drawing/2014/main" id="{BB174201-1E37-49BE-BE4D-FA81EF1D3022}"/>
              </a:ext>
            </a:extLst>
          </p:cNvPr>
          <p:cNvSpPr/>
          <p:nvPr/>
        </p:nvSpPr>
        <p:spPr>
          <a:xfrm>
            <a:off x="9443480" y="3818713"/>
            <a:ext cx="211735" cy="249820"/>
          </a:xfrm>
          <a:prstGeom prst="up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46F210CA-899D-4AE4-91CE-468C13102E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995851"/>
              </p:ext>
            </p:extLst>
          </p:nvPr>
        </p:nvGraphicFramePr>
        <p:xfrm>
          <a:off x="6018269" y="4898098"/>
          <a:ext cx="3862584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3764">
                  <a:extLst>
                    <a:ext uri="{9D8B030D-6E8A-4147-A177-3AD203B41FA5}">
                      <a16:colId xmlns:a16="http://schemas.microsoft.com/office/drawing/2014/main" val="3653093372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3764804392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1246012495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3669011664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742582474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19514562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227835"/>
                  </a:ext>
                </a:extLst>
              </a:tr>
            </a:tbl>
          </a:graphicData>
        </a:graphic>
      </p:graphicFrame>
      <p:sp>
        <p:nvSpPr>
          <p:cNvPr id="68" name="화살표: 위쪽 67">
            <a:extLst>
              <a:ext uri="{FF2B5EF4-FFF2-40B4-BE49-F238E27FC236}">
                <a16:creationId xmlns:a16="http://schemas.microsoft.com/office/drawing/2014/main" id="{FF679DE1-69B9-4FFD-B5DB-20C55B49F946}"/>
              </a:ext>
            </a:extLst>
          </p:cNvPr>
          <p:cNvSpPr/>
          <p:nvPr/>
        </p:nvSpPr>
        <p:spPr>
          <a:xfrm>
            <a:off x="10074854" y="3818710"/>
            <a:ext cx="211735" cy="249820"/>
          </a:xfrm>
          <a:prstGeom prst="up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61EE7203-C4D4-477A-A8CD-15DED4DDC0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565912"/>
              </p:ext>
            </p:extLst>
          </p:nvPr>
        </p:nvGraphicFramePr>
        <p:xfrm>
          <a:off x="6007385" y="4897551"/>
          <a:ext cx="3862584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3764">
                  <a:extLst>
                    <a:ext uri="{9D8B030D-6E8A-4147-A177-3AD203B41FA5}">
                      <a16:colId xmlns:a16="http://schemas.microsoft.com/office/drawing/2014/main" val="3653093372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3764804392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1246012495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3669011664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742582474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19514562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227835"/>
                  </a:ext>
                </a:extLst>
              </a:tr>
            </a:tbl>
          </a:graphicData>
        </a:graphic>
      </p:graphicFrame>
      <p:sp>
        <p:nvSpPr>
          <p:cNvPr id="70" name="화살표: 위쪽 69">
            <a:extLst>
              <a:ext uri="{FF2B5EF4-FFF2-40B4-BE49-F238E27FC236}">
                <a16:creationId xmlns:a16="http://schemas.microsoft.com/office/drawing/2014/main" id="{75C3B697-9C95-4403-8BB7-94CD8710C361}"/>
              </a:ext>
            </a:extLst>
          </p:cNvPr>
          <p:cNvSpPr/>
          <p:nvPr/>
        </p:nvSpPr>
        <p:spPr>
          <a:xfrm>
            <a:off x="10717113" y="3818707"/>
            <a:ext cx="211735" cy="249820"/>
          </a:xfrm>
          <a:prstGeom prst="up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FBB4F38-7C83-426C-83A7-2B2C51F72919}"/>
              </a:ext>
            </a:extLst>
          </p:cNvPr>
          <p:cNvSpPr txBox="1"/>
          <p:nvPr/>
        </p:nvSpPr>
        <p:spPr>
          <a:xfrm>
            <a:off x="2829007" y="4931712"/>
            <a:ext cx="2058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Counting array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4710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3" grpId="0" animBg="1"/>
      <p:bldP spid="33" grpId="1" animBg="1"/>
      <p:bldP spid="33" grpId="2" animBg="1"/>
      <p:bldP spid="33" grpId="3" animBg="1"/>
      <p:bldP spid="44" grpId="0" animBg="1"/>
      <p:bldP spid="44" grpId="1" animBg="1"/>
      <p:bldP spid="45" grpId="0" animBg="1"/>
      <p:bldP spid="45" grpId="1" animBg="1"/>
      <p:bldP spid="47" grpId="0" animBg="1"/>
      <p:bldP spid="47" grpId="1" animBg="1"/>
      <p:bldP spid="48" grpId="0" animBg="1"/>
      <p:bldP spid="48" grpId="1" animBg="1"/>
      <p:bldP spid="50" grpId="0" animBg="1"/>
      <p:bldP spid="50" grpId="1" animBg="1"/>
      <p:bldP spid="60" grpId="0" animBg="1"/>
      <p:bldP spid="60" grpId="1" animBg="1"/>
      <p:bldP spid="63" grpId="0" animBg="1"/>
      <p:bldP spid="63" grpId="1" animBg="1"/>
      <p:bldP spid="66" grpId="0" animBg="1"/>
      <p:bldP spid="66" grpId="1" animBg="1"/>
      <p:bldP spid="68" grpId="0" animBg="1"/>
      <p:bldP spid="68" grpId="1" animBg="1"/>
      <p:bldP spid="7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009ACE-321B-4009-89DB-DB098B67477A}"/>
              </a:ext>
            </a:extLst>
          </p:cNvPr>
          <p:cNvSpPr/>
          <p:nvPr/>
        </p:nvSpPr>
        <p:spPr>
          <a:xfrm>
            <a:off x="131091" y="651906"/>
            <a:ext cx="53654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Algorithm – step 3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19">
            <a:extLst>
              <a:ext uri="{FF2B5EF4-FFF2-40B4-BE49-F238E27FC236}">
                <a16:creationId xmlns:a16="http://schemas.microsoft.com/office/drawing/2014/main" id="{A62D0C00-41CF-40D2-9197-97F9E171E4F2}"/>
              </a:ext>
            </a:extLst>
          </p:cNvPr>
          <p:cNvGrpSpPr/>
          <p:nvPr/>
        </p:nvGrpSpPr>
        <p:grpSpPr>
          <a:xfrm>
            <a:off x="794" y="482439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496B6A8-1AE4-4796-B509-3F008F6BDECF}"/>
              </a:ext>
            </a:extLst>
          </p:cNvPr>
          <p:cNvSpPr txBox="1"/>
          <p:nvPr/>
        </p:nvSpPr>
        <p:spPr>
          <a:xfrm>
            <a:off x="11301574" y="6534364"/>
            <a:ext cx="911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14/35</a:t>
            </a:r>
            <a:endParaRPr lang="ko-KR" altLang="en-US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37EB565-283C-48F6-BEEE-600920FF1DDE}"/>
              </a:ext>
            </a:extLst>
          </p:cNvPr>
          <p:cNvSpPr txBox="1"/>
          <p:nvPr/>
        </p:nvSpPr>
        <p:spPr>
          <a:xfrm>
            <a:off x="6163070" y="3539444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75623E7-A1B1-4ABE-B25F-23E3E8DD6912}"/>
              </a:ext>
            </a:extLst>
          </p:cNvPr>
          <p:cNvSpPr txBox="1"/>
          <p:nvPr/>
        </p:nvSpPr>
        <p:spPr>
          <a:xfrm>
            <a:off x="6820621" y="3539444"/>
            <a:ext cx="29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F4BAA95-95CC-4B76-95DC-E1DC1936269A}"/>
              </a:ext>
            </a:extLst>
          </p:cNvPr>
          <p:cNvSpPr txBox="1"/>
          <p:nvPr/>
        </p:nvSpPr>
        <p:spPr>
          <a:xfrm>
            <a:off x="7457618" y="3539444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E187D7E-428A-4C7D-9A80-36B84343EE54}"/>
              </a:ext>
            </a:extLst>
          </p:cNvPr>
          <p:cNvSpPr txBox="1"/>
          <p:nvPr/>
        </p:nvSpPr>
        <p:spPr>
          <a:xfrm>
            <a:off x="8104887" y="3539444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83A6EF8-832F-4F86-A4A0-12500BB9316F}"/>
              </a:ext>
            </a:extLst>
          </p:cNvPr>
          <p:cNvSpPr txBox="1"/>
          <p:nvPr/>
        </p:nvSpPr>
        <p:spPr>
          <a:xfrm>
            <a:off x="8752162" y="3539444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FA2B537-72F4-4ECB-B47B-D1A99E356EC3}"/>
              </a:ext>
            </a:extLst>
          </p:cNvPr>
          <p:cNvSpPr txBox="1"/>
          <p:nvPr/>
        </p:nvSpPr>
        <p:spPr>
          <a:xfrm>
            <a:off x="9399437" y="3539444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42AEE5E-9F92-48FA-84BC-2FDB5E2C79F5}"/>
              </a:ext>
            </a:extLst>
          </p:cNvPr>
          <p:cNvSpPr txBox="1"/>
          <p:nvPr/>
        </p:nvSpPr>
        <p:spPr>
          <a:xfrm>
            <a:off x="5515801" y="3929856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</a:t>
            </a:r>
            <a:endParaRPr lang="ko-KR" altLang="en-US" b="1" dirty="0"/>
          </a:p>
        </p:txBody>
      </p:sp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id="{3F44CEC6-8223-4079-ACC4-D1DD5D43F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982802"/>
              </p:ext>
            </p:extLst>
          </p:nvPr>
        </p:nvGraphicFramePr>
        <p:xfrm>
          <a:off x="6008976" y="3963031"/>
          <a:ext cx="3862584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3764">
                  <a:extLst>
                    <a:ext uri="{9D8B030D-6E8A-4147-A177-3AD203B41FA5}">
                      <a16:colId xmlns:a16="http://schemas.microsoft.com/office/drawing/2014/main" val="3653093372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3764804392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1246012495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3669011664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742582474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19514562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227835"/>
                  </a:ext>
                </a:extLst>
              </a:tr>
            </a:tbl>
          </a:graphicData>
        </a:graphic>
      </p:graphicFrame>
      <p:pic>
        <p:nvPicPr>
          <p:cNvPr id="5" name="그림 4" descr="개체이(가) 표시된 사진&#10;&#10;자동 생성된 설명">
            <a:extLst>
              <a:ext uri="{FF2B5EF4-FFF2-40B4-BE49-F238E27FC236}">
                <a16:creationId xmlns:a16="http://schemas.microsoft.com/office/drawing/2014/main" id="{3D7FBC97-58CB-400B-A18E-20A604CA6C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722" y="1964326"/>
            <a:ext cx="3769336" cy="69366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EFD1417-2184-4869-8420-1BE7114BB7C3}"/>
              </a:ext>
            </a:extLst>
          </p:cNvPr>
          <p:cNvSpPr txBox="1"/>
          <p:nvPr/>
        </p:nvSpPr>
        <p:spPr>
          <a:xfrm>
            <a:off x="5038891" y="2111102"/>
            <a:ext cx="7033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Calculate the number of elements less than or equal to</a:t>
            </a:r>
            <a:r>
              <a:rPr lang="ko-KR" altLang="en-US" sz="2000" dirty="0"/>
              <a:t> </a:t>
            </a:r>
            <a:r>
              <a:rPr lang="en-US" altLang="ko-KR" sz="2000" dirty="0"/>
              <a:t>C[</a:t>
            </a:r>
            <a:r>
              <a:rPr lang="en-US" altLang="ko-KR" sz="2000" dirty="0" err="1"/>
              <a:t>i</a:t>
            </a:r>
            <a:r>
              <a:rPr lang="en-US" altLang="ko-KR" sz="2000" dirty="0"/>
              <a:t>]</a:t>
            </a:r>
          </a:p>
        </p:txBody>
      </p:sp>
      <p:sp>
        <p:nvSpPr>
          <p:cNvPr id="30" name="화살표: 위쪽 29">
            <a:extLst>
              <a:ext uri="{FF2B5EF4-FFF2-40B4-BE49-F238E27FC236}">
                <a16:creationId xmlns:a16="http://schemas.microsoft.com/office/drawing/2014/main" id="{9FF4E204-3EA5-43DC-8000-42B6AF6D0575}"/>
              </a:ext>
            </a:extLst>
          </p:cNvPr>
          <p:cNvSpPr/>
          <p:nvPr/>
        </p:nvSpPr>
        <p:spPr>
          <a:xfrm>
            <a:off x="6865283" y="4939701"/>
            <a:ext cx="211735" cy="249820"/>
          </a:xfrm>
          <a:prstGeom prst="up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D23087AC-6A5C-471F-B9EE-7E18B1386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892914"/>
              </p:ext>
            </p:extLst>
          </p:nvPr>
        </p:nvGraphicFramePr>
        <p:xfrm>
          <a:off x="6003228" y="3958014"/>
          <a:ext cx="3862584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3764">
                  <a:extLst>
                    <a:ext uri="{9D8B030D-6E8A-4147-A177-3AD203B41FA5}">
                      <a16:colId xmlns:a16="http://schemas.microsoft.com/office/drawing/2014/main" val="3653093372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3764804392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1246012495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3669011664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742582474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19514562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227835"/>
                  </a:ext>
                </a:extLst>
              </a:tr>
            </a:tbl>
          </a:graphicData>
        </a:graphic>
      </p:graphicFrame>
      <p:grpSp>
        <p:nvGrpSpPr>
          <p:cNvPr id="32" name="그룹 22">
            <a:extLst>
              <a:ext uri="{FF2B5EF4-FFF2-40B4-BE49-F238E27FC236}">
                <a16:creationId xmlns:a16="http://schemas.microsoft.com/office/drawing/2014/main" id="{0BFB571B-04CF-4CC6-9CEC-4A8725091986}"/>
              </a:ext>
            </a:extLst>
          </p:cNvPr>
          <p:cNvGrpSpPr/>
          <p:nvPr/>
        </p:nvGrpSpPr>
        <p:grpSpPr>
          <a:xfrm>
            <a:off x="6250390" y="4419521"/>
            <a:ext cx="828040" cy="530454"/>
            <a:chOff x="7810351" y="2446499"/>
            <a:chExt cx="828040" cy="530454"/>
          </a:xfrm>
        </p:grpSpPr>
        <p:sp>
          <p:nvSpPr>
            <p:cNvPr id="33" name="왼쪽 대괄호 32">
              <a:extLst>
                <a:ext uri="{FF2B5EF4-FFF2-40B4-BE49-F238E27FC236}">
                  <a16:creationId xmlns:a16="http://schemas.microsoft.com/office/drawing/2014/main" id="{F1A627A0-E91B-4151-B984-87D5CDD9492C}"/>
                </a:ext>
              </a:extLst>
            </p:cNvPr>
            <p:cNvSpPr/>
            <p:nvPr/>
          </p:nvSpPr>
          <p:spPr>
            <a:xfrm rot="16200000" flipV="1">
              <a:off x="8143810" y="2113040"/>
              <a:ext cx="161122" cy="828040"/>
            </a:xfrm>
            <a:prstGeom prst="leftBracket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F5D4BAC-57DB-49DE-88DA-58EFA9664C98}"/>
                </a:ext>
              </a:extLst>
            </p:cNvPr>
            <p:cNvSpPr txBox="1"/>
            <p:nvPr/>
          </p:nvSpPr>
          <p:spPr>
            <a:xfrm>
              <a:off x="7810351" y="2607621"/>
              <a:ext cx="828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 sum</a:t>
              </a:r>
            </a:p>
          </p:txBody>
        </p:sp>
      </p:grp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6C1F7BD7-0F42-4DFF-BDA0-AD01460FD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278629"/>
              </p:ext>
            </p:extLst>
          </p:nvPr>
        </p:nvGraphicFramePr>
        <p:xfrm>
          <a:off x="6003228" y="3956489"/>
          <a:ext cx="3862584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3764">
                  <a:extLst>
                    <a:ext uri="{9D8B030D-6E8A-4147-A177-3AD203B41FA5}">
                      <a16:colId xmlns:a16="http://schemas.microsoft.com/office/drawing/2014/main" val="3653093372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3764804392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1246012495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3669011664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742582474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19514562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227835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3F3A44F-CB10-411F-BE4D-BF3A3F951C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300665"/>
              </p:ext>
            </p:extLst>
          </p:nvPr>
        </p:nvGraphicFramePr>
        <p:xfrm>
          <a:off x="6003228" y="3960854"/>
          <a:ext cx="3862584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3764">
                  <a:extLst>
                    <a:ext uri="{9D8B030D-6E8A-4147-A177-3AD203B41FA5}">
                      <a16:colId xmlns:a16="http://schemas.microsoft.com/office/drawing/2014/main" val="3653093372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3764804392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1246012495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3669011664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742582474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19514562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7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227835"/>
                  </a:ext>
                </a:extLst>
              </a:tr>
            </a:tbl>
          </a:graphicData>
        </a:graphic>
      </p:graphicFrame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4BF3CB71-9924-4009-A0D7-BDADC46727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169959"/>
              </p:ext>
            </p:extLst>
          </p:nvPr>
        </p:nvGraphicFramePr>
        <p:xfrm>
          <a:off x="6003228" y="3962267"/>
          <a:ext cx="3862584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3764">
                  <a:extLst>
                    <a:ext uri="{9D8B030D-6E8A-4147-A177-3AD203B41FA5}">
                      <a16:colId xmlns:a16="http://schemas.microsoft.com/office/drawing/2014/main" val="3653093372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3764804392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1246012495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3669011664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742582474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19514562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7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7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227835"/>
                  </a:ext>
                </a:extLst>
              </a:tr>
            </a:tbl>
          </a:graphicData>
        </a:graphic>
      </p:graphicFrame>
      <p:sp>
        <p:nvSpPr>
          <p:cNvPr id="46" name="화살표: 위쪽 45">
            <a:extLst>
              <a:ext uri="{FF2B5EF4-FFF2-40B4-BE49-F238E27FC236}">
                <a16:creationId xmlns:a16="http://schemas.microsoft.com/office/drawing/2014/main" id="{09D5D2BD-49B9-42B0-82A6-552D0FC3B61B}"/>
              </a:ext>
            </a:extLst>
          </p:cNvPr>
          <p:cNvSpPr/>
          <p:nvPr/>
        </p:nvSpPr>
        <p:spPr>
          <a:xfrm>
            <a:off x="7496656" y="4939698"/>
            <a:ext cx="211735" cy="249820"/>
          </a:xfrm>
          <a:prstGeom prst="up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22">
            <a:extLst>
              <a:ext uri="{FF2B5EF4-FFF2-40B4-BE49-F238E27FC236}">
                <a16:creationId xmlns:a16="http://schemas.microsoft.com/office/drawing/2014/main" id="{66BFF0BB-1572-4561-A460-62B7C4478E22}"/>
              </a:ext>
            </a:extLst>
          </p:cNvPr>
          <p:cNvGrpSpPr/>
          <p:nvPr/>
        </p:nvGrpSpPr>
        <p:grpSpPr>
          <a:xfrm>
            <a:off x="6881764" y="4419519"/>
            <a:ext cx="828040" cy="530454"/>
            <a:chOff x="7810351" y="2446499"/>
            <a:chExt cx="828040" cy="530454"/>
          </a:xfrm>
        </p:grpSpPr>
        <p:sp>
          <p:nvSpPr>
            <p:cNvPr id="48" name="왼쪽 대괄호 47">
              <a:extLst>
                <a:ext uri="{FF2B5EF4-FFF2-40B4-BE49-F238E27FC236}">
                  <a16:creationId xmlns:a16="http://schemas.microsoft.com/office/drawing/2014/main" id="{3BA08EAF-D636-4F44-A19E-5A0E5E8736F6}"/>
                </a:ext>
              </a:extLst>
            </p:cNvPr>
            <p:cNvSpPr/>
            <p:nvPr/>
          </p:nvSpPr>
          <p:spPr>
            <a:xfrm rot="16200000" flipV="1">
              <a:off x="8143810" y="2113040"/>
              <a:ext cx="161122" cy="828040"/>
            </a:xfrm>
            <a:prstGeom prst="leftBracket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BA660F3-238A-4893-9A4E-59D4215548A6}"/>
                </a:ext>
              </a:extLst>
            </p:cNvPr>
            <p:cNvSpPr txBox="1"/>
            <p:nvPr/>
          </p:nvSpPr>
          <p:spPr>
            <a:xfrm>
              <a:off x="7810351" y="2607621"/>
              <a:ext cx="828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 sum</a:t>
              </a:r>
            </a:p>
          </p:txBody>
        </p:sp>
      </p:grp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E3486286-4FB6-4C8F-A18C-FAFE1FC49B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002192"/>
              </p:ext>
            </p:extLst>
          </p:nvPr>
        </p:nvGraphicFramePr>
        <p:xfrm>
          <a:off x="6003228" y="3956331"/>
          <a:ext cx="3862584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3764">
                  <a:extLst>
                    <a:ext uri="{9D8B030D-6E8A-4147-A177-3AD203B41FA5}">
                      <a16:colId xmlns:a16="http://schemas.microsoft.com/office/drawing/2014/main" val="3653093372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3764804392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1246012495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3669011664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742582474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19514562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7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7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8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227835"/>
                  </a:ext>
                </a:extLst>
              </a:tr>
            </a:tbl>
          </a:graphicData>
        </a:graphic>
      </p:graphicFrame>
      <p:sp>
        <p:nvSpPr>
          <p:cNvPr id="51" name="화살표: 위쪽 50">
            <a:extLst>
              <a:ext uri="{FF2B5EF4-FFF2-40B4-BE49-F238E27FC236}">
                <a16:creationId xmlns:a16="http://schemas.microsoft.com/office/drawing/2014/main" id="{CCE1A8C5-5F5B-4270-9A7B-5111999C3830}"/>
              </a:ext>
            </a:extLst>
          </p:cNvPr>
          <p:cNvSpPr/>
          <p:nvPr/>
        </p:nvSpPr>
        <p:spPr>
          <a:xfrm>
            <a:off x="8149798" y="4939695"/>
            <a:ext cx="211735" cy="249820"/>
          </a:xfrm>
          <a:prstGeom prst="up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화살표: 위쪽 51">
            <a:extLst>
              <a:ext uri="{FF2B5EF4-FFF2-40B4-BE49-F238E27FC236}">
                <a16:creationId xmlns:a16="http://schemas.microsoft.com/office/drawing/2014/main" id="{9CCF6BAA-A0A0-4DC9-97DF-BF270ADFD930}"/>
              </a:ext>
            </a:extLst>
          </p:cNvPr>
          <p:cNvSpPr/>
          <p:nvPr/>
        </p:nvSpPr>
        <p:spPr>
          <a:xfrm>
            <a:off x="8792054" y="4939693"/>
            <a:ext cx="211735" cy="249820"/>
          </a:xfrm>
          <a:prstGeom prst="up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화살표: 위쪽 52">
            <a:extLst>
              <a:ext uri="{FF2B5EF4-FFF2-40B4-BE49-F238E27FC236}">
                <a16:creationId xmlns:a16="http://schemas.microsoft.com/office/drawing/2014/main" id="{916BB95A-9676-4E5C-89AB-E038DD024A2E}"/>
              </a:ext>
            </a:extLst>
          </p:cNvPr>
          <p:cNvSpPr/>
          <p:nvPr/>
        </p:nvSpPr>
        <p:spPr>
          <a:xfrm>
            <a:off x="9445198" y="4939691"/>
            <a:ext cx="211735" cy="249820"/>
          </a:xfrm>
          <a:prstGeom prst="up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9539944-7203-4AC3-9A3B-C3B77F97FC25}"/>
              </a:ext>
            </a:extLst>
          </p:cNvPr>
          <p:cNvSpPr txBox="1"/>
          <p:nvPr/>
        </p:nvSpPr>
        <p:spPr>
          <a:xfrm>
            <a:off x="1976252" y="3939156"/>
            <a:ext cx="2058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Counting array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48784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46" grpId="0" animBg="1"/>
      <p:bldP spid="46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009ACE-321B-4009-89DB-DB098B67477A}"/>
              </a:ext>
            </a:extLst>
          </p:cNvPr>
          <p:cNvSpPr/>
          <p:nvPr/>
        </p:nvSpPr>
        <p:spPr>
          <a:xfrm>
            <a:off x="131091" y="651906"/>
            <a:ext cx="53654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Algorithm – step 4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19">
            <a:extLst>
              <a:ext uri="{FF2B5EF4-FFF2-40B4-BE49-F238E27FC236}">
                <a16:creationId xmlns:a16="http://schemas.microsoft.com/office/drawing/2014/main" id="{A62D0C00-41CF-40D2-9197-97F9E171E4F2}"/>
              </a:ext>
            </a:extLst>
          </p:cNvPr>
          <p:cNvGrpSpPr/>
          <p:nvPr/>
        </p:nvGrpSpPr>
        <p:grpSpPr>
          <a:xfrm>
            <a:off x="794" y="482439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496B6A8-1AE4-4796-B509-3F008F6BDECF}"/>
              </a:ext>
            </a:extLst>
          </p:cNvPr>
          <p:cNvSpPr txBox="1"/>
          <p:nvPr/>
        </p:nvSpPr>
        <p:spPr>
          <a:xfrm>
            <a:off x="11322122" y="6544638"/>
            <a:ext cx="891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15/35</a:t>
            </a:r>
            <a:endParaRPr lang="ko-KR" altLang="en-US" b="1" dirty="0"/>
          </a:p>
        </p:txBody>
      </p:sp>
      <p:pic>
        <p:nvPicPr>
          <p:cNvPr id="5" name="그림 4" descr="개체이(가) 표시된 사진&#10;&#10;자동 생성된 설명">
            <a:extLst>
              <a:ext uri="{FF2B5EF4-FFF2-40B4-BE49-F238E27FC236}">
                <a16:creationId xmlns:a16="http://schemas.microsoft.com/office/drawing/2014/main" id="{DF1838DE-F3B4-4F0A-AD36-ED7CB357D3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818" y="1410922"/>
            <a:ext cx="3566458" cy="106877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A45FC79-6752-479F-A780-30F4EF770CA7}"/>
              </a:ext>
            </a:extLst>
          </p:cNvPr>
          <p:cNvSpPr txBox="1"/>
          <p:nvPr/>
        </p:nvSpPr>
        <p:spPr>
          <a:xfrm>
            <a:off x="5079987" y="1700142"/>
            <a:ext cx="7033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Place element A[j] directly into its position in array B</a:t>
            </a: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BDC259B5-293F-432D-AE01-AD650E3465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432864"/>
              </p:ext>
            </p:extLst>
          </p:nvPr>
        </p:nvGraphicFramePr>
        <p:xfrm>
          <a:off x="5058615" y="2906761"/>
          <a:ext cx="5150112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3764">
                  <a:extLst>
                    <a:ext uri="{9D8B030D-6E8A-4147-A177-3AD203B41FA5}">
                      <a16:colId xmlns:a16="http://schemas.microsoft.com/office/drawing/2014/main" val="3653093372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3764804392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1246012495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3669011664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742582474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1951456261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2917416900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25130752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227835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515BCA96-2E0D-468F-B785-EA523540FE5C}"/>
              </a:ext>
            </a:extLst>
          </p:cNvPr>
          <p:cNvSpPr txBox="1"/>
          <p:nvPr/>
        </p:nvSpPr>
        <p:spPr>
          <a:xfrm>
            <a:off x="4562019" y="2880443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</a:t>
            </a:r>
            <a:endParaRPr lang="ko-KR" alt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9A17746-EC9B-4033-B093-6B8C59915FCB}"/>
              </a:ext>
            </a:extLst>
          </p:cNvPr>
          <p:cNvSpPr txBox="1"/>
          <p:nvPr/>
        </p:nvSpPr>
        <p:spPr>
          <a:xfrm>
            <a:off x="2086034" y="5664463"/>
            <a:ext cx="1873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Sorted array</a:t>
            </a:r>
            <a:endParaRPr lang="ko-KR" altLang="en-US" sz="2000" b="1" dirty="0"/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D40C2DCE-FBB2-45E7-9CC0-14455CD58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896163"/>
              </p:ext>
            </p:extLst>
          </p:nvPr>
        </p:nvGraphicFramePr>
        <p:xfrm>
          <a:off x="5056904" y="5651410"/>
          <a:ext cx="5150112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3764">
                  <a:extLst>
                    <a:ext uri="{9D8B030D-6E8A-4147-A177-3AD203B41FA5}">
                      <a16:colId xmlns:a16="http://schemas.microsoft.com/office/drawing/2014/main" val="3653093372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3764804392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1246012495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3669011664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742582474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1951456261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2917416900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25130752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227835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9FDC3BA9-3437-410A-8899-91321E28CBD0}"/>
              </a:ext>
            </a:extLst>
          </p:cNvPr>
          <p:cNvSpPr txBox="1"/>
          <p:nvPr/>
        </p:nvSpPr>
        <p:spPr>
          <a:xfrm>
            <a:off x="5209288" y="5246662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F3AC517-0524-49A3-9804-17C242117FE8}"/>
              </a:ext>
            </a:extLst>
          </p:cNvPr>
          <p:cNvSpPr txBox="1"/>
          <p:nvPr/>
        </p:nvSpPr>
        <p:spPr>
          <a:xfrm>
            <a:off x="5866839" y="5246662"/>
            <a:ext cx="29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FCD121E-6F34-4D8B-AF37-282D9E56D320}"/>
              </a:ext>
            </a:extLst>
          </p:cNvPr>
          <p:cNvSpPr txBox="1"/>
          <p:nvPr/>
        </p:nvSpPr>
        <p:spPr>
          <a:xfrm>
            <a:off x="6503836" y="5246662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4ABB6FE-0D9D-46F9-A717-987CC972CB02}"/>
              </a:ext>
            </a:extLst>
          </p:cNvPr>
          <p:cNvSpPr txBox="1"/>
          <p:nvPr/>
        </p:nvSpPr>
        <p:spPr>
          <a:xfrm>
            <a:off x="7151105" y="5246662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2FC1E88-FBD6-41AC-ABDE-3246DC1A587C}"/>
              </a:ext>
            </a:extLst>
          </p:cNvPr>
          <p:cNvSpPr txBox="1"/>
          <p:nvPr/>
        </p:nvSpPr>
        <p:spPr>
          <a:xfrm>
            <a:off x="7798380" y="5246662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60A2A93-3C6B-4143-B17E-B067B25E50DC}"/>
              </a:ext>
            </a:extLst>
          </p:cNvPr>
          <p:cNvSpPr txBox="1"/>
          <p:nvPr/>
        </p:nvSpPr>
        <p:spPr>
          <a:xfrm>
            <a:off x="8445655" y="5246662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EC665DE-776B-43BB-86AF-A15F6A7CC158}"/>
              </a:ext>
            </a:extLst>
          </p:cNvPr>
          <p:cNvSpPr txBox="1"/>
          <p:nvPr/>
        </p:nvSpPr>
        <p:spPr>
          <a:xfrm>
            <a:off x="9103218" y="5246662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2FA0082-D5D9-499A-AA70-4349BB49D68B}"/>
              </a:ext>
            </a:extLst>
          </p:cNvPr>
          <p:cNvSpPr txBox="1"/>
          <p:nvPr/>
        </p:nvSpPr>
        <p:spPr>
          <a:xfrm>
            <a:off x="9740215" y="5246664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42CD98A-0C6B-4449-8619-893FB1871B07}"/>
              </a:ext>
            </a:extLst>
          </p:cNvPr>
          <p:cNvSpPr txBox="1"/>
          <p:nvPr/>
        </p:nvSpPr>
        <p:spPr>
          <a:xfrm>
            <a:off x="4560309" y="5655916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B</a:t>
            </a:r>
            <a:endParaRPr lang="ko-KR" altLang="en-US" b="1" dirty="0"/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D227F21A-66CD-4538-9BC2-89D726062F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49403"/>
              </p:ext>
            </p:extLst>
          </p:nvPr>
        </p:nvGraphicFramePr>
        <p:xfrm>
          <a:off x="5058010" y="4326197"/>
          <a:ext cx="3862584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3764">
                  <a:extLst>
                    <a:ext uri="{9D8B030D-6E8A-4147-A177-3AD203B41FA5}">
                      <a16:colId xmlns:a16="http://schemas.microsoft.com/office/drawing/2014/main" val="3653093372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3764804392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1246012495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3669011664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742582474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19514562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7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7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8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227835"/>
                  </a:ext>
                </a:extLst>
              </a:tr>
            </a:tbl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A7FC8909-6954-453D-B223-05D7D15C029B}"/>
              </a:ext>
            </a:extLst>
          </p:cNvPr>
          <p:cNvSpPr txBox="1"/>
          <p:nvPr/>
        </p:nvSpPr>
        <p:spPr>
          <a:xfrm>
            <a:off x="4570583" y="4310000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</a:t>
            </a:r>
            <a:endParaRPr lang="ko-KR" altLang="en-US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FE70BFA-1F97-49FB-BF12-F71770E4E323}"/>
              </a:ext>
            </a:extLst>
          </p:cNvPr>
          <p:cNvSpPr txBox="1"/>
          <p:nvPr/>
        </p:nvSpPr>
        <p:spPr>
          <a:xfrm>
            <a:off x="5228124" y="2431669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F3A7399-21DC-4D8A-B1C9-0DE3E4003D9B}"/>
              </a:ext>
            </a:extLst>
          </p:cNvPr>
          <p:cNvSpPr txBox="1"/>
          <p:nvPr/>
        </p:nvSpPr>
        <p:spPr>
          <a:xfrm>
            <a:off x="5885675" y="2431669"/>
            <a:ext cx="29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9EFC6F-7DF8-4963-86E3-08EA2D172121}"/>
              </a:ext>
            </a:extLst>
          </p:cNvPr>
          <p:cNvSpPr txBox="1"/>
          <p:nvPr/>
        </p:nvSpPr>
        <p:spPr>
          <a:xfrm>
            <a:off x="6522672" y="2431669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394C3C1-FE76-4C5A-92E6-3EC3A6E2BB50}"/>
              </a:ext>
            </a:extLst>
          </p:cNvPr>
          <p:cNvSpPr txBox="1"/>
          <p:nvPr/>
        </p:nvSpPr>
        <p:spPr>
          <a:xfrm>
            <a:off x="7169941" y="2431669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D8AD53E-7279-4E0B-97D4-FBBC0205532F}"/>
              </a:ext>
            </a:extLst>
          </p:cNvPr>
          <p:cNvSpPr txBox="1"/>
          <p:nvPr/>
        </p:nvSpPr>
        <p:spPr>
          <a:xfrm>
            <a:off x="7817216" y="2431669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EF7E367-3FED-4DAD-8951-6AADB04CB9E1}"/>
              </a:ext>
            </a:extLst>
          </p:cNvPr>
          <p:cNvSpPr txBox="1"/>
          <p:nvPr/>
        </p:nvSpPr>
        <p:spPr>
          <a:xfrm>
            <a:off x="8464491" y="2431669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4504373-9E4B-48D5-8456-62EAC2311837}"/>
              </a:ext>
            </a:extLst>
          </p:cNvPr>
          <p:cNvSpPr txBox="1"/>
          <p:nvPr/>
        </p:nvSpPr>
        <p:spPr>
          <a:xfrm>
            <a:off x="9122054" y="2431669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8146C6F-22F5-42CE-B82F-919C5B682BA6}"/>
              </a:ext>
            </a:extLst>
          </p:cNvPr>
          <p:cNvSpPr txBox="1"/>
          <p:nvPr/>
        </p:nvSpPr>
        <p:spPr>
          <a:xfrm>
            <a:off x="9759051" y="2431671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3A836E8-1BAD-4DC3-8B15-57812E7DE765}"/>
              </a:ext>
            </a:extLst>
          </p:cNvPr>
          <p:cNvSpPr txBox="1"/>
          <p:nvPr/>
        </p:nvSpPr>
        <p:spPr>
          <a:xfrm>
            <a:off x="5236688" y="3887041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BCC98D8-4EB8-42F9-ABD9-7F3E053EFDDB}"/>
              </a:ext>
            </a:extLst>
          </p:cNvPr>
          <p:cNvSpPr txBox="1"/>
          <p:nvPr/>
        </p:nvSpPr>
        <p:spPr>
          <a:xfrm>
            <a:off x="5894239" y="3887041"/>
            <a:ext cx="29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0DB918E-74E7-41F8-B7D0-284DCBE33C76}"/>
              </a:ext>
            </a:extLst>
          </p:cNvPr>
          <p:cNvSpPr txBox="1"/>
          <p:nvPr/>
        </p:nvSpPr>
        <p:spPr>
          <a:xfrm>
            <a:off x="6531236" y="3887041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DAD34B8-6BBB-4537-99E8-2FC18AD26A2A}"/>
              </a:ext>
            </a:extLst>
          </p:cNvPr>
          <p:cNvSpPr txBox="1"/>
          <p:nvPr/>
        </p:nvSpPr>
        <p:spPr>
          <a:xfrm>
            <a:off x="7178505" y="3887041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C4C6403-978B-4E73-A1E3-CEE7C981A5EE}"/>
              </a:ext>
            </a:extLst>
          </p:cNvPr>
          <p:cNvSpPr txBox="1"/>
          <p:nvPr/>
        </p:nvSpPr>
        <p:spPr>
          <a:xfrm>
            <a:off x="7825780" y="3887041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84E2FCE-30DB-40B1-96A1-1DDD4DD0241E}"/>
              </a:ext>
            </a:extLst>
          </p:cNvPr>
          <p:cNvSpPr txBox="1"/>
          <p:nvPr/>
        </p:nvSpPr>
        <p:spPr>
          <a:xfrm>
            <a:off x="8473055" y="3887041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78" name="화살표: 위쪽 77">
            <a:extLst>
              <a:ext uri="{FF2B5EF4-FFF2-40B4-BE49-F238E27FC236}">
                <a16:creationId xmlns:a16="http://schemas.microsoft.com/office/drawing/2014/main" id="{72DE6821-8EEE-4CA0-B8A7-41FC0DFB64E1}"/>
              </a:ext>
            </a:extLst>
          </p:cNvPr>
          <p:cNvSpPr/>
          <p:nvPr/>
        </p:nvSpPr>
        <p:spPr>
          <a:xfrm>
            <a:off x="9794522" y="3410682"/>
            <a:ext cx="211735" cy="249820"/>
          </a:xfrm>
          <a:prstGeom prst="up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화살표: 위쪽 78">
            <a:extLst>
              <a:ext uri="{FF2B5EF4-FFF2-40B4-BE49-F238E27FC236}">
                <a16:creationId xmlns:a16="http://schemas.microsoft.com/office/drawing/2014/main" id="{BF116C17-6251-4034-AD75-88BA50BB1D33}"/>
              </a:ext>
            </a:extLst>
          </p:cNvPr>
          <p:cNvSpPr/>
          <p:nvPr/>
        </p:nvSpPr>
        <p:spPr>
          <a:xfrm>
            <a:off x="7203722" y="4825827"/>
            <a:ext cx="211735" cy="24982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화살표: 위쪽 79">
            <a:extLst>
              <a:ext uri="{FF2B5EF4-FFF2-40B4-BE49-F238E27FC236}">
                <a16:creationId xmlns:a16="http://schemas.microsoft.com/office/drawing/2014/main" id="{312BE6BA-A495-49CB-89EE-9F44AF00A30B}"/>
              </a:ext>
            </a:extLst>
          </p:cNvPr>
          <p:cNvSpPr/>
          <p:nvPr/>
        </p:nvSpPr>
        <p:spPr>
          <a:xfrm>
            <a:off x="9152265" y="6142999"/>
            <a:ext cx="211735" cy="249820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id="{CA7B7780-A7D8-4908-A8C1-3F0C9C2F8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203654"/>
              </p:ext>
            </p:extLst>
          </p:nvPr>
        </p:nvGraphicFramePr>
        <p:xfrm>
          <a:off x="5056904" y="5651409"/>
          <a:ext cx="5150112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3764">
                  <a:extLst>
                    <a:ext uri="{9D8B030D-6E8A-4147-A177-3AD203B41FA5}">
                      <a16:colId xmlns:a16="http://schemas.microsoft.com/office/drawing/2014/main" val="3653093372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3764804392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1246012495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3669011664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742582474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1951456261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2917416900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25130752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227835"/>
                  </a:ext>
                </a:extLst>
              </a:tr>
            </a:tbl>
          </a:graphicData>
        </a:graphic>
      </p:graphicFrame>
      <p:sp>
        <p:nvSpPr>
          <p:cNvPr id="82" name="화살표: 위쪽 81">
            <a:extLst>
              <a:ext uri="{FF2B5EF4-FFF2-40B4-BE49-F238E27FC236}">
                <a16:creationId xmlns:a16="http://schemas.microsoft.com/office/drawing/2014/main" id="{4FDFA41D-7F81-4D06-860E-C948C10C7176}"/>
              </a:ext>
            </a:extLst>
          </p:cNvPr>
          <p:cNvSpPr/>
          <p:nvPr/>
        </p:nvSpPr>
        <p:spPr>
          <a:xfrm>
            <a:off x="9141375" y="3410682"/>
            <a:ext cx="211735" cy="249820"/>
          </a:xfrm>
          <a:prstGeom prst="up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id="{854A3D57-0F01-4202-A502-C476F1C689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314777"/>
              </p:ext>
            </p:extLst>
          </p:nvPr>
        </p:nvGraphicFramePr>
        <p:xfrm>
          <a:off x="5058006" y="4326198"/>
          <a:ext cx="3862584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3764">
                  <a:extLst>
                    <a:ext uri="{9D8B030D-6E8A-4147-A177-3AD203B41FA5}">
                      <a16:colId xmlns:a16="http://schemas.microsoft.com/office/drawing/2014/main" val="3653093372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3764804392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1246012495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3669011664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742582474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19514562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6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7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8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227835"/>
                  </a:ext>
                </a:extLst>
              </a:tr>
            </a:tbl>
          </a:graphicData>
        </a:graphic>
      </p:graphicFrame>
      <p:sp>
        <p:nvSpPr>
          <p:cNvPr id="84" name="화살표: 위쪽 83">
            <a:extLst>
              <a:ext uri="{FF2B5EF4-FFF2-40B4-BE49-F238E27FC236}">
                <a16:creationId xmlns:a16="http://schemas.microsoft.com/office/drawing/2014/main" id="{8732C35A-909C-4145-BFBC-65790232C1D5}"/>
              </a:ext>
            </a:extLst>
          </p:cNvPr>
          <p:cNvSpPr/>
          <p:nvPr/>
        </p:nvSpPr>
        <p:spPr>
          <a:xfrm>
            <a:off x="5266067" y="4825826"/>
            <a:ext cx="211735" cy="24982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화살표: 위쪽 84">
            <a:extLst>
              <a:ext uri="{FF2B5EF4-FFF2-40B4-BE49-F238E27FC236}">
                <a16:creationId xmlns:a16="http://schemas.microsoft.com/office/drawing/2014/main" id="{002FADAE-9881-4F4C-B16D-98F6096CA6F0}"/>
              </a:ext>
            </a:extLst>
          </p:cNvPr>
          <p:cNvSpPr/>
          <p:nvPr/>
        </p:nvSpPr>
        <p:spPr>
          <a:xfrm>
            <a:off x="5919208" y="6153885"/>
            <a:ext cx="211735" cy="249820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id="{E60C89C0-F0CC-4EE8-A73F-9A7463CC46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690498"/>
              </p:ext>
            </p:extLst>
          </p:nvPr>
        </p:nvGraphicFramePr>
        <p:xfrm>
          <a:off x="5056903" y="5651405"/>
          <a:ext cx="5150112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3764">
                  <a:extLst>
                    <a:ext uri="{9D8B030D-6E8A-4147-A177-3AD203B41FA5}">
                      <a16:colId xmlns:a16="http://schemas.microsoft.com/office/drawing/2014/main" val="3653093372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3764804392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1246012495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3669011664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742582474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1951456261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2917416900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25130752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227835"/>
                  </a:ext>
                </a:extLst>
              </a:tr>
            </a:tbl>
          </a:graphicData>
        </a:graphic>
      </p:graphicFrame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D8B3CBC7-AA7E-430D-892B-CA1452C27D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809270"/>
              </p:ext>
            </p:extLst>
          </p:nvPr>
        </p:nvGraphicFramePr>
        <p:xfrm>
          <a:off x="5058004" y="4326196"/>
          <a:ext cx="3862584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3764">
                  <a:extLst>
                    <a:ext uri="{9D8B030D-6E8A-4147-A177-3AD203B41FA5}">
                      <a16:colId xmlns:a16="http://schemas.microsoft.com/office/drawing/2014/main" val="3653093372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3764804392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1246012495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3669011664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742582474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19514562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6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7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8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227835"/>
                  </a:ext>
                </a:extLst>
              </a:tr>
            </a:tbl>
          </a:graphicData>
        </a:graphic>
      </p:graphicFrame>
      <p:sp>
        <p:nvSpPr>
          <p:cNvPr id="88" name="화살표: 위쪽 87">
            <a:extLst>
              <a:ext uri="{FF2B5EF4-FFF2-40B4-BE49-F238E27FC236}">
                <a16:creationId xmlns:a16="http://schemas.microsoft.com/office/drawing/2014/main" id="{F26EDAD2-1B5D-44CE-ADDA-FC566538E7F5}"/>
              </a:ext>
            </a:extLst>
          </p:cNvPr>
          <p:cNvSpPr/>
          <p:nvPr/>
        </p:nvSpPr>
        <p:spPr>
          <a:xfrm>
            <a:off x="8499114" y="3410678"/>
            <a:ext cx="211735" cy="249820"/>
          </a:xfrm>
          <a:prstGeom prst="up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화살표: 위쪽 88">
            <a:extLst>
              <a:ext uri="{FF2B5EF4-FFF2-40B4-BE49-F238E27FC236}">
                <a16:creationId xmlns:a16="http://schemas.microsoft.com/office/drawing/2014/main" id="{0A3751E1-5B7C-4918-984B-BE794EC40BCA}"/>
              </a:ext>
            </a:extLst>
          </p:cNvPr>
          <p:cNvSpPr/>
          <p:nvPr/>
        </p:nvSpPr>
        <p:spPr>
          <a:xfrm>
            <a:off x="8477350" y="6142999"/>
            <a:ext cx="211735" cy="249820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id="{B4DABDC3-A0E4-4964-8528-9676DFB33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77425"/>
              </p:ext>
            </p:extLst>
          </p:nvPr>
        </p:nvGraphicFramePr>
        <p:xfrm>
          <a:off x="5056901" y="5651406"/>
          <a:ext cx="5150112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3764">
                  <a:extLst>
                    <a:ext uri="{9D8B030D-6E8A-4147-A177-3AD203B41FA5}">
                      <a16:colId xmlns:a16="http://schemas.microsoft.com/office/drawing/2014/main" val="3653093372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3764804392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1246012495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3669011664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742582474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1951456261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2917416900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25130752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227835"/>
                  </a:ext>
                </a:extLst>
              </a:tr>
            </a:tbl>
          </a:graphicData>
        </a:graphic>
      </p:graphicFrame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id="{58E651C6-AF0B-4FE7-A42F-D9DFE8A2DC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296752"/>
              </p:ext>
            </p:extLst>
          </p:nvPr>
        </p:nvGraphicFramePr>
        <p:xfrm>
          <a:off x="5058004" y="4326197"/>
          <a:ext cx="3862584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3764">
                  <a:extLst>
                    <a:ext uri="{9D8B030D-6E8A-4147-A177-3AD203B41FA5}">
                      <a16:colId xmlns:a16="http://schemas.microsoft.com/office/drawing/2014/main" val="3653093372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3764804392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1246012495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3669011664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742582474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19514562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7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8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227835"/>
                  </a:ext>
                </a:extLst>
              </a:tr>
            </a:tbl>
          </a:graphicData>
        </a:graphic>
      </p:graphicFrame>
      <p:sp>
        <p:nvSpPr>
          <p:cNvPr id="92" name="화살표: 위쪽 91">
            <a:extLst>
              <a:ext uri="{FF2B5EF4-FFF2-40B4-BE49-F238E27FC236}">
                <a16:creationId xmlns:a16="http://schemas.microsoft.com/office/drawing/2014/main" id="{2F51F1F8-C948-4196-B5A4-1A24D1DD9C81}"/>
              </a:ext>
            </a:extLst>
          </p:cNvPr>
          <p:cNvSpPr/>
          <p:nvPr/>
        </p:nvSpPr>
        <p:spPr>
          <a:xfrm>
            <a:off x="7845971" y="3410676"/>
            <a:ext cx="211735" cy="249820"/>
          </a:xfrm>
          <a:prstGeom prst="up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화살표: 위쪽 92">
            <a:extLst>
              <a:ext uri="{FF2B5EF4-FFF2-40B4-BE49-F238E27FC236}">
                <a16:creationId xmlns:a16="http://schemas.microsoft.com/office/drawing/2014/main" id="{667C2021-9308-4E8E-AD76-32C763E1F0B7}"/>
              </a:ext>
            </a:extLst>
          </p:cNvPr>
          <p:cNvSpPr/>
          <p:nvPr/>
        </p:nvSpPr>
        <p:spPr>
          <a:xfrm>
            <a:off x="6550583" y="4825824"/>
            <a:ext cx="211735" cy="24982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화살표: 위쪽 93">
            <a:extLst>
              <a:ext uri="{FF2B5EF4-FFF2-40B4-BE49-F238E27FC236}">
                <a16:creationId xmlns:a16="http://schemas.microsoft.com/office/drawing/2014/main" id="{9364D53F-9E4E-4CD4-BF9D-9BD8BAFA29AC}"/>
              </a:ext>
            </a:extLst>
          </p:cNvPr>
          <p:cNvSpPr/>
          <p:nvPr/>
        </p:nvSpPr>
        <p:spPr>
          <a:xfrm>
            <a:off x="7203718" y="6153881"/>
            <a:ext cx="211735" cy="249820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id="{5E990F23-58AE-44B6-AFF4-EE9AD4D24A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745547"/>
              </p:ext>
            </p:extLst>
          </p:nvPr>
        </p:nvGraphicFramePr>
        <p:xfrm>
          <a:off x="5056904" y="5651410"/>
          <a:ext cx="5150112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3764">
                  <a:extLst>
                    <a:ext uri="{9D8B030D-6E8A-4147-A177-3AD203B41FA5}">
                      <a16:colId xmlns:a16="http://schemas.microsoft.com/office/drawing/2014/main" val="3653093372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3764804392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1246012495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3669011664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742582474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1951456261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2917416900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25130752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227835"/>
                  </a:ext>
                </a:extLst>
              </a:tr>
            </a:tbl>
          </a:graphicData>
        </a:graphic>
      </p:graphicFrame>
      <p:graphicFrame>
        <p:nvGraphicFramePr>
          <p:cNvPr id="96" name="표 95">
            <a:extLst>
              <a:ext uri="{FF2B5EF4-FFF2-40B4-BE49-F238E27FC236}">
                <a16:creationId xmlns:a16="http://schemas.microsoft.com/office/drawing/2014/main" id="{A475345E-DEB6-4F03-99B3-32E18F269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183962"/>
              </p:ext>
            </p:extLst>
          </p:nvPr>
        </p:nvGraphicFramePr>
        <p:xfrm>
          <a:off x="5058001" y="4326194"/>
          <a:ext cx="3862584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3764">
                  <a:extLst>
                    <a:ext uri="{9D8B030D-6E8A-4147-A177-3AD203B41FA5}">
                      <a16:colId xmlns:a16="http://schemas.microsoft.com/office/drawing/2014/main" val="3653093372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3764804392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1246012495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3669011664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742582474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19514562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7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8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227835"/>
                  </a:ext>
                </a:extLst>
              </a:tr>
            </a:tbl>
          </a:graphicData>
        </a:graphic>
      </p:graphicFrame>
      <p:sp>
        <p:nvSpPr>
          <p:cNvPr id="97" name="화살표: 위쪽 96">
            <a:extLst>
              <a:ext uri="{FF2B5EF4-FFF2-40B4-BE49-F238E27FC236}">
                <a16:creationId xmlns:a16="http://schemas.microsoft.com/office/drawing/2014/main" id="{E95F6783-5317-4889-9ED7-204A11331EBE}"/>
              </a:ext>
            </a:extLst>
          </p:cNvPr>
          <p:cNvSpPr/>
          <p:nvPr/>
        </p:nvSpPr>
        <p:spPr>
          <a:xfrm>
            <a:off x="7203720" y="3410673"/>
            <a:ext cx="211735" cy="249820"/>
          </a:xfrm>
          <a:prstGeom prst="up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화살표: 위쪽 97">
            <a:extLst>
              <a:ext uri="{FF2B5EF4-FFF2-40B4-BE49-F238E27FC236}">
                <a16:creationId xmlns:a16="http://schemas.microsoft.com/office/drawing/2014/main" id="{FE3CE7BB-3525-4985-82C4-60E0786B479E}"/>
              </a:ext>
            </a:extLst>
          </p:cNvPr>
          <p:cNvSpPr/>
          <p:nvPr/>
        </p:nvSpPr>
        <p:spPr>
          <a:xfrm>
            <a:off x="5276948" y="6153885"/>
            <a:ext cx="211735" cy="249820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9" name="표 98">
            <a:extLst>
              <a:ext uri="{FF2B5EF4-FFF2-40B4-BE49-F238E27FC236}">
                <a16:creationId xmlns:a16="http://schemas.microsoft.com/office/drawing/2014/main" id="{53D9C214-FD38-4DB8-9E27-F4BC592FB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260464"/>
              </p:ext>
            </p:extLst>
          </p:nvPr>
        </p:nvGraphicFramePr>
        <p:xfrm>
          <a:off x="5056900" y="5651406"/>
          <a:ext cx="5150112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3764">
                  <a:extLst>
                    <a:ext uri="{9D8B030D-6E8A-4147-A177-3AD203B41FA5}">
                      <a16:colId xmlns:a16="http://schemas.microsoft.com/office/drawing/2014/main" val="3653093372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3764804392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1246012495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3669011664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742582474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1951456261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2917416900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25130752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227835"/>
                  </a:ext>
                </a:extLst>
              </a:tr>
            </a:tbl>
          </a:graphicData>
        </a:graphic>
      </p:graphicFrame>
      <p:graphicFrame>
        <p:nvGraphicFramePr>
          <p:cNvPr id="100" name="표 99">
            <a:extLst>
              <a:ext uri="{FF2B5EF4-FFF2-40B4-BE49-F238E27FC236}">
                <a16:creationId xmlns:a16="http://schemas.microsoft.com/office/drawing/2014/main" id="{0672C168-58F9-4930-BA6A-BA4059ED8A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429921"/>
              </p:ext>
            </p:extLst>
          </p:nvPr>
        </p:nvGraphicFramePr>
        <p:xfrm>
          <a:off x="5057997" y="4326191"/>
          <a:ext cx="3862584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3764">
                  <a:extLst>
                    <a:ext uri="{9D8B030D-6E8A-4147-A177-3AD203B41FA5}">
                      <a16:colId xmlns:a16="http://schemas.microsoft.com/office/drawing/2014/main" val="3653093372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3764804392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1246012495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3669011664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742582474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19514562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7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8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227835"/>
                  </a:ext>
                </a:extLst>
              </a:tr>
            </a:tbl>
          </a:graphicData>
        </a:graphic>
      </p:graphicFrame>
      <p:sp>
        <p:nvSpPr>
          <p:cNvPr id="101" name="화살표: 위쪽 100">
            <a:extLst>
              <a:ext uri="{FF2B5EF4-FFF2-40B4-BE49-F238E27FC236}">
                <a16:creationId xmlns:a16="http://schemas.microsoft.com/office/drawing/2014/main" id="{78E6FD8E-62E8-4748-BD1D-851E437F1D82}"/>
              </a:ext>
            </a:extLst>
          </p:cNvPr>
          <p:cNvSpPr/>
          <p:nvPr/>
        </p:nvSpPr>
        <p:spPr>
          <a:xfrm>
            <a:off x="6561456" y="3410669"/>
            <a:ext cx="211735" cy="249820"/>
          </a:xfrm>
          <a:prstGeom prst="up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화살표: 위쪽 101">
            <a:extLst>
              <a:ext uri="{FF2B5EF4-FFF2-40B4-BE49-F238E27FC236}">
                <a16:creationId xmlns:a16="http://schemas.microsoft.com/office/drawing/2014/main" id="{9C532B3B-1EEB-46D7-B0EF-A4BAFA321D8F}"/>
              </a:ext>
            </a:extLst>
          </p:cNvPr>
          <p:cNvSpPr/>
          <p:nvPr/>
        </p:nvSpPr>
        <p:spPr>
          <a:xfrm>
            <a:off x="7835090" y="6164768"/>
            <a:ext cx="211735" cy="249820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3" name="표 102">
            <a:extLst>
              <a:ext uri="{FF2B5EF4-FFF2-40B4-BE49-F238E27FC236}">
                <a16:creationId xmlns:a16="http://schemas.microsoft.com/office/drawing/2014/main" id="{7A2EEE55-853A-4B50-B8BD-560963B27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302164"/>
              </p:ext>
            </p:extLst>
          </p:nvPr>
        </p:nvGraphicFramePr>
        <p:xfrm>
          <a:off x="5056896" y="5651404"/>
          <a:ext cx="5150112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3764">
                  <a:extLst>
                    <a:ext uri="{9D8B030D-6E8A-4147-A177-3AD203B41FA5}">
                      <a16:colId xmlns:a16="http://schemas.microsoft.com/office/drawing/2014/main" val="3653093372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3764804392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1246012495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3669011664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742582474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1951456261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2917416900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25130752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227835"/>
                  </a:ext>
                </a:extLst>
              </a:tr>
            </a:tbl>
          </a:graphicData>
        </a:graphic>
      </p:graphicFrame>
      <p:graphicFrame>
        <p:nvGraphicFramePr>
          <p:cNvPr id="104" name="표 103">
            <a:extLst>
              <a:ext uri="{FF2B5EF4-FFF2-40B4-BE49-F238E27FC236}">
                <a16:creationId xmlns:a16="http://schemas.microsoft.com/office/drawing/2014/main" id="{929E7FBA-148F-45E4-821F-9BD3DFB0A6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372474"/>
              </p:ext>
            </p:extLst>
          </p:nvPr>
        </p:nvGraphicFramePr>
        <p:xfrm>
          <a:off x="5057993" y="4326194"/>
          <a:ext cx="3862584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3764">
                  <a:extLst>
                    <a:ext uri="{9D8B030D-6E8A-4147-A177-3AD203B41FA5}">
                      <a16:colId xmlns:a16="http://schemas.microsoft.com/office/drawing/2014/main" val="3653093372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3764804392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1246012495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3669011664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742582474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19514562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7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8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227835"/>
                  </a:ext>
                </a:extLst>
              </a:tr>
            </a:tbl>
          </a:graphicData>
        </a:graphic>
      </p:graphicFrame>
      <p:sp>
        <p:nvSpPr>
          <p:cNvPr id="105" name="화살표: 위쪽 104">
            <a:extLst>
              <a:ext uri="{FF2B5EF4-FFF2-40B4-BE49-F238E27FC236}">
                <a16:creationId xmlns:a16="http://schemas.microsoft.com/office/drawing/2014/main" id="{6E1C6036-EE8F-4C44-A484-FAB2F5EAC500}"/>
              </a:ext>
            </a:extLst>
          </p:cNvPr>
          <p:cNvSpPr/>
          <p:nvPr/>
        </p:nvSpPr>
        <p:spPr>
          <a:xfrm>
            <a:off x="5930083" y="3410666"/>
            <a:ext cx="211735" cy="249820"/>
          </a:xfrm>
          <a:prstGeom prst="up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화살표: 위쪽 105">
            <a:extLst>
              <a:ext uri="{FF2B5EF4-FFF2-40B4-BE49-F238E27FC236}">
                <a16:creationId xmlns:a16="http://schemas.microsoft.com/office/drawing/2014/main" id="{FD04ADF0-89B1-4754-849B-4BF5DEC67B56}"/>
              </a:ext>
            </a:extLst>
          </p:cNvPr>
          <p:cNvSpPr/>
          <p:nvPr/>
        </p:nvSpPr>
        <p:spPr>
          <a:xfrm>
            <a:off x="8499107" y="4825823"/>
            <a:ext cx="211735" cy="24982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화살표: 위쪽 106">
            <a:extLst>
              <a:ext uri="{FF2B5EF4-FFF2-40B4-BE49-F238E27FC236}">
                <a16:creationId xmlns:a16="http://schemas.microsoft.com/office/drawing/2014/main" id="{1104AD54-7882-404C-BEC0-ED7F9FCEB004}"/>
              </a:ext>
            </a:extLst>
          </p:cNvPr>
          <p:cNvSpPr/>
          <p:nvPr/>
        </p:nvSpPr>
        <p:spPr>
          <a:xfrm>
            <a:off x="9761876" y="6142995"/>
            <a:ext cx="211735" cy="249820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8" name="표 107">
            <a:extLst>
              <a:ext uri="{FF2B5EF4-FFF2-40B4-BE49-F238E27FC236}">
                <a16:creationId xmlns:a16="http://schemas.microsoft.com/office/drawing/2014/main" id="{B7CFDEBF-6C27-4128-B70D-39797EA45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274247"/>
              </p:ext>
            </p:extLst>
          </p:nvPr>
        </p:nvGraphicFramePr>
        <p:xfrm>
          <a:off x="5056892" y="5662287"/>
          <a:ext cx="5150112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3764">
                  <a:extLst>
                    <a:ext uri="{9D8B030D-6E8A-4147-A177-3AD203B41FA5}">
                      <a16:colId xmlns:a16="http://schemas.microsoft.com/office/drawing/2014/main" val="3653093372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3764804392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1246012495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3669011664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742582474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1951456261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2917416900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25130752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227835"/>
                  </a:ext>
                </a:extLst>
              </a:tr>
            </a:tbl>
          </a:graphicData>
        </a:graphic>
      </p:graphicFrame>
      <p:graphicFrame>
        <p:nvGraphicFramePr>
          <p:cNvPr id="109" name="표 108">
            <a:extLst>
              <a:ext uri="{FF2B5EF4-FFF2-40B4-BE49-F238E27FC236}">
                <a16:creationId xmlns:a16="http://schemas.microsoft.com/office/drawing/2014/main" id="{BF2DD2B5-6E7F-4818-8DA4-0720F1DC6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709504"/>
              </p:ext>
            </p:extLst>
          </p:nvPr>
        </p:nvGraphicFramePr>
        <p:xfrm>
          <a:off x="5057991" y="4326191"/>
          <a:ext cx="3862584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3764">
                  <a:extLst>
                    <a:ext uri="{9D8B030D-6E8A-4147-A177-3AD203B41FA5}">
                      <a16:colId xmlns:a16="http://schemas.microsoft.com/office/drawing/2014/main" val="3653093372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3764804392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1246012495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3669011664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742582474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19514562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7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7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227835"/>
                  </a:ext>
                </a:extLst>
              </a:tr>
            </a:tbl>
          </a:graphicData>
        </a:graphic>
      </p:graphicFrame>
      <p:sp>
        <p:nvSpPr>
          <p:cNvPr id="110" name="화살표: 위쪽 109">
            <a:extLst>
              <a:ext uri="{FF2B5EF4-FFF2-40B4-BE49-F238E27FC236}">
                <a16:creationId xmlns:a16="http://schemas.microsoft.com/office/drawing/2014/main" id="{D0ECEED0-C348-43B2-A683-BD62E72F5764}"/>
              </a:ext>
            </a:extLst>
          </p:cNvPr>
          <p:cNvSpPr/>
          <p:nvPr/>
        </p:nvSpPr>
        <p:spPr>
          <a:xfrm>
            <a:off x="5276930" y="3410662"/>
            <a:ext cx="211735" cy="249820"/>
          </a:xfrm>
          <a:prstGeom prst="up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화살표: 위쪽 110">
            <a:extLst>
              <a:ext uri="{FF2B5EF4-FFF2-40B4-BE49-F238E27FC236}">
                <a16:creationId xmlns:a16="http://schemas.microsoft.com/office/drawing/2014/main" id="{D32335FA-8659-41B9-96F5-E4B15B270D4F}"/>
              </a:ext>
            </a:extLst>
          </p:cNvPr>
          <p:cNvSpPr/>
          <p:nvPr/>
        </p:nvSpPr>
        <p:spPr>
          <a:xfrm>
            <a:off x="6550571" y="6153877"/>
            <a:ext cx="211735" cy="249820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2" name="표 111">
            <a:extLst>
              <a:ext uri="{FF2B5EF4-FFF2-40B4-BE49-F238E27FC236}">
                <a16:creationId xmlns:a16="http://schemas.microsoft.com/office/drawing/2014/main" id="{337AF609-EEAE-420D-8F63-21419AA8FD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611754"/>
              </p:ext>
            </p:extLst>
          </p:nvPr>
        </p:nvGraphicFramePr>
        <p:xfrm>
          <a:off x="5056891" y="5662284"/>
          <a:ext cx="5150112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3764">
                  <a:extLst>
                    <a:ext uri="{9D8B030D-6E8A-4147-A177-3AD203B41FA5}">
                      <a16:colId xmlns:a16="http://schemas.microsoft.com/office/drawing/2014/main" val="3653093372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3764804392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1246012495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3669011664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742582474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1951456261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2917416900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25130752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227835"/>
                  </a:ext>
                </a:extLst>
              </a:tr>
            </a:tbl>
          </a:graphicData>
        </a:graphic>
      </p:graphicFrame>
      <p:graphicFrame>
        <p:nvGraphicFramePr>
          <p:cNvPr id="113" name="표 112">
            <a:extLst>
              <a:ext uri="{FF2B5EF4-FFF2-40B4-BE49-F238E27FC236}">
                <a16:creationId xmlns:a16="http://schemas.microsoft.com/office/drawing/2014/main" id="{BE8457B5-A8C7-4356-A159-8DD6C3683A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107900"/>
              </p:ext>
            </p:extLst>
          </p:nvPr>
        </p:nvGraphicFramePr>
        <p:xfrm>
          <a:off x="5068873" y="4326187"/>
          <a:ext cx="3862584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3764">
                  <a:extLst>
                    <a:ext uri="{9D8B030D-6E8A-4147-A177-3AD203B41FA5}">
                      <a16:colId xmlns:a16="http://schemas.microsoft.com/office/drawing/2014/main" val="3653093372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3764804392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1246012495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3669011664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742582474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19514562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7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7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227835"/>
                  </a:ext>
                </a:extLst>
              </a:tr>
            </a:tbl>
          </a:graphicData>
        </a:graphic>
      </p:graphicFrame>
      <p:sp>
        <p:nvSpPr>
          <p:cNvPr id="114" name="TextBox 113">
            <a:extLst>
              <a:ext uri="{FF2B5EF4-FFF2-40B4-BE49-F238E27FC236}">
                <a16:creationId xmlns:a16="http://schemas.microsoft.com/office/drawing/2014/main" id="{D53AAA36-C622-4C96-A937-236D1490D303}"/>
              </a:ext>
            </a:extLst>
          </p:cNvPr>
          <p:cNvSpPr txBox="1"/>
          <p:nvPr/>
        </p:nvSpPr>
        <p:spPr>
          <a:xfrm>
            <a:off x="2086034" y="2864236"/>
            <a:ext cx="1653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Input array</a:t>
            </a:r>
            <a:endParaRPr lang="ko-KR" altLang="en-US" sz="2000" b="1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35F4828-3482-4CF4-88E0-DC695E235686}"/>
              </a:ext>
            </a:extLst>
          </p:cNvPr>
          <p:cNvSpPr txBox="1"/>
          <p:nvPr/>
        </p:nvSpPr>
        <p:spPr>
          <a:xfrm>
            <a:off x="1883789" y="4315262"/>
            <a:ext cx="2058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Counting array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46645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8" grpId="1" animBg="1"/>
      <p:bldP spid="79" grpId="0" animBg="1"/>
      <p:bldP spid="79" grpId="1" animBg="1"/>
      <p:bldP spid="79" grpId="2" animBg="1"/>
      <p:bldP spid="79" grpId="3" animBg="1"/>
      <p:bldP spid="79" grpId="4" animBg="1"/>
      <p:bldP spid="79" grpId="5" animBg="1"/>
      <p:bldP spid="80" grpId="0" animBg="1"/>
      <p:bldP spid="80" grpId="1" animBg="1"/>
      <p:bldP spid="82" grpId="0" animBg="1"/>
      <p:bldP spid="82" grpId="1" animBg="1"/>
      <p:bldP spid="84" grpId="0" animBg="1"/>
      <p:bldP spid="84" grpId="1" animBg="1"/>
      <p:bldP spid="84" grpId="2" animBg="1"/>
      <p:bldP spid="84" grpId="3" animBg="1"/>
      <p:bldP spid="85" grpId="0" animBg="1"/>
      <p:bldP spid="85" grpId="1" animBg="1"/>
      <p:bldP spid="88" grpId="0" animBg="1"/>
      <p:bldP spid="88" grpId="1" animBg="1"/>
      <p:bldP spid="89" grpId="0" animBg="1"/>
      <p:bldP spid="89" grpId="1" animBg="1"/>
      <p:bldP spid="92" grpId="0" animBg="1"/>
      <p:bldP spid="92" grpId="1" animBg="1"/>
      <p:bldP spid="93" grpId="0" animBg="1"/>
      <p:bldP spid="93" grpId="1" animBg="1"/>
      <p:bldP spid="93" grpId="2" animBg="1"/>
      <p:bldP spid="94" grpId="0" animBg="1"/>
      <p:bldP spid="94" grpId="1" animBg="1"/>
      <p:bldP spid="97" grpId="0" animBg="1"/>
      <p:bldP spid="97" grpId="1" animBg="1"/>
      <p:bldP spid="98" grpId="0" animBg="1"/>
      <p:bldP spid="98" grpId="1" animBg="1"/>
      <p:bldP spid="101" grpId="0" animBg="1"/>
      <p:bldP spid="101" grpId="1" animBg="1"/>
      <p:bldP spid="102" grpId="0" animBg="1"/>
      <p:bldP spid="102" grpId="1" animBg="1"/>
      <p:bldP spid="105" grpId="0" animBg="1"/>
      <p:bldP spid="105" grpId="1" animBg="1"/>
      <p:bldP spid="106" grpId="0" animBg="1"/>
      <p:bldP spid="106" grpId="1" animBg="1"/>
      <p:bldP spid="107" grpId="0" animBg="1"/>
      <p:bldP spid="107" grpId="1" animBg="1"/>
      <p:bldP spid="110" grpId="0" animBg="1"/>
      <p:bldP spid="1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009ACE-321B-4009-89DB-DB098B67477A}"/>
              </a:ext>
            </a:extLst>
          </p:cNvPr>
          <p:cNvSpPr/>
          <p:nvPr/>
        </p:nvSpPr>
        <p:spPr>
          <a:xfrm>
            <a:off x="131091" y="651906"/>
            <a:ext cx="53654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Analysis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19">
            <a:extLst>
              <a:ext uri="{FF2B5EF4-FFF2-40B4-BE49-F238E27FC236}">
                <a16:creationId xmlns:a16="http://schemas.microsoft.com/office/drawing/2014/main" id="{A62D0C00-41CF-40D2-9197-97F9E171E4F2}"/>
              </a:ext>
            </a:extLst>
          </p:cNvPr>
          <p:cNvGrpSpPr/>
          <p:nvPr/>
        </p:nvGrpSpPr>
        <p:grpSpPr>
          <a:xfrm>
            <a:off x="794" y="482439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496B6A8-1AE4-4796-B509-3F008F6BDECF}"/>
              </a:ext>
            </a:extLst>
          </p:cNvPr>
          <p:cNvSpPr txBox="1"/>
          <p:nvPr/>
        </p:nvSpPr>
        <p:spPr>
          <a:xfrm>
            <a:off x="11301574" y="6488668"/>
            <a:ext cx="911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16/35</a:t>
            </a:r>
            <a:endParaRPr lang="ko-KR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8F950AA-BEB5-4053-8608-FB0F3B5776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849" y="1387884"/>
            <a:ext cx="7073945" cy="40882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6E8D3C6-AC5C-403E-8403-16B1451EA584}"/>
                  </a:ext>
                </a:extLst>
              </p:cNvPr>
              <p:cNvSpPr txBox="1"/>
              <p:nvPr/>
            </p:nvSpPr>
            <p:spPr>
              <a:xfrm>
                <a:off x="8722757" y="2198672"/>
                <a:ext cx="8219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6E8D3C6-AC5C-403E-8403-16B1451EA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2757" y="2198672"/>
                <a:ext cx="821931" cy="461665"/>
              </a:xfrm>
              <a:prstGeom prst="rect">
                <a:avLst/>
              </a:prstGeom>
              <a:blipFill>
                <a:blip r:embed="rId4"/>
                <a:stretch>
                  <a:fillRect l="-1481" r="-5926" b="-2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>
            <a:extLst>
              <a:ext uri="{FF2B5EF4-FFF2-40B4-BE49-F238E27FC236}">
                <a16:creationId xmlns:a16="http://schemas.microsoft.com/office/drawing/2014/main" id="{EFE74A3A-72E6-4BEE-B803-AD0103835AFE}"/>
              </a:ext>
            </a:extLst>
          </p:cNvPr>
          <p:cNvSpPr/>
          <p:nvPr/>
        </p:nvSpPr>
        <p:spPr>
          <a:xfrm>
            <a:off x="1024941" y="2147304"/>
            <a:ext cx="2344981" cy="606176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70962DF-B583-4DD6-B630-1934F84FBDFB}"/>
              </a:ext>
            </a:extLst>
          </p:cNvPr>
          <p:cNvCxnSpPr>
            <a:cxnSpLocks/>
          </p:cNvCxnSpPr>
          <p:nvPr/>
        </p:nvCxnSpPr>
        <p:spPr>
          <a:xfrm>
            <a:off x="3369922" y="2414432"/>
            <a:ext cx="5311739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6DE0340-FC27-4A3D-BD32-CB453541CC04}"/>
              </a:ext>
            </a:extLst>
          </p:cNvPr>
          <p:cNvSpPr/>
          <p:nvPr/>
        </p:nvSpPr>
        <p:spPr>
          <a:xfrm>
            <a:off x="1023231" y="2772310"/>
            <a:ext cx="3261091" cy="58734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D67865C-086F-47ED-93F7-50C4CE2E53BE}"/>
              </a:ext>
            </a:extLst>
          </p:cNvPr>
          <p:cNvCxnSpPr>
            <a:cxnSpLocks/>
          </p:cNvCxnSpPr>
          <p:nvPr/>
        </p:nvCxnSpPr>
        <p:spPr>
          <a:xfrm>
            <a:off x="4284322" y="3059991"/>
            <a:ext cx="4397339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360E4DE-D55A-424C-B1E9-093E069F376A}"/>
                  </a:ext>
                </a:extLst>
              </p:cNvPr>
              <p:cNvSpPr txBox="1"/>
              <p:nvPr/>
            </p:nvSpPr>
            <p:spPr>
              <a:xfrm>
                <a:off x="8721047" y="2823684"/>
                <a:ext cx="8219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360E4DE-D55A-424C-B1E9-093E069F3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1047" y="2823684"/>
                <a:ext cx="821931" cy="461665"/>
              </a:xfrm>
              <a:prstGeom prst="rect">
                <a:avLst/>
              </a:prstGeom>
              <a:blipFill>
                <a:blip r:embed="rId5"/>
                <a:stretch>
                  <a:fillRect l="-2239" r="-6716" b="-19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직사각형 19">
            <a:extLst>
              <a:ext uri="{FF2B5EF4-FFF2-40B4-BE49-F238E27FC236}">
                <a16:creationId xmlns:a16="http://schemas.microsoft.com/office/drawing/2014/main" id="{94C1D479-012B-4960-A37D-C09CB2537E95}"/>
              </a:ext>
            </a:extLst>
          </p:cNvPr>
          <p:cNvSpPr/>
          <p:nvPr/>
        </p:nvSpPr>
        <p:spPr>
          <a:xfrm>
            <a:off x="1031795" y="3602803"/>
            <a:ext cx="3261091" cy="58734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E01D86A-FE47-4138-BBD2-130EBF71DAC4}"/>
              </a:ext>
            </a:extLst>
          </p:cNvPr>
          <p:cNvCxnSpPr>
            <a:cxnSpLocks/>
          </p:cNvCxnSpPr>
          <p:nvPr/>
        </p:nvCxnSpPr>
        <p:spPr>
          <a:xfrm>
            <a:off x="4284322" y="3931582"/>
            <a:ext cx="4397339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402C696-4791-40AD-8FBF-46D93C570D2B}"/>
                  </a:ext>
                </a:extLst>
              </p:cNvPr>
              <p:cNvSpPr txBox="1"/>
              <p:nvPr/>
            </p:nvSpPr>
            <p:spPr>
              <a:xfrm>
                <a:off x="8721047" y="3696988"/>
                <a:ext cx="8219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402C696-4791-40AD-8FBF-46D93C570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1047" y="3696988"/>
                <a:ext cx="821931" cy="461665"/>
              </a:xfrm>
              <a:prstGeom prst="rect">
                <a:avLst/>
              </a:prstGeom>
              <a:blipFill>
                <a:blip r:embed="rId6"/>
                <a:stretch>
                  <a:fillRect l="-1493" r="-6716" b="-19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직사각형 22">
            <a:extLst>
              <a:ext uri="{FF2B5EF4-FFF2-40B4-BE49-F238E27FC236}">
                <a16:creationId xmlns:a16="http://schemas.microsoft.com/office/drawing/2014/main" id="{39B670D6-2648-413A-B233-A131751A617A}"/>
              </a:ext>
            </a:extLst>
          </p:cNvPr>
          <p:cNvSpPr/>
          <p:nvPr/>
        </p:nvSpPr>
        <p:spPr>
          <a:xfrm>
            <a:off x="1030085" y="4433296"/>
            <a:ext cx="3261091" cy="960636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0B62D97-08AC-44DF-A18F-C4BA28374D5B}"/>
              </a:ext>
            </a:extLst>
          </p:cNvPr>
          <p:cNvCxnSpPr>
            <a:cxnSpLocks/>
          </p:cNvCxnSpPr>
          <p:nvPr/>
        </p:nvCxnSpPr>
        <p:spPr>
          <a:xfrm>
            <a:off x="4284322" y="4926463"/>
            <a:ext cx="4397339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D949D79-D714-41B5-B2E1-DA35CA2FC541}"/>
                  </a:ext>
                </a:extLst>
              </p:cNvPr>
              <p:cNvSpPr txBox="1"/>
              <p:nvPr/>
            </p:nvSpPr>
            <p:spPr>
              <a:xfrm>
                <a:off x="8709061" y="4682781"/>
                <a:ext cx="8219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b="1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D949D79-D714-41B5-B2E1-DA35CA2FC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9061" y="4682781"/>
                <a:ext cx="821931" cy="461665"/>
              </a:xfrm>
              <a:prstGeom prst="rect">
                <a:avLst/>
              </a:prstGeom>
              <a:blipFill>
                <a:blip r:embed="rId7"/>
                <a:stretch>
                  <a:fillRect l="-2239" r="-6716" b="-19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2C6C9D0-52DE-4172-BDD0-6B993FD42D64}"/>
                  </a:ext>
                </a:extLst>
              </p:cNvPr>
              <p:cNvSpPr txBox="1"/>
              <p:nvPr/>
            </p:nvSpPr>
            <p:spPr>
              <a:xfrm>
                <a:off x="4915324" y="5690511"/>
                <a:ext cx="22209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b="1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ko-KR" altLang="en-US" sz="2400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b="1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2C6C9D0-52DE-4172-BDD0-6B993FD42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324" y="5690511"/>
                <a:ext cx="2220934" cy="461665"/>
              </a:xfrm>
              <a:prstGeom prst="rect">
                <a:avLst/>
              </a:prstGeom>
              <a:blipFill>
                <a:blip r:embed="rId8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091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5" grpId="1" animBg="1"/>
      <p:bldP spid="16" grpId="0" animBg="1"/>
      <p:bldP spid="16" grpId="1" animBg="1"/>
      <p:bldP spid="19" grpId="0"/>
      <p:bldP spid="20" grpId="0" animBg="1"/>
      <p:bldP spid="20" grpId="1" animBg="1"/>
      <p:bldP spid="22" grpId="0"/>
      <p:bldP spid="23" grpId="0" animBg="1"/>
      <p:bldP spid="23" grpId="1" animBg="1"/>
      <p:bldP spid="27" grpId="0"/>
      <p:bldP spid="2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009ACE-321B-4009-89DB-DB098B67477A}"/>
              </a:ext>
            </a:extLst>
          </p:cNvPr>
          <p:cNvSpPr/>
          <p:nvPr/>
        </p:nvSpPr>
        <p:spPr>
          <a:xfrm>
            <a:off x="131091" y="651906"/>
            <a:ext cx="53450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Property of counting sort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62D0C00-41CF-40D2-9197-97F9E171E4F2}"/>
              </a:ext>
            </a:extLst>
          </p:cNvPr>
          <p:cNvGrpSpPr/>
          <p:nvPr/>
        </p:nvGrpSpPr>
        <p:grpSpPr>
          <a:xfrm>
            <a:off x="794" y="482439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8AAE595-F43B-46C3-B4EC-DA415EC93777}"/>
              </a:ext>
            </a:extLst>
          </p:cNvPr>
          <p:cNvSpPr txBox="1"/>
          <p:nvPr/>
        </p:nvSpPr>
        <p:spPr>
          <a:xfrm>
            <a:off x="11310629" y="6453336"/>
            <a:ext cx="90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17/35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656586E-95BD-4BF5-A45C-2F5DB2027412}"/>
                  </a:ext>
                </a:extLst>
              </p:cNvPr>
              <p:cNvSpPr txBox="1"/>
              <p:nvPr/>
            </p:nvSpPr>
            <p:spPr>
              <a:xfrm>
                <a:off x="1" y="1777427"/>
                <a:ext cx="10538459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AutoNum type="arabicPeriod"/>
                </a:pPr>
                <a:r>
                  <a:rPr lang="en-US" altLang="ko-KR" dirty="0"/>
                  <a:t>Trough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step 3, when we sorted, We can see where each element should be located.</a:t>
                </a:r>
              </a:p>
              <a:p>
                <a:pPr marL="457200" indent="-457200">
                  <a:buAutoNum type="arabicPeriod"/>
                </a:pPr>
                <a:endParaRPr lang="en-US" altLang="ko-KR" dirty="0"/>
              </a:p>
              <a:p>
                <a:pPr marL="457200" indent="-457200">
                  <a:buAutoNum type="arabicPeriod"/>
                </a:pPr>
                <a:endParaRPr lang="en-US" altLang="ko-KR" dirty="0"/>
              </a:p>
              <a:p>
                <a:pPr marL="457200" indent="-457200">
                  <a:buAutoNum type="arabicPeriod"/>
                </a:pPr>
                <a:endParaRPr lang="en-US" altLang="ko-KR" dirty="0"/>
              </a:p>
              <a:p>
                <a:pPr marL="457200" indent="-457200">
                  <a:buAutoNum type="arabicPeriod"/>
                </a:pPr>
                <a:r>
                  <a:rPr lang="en-US" altLang="ko-KR" dirty="0"/>
                  <a:t>If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, we can use only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time for sorting. </a:t>
                </a:r>
              </a:p>
              <a:p>
                <a:pPr marL="457200" indent="-457200">
                  <a:buAutoNum type="arabicPeriod"/>
                </a:pPr>
                <a:endParaRPr lang="en-US" altLang="ko-KR" dirty="0"/>
              </a:p>
              <a:p>
                <a:pPr marL="457200" indent="-457200">
                  <a:buAutoNum type="arabicPeriod"/>
                </a:pPr>
                <a:endParaRPr lang="en-US" altLang="ko-KR" dirty="0"/>
              </a:p>
              <a:p>
                <a:pPr marL="457200" indent="-457200">
                  <a:buFontTx/>
                  <a:buAutoNum type="arabicPeriod"/>
                </a:pPr>
                <a:endParaRPr lang="en-US" altLang="ko-KR" dirty="0"/>
              </a:p>
              <a:p>
                <a:pPr marL="457200" indent="-457200">
                  <a:buFontTx/>
                  <a:buAutoNum type="arabicPeriod"/>
                </a:pPr>
                <a:r>
                  <a:rPr lang="en-US" altLang="ko-KR" dirty="0"/>
                  <a:t>If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 , </m:t>
                    </m:r>
                  </m:oMath>
                </a14:m>
                <a:r>
                  <a:rPr lang="en-US" altLang="ko-KR" dirty="0"/>
                  <a:t>it can consume memory too much. (ex. 1, 10000000, 3, 2)</a:t>
                </a:r>
              </a:p>
              <a:p>
                <a:pPr marL="457200" indent="-457200">
                  <a:buFontTx/>
                  <a:buAutoNum type="arabicPeriod"/>
                </a:pPr>
                <a:endParaRPr lang="en-US" altLang="ko-KR" dirty="0"/>
              </a:p>
              <a:p>
                <a:pPr marL="457200" indent="-457200">
                  <a:buFontTx/>
                  <a:buAutoNum type="arabicPeriod"/>
                </a:pPr>
                <a:endParaRPr lang="en-US" altLang="ko-KR" dirty="0"/>
              </a:p>
              <a:p>
                <a:pPr marL="457200" indent="-457200">
                  <a:buFontTx/>
                  <a:buAutoNum type="arabicPeriod"/>
                </a:pPr>
                <a:endParaRPr lang="en-US" altLang="ko-KR" dirty="0"/>
              </a:p>
              <a:p>
                <a:pPr marL="457200" indent="-457200">
                  <a:buFontTx/>
                  <a:buAutoNum type="arabicPeriod"/>
                </a:pPr>
                <a:r>
                  <a:rPr lang="en-US" altLang="ko-KR" dirty="0"/>
                  <a:t>Counting sort is stable sort algorithm.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marL="457200" indent="-457200">
                  <a:buAutoNum type="arabicPeriod"/>
                </a:pPr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marL="342900" indent="-342900">
                  <a:buAutoNum type="arabicPeriod"/>
                </a:pPr>
                <a:endParaRPr lang="en-US" altLang="ko-KR" dirty="0"/>
              </a:p>
              <a:p>
                <a:pPr marL="342900" indent="-342900">
                  <a:buAutoNum type="arabicPeriod"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656586E-95BD-4BF5-A45C-2F5DB20274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1777427"/>
                <a:ext cx="10538459" cy="5632311"/>
              </a:xfrm>
              <a:prstGeom prst="rect">
                <a:avLst/>
              </a:prstGeom>
              <a:blipFill>
                <a:blip r:embed="rId3"/>
                <a:stretch>
                  <a:fillRect l="-578" t="-10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7211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009ACE-321B-4009-89DB-DB098B67477A}"/>
              </a:ext>
            </a:extLst>
          </p:cNvPr>
          <p:cNvSpPr/>
          <p:nvPr/>
        </p:nvSpPr>
        <p:spPr>
          <a:xfrm>
            <a:off x="131091" y="651906"/>
            <a:ext cx="48179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What is stable?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62D0C00-41CF-40D2-9197-97F9E171E4F2}"/>
              </a:ext>
            </a:extLst>
          </p:cNvPr>
          <p:cNvGrpSpPr/>
          <p:nvPr/>
        </p:nvGrpSpPr>
        <p:grpSpPr>
          <a:xfrm>
            <a:off x="794" y="482439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8AAE595-F43B-46C3-B4EC-DA415EC93777}"/>
              </a:ext>
            </a:extLst>
          </p:cNvPr>
          <p:cNvSpPr txBox="1"/>
          <p:nvPr/>
        </p:nvSpPr>
        <p:spPr>
          <a:xfrm>
            <a:off x="11310629" y="6453336"/>
            <a:ext cx="90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18/35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0BA278-052C-44D6-A333-B543C350B344}"/>
              </a:ext>
            </a:extLst>
          </p:cNvPr>
          <p:cNvSpPr txBox="1"/>
          <p:nvPr/>
        </p:nvSpPr>
        <p:spPr>
          <a:xfrm>
            <a:off x="131092" y="1469204"/>
            <a:ext cx="118793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Numbers with the same value appear in the output array in the same order as they do in the input array.</a:t>
            </a:r>
            <a:endParaRPr lang="ko-KR" altLang="en-US" sz="2000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DC9D77D-45EC-48C4-A9ED-F70829CB07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118752"/>
              </p:ext>
            </p:extLst>
          </p:nvPr>
        </p:nvGraphicFramePr>
        <p:xfrm>
          <a:off x="3949007" y="3177065"/>
          <a:ext cx="5150112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3764">
                  <a:extLst>
                    <a:ext uri="{9D8B030D-6E8A-4147-A177-3AD203B41FA5}">
                      <a16:colId xmlns:a16="http://schemas.microsoft.com/office/drawing/2014/main" val="3653093372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3764804392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1246012495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3669011664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742582474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1951456261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2917416900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25130752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22783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99FD1DC-DF57-4591-A76C-FFBAF63F1026}"/>
              </a:ext>
            </a:extLst>
          </p:cNvPr>
          <p:cNvSpPr txBox="1"/>
          <p:nvPr/>
        </p:nvSpPr>
        <p:spPr>
          <a:xfrm>
            <a:off x="4101391" y="2772317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4556DF-4C49-4C16-A240-17AE8661AF5F}"/>
              </a:ext>
            </a:extLst>
          </p:cNvPr>
          <p:cNvSpPr txBox="1"/>
          <p:nvPr/>
        </p:nvSpPr>
        <p:spPr>
          <a:xfrm>
            <a:off x="4758942" y="2772317"/>
            <a:ext cx="29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837C00-8C92-4B2E-92F1-4A56C62FE44F}"/>
              </a:ext>
            </a:extLst>
          </p:cNvPr>
          <p:cNvSpPr txBox="1"/>
          <p:nvPr/>
        </p:nvSpPr>
        <p:spPr>
          <a:xfrm>
            <a:off x="5395939" y="2772317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3372C8-3683-4044-8604-83A035645721}"/>
              </a:ext>
            </a:extLst>
          </p:cNvPr>
          <p:cNvSpPr txBox="1"/>
          <p:nvPr/>
        </p:nvSpPr>
        <p:spPr>
          <a:xfrm>
            <a:off x="6043208" y="2772317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D994C1-5AAD-44BF-B127-8CEDEAA3C9EF}"/>
              </a:ext>
            </a:extLst>
          </p:cNvPr>
          <p:cNvSpPr txBox="1"/>
          <p:nvPr/>
        </p:nvSpPr>
        <p:spPr>
          <a:xfrm>
            <a:off x="6690483" y="2772317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AC8BD6-876D-40A4-8960-81D10CB3C1C1}"/>
              </a:ext>
            </a:extLst>
          </p:cNvPr>
          <p:cNvSpPr txBox="1"/>
          <p:nvPr/>
        </p:nvSpPr>
        <p:spPr>
          <a:xfrm>
            <a:off x="7337758" y="2772317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C42368-497E-4A20-9267-BF88F646E5C7}"/>
              </a:ext>
            </a:extLst>
          </p:cNvPr>
          <p:cNvSpPr txBox="1"/>
          <p:nvPr/>
        </p:nvSpPr>
        <p:spPr>
          <a:xfrm>
            <a:off x="7995321" y="2772317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8C0CD7-E4D2-46DD-932D-B9880846125E}"/>
              </a:ext>
            </a:extLst>
          </p:cNvPr>
          <p:cNvSpPr txBox="1"/>
          <p:nvPr/>
        </p:nvSpPr>
        <p:spPr>
          <a:xfrm>
            <a:off x="8632318" y="2772319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35E9C4-12D0-4953-B3A8-F5922BE57F2E}"/>
              </a:ext>
            </a:extLst>
          </p:cNvPr>
          <p:cNvSpPr txBox="1"/>
          <p:nvPr/>
        </p:nvSpPr>
        <p:spPr>
          <a:xfrm>
            <a:off x="3452411" y="3150747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</a:t>
            </a:r>
            <a:endParaRPr lang="ko-KR" altLang="en-US" b="1" dirty="0"/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AB073F6D-0F67-4E33-966D-2E61024F49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221025"/>
              </p:ext>
            </p:extLst>
          </p:nvPr>
        </p:nvGraphicFramePr>
        <p:xfrm>
          <a:off x="3957571" y="4969290"/>
          <a:ext cx="5150112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3764">
                  <a:extLst>
                    <a:ext uri="{9D8B030D-6E8A-4147-A177-3AD203B41FA5}">
                      <a16:colId xmlns:a16="http://schemas.microsoft.com/office/drawing/2014/main" val="3653093372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3764804392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1246012495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3669011664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742582474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1951456261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2917416900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25130752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0.a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0.b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2.a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2.b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3.a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3.b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3.c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5.a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22783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C48261E7-6E95-49FA-BA1E-8651C88F8843}"/>
              </a:ext>
            </a:extLst>
          </p:cNvPr>
          <p:cNvSpPr txBox="1"/>
          <p:nvPr/>
        </p:nvSpPr>
        <p:spPr>
          <a:xfrm>
            <a:off x="4109955" y="4564542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7D3989-EBA1-4DCD-A981-D34F7FD58CD6}"/>
              </a:ext>
            </a:extLst>
          </p:cNvPr>
          <p:cNvSpPr txBox="1"/>
          <p:nvPr/>
        </p:nvSpPr>
        <p:spPr>
          <a:xfrm>
            <a:off x="4767506" y="4564542"/>
            <a:ext cx="29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0CB9D0-8136-4EC1-A85B-E45FFDB6A587}"/>
              </a:ext>
            </a:extLst>
          </p:cNvPr>
          <p:cNvSpPr txBox="1"/>
          <p:nvPr/>
        </p:nvSpPr>
        <p:spPr>
          <a:xfrm>
            <a:off x="5404503" y="4564542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C92CA7F-DC91-4816-BE9C-8EDD5358AD8C}"/>
              </a:ext>
            </a:extLst>
          </p:cNvPr>
          <p:cNvSpPr txBox="1"/>
          <p:nvPr/>
        </p:nvSpPr>
        <p:spPr>
          <a:xfrm>
            <a:off x="6051772" y="4564542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0DE17C-9929-4985-AA46-3AE261B5486E}"/>
              </a:ext>
            </a:extLst>
          </p:cNvPr>
          <p:cNvSpPr txBox="1"/>
          <p:nvPr/>
        </p:nvSpPr>
        <p:spPr>
          <a:xfrm>
            <a:off x="6699047" y="4564542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E7DF15E-8A2B-4A0D-9E17-ACEB395D4C34}"/>
              </a:ext>
            </a:extLst>
          </p:cNvPr>
          <p:cNvSpPr txBox="1"/>
          <p:nvPr/>
        </p:nvSpPr>
        <p:spPr>
          <a:xfrm>
            <a:off x="7346322" y="4564542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B327331-6889-4F89-BD91-3210E5AAFF88}"/>
              </a:ext>
            </a:extLst>
          </p:cNvPr>
          <p:cNvSpPr txBox="1"/>
          <p:nvPr/>
        </p:nvSpPr>
        <p:spPr>
          <a:xfrm>
            <a:off x="8003885" y="4564542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4D575F-260C-4867-A989-1E6C75F85630}"/>
              </a:ext>
            </a:extLst>
          </p:cNvPr>
          <p:cNvSpPr txBox="1"/>
          <p:nvPr/>
        </p:nvSpPr>
        <p:spPr>
          <a:xfrm>
            <a:off x="8640882" y="4564544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0D664B-0282-4EB8-9464-489E38C9E6D2}"/>
              </a:ext>
            </a:extLst>
          </p:cNvPr>
          <p:cNvSpPr txBox="1"/>
          <p:nvPr/>
        </p:nvSpPr>
        <p:spPr>
          <a:xfrm>
            <a:off x="3460975" y="4942972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B</a:t>
            </a:r>
            <a:endParaRPr lang="ko-KR" altLang="en-US" b="1" dirty="0"/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E8612EBB-D926-4805-80AA-4C2BFD93C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344034"/>
              </p:ext>
            </p:extLst>
          </p:nvPr>
        </p:nvGraphicFramePr>
        <p:xfrm>
          <a:off x="3947297" y="3184034"/>
          <a:ext cx="5150112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3764">
                  <a:extLst>
                    <a:ext uri="{9D8B030D-6E8A-4147-A177-3AD203B41FA5}">
                      <a16:colId xmlns:a16="http://schemas.microsoft.com/office/drawing/2014/main" val="3653093372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3764804392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1246012495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3669011664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742582474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1951456261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2917416900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25130752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2.a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5.a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3.a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0.a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2.b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3.b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0.b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3.c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227835"/>
                  </a:ext>
                </a:extLst>
              </a:tr>
            </a:tbl>
          </a:graphicData>
        </a:graphic>
      </p:graphicFrame>
      <p:sp>
        <p:nvSpPr>
          <p:cNvPr id="35" name="화살표: 위쪽 34">
            <a:extLst>
              <a:ext uri="{FF2B5EF4-FFF2-40B4-BE49-F238E27FC236}">
                <a16:creationId xmlns:a16="http://schemas.microsoft.com/office/drawing/2014/main" id="{2D1E38C7-7A40-4D26-ACDF-BE50C0FCF1CE}"/>
              </a:ext>
            </a:extLst>
          </p:cNvPr>
          <p:cNvSpPr/>
          <p:nvPr/>
        </p:nvSpPr>
        <p:spPr>
          <a:xfrm rot="10800000">
            <a:off x="6393995" y="3927166"/>
            <a:ext cx="256716" cy="37083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774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009ACE-321B-4009-89DB-DB098B67477A}"/>
              </a:ext>
            </a:extLst>
          </p:cNvPr>
          <p:cNvSpPr/>
          <p:nvPr/>
        </p:nvSpPr>
        <p:spPr>
          <a:xfrm>
            <a:off x="131091" y="651906"/>
            <a:ext cx="54785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Stability of counting sort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62D0C00-41CF-40D2-9197-97F9E171E4F2}"/>
              </a:ext>
            </a:extLst>
          </p:cNvPr>
          <p:cNvGrpSpPr/>
          <p:nvPr/>
        </p:nvGrpSpPr>
        <p:grpSpPr>
          <a:xfrm>
            <a:off x="794" y="482439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8AAE595-F43B-46C3-B4EC-DA415EC93777}"/>
              </a:ext>
            </a:extLst>
          </p:cNvPr>
          <p:cNvSpPr txBox="1"/>
          <p:nvPr/>
        </p:nvSpPr>
        <p:spPr>
          <a:xfrm>
            <a:off x="11310629" y="6453336"/>
            <a:ext cx="90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19/35</a:t>
            </a:r>
            <a:endParaRPr lang="ko-KR" altLang="en-US" b="1" dirty="0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4910BEE2-3809-495F-AAAF-8FF6B84D3D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484" y="1797951"/>
            <a:ext cx="7291584" cy="389865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C85BD13-BA9A-485B-8427-61B089321A50}"/>
              </a:ext>
            </a:extLst>
          </p:cNvPr>
          <p:cNvSpPr/>
          <p:nvPr/>
        </p:nvSpPr>
        <p:spPr>
          <a:xfrm>
            <a:off x="164390" y="4695290"/>
            <a:ext cx="3277456" cy="8938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4F46B3D6-00E3-4BF3-ACA3-FFEE7594A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850992"/>
              </p:ext>
            </p:extLst>
          </p:nvPr>
        </p:nvGraphicFramePr>
        <p:xfrm>
          <a:off x="8130574" y="3413367"/>
          <a:ext cx="321882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3764">
                  <a:extLst>
                    <a:ext uri="{9D8B030D-6E8A-4147-A177-3AD203B41FA5}">
                      <a16:colId xmlns:a16="http://schemas.microsoft.com/office/drawing/2014/main" val="3653093372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3764804392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1246012495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3669011664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7425824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227835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0133D833-F9D4-4A9C-91A1-6A3C147692CC}"/>
              </a:ext>
            </a:extLst>
          </p:cNvPr>
          <p:cNvSpPr txBox="1"/>
          <p:nvPr/>
        </p:nvSpPr>
        <p:spPr>
          <a:xfrm>
            <a:off x="8282958" y="3008619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8DB3582-EC59-4F5A-8A43-B53A9E9F12F9}"/>
              </a:ext>
            </a:extLst>
          </p:cNvPr>
          <p:cNvSpPr txBox="1"/>
          <p:nvPr/>
        </p:nvSpPr>
        <p:spPr>
          <a:xfrm>
            <a:off x="8940509" y="3008619"/>
            <a:ext cx="29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7E895EC-CEF6-4499-8EEC-258782C4D230}"/>
              </a:ext>
            </a:extLst>
          </p:cNvPr>
          <p:cNvSpPr txBox="1"/>
          <p:nvPr/>
        </p:nvSpPr>
        <p:spPr>
          <a:xfrm>
            <a:off x="9577506" y="3008619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1253D9-AD9A-44F7-847F-39DC5A95DB41}"/>
              </a:ext>
            </a:extLst>
          </p:cNvPr>
          <p:cNvSpPr txBox="1"/>
          <p:nvPr/>
        </p:nvSpPr>
        <p:spPr>
          <a:xfrm>
            <a:off x="10224775" y="3008619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FF07999-EA92-4AE3-B656-52C6ED572887}"/>
              </a:ext>
            </a:extLst>
          </p:cNvPr>
          <p:cNvSpPr txBox="1"/>
          <p:nvPr/>
        </p:nvSpPr>
        <p:spPr>
          <a:xfrm>
            <a:off x="10872050" y="3008619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CCA50CE-8927-4290-955A-3BC647E6670B}"/>
              </a:ext>
            </a:extLst>
          </p:cNvPr>
          <p:cNvSpPr txBox="1"/>
          <p:nvPr/>
        </p:nvSpPr>
        <p:spPr>
          <a:xfrm>
            <a:off x="7633978" y="3387049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73901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8" grpId="0"/>
      <p:bldP spid="39" grpId="0"/>
      <p:bldP spid="40" grpId="0"/>
      <p:bldP spid="41" grpId="0"/>
      <p:bldP spid="42" grpId="0"/>
      <p:bldP spid="6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31091" y="2468006"/>
            <a:ext cx="48179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Table of Contents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94" y="2222340"/>
            <a:ext cx="4222998" cy="126541"/>
            <a:chOff x="0" y="349924"/>
            <a:chExt cx="1844310" cy="45970"/>
          </a:xfrm>
        </p:grpSpPr>
        <p:sp>
          <p:nvSpPr>
            <p:cNvPr id="3" name="직사각형 2"/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5" name="내용 개체 틀 3"/>
          <p:cNvSpPr txBox="1">
            <a:spLocks/>
          </p:cNvSpPr>
          <p:nvPr/>
        </p:nvSpPr>
        <p:spPr>
          <a:xfrm>
            <a:off x="6528435" y="1725313"/>
            <a:ext cx="3236447" cy="34073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/>
              <a:t>1. Introduction</a:t>
            </a:r>
          </a:p>
          <a:p>
            <a:pPr marL="0" indent="0">
              <a:buNone/>
            </a:pPr>
            <a:endParaRPr lang="en-US" altLang="ko-KR" sz="2000" dirty="0"/>
          </a:p>
          <a:p>
            <a:pPr>
              <a:buFont typeface="Arial" panose="020B0604020202020204" pitchFamily="34" charset="0"/>
              <a:buNone/>
            </a:pPr>
            <a:r>
              <a:rPr lang="en-US" altLang="ko-KR" sz="2400" b="1" dirty="0"/>
              <a:t>2. Counting Sort</a:t>
            </a:r>
          </a:p>
          <a:p>
            <a:pPr>
              <a:buFont typeface="Arial" panose="020B0604020202020204" pitchFamily="34" charset="0"/>
              <a:buNone/>
            </a:pPr>
            <a:endParaRPr lang="en-US" altLang="ko-KR" sz="2400" b="1" dirty="0"/>
          </a:p>
          <a:p>
            <a:pPr>
              <a:buFont typeface="Arial" panose="020B0604020202020204" pitchFamily="34" charset="0"/>
              <a:buNone/>
            </a:pPr>
            <a:r>
              <a:rPr lang="en-US" altLang="ko-KR" sz="2400" b="1" dirty="0"/>
              <a:t>3. Radix Sort</a:t>
            </a:r>
          </a:p>
          <a:p>
            <a:pPr>
              <a:buFont typeface="Arial" panose="020B0604020202020204" pitchFamily="34" charset="0"/>
              <a:buNone/>
            </a:pPr>
            <a:endParaRPr lang="en-US" altLang="ko-KR" sz="2000" dirty="0"/>
          </a:p>
          <a:p>
            <a:pPr>
              <a:buNone/>
            </a:pPr>
            <a:r>
              <a:rPr lang="en-US" altLang="ko-KR" sz="2400" b="1" dirty="0"/>
              <a:t>4. Conclusion</a:t>
            </a:r>
            <a:endParaRPr lang="en-US" altLang="ko-KR" sz="2000" dirty="0"/>
          </a:p>
          <a:p>
            <a:pPr>
              <a:buNone/>
            </a:pPr>
            <a:endParaRPr lang="en-US" altLang="ko-KR" sz="2000" dirty="0"/>
          </a:p>
          <a:p>
            <a:pPr>
              <a:buFont typeface="Arial" panose="020B0604020202020204" pitchFamily="34" charset="0"/>
              <a:buNone/>
            </a:pPr>
            <a:endParaRPr lang="en-US" altLang="ko-KR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35A138-07A0-47C8-A718-5E8ADF5512B8}"/>
              </a:ext>
            </a:extLst>
          </p:cNvPr>
          <p:cNvSpPr txBox="1"/>
          <p:nvPr/>
        </p:nvSpPr>
        <p:spPr>
          <a:xfrm>
            <a:off x="11493278" y="6488668"/>
            <a:ext cx="720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2/35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65296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009ACE-321B-4009-89DB-DB098B67477A}"/>
              </a:ext>
            </a:extLst>
          </p:cNvPr>
          <p:cNvSpPr/>
          <p:nvPr/>
        </p:nvSpPr>
        <p:spPr>
          <a:xfrm>
            <a:off x="131091" y="651906"/>
            <a:ext cx="54785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Stability of counting sort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62D0C00-41CF-40D2-9197-97F9E171E4F2}"/>
              </a:ext>
            </a:extLst>
          </p:cNvPr>
          <p:cNvGrpSpPr/>
          <p:nvPr/>
        </p:nvGrpSpPr>
        <p:grpSpPr>
          <a:xfrm>
            <a:off x="794" y="482439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8AAE595-F43B-46C3-B4EC-DA415EC93777}"/>
              </a:ext>
            </a:extLst>
          </p:cNvPr>
          <p:cNvSpPr txBox="1"/>
          <p:nvPr/>
        </p:nvSpPr>
        <p:spPr>
          <a:xfrm>
            <a:off x="11310629" y="6453336"/>
            <a:ext cx="90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20/35</a:t>
            </a:r>
            <a:endParaRPr lang="ko-KR" altLang="en-US" b="1" dirty="0"/>
          </a:p>
        </p:txBody>
      </p:sp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0FA5FC04-50F2-4CBF-AD18-0910CCED50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435901"/>
              </p:ext>
            </p:extLst>
          </p:nvPr>
        </p:nvGraphicFramePr>
        <p:xfrm>
          <a:off x="3250348" y="2005811"/>
          <a:ext cx="321882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3764">
                  <a:extLst>
                    <a:ext uri="{9D8B030D-6E8A-4147-A177-3AD203B41FA5}">
                      <a16:colId xmlns:a16="http://schemas.microsoft.com/office/drawing/2014/main" val="3653093372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3764804392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1246012495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3669011664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7425824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227835"/>
                  </a:ext>
                </a:extLst>
              </a:tr>
            </a:tbl>
          </a:graphicData>
        </a:graphic>
      </p:graphicFrame>
      <p:sp>
        <p:nvSpPr>
          <p:cNvPr id="66" name="TextBox 65">
            <a:extLst>
              <a:ext uri="{FF2B5EF4-FFF2-40B4-BE49-F238E27FC236}">
                <a16:creationId xmlns:a16="http://schemas.microsoft.com/office/drawing/2014/main" id="{7D7B2E5C-45F3-4CEF-87CF-A7CFE301BF6F}"/>
              </a:ext>
            </a:extLst>
          </p:cNvPr>
          <p:cNvSpPr txBox="1"/>
          <p:nvPr/>
        </p:nvSpPr>
        <p:spPr>
          <a:xfrm>
            <a:off x="3402732" y="1601063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0F312D5-80FA-4A3B-9BDF-170A68761DC6}"/>
              </a:ext>
            </a:extLst>
          </p:cNvPr>
          <p:cNvSpPr txBox="1"/>
          <p:nvPr/>
        </p:nvSpPr>
        <p:spPr>
          <a:xfrm>
            <a:off x="4060283" y="1601063"/>
            <a:ext cx="29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A3E1915-B85D-4385-9C8D-D77DAF92B9E5}"/>
              </a:ext>
            </a:extLst>
          </p:cNvPr>
          <p:cNvSpPr txBox="1"/>
          <p:nvPr/>
        </p:nvSpPr>
        <p:spPr>
          <a:xfrm>
            <a:off x="4697280" y="1601063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FFC9302-EA87-4F94-86FD-58101775420A}"/>
              </a:ext>
            </a:extLst>
          </p:cNvPr>
          <p:cNvSpPr txBox="1"/>
          <p:nvPr/>
        </p:nvSpPr>
        <p:spPr>
          <a:xfrm>
            <a:off x="5344549" y="1601063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80D4F79-50B6-497F-A1BD-A4097AC5CF54}"/>
              </a:ext>
            </a:extLst>
          </p:cNvPr>
          <p:cNvSpPr txBox="1"/>
          <p:nvPr/>
        </p:nvSpPr>
        <p:spPr>
          <a:xfrm>
            <a:off x="5991824" y="1601063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84C292E-2FD7-49A6-BF1D-098BF593242C}"/>
              </a:ext>
            </a:extLst>
          </p:cNvPr>
          <p:cNvSpPr txBox="1"/>
          <p:nvPr/>
        </p:nvSpPr>
        <p:spPr>
          <a:xfrm>
            <a:off x="2753752" y="1979493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</a:t>
            </a:r>
            <a:endParaRPr lang="ko-KR" altLang="en-US" b="1" dirty="0"/>
          </a:p>
        </p:txBody>
      </p:sp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518D5AD1-94F6-4183-A0C6-1233FAF95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129339"/>
              </p:ext>
            </p:extLst>
          </p:nvPr>
        </p:nvGraphicFramePr>
        <p:xfrm>
          <a:off x="3258912" y="3606864"/>
          <a:ext cx="1931292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3764">
                  <a:extLst>
                    <a:ext uri="{9D8B030D-6E8A-4147-A177-3AD203B41FA5}">
                      <a16:colId xmlns:a16="http://schemas.microsoft.com/office/drawing/2014/main" val="3653093372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3764804392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1246012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227835"/>
                  </a:ext>
                </a:extLst>
              </a:tr>
            </a:tbl>
          </a:graphicData>
        </a:graphic>
      </p:graphicFrame>
      <p:sp>
        <p:nvSpPr>
          <p:cNvPr id="73" name="TextBox 72">
            <a:extLst>
              <a:ext uri="{FF2B5EF4-FFF2-40B4-BE49-F238E27FC236}">
                <a16:creationId xmlns:a16="http://schemas.microsoft.com/office/drawing/2014/main" id="{A6A80BFD-DE64-4F07-833A-D381A614CA1D}"/>
              </a:ext>
            </a:extLst>
          </p:cNvPr>
          <p:cNvSpPr txBox="1"/>
          <p:nvPr/>
        </p:nvSpPr>
        <p:spPr>
          <a:xfrm>
            <a:off x="3411296" y="3202116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9E8122A-18FD-47DA-8632-BBFAD3B03B4E}"/>
              </a:ext>
            </a:extLst>
          </p:cNvPr>
          <p:cNvSpPr txBox="1"/>
          <p:nvPr/>
        </p:nvSpPr>
        <p:spPr>
          <a:xfrm>
            <a:off x="4068847" y="3202116"/>
            <a:ext cx="29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B1764FB-9B0B-4AA3-8B2C-54AC7456C45E}"/>
              </a:ext>
            </a:extLst>
          </p:cNvPr>
          <p:cNvSpPr txBox="1"/>
          <p:nvPr/>
        </p:nvSpPr>
        <p:spPr>
          <a:xfrm>
            <a:off x="4705844" y="3202116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970717F-57BE-403A-9C01-2C1D637296AE}"/>
              </a:ext>
            </a:extLst>
          </p:cNvPr>
          <p:cNvSpPr txBox="1"/>
          <p:nvPr/>
        </p:nvSpPr>
        <p:spPr>
          <a:xfrm>
            <a:off x="2762316" y="3580546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</a:t>
            </a:r>
            <a:endParaRPr lang="ko-KR" altLang="en-US" b="1" dirty="0"/>
          </a:p>
        </p:txBody>
      </p:sp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FA8D6B96-7D85-4BB9-873E-5736A89F24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698008"/>
              </p:ext>
            </p:extLst>
          </p:nvPr>
        </p:nvGraphicFramePr>
        <p:xfrm>
          <a:off x="3279460" y="5117171"/>
          <a:ext cx="321882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3764">
                  <a:extLst>
                    <a:ext uri="{9D8B030D-6E8A-4147-A177-3AD203B41FA5}">
                      <a16:colId xmlns:a16="http://schemas.microsoft.com/office/drawing/2014/main" val="3653093372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3764804392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1246012495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3669011664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7425824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227835"/>
                  </a:ext>
                </a:extLst>
              </a:tr>
            </a:tbl>
          </a:graphicData>
        </a:graphic>
      </p:graphicFrame>
      <p:sp>
        <p:nvSpPr>
          <p:cNvPr id="80" name="TextBox 79">
            <a:extLst>
              <a:ext uri="{FF2B5EF4-FFF2-40B4-BE49-F238E27FC236}">
                <a16:creationId xmlns:a16="http://schemas.microsoft.com/office/drawing/2014/main" id="{F70BCAB5-E5E1-470B-A3FD-C2CD0B240EEE}"/>
              </a:ext>
            </a:extLst>
          </p:cNvPr>
          <p:cNvSpPr txBox="1"/>
          <p:nvPr/>
        </p:nvSpPr>
        <p:spPr>
          <a:xfrm>
            <a:off x="3431844" y="4712423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EB5D200-B3B7-44FB-BF4C-62F480F779DC}"/>
              </a:ext>
            </a:extLst>
          </p:cNvPr>
          <p:cNvSpPr txBox="1"/>
          <p:nvPr/>
        </p:nvSpPr>
        <p:spPr>
          <a:xfrm>
            <a:off x="4089395" y="4712423"/>
            <a:ext cx="29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D9D0217-47D5-4B32-B2C9-2160E5F3CBC6}"/>
              </a:ext>
            </a:extLst>
          </p:cNvPr>
          <p:cNvSpPr txBox="1"/>
          <p:nvPr/>
        </p:nvSpPr>
        <p:spPr>
          <a:xfrm>
            <a:off x="4726392" y="4712423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F49031F-996A-4B81-9080-9C2C4CD54696}"/>
              </a:ext>
            </a:extLst>
          </p:cNvPr>
          <p:cNvSpPr txBox="1"/>
          <p:nvPr/>
        </p:nvSpPr>
        <p:spPr>
          <a:xfrm>
            <a:off x="5373661" y="4712423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91D4E8B-B090-4471-ABBD-3DA01B753B92}"/>
              </a:ext>
            </a:extLst>
          </p:cNvPr>
          <p:cNvSpPr txBox="1"/>
          <p:nvPr/>
        </p:nvSpPr>
        <p:spPr>
          <a:xfrm>
            <a:off x="6020936" y="4712423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847CBEC-3C26-40DA-8B00-33E0F17AE1DA}"/>
              </a:ext>
            </a:extLst>
          </p:cNvPr>
          <p:cNvSpPr txBox="1"/>
          <p:nvPr/>
        </p:nvSpPr>
        <p:spPr>
          <a:xfrm>
            <a:off x="2782864" y="5090853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B</a:t>
            </a:r>
            <a:endParaRPr lang="ko-KR" altLang="en-US" b="1" dirty="0"/>
          </a:p>
        </p:txBody>
      </p:sp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id="{82AF94D9-D01A-4E2F-B1E2-9E302CF424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792190"/>
              </p:ext>
            </p:extLst>
          </p:nvPr>
        </p:nvGraphicFramePr>
        <p:xfrm>
          <a:off x="3248638" y="2004098"/>
          <a:ext cx="321882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3764">
                  <a:extLst>
                    <a:ext uri="{9D8B030D-6E8A-4147-A177-3AD203B41FA5}">
                      <a16:colId xmlns:a16="http://schemas.microsoft.com/office/drawing/2014/main" val="3653093372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3764804392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1246012495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3669011664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7425824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1.a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1.b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0.a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2.a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1.c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227835"/>
                  </a:ext>
                </a:extLst>
              </a:tr>
            </a:tbl>
          </a:graphicData>
        </a:graphic>
      </p:graphicFrame>
      <p:sp>
        <p:nvSpPr>
          <p:cNvPr id="87" name="화살표: 위쪽 86">
            <a:extLst>
              <a:ext uri="{FF2B5EF4-FFF2-40B4-BE49-F238E27FC236}">
                <a16:creationId xmlns:a16="http://schemas.microsoft.com/office/drawing/2014/main" id="{30F21C0C-50E6-42B7-A2DD-59EB5B5F42C1}"/>
              </a:ext>
            </a:extLst>
          </p:cNvPr>
          <p:cNvSpPr/>
          <p:nvPr/>
        </p:nvSpPr>
        <p:spPr>
          <a:xfrm>
            <a:off x="6033070" y="2568234"/>
            <a:ext cx="211735" cy="249820"/>
          </a:xfrm>
          <a:prstGeom prst="up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화살표: 위쪽 87">
            <a:extLst>
              <a:ext uri="{FF2B5EF4-FFF2-40B4-BE49-F238E27FC236}">
                <a16:creationId xmlns:a16="http://schemas.microsoft.com/office/drawing/2014/main" id="{DD5810C5-1FBE-4AC3-97F5-F0607E75F690}"/>
              </a:ext>
            </a:extLst>
          </p:cNvPr>
          <p:cNvSpPr/>
          <p:nvPr/>
        </p:nvSpPr>
        <p:spPr>
          <a:xfrm>
            <a:off x="4120367" y="4107640"/>
            <a:ext cx="211735" cy="24982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화살표: 위쪽 88">
            <a:extLst>
              <a:ext uri="{FF2B5EF4-FFF2-40B4-BE49-F238E27FC236}">
                <a16:creationId xmlns:a16="http://schemas.microsoft.com/office/drawing/2014/main" id="{F7BBE73A-8A77-421D-9850-CB72A21265EA}"/>
              </a:ext>
            </a:extLst>
          </p:cNvPr>
          <p:cNvSpPr/>
          <p:nvPr/>
        </p:nvSpPr>
        <p:spPr>
          <a:xfrm>
            <a:off x="5415127" y="5695508"/>
            <a:ext cx="211735" cy="249820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id="{D25E72F3-A7F4-47E5-9BEB-53BCF40633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861515"/>
              </p:ext>
            </p:extLst>
          </p:nvPr>
        </p:nvGraphicFramePr>
        <p:xfrm>
          <a:off x="3277750" y="5115461"/>
          <a:ext cx="321882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3764">
                  <a:extLst>
                    <a:ext uri="{9D8B030D-6E8A-4147-A177-3AD203B41FA5}">
                      <a16:colId xmlns:a16="http://schemas.microsoft.com/office/drawing/2014/main" val="3653093372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3764804392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1246012495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3669011664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7425824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1.c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227835"/>
                  </a:ext>
                </a:extLst>
              </a:tr>
            </a:tbl>
          </a:graphicData>
        </a:graphic>
      </p:graphicFrame>
      <p:sp>
        <p:nvSpPr>
          <p:cNvPr id="91" name="화살표: 위쪽 90">
            <a:extLst>
              <a:ext uri="{FF2B5EF4-FFF2-40B4-BE49-F238E27FC236}">
                <a16:creationId xmlns:a16="http://schemas.microsoft.com/office/drawing/2014/main" id="{5DFF52B1-A179-44B0-8F3E-1EC6C993F60C}"/>
              </a:ext>
            </a:extLst>
          </p:cNvPr>
          <p:cNvSpPr/>
          <p:nvPr/>
        </p:nvSpPr>
        <p:spPr>
          <a:xfrm>
            <a:off x="5373813" y="2566524"/>
            <a:ext cx="211735" cy="249820"/>
          </a:xfrm>
          <a:prstGeom prst="up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id="{11749AA2-0D36-4232-8169-DD2ACD3FBC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701962"/>
              </p:ext>
            </p:extLst>
          </p:nvPr>
        </p:nvGraphicFramePr>
        <p:xfrm>
          <a:off x="3258908" y="3606863"/>
          <a:ext cx="1931292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3764">
                  <a:extLst>
                    <a:ext uri="{9D8B030D-6E8A-4147-A177-3AD203B41FA5}">
                      <a16:colId xmlns:a16="http://schemas.microsoft.com/office/drawing/2014/main" val="3653093372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3764804392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1246012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227835"/>
                  </a:ext>
                </a:extLst>
              </a:tr>
            </a:tbl>
          </a:graphicData>
        </a:graphic>
      </p:graphicFrame>
      <p:sp>
        <p:nvSpPr>
          <p:cNvPr id="93" name="화살표: 위쪽 92">
            <a:extLst>
              <a:ext uri="{FF2B5EF4-FFF2-40B4-BE49-F238E27FC236}">
                <a16:creationId xmlns:a16="http://schemas.microsoft.com/office/drawing/2014/main" id="{BAC36568-1703-4CBF-80FB-F2A4B86656FE}"/>
              </a:ext>
            </a:extLst>
          </p:cNvPr>
          <p:cNvSpPr/>
          <p:nvPr/>
        </p:nvSpPr>
        <p:spPr>
          <a:xfrm>
            <a:off x="4762625" y="4107637"/>
            <a:ext cx="211735" cy="24982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화살표: 위쪽 93">
            <a:extLst>
              <a:ext uri="{FF2B5EF4-FFF2-40B4-BE49-F238E27FC236}">
                <a16:creationId xmlns:a16="http://schemas.microsoft.com/office/drawing/2014/main" id="{8E7252F2-9D0C-4C71-BC84-0A40CF137B72}"/>
              </a:ext>
            </a:extLst>
          </p:cNvPr>
          <p:cNvSpPr/>
          <p:nvPr/>
        </p:nvSpPr>
        <p:spPr>
          <a:xfrm>
            <a:off x="6035613" y="5695508"/>
            <a:ext cx="211735" cy="249820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id="{F546F33A-BD47-4DFF-9708-6E91518E7C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695605"/>
              </p:ext>
            </p:extLst>
          </p:nvPr>
        </p:nvGraphicFramePr>
        <p:xfrm>
          <a:off x="3277749" y="5115460"/>
          <a:ext cx="321882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3764">
                  <a:extLst>
                    <a:ext uri="{9D8B030D-6E8A-4147-A177-3AD203B41FA5}">
                      <a16:colId xmlns:a16="http://schemas.microsoft.com/office/drawing/2014/main" val="3653093372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3764804392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1246012495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3669011664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7425824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1.c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2.a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227835"/>
                  </a:ext>
                </a:extLst>
              </a:tr>
            </a:tbl>
          </a:graphicData>
        </a:graphic>
      </p:graphicFrame>
      <p:graphicFrame>
        <p:nvGraphicFramePr>
          <p:cNvPr id="96" name="표 95">
            <a:extLst>
              <a:ext uri="{FF2B5EF4-FFF2-40B4-BE49-F238E27FC236}">
                <a16:creationId xmlns:a16="http://schemas.microsoft.com/office/drawing/2014/main" id="{57DB04F9-EDF5-4A55-912C-451CF7B35A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561301"/>
              </p:ext>
            </p:extLst>
          </p:nvPr>
        </p:nvGraphicFramePr>
        <p:xfrm>
          <a:off x="3258907" y="3606863"/>
          <a:ext cx="1931292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3764">
                  <a:extLst>
                    <a:ext uri="{9D8B030D-6E8A-4147-A177-3AD203B41FA5}">
                      <a16:colId xmlns:a16="http://schemas.microsoft.com/office/drawing/2014/main" val="3653093372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3764804392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1246012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227835"/>
                  </a:ext>
                </a:extLst>
              </a:tr>
            </a:tbl>
          </a:graphicData>
        </a:graphic>
      </p:graphicFrame>
      <p:sp>
        <p:nvSpPr>
          <p:cNvPr id="97" name="화살표: 위쪽 96">
            <a:extLst>
              <a:ext uri="{FF2B5EF4-FFF2-40B4-BE49-F238E27FC236}">
                <a16:creationId xmlns:a16="http://schemas.microsoft.com/office/drawing/2014/main" id="{1B56D256-1E77-40AD-9CBF-909BE5E72E95}"/>
              </a:ext>
            </a:extLst>
          </p:cNvPr>
          <p:cNvSpPr/>
          <p:nvPr/>
        </p:nvSpPr>
        <p:spPr>
          <a:xfrm>
            <a:off x="4709783" y="2566520"/>
            <a:ext cx="211735" cy="249820"/>
          </a:xfrm>
          <a:prstGeom prst="up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화살표: 위쪽 97">
            <a:extLst>
              <a:ext uri="{FF2B5EF4-FFF2-40B4-BE49-F238E27FC236}">
                <a16:creationId xmlns:a16="http://schemas.microsoft.com/office/drawing/2014/main" id="{AD7AE963-A740-49A6-ADE4-541CFE4D3998}"/>
              </a:ext>
            </a:extLst>
          </p:cNvPr>
          <p:cNvSpPr/>
          <p:nvPr/>
        </p:nvSpPr>
        <p:spPr>
          <a:xfrm>
            <a:off x="3467223" y="4107637"/>
            <a:ext cx="211735" cy="24982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화살표: 위쪽 98">
            <a:extLst>
              <a:ext uri="{FF2B5EF4-FFF2-40B4-BE49-F238E27FC236}">
                <a16:creationId xmlns:a16="http://schemas.microsoft.com/office/drawing/2014/main" id="{07CBE597-0F09-4655-B6F3-7F92372BD3CC}"/>
              </a:ext>
            </a:extLst>
          </p:cNvPr>
          <p:cNvSpPr/>
          <p:nvPr/>
        </p:nvSpPr>
        <p:spPr>
          <a:xfrm>
            <a:off x="3477473" y="5695506"/>
            <a:ext cx="211735" cy="249820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0" name="표 99">
            <a:extLst>
              <a:ext uri="{FF2B5EF4-FFF2-40B4-BE49-F238E27FC236}">
                <a16:creationId xmlns:a16="http://schemas.microsoft.com/office/drawing/2014/main" id="{C070DAF9-1172-40AD-984C-C669EC1DCE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567915"/>
              </p:ext>
            </p:extLst>
          </p:nvPr>
        </p:nvGraphicFramePr>
        <p:xfrm>
          <a:off x="3277747" y="5115458"/>
          <a:ext cx="321882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3764">
                  <a:extLst>
                    <a:ext uri="{9D8B030D-6E8A-4147-A177-3AD203B41FA5}">
                      <a16:colId xmlns:a16="http://schemas.microsoft.com/office/drawing/2014/main" val="3653093372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3764804392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1246012495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3669011664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7425824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0.a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1.c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2.a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227835"/>
                  </a:ext>
                </a:extLst>
              </a:tr>
            </a:tbl>
          </a:graphicData>
        </a:graphic>
      </p:graphicFrame>
      <p:graphicFrame>
        <p:nvGraphicFramePr>
          <p:cNvPr id="101" name="표 100">
            <a:extLst>
              <a:ext uri="{FF2B5EF4-FFF2-40B4-BE49-F238E27FC236}">
                <a16:creationId xmlns:a16="http://schemas.microsoft.com/office/drawing/2014/main" id="{7B51AA55-F4AF-4402-A80F-25E9AC432D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986831"/>
              </p:ext>
            </p:extLst>
          </p:nvPr>
        </p:nvGraphicFramePr>
        <p:xfrm>
          <a:off x="3258909" y="3606861"/>
          <a:ext cx="1931292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3764">
                  <a:extLst>
                    <a:ext uri="{9D8B030D-6E8A-4147-A177-3AD203B41FA5}">
                      <a16:colId xmlns:a16="http://schemas.microsoft.com/office/drawing/2014/main" val="3653093372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3764804392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1246012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227835"/>
                  </a:ext>
                </a:extLst>
              </a:tr>
            </a:tbl>
          </a:graphicData>
        </a:graphic>
      </p:graphicFrame>
      <p:sp>
        <p:nvSpPr>
          <p:cNvPr id="102" name="화살표: 위쪽 101">
            <a:extLst>
              <a:ext uri="{FF2B5EF4-FFF2-40B4-BE49-F238E27FC236}">
                <a16:creationId xmlns:a16="http://schemas.microsoft.com/office/drawing/2014/main" id="{F22AE63E-A2E4-4D93-9E11-4AA471EC808A}"/>
              </a:ext>
            </a:extLst>
          </p:cNvPr>
          <p:cNvSpPr/>
          <p:nvPr/>
        </p:nvSpPr>
        <p:spPr>
          <a:xfrm>
            <a:off x="4111065" y="2566520"/>
            <a:ext cx="211735" cy="249820"/>
          </a:xfrm>
          <a:prstGeom prst="up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화살표: 위쪽 102">
            <a:extLst>
              <a:ext uri="{FF2B5EF4-FFF2-40B4-BE49-F238E27FC236}">
                <a16:creationId xmlns:a16="http://schemas.microsoft.com/office/drawing/2014/main" id="{567125A9-E2E3-4584-AD77-76E9CCA5A5C7}"/>
              </a:ext>
            </a:extLst>
          </p:cNvPr>
          <p:cNvSpPr/>
          <p:nvPr/>
        </p:nvSpPr>
        <p:spPr>
          <a:xfrm>
            <a:off x="4761977" y="5695504"/>
            <a:ext cx="211735" cy="249820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4" name="표 103">
            <a:extLst>
              <a:ext uri="{FF2B5EF4-FFF2-40B4-BE49-F238E27FC236}">
                <a16:creationId xmlns:a16="http://schemas.microsoft.com/office/drawing/2014/main" id="{2BACE480-5EF8-4743-98CC-1EEE08657C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880563"/>
              </p:ext>
            </p:extLst>
          </p:nvPr>
        </p:nvGraphicFramePr>
        <p:xfrm>
          <a:off x="3277743" y="5115457"/>
          <a:ext cx="321882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3764">
                  <a:extLst>
                    <a:ext uri="{9D8B030D-6E8A-4147-A177-3AD203B41FA5}">
                      <a16:colId xmlns:a16="http://schemas.microsoft.com/office/drawing/2014/main" val="3653093372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3764804392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1246012495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3669011664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7425824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0.a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1.b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1.c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2.a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227835"/>
                  </a:ext>
                </a:extLst>
              </a:tr>
            </a:tbl>
          </a:graphicData>
        </a:graphic>
      </p:graphicFrame>
      <p:graphicFrame>
        <p:nvGraphicFramePr>
          <p:cNvPr id="105" name="표 104">
            <a:extLst>
              <a:ext uri="{FF2B5EF4-FFF2-40B4-BE49-F238E27FC236}">
                <a16:creationId xmlns:a16="http://schemas.microsoft.com/office/drawing/2014/main" id="{8AD74C04-DDBF-46A0-B121-69E91E612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846773"/>
              </p:ext>
            </p:extLst>
          </p:nvPr>
        </p:nvGraphicFramePr>
        <p:xfrm>
          <a:off x="3258911" y="3606860"/>
          <a:ext cx="1931292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3764">
                  <a:extLst>
                    <a:ext uri="{9D8B030D-6E8A-4147-A177-3AD203B41FA5}">
                      <a16:colId xmlns:a16="http://schemas.microsoft.com/office/drawing/2014/main" val="3653093372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3764804392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1246012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227835"/>
                  </a:ext>
                </a:extLst>
              </a:tr>
            </a:tbl>
          </a:graphicData>
        </a:graphic>
      </p:graphicFrame>
      <p:sp>
        <p:nvSpPr>
          <p:cNvPr id="106" name="화살표: 위쪽 105">
            <a:extLst>
              <a:ext uri="{FF2B5EF4-FFF2-40B4-BE49-F238E27FC236}">
                <a16:creationId xmlns:a16="http://schemas.microsoft.com/office/drawing/2014/main" id="{0D9BC73B-9BFF-405C-B28D-D14D08E84EE2}"/>
              </a:ext>
            </a:extLst>
          </p:cNvPr>
          <p:cNvSpPr/>
          <p:nvPr/>
        </p:nvSpPr>
        <p:spPr>
          <a:xfrm>
            <a:off x="3436155" y="2566517"/>
            <a:ext cx="211735" cy="249820"/>
          </a:xfrm>
          <a:prstGeom prst="up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화살표: 위쪽 106">
            <a:extLst>
              <a:ext uri="{FF2B5EF4-FFF2-40B4-BE49-F238E27FC236}">
                <a16:creationId xmlns:a16="http://schemas.microsoft.com/office/drawing/2014/main" id="{F355B97A-DA4E-441C-86C3-1A584E679544}"/>
              </a:ext>
            </a:extLst>
          </p:cNvPr>
          <p:cNvSpPr/>
          <p:nvPr/>
        </p:nvSpPr>
        <p:spPr>
          <a:xfrm>
            <a:off x="4130605" y="5706386"/>
            <a:ext cx="211735" cy="249820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8" name="표 107">
            <a:extLst>
              <a:ext uri="{FF2B5EF4-FFF2-40B4-BE49-F238E27FC236}">
                <a16:creationId xmlns:a16="http://schemas.microsoft.com/office/drawing/2014/main" id="{1E5F1FE0-6F69-4366-B89F-E3194F844B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661519"/>
              </p:ext>
            </p:extLst>
          </p:nvPr>
        </p:nvGraphicFramePr>
        <p:xfrm>
          <a:off x="3277739" y="5115453"/>
          <a:ext cx="321882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3764">
                  <a:extLst>
                    <a:ext uri="{9D8B030D-6E8A-4147-A177-3AD203B41FA5}">
                      <a16:colId xmlns:a16="http://schemas.microsoft.com/office/drawing/2014/main" val="3653093372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3764804392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1246012495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3669011664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7425824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0.a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1.a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1.b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1.c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2.a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227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930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7" grpId="1" animBg="1"/>
      <p:bldP spid="88" grpId="0" animBg="1"/>
      <p:bldP spid="88" grpId="1" animBg="1"/>
      <p:bldP spid="88" grpId="2" animBg="1"/>
      <p:bldP spid="88" grpId="3" animBg="1"/>
      <p:bldP spid="88" grpId="4" animBg="1"/>
      <p:bldP spid="89" grpId="0" animBg="1"/>
      <p:bldP spid="89" grpId="1" animBg="1"/>
      <p:bldP spid="91" grpId="0" animBg="1"/>
      <p:bldP spid="91" grpId="1" animBg="1"/>
      <p:bldP spid="93" grpId="0" animBg="1"/>
      <p:bldP spid="93" grpId="1" animBg="1"/>
      <p:bldP spid="94" grpId="0" animBg="1"/>
      <p:bldP spid="94" grpId="1" animBg="1"/>
      <p:bldP spid="97" grpId="0" animBg="1"/>
      <p:bldP spid="97" grpId="1" animBg="1"/>
      <p:bldP spid="98" grpId="0" animBg="1"/>
      <p:bldP spid="98" grpId="1" animBg="1"/>
      <p:bldP spid="99" grpId="0" animBg="1"/>
      <p:bldP spid="99" grpId="1" animBg="1"/>
      <p:bldP spid="102" grpId="0" animBg="1"/>
      <p:bldP spid="102" grpId="1" animBg="1"/>
      <p:bldP spid="103" grpId="0" animBg="1"/>
      <p:bldP spid="103" grpId="1" animBg="1"/>
      <p:bldP spid="106" grpId="0" animBg="1"/>
      <p:bldP spid="10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009ACE-321B-4009-89DB-DB098B67477A}"/>
              </a:ext>
            </a:extLst>
          </p:cNvPr>
          <p:cNvSpPr/>
          <p:nvPr/>
        </p:nvSpPr>
        <p:spPr>
          <a:xfrm>
            <a:off x="131091" y="651906"/>
            <a:ext cx="53450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Stability of counting sort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62D0C00-41CF-40D2-9197-97F9E171E4F2}"/>
              </a:ext>
            </a:extLst>
          </p:cNvPr>
          <p:cNvGrpSpPr/>
          <p:nvPr/>
        </p:nvGrpSpPr>
        <p:grpSpPr>
          <a:xfrm>
            <a:off x="794" y="482439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8AAE595-F43B-46C3-B4EC-DA415EC93777}"/>
              </a:ext>
            </a:extLst>
          </p:cNvPr>
          <p:cNvSpPr txBox="1"/>
          <p:nvPr/>
        </p:nvSpPr>
        <p:spPr>
          <a:xfrm>
            <a:off x="11310629" y="6453336"/>
            <a:ext cx="90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21/35</a:t>
            </a:r>
            <a:endParaRPr lang="ko-KR" alt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56586E-95BD-4BF5-A45C-2F5DB2027412}"/>
              </a:ext>
            </a:extLst>
          </p:cNvPr>
          <p:cNvSpPr txBox="1"/>
          <p:nvPr/>
        </p:nvSpPr>
        <p:spPr>
          <a:xfrm>
            <a:off x="1" y="1880167"/>
            <a:ext cx="122133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/>
          </a:p>
          <a:p>
            <a:pPr marL="342900" indent="-342900">
              <a:buAutoNum type="arabicPeriod"/>
            </a:pPr>
            <a:r>
              <a:rPr lang="en-US" altLang="ko-KR" sz="2000" dirty="0"/>
              <a:t>By using this property that stability, we can make radix sort.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12324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687044" y="2774423"/>
            <a:ext cx="481791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Radix Sort</a:t>
            </a:r>
            <a:endParaRPr lang="ko-KR" altLang="en-US" sz="48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704977" y="3751762"/>
            <a:ext cx="4835661" cy="107505"/>
            <a:chOff x="0" y="349924"/>
            <a:chExt cx="1844310" cy="45970"/>
          </a:xfrm>
        </p:grpSpPr>
        <p:sp>
          <p:nvSpPr>
            <p:cNvPr id="3" name="직사각형 2"/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AF688799-C9C2-4547-A103-A54E624CAAD7}"/>
              </a:ext>
            </a:extLst>
          </p:cNvPr>
          <p:cNvGrpSpPr/>
          <p:nvPr/>
        </p:nvGrpSpPr>
        <p:grpSpPr>
          <a:xfrm>
            <a:off x="4533235" y="4997704"/>
            <a:ext cx="7867990" cy="2224644"/>
            <a:chOff x="4532441" y="4997704"/>
            <a:chExt cx="7867990" cy="2224644"/>
          </a:xfrm>
        </p:grpSpPr>
        <p:sp>
          <p:nvSpPr>
            <p:cNvPr id="23" name="직사각형 1"/>
            <p:cNvSpPr/>
            <p:nvPr/>
          </p:nvSpPr>
          <p:spPr>
            <a:xfrm rot="20674339">
              <a:off x="4532441" y="6352687"/>
              <a:ext cx="4786128" cy="834491"/>
            </a:xfrm>
            <a:custGeom>
              <a:avLst/>
              <a:gdLst/>
              <a:ahLst/>
              <a:cxnLst/>
              <a:rect l="l" t="t" r="r" b="b"/>
              <a:pathLst>
                <a:path w="3889234" h="834491">
                  <a:moveTo>
                    <a:pt x="3889234" y="0"/>
                  </a:moveTo>
                  <a:lnTo>
                    <a:pt x="3753736" y="834491"/>
                  </a:lnTo>
                  <a:lnTo>
                    <a:pt x="2933294" y="834491"/>
                  </a:lnTo>
                  <a:lnTo>
                    <a:pt x="0" y="250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 rot="20674339">
              <a:off x="6766813" y="5734648"/>
              <a:ext cx="4786128" cy="834490"/>
            </a:xfrm>
            <a:custGeom>
              <a:avLst/>
              <a:gdLst/>
              <a:ahLst/>
              <a:cxnLst/>
              <a:rect l="l" t="t" r="r" b="b"/>
              <a:pathLst>
                <a:path w="3889234" h="834490">
                  <a:moveTo>
                    <a:pt x="3889234" y="0"/>
                  </a:moveTo>
                  <a:lnTo>
                    <a:pt x="3753735" y="834490"/>
                  </a:lnTo>
                  <a:lnTo>
                    <a:pt x="965043" y="834490"/>
                  </a:lnTo>
                  <a:lnTo>
                    <a:pt x="0" y="5681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 rot="20674339">
              <a:off x="8835936" y="5460066"/>
              <a:ext cx="2654344" cy="834490"/>
            </a:xfrm>
            <a:custGeom>
              <a:avLst/>
              <a:gdLst/>
              <a:ahLst/>
              <a:cxnLst/>
              <a:rect l="l" t="t" r="r" b="b"/>
              <a:pathLst>
                <a:path w="1279392" h="494980">
                  <a:moveTo>
                    <a:pt x="1279392" y="0"/>
                  </a:moveTo>
                  <a:lnTo>
                    <a:pt x="1199020" y="494980"/>
                  </a:lnTo>
                  <a:lnTo>
                    <a:pt x="0" y="494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4F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8"/>
            <p:cNvSpPr/>
            <p:nvPr/>
          </p:nvSpPr>
          <p:spPr>
            <a:xfrm rot="20674339">
              <a:off x="11246315" y="4997704"/>
              <a:ext cx="1154116" cy="834491"/>
            </a:xfrm>
            <a:custGeom>
              <a:avLst/>
              <a:gdLst/>
              <a:ahLst/>
              <a:cxnLst/>
              <a:rect l="l" t="t" r="r" b="b"/>
              <a:pathLst>
                <a:path w="937841" h="834491">
                  <a:moveTo>
                    <a:pt x="937841" y="0"/>
                  </a:moveTo>
                  <a:lnTo>
                    <a:pt x="707550" y="834491"/>
                  </a:lnTo>
                  <a:lnTo>
                    <a:pt x="0" y="8344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"/>
            <p:cNvSpPr/>
            <p:nvPr/>
          </p:nvSpPr>
          <p:spPr>
            <a:xfrm rot="20674339">
              <a:off x="7722219" y="6372801"/>
              <a:ext cx="4104920" cy="834490"/>
            </a:xfrm>
            <a:custGeom>
              <a:avLst/>
              <a:gdLst/>
              <a:ahLst/>
              <a:cxnLst/>
              <a:rect l="l" t="t" r="r" b="b"/>
              <a:pathLst>
                <a:path w="3335681" h="834490">
                  <a:moveTo>
                    <a:pt x="3335681" y="0"/>
                  </a:moveTo>
                  <a:lnTo>
                    <a:pt x="3200183" y="834490"/>
                  </a:lnTo>
                  <a:lnTo>
                    <a:pt x="3023890" y="8344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사각형 18"/>
            <p:cNvSpPr/>
            <p:nvPr/>
          </p:nvSpPr>
          <p:spPr>
            <a:xfrm rot="20674339">
              <a:off x="9048157" y="6198134"/>
              <a:ext cx="2654344" cy="834490"/>
            </a:xfrm>
            <a:custGeom>
              <a:avLst/>
              <a:gdLst/>
              <a:ahLst/>
              <a:cxnLst/>
              <a:rect l="l" t="t" r="r" b="b"/>
              <a:pathLst>
                <a:path w="2156935" h="834490">
                  <a:moveTo>
                    <a:pt x="2156935" y="0"/>
                  </a:moveTo>
                  <a:lnTo>
                    <a:pt x="2021436" y="834489"/>
                  </a:lnTo>
                  <a:lnTo>
                    <a:pt x="1923861" y="834490"/>
                  </a:lnTo>
                  <a:lnTo>
                    <a:pt x="0" y="3035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4F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직사각형 18"/>
            <p:cNvSpPr/>
            <p:nvPr/>
          </p:nvSpPr>
          <p:spPr>
            <a:xfrm rot="20674339">
              <a:off x="9173968" y="6493655"/>
              <a:ext cx="2625857" cy="728693"/>
            </a:xfrm>
            <a:custGeom>
              <a:avLst/>
              <a:gdLst/>
              <a:ahLst/>
              <a:cxnLst/>
              <a:rect l="l" t="t" r="r" b="b"/>
              <a:pathLst>
                <a:path w="1736554" h="458676">
                  <a:moveTo>
                    <a:pt x="1736554" y="0"/>
                  </a:moveTo>
                  <a:lnTo>
                    <a:pt x="1662076" y="4586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4F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8"/>
            <p:cNvSpPr/>
            <p:nvPr/>
          </p:nvSpPr>
          <p:spPr>
            <a:xfrm rot="20674339">
              <a:off x="11487598" y="5704636"/>
              <a:ext cx="896061" cy="1204370"/>
            </a:xfrm>
            <a:custGeom>
              <a:avLst/>
              <a:gdLst/>
              <a:ahLst/>
              <a:cxnLst/>
              <a:rect l="l" t="t" r="r" b="b"/>
              <a:pathLst>
                <a:path w="728144" h="834491">
                  <a:moveTo>
                    <a:pt x="728144" y="0"/>
                  </a:moveTo>
                  <a:lnTo>
                    <a:pt x="497854" y="834491"/>
                  </a:lnTo>
                  <a:lnTo>
                    <a:pt x="1" y="8344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직사각형 18"/>
            <p:cNvSpPr/>
            <p:nvPr/>
          </p:nvSpPr>
          <p:spPr>
            <a:xfrm rot="20674339">
              <a:off x="11571572" y="6356552"/>
              <a:ext cx="728821" cy="567158"/>
            </a:xfrm>
            <a:custGeom>
              <a:avLst/>
              <a:gdLst/>
              <a:ahLst/>
              <a:cxnLst/>
              <a:rect l="l" t="t" r="r" b="b"/>
              <a:pathLst>
                <a:path w="592244" h="567158">
                  <a:moveTo>
                    <a:pt x="592244" y="1"/>
                  </a:moveTo>
                  <a:lnTo>
                    <a:pt x="435727" y="567158"/>
                  </a:lnTo>
                  <a:lnTo>
                    <a:pt x="0" y="4469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그룹 19">
            <a:extLst>
              <a:ext uri="{FF2B5EF4-FFF2-40B4-BE49-F238E27FC236}">
                <a16:creationId xmlns:a16="http://schemas.microsoft.com/office/drawing/2014/main" id="{CDD11166-E789-41AD-AAC0-F36F6B5E239E}"/>
              </a:ext>
            </a:extLst>
          </p:cNvPr>
          <p:cNvGrpSpPr/>
          <p:nvPr/>
        </p:nvGrpSpPr>
        <p:grpSpPr>
          <a:xfrm rot="10800000">
            <a:off x="-384720" y="-370718"/>
            <a:ext cx="7867990" cy="2224644"/>
            <a:chOff x="4532441" y="4997704"/>
            <a:chExt cx="7867990" cy="2224644"/>
          </a:xfrm>
        </p:grpSpPr>
        <p:sp>
          <p:nvSpPr>
            <p:cNvPr id="24" name="직사각형 1">
              <a:extLst>
                <a:ext uri="{FF2B5EF4-FFF2-40B4-BE49-F238E27FC236}">
                  <a16:creationId xmlns:a16="http://schemas.microsoft.com/office/drawing/2014/main" id="{D98655CA-6FCD-49FD-B6DC-E4317E3456D9}"/>
                </a:ext>
              </a:extLst>
            </p:cNvPr>
            <p:cNvSpPr/>
            <p:nvPr/>
          </p:nvSpPr>
          <p:spPr>
            <a:xfrm rot="20674339">
              <a:off x="4532441" y="6352687"/>
              <a:ext cx="4786128" cy="834491"/>
            </a:xfrm>
            <a:custGeom>
              <a:avLst/>
              <a:gdLst/>
              <a:ahLst/>
              <a:cxnLst/>
              <a:rect l="l" t="t" r="r" b="b"/>
              <a:pathLst>
                <a:path w="3889234" h="834491">
                  <a:moveTo>
                    <a:pt x="3889234" y="0"/>
                  </a:moveTo>
                  <a:lnTo>
                    <a:pt x="3753736" y="834491"/>
                  </a:lnTo>
                  <a:lnTo>
                    <a:pt x="2933294" y="834491"/>
                  </a:lnTo>
                  <a:lnTo>
                    <a:pt x="0" y="250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1">
              <a:extLst>
                <a:ext uri="{FF2B5EF4-FFF2-40B4-BE49-F238E27FC236}">
                  <a16:creationId xmlns:a16="http://schemas.microsoft.com/office/drawing/2014/main" id="{043BD729-DFBB-4C1B-BFC4-98FF710D7DB4}"/>
                </a:ext>
              </a:extLst>
            </p:cNvPr>
            <p:cNvSpPr/>
            <p:nvPr/>
          </p:nvSpPr>
          <p:spPr>
            <a:xfrm rot="20674339">
              <a:off x="6766813" y="5734648"/>
              <a:ext cx="4786128" cy="834490"/>
            </a:xfrm>
            <a:custGeom>
              <a:avLst/>
              <a:gdLst/>
              <a:ahLst/>
              <a:cxnLst/>
              <a:rect l="l" t="t" r="r" b="b"/>
              <a:pathLst>
                <a:path w="3889234" h="834490">
                  <a:moveTo>
                    <a:pt x="3889234" y="0"/>
                  </a:moveTo>
                  <a:lnTo>
                    <a:pt x="3753735" y="834490"/>
                  </a:lnTo>
                  <a:lnTo>
                    <a:pt x="965043" y="834490"/>
                  </a:lnTo>
                  <a:lnTo>
                    <a:pt x="0" y="5681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직사각형 18">
              <a:extLst>
                <a:ext uri="{FF2B5EF4-FFF2-40B4-BE49-F238E27FC236}">
                  <a16:creationId xmlns:a16="http://schemas.microsoft.com/office/drawing/2014/main" id="{79653065-2202-4394-80B3-0962CF32EB1D}"/>
                </a:ext>
              </a:extLst>
            </p:cNvPr>
            <p:cNvSpPr/>
            <p:nvPr/>
          </p:nvSpPr>
          <p:spPr>
            <a:xfrm rot="20674339">
              <a:off x="8835936" y="5460066"/>
              <a:ext cx="2654344" cy="834490"/>
            </a:xfrm>
            <a:custGeom>
              <a:avLst/>
              <a:gdLst/>
              <a:ahLst/>
              <a:cxnLst/>
              <a:rect l="l" t="t" r="r" b="b"/>
              <a:pathLst>
                <a:path w="1279392" h="494980">
                  <a:moveTo>
                    <a:pt x="1279392" y="0"/>
                  </a:moveTo>
                  <a:lnTo>
                    <a:pt x="1199020" y="494980"/>
                  </a:lnTo>
                  <a:lnTo>
                    <a:pt x="0" y="494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4F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직사각형 18">
              <a:extLst>
                <a:ext uri="{FF2B5EF4-FFF2-40B4-BE49-F238E27FC236}">
                  <a16:creationId xmlns:a16="http://schemas.microsoft.com/office/drawing/2014/main" id="{BE153C08-6B1F-4BDF-9D9E-22E64D2AD52A}"/>
                </a:ext>
              </a:extLst>
            </p:cNvPr>
            <p:cNvSpPr/>
            <p:nvPr/>
          </p:nvSpPr>
          <p:spPr>
            <a:xfrm rot="20674339">
              <a:off x="11246315" y="4997704"/>
              <a:ext cx="1154116" cy="834491"/>
            </a:xfrm>
            <a:custGeom>
              <a:avLst/>
              <a:gdLst/>
              <a:ahLst/>
              <a:cxnLst/>
              <a:rect l="l" t="t" r="r" b="b"/>
              <a:pathLst>
                <a:path w="937841" h="834491">
                  <a:moveTo>
                    <a:pt x="937841" y="0"/>
                  </a:moveTo>
                  <a:lnTo>
                    <a:pt x="707550" y="834491"/>
                  </a:lnTo>
                  <a:lnTo>
                    <a:pt x="0" y="8344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직사각형 1">
              <a:extLst>
                <a:ext uri="{FF2B5EF4-FFF2-40B4-BE49-F238E27FC236}">
                  <a16:creationId xmlns:a16="http://schemas.microsoft.com/office/drawing/2014/main" id="{D4FEB251-7594-4A0D-ABC2-2C9FA9E9F6BC}"/>
                </a:ext>
              </a:extLst>
            </p:cNvPr>
            <p:cNvSpPr/>
            <p:nvPr/>
          </p:nvSpPr>
          <p:spPr>
            <a:xfrm rot="20674339">
              <a:off x="7722219" y="6372801"/>
              <a:ext cx="4104920" cy="834490"/>
            </a:xfrm>
            <a:custGeom>
              <a:avLst/>
              <a:gdLst/>
              <a:ahLst/>
              <a:cxnLst/>
              <a:rect l="l" t="t" r="r" b="b"/>
              <a:pathLst>
                <a:path w="3335681" h="834490">
                  <a:moveTo>
                    <a:pt x="3335681" y="0"/>
                  </a:moveTo>
                  <a:lnTo>
                    <a:pt x="3200183" y="834490"/>
                  </a:lnTo>
                  <a:lnTo>
                    <a:pt x="3023890" y="8344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직사각형 18">
              <a:extLst>
                <a:ext uri="{FF2B5EF4-FFF2-40B4-BE49-F238E27FC236}">
                  <a16:creationId xmlns:a16="http://schemas.microsoft.com/office/drawing/2014/main" id="{B6D486DC-8421-497B-B1E7-BE6B6DDB8B7E}"/>
                </a:ext>
              </a:extLst>
            </p:cNvPr>
            <p:cNvSpPr/>
            <p:nvPr/>
          </p:nvSpPr>
          <p:spPr>
            <a:xfrm rot="20674339">
              <a:off x="9048157" y="6198134"/>
              <a:ext cx="2654344" cy="834490"/>
            </a:xfrm>
            <a:custGeom>
              <a:avLst/>
              <a:gdLst/>
              <a:ahLst/>
              <a:cxnLst/>
              <a:rect l="l" t="t" r="r" b="b"/>
              <a:pathLst>
                <a:path w="2156935" h="834490">
                  <a:moveTo>
                    <a:pt x="2156935" y="0"/>
                  </a:moveTo>
                  <a:lnTo>
                    <a:pt x="2021436" y="834489"/>
                  </a:lnTo>
                  <a:lnTo>
                    <a:pt x="1923861" y="834490"/>
                  </a:lnTo>
                  <a:lnTo>
                    <a:pt x="0" y="3035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4F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직사각형 18">
              <a:extLst>
                <a:ext uri="{FF2B5EF4-FFF2-40B4-BE49-F238E27FC236}">
                  <a16:creationId xmlns:a16="http://schemas.microsoft.com/office/drawing/2014/main" id="{B74D6274-9B66-4498-9FF3-4DC800255AFB}"/>
                </a:ext>
              </a:extLst>
            </p:cNvPr>
            <p:cNvSpPr/>
            <p:nvPr/>
          </p:nvSpPr>
          <p:spPr>
            <a:xfrm rot="20674339">
              <a:off x="9173968" y="6493655"/>
              <a:ext cx="2625857" cy="728693"/>
            </a:xfrm>
            <a:custGeom>
              <a:avLst/>
              <a:gdLst/>
              <a:ahLst/>
              <a:cxnLst/>
              <a:rect l="l" t="t" r="r" b="b"/>
              <a:pathLst>
                <a:path w="1736554" h="458676">
                  <a:moveTo>
                    <a:pt x="1736554" y="0"/>
                  </a:moveTo>
                  <a:lnTo>
                    <a:pt x="1662076" y="4586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4F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직사각형 18">
              <a:extLst>
                <a:ext uri="{FF2B5EF4-FFF2-40B4-BE49-F238E27FC236}">
                  <a16:creationId xmlns:a16="http://schemas.microsoft.com/office/drawing/2014/main" id="{DE5503B3-06E7-4B2C-9AE2-B28DFCCDC9A2}"/>
                </a:ext>
              </a:extLst>
            </p:cNvPr>
            <p:cNvSpPr/>
            <p:nvPr/>
          </p:nvSpPr>
          <p:spPr>
            <a:xfrm rot="20674339">
              <a:off x="11487598" y="5704636"/>
              <a:ext cx="896061" cy="1204370"/>
            </a:xfrm>
            <a:custGeom>
              <a:avLst/>
              <a:gdLst/>
              <a:ahLst/>
              <a:cxnLst/>
              <a:rect l="l" t="t" r="r" b="b"/>
              <a:pathLst>
                <a:path w="728144" h="834491">
                  <a:moveTo>
                    <a:pt x="728144" y="0"/>
                  </a:moveTo>
                  <a:lnTo>
                    <a:pt x="497854" y="834491"/>
                  </a:lnTo>
                  <a:lnTo>
                    <a:pt x="1" y="8344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직사각형 18">
              <a:extLst>
                <a:ext uri="{FF2B5EF4-FFF2-40B4-BE49-F238E27FC236}">
                  <a16:creationId xmlns:a16="http://schemas.microsoft.com/office/drawing/2014/main" id="{47FD19B1-3EBA-495A-9BB3-D1A3C3E0D858}"/>
                </a:ext>
              </a:extLst>
            </p:cNvPr>
            <p:cNvSpPr/>
            <p:nvPr/>
          </p:nvSpPr>
          <p:spPr>
            <a:xfrm rot="20674339">
              <a:off x="11571572" y="6356552"/>
              <a:ext cx="728821" cy="567158"/>
            </a:xfrm>
            <a:custGeom>
              <a:avLst/>
              <a:gdLst/>
              <a:ahLst/>
              <a:cxnLst/>
              <a:rect l="l" t="t" r="r" b="b"/>
              <a:pathLst>
                <a:path w="592244" h="567158">
                  <a:moveTo>
                    <a:pt x="592244" y="1"/>
                  </a:moveTo>
                  <a:lnTo>
                    <a:pt x="435727" y="567158"/>
                  </a:lnTo>
                  <a:lnTo>
                    <a:pt x="0" y="4469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79E1BF81-F9CD-4A3E-BE96-8D467C678220}"/>
              </a:ext>
            </a:extLst>
          </p:cNvPr>
          <p:cNvSpPr txBox="1"/>
          <p:nvPr/>
        </p:nvSpPr>
        <p:spPr>
          <a:xfrm>
            <a:off x="11374846" y="6488668"/>
            <a:ext cx="838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22/35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538486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009ACE-321B-4009-89DB-DB098B67477A}"/>
              </a:ext>
            </a:extLst>
          </p:cNvPr>
          <p:cNvSpPr/>
          <p:nvPr/>
        </p:nvSpPr>
        <p:spPr>
          <a:xfrm>
            <a:off x="131091" y="651906"/>
            <a:ext cx="51114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Radix Sort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62D0C00-41CF-40D2-9197-97F9E171E4F2}"/>
              </a:ext>
            </a:extLst>
          </p:cNvPr>
          <p:cNvGrpSpPr/>
          <p:nvPr/>
        </p:nvGrpSpPr>
        <p:grpSpPr>
          <a:xfrm>
            <a:off x="794" y="482439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6FF6266-BBA4-4C0A-9EE9-525F1912F3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4039" y="1745105"/>
            <a:ext cx="10747103" cy="366680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200000"/>
              </a:lnSpc>
              <a:buFontTx/>
              <a:buChar char="-"/>
            </a:pPr>
            <a:r>
              <a:rPr lang="en-US" altLang="ko-KR" sz="2600" b="1" dirty="0">
                <a:latin typeface="Arial" panose="020B0604020202020204" pitchFamily="34" charset="0"/>
                <a:cs typeface="Arial" panose="020B0604020202020204" pitchFamily="34" charset="0"/>
              </a:rPr>
              <a:t>No comparison between elements.</a:t>
            </a:r>
          </a:p>
          <a:p>
            <a:pPr>
              <a:lnSpc>
                <a:spcPct val="200000"/>
              </a:lnSpc>
              <a:buFontTx/>
              <a:buChar char="-"/>
            </a:pPr>
            <a:r>
              <a:rPr lang="en-US" altLang="ko-KR" sz="2600" b="1" dirty="0">
                <a:latin typeface="Arial" panose="020B0604020202020204" pitchFamily="34" charset="0"/>
                <a:cs typeface="Arial" panose="020B0604020202020204" pitchFamily="34" charset="0"/>
              </a:rPr>
              <a:t>Use a stable sort like counting sort.</a:t>
            </a:r>
          </a:p>
          <a:p>
            <a:pPr>
              <a:lnSpc>
                <a:spcPct val="200000"/>
              </a:lnSpc>
              <a:buFontTx/>
              <a:buChar char="-"/>
            </a:pPr>
            <a:r>
              <a:rPr lang="en-US" altLang="ko-KR" sz="2600" b="1" dirty="0">
                <a:latin typeface="Arial" panose="020B0604020202020204" pitchFamily="34" charset="0"/>
                <a:cs typeface="Arial" panose="020B0604020202020204" pitchFamily="34" charset="0"/>
              </a:rPr>
              <a:t>Assumption</a:t>
            </a: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altLang="ko-KR" sz="2600" dirty="0">
                <a:latin typeface="Arial" panose="020B0604020202020204" pitchFamily="34" charset="0"/>
                <a:cs typeface="Arial" panose="020B0604020202020204" pitchFamily="34" charset="0"/>
              </a:rPr>
              <a:t>Each element in the n-element array A has d digits(d is the highest-order digit).</a:t>
            </a: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altLang="ko-KR" sz="2600" dirty="0">
                <a:latin typeface="Arial" panose="020B0604020202020204" pitchFamily="34" charset="0"/>
                <a:cs typeface="Arial" panose="020B0604020202020204" pitchFamily="34" charset="0"/>
              </a:rPr>
              <a:t>All elements are integers not negative </a:t>
            </a:r>
            <a:r>
              <a:rPr lang="en-US" altLang="ko-KR" sz="2600">
                <a:latin typeface="Arial" panose="020B0604020202020204" pitchFamily="34" charset="0"/>
                <a:cs typeface="Arial" panose="020B0604020202020204" pitchFamily="34" charset="0"/>
              </a:rPr>
              <a:t>and decimal.</a:t>
            </a:r>
            <a:endParaRPr lang="en-US" altLang="ko-KR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200000"/>
              </a:lnSpc>
              <a:buAutoNum type="arabicPeriod"/>
            </a:pPr>
            <a:endParaRPr lang="en-US" altLang="ko-KR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93D837-E70F-4EE3-8E78-59F31E7F18F0}"/>
              </a:ext>
            </a:extLst>
          </p:cNvPr>
          <p:cNvSpPr txBox="1"/>
          <p:nvPr/>
        </p:nvSpPr>
        <p:spPr>
          <a:xfrm>
            <a:off x="11331078" y="6488668"/>
            <a:ext cx="101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23/35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27949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009ACE-321B-4009-89DB-DB098B67477A}"/>
              </a:ext>
            </a:extLst>
          </p:cNvPr>
          <p:cNvSpPr/>
          <p:nvPr/>
        </p:nvSpPr>
        <p:spPr>
          <a:xfrm>
            <a:off x="131091" y="651906"/>
            <a:ext cx="53654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Algorithm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19">
            <a:extLst>
              <a:ext uri="{FF2B5EF4-FFF2-40B4-BE49-F238E27FC236}">
                <a16:creationId xmlns:a16="http://schemas.microsoft.com/office/drawing/2014/main" id="{A62D0C00-41CF-40D2-9197-97F9E171E4F2}"/>
              </a:ext>
            </a:extLst>
          </p:cNvPr>
          <p:cNvGrpSpPr/>
          <p:nvPr/>
        </p:nvGrpSpPr>
        <p:grpSpPr>
          <a:xfrm>
            <a:off x="794" y="482439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496B6A8-1AE4-4796-B509-3F008F6BDECF}"/>
              </a:ext>
            </a:extLst>
          </p:cNvPr>
          <p:cNvSpPr txBox="1"/>
          <p:nvPr/>
        </p:nvSpPr>
        <p:spPr>
          <a:xfrm>
            <a:off x="11328894" y="6482993"/>
            <a:ext cx="863106" cy="375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24/35</a:t>
            </a:r>
            <a:endParaRPr lang="ko-KR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8BA2B1D-8748-4660-9550-F8C7560180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813" y="2641403"/>
            <a:ext cx="6579916" cy="1575193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17A8D060-E809-4720-A85B-29F7DFB3E4FC}"/>
              </a:ext>
            </a:extLst>
          </p:cNvPr>
          <p:cNvSpPr/>
          <p:nvPr/>
        </p:nvSpPr>
        <p:spPr>
          <a:xfrm>
            <a:off x="3554858" y="2763748"/>
            <a:ext cx="297951" cy="339048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EDC183A-7481-4346-ADC6-FF56C5FCB6FF}"/>
              </a:ext>
            </a:extLst>
          </p:cNvPr>
          <p:cNvCxnSpPr/>
          <p:nvPr/>
        </p:nvCxnSpPr>
        <p:spPr>
          <a:xfrm flipH="1">
            <a:off x="3719736" y="2321960"/>
            <a:ext cx="133073" cy="44178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D078C30-F432-4400-BF71-4F468AA1BE87}"/>
              </a:ext>
            </a:extLst>
          </p:cNvPr>
          <p:cNvSpPr txBox="1"/>
          <p:nvPr/>
        </p:nvSpPr>
        <p:spPr>
          <a:xfrm>
            <a:off x="2958958" y="1982912"/>
            <a:ext cx="221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 highest digit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B9D6168-1AD7-4EBA-BA48-78E212C0923D}"/>
              </a:ext>
            </a:extLst>
          </p:cNvPr>
          <p:cNvSpPr/>
          <p:nvPr/>
        </p:nvSpPr>
        <p:spPr>
          <a:xfrm>
            <a:off x="3092521" y="3595955"/>
            <a:ext cx="1345915" cy="339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5BC50C4-1462-47A3-99BC-6FCFAD829961}"/>
              </a:ext>
            </a:extLst>
          </p:cNvPr>
          <p:cNvCxnSpPr>
            <a:endCxn id="12" idx="0"/>
          </p:cNvCxnSpPr>
          <p:nvPr/>
        </p:nvCxnSpPr>
        <p:spPr>
          <a:xfrm flipH="1">
            <a:off x="3765479" y="2933272"/>
            <a:ext cx="1258584" cy="66268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0DA861A-E0FB-4C34-80F1-B62DB6E2843F}"/>
              </a:ext>
            </a:extLst>
          </p:cNvPr>
          <p:cNvSpPr txBox="1"/>
          <p:nvPr/>
        </p:nvSpPr>
        <p:spPr>
          <a:xfrm>
            <a:off x="4533131" y="2516631"/>
            <a:ext cx="1972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Counting Sort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72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12" grpId="0" animBg="1"/>
      <p:bldP spid="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009ACE-321B-4009-89DB-DB098B67477A}"/>
              </a:ext>
            </a:extLst>
          </p:cNvPr>
          <p:cNvSpPr/>
          <p:nvPr/>
        </p:nvSpPr>
        <p:spPr>
          <a:xfrm>
            <a:off x="131091" y="651906"/>
            <a:ext cx="53654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Algorithm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19">
            <a:extLst>
              <a:ext uri="{FF2B5EF4-FFF2-40B4-BE49-F238E27FC236}">
                <a16:creationId xmlns:a16="http://schemas.microsoft.com/office/drawing/2014/main" id="{A62D0C00-41CF-40D2-9197-97F9E171E4F2}"/>
              </a:ext>
            </a:extLst>
          </p:cNvPr>
          <p:cNvGrpSpPr/>
          <p:nvPr/>
        </p:nvGrpSpPr>
        <p:grpSpPr>
          <a:xfrm>
            <a:off x="794" y="482439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9" name="그림 8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EBA4FBC2-728F-4BAA-BAD5-57BDDC84A2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471" y="1390871"/>
            <a:ext cx="5267249" cy="485141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B8EF2DA-B1AA-4D9B-9030-55D375EA4D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29" y="2246273"/>
            <a:ext cx="5237571" cy="31406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D1F9B8A-B635-4756-815F-A7DCAC813D2B}"/>
              </a:ext>
            </a:extLst>
          </p:cNvPr>
          <p:cNvSpPr txBox="1"/>
          <p:nvPr/>
        </p:nvSpPr>
        <p:spPr>
          <a:xfrm>
            <a:off x="11340966" y="6488668"/>
            <a:ext cx="85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25/35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803841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009ACE-321B-4009-89DB-DB098B67477A}"/>
              </a:ext>
            </a:extLst>
          </p:cNvPr>
          <p:cNvSpPr/>
          <p:nvPr/>
        </p:nvSpPr>
        <p:spPr>
          <a:xfrm>
            <a:off x="131091" y="651906"/>
            <a:ext cx="53654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Algorithm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19">
            <a:extLst>
              <a:ext uri="{FF2B5EF4-FFF2-40B4-BE49-F238E27FC236}">
                <a16:creationId xmlns:a16="http://schemas.microsoft.com/office/drawing/2014/main" id="{A62D0C00-41CF-40D2-9197-97F9E171E4F2}"/>
              </a:ext>
            </a:extLst>
          </p:cNvPr>
          <p:cNvGrpSpPr/>
          <p:nvPr/>
        </p:nvGrpSpPr>
        <p:grpSpPr>
          <a:xfrm>
            <a:off x="794" y="482439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F7FB2D1C-8FD0-45E8-826A-58B7FB28A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670184"/>
              </p:ext>
            </p:extLst>
          </p:nvPr>
        </p:nvGraphicFramePr>
        <p:xfrm>
          <a:off x="5592868" y="2077729"/>
          <a:ext cx="4506348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3764">
                  <a:extLst>
                    <a:ext uri="{9D8B030D-6E8A-4147-A177-3AD203B41FA5}">
                      <a16:colId xmlns:a16="http://schemas.microsoft.com/office/drawing/2014/main" val="3653093372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3764804392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1246012495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3669011664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742582474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1951456261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29174169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329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457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657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839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436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720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355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227835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3063DB7B-11CA-4464-A622-8D3EF874A023}"/>
              </a:ext>
            </a:extLst>
          </p:cNvPr>
          <p:cNvSpPr txBox="1"/>
          <p:nvPr/>
        </p:nvSpPr>
        <p:spPr>
          <a:xfrm>
            <a:off x="688745" y="2077729"/>
            <a:ext cx="3030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Input array[1..n]</a:t>
            </a:r>
            <a:endParaRPr lang="ko-KR" altLang="en-US" sz="20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501C14-6556-4A23-81D4-B6A0EC627DA8}"/>
              </a:ext>
            </a:extLst>
          </p:cNvPr>
          <p:cNvSpPr txBox="1"/>
          <p:nvPr/>
        </p:nvSpPr>
        <p:spPr>
          <a:xfrm>
            <a:off x="676761" y="3452739"/>
            <a:ext cx="3030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Temporary array[1..n]</a:t>
            </a:r>
            <a:endParaRPr lang="ko-KR" altLang="en-US" sz="20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F4A9F9C-F7CA-43CE-9127-5DCA9E558092}"/>
              </a:ext>
            </a:extLst>
          </p:cNvPr>
          <p:cNvSpPr txBox="1"/>
          <p:nvPr/>
        </p:nvSpPr>
        <p:spPr>
          <a:xfrm>
            <a:off x="695598" y="4925897"/>
            <a:ext cx="2838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Counting array[10]</a:t>
            </a:r>
            <a:endParaRPr lang="ko-KR" altLang="en-US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1DD25E-0A30-440F-A939-320179FDDBD2}"/>
              </a:ext>
            </a:extLst>
          </p:cNvPr>
          <p:cNvSpPr txBox="1"/>
          <p:nvPr/>
        </p:nvSpPr>
        <p:spPr>
          <a:xfrm>
            <a:off x="5745252" y="1672981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B1E9A49-1728-4B40-8DCF-5EAA0075A88F}"/>
              </a:ext>
            </a:extLst>
          </p:cNvPr>
          <p:cNvSpPr txBox="1"/>
          <p:nvPr/>
        </p:nvSpPr>
        <p:spPr>
          <a:xfrm>
            <a:off x="6402803" y="1672981"/>
            <a:ext cx="29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250210-F078-4619-AB4B-E09188F4FE3C}"/>
              </a:ext>
            </a:extLst>
          </p:cNvPr>
          <p:cNvSpPr txBox="1"/>
          <p:nvPr/>
        </p:nvSpPr>
        <p:spPr>
          <a:xfrm>
            <a:off x="7039800" y="1672981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3D10181-58EE-441A-893A-67A18345E3C9}"/>
              </a:ext>
            </a:extLst>
          </p:cNvPr>
          <p:cNvSpPr txBox="1"/>
          <p:nvPr/>
        </p:nvSpPr>
        <p:spPr>
          <a:xfrm>
            <a:off x="7687069" y="1672981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07BF1F5-B51F-4F32-A289-E023E29E1968}"/>
              </a:ext>
            </a:extLst>
          </p:cNvPr>
          <p:cNvSpPr txBox="1"/>
          <p:nvPr/>
        </p:nvSpPr>
        <p:spPr>
          <a:xfrm>
            <a:off x="8334344" y="1672981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42E2931-5C7B-423A-B63D-C1550E5F8EA9}"/>
              </a:ext>
            </a:extLst>
          </p:cNvPr>
          <p:cNvSpPr txBox="1"/>
          <p:nvPr/>
        </p:nvSpPr>
        <p:spPr>
          <a:xfrm>
            <a:off x="8981619" y="1672981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74EBCE5-B926-4F11-8148-7C843641729D}"/>
              </a:ext>
            </a:extLst>
          </p:cNvPr>
          <p:cNvSpPr txBox="1"/>
          <p:nvPr/>
        </p:nvSpPr>
        <p:spPr>
          <a:xfrm>
            <a:off x="9639182" y="1672981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BEC3443B-F34A-41AB-9056-B4713FD815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660865"/>
              </p:ext>
            </p:extLst>
          </p:nvPr>
        </p:nvGraphicFramePr>
        <p:xfrm>
          <a:off x="5591157" y="3493843"/>
          <a:ext cx="4506348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3764">
                  <a:extLst>
                    <a:ext uri="{9D8B030D-6E8A-4147-A177-3AD203B41FA5}">
                      <a16:colId xmlns:a16="http://schemas.microsoft.com/office/drawing/2014/main" val="3653093372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3764804392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1246012495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3669011664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742582474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1951456261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29174169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227835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76CF0593-7253-482E-BBA2-5FB6CF6B5245}"/>
              </a:ext>
            </a:extLst>
          </p:cNvPr>
          <p:cNvSpPr txBox="1"/>
          <p:nvPr/>
        </p:nvSpPr>
        <p:spPr>
          <a:xfrm>
            <a:off x="5743541" y="3089095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2A1B961-B37A-48ED-A1B5-09A57A135CE7}"/>
              </a:ext>
            </a:extLst>
          </p:cNvPr>
          <p:cNvSpPr txBox="1"/>
          <p:nvPr/>
        </p:nvSpPr>
        <p:spPr>
          <a:xfrm>
            <a:off x="6401092" y="3089095"/>
            <a:ext cx="29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2AE9A2E-7AE8-4F41-A420-92DE3CE56824}"/>
              </a:ext>
            </a:extLst>
          </p:cNvPr>
          <p:cNvSpPr txBox="1"/>
          <p:nvPr/>
        </p:nvSpPr>
        <p:spPr>
          <a:xfrm>
            <a:off x="7038089" y="3089095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62AEDC0-64F1-4372-8BC3-9D9C7F85CB78}"/>
              </a:ext>
            </a:extLst>
          </p:cNvPr>
          <p:cNvSpPr txBox="1"/>
          <p:nvPr/>
        </p:nvSpPr>
        <p:spPr>
          <a:xfrm>
            <a:off x="7685358" y="3089095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36E2148-CDEB-448D-95A2-A9CD60CD10E7}"/>
              </a:ext>
            </a:extLst>
          </p:cNvPr>
          <p:cNvSpPr txBox="1"/>
          <p:nvPr/>
        </p:nvSpPr>
        <p:spPr>
          <a:xfrm>
            <a:off x="8332633" y="3089095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8275999-31A9-4082-AB8F-D46D55F2EF9D}"/>
              </a:ext>
            </a:extLst>
          </p:cNvPr>
          <p:cNvSpPr txBox="1"/>
          <p:nvPr/>
        </p:nvSpPr>
        <p:spPr>
          <a:xfrm>
            <a:off x="8979908" y="3089095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02073A6-8A93-4A83-A9D0-F37B5CA9FA40}"/>
              </a:ext>
            </a:extLst>
          </p:cNvPr>
          <p:cNvSpPr txBox="1"/>
          <p:nvPr/>
        </p:nvSpPr>
        <p:spPr>
          <a:xfrm>
            <a:off x="9637471" y="3089095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E3832E-90EE-4067-A901-1CFFD5EF504C}"/>
              </a:ext>
            </a:extLst>
          </p:cNvPr>
          <p:cNvSpPr txBox="1"/>
          <p:nvPr/>
        </p:nvSpPr>
        <p:spPr>
          <a:xfrm>
            <a:off x="4601119" y="2051411"/>
            <a:ext cx="789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Input</a:t>
            </a:r>
            <a:endParaRPr lang="ko-KR" altLang="en-US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623D759-86E0-4B44-AD9A-4DA9526DF825}"/>
              </a:ext>
            </a:extLst>
          </p:cNvPr>
          <p:cNvSpPr txBox="1"/>
          <p:nvPr/>
        </p:nvSpPr>
        <p:spPr>
          <a:xfrm>
            <a:off x="4647652" y="3498349"/>
            <a:ext cx="741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Tmp</a:t>
            </a:r>
            <a:endParaRPr lang="ko-KR" altLang="en-US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42AEE5E-9F92-48FA-84BC-2FDB5E2C79F5}"/>
              </a:ext>
            </a:extLst>
          </p:cNvPr>
          <p:cNvSpPr txBox="1"/>
          <p:nvPr/>
        </p:nvSpPr>
        <p:spPr>
          <a:xfrm>
            <a:off x="4647652" y="4960247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</a:t>
            </a:r>
            <a:endParaRPr lang="ko-KR" altLang="en-US" b="1" dirty="0"/>
          </a:p>
        </p:txBody>
      </p:sp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069034B0-954C-4847-9DA9-CB33EEC76D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770718"/>
              </p:ext>
            </p:extLst>
          </p:nvPr>
        </p:nvGraphicFramePr>
        <p:xfrm>
          <a:off x="5589447" y="4930510"/>
          <a:ext cx="515012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5012">
                  <a:extLst>
                    <a:ext uri="{9D8B030D-6E8A-4147-A177-3AD203B41FA5}">
                      <a16:colId xmlns:a16="http://schemas.microsoft.com/office/drawing/2014/main" val="3653093372"/>
                    </a:ext>
                  </a:extLst>
                </a:gridCol>
                <a:gridCol w="515012">
                  <a:extLst>
                    <a:ext uri="{9D8B030D-6E8A-4147-A177-3AD203B41FA5}">
                      <a16:colId xmlns:a16="http://schemas.microsoft.com/office/drawing/2014/main" val="3764804392"/>
                    </a:ext>
                  </a:extLst>
                </a:gridCol>
                <a:gridCol w="515012">
                  <a:extLst>
                    <a:ext uri="{9D8B030D-6E8A-4147-A177-3AD203B41FA5}">
                      <a16:colId xmlns:a16="http://schemas.microsoft.com/office/drawing/2014/main" val="1246012495"/>
                    </a:ext>
                  </a:extLst>
                </a:gridCol>
                <a:gridCol w="515012">
                  <a:extLst>
                    <a:ext uri="{9D8B030D-6E8A-4147-A177-3AD203B41FA5}">
                      <a16:colId xmlns:a16="http://schemas.microsoft.com/office/drawing/2014/main" val="3669011664"/>
                    </a:ext>
                  </a:extLst>
                </a:gridCol>
                <a:gridCol w="515012">
                  <a:extLst>
                    <a:ext uri="{9D8B030D-6E8A-4147-A177-3AD203B41FA5}">
                      <a16:colId xmlns:a16="http://schemas.microsoft.com/office/drawing/2014/main" val="742582474"/>
                    </a:ext>
                  </a:extLst>
                </a:gridCol>
                <a:gridCol w="515012">
                  <a:extLst>
                    <a:ext uri="{9D8B030D-6E8A-4147-A177-3AD203B41FA5}">
                      <a16:colId xmlns:a16="http://schemas.microsoft.com/office/drawing/2014/main" val="1951456261"/>
                    </a:ext>
                  </a:extLst>
                </a:gridCol>
                <a:gridCol w="515012">
                  <a:extLst>
                    <a:ext uri="{9D8B030D-6E8A-4147-A177-3AD203B41FA5}">
                      <a16:colId xmlns:a16="http://schemas.microsoft.com/office/drawing/2014/main" val="2917416900"/>
                    </a:ext>
                  </a:extLst>
                </a:gridCol>
                <a:gridCol w="515012">
                  <a:extLst>
                    <a:ext uri="{9D8B030D-6E8A-4147-A177-3AD203B41FA5}">
                      <a16:colId xmlns:a16="http://schemas.microsoft.com/office/drawing/2014/main" val="2513075220"/>
                    </a:ext>
                  </a:extLst>
                </a:gridCol>
                <a:gridCol w="515012">
                  <a:extLst>
                    <a:ext uri="{9D8B030D-6E8A-4147-A177-3AD203B41FA5}">
                      <a16:colId xmlns:a16="http://schemas.microsoft.com/office/drawing/2014/main" val="432175837"/>
                    </a:ext>
                  </a:extLst>
                </a:gridCol>
                <a:gridCol w="515012">
                  <a:extLst>
                    <a:ext uri="{9D8B030D-6E8A-4147-A177-3AD203B41FA5}">
                      <a16:colId xmlns:a16="http://schemas.microsoft.com/office/drawing/2014/main" val="1364372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227835"/>
                  </a:ext>
                </a:extLst>
              </a:tr>
            </a:tbl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id="{8AD2260C-742D-40BA-B938-F64BD8F3D1A5}"/>
              </a:ext>
            </a:extLst>
          </p:cNvPr>
          <p:cNvSpPr txBox="1"/>
          <p:nvPr/>
        </p:nvSpPr>
        <p:spPr>
          <a:xfrm>
            <a:off x="5688625" y="4525762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4605F82-60A8-43A9-981A-23B601119A51}"/>
              </a:ext>
            </a:extLst>
          </p:cNvPr>
          <p:cNvSpPr txBox="1"/>
          <p:nvPr/>
        </p:nvSpPr>
        <p:spPr>
          <a:xfrm>
            <a:off x="6220444" y="4525762"/>
            <a:ext cx="29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A1746FE-68E5-4DC8-A5B5-C7C6BD7A4835}"/>
              </a:ext>
            </a:extLst>
          </p:cNvPr>
          <p:cNvSpPr txBox="1"/>
          <p:nvPr/>
        </p:nvSpPr>
        <p:spPr>
          <a:xfrm>
            <a:off x="6730481" y="4525762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0FB1B0C-8E25-4E05-9D11-A9109D26DEA0}"/>
              </a:ext>
            </a:extLst>
          </p:cNvPr>
          <p:cNvSpPr txBox="1"/>
          <p:nvPr/>
        </p:nvSpPr>
        <p:spPr>
          <a:xfrm>
            <a:off x="7240520" y="4525762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2540C37-2DAA-43DA-8FAB-417F686D3C5C}"/>
              </a:ext>
            </a:extLst>
          </p:cNvPr>
          <p:cNvSpPr txBox="1"/>
          <p:nvPr/>
        </p:nvSpPr>
        <p:spPr>
          <a:xfrm>
            <a:off x="7762059" y="4525762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8F37EC9-80EC-43BB-B59A-AB76DE398CFB}"/>
              </a:ext>
            </a:extLst>
          </p:cNvPr>
          <p:cNvSpPr txBox="1"/>
          <p:nvPr/>
        </p:nvSpPr>
        <p:spPr>
          <a:xfrm>
            <a:off x="8272096" y="4525762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B55FFB0-8463-4DB6-AABE-B06D44D5E9FE}"/>
              </a:ext>
            </a:extLst>
          </p:cNvPr>
          <p:cNvSpPr txBox="1"/>
          <p:nvPr/>
        </p:nvSpPr>
        <p:spPr>
          <a:xfrm>
            <a:off x="8793043" y="4525762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7CCCA1C-1ACF-4E02-ABFE-12EFED2CC127}"/>
              </a:ext>
            </a:extLst>
          </p:cNvPr>
          <p:cNvSpPr txBox="1"/>
          <p:nvPr/>
        </p:nvSpPr>
        <p:spPr>
          <a:xfrm>
            <a:off x="9303685" y="4525764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A829C0B-48EA-4EE0-9B13-DE356404C09D}"/>
              </a:ext>
            </a:extLst>
          </p:cNvPr>
          <p:cNvSpPr txBox="1"/>
          <p:nvPr/>
        </p:nvSpPr>
        <p:spPr>
          <a:xfrm>
            <a:off x="9823508" y="4536648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7A28707-16A2-47B1-8FB3-1DB13800CC74}"/>
              </a:ext>
            </a:extLst>
          </p:cNvPr>
          <p:cNvSpPr txBox="1"/>
          <p:nvPr/>
        </p:nvSpPr>
        <p:spPr>
          <a:xfrm>
            <a:off x="10346021" y="4536649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A7E1749-F1EE-429D-989F-C61FFBF416F7}"/>
              </a:ext>
            </a:extLst>
          </p:cNvPr>
          <p:cNvSpPr txBox="1"/>
          <p:nvPr/>
        </p:nvSpPr>
        <p:spPr>
          <a:xfrm>
            <a:off x="11340966" y="6488668"/>
            <a:ext cx="85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26/35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178705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009ACE-321B-4009-89DB-DB098B67477A}"/>
              </a:ext>
            </a:extLst>
          </p:cNvPr>
          <p:cNvSpPr/>
          <p:nvPr/>
        </p:nvSpPr>
        <p:spPr>
          <a:xfrm>
            <a:off x="131091" y="651906"/>
            <a:ext cx="53654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Algorithm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19">
            <a:extLst>
              <a:ext uri="{FF2B5EF4-FFF2-40B4-BE49-F238E27FC236}">
                <a16:creationId xmlns:a16="http://schemas.microsoft.com/office/drawing/2014/main" id="{A62D0C00-41CF-40D2-9197-97F9E171E4F2}"/>
              </a:ext>
            </a:extLst>
          </p:cNvPr>
          <p:cNvGrpSpPr/>
          <p:nvPr/>
        </p:nvGrpSpPr>
        <p:grpSpPr>
          <a:xfrm>
            <a:off x="794" y="482439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496B6A8-1AE4-4796-B509-3F008F6BDECF}"/>
              </a:ext>
            </a:extLst>
          </p:cNvPr>
          <p:cNvSpPr txBox="1"/>
          <p:nvPr/>
        </p:nvSpPr>
        <p:spPr>
          <a:xfrm>
            <a:off x="11340966" y="6488668"/>
            <a:ext cx="85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27/35</a:t>
            </a:r>
            <a:endParaRPr lang="ko-KR" altLang="en-US" b="1" dirty="0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627DF191-E895-4B1A-957B-E4C12936CD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22" y="1805219"/>
            <a:ext cx="5415932" cy="3247561"/>
          </a:xfrm>
          <a:prstGeom prst="rect">
            <a:avLst/>
          </a:prstGeom>
        </p:spPr>
      </p:pic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4502199B-9EB8-4D0D-AFAA-C4AD98C8A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960942"/>
              </p:ext>
            </p:extLst>
          </p:nvPr>
        </p:nvGraphicFramePr>
        <p:xfrm>
          <a:off x="7000424" y="2077730"/>
          <a:ext cx="4506348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3764">
                  <a:extLst>
                    <a:ext uri="{9D8B030D-6E8A-4147-A177-3AD203B41FA5}">
                      <a16:colId xmlns:a16="http://schemas.microsoft.com/office/drawing/2014/main" val="3653093372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3764804392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1246012495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3669011664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742582474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1951456261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29174169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329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457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657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839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436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720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355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227835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C8135D33-1747-4524-8652-AA94317873E5}"/>
              </a:ext>
            </a:extLst>
          </p:cNvPr>
          <p:cNvSpPr txBox="1"/>
          <p:nvPr/>
        </p:nvSpPr>
        <p:spPr>
          <a:xfrm>
            <a:off x="7152808" y="1672982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A622B9-F55F-4377-81AB-A2C4B34E22A4}"/>
              </a:ext>
            </a:extLst>
          </p:cNvPr>
          <p:cNvSpPr txBox="1"/>
          <p:nvPr/>
        </p:nvSpPr>
        <p:spPr>
          <a:xfrm>
            <a:off x="7810359" y="1672982"/>
            <a:ext cx="29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CA97ECA-934F-4A9B-9F0C-D57A0784885F}"/>
              </a:ext>
            </a:extLst>
          </p:cNvPr>
          <p:cNvSpPr txBox="1"/>
          <p:nvPr/>
        </p:nvSpPr>
        <p:spPr>
          <a:xfrm>
            <a:off x="8447356" y="1672982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EFD8ED0-B5F0-42F0-B45A-44698D81ADEA}"/>
              </a:ext>
            </a:extLst>
          </p:cNvPr>
          <p:cNvSpPr txBox="1"/>
          <p:nvPr/>
        </p:nvSpPr>
        <p:spPr>
          <a:xfrm>
            <a:off x="9094625" y="1672982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F31F6A6-18E9-4EC1-BE45-CCC11A8C029C}"/>
              </a:ext>
            </a:extLst>
          </p:cNvPr>
          <p:cNvSpPr txBox="1"/>
          <p:nvPr/>
        </p:nvSpPr>
        <p:spPr>
          <a:xfrm>
            <a:off x="9741900" y="1672982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F1C0EC5-3479-4C3C-9930-5A31E3D604B7}"/>
              </a:ext>
            </a:extLst>
          </p:cNvPr>
          <p:cNvSpPr txBox="1"/>
          <p:nvPr/>
        </p:nvSpPr>
        <p:spPr>
          <a:xfrm>
            <a:off x="10389175" y="1672982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BBC0171-563E-4DCF-BAF7-522DCA0BA8E6}"/>
              </a:ext>
            </a:extLst>
          </p:cNvPr>
          <p:cNvSpPr txBox="1"/>
          <p:nvPr/>
        </p:nvSpPr>
        <p:spPr>
          <a:xfrm>
            <a:off x="11046738" y="1672982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EFA1ECD-DA44-4B60-977B-D9F140B187F7}"/>
              </a:ext>
            </a:extLst>
          </p:cNvPr>
          <p:cNvSpPr txBox="1"/>
          <p:nvPr/>
        </p:nvSpPr>
        <p:spPr>
          <a:xfrm>
            <a:off x="6008675" y="2051412"/>
            <a:ext cx="789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Input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6EC286-5A32-4182-BE9C-68AA06992177}"/>
              </a:ext>
            </a:extLst>
          </p:cNvPr>
          <p:cNvSpPr txBox="1"/>
          <p:nvPr/>
        </p:nvSpPr>
        <p:spPr>
          <a:xfrm>
            <a:off x="6008675" y="2954561"/>
            <a:ext cx="1666121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MAX   :  839</a:t>
            </a:r>
            <a:endParaRPr lang="ko-KR" altLang="en-US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8F4C23B-BEE9-4074-A7BC-C484C5BD621E}"/>
              </a:ext>
            </a:extLst>
          </p:cNvPr>
          <p:cNvSpPr txBox="1"/>
          <p:nvPr/>
        </p:nvSpPr>
        <p:spPr>
          <a:xfrm>
            <a:off x="6017239" y="4072729"/>
            <a:ext cx="3077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The highest digit   :  3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200843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009ACE-321B-4009-89DB-DB098B67477A}"/>
              </a:ext>
            </a:extLst>
          </p:cNvPr>
          <p:cNvSpPr/>
          <p:nvPr/>
        </p:nvSpPr>
        <p:spPr>
          <a:xfrm>
            <a:off x="131091" y="651906"/>
            <a:ext cx="53654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Algorithm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19">
            <a:extLst>
              <a:ext uri="{FF2B5EF4-FFF2-40B4-BE49-F238E27FC236}">
                <a16:creationId xmlns:a16="http://schemas.microsoft.com/office/drawing/2014/main" id="{A62D0C00-41CF-40D2-9197-97F9E171E4F2}"/>
              </a:ext>
            </a:extLst>
          </p:cNvPr>
          <p:cNvGrpSpPr/>
          <p:nvPr/>
        </p:nvGrpSpPr>
        <p:grpSpPr>
          <a:xfrm>
            <a:off x="794" y="482439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496B6A8-1AE4-4796-B509-3F008F6BDECF}"/>
              </a:ext>
            </a:extLst>
          </p:cNvPr>
          <p:cNvSpPr txBox="1"/>
          <p:nvPr/>
        </p:nvSpPr>
        <p:spPr>
          <a:xfrm>
            <a:off x="11258774" y="6488668"/>
            <a:ext cx="933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28/35</a:t>
            </a:r>
            <a:endParaRPr lang="ko-KR" altLang="en-US" b="1" dirty="0"/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4502199B-9EB8-4D0D-AFAA-C4AD98C8A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342184"/>
              </p:ext>
            </p:extLst>
          </p:nvPr>
        </p:nvGraphicFramePr>
        <p:xfrm>
          <a:off x="6918232" y="1882519"/>
          <a:ext cx="4506348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3764">
                  <a:extLst>
                    <a:ext uri="{9D8B030D-6E8A-4147-A177-3AD203B41FA5}">
                      <a16:colId xmlns:a16="http://schemas.microsoft.com/office/drawing/2014/main" val="3653093372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3764804392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1246012495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3669011664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742582474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1951456261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29174169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329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457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657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839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436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720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355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227835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C8135D33-1747-4524-8652-AA94317873E5}"/>
              </a:ext>
            </a:extLst>
          </p:cNvPr>
          <p:cNvSpPr txBox="1"/>
          <p:nvPr/>
        </p:nvSpPr>
        <p:spPr>
          <a:xfrm>
            <a:off x="7070616" y="1477771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A622B9-F55F-4377-81AB-A2C4B34E22A4}"/>
              </a:ext>
            </a:extLst>
          </p:cNvPr>
          <p:cNvSpPr txBox="1"/>
          <p:nvPr/>
        </p:nvSpPr>
        <p:spPr>
          <a:xfrm>
            <a:off x="7728167" y="1477771"/>
            <a:ext cx="29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CA97ECA-934F-4A9B-9F0C-D57A0784885F}"/>
              </a:ext>
            </a:extLst>
          </p:cNvPr>
          <p:cNvSpPr txBox="1"/>
          <p:nvPr/>
        </p:nvSpPr>
        <p:spPr>
          <a:xfrm>
            <a:off x="8365164" y="1477771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EFD8ED0-B5F0-42F0-B45A-44698D81ADEA}"/>
              </a:ext>
            </a:extLst>
          </p:cNvPr>
          <p:cNvSpPr txBox="1"/>
          <p:nvPr/>
        </p:nvSpPr>
        <p:spPr>
          <a:xfrm>
            <a:off x="9012433" y="1477771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F31F6A6-18E9-4EC1-BE45-CCC11A8C029C}"/>
              </a:ext>
            </a:extLst>
          </p:cNvPr>
          <p:cNvSpPr txBox="1"/>
          <p:nvPr/>
        </p:nvSpPr>
        <p:spPr>
          <a:xfrm>
            <a:off x="9659708" y="1477771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F1C0EC5-3479-4C3C-9930-5A31E3D604B7}"/>
              </a:ext>
            </a:extLst>
          </p:cNvPr>
          <p:cNvSpPr txBox="1"/>
          <p:nvPr/>
        </p:nvSpPr>
        <p:spPr>
          <a:xfrm>
            <a:off x="10306983" y="1477771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BBC0171-563E-4DCF-BAF7-522DCA0BA8E6}"/>
              </a:ext>
            </a:extLst>
          </p:cNvPr>
          <p:cNvSpPr txBox="1"/>
          <p:nvPr/>
        </p:nvSpPr>
        <p:spPr>
          <a:xfrm>
            <a:off x="10964546" y="1477771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EFA1ECD-DA44-4B60-977B-D9F140B187F7}"/>
              </a:ext>
            </a:extLst>
          </p:cNvPr>
          <p:cNvSpPr txBox="1"/>
          <p:nvPr/>
        </p:nvSpPr>
        <p:spPr>
          <a:xfrm>
            <a:off x="5926483" y="1856201"/>
            <a:ext cx="789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Input</a:t>
            </a:r>
            <a:endParaRPr lang="ko-KR" altLang="en-US" b="1" dirty="0"/>
          </a:p>
        </p:txBody>
      </p:sp>
      <p:pic>
        <p:nvPicPr>
          <p:cNvPr id="19" name="그림 18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335B3986-5E99-45D9-AF58-C6FC7A7F1F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11" y="1657996"/>
            <a:ext cx="5267249" cy="4851414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6FAEF87-1D47-4836-B387-508877CF873C}"/>
              </a:ext>
            </a:extLst>
          </p:cNvPr>
          <p:cNvSpPr/>
          <p:nvPr/>
        </p:nvSpPr>
        <p:spPr>
          <a:xfrm>
            <a:off x="2661005" y="1613216"/>
            <a:ext cx="585627" cy="269587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EF0AB64-0894-4EDB-AE2A-CE4DE81D5F29}"/>
              </a:ext>
            </a:extLst>
          </p:cNvPr>
          <p:cNvCxnSpPr>
            <a:endCxn id="3" idx="0"/>
          </p:cNvCxnSpPr>
          <p:nvPr/>
        </p:nvCxnSpPr>
        <p:spPr>
          <a:xfrm flipH="1">
            <a:off x="2953819" y="1200369"/>
            <a:ext cx="662684" cy="41284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0767F88-CA36-4568-B7D5-ABA409AB275A}"/>
              </a:ext>
            </a:extLst>
          </p:cNvPr>
          <p:cNvSpPr txBox="1"/>
          <p:nvPr/>
        </p:nvSpPr>
        <p:spPr>
          <a:xfrm>
            <a:off x="3238926" y="833155"/>
            <a:ext cx="180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now digit is 1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C9D0760-59D9-492A-8C93-7264B7CF48FE}"/>
              </a:ext>
            </a:extLst>
          </p:cNvPr>
          <p:cNvSpPr txBox="1"/>
          <p:nvPr/>
        </p:nvSpPr>
        <p:spPr>
          <a:xfrm>
            <a:off x="5931916" y="3275286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</a:t>
            </a:r>
            <a:endParaRPr lang="ko-KR" altLang="en-US" b="1" dirty="0"/>
          </a:p>
        </p:txBody>
      </p:sp>
      <p:sp>
        <p:nvSpPr>
          <p:cNvPr id="50" name="화살표: 위쪽 49">
            <a:extLst>
              <a:ext uri="{FF2B5EF4-FFF2-40B4-BE49-F238E27FC236}">
                <a16:creationId xmlns:a16="http://schemas.microsoft.com/office/drawing/2014/main" id="{A39257FE-3F5E-42F0-ABA2-7971723D58A2}"/>
              </a:ext>
            </a:extLst>
          </p:cNvPr>
          <p:cNvSpPr/>
          <p:nvPr/>
        </p:nvSpPr>
        <p:spPr>
          <a:xfrm>
            <a:off x="7145133" y="2381583"/>
            <a:ext cx="211735" cy="249820"/>
          </a:xfrm>
          <a:prstGeom prst="up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화살표: 위쪽 50">
            <a:extLst>
              <a:ext uri="{FF2B5EF4-FFF2-40B4-BE49-F238E27FC236}">
                <a16:creationId xmlns:a16="http://schemas.microsoft.com/office/drawing/2014/main" id="{E5503A3D-E808-4F4D-A9BF-95A200FC5590}"/>
              </a:ext>
            </a:extLst>
          </p:cNvPr>
          <p:cNvSpPr/>
          <p:nvPr/>
        </p:nvSpPr>
        <p:spPr>
          <a:xfrm>
            <a:off x="11470684" y="3746940"/>
            <a:ext cx="211735" cy="24982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화살표: 위쪽 60">
            <a:extLst>
              <a:ext uri="{FF2B5EF4-FFF2-40B4-BE49-F238E27FC236}">
                <a16:creationId xmlns:a16="http://schemas.microsoft.com/office/drawing/2014/main" id="{ACBE6A6A-A114-44D5-89F2-8362B12C33E6}"/>
              </a:ext>
            </a:extLst>
          </p:cNvPr>
          <p:cNvSpPr/>
          <p:nvPr/>
        </p:nvSpPr>
        <p:spPr>
          <a:xfrm>
            <a:off x="7780417" y="2379873"/>
            <a:ext cx="211735" cy="249820"/>
          </a:xfrm>
          <a:prstGeom prst="up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화살표: 위쪽 61">
            <a:extLst>
              <a:ext uri="{FF2B5EF4-FFF2-40B4-BE49-F238E27FC236}">
                <a16:creationId xmlns:a16="http://schemas.microsoft.com/office/drawing/2014/main" id="{11124F92-F507-405E-98C9-10B88FFF8449}"/>
              </a:ext>
            </a:extLst>
          </p:cNvPr>
          <p:cNvSpPr/>
          <p:nvPr/>
        </p:nvSpPr>
        <p:spPr>
          <a:xfrm>
            <a:off x="10448958" y="3733736"/>
            <a:ext cx="211735" cy="24982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화살표: 위쪽 64">
            <a:extLst>
              <a:ext uri="{FF2B5EF4-FFF2-40B4-BE49-F238E27FC236}">
                <a16:creationId xmlns:a16="http://schemas.microsoft.com/office/drawing/2014/main" id="{CAA2A07E-F7EF-479F-883A-642FA4F4D1B8}"/>
              </a:ext>
            </a:extLst>
          </p:cNvPr>
          <p:cNvSpPr/>
          <p:nvPr/>
        </p:nvSpPr>
        <p:spPr>
          <a:xfrm>
            <a:off x="11002585" y="2379870"/>
            <a:ext cx="211735" cy="249820"/>
          </a:xfrm>
          <a:prstGeom prst="up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화살표: 위쪽 65">
            <a:extLst>
              <a:ext uri="{FF2B5EF4-FFF2-40B4-BE49-F238E27FC236}">
                <a16:creationId xmlns:a16="http://schemas.microsoft.com/office/drawing/2014/main" id="{FCA66EF5-A60F-450F-A1A1-92D525421D58}"/>
              </a:ext>
            </a:extLst>
          </p:cNvPr>
          <p:cNvSpPr/>
          <p:nvPr/>
        </p:nvSpPr>
        <p:spPr>
          <a:xfrm>
            <a:off x="9414814" y="3733737"/>
            <a:ext cx="211735" cy="24982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5A43B0E-0118-4B06-8DBA-C74255343CB2}"/>
              </a:ext>
            </a:extLst>
          </p:cNvPr>
          <p:cNvSpPr/>
          <p:nvPr/>
        </p:nvSpPr>
        <p:spPr>
          <a:xfrm>
            <a:off x="852755" y="2065399"/>
            <a:ext cx="3395587" cy="9654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B54C439-50A2-4E82-8499-06F7346D60B4}"/>
              </a:ext>
            </a:extLst>
          </p:cNvPr>
          <p:cNvSpPr/>
          <p:nvPr/>
        </p:nvSpPr>
        <p:spPr>
          <a:xfrm>
            <a:off x="841869" y="3099544"/>
            <a:ext cx="3395587" cy="9654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E0DC0868-7D65-4988-AE9F-07338F0425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855452"/>
              </p:ext>
            </p:extLst>
          </p:nvPr>
        </p:nvGraphicFramePr>
        <p:xfrm>
          <a:off x="6688905" y="3275880"/>
          <a:ext cx="515012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5012">
                  <a:extLst>
                    <a:ext uri="{9D8B030D-6E8A-4147-A177-3AD203B41FA5}">
                      <a16:colId xmlns:a16="http://schemas.microsoft.com/office/drawing/2014/main" val="3653093372"/>
                    </a:ext>
                  </a:extLst>
                </a:gridCol>
                <a:gridCol w="515012">
                  <a:extLst>
                    <a:ext uri="{9D8B030D-6E8A-4147-A177-3AD203B41FA5}">
                      <a16:colId xmlns:a16="http://schemas.microsoft.com/office/drawing/2014/main" val="3764804392"/>
                    </a:ext>
                  </a:extLst>
                </a:gridCol>
                <a:gridCol w="515012">
                  <a:extLst>
                    <a:ext uri="{9D8B030D-6E8A-4147-A177-3AD203B41FA5}">
                      <a16:colId xmlns:a16="http://schemas.microsoft.com/office/drawing/2014/main" val="1246012495"/>
                    </a:ext>
                  </a:extLst>
                </a:gridCol>
                <a:gridCol w="515012">
                  <a:extLst>
                    <a:ext uri="{9D8B030D-6E8A-4147-A177-3AD203B41FA5}">
                      <a16:colId xmlns:a16="http://schemas.microsoft.com/office/drawing/2014/main" val="3669011664"/>
                    </a:ext>
                  </a:extLst>
                </a:gridCol>
                <a:gridCol w="515012">
                  <a:extLst>
                    <a:ext uri="{9D8B030D-6E8A-4147-A177-3AD203B41FA5}">
                      <a16:colId xmlns:a16="http://schemas.microsoft.com/office/drawing/2014/main" val="742582474"/>
                    </a:ext>
                  </a:extLst>
                </a:gridCol>
                <a:gridCol w="515012">
                  <a:extLst>
                    <a:ext uri="{9D8B030D-6E8A-4147-A177-3AD203B41FA5}">
                      <a16:colId xmlns:a16="http://schemas.microsoft.com/office/drawing/2014/main" val="1951456261"/>
                    </a:ext>
                  </a:extLst>
                </a:gridCol>
                <a:gridCol w="515012">
                  <a:extLst>
                    <a:ext uri="{9D8B030D-6E8A-4147-A177-3AD203B41FA5}">
                      <a16:colId xmlns:a16="http://schemas.microsoft.com/office/drawing/2014/main" val="2917416900"/>
                    </a:ext>
                  </a:extLst>
                </a:gridCol>
                <a:gridCol w="515012">
                  <a:extLst>
                    <a:ext uri="{9D8B030D-6E8A-4147-A177-3AD203B41FA5}">
                      <a16:colId xmlns:a16="http://schemas.microsoft.com/office/drawing/2014/main" val="2513075220"/>
                    </a:ext>
                  </a:extLst>
                </a:gridCol>
                <a:gridCol w="515012">
                  <a:extLst>
                    <a:ext uri="{9D8B030D-6E8A-4147-A177-3AD203B41FA5}">
                      <a16:colId xmlns:a16="http://schemas.microsoft.com/office/drawing/2014/main" val="432175837"/>
                    </a:ext>
                  </a:extLst>
                </a:gridCol>
                <a:gridCol w="515012">
                  <a:extLst>
                    <a:ext uri="{9D8B030D-6E8A-4147-A177-3AD203B41FA5}">
                      <a16:colId xmlns:a16="http://schemas.microsoft.com/office/drawing/2014/main" val="1364372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227835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id="{B1832333-356E-430E-9259-F5135D946BAF}"/>
              </a:ext>
            </a:extLst>
          </p:cNvPr>
          <p:cNvSpPr txBox="1"/>
          <p:nvPr/>
        </p:nvSpPr>
        <p:spPr>
          <a:xfrm>
            <a:off x="6788083" y="2871132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1037988-8E5C-4198-A6A4-AECEF95B5F49}"/>
              </a:ext>
            </a:extLst>
          </p:cNvPr>
          <p:cNvSpPr txBox="1"/>
          <p:nvPr/>
        </p:nvSpPr>
        <p:spPr>
          <a:xfrm>
            <a:off x="7319902" y="2871132"/>
            <a:ext cx="29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704FC97-A554-44C5-9DDD-CBABF19FF1BC}"/>
              </a:ext>
            </a:extLst>
          </p:cNvPr>
          <p:cNvSpPr txBox="1"/>
          <p:nvPr/>
        </p:nvSpPr>
        <p:spPr>
          <a:xfrm>
            <a:off x="7829939" y="2871132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C120A74-5A1B-440C-BF52-454B52AE828E}"/>
              </a:ext>
            </a:extLst>
          </p:cNvPr>
          <p:cNvSpPr txBox="1"/>
          <p:nvPr/>
        </p:nvSpPr>
        <p:spPr>
          <a:xfrm>
            <a:off x="8339978" y="2871132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B7608C2-2030-441F-BA15-8678DC004717}"/>
              </a:ext>
            </a:extLst>
          </p:cNvPr>
          <p:cNvSpPr txBox="1"/>
          <p:nvPr/>
        </p:nvSpPr>
        <p:spPr>
          <a:xfrm>
            <a:off x="8861517" y="2871132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A68C8E4-D603-4FF8-9323-DEB5E8F2FA8D}"/>
              </a:ext>
            </a:extLst>
          </p:cNvPr>
          <p:cNvSpPr txBox="1"/>
          <p:nvPr/>
        </p:nvSpPr>
        <p:spPr>
          <a:xfrm>
            <a:off x="9371554" y="2871132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6B43E07-9216-4141-8AEB-D971E0C8E1FF}"/>
              </a:ext>
            </a:extLst>
          </p:cNvPr>
          <p:cNvSpPr txBox="1"/>
          <p:nvPr/>
        </p:nvSpPr>
        <p:spPr>
          <a:xfrm>
            <a:off x="9892501" y="2871132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A64FDEA-FFB0-48AF-97D8-C7D6FAFBF625}"/>
              </a:ext>
            </a:extLst>
          </p:cNvPr>
          <p:cNvSpPr txBox="1"/>
          <p:nvPr/>
        </p:nvSpPr>
        <p:spPr>
          <a:xfrm>
            <a:off x="10403143" y="2871134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0B3D4DC-F82B-43B8-A6A5-764BBD5D5D95}"/>
              </a:ext>
            </a:extLst>
          </p:cNvPr>
          <p:cNvSpPr txBox="1"/>
          <p:nvPr/>
        </p:nvSpPr>
        <p:spPr>
          <a:xfrm>
            <a:off x="10922966" y="2882018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7D8EA5B-C461-40C5-A0F2-689D0EB1B723}"/>
              </a:ext>
            </a:extLst>
          </p:cNvPr>
          <p:cNvSpPr txBox="1"/>
          <p:nvPr/>
        </p:nvSpPr>
        <p:spPr>
          <a:xfrm>
            <a:off x="11445479" y="2882019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id="{D2172F27-E99E-4D33-A6E2-9F1A717800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907110"/>
              </p:ext>
            </p:extLst>
          </p:nvPr>
        </p:nvGraphicFramePr>
        <p:xfrm>
          <a:off x="6688903" y="3286759"/>
          <a:ext cx="515012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5012">
                  <a:extLst>
                    <a:ext uri="{9D8B030D-6E8A-4147-A177-3AD203B41FA5}">
                      <a16:colId xmlns:a16="http://schemas.microsoft.com/office/drawing/2014/main" val="3653093372"/>
                    </a:ext>
                  </a:extLst>
                </a:gridCol>
                <a:gridCol w="515012">
                  <a:extLst>
                    <a:ext uri="{9D8B030D-6E8A-4147-A177-3AD203B41FA5}">
                      <a16:colId xmlns:a16="http://schemas.microsoft.com/office/drawing/2014/main" val="3764804392"/>
                    </a:ext>
                  </a:extLst>
                </a:gridCol>
                <a:gridCol w="515012">
                  <a:extLst>
                    <a:ext uri="{9D8B030D-6E8A-4147-A177-3AD203B41FA5}">
                      <a16:colId xmlns:a16="http://schemas.microsoft.com/office/drawing/2014/main" val="1246012495"/>
                    </a:ext>
                  </a:extLst>
                </a:gridCol>
                <a:gridCol w="515012">
                  <a:extLst>
                    <a:ext uri="{9D8B030D-6E8A-4147-A177-3AD203B41FA5}">
                      <a16:colId xmlns:a16="http://schemas.microsoft.com/office/drawing/2014/main" val="3669011664"/>
                    </a:ext>
                  </a:extLst>
                </a:gridCol>
                <a:gridCol w="515012">
                  <a:extLst>
                    <a:ext uri="{9D8B030D-6E8A-4147-A177-3AD203B41FA5}">
                      <a16:colId xmlns:a16="http://schemas.microsoft.com/office/drawing/2014/main" val="742582474"/>
                    </a:ext>
                  </a:extLst>
                </a:gridCol>
                <a:gridCol w="515012">
                  <a:extLst>
                    <a:ext uri="{9D8B030D-6E8A-4147-A177-3AD203B41FA5}">
                      <a16:colId xmlns:a16="http://schemas.microsoft.com/office/drawing/2014/main" val="1951456261"/>
                    </a:ext>
                  </a:extLst>
                </a:gridCol>
                <a:gridCol w="515012">
                  <a:extLst>
                    <a:ext uri="{9D8B030D-6E8A-4147-A177-3AD203B41FA5}">
                      <a16:colId xmlns:a16="http://schemas.microsoft.com/office/drawing/2014/main" val="2917416900"/>
                    </a:ext>
                  </a:extLst>
                </a:gridCol>
                <a:gridCol w="515012">
                  <a:extLst>
                    <a:ext uri="{9D8B030D-6E8A-4147-A177-3AD203B41FA5}">
                      <a16:colId xmlns:a16="http://schemas.microsoft.com/office/drawing/2014/main" val="2513075220"/>
                    </a:ext>
                  </a:extLst>
                </a:gridCol>
                <a:gridCol w="515012">
                  <a:extLst>
                    <a:ext uri="{9D8B030D-6E8A-4147-A177-3AD203B41FA5}">
                      <a16:colId xmlns:a16="http://schemas.microsoft.com/office/drawing/2014/main" val="432175837"/>
                    </a:ext>
                  </a:extLst>
                </a:gridCol>
                <a:gridCol w="515012">
                  <a:extLst>
                    <a:ext uri="{9D8B030D-6E8A-4147-A177-3AD203B41FA5}">
                      <a16:colId xmlns:a16="http://schemas.microsoft.com/office/drawing/2014/main" val="1364372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227835"/>
                  </a:ext>
                </a:extLst>
              </a:tr>
            </a:tbl>
          </a:graphicData>
        </a:graphic>
      </p:graphicFrame>
      <p:graphicFrame>
        <p:nvGraphicFramePr>
          <p:cNvPr id="85" name="표 84">
            <a:extLst>
              <a:ext uri="{FF2B5EF4-FFF2-40B4-BE49-F238E27FC236}">
                <a16:creationId xmlns:a16="http://schemas.microsoft.com/office/drawing/2014/main" id="{01BAB742-82E6-4CAD-BD5B-CFF3A093EA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164337"/>
              </p:ext>
            </p:extLst>
          </p:nvPr>
        </p:nvGraphicFramePr>
        <p:xfrm>
          <a:off x="6688901" y="3286757"/>
          <a:ext cx="515012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5012">
                  <a:extLst>
                    <a:ext uri="{9D8B030D-6E8A-4147-A177-3AD203B41FA5}">
                      <a16:colId xmlns:a16="http://schemas.microsoft.com/office/drawing/2014/main" val="3653093372"/>
                    </a:ext>
                  </a:extLst>
                </a:gridCol>
                <a:gridCol w="515012">
                  <a:extLst>
                    <a:ext uri="{9D8B030D-6E8A-4147-A177-3AD203B41FA5}">
                      <a16:colId xmlns:a16="http://schemas.microsoft.com/office/drawing/2014/main" val="3764804392"/>
                    </a:ext>
                  </a:extLst>
                </a:gridCol>
                <a:gridCol w="515012">
                  <a:extLst>
                    <a:ext uri="{9D8B030D-6E8A-4147-A177-3AD203B41FA5}">
                      <a16:colId xmlns:a16="http://schemas.microsoft.com/office/drawing/2014/main" val="1246012495"/>
                    </a:ext>
                  </a:extLst>
                </a:gridCol>
                <a:gridCol w="515012">
                  <a:extLst>
                    <a:ext uri="{9D8B030D-6E8A-4147-A177-3AD203B41FA5}">
                      <a16:colId xmlns:a16="http://schemas.microsoft.com/office/drawing/2014/main" val="3669011664"/>
                    </a:ext>
                  </a:extLst>
                </a:gridCol>
                <a:gridCol w="515012">
                  <a:extLst>
                    <a:ext uri="{9D8B030D-6E8A-4147-A177-3AD203B41FA5}">
                      <a16:colId xmlns:a16="http://schemas.microsoft.com/office/drawing/2014/main" val="742582474"/>
                    </a:ext>
                  </a:extLst>
                </a:gridCol>
                <a:gridCol w="515012">
                  <a:extLst>
                    <a:ext uri="{9D8B030D-6E8A-4147-A177-3AD203B41FA5}">
                      <a16:colId xmlns:a16="http://schemas.microsoft.com/office/drawing/2014/main" val="1951456261"/>
                    </a:ext>
                  </a:extLst>
                </a:gridCol>
                <a:gridCol w="515012">
                  <a:extLst>
                    <a:ext uri="{9D8B030D-6E8A-4147-A177-3AD203B41FA5}">
                      <a16:colId xmlns:a16="http://schemas.microsoft.com/office/drawing/2014/main" val="2917416900"/>
                    </a:ext>
                  </a:extLst>
                </a:gridCol>
                <a:gridCol w="515012">
                  <a:extLst>
                    <a:ext uri="{9D8B030D-6E8A-4147-A177-3AD203B41FA5}">
                      <a16:colId xmlns:a16="http://schemas.microsoft.com/office/drawing/2014/main" val="2513075220"/>
                    </a:ext>
                  </a:extLst>
                </a:gridCol>
                <a:gridCol w="515012">
                  <a:extLst>
                    <a:ext uri="{9D8B030D-6E8A-4147-A177-3AD203B41FA5}">
                      <a16:colId xmlns:a16="http://schemas.microsoft.com/office/drawing/2014/main" val="432175837"/>
                    </a:ext>
                  </a:extLst>
                </a:gridCol>
                <a:gridCol w="515012">
                  <a:extLst>
                    <a:ext uri="{9D8B030D-6E8A-4147-A177-3AD203B41FA5}">
                      <a16:colId xmlns:a16="http://schemas.microsoft.com/office/drawing/2014/main" val="1364372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227835"/>
                  </a:ext>
                </a:extLst>
              </a:tr>
            </a:tbl>
          </a:graphicData>
        </a:graphic>
      </p:graphicFrame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id="{5B9E0859-0193-4DE1-B125-5BE08FB5C3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277929"/>
              </p:ext>
            </p:extLst>
          </p:nvPr>
        </p:nvGraphicFramePr>
        <p:xfrm>
          <a:off x="6688902" y="3286758"/>
          <a:ext cx="515012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5012">
                  <a:extLst>
                    <a:ext uri="{9D8B030D-6E8A-4147-A177-3AD203B41FA5}">
                      <a16:colId xmlns:a16="http://schemas.microsoft.com/office/drawing/2014/main" val="3653093372"/>
                    </a:ext>
                  </a:extLst>
                </a:gridCol>
                <a:gridCol w="515012">
                  <a:extLst>
                    <a:ext uri="{9D8B030D-6E8A-4147-A177-3AD203B41FA5}">
                      <a16:colId xmlns:a16="http://schemas.microsoft.com/office/drawing/2014/main" val="3764804392"/>
                    </a:ext>
                  </a:extLst>
                </a:gridCol>
                <a:gridCol w="515012">
                  <a:extLst>
                    <a:ext uri="{9D8B030D-6E8A-4147-A177-3AD203B41FA5}">
                      <a16:colId xmlns:a16="http://schemas.microsoft.com/office/drawing/2014/main" val="1246012495"/>
                    </a:ext>
                  </a:extLst>
                </a:gridCol>
                <a:gridCol w="515012">
                  <a:extLst>
                    <a:ext uri="{9D8B030D-6E8A-4147-A177-3AD203B41FA5}">
                      <a16:colId xmlns:a16="http://schemas.microsoft.com/office/drawing/2014/main" val="3669011664"/>
                    </a:ext>
                  </a:extLst>
                </a:gridCol>
                <a:gridCol w="515012">
                  <a:extLst>
                    <a:ext uri="{9D8B030D-6E8A-4147-A177-3AD203B41FA5}">
                      <a16:colId xmlns:a16="http://schemas.microsoft.com/office/drawing/2014/main" val="742582474"/>
                    </a:ext>
                  </a:extLst>
                </a:gridCol>
                <a:gridCol w="515012">
                  <a:extLst>
                    <a:ext uri="{9D8B030D-6E8A-4147-A177-3AD203B41FA5}">
                      <a16:colId xmlns:a16="http://schemas.microsoft.com/office/drawing/2014/main" val="1951456261"/>
                    </a:ext>
                  </a:extLst>
                </a:gridCol>
                <a:gridCol w="515012">
                  <a:extLst>
                    <a:ext uri="{9D8B030D-6E8A-4147-A177-3AD203B41FA5}">
                      <a16:colId xmlns:a16="http://schemas.microsoft.com/office/drawing/2014/main" val="2917416900"/>
                    </a:ext>
                  </a:extLst>
                </a:gridCol>
                <a:gridCol w="515012">
                  <a:extLst>
                    <a:ext uri="{9D8B030D-6E8A-4147-A177-3AD203B41FA5}">
                      <a16:colId xmlns:a16="http://schemas.microsoft.com/office/drawing/2014/main" val="2513075220"/>
                    </a:ext>
                  </a:extLst>
                </a:gridCol>
                <a:gridCol w="515012">
                  <a:extLst>
                    <a:ext uri="{9D8B030D-6E8A-4147-A177-3AD203B41FA5}">
                      <a16:colId xmlns:a16="http://schemas.microsoft.com/office/drawing/2014/main" val="432175837"/>
                    </a:ext>
                  </a:extLst>
                </a:gridCol>
                <a:gridCol w="515012">
                  <a:extLst>
                    <a:ext uri="{9D8B030D-6E8A-4147-A177-3AD203B41FA5}">
                      <a16:colId xmlns:a16="http://schemas.microsoft.com/office/drawing/2014/main" val="1364372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227835"/>
                  </a:ext>
                </a:extLst>
              </a:tr>
            </a:tbl>
          </a:graphicData>
        </a:graphic>
      </p:graphicFrame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306AAF6A-F8BC-49BD-9B1C-E7C2708D67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099938"/>
              </p:ext>
            </p:extLst>
          </p:nvPr>
        </p:nvGraphicFramePr>
        <p:xfrm>
          <a:off x="6699785" y="3286755"/>
          <a:ext cx="515012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5012">
                  <a:extLst>
                    <a:ext uri="{9D8B030D-6E8A-4147-A177-3AD203B41FA5}">
                      <a16:colId xmlns:a16="http://schemas.microsoft.com/office/drawing/2014/main" val="3653093372"/>
                    </a:ext>
                  </a:extLst>
                </a:gridCol>
                <a:gridCol w="515012">
                  <a:extLst>
                    <a:ext uri="{9D8B030D-6E8A-4147-A177-3AD203B41FA5}">
                      <a16:colId xmlns:a16="http://schemas.microsoft.com/office/drawing/2014/main" val="3764804392"/>
                    </a:ext>
                  </a:extLst>
                </a:gridCol>
                <a:gridCol w="515012">
                  <a:extLst>
                    <a:ext uri="{9D8B030D-6E8A-4147-A177-3AD203B41FA5}">
                      <a16:colId xmlns:a16="http://schemas.microsoft.com/office/drawing/2014/main" val="1246012495"/>
                    </a:ext>
                  </a:extLst>
                </a:gridCol>
                <a:gridCol w="515012">
                  <a:extLst>
                    <a:ext uri="{9D8B030D-6E8A-4147-A177-3AD203B41FA5}">
                      <a16:colId xmlns:a16="http://schemas.microsoft.com/office/drawing/2014/main" val="3669011664"/>
                    </a:ext>
                  </a:extLst>
                </a:gridCol>
                <a:gridCol w="515012">
                  <a:extLst>
                    <a:ext uri="{9D8B030D-6E8A-4147-A177-3AD203B41FA5}">
                      <a16:colId xmlns:a16="http://schemas.microsoft.com/office/drawing/2014/main" val="742582474"/>
                    </a:ext>
                  </a:extLst>
                </a:gridCol>
                <a:gridCol w="515012">
                  <a:extLst>
                    <a:ext uri="{9D8B030D-6E8A-4147-A177-3AD203B41FA5}">
                      <a16:colId xmlns:a16="http://schemas.microsoft.com/office/drawing/2014/main" val="1951456261"/>
                    </a:ext>
                  </a:extLst>
                </a:gridCol>
                <a:gridCol w="515012">
                  <a:extLst>
                    <a:ext uri="{9D8B030D-6E8A-4147-A177-3AD203B41FA5}">
                      <a16:colId xmlns:a16="http://schemas.microsoft.com/office/drawing/2014/main" val="2917416900"/>
                    </a:ext>
                  </a:extLst>
                </a:gridCol>
                <a:gridCol w="515012">
                  <a:extLst>
                    <a:ext uri="{9D8B030D-6E8A-4147-A177-3AD203B41FA5}">
                      <a16:colId xmlns:a16="http://schemas.microsoft.com/office/drawing/2014/main" val="2513075220"/>
                    </a:ext>
                  </a:extLst>
                </a:gridCol>
                <a:gridCol w="515012">
                  <a:extLst>
                    <a:ext uri="{9D8B030D-6E8A-4147-A177-3AD203B41FA5}">
                      <a16:colId xmlns:a16="http://schemas.microsoft.com/office/drawing/2014/main" val="432175837"/>
                    </a:ext>
                  </a:extLst>
                </a:gridCol>
                <a:gridCol w="515012">
                  <a:extLst>
                    <a:ext uri="{9D8B030D-6E8A-4147-A177-3AD203B41FA5}">
                      <a16:colId xmlns:a16="http://schemas.microsoft.com/office/drawing/2014/main" val="1364372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6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7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227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2758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/>
      <p:bldP spid="50" grpId="0" animBg="1"/>
      <p:bldP spid="50" grpId="1" animBg="1"/>
      <p:bldP spid="51" grpId="0" animBg="1"/>
      <p:bldP spid="51" grpId="1" animBg="1"/>
      <p:bldP spid="61" grpId="0" animBg="1"/>
      <p:bldP spid="61" grpId="1" animBg="1"/>
      <p:bldP spid="62" grpId="0" animBg="1"/>
      <p:bldP spid="62" grpId="1" animBg="1"/>
      <p:bldP spid="65" grpId="0" animBg="1"/>
      <p:bldP spid="65" grpId="1" animBg="1"/>
      <p:bldP spid="66" grpId="0" animBg="1"/>
      <p:bldP spid="66" grpId="1" animBg="1"/>
      <p:bldP spid="10" grpId="0" animBg="1"/>
      <p:bldP spid="10" grpId="1" animBg="1"/>
      <p:bldP spid="6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009ACE-321B-4009-89DB-DB098B67477A}"/>
              </a:ext>
            </a:extLst>
          </p:cNvPr>
          <p:cNvSpPr/>
          <p:nvPr/>
        </p:nvSpPr>
        <p:spPr>
          <a:xfrm>
            <a:off x="131091" y="651906"/>
            <a:ext cx="53654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Algorithm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19">
            <a:extLst>
              <a:ext uri="{FF2B5EF4-FFF2-40B4-BE49-F238E27FC236}">
                <a16:creationId xmlns:a16="http://schemas.microsoft.com/office/drawing/2014/main" id="{A62D0C00-41CF-40D2-9197-97F9E171E4F2}"/>
              </a:ext>
            </a:extLst>
          </p:cNvPr>
          <p:cNvGrpSpPr/>
          <p:nvPr/>
        </p:nvGrpSpPr>
        <p:grpSpPr>
          <a:xfrm>
            <a:off x="794" y="482439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496B6A8-1AE4-4796-B509-3F008F6BDECF}"/>
              </a:ext>
            </a:extLst>
          </p:cNvPr>
          <p:cNvSpPr txBox="1"/>
          <p:nvPr/>
        </p:nvSpPr>
        <p:spPr>
          <a:xfrm>
            <a:off x="11008217" y="6488668"/>
            <a:ext cx="1183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29/35</a:t>
            </a:r>
            <a:endParaRPr lang="ko-KR" altLang="en-US" b="1" dirty="0"/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4502199B-9EB8-4D0D-AFAA-C4AD98C8A6C0}"/>
              </a:ext>
            </a:extLst>
          </p:cNvPr>
          <p:cNvGraphicFramePr>
            <a:graphicFrameLocks noGrp="1"/>
          </p:cNvGraphicFramePr>
          <p:nvPr/>
        </p:nvGraphicFramePr>
        <p:xfrm>
          <a:off x="6918232" y="1882519"/>
          <a:ext cx="4506348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3764">
                  <a:extLst>
                    <a:ext uri="{9D8B030D-6E8A-4147-A177-3AD203B41FA5}">
                      <a16:colId xmlns:a16="http://schemas.microsoft.com/office/drawing/2014/main" val="3653093372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3764804392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1246012495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3669011664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742582474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1951456261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29174169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329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457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657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839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436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720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355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227835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C8135D33-1747-4524-8652-AA94317873E5}"/>
              </a:ext>
            </a:extLst>
          </p:cNvPr>
          <p:cNvSpPr txBox="1"/>
          <p:nvPr/>
        </p:nvSpPr>
        <p:spPr>
          <a:xfrm>
            <a:off x="7070616" y="1477771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A622B9-F55F-4377-81AB-A2C4B34E22A4}"/>
              </a:ext>
            </a:extLst>
          </p:cNvPr>
          <p:cNvSpPr txBox="1"/>
          <p:nvPr/>
        </p:nvSpPr>
        <p:spPr>
          <a:xfrm>
            <a:off x="7728167" y="1477771"/>
            <a:ext cx="29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CA97ECA-934F-4A9B-9F0C-D57A0784885F}"/>
              </a:ext>
            </a:extLst>
          </p:cNvPr>
          <p:cNvSpPr txBox="1"/>
          <p:nvPr/>
        </p:nvSpPr>
        <p:spPr>
          <a:xfrm>
            <a:off x="8365164" y="1477771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EFD8ED0-B5F0-42F0-B45A-44698D81ADEA}"/>
              </a:ext>
            </a:extLst>
          </p:cNvPr>
          <p:cNvSpPr txBox="1"/>
          <p:nvPr/>
        </p:nvSpPr>
        <p:spPr>
          <a:xfrm>
            <a:off x="9012433" y="1477771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F31F6A6-18E9-4EC1-BE45-CCC11A8C029C}"/>
              </a:ext>
            </a:extLst>
          </p:cNvPr>
          <p:cNvSpPr txBox="1"/>
          <p:nvPr/>
        </p:nvSpPr>
        <p:spPr>
          <a:xfrm>
            <a:off x="9659708" y="1477771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F1C0EC5-3479-4C3C-9930-5A31E3D604B7}"/>
              </a:ext>
            </a:extLst>
          </p:cNvPr>
          <p:cNvSpPr txBox="1"/>
          <p:nvPr/>
        </p:nvSpPr>
        <p:spPr>
          <a:xfrm>
            <a:off x="10306983" y="1477771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BBC0171-563E-4DCF-BAF7-522DCA0BA8E6}"/>
              </a:ext>
            </a:extLst>
          </p:cNvPr>
          <p:cNvSpPr txBox="1"/>
          <p:nvPr/>
        </p:nvSpPr>
        <p:spPr>
          <a:xfrm>
            <a:off x="10964546" y="1477771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EFA1ECD-DA44-4B60-977B-D9F140B187F7}"/>
              </a:ext>
            </a:extLst>
          </p:cNvPr>
          <p:cNvSpPr txBox="1"/>
          <p:nvPr/>
        </p:nvSpPr>
        <p:spPr>
          <a:xfrm>
            <a:off x="5926483" y="1856201"/>
            <a:ext cx="789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Input</a:t>
            </a:r>
            <a:endParaRPr lang="ko-KR" altLang="en-US" b="1" dirty="0"/>
          </a:p>
        </p:txBody>
      </p:sp>
      <p:pic>
        <p:nvPicPr>
          <p:cNvPr id="19" name="그림 18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335B3986-5E99-45D9-AF58-C6FC7A7F1F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11" y="1657996"/>
            <a:ext cx="5267249" cy="4851414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6FAEF87-1D47-4836-B387-508877CF873C}"/>
              </a:ext>
            </a:extLst>
          </p:cNvPr>
          <p:cNvSpPr/>
          <p:nvPr/>
        </p:nvSpPr>
        <p:spPr>
          <a:xfrm>
            <a:off x="2661005" y="1613216"/>
            <a:ext cx="585627" cy="269587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EF0AB64-0894-4EDB-AE2A-CE4DE81D5F29}"/>
              </a:ext>
            </a:extLst>
          </p:cNvPr>
          <p:cNvCxnSpPr>
            <a:endCxn id="3" idx="0"/>
          </p:cNvCxnSpPr>
          <p:nvPr/>
        </p:nvCxnSpPr>
        <p:spPr>
          <a:xfrm flipH="1">
            <a:off x="2953819" y="1200369"/>
            <a:ext cx="662684" cy="41284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0767F88-CA36-4568-B7D5-ABA409AB275A}"/>
              </a:ext>
            </a:extLst>
          </p:cNvPr>
          <p:cNvSpPr txBox="1"/>
          <p:nvPr/>
        </p:nvSpPr>
        <p:spPr>
          <a:xfrm>
            <a:off x="3238926" y="833155"/>
            <a:ext cx="180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now digit is 1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C9D0760-59D9-492A-8C93-7264B7CF48FE}"/>
              </a:ext>
            </a:extLst>
          </p:cNvPr>
          <p:cNvSpPr txBox="1"/>
          <p:nvPr/>
        </p:nvSpPr>
        <p:spPr>
          <a:xfrm>
            <a:off x="5931916" y="3275286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</a:t>
            </a:r>
            <a:endParaRPr lang="ko-KR" altLang="en-US" b="1" dirty="0"/>
          </a:p>
        </p:txBody>
      </p:sp>
      <p:sp>
        <p:nvSpPr>
          <p:cNvPr id="50" name="화살표: 위쪽 49">
            <a:extLst>
              <a:ext uri="{FF2B5EF4-FFF2-40B4-BE49-F238E27FC236}">
                <a16:creationId xmlns:a16="http://schemas.microsoft.com/office/drawing/2014/main" id="{A39257FE-3F5E-42F0-ABA2-7971723D58A2}"/>
              </a:ext>
            </a:extLst>
          </p:cNvPr>
          <p:cNvSpPr/>
          <p:nvPr/>
        </p:nvSpPr>
        <p:spPr>
          <a:xfrm>
            <a:off x="11008217" y="2381583"/>
            <a:ext cx="211735" cy="249820"/>
          </a:xfrm>
          <a:prstGeom prst="up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화살표: 위쪽 65">
            <a:extLst>
              <a:ext uri="{FF2B5EF4-FFF2-40B4-BE49-F238E27FC236}">
                <a16:creationId xmlns:a16="http://schemas.microsoft.com/office/drawing/2014/main" id="{FCA66EF5-A60F-450F-A1A1-92D525421D58}"/>
              </a:ext>
            </a:extLst>
          </p:cNvPr>
          <p:cNvSpPr/>
          <p:nvPr/>
        </p:nvSpPr>
        <p:spPr>
          <a:xfrm>
            <a:off x="9436582" y="3809940"/>
            <a:ext cx="211735" cy="24982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B54C439-50A2-4E82-8499-06F7346D60B4}"/>
              </a:ext>
            </a:extLst>
          </p:cNvPr>
          <p:cNvSpPr/>
          <p:nvPr/>
        </p:nvSpPr>
        <p:spPr>
          <a:xfrm>
            <a:off x="841869" y="4147505"/>
            <a:ext cx="4654691" cy="10972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화살표: 위쪽 77">
            <a:extLst>
              <a:ext uri="{FF2B5EF4-FFF2-40B4-BE49-F238E27FC236}">
                <a16:creationId xmlns:a16="http://schemas.microsoft.com/office/drawing/2014/main" id="{3241FF35-8EC7-4C75-88FC-F932C452DB98}"/>
              </a:ext>
            </a:extLst>
          </p:cNvPr>
          <p:cNvSpPr/>
          <p:nvPr/>
        </p:nvSpPr>
        <p:spPr>
          <a:xfrm>
            <a:off x="7775110" y="5122704"/>
            <a:ext cx="211735" cy="249820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id="{74A8D9FC-72F3-43E8-A773-2A2BDBF5C4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962160"/>
              </p:ext>
            </p:extLst>
          </p:nvPr>
        </p:nvGraphicFramePr>
        <p:xfrm>
          <a:off x="6926796" y="4546095"/>
          <a:ext cx="4506348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3764">
                  <a:extLst>
                    <a:ext uri="{9D8B030D-6E8A-4147-A177-3AD203B41FA5}">
                      <a16:colId xmlns:a16="http://schemas.microsoft.com/office/drawing/2014/main" val="3653093372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3764804392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1246012495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3669011664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742582474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1951456261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29174169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227835"/>
                  </a:ext>
                </a:extLst>
              </a:tr>
            </a:tbl>
          </a:graphicData>
        </a:graphic>
      </p:graphicFrame>
      <p:sp>
        <p:nvSpPr>
          <p:cNvPr id="89" name="TextBox 88">
            <a:extLst>
              <a:ext uri="{FF2B5EF4-FFF2-40B4-BE49-F238E27FC236}">
                <a16:creationId xmlns:a16="http://schemas.microsoft.com/office/drawing/2014/main" id="{D023E517-3CBB-42F7-B226-AFCC2A3799D1}"/>
              </a:ext>
            </a:extLst>
          </p:cNvPr>
          <p:cNvSpPr txBox="1"/>
          <p:nvPr/>
        </p:nvSpPr>
        <p:spPr>
          <a:xfrm>
            <a:off x="7079180" y="4141347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9E44A96-C852-4722-8834-D86B32FACBA2}"/>
              </a:ext>
            </a:extLst>
          </p:cNvPr>
          <p:cNvSpPr txBox="1"/>
          <p:nvPr/>
        </p:nvSpPr>
        <p:spPr>
          <a:xfrm>
            <a:off x="7736731" y="4141347"/>
            <a:ext cx="29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C63F22E-157A-4A14-B354-1757F8F69885}"/>
              </a:ext>
            </a:extLst>
          </p:cNvPr>
          <p:cNvSpPr txBox="1"/>
          <p:nvPr/>
        </p:nvSpPr>
        <p:spPr>
          <a:xfrm>
            <a:off x="8373728" y="4141347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C8F3FFF-4F19-48C0-BDE7-3A39043854CE}"/>
              </a:ext>
            </a:extLst>
          </p:cNvPr>
          <p:cNvSpPr txBox="1"/>
          <p:nvPr/>
        </p:nvSpPr>
        <p:spPr>
          <a:xfrm>
            <a:off x="9020997" y="4141347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F801760-2CC1-4F6B-BB3E-FC22B51F90F3}"/>
              </a:ext>
            </a:extLst>
          </p:cNvPr>
          <p:cNvSpPr txBox="1"/>
          <p:nvPr/>
        </p:nvSpPr>
        <p:spPr>
          <a:xfrm>
            <a:off x="9668272" y="4141347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8D89526-923F-43A6-967F-0D7C340859E8}"/>
              </a:ext>
            </a:extLst>
          </p:cNvPr>
          <p:cNvSpPr txBox="1"/>
          <p:nvPr/>
        </p:nvSpPr>
        <p:spPr>
          <a:xfrm>
            <a:off x="10315547" y="4141347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601796A-B777-4EEC-BFC4-D1E129A76068}"/>
              </a:ext>
            </a:extLst>
          </p:cNvPr>
          <p:cNvSpPr txBox="1"/>
          <p:nvPr/>
        </p:nvSpPr>
        <p:spPr>
          <a:xfrm>
            <a:off x="10973110" y="4141347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EFB9682-0223-4C1A-9898-E704B41D6389}"/>
              </a:ext>
            </a:extLst>
          </p:cNvPr>
          <p:cNvSpPr txBox="1"/>
          <p:nvPr/>
        </p:nvSpPr>
        <p:spPr>
          <a:xfrm>
            <a:off x="5935047" y="4519777"/>
            <a:ext cx="789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tmp</a:t>
            </a:r>
            <a:endParaRPr lang="ko-KR" altLang="en-US" b="1" dirty="0"/>
          </a:p>
        </p:txBody>
      </p:sp>
      <p:graphicFrame>
        <p:nvGraphicFramePr>
          <p:cNvPr id="97" name="표 96">
            <a:extLst>
              <a:ext uri="{FF2B5EF4-FFF2-40B4-BE49-F238E27FC236}">
                <a16:creationId xmlns:a16="http://schemas.microsoft.com/office/drawing/2014/main" id="{E1CEA110-DDA0-4B6D-B1E3-94E684AF0F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210106"/>
              </p:ext>
            </p:extLst>
          </p:nvPr>
        </p:nvGraphicFramePr>
        <p:xfrm>
          <a:off x="6925087" y="4544383"/>
          <a:ext cx="4506348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3764">
                  <a:extLst>
                    <a:ext uri="{9D8B030D-6E8A-4147-A177-3AD203B41FA5}">
                      <a16:colId xmlns:a16="http://schemas.microsoft.com/office/drawing/2014/main" val="3653093372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3764804392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1246012495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3669011664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742582474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1951456261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29174169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355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227835"/>
                  </a:ext>
                </a:extLst>
              </a:tr>
            </a:tbl>
          </a:graphicData>
        </a:graphic>
      </p:graphicFrame>
      <p:sp>
        <p:nvSpPr>
          <p:cNvPr id="99" name="화살표: 위쪽 98">
            <a:extLst>
              <a:ext uri="{FF2B5EF4-FFF2-40B4-BE49-F238E27FC236}">
                <a16:creationId xmlns:a16="http://schemas.microsoft.com/office/drawing/2014/main" id="{1CDEB76B-C2D2-4011-9CF0-2EF9D490FE95}"/>
              </a:ext>
            </a:extLst>
          </p:cNvPr>
          <p:cNvSpPr/>
          <p:nvPr/>
        </p:nvSpPr>
        <p:spPr>
          <a:xfrm>
            <a:off x="10365960" y="2381581"/>
            <a:ext cx="211735" cy="249820"/>
          </a:xfrm>
          <a:prstGeom prst="up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화살표: 위쪽 99">
            <a:extLst>
              <a:ext uri="{FF2B5EF4-FFF2-40B4-BE49-F238E27FC236}">
                <a16:creationId xmlns:a16="http://schemas.microsoft.com/office/drawing/2014/main" id="{C0C1EC5C-E7AB-46D6-93E8-CA2CF36CF8AC}"/>
              </a:ext>
            </a:extLst>
          </p:cNvPr>
          <p:cNvSpPr/>
          <p:nvPr/>
        </p:nvSpPr>
        <p:spPr>
          <a:xfrm>
            <a:off x="6878438" y="3831708"/>
            <a:ext cx="211735" cy="24982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2" name="표 101">
            <a:extLst>
              <a:ext uri="{FF2B5EF4-FFF2-40B4-BE49-F238E27FC236}">
                <a16:creationId xmlns:a16="http://schemas.microsoft.com/office/drawing/2014/main" id="{06E254F6-2FFC-40B5-BC90-14959CAB3B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701017"/>
              </p:ext>
            </p:extLst>
          </p:nvPr>
        </p:nvGraphicFramePr>
        <p:xfrm>
          <a:off x="6710675" y="3275883"/>
          <a:ext cx="515012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5012">
                  <a:extLst>
                    <a:ext uri="{9D8B030D-6E8A-4147-A177-3AD203B41FA5}">
                      <a16:colId xmlns:a16="http://schemas.microsoft.com/office/drawing/2014/main" val="3653093372"/>
                    </a:ext>
                  </a:extLst>
                </a:gridCol>
                <a:gridCol w="515012">
                  <a:extLst>
                    <a:ext uri="{9D8B030D-6E8A-4147-A177-3AD203B41FA5}">
                      <a16:colId xmlns:a16="http://schemas.microsoft.com/office/drawing/2014/main" val="3764804392"/>
                    </a:ext>
                  </a:extLst>
                </a:gridCol>
                <a:gridCol w="515012">
                  <a:extLst>
                    <a:ext uri="{9D8B030D-6E8A-4147-A177-3AD203B41FA5}">
                      <a16:colId xmlns:a16="http://schemas.microsoft.com/office/drawing/2014/main" val="1246012495"/>
                    </a:ext>
                  </a:extLst>
                </a:gridCol>
                <a:gridCol w="515012">
                  <a:extLst>
                    <a:ext uri="{9D8B030D-6E8A-4147-A177-3AD203B41FA5}">
                      <a16:colId xmlns:a16="http://schemas.microsoft.com/office/drawing/2014/main" val="3669011664"/>
                    </a:ext>
                  </a:extLst>
                </a:gridCol>
                <a:gridCol w="515012">
                  <a:extLst>
                    <a:ext uri="{9D8B030D-6E8A-4147-A177-3AD203B41FA5}">
                      <a16:colId xmlns:a16="http://schemas.microsoft.com/office/drawing/2014/main" val="742582474"/>
                    </a:ext>
                  </a:extLst>
                </a:gridCol>
                <a:gridCol w="515012">
                  <a:extLst>
                    <a:ext uri="{9D8B030D-6E8A-4147-A177-3AD203B41FA5}">
                      <a16:colId xmlns:a16="http://schemas.microsoft.com/office/drawing/2014/main" val="1951456261"/>
                    </a:ext>
                  </a:extLst>
                </a:gridCol>
                <a:gridCol w="515012">
                  <a:extLst>
                    <a:ext uri="{9D8B030D-6E8A-4147-A177-3AD203B41FA5}">
                      <a16:colId xmlns:a16="http://schemas.microsoft.com/office/drawing/2014/main" val="2917416900"/>
                    </a:ext>
                  </a:extLst>
                </a:gridCol>
                <a:gridCol w="515012">
                  <a:extLst>
                    <a:ext uri="{9D8B030D-6E8A-4147-A177-3AD203B41FA5}">
                      <a16:colId xmlns:a16="http://schemas.microsoft.com/office/drawing/2014/main" val="2513075220"/>
                    </a:ext>
                  </a:extLst>
                </a:gridCol>
                <a:gridCol w="515012">
                  <a:extLst>
                    <a:ext uri="{9D8B030D-6E8A-4147-A177-3AD203B41FA5}">
                      <a16:colId xmlns:a16="http://schemas.microsoft.com/office/drawing/2014/main" val="432175837"/>
                    </a:ext>
                  </a:extLst>
                </a:gridCol>
                <a:gridCol w="515012">
                  <a:extLst>
                    <a:ext uri="{9D8B030D-6E8A-4147-A177-3AD203B41FA5}">
                      <a16:colId xmlns:a16="http://schemas.microsoft.com/office/drawing/2014/main" val="1364372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7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227835"/>
                  </a:ext>
                </a:extLst>
              </a:tr>
            </a:tbl>
          </a:graphicData>
        </a:graphic>
      </p:graphicFrame>
      <p:sp>
        <p:nvSpPr>
          <p:cNvPr id="103" name="TextBox 102">
            <a:extLst>
              <a:ext uri="{FF2B5EF4-FFF2-40B4-BE49-F238E27FC236}">
                <a16:creationId xmlns:a16="http://schemas.microsoft.com/office/drawing/2014/main" id="{3AE91793-94F6-4A2B-AFC8-23355F5C4732}"/>
              </a:ext>
            </a:extLst>
          </p:cNvPr>
          <p:cNvSpPr txBox="1"/>
          <p:nvPr/>
        </p:nvSpPr>
        <p:spPr>
          <a:xfrm>
            <a:off x="6809853" y="2871135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5490936-AD21-4E53-B0FA-FB848D978D4D}"/>
              </a:ext>
            </a:extLst>
          </p:cNvPr>
          <p:cNvSpPr txBox="1"/>
          <p:nvPr/>
        </p:nvSpPr>
        <p:spPr>
          <a:xfrm>
            <a:off x="7341672" y="2871135"/>
            <a:ext cx="29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812FCD1-53CE-44DC-AFDA-B471FA678C14}"/>
              </a:ext>
            </a:extLst>
          </p:cNvPr>
          <p:cNvSpPr txBox="1"/>
          <p:nvPr/>
        </p:nvSpPr>
        <p:spPr>
          <a:xfrm>
            <a:off x="7851709" y="2871135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EEF3D23-6AFF-49C2-84F1-6B941BC9EA66}"/>
              </a:ext>
            </a:extLst>
          </p:cNvPr>
          <p:cNvSpPr txBox="1"/>
          <p:nvPr/>
        </p:nvSpPr>
        <p:spPr>
          <a:xfrm>
            <a:off x="8361748" y="2871135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F903476-AEF3-4A0E-8A46-571E72887C9D}"/>
              </a:ext>
            </a:extLst>
          </p:cNvPr>
          <p:cNvSpPr txBox="1"/>
          <p:nvPr/>
        </p:nvSpPr>
        <p:spPr>
          <a:xfrm>
            <a:off x="8883287" y="2871135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5BDB08D-ED3A-4F24-96EC-35CCB678A7D6}"/>
              </a:ext>
            </a:extLst>
          </p:cNvPr>
          <p:cNvSpPr txBox="1"/>
          <p:nvPr/>
        </p:nvSpPr>
        <p:spPr>
          <a:xfrm>
            <a:off x="9393324" y="2871135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5581269-247D-4AA0-82C0-2B641AD3F124}"/>
              </a:ext>
            </a:extLst>
          </p:cNvPr>
          <p:cNvSpPr txBox="1"/>
          <p:nvPr/>
        </p:nvSpPr>
        <p:spPr>
          <a:xfrm>
            <a:off x="9914271" y="2871135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BEC96F0-B4AF-4B4B-8844-06133FA5E0BB}"/>
              </a:ext>
            </a:extLst>
          </p:cNvPr>
          <p:cNvSpPr txBox="1"/>
          <p:nvPr/>
        </p:nvSpPr>
        <p:spPr>
          <a:xfrm>
            <a:off x="10424913" y="2871137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134A09D-9463-4D03-82D1-D7CD138B7AC6}"/>
              </a:ext>
            </a:extLst>
          </p:cNvPr>
          <p:cNvSpPr txBox="1"/>
          <p:nvPr/>
        </p:nvSpPr>
        <p:spPr>
          <a:xfrm>
            <a:off x="10944736" y="2882021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7BFBFB9-C703-4210-AE3F-EEFE9E509337}"/>
              </a:ext>
            </a:extLst>
          </p:cNvPr>
          <p:cNvSpPr txBox="1"/>
          <p:nvPr/>
        </p:nvSpPr>
        <p:spPr>
          <a:xfrm>
            <a:off x="11467249" y="2882022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graphicFrame>
        <p:nvGraphicFramePr>
          <p:cNvPr id="113" name="표 112">
            <a:extLst>
              <a:ext uri="{FF2B5EF4-FFF2-40B4-BE49-F238E27FC236}">
                <a16:creationId xmlns:a16="http://schemas.microsoft.com/office/drawing/2014/main" id="{5A5DA185-15D0-4FE6-936D-3925FD55FF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598900"/>
              </p:ext>
            </p:extLst>
          </p:nvPr>
        </p:nvGraphicFramePr>
        <p:xfrm>
          <a:off x="6721561" y="3275881"/>
          <a:ext cx="515012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5012">
                  <a:extLst>
                    <a:ext uri="{9D8B030D-6E8A-4147-A177-3AD203B41FA5}">
                      <a16:colId xmlns:a16="http://schemas.microsoft.com/office/drawing/2014/main" val="3653093372"/>
                    </a:ext>
                  </a:extLst>
                </a:gridCol>
                <a:gridCol w="515012">
                  <a:extLst>
                    <a:ext uri="{9D8B030D-6E8A-4147-A177-3AD203B41FA5}">
                      <a16:colId xmlns:a16="http://schemas.microsoft.com/office/drawing/2014/main" val="3764804392"/>
                    </a:ext>
                  </a:extLst>
                </a:gridCol>
                <a:gridCol w="515012">
                  <a:extLst>
                    <a:ext uri="{9D8B030D-6E8A-4147-A177-3AD203B41FA5}">
                      <a16:colId xmlns:a16="http://schemas.microsoft.com/office/drawing/2014/main" val="1246012495"/>
                    </a:ext>
                  </a:extLst>
                </a:gridCol>
                <a:gridCol w="515012">
                  <a:extLst>
                    <a:ext uri="{9D8B030D-6E8A-4147-A177-3AD203B41FA5}">
                      <a16:colId xmlns:a16="http://schemas.microsoft.com/office/drawing/2014/main" val="3669011664"/>
                    </a:ext>
                  </a:extLst>
                </a:gridCol>
                <a:gridCol w="515012">
                  <a:extLst>
                    <a:ext uri="{9D8B030D-6E8A-4147-A177-3AD203B41FA5}">
                      <a16:colId xmlns:a16="http://schemas.microsoft.com/office/drawing/2014/main" val="742582474"/>
                    </a:ext>
                  </a:extLst>
                </a:gridCol>
                <a:gridCol w="515012">
                  <a:extLst>
                    <a:ext uri="{9D8B030D-6E8A-4147-A177-3AD203B41FA5}">
                      <a16:colId xmlns:a16="http://schemas.microsoft.com/office/drawing/2014/main" val="1951456261"/>
                    </a:ext>
                  </a:extLst>
                </a:gridCol>
                <a:gridCol w="515012">
                  <a:extLst>
                    <a:ext uri="{9D8B030D-6E8A-4147-A177-3AD203B41FA5}">
                      <a16:colId xmlns:a16="http://schemas.microsoft.com/office/drawing/2014/main" val="2917416900"/>
                    </a:ext>
                  </a:extLst>
                </a:gridCol>
                <a:gridCol w="515012">
                  <a:extLst>
                    <a:ext uri="{9D8B030D-6E8A-4147-A177-3AD203B41FA5}">
                      <a16:colId xmlns:a16="http://schemas.microsoft.com/office/drawing/2014/main" val="2513075220"/>
                    </a:ext>
                  </a:extLst>
                </a:gridCol>
                <a:gridCol w="515012">
                  <a:extLst>
                    <a:ext uri="{9D8B030D-6E8A-4147-A177-3AD203B41FA5}">
                      <a16:colId xmlns:a16="http://schemas.microsoft.com/office/drawing/2014/main" val="432175837"/>
                    </a:ext>
                  </a:extLst>
                </a:gridCol>
                <a:gridCol w="515012">
                  <a:extLst>
                    <a:ext uri="{9D8B030D-6E8A-4147-A177-3AD203B41FA5}">
                      <a16:colId xmlns:a16="http://schemas.microsoft.com/office/drawing/2014/main" val="1364372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7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227835"/>
                  </a:ext>
                </a:extLst>
              </a:tr>
            </a:tbl>
          </a:graphicData>
        </a:graphic>
      </p:graphicFrame>
      <p:sp>
        <p:nvSpPr>
          <p:cNvPr id="114" name="화살표: 위쪽 113">
            <a:extLst>
              <a:ext uri="{FF2B5EF4-FFF2-40B4-BE49-F238E27FC236}">
                <a16:creationId xmlns:a16="http://schemas.microsoft.com/office/drawing/2014/main" id="{409B8B3F-DCC7-4B33-B577-C08F7AA3605D}"/>
              </a:ext>
            </a:extLst>
          </p:cNvPr>
          <p:cNvSpPr/>
          <p:nvPr/>
        </p:nvSpPr>
        <p:spPr>
          <a:xfrm>
            <a:off x="7143742" y="5122703"/>
            <a:ext cx="211735" cy="249820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5" name="표 114">
            <a:extLst>
              <a:ext uri="{FF2B5EF4-FFF2-40B4-BE49-F238E27FC236}">
                <a16:creationId xmlns:a16="http://schemas.microsoft.com/office/drawing/2014/main" id="{9A1A00C0-2B80-46EE-AD29-C375E419A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706612"/>
              </p:ext>
            </p:extLst>
          </p:nvPr>
        </p:nvGraphicFramePr>
        <p:xfrm>
          <a:off x="6925087" y="4544380"/>
          <a:ext cx="4506348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3764">
                  <a:extLst>
                    <a:ext uri="{9D8B030D-6E8A-4147-A177-3AD203B41FA5}">
                      <a16:colId xmlns:a16="http://schemas.microsoft.com/office/drawing/2014/main" val="3653093372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3764804392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1246012495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3669011664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742582474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1951456261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29174169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720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355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227835"/>
                  </a:ext>
                </a:extLst>
              </a:tr>
            </a:tbl>
          </a:graphicData>
        </a:graphic>
      </p:graphicFrame>
      <p:sp>
        <p:nvSpPr>
          <p:cNvPr id="116" name="화살표: 위쪽 115">
            <a:extLst>
              <a:ext uri="{FF2B5EF4-FFF2-40B4-BE49-F238E27FC236}">
                <a16:creationId xmlns:a16="http://schemas.microsoft.com/office/drawing/2014/main" id="{57B8F907-BCB5-4953-B509-2F6965E35C83}"/>
              </a:ext>
            </a:extLst>
          </p:cNvPr>
          <p:cNvSpPr/>
          <p:nvPr/>
        </p:nvSpPr>
        <p:spPr>
          <a:xfrm>
            <a:off x="7132909" y="2381581"/>
            <a:ext cx="211735" cy="249820"/>
          </a:xfrm>
          <a:prstGeom prst="up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6">
            <a:extLst>
              <a:ext uri="{FF2B5EF4-FFF2-40B4-BE49-F238E27FC236}">
                <a16:creationId xmlns:a16="http://schemas.microsoft.com/office/drawing/2014/main" id="{DC9F86AE-E8B4-4B67-B28B-609544AE9A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002782"/>
              </p:ext>
            </p:extLst>
          </p:nvPr>
        </p:nvGraphicFramePr>
        <p:xfrm>
          <a:off x="6925086" y="4544382"/>
          <a:ext cx="4506348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3764">
                  <a:extLst>
                    <a:ext uri="{9D8B030D-6E8A-4147-A177-3AD203B41FA5}">
                      <a16:colId xmlns:a16="http://schemas.microsoft.com/office/drawing/2014/main" val="3653093372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3764804392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1246012495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3669011664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742582474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1951456261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29174169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720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355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436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457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657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329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839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227835"/>
                  </a:ext>
                </a:extLst>
              </a:tr>
            </a:tbl>
          </a:graphicData>
        </a:graphic>
      </p:graphicFrame>
      <p:sp>
        <p:nvSpPr>
          <p:cNvPr id="118" name="화살표: 위쪽 117">
            <a:extLst>
              <a:ext uri="{FF2B5EF4-FFF2-40B4-BE49-F238E27FC236}">
                <a16:creationId xmlns:a16="http://schemas.microsoft.com/office/drawing/2014/main" id="{3832A5EA-1E72-47CD-BC7F-7A3D648C38DF}"/>
              </a:ext>
            </a:extLst>
          </p:cNvPr>
          <p:cNvSpPr/>
          <p:nvPr/>
        </p:nvSpPr>
        <p:spPr>
          <a:xfrm>
            <a:off x="10365910" y="5111817"/>
            <a:ext cx="211735" cy="249820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9" name="표 118">
            <a:extLst>
              <a:ext uri="{FF2B5EF4-FFF2-40B4-BE49-F238E27FC236}">
                <a16:creationId xmlns:a16="http://schemas.microsoft.com/office/drawing/2014/main" id="{22691FAA-A4E7-463E-A172-83A760BF2F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468677"/>
              </p:ext>
            </p:extLst>
          </p:nvPr>
        </p:nvGraphicFramePr>
        <p:xfrm>
          <a:off x="6721561" y="3275879"/>
          <a:ext cx="515012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5012">
                  <a:extLst>
                    <a:ext uri="{9D8B030D-6E8A-4147-A177-3AD203B41FA5}">
                      <a16:colId xmlns:a16="http://schemas.microsoft.com/office/drawing/2014/main" val="3653093372"/>
                    </a:ext>
                  </a:extLst>
                </a:gridCol>
                <a:gridCol w="515012">
                  <a:extLst>
                    <a:ext uri="{9D8B030D-6E8A-4147-A177-3AD203B41FA5}">
                      <a16:colId xmlns:a16="http://schemas.microsoft.com/office/drawing/2014/main" val="3764804392"/>
                    </a:ext>
                  </a:extLst>
                </a:gridCol>
                <a:gridCol w="515012">
                  <a:extLst>
                    <a:ext uri="{9D8B030D-6E8A-4147-A177-3AD203B41FA5}">
                      <a16:colId xmlns:a16="http://schemas.microsoft.com/office/drawing/2014/main" val="1246012495"/>
                    </a:ext>
                  </a:extLst>
                </a:gridCol>
                <a:gridCol w="515012">
                  <a:extLst>
                    <a:ext uri="{9D8B030D-6E8A-4147-A177-3AD203B41FA5}">
                      <a16:colId xmlns:a16="http://schemas.microsoft.com/office/drawing/2014/main" val="3669011664"/>
                    </a:ext>
                  </a:extLst>
                </a:gridCol>
                <a:gridCol w="515012">
                  <a:extLst>
                    <a:ext uri="{9D8B030D-6E8A-4147-A177-3AD203B41FA5}">
                      <a16:colId xmlns:a16="http://schemas.microsoft.com/office/drawing/2014/main" val="742582474"/>
                    </a:ext>
                  </a:extLst>
                </a:gridCol>
                <a:gridCol w="515012">
                  <a:extLst>
                    <a:ext uri="{9D8B030D-6E8A-4147-A177-3AD203B41FA5}">
                      <a16:colId xmlns:a16="http://schemas.microsoft.com/office/drawing/2014/main" val="1951456261"/>
                    </a:ext>
                  </a:extLst>
                </a:gridCol>
                <a:gridCol w="515012">
                  <a:extLst>
                    <a:ext uri="{9D8B030D-6E8A-4147-A177-3AD203B41FA5}">
                      <a16:colId xmlns:a16="http://schemas.microsoft.com/office/drawing/2014/main" val="2917416900"/>
                    </a:ext>
                  </a:extLst>
                </a:gridCol>
                <a:gridCol w="515012">
                  <a:extLst>
                    <a:ext uri="{9D8B030D-6E8A-4147-A177-3AD203B41FA5}">
                      <a16:colId xmlns:a16="http://schemas.microsoft.com/office/drawing/2014/main" val="2513075220"/>
                    </a:ext>
                  </a:extLst>
                </a:gridCol>
                <a:gridCol w="515012">
                  <a:extLst>
                    <a:ext uri="{9D8B030D-6E8A-4147-A177-3AD203B41FA5}">
                      <a16:colId xmlns:a16="http://schemas.microsoft.com/office/drawing/2014/main" val="432175837"/>
                    </a:ext>
                  </a:extLst>
                </a:gridCol>
                <a:gridCol w="515012">
                  <a:extLst>
                    <a:ext uri="{9D8B030D-6E8A-4147-A177-3AD203B41FA5}">
                      <a16:colId xmlns:a16="http://schemas.microsoft.com/office/drawing/2014/main" val="1364372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7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227835"/>
                  </a:ext>
                </a:extLst>
              </a:tr>
            </a:tbl>
          </a:graphicData>
        </a:graphic>
      </p:graphicFrame>
      <p:graphicFrame>
        <p:nvGraphicFramePr>
          <p:cNvPr id="120" name="표 119">
            <a:extLst>
              <a:ext uri="{FF2B5EF4-FFF2-40B4-BE49-F238E27FC236}">
                <a16:creationId xmlns:a16="http://schemas.microsoft.com/office/drawing/2014/main" id="{C643DCC5-D1E0-44F1-9DCE-00F35FCD98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87211"/>
              </p:ext>
            </p:extLst>
          </p:nvPr>
        </p:nvGraphicFramePr>
        <p:xfrm>
          <a:off x="6721557" y="3275876"/>
          <a:ext cx="515012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5012">
                  <a:extLst>
                    <a:ext uri="{9D8B030D-6E8A-4147-A177-3AD203B41FA5}">
                      <a16:colId xmlns:a16="http://schemas.microsoft.com/office/drawing/2014/main" val="3653093372"/>
                    </a:ext>
                  </a:extLst>
                </a:gridCol>
                <a:gridCol w="515012">
                  <a:extLst>
                    <a:ext uri="{9D8B030D-6E8A-4147-A177-3AD203B41FA5}">
                      <a16:colId xmlns:a16="http://schemas.microsoft.com/office/drawing/2014/main" val="3764804392"/>
                    </a:ext>
                  </a:extLst>
                </a:gridCol>
                <a:gridCol w="515012">
                  <a:extLst>
                    <a:ext uri="{9D8B030D-6E8A-4147-A177-3AD203B41FA5}">
                      <a16:colId xmlns:a16="http://schemas.microsoft.com/office/drawing/2014/main" val="1246012495"/>
                    </a:ext>
                  </a:extLst>
                </a:gridCol>
                <a:gridCol w="515012">
                  <a:extLst>
                    <a:ext uri="{9D8B030D-6E8A-4147-A177-3AD203B41FA5}">
                      <a16:colId xmlns:a16="http://schemas.microsoft.com/office/drawing/2014/main" val="3669011664"/>
                    </a:ext>
                  </a:extLst>
                </a:gridCol>
                <a:gridCol w="515012">
                  <a:extLst>
                    <a:ext uri="{9D8B030D-6E8A-4147-A177-3AD203B41FA5}">
                      <a16:colId xmlns:a16="http://schemas.microsoft.com/office/drawing/2014/main" val="742582474"/>
                    </a:ext>
                  </a:extLst>
                </a:gridCol>
                <a:gridCol w="515012">
                  <a:extLst>
                    <a:ext uri="{9D8B030D-6E8A-4147-A177-3AD203B41FA5}">
                      <a16:colId xmlns:a16="http://schemas.microsoft.com/office/drawing/2014/main" val="1951456261"/>
                    </a:ext>
                  </a:extLst>
                </a:gridCol>
                <a:gridCol w="515012">
                  <a:extLst>
                    <a:ext uri="{9D8B030D-6E8A-4147-A177-3AD203B41FA5}">
                      <a16:colId xmlns:a16="http://schemas.microsoft.com/office/drawing/2014/main" val="2917416900"/>
                    </a:ext>
                  </a:extLst>
                </a:gridCol>
                <a:gridCol w="515012">
                  <a:extLst>
                    <a:ext uri="{9D8B030D-6E8A-4147-A177-3AD203B41FA5}">
                      <a16:colId xmlns:a16="http://schemas.microsoft.com/office/drawing/2014/main" val="2513075220"/>
                    </a:ext>
                  </a:extLst>
                </a:gridCol>
                <a:gridCol w="515012">
                  <a:extLst>
                    <a:ext uri="{9D8B030D-6E8A-4147-A177-3AD203B41FA5}">
                      <a16:colId xmlns:a16="http://schemas.microsoft.com/office/drawing/2014/main" val="432175837"/>
                    </a:ext>
                  </a:extLst>
                </a:gridCol>
                <a:gridCol w="515012">
                  <a:extLst>
                    <a:ext uri="{9D8B030D-6E8A-4147-A177-3AD203B41FA5}">
                      <a16:colId xmlns:a16="http://schemas.microsoft.com/office/drawing/2014/main" val="1364372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227835"/>
                  </a:ext>
                </a:extLst>
              </a:tr>
            </a:tbl>
          </a:graphicData>
        </a:graphic>
      </p:graphicFrame>
      <p:sp>
        <p:nvSpPr>
          <p:cNvPr id="121" name="화살표: 위쪽 120">
            <a:extLst>
              <a:ext uri="{FF2B5EF4-FFF2-40B4-BE49-F238E27FC236}">
                <a16:creationId xmlns:a16="http://schemas.microsoft.com/office/drawing/2014/main" id="{D1020677-BB85-4A25-A5CD-DC4AD6C1C9B3}"/>
              </a:ext>
            </a:extLst>
          </p:cNvPr>
          <p:cNvSpPr/>
          <p:nvPr/>
        </p:nvSpPr>
        <p:spPr>
          <a:xfrm>
            <a:off x="11493979" y="3809939"/>
            <a:ext cx="211735" cy="24982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B31EAE8A-D442-460F-B7F8-E069A2CCB288}"/>
              </a:ext>
            </a:extLst>
          </p:cNvPr>
          <p:cNvSpPr/>
          <p:nvPr/>
        </p:nvSpPr>
        <p:spPr>
          <a:xfrm>
            <a:off x="841868" y="5323165"/>
            <a:ext cx="3174961" cy="9155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4" name="표 123">
            <a:extLst>
              <a:ext uri="{FF2B5EF4-FFF2-40B4-BE49-F238E27FC236}">
                <a16:creationId xmlns:a16="http://schemas.microsoft.com/office/drawing/2014/main" id="{7EE68416-9FF2-4FC3-A364-0D0250D3A2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593520"/>
              </p:ext>
            </p:extLst>
          </p:nvPr>
        </p:nvGraphicFramePr>
        <p:xfrm>
          <a:off x="6914199" y="1877383"/>
          <a:ext cx="4506348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3764">
                  <a:extLst>
                    <a:ext uri="{9D8B030D-6E8A-4147-A177-3AD203B41FA5}">
                      <a16:colId xmlns:a16="http://schemas.microsoft.com/office/drawing/2014/main" val="3653093372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3764804392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1246012495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3669011664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742582474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1951456261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29174169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720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355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436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457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657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329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839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227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032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66" grpId="0" animBg="1"/>
      <p:bldP spid="66" grpId="1" animBg="1"/>
      <p:bldP spid="67" grpId="0" animBg="1"/>
      <p:bldP spid="78" grpId="0" animBg="1"/>
      <p:bldP spid="78" grpId="1" animBg="1"/>
      <p:bldP spid="99" grpId="0" animBg="1"/>
      <p:bldP spid="99" grpId="1" animBg="1"/>
      <p:bldP spid="100" grpId="0" animBg="1"/>
      <p:bldP spid="100" grpId="1" animBg="1"/>
      <p:bldP spid="114" grpId="0" animBg="1"/>
      <p:bldP spid="114" grpId="1" animBg="1"/>
      <p:bldP spid="116" grpId="0" animBg="1"/>
      <p:bldP spid="116" grpId="1" animBg="1"/>
      <p:bldP spid="118" grpId="0" animBg="1"/>
      <p:bldP spid="118" grpId="1" animBg="1"/>
      <p:bldP spid="121" grpId="0" animBg="1"/>
      <p:bldP spid="121" grpId="1" animBg="1"/>
      <p:bldP spid="1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687044" y="2774423"/>
            <a:ext cx="481791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Introduction</a:t>
            </a:r>
            <a:endParaRPr lang="ko-KR" altLang="en-US" sz="48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704977" y="3751762"/>
            <a:ext cx="4835661" cy="107505"/>
            <a:chOff x="0" y="349924"/>
            <a:chExt cx="1844310" cy="45970"/>
          </a:xfrm>
        </p:grpSpPr>
        <p:sp>
          <p:nvSpPr>
            <p:cNvPr id="3" name="직사각형 2"/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AF688799-C9C2-4547-A103-A54E624CAAD7}"/>
              </a:ext>
            </a:extLst>
          </p:cNvPr>
          <p:cNvGrpSpPr/>
          <p:nvPr/>
        </p:nvGrpSpPr>
        <p:grpSpPr>
          <a:xfrm>
            <a:off x="4533235" y="4997704"/>
            <a:ext cx="7867990" cy="2224644"/>
            <a:chOff x="4532441" y="4997704"/>
            <a:chExt cx="7867990" cy="2224644"/>
          </a:xfrm>
        </p:grpSpPr>
        <p:sp>
          <p:nvSpPr>
            <p:cNvPr id="23" name="직사각형 1"/>
            <p:cNvSpPr/>
            <p:nvPr/>
          </p:nvSpPr>
          <p:spPr>
            <a:xfrm rot="20674339">
              <a:off x="4532441" y="6352687"/>
              <a:ext cx="4786128" cy="834491"/>
            </a:xfrm>
            <a:custGeom>
              <a:avLst/>
              <a:gdLst/>
              <a:ahLst/>
              <a:cxnLst/>
              <a:rect l="l" t="t" r="r" b="b"/>
              <a:pathLst>
                <a:path w="3889234" h="834491">
                  <a:moveTo>
                    <a:pt x="3889234" y="0"/>
                  </a:moveTo>
                  <a:lnTo>
                    <a:pt x="3753736" y="834491"/>
                  </a:lnTo>
                  <a:lnTo>
                    <a:pt x="2933294" y="834491"/>
                  </a:lnTo>
                  <a:lnTo>
                    <a:pt x="0" y="250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 rot="20674339">
              <a:off x="6766813" y="5734648"/>
              <a:ext cx="4786128" cy="834490"/>
            </a:xfrm>
            <a:custGeom>
              <a:avLst/>
              <a:gdLst/>
              <a:ahLst/>
              <a:cxnLst/>
              <a:rect l="l" t="t" r="r" b="b"/>
              <a:pathLst>
                <a:path w="3889234" h="834490">
                  <a:moveTo>
                    <a:pt x="3889234" y="0"/>
                  </a:moveTo>
                  <a:lnTo>
                    <a:pt x="3753735" y="834490"/>
                  </a:lnTo>
                  <a:lnTo>
                    <a:pt x="965043" y="834490"/>
                  </a:lnTo>
                  <a:lnTo>
                    <a:pt x="0" y="5681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 rot="20674339">
              <a:off x="8835936" y="5460066"/>
              <a:ext cx="2654344" cy="834490"/>
            </a:xfrm>
            <a:custGeom>
              <a:avLst/>
              <a:gdLst/>
              <a:ahLst/>
              <a:cxnLst/>
              <a:rect l="l" t="t" r="r" b="b"/>
              <a:pathLst>
                <a:path w="1279392" h="494980">
                  <a:moveTo>
                    <a:pt x="1279392" y="0"/>
                  </a:moveTo>
                  <a:lnTo>
                    <a:pt x="1199020" y="494980"/>
                  </a:lnTo>
                  <a:lnTo>
                    <a:pt x="0" y="494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4F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8"/>
            <p:cNvSpPr/>
            <p:nvPr/>
          </p:nvSpPr>
          <p:spPr>
            <a:xfrm rot="20674339">
              <a:off x="11246315" y="4997704"/>
              <a:ext cx="1154116" cy="834491"/>
            </a:xfrm>
            <a:custGeom>
              <a:avLst/>
              <a:gdLst/>
              <a:ahLst/>
              <a:cxnLst/>
              <a:rect l="l" t="t" r="r" b="b"/>
              <a:pathLst>
                <a:path w="937841" h="834491">
                  <a:moveTo>
                    <a:pt x="937841" y="0"/>
                  </a:moveTo>
                  <a:lnTo>
                    <a:pt x="707550" y="834491"/>
                  </a:lnTo>
                  <a:lnTo>
                    <a:pt x="0" y="8344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"/>
            <p:cNvSpPr/>
            <p:nvPr/>
          </p:nvSpPr>
          <p:spPr>
            <a:xfrm rot="20674339">
              <a:off x="7722219" y="6372801"/>
              <a:ext cx="4104920" cy="834490"/>
            </a:xfrm>
            <a:custGeom>
              <a:avLst/>
              <a:gdLst/>
              <a:ahLst/>
              <a:cxnLst/>
              <a:rect l="l" t="t" r="r" b="b"/>
              <a:pathLst>
                <a:path w="3335681" h="834490">
                  <a:moveTo>
                    <a:pt x="3335681" y="0"/>
                  </a:moveTo>
                  <a:lnTo>
                    <a:pt x="3200183" y="834490"/>
                  </a:lnTo>
                  <a:lnTo>
                    <a:pt x="3023890" y="8344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사각형 18"/>
            <p:cNvSpPr/>
            <p:nvPr/>
          </p:nvSpPr>
          <p:spPr>
            <a:xfrm rot="20674339">
              <a:off x="9048157" y="6198134"/>
              <a:ext cx="2654344" cy="834490"/>
            </a:xfrm>
            <a:custGeom>
              <a:avLst/>
              <a:gdLst/>
              <a:ahLst/>
              <a:cxnLst/>
              <a:rect l="l" t="t" r="r" b="b"/>
              <a:pathLst>
                <a:path w="2156935" h="834490">
                  <a:moveTo>
                    <a:pt x="2156935" y="0"/>
                  </a:moveTo>
                  <a:lnTo>
                    <a:pt x="2021436" y="834489"/>
                  </a:lnTo>
                  <a:lnTo>
                    <a:pt x="1923861" y="834490"/>
                  </a:lnTo>
                  <a:lnTo>
                    <a:pt x="0" y="3035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4F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직사각형 18"/>
            <p:cNvSpPr/>
            <p:nvPr/>
          </p:nvSpPr>
          <p:spPr>
            <a:xfrm rot="20674339">
              <a:off x="9173968" y="6493655"/>
              <a:ext cx="2625857" cy="728693"/>
            </a:xfrm>
            <a:custGeom>
              <a:avLst/>
              <a:gdLst/>
              <a:ahLst/>
              <a:cxnLst/>
              <a:rect l="l" t="t" r="r" b="b"/>
              <a:pathLst>
                <a:path w="1736554" h="458676">
                  <a:moveTo>
                    <a:pt x="1736554" y="0"/>
                  </a:moveTo>
                  <a:lnTo>
                    <a:pt x="1662076" y="4586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4F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8"/>
            <p:cNvSpPr/>
            <p:nvPr/>
          </p:nvSpPr>
          <p:spPr>
            <a:xfrm rot="20674339">
              <a:off x="11487598" y="5704636"/>
              <a:ext cx="896061" cy="1204370"/>
            </a:xfrm>
            <a:custGeom>
              <a:avLst/>
              <a:gdLst/>
              <a:ahLst/>
              <a:cxnLst/>
              <a:rect l="l" t="t" r="r" b="b"/>
              <a:pathLst>
                <a:path w="728144" h="834491">
                  <a:moveTo>
                    <a:pt x="728144" y="0"/>
                  </a:moveTo>
                  <a:lnTo>
                    <a:pt x="497854" y="834491"/>
                  </a:lnTo>
                  <a:lnTo>
                    <a:pt x="1" y="8344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직사각형 18"/>
            <p:cNvSpPr/>
            <p:nvPr/>
          </p:nvSpPr>
          <p:spPr>
            <a:xfrm rot="20674339">
              <a:off x="11571572" y="6356552"/>
              <a:ext cx="728821" cy="567158"/>
            </a:xfrm>
            <a:custGeom>
              <a:avLst/>
              <a:gdLst/>
              <a:ahLst/>
              <a:cxnLst/>
              <a:rect l="l" t="t" r="r" b="b"/>
              <a:pathLst>
                <a:path w="592244" h="567158">
                  <a:moveTo>
                    <a:pt x="592244" y="1"/>
                  </a:moveTo>
                  <a:lnTo>
                    <a:pt x="435727" y="567158"/>
                  </a:lnTo>
                  <a:lnTo>
                    <a:pt x="0" y="4469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DD11166-E789-41AD-AAC0-F36F6B5E239E}"/>
              </a:ext>
            </a:extLst>
          </p:cNvPr>
          <p:cNvGrpSpPr/>
          <p:nvPr/>
        </p:nvGrpSpPr>
        <p:grpSpPr>
          <a:xfrm rot="10800000">
            <a:off x="-384720" y="-370718"/>
            <a:ext cx="7867990" cy="2224644"/>
            <a:chOff x="4532441" y="4997704"/>
            <a:chExt cx="7867990" cy="2224644"/>
          </a:xfrm>
        </p:grpSpPr>
        <p:sp>
          <p:nvSpPr>
            <p:cNvPr id="24" name="직사각형 1">
              <a:extLst>
                <a:ext uri="{FF2B5EF4-FFF2-40B4-BE49-F238E27FC236}">
                  <a16:creationId xmlns:a16="http://schemas.microsoft.com/office/drawing/2014/main" id="{D98655CA-6FCD-49FD-B6DC-E4317E3456D9}"/>
                </a:ext>
              </a:extLst>
            </p:cNvPr>
            <p:cNvSpPr/>
            <p:nvPr/>
          </p:nvSpPr>
          <p:spPr>
            <a:xfrm rot="20674339">
              <a:off x="4532441" y="6352687"/>
              <a:ext cx="4786128" cy="834491"/>
            </a:xfrm>
            <a:custGeom>
              <a:avLst/>
              <a:gdLst/>
              <a:ahLst/>
              <a:cxnLst/>
              <a:rect l="l" t="t" r="r" b="b"/>
              <a:pathLst>
                <a:path w="3889234" h="834491">
                  <a:moveTo>
                    <a:pt x="3889234" y="0"/>
                  </a:moveTo>
                  <a:lnTo>
                    <a:pt x="3753736" y="834491"/>
                  </a:lnTo>
                  <a:lnTo>
                    <a:pt x="2933294" y="834491"/>
                  </a:lnTo>
                  <a:lnTo>
                    <a:pt x="0" y="250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1">
              <a:extLst>
                <a:ext uri="{FF2B5EF4-FFF2-40B4-BE49-F238E27FC236}">
                  <a16:creationId xmlns:a16="http://schemas.microsoft.com/office/drawing/2014/main" id="{043BD729-DFBB-4C1B-BFC4-98FF710D7DB4}"/>
                </a:ext>
              </a:extLst>
            </p:cNvPr>
            <p:cNvSpPr/>
            <p:nvPr/>
          </p:nvSpPr>
          <p:spPr>
            <a:xfrm rot="20674339">
              <a:off x="6766813" y="5734648"/>
              <a:ext cx="4786128" cy="834490"/>
            </a:xfrm>
            <a:custGeom>
              <a:avLst/>
              <a:gdLst/>
              <a:ahLst/>
              <a:cxnLst/>
              <a:rect l="l" t="t" r="r" b="b"/>
              <a:pathLst>
                <a:path w="3889234" h="834490">
                  <a:moveTo>
                    <a:pt x="3889234" y="0"/>
                  </a:moveTo>
                  <a:lnTo>
                    <a:pt x="3753735" y="834490"/>
                  </a:lnTo>
                  <a:lnTo>
                    <a:pt x="965043" y="834490"/>
                  </a:lnTo>
                  <a:lnTo>
                    <a:pt x="0" y="5681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직사각형 18">
              <a:extLst>
                <a:ext uri="{FF2B5EF4-FFF2-40B4-BE49-F238E27FC236}">
                  <a16:creationId xmlns:a16="http://schemas.microsoft.com/office/drawing/2014/main" id="{79653065-2202-4394-80B3-0962CF32EB1D}"/>
                </a:ext>
              </a:extLst>
            </p:cNvPr>
            <p:cNvSpPr/>
            <p:nvPr/>
          </p:nvSpPr>
          <p:spPr>
            <a:xfrm rot="20674339">
              <a:off x="8835936" y="5460066"/>
              <a:ext cx="2654344" cy="834490"/>
            </a:xfrm>
            <a:custGeom>
              <a:avLst/>
              <a:gdLst/>
              <a:ahLst/>
              <a:cxnLst/>
              <a:rect l="l" t="t" r="r" b="b"/>
              <a:pathLst>
                <a:path w="1279392" h="494980">
                  <a:moveTo>
                    <a:pt x="1279392" y="0"/>
                  </a:moveTo>
                  <a:lnTo>
                    <a:pt x="1199020" y="494980"/>
                  </a:lnTo>
                  <a:lnTo>
                    <a:pt x="0" y="494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4F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직사각형 18">
              <a:extLst>
                <a:ext uri="{FF2B5EF4-FFF2-40B4-BE49-F238E27FC236}">
                  <a16:creationId xmlns:a16="http://schemas.microsoft.com/office/drawing/2014/main" id="{BE153C08-6B1F-4BDF-9D9E-22E64D2AD52A}"/>
                </a:ext>
              </a:extLst>
            </p:cNvPr>
            <p:cNvSpPr/>
            <p:nvPr/>
          </p:nvSpPr>
          <p:spPr>
            <a:xfrm rot="20674339">
              <a:off x="11246315" y="4997704"/>
              <a:ext cx="1154116" cy="834491"/>
            </a:xfrm>
            <a:custGeom>
              <a:avLst/>
              <a:gdLst/>
              <a:ahLst/>
              <a:cxnLst/>
              <a:rect l="l" t="t" r="r" b="b"/>
              <a:pathLst>
                <a:path w="937841" h="834491">
                  <a:moveTo>
                    <a:pt x="937841" y="0"/>
                  </a:moveTo>
                  <a:lnTo>
                    <a:pt x="707550" y="834491"/>
                  </a:lnTo>
                  <a:lnTo>
                    <a:pt x="0" y="8344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직사각형 1">
              <a:extLst>
                <a:ext uri="{FF2B5EF4-FFF2-40B4-BE49-F238E27FC236}">
                  <a16:creationId xmlns:a16="http://schemas.microsoft.com/office/drawing/2014/main" id="{D4FEB251-7594-4A0D-ABC2-2C9FA9E9F6BC}"/>
                </a:ext>
              </a:extLst>
            </p:cNvPr>
            <p:cNvSpPr/>
            <p:nvPr/>
          </p:nvSpPr>
          <p:spPr>
            <a:xfrm rot="20674339">
              <a:off x="7722219" y="6372801"/>
              <a:ext cx="4104920" cy="834490"/>
            </a:xfrm>
            <a:custGeom>
              <a:avLst/>
              <a:gdLst/>
              <a:ahLst/>
              <a:cxnLst/>
              <a:rect l="l" t="t" r="r" b="b"/>
              <a:pathLst>
                <a:path w="3335681" h="834490">
                  <a:moveTo>
                    <a:pt x="3335681" y="0"/>
                  </a:moveTo>
                  <a:lnTo>
                    <a:pt x="3200183" y="834490"/>
                  </a:lnTo>
                  <a:lnTo>
                    <a:pt x="3023890" y="8344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직사각형 18">
              <a:extLst>
                <a:ext uri="{FF2B5EF4-FFF2-40B4-BE49-F238E27FC236}">
                  <a16:creationId xmlns:a16="http://schemas.microsoft.com/office/drawing/2014/main" id="{B6D486DC-8421-497B-B1E7-BE6B6DDB8B7E}"/>
                </a:ext>
              </a:extLst>
            </p:cNvPr>
            <p:cNvSpPr/>
            <p:nvPr/>
          </p:nvSpPr>
          <p:spPr>
            <a:xfrm rot="20674339">
              <a:off x="9048157" y="6198134"/>
              <a:ext cx="2654344" cy="834490"/>
            </a:xfrm>
            <a:custGeom>
              <a:avLst/>
              <a:gdLst/>
              <a:ahLst/>
              <a:cxnLst/>
              <a:rect l="l" t="t" r="r" b="b"/>
              <a:pathLst>
                <a:path w="2156935" h="834490">
                  <a:moveTo>
                    <a:pt x="2156935" y="0"/>
                  </a:moveTo>
                  <a:lnTo>
                    <a:pt x="2021436" y="834489"/>
                  </a:lnTo>
                  <a:lnTo>
                    <a:pt x="1923861" y="834490"/>
                  </a:lnTo>
                  <a:lnTo>
                    <a:pt x="0" y="3035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4F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직사각형 18">
              <a:extLst>
                <a:ext uri="{FF2B5EF4-FFF2-40B4-BE49-F238E27FC236}">
                  <a16:creationId xmlns:a16="http://schemas.microsoft.com/office/drawing/2014/main" id="{B74D6274-9B66-4498-9FF3-4DC800255AFB}"/>
                </a:ext>
              </a:extLst>
            </p:cNvPr>
            <p:cNvSpPr/>
            <p:nvPr/>
          </p:nvSpPr>
          <p:spPr>
            <a:xfrm rot="20674339">
              <a:off x="9173968" y="6493655"/>
              <a:ext cx="2625857" cy="728693"/>
            </a:xfrm>
            <a:custGeom>
              <a:avLst/>
              <a:gdLst/>
              <a:ahLst/>
              <a:cxnLst/>
              <a:rect l="l" t="t" r="r" b="b"/>
              <a:pathLst>
                <a:path w="1736554" h="458676">
                  <a:moveTo>
                    <a:pt x="1736554" y="0"/>
                  </a:moveTo>
                  <a:lnTo>
                    <a:pt x="1662076" y="4586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4F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직사각형 18">
              <a:extLst>
                <a:ext uri="{FF2B5EF4-FFF2-40B4-BE49-F238E27FC236}">
                  <a16:creationId xmlns:a16="http://schemas.microsoft.com/office/drawing/2014/main" id="{DE5503B3-06E7-4B2C-9AE2-B28DFCCDC9A2}"/>
                </a:ext>
              </a:extLst>
            </p:cNvPr>
            <p:cNvSpPr/>
            <p:nvPr/>
          </p:nvSpPr>
          <p:spPr>
            <a:xfrm rot="20674339">
              <a:off x="11487598" y="5704636"/>
              <a:ext cx="896061" cy="1204370"/>
            </a:xfrm>
            <a:custGeom>
              <a:avLst/>
              <a:gdLst/>
              <a:ahLst/>
              <a:cxnLst/>
              <a:rect l="l" t="t" r="r" b="b"/>
              <a:pathLst>
                <a:path w="728144" h="834491">
                  <a:moveTo>
                    <a:pt x="728144" y="0"/>
                  </a:moveTo>
                  <a:lnTo>
                    <a:pt x="497854" y="834491"/>
                  </a:lnTo>
                  <a:lnTo>
                    <a:pt x="1" y="8344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직사각형 18">
              <a:extLst>
                <a:ext uri="{FF2B5EF4-FFF2-40B4-BE49-F238E27FC236}">
                  <a16:creationId xmlns:a16="http://schemas.microsoft.com/office/drawing/2014/main" id="{47FD19B1-3EBA-495A-9BB3-D1A3C3E0D858}"/>
                </a:ext>
              </a:extLst>
            </p:cNvPr>
            <p:cNvSpPr/>
            <p:nvPr/>
          </p:nvSpPr>
          <p:spPr>
            <a:xfrm rot="20674339">
              <a:off x="11571572" y="6356552"/>
              <a:ext cx="728821" cy="567158"/>
            </a:xfrm>
            <a:custGeom>
              <a:avLst/>
              <a:gdLst/>
              <a:ahLst/>
              <a:cxnLst/>
              <a:rect l="l" t="t" r="r" b="b"/>
              <a:pathLst>
                <a:path w="592244" h="567158">
                  <a:moveTo>
                    <a:pt x="592244" y="1"/>
                  </a:moveTo>
                  <a:lnTo>
                    <a:pt x="435727" y="567158"/>
                  </a:lnTo>
                  <a:lnTo>
                    <a:pt x="0" y="4469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79E1BF81-F9CD-4A3E-BE96-8D467C678220}"/>
              </a:ext>
            </a:extLst>
          </p:cNvPr>
          <p:cNvSpPr txBox="1"/>
          <p:nvPr/>
        </p:nvSpPr>
        <p:spPr>
          <a:xfrm>
            <a:off x="11493278" y="6488668"/>
            <a:ext cx="720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3/35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945490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009ACE-321B-4009-89DB-DB098B67477A}"/>
              </a:ext>
            </a:extLst>
          </p:cNvPr>
          <p:cNvSpPr/>
          <p:nvPr/>
        </p:nvSpPr>
        <p:spPr>
          <a:xfrm>
            <a:off x="131091" y="651906"/>
            <a:ext cx="53654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Algorithm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19">
            <a:extLst>
              <a:ext uri="{FF2B5EF4-FFF2-40B4-BE49-F238E27FC236}">
                <a16:creationId xmlns:a16="http://schemas.microsoft.com/office/drawing/2014/main" id="{A62D0C00-41CF-40D2-9197-97F9E171E4F2}"/>
              </a:ext>
            </a:extLst>
          </p:cNvPr>
          <p:cNvGrpSpPr/>
          <p:nvPr/>
        </p:nvGrpSpPr>
        <p:grpSpPr>
          <a:xfrm>
            <a:off x="794" y="482439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496B6A8-1AE4-4796-B509-3F008F6BDECF}"/>
              </a:ext>
            </a:extLst>
          </p:cNvPr>
          <p:cNvSpPr txBox="1"/>
          <p:nvPr/>
        </p:nvSpPr>
        <p:spPr>
          <a:xfrm>
            <a:off x="11212830" y="6488668"/>
            <a:ext cx="97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30/35</a:t>
            </a:r>
            <a:endParaRPr lang="ko-KR" altLang="en-US" b="1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F7FB2D1C-8FD0-45E8-826A-58B7FB28A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227672"/>
              </p:ext>
            </p:extLst>
          </p:nvPr>
        </p:nvGraphicFramePr>
        <p:xfrm>
          <a:off x="4003553" y="1555212"/>
          <a:ext cx="4506348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3764">
                  <a:extLst>
                    <a:ext uri="{9D8B030D-6E8A-4147-A177-3AD203B41FA5}">
                      <a16:colId xmlns:a16="http://schemas.microsoft.com/office/drawing/2014/main" val="3653093372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3764804392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1246012495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3669011664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742582474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1951456261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29174169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329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457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657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839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436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720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355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22783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F1DD25E-0A30-440F-A939-320179FDDBD2}"/>
              </a:ext>
            </a:extLst>
          </p:cNvPr>
          <p:cNvSpPr txBox="1"/>
          <p:nvPr/>
        </p:nvSpPr>
        <p:spPr>
          <a:xfrm>
            <a:off x="4155937" y="1150464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B1E9A49-1728-4B40-8DCF-5EAA0075A88F}"/>
              </a:ext>
            </a:extLst>
          </p:cNvPr>
          <p:cNvSpPr txBox="1"/>
          <p:nvPr/>
        </p:nvSpPr>
        <p:spPr>
          <a:xfrm>
            <a:off x="4813488" y="1150464"/>
            <a:ext cx="29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250210-F078-4619-AB4B-E09188F4FE3C}"/>
              </a:ext>
            </a:extLst>
          </p:cNvPr>
          <p:cNvSpPr txBox="1"/>
          <p:nvPr/>
        </p:nvSpPr>
        <p:spPr>
          <a:xfrm>
            <a:off x="5450485" y="1150464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3D10181-58EE-441A-893A-67A18345E3C9}"/>
              </a:ext>
            </a:extLst>
          </p:cNvPr>
          <p:cNvSpPr txBox="1"/>
          <p:nvPr/>
        </p:nvSpPr>
        <p:spPr>
          <a:xfrm>
            <a:off x="6097754" y="1150464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07BF1F5-B51F-4F32-A289-E023E29E1968}"/>
              </a:ext>
            </a:extLst>
          </p:cNvPr>
          <p:cNvSpPr txBox="1"/>
          <p:nvPr/>
        </p:nvSpPr>
        <p:spPr>
          <a:xfrm>
            <a:off x="6745029" y="1150464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42E2931-5C7B-423A-B63D-C1550E5F8EA9}"/>
              </a:ext>
            </a:extLst>
          </p:cNvPr>
          <p:cNvSpPr txBox="1"/>
          <p:nvPr/>
        </p:nvSpPr>
        <p:spPr>
          <a:xfrm>
            <a:off x="7392304" y="1150464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74EBCE5-B926-4F11-8148-7C843641729D}"/>
              </a:ext>
            </a:extLst>
          </p:cNvPr>
          <p:cNvSpPr txBox="1"/>
          <p:nvPr/>
        </p:nvSpPr>
        <p:spPr>
          <a:xfrm>
            <a:off x="8049867" y="1150464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E3832E-90EE-4067-A901-1CFFD5EF504C}"/>
              </a:ext>
            </a:extLst>
          </p:cNvPr>
          <p:cNvSpPr txBox="1"/>
          <p:nvPr/>
        </p:nvSpPr>
        <p:spPr>
          <a:xfrm>
            <a:off x="3011804" y="1528894"/>
            <a:ext cx="789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Input</a:t>
            </a:r>
            <a:endParaRPr lang="ko-KR" altLang="en-US" b="1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9AAF6B1-25DB-4963-AF01-4F6713DFF450}"/>
              </a:ext>
            </a:extLst>
          </p:cNvPr>
          <p:cNvCxnSpPr>
            <a:cxnSpLocks/>
          </p:cNvCxnSpPr>
          <p:nvPr/>
        </p:nvCxnSpPr>
        <p:spPr>
          <a:xfrm>
            <a:off x="6222477" y="2065957"/>
            <a:ext cx="1" cy="3073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53509753-7162-4B2A-8F87-D572DA383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347092"/>
              </p:ext>
            </p:extLst>
          </p:nvPr>
        </p:nvGraphicFramePr>
        <p:xfrm>
          <a:off x="4004167" y="2867741"/>
          <a:ext cx="4506348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3764">
                  <a:extLst>
                    <a:ext uri="{9D8B030D-6E8A-4147-A177-3AD203B41FA5}">
                      <a16:colId xmlns:a16="http://schemas.microsoft.com/office/drawing/2014/main" val="3653093372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3764804392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1246012495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3669011664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742582474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1951456261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29174169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720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355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436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457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657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329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839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227835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0DAFB652-C83F-4BCF-AC26-F1C7FE7B5E49}"/>
              </a:ext>
            </a:extLst>
          </p:cNvPr>
          <p:cNvSpPr txBox="1"/>
          <p:nvPr/>
        </p:nvSpPr>
        <p:spPr>
          <a:xfrm>
            <a:off x="4156551" y="2462993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B319474-5410-4B04-BC16-1A3241FA15B4}"/>
              </a:ext>
            </a:extLst>
          </p:cNvPr>
          <p:cNvSpPr txBox="1"/>
          <p:nvPr/>
        </p:nvSpPr>
        <p:spPr>
          <a:xfrm>
            <a:off x="4814102" y="2462993"/>
            <a:ext cx="29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8468531-8DD8-4B1F-A66F-EB918A2994BF}"/>
              </a:ext>
            </a:extLst>
          </p:cNvPr>
          <p:cNvSpPr txBox="1"/>
          <p:nvPr/>
        </p:nvSpPr>
        <p:spPr>
          <a:xfrm>
            <a:off x="5451099" y="2462993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13456E8-9F3B-4192-8FB3-1AF793A5BCC6}"/>
              </a:ext>
            </a:extLst>
          </p:cNvPr>
          <p:cNvSpPr txBox="1"/>
          <p:nvPr/>
        </p:nvSpPr>
        <p:spPr>
          <a:xfrm>
            <a:off x="6098368" y="2462993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A9419B4-F79A-4D6E-9BA2-7E8ADE497672}"/>
              </a:ext>
            </a:extLst>
          </p:cNvPr>
          <p:cNvSpPr txBox="1"/>
          <p:nvPr/>
        </p:nvSpPr>
        <p:spPr>
          <a:xfrm>
            <a:off x="6745643" y="2462993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6C680AF-CB37-46C7-846A-FA246231C83E}"/>
              </a:ext>
            </a:extLst>
          </p:cNvPr>
          <p:cNvSpPr txBox="1"/>
          <p:nvPr/>
        </p:nvSpPr>
        <p:spPr>
          <a:xfrm>
            <a:off x="7392918" y="2462993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ED03F47-1C36-4A08-95C1-3F9FD58D0813}"/>
              </a:ext>
            </a:extLst>
          </p:cNvPr>
          <p:cNvSpPr txBox="1"/>
          <p:nvPr/>
        </p:nvSpPr>
        <p:spPr>
          <a:xfrm>
            <a:off x="8050481" y="2462993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2094355-9F67-4B1B-9668-459E81666EF9}"/>
              </a:ext>
            </a:extLst>
          </p:cNvPr>
          <p:cNvSpPr txBox="1"/>
          <p:nvPr/>
        </p:nvSpPr>
        <p:spPr>
          <a:xfrm>
            <a:off x="2025356" y="2841423"/>
            <a:ext cx="1776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Sorted digit 1</a:t>
            </a:r>
            <a:endParaRPr lang="ko-KR" altLang="en-US" b="1" dirty="0"/>
          </a:p>
        </p:txBody>
      </p:sp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6876EC85-FDBB-4343-B0C9-16FA4377D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06404"/>
              </p:ext>
            </p:extLst>
          </p:nvPr>
        </p:nvGraphicFramePr>
        <p:xfrm>
          <a:off x="3993894" y="4087066"/>
          <a:ext cx="4506348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3764">
                  <a:extLst>
                    <a:ext uri="{9D8B030D-6E8A-4147-A177-3AD203B41FA5}">
                      <a16:colId xmlns:a16="http://schemas.microsoft.com/office/drawing/2014/main" val="3653093372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3764804392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1246012495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3669011664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742582474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1951456261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29174169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720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329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436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839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355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457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657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227835"/>
                  </a:ext>
                </a:extLst>
              </a:tr>
            </a:tbl>
          </a:graphicData>
        </a:graphic>
      </p:graphicFrame>
      <p:sp>
        <p:nvSpPr>
          <p:cNvPr id="77" name="TextBox 76">
            <a:extLst>
              <a:ext uri="{FF2B5EF4-FFF2-40B4-BE49-F238E27FC236}">
                <a16:creationId xmlns:a16="http://schemas.microsoft.com/office/drawing/2014/main" id="{75C40810-FF9B-433D-994C-649CED150759}"/>
              </a:ext>
            </a:extLst>
          </p:cNvPr>
          <p:cNvSpPr txBox="1"/>
          <p:nvPr/>
        </p:nvSpPr>
        <p:spPr>
          <a:xfrm>
            <a:off x="4146278" y="3682318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6E60935-4E26-40A5-BE3F-5CCA542B0F38}"/>
              </a:ext>
            </a:extLst>
          </p:cNvPr>
          <p:cNvSpPr txBox="1"/>
          <p:nvPr/>
        </p:nvSpPr>
        <p:spPr>
          <a:xfrm>
            <a:off x="4803829" y="3682318"/>
            <a:ext cx="29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E30ED4C-8838-45DE-8BF8-303F2CEE248F}"/>
              </a:ext>
            </a:extLst>
          </p:cNvPr>
          <p:cNvSpPr txBox="1"/>
          <p:nvPr/>
        </p:nvSpPr>
        <p:spPr>
          <a:xfrm>
            <a:off x="5440826" y="3682318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119D991-A80B-48F3-A9A5-3DD6EB0B52B3}"/>
              </a:ext>
            </a:extLst>
          </p:cNvPr>
          <p:cNvSpPr txBox="1"/>
          <p:nvPr/>
        </p:nvSpPr>
        <p:spPr>
          <a:xfrm>
            <a:off x="6088095" y="3682318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F7B71B6-E763-4B03-80BC-52C56239CFA3}"/>
              </a:ext>
            </a:extLst>
          </p:cNvPr>
          <p:cNvSpPr txBox="1"/>
          <p:nvPr/>
        </p:nvSpPr>
        <p:spPr>
          <a:xfrm>
            <a:off x="6735370" y="3682318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B10FB41-572F-4188-883C-E5F8361AA0D6}"/>
              </a:ext>
            </a:extLst>
          </p:cNvPr>
          <p:cNvSpPr txBox="1"/>
          <p:nvPr/>
        </p:nvSpPr>
        <p:spPr>
          <a:xfrm>
            <a:off x="7382645" y="3682318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D7A35CB-5ACB-41D9-8CC9-34866D721CF1}"/>
              </a:ext>
            </a:extLst>
          </p:cNvPr>
          <p:cNvSpPr txBox="1"/>
          <p:nvPr/>
        </p:nvSpPr>
        <p:spPr>
          <a:xfrm>
            <a:off x="8040208" y="3682318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69D9212-E215-4114-A579-35B6B8B36ECA}"/>
              </a:ext>
            </a:extLst>
          </p:cNvPr>
          <p:cNvSpPr txBox="1"/>
          <p:nvPr/>
        </p:nvSpPr>
        <p:spPr>
          <a:xfrm>
            <a:off x="2015083" y="4060748"/>
            <a:ext cx="1776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Sorted digit 2</a:t>
            </a:r>
            <a:endParaRPr lang="ko-KR" altLang="en-US" b="1" dirty="0"/>
          </a:p>
        </p:txBody>
      </p:sp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id="{1B9B7E47-9E54-420E-A12E-00455F850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230497"/>
              </p:ext>
            </p:extLst>
          </p:nvPr>
        </p:nvGraphicFramePr>
        <p:xfrm>
          <a:off x="4003556" y="5267125"/>
          <a:ext cx="4506348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3764">
                  <a:extLst>
                    <a:ext uri="{9D8B030D-6E8A-4147-A177-3AD203B41FA5}">
                      <a16:colId xmlns:a16="http://schemas.microsoft.com/office/drawing/2014/main" val="3653093372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3764804392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1246012495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3669011664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742582474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1951456261"/>
                    </a:ext>
                  </a:extLst>
                </a:gridCol>
                <a:gridCol w="643764">
                  <a:extLst>
                    <a:ext uri="{9D8B030D-6E8A-4147-A177-3AD203B41FA5}">
                      <a16:colId xmlns:a16="http://schemas.microsoft.com/office/drawing/2014/main" val="29174169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329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355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436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457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657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720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839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227835"/>
                  </a:ext>
                </a:extLst>
              </a:tr>
            </a:tbl>
          </a:graphicData>
        </a:graphic>
      </p:graphicFrame>
      <p:sp>
        <p:nvSpPr>
          <p:cNvPr id="87" name="TextBox 86">
            <a:extLst>
              <a:ext uri="{FF2B5EF4-FFF2-40B4-BE49-F238E27FC236}">
                <a16:creationId xmlns:a16="http://schemas.microsoft.com/office/drawing/2014/main" id="{C5216D7F-7FC9-4C70-9971-1F6C45E70F9B}"/>
              </a:ext>
            </a:extLst>
          </p:cNvPr>
          <p:cNvSpPr txBox="1"/>
          <p:nvPr/>
        </p:nvSpPr>
        <p:spPr>
          <a:xfrm>
            <a:off x="4155940" y="4862377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3169CE4-394B-4EBB-BF35-C4D014D2AF1A}"/>
              </a:ext>
            </a:extLst>
          </p:cNvPr>
          <p:cNvSpPr txBox="1"/>
          <p:nvPr/>
        </p:nvSpPr>
        <p:spPr>
          <a:xfrm>
            <a:off x="4813491" y="4862377"/>
            <a:ext cx="29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28651A9-092E-4996-9B97-FBE0BA9DD74C}"/>
              </a:ext>
            </a:extLst>
          </p:cNvPr>
          <p:cNvSpPr txBox="1"/>
          <p:nvPr/>
        </p:nvSpPr>
        <p:spPr>
          <a:xfrm>
            <a:off x="5450488" y="4862377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0A4F0DB-30F2-4B86-918C-4301929DD049}"/>
              </a:ext>
            </a:extLst>
          </p:cNvPr>
          <p:cNvSpPr txBox="1"/>
          <p:nvPr/>
        </p:nvSpPr>
        <p:spPr>
          <a:xfrm>
            <a:off x="6097757" y="4862377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D0BE0F6-C7B9-4AFF-96FF-72F70D121D95}"/>
              </a:ext>
            </a:extLst>
          </p:cNvPr>
          <p:cNvSpPr txBox="1"/>
          <p:nvPr/>
        </p:nvSpPr>
        <p:spPr>
          <a:xfrm>
            <a:off x="6745032" y="4862377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99CC707-877D-46E0-BCCF-9E6B0EAE2A5C}"/>
              </a:ext>
            </a:extLst>
          </p:cNvPr>
          <p:cNvSpPr txBox="1"/>
          <p:nvPr/>
        </p:nvSpPr>
        <p:spPr>
          <a:xfrm>
            <a:off x="7392307" y="4862377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F510423-9898-4096-A629-312D6C63A3AA}"/>
              </a:ext>
            </a:extLst>
          </p:cNvPr>
          <p:cNvSpPr txBox="1"/>
          <p:nvPr/>
        </p:nvSpPr>
        <p:spPr>
          <a:xfrm>
            <a:off x="8049870" y="4862377"/>
            <a:ext cx="2942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45857B1-8894-46C6-9D3A-DCD4BADE9105}"/>
              </a:ext>
            </a:extLst>
          </p:cNvPr>
          <p:cNvSpPr txBox="1"/>
          <p:nvPr/>
        </p:nvSpPr>
        <p:spPr>
          <a:xfrm>
            <a:off x="2024745" y="5240807"/>
            <a:ext cx="1776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Sorted digit 3</a:t>
            </a:r>
            <a:endParaRPr lang="ko-KR" altLang="en-US" b="1" dirty="0"/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73D84969-AA2C-45E5-AE12-9EA142722E0D}"/>
              </a:ext>
            </a:extLst>
          </p:cNvPr>
          <p:cNvCxnSpPr>
            <a:cxnSpLocks/>
          </p:cNvCxnSpPr>
          <p:nvPr/>
        </p:nvCxnSpPr>
        <p:spPr>
          <a:xfrm>
            <a:off x="6231041" y="3317694"/>
            <a:ext cx="1" cy="3073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9B1BA963-7FFF-40CD-9043-1B4F3D350D6C}"/>
              </a:ext>
            </a:extLst>
          </p:cNvPr>
          <p:cNvCxnSpPr>
            <a:cxnSpLocks/>
          </p:cNvCxnSpPr>
          <p:nvPr/>
        </p:nvCxnSpPr>
        <p:spPr>
          <a:xfrm>
            <a:off x="6229331" y="4559153"/>
            <a:ext cx="1" cy="3073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1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55" grpId="0"/>
      <p:bldP spid="56" grpId="0"/>
      <p:bldP spid="57" grpId="0"/>
      <p:bldP spid="58" grpId="0"/>
      <p:bldP spid="59" grpId="0"/>
      <p:bldP spid="74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009ACE-321B-4009-89DB-DB098B67477A}"/>
              </a:ext>
            </a:extLst>
          </p:cNvPr>
          <p:cNvSpPr/>
          <p:nvPr/>
        </p:nvSpPr>
        <p:spPr>
          <a:xfrm>
            <a:off x="131091" y="651906"/>
            <a:ext cx="53654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Analysis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19">
            <a:extLst>
              <a:ext uri="{FF2B5EF4-FFF2-40B4-BE49-F238E27FC236}">
                <a16:creationId xmlns:a16="http://schemas.microsoft.com/office/drawing/2014/main" id="{A62D0C00-41CF-40D2-9197-97F9E171E4F2}"/>
              </a:ext>
            </a:extLst>
          </p:cNvPr>
          <p:cNvGrpSpPr/>
          <p:nvPr/>
        </p:nvGrpSpPr>
        <p:grpSpPr>
          <a:xfrm>
            <a:off x="794" y="482439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496B6A8-1AE4-4796-B509-3F008F6BDECF}"/>
              </a:ext>
            </a:extLst>
          </p:cNvPr>
          <p:cNvSpPr txBox="1"/>
          <p:nvPr/>
        </p:nvSpPr>
        <p:spPr>
          <a:xfrm>
            <a:off x="11301574" y="6488668"/>
            <a:ext cx="911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31/35</a:t>
            </a:r>
            <a:endParaRPr lang="ko-KR" altLang="en-US" b="1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2626FD3-D4E7-491C-BFEE-26470D4BE4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68" y="1568915"/>
            <a:ext cx="5415932" cy="3247561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0DA2252D-B8BB-4D65-9AA4-D458B918C0A7}"/>
              </a:ext>
            </a:extLst>
          </p:cNvPr>
          <p:cNvSpPr/>
          <p:nvPr/>
        </p:nvSpPr>
        <p:spPr>
          <a:xfrm>
            <a:off x="1376531" y="2456677"/>
            <a:ext cx="3431775" cy="9155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76EB179-A5D1-4D22-B4AF-39FD5F108937}"/>
              </a:ext>
            </a:extLst>
          </p:cNvPr>
          <p:cNvCxnSpPr/>
          <p:nvPr/>
        </p:nvCxnSpPr>
        <p:spPr>
          <a:xfrm>
            <a:off x="4808306" y="2825395"/>
            <a:ext cx="2743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01C7F74-BE2A-41F7-9A80-0B0320A5A635}"/>
                  </a:ext>
                </a:extLst>
              </p:cNvPr>
              <p:cNvSpPr txBox="1"/>
              <p:nvPr/>
            </p:nvSpPr>
            <p:spPr>
              <a:xfrm>
                <a:off x="7541233" y="2650734"/>
                <a:ext cx="7808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01C7F74-BE2A-41F7-9A80-0B0320A5A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233" y="2650734"/>
                <a:ext cx="780836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직사각형 30">
            <a:extLst>
              <a:ext uri="{FF2B5EF4-FFF2-40B4-BE49-F238E27FC236}">
                <a16:creationId xmlns:a16="http://schemas.microsoft.com/office/drawing/2014/main" id="{7977D9E2-5D93-4C45-9AF4-2B54529138C4}"/>
              </a:ext>
            </a:extLst>
          </p:cNvPr>
          <p:cNvSpPr/>
          <p:nvPr/>
        </p:nvSpPr>
        <p:spPr>
          <a:xfrm>
            <a:off x="1364546" y="3585120"/>
            <a:ext cx="4656110" cy="9155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FEE915D-9A60-456F-B3F9-43B337D981AF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6020656" y="4042914"/>
            <a:ext cx="1530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23BCAE5-71E8-4BB4-AE57-FCFEBFEFB586}"/>
                  </a:ext>
                </a:extLst>
              </p:cNvPr>
              <p:cNvSpPr txBox="1"/>
              <p:nvPr/>
            </p:nvSpPr>
            <p:spPr>
              <a:xfrm>
                <a:off x="7539521" y="3892192"/>
                <a:ext cx="14298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23BCAE5-71E8-4BB4-AE57-FCFEBFEFB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9521" y="3892192"/>
                <a:ext cx="1429817" cy="369332"/>
              </a:xfrm>
              <a:prstGeom prst="rect">
                <a:avLst/>
              </a:prstGeom>
              <a:blipFill>
                <a:blip r:embed="rId5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8D6B6B6-9DBD-4EA2-B4E4-1F580EF6F29F}"/>
                  </a:ext>
                </a:extLst>
              </p:cNvPr>
              <p:cNvSpPr txBox="1"/>
              <p:nvPr/>
            </p:nvSpPr>
            <p:spPr>
              <a:xfrm>
                <a:off x="3554858" y="4892349"/>
                <a:ext cx="446925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0" dirty="0"/>
                  <a:t>        if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is constant and k 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8D6B6B6-9DBD-4EA2-B4E4-1F580EF6F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4858" y="4892349"/>
                <a:ext cx="4469259" cy="923330"/>
              </a:xfrm>
              <a:prstGeom prst="rect">
                <a:avLst/>
              </a:prstGeom>
              <a:blipFill>
                <a:blip r:embed="rId6"/>
                <a:stretch>
                  <a:fillRect t="-3974" b="-59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1347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1" grpId="0"/>
      <p:bldP spid="31" grpId="0" animBg="1"/>
      <p:bldP spid="33" grpId="0"/>
      <p:bldP spid="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687044" y="2774423"/>
            <a:ext cx="481791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 Conclusion</a:t>
            </a:r>
            <a:endParaRPr lang="ko-KR" altLang="en-US" sz="48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704977" y="3751762"/>
            <a:ext cx="4835661" cy="107505"/>
            <a:chOff x="0" y="349924"/>
            <a:chExt cx="1844310" cy="45970"/>
          </a:xfrm>
        </p:grpSpPr>
        <p:sp>
          <p:nvSpPr>
            <p:cNvPr id="3" name="직사각형 2"/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AF688799-C9C2-4547-A103-A54E624CAAD7}"/>
              </a:ext>
            </a:extLst>
          </p:cNvPr>
          <p:cNvGrpSpPr/>
          <p:nvPr/>
        </p:nvGrpSpPr>
        <p:grpSpPr>
          <a:xfrm>
            <a:off x="4533235" y="4997704"/>
            <a:ext cx="7867990" cy="2224644"/>
            <a:chOff x="4532441" y="4997704"/>
            <a:chExt cx="7867990" cy="2224644"/>
          </a:xfrm>
        </p:grpSpPr>
        <p:sp>
          <p:nvSpPr>
            <p:cNvPr id="23" name="직사각형 1"/>
            <p:cNvSpPr/>
            <p:nvPr/>
          </p:nvSpPr>
          <p:spPr>
            <a:xfrm rot="20674339">
              <a:off x="4532441" y="6352687"/>
              <a:ext cx="4786128" cy="834491"/>
            </a:xfrm>
            <a:custGeom>
              <a:avLst/>
              <a:gdLst/>
              <a:ahLst/>
              <a:cxnLst/>
              <a:rect l="l" t="t" r="r" b="b"/>
              <a:pathLst>
                <a:path w="3889234" h="834491">
                  <a:moveTo>
                    <a:pt x="3889234" y="0"/>
                  </a:moveTo>
                  <a:lnTo>
                    <a:pt x="3753736" y="834491"/>
                  </a:lnTo>
                  <a:lnTo>
                    <a:pt x="2933294" y="834491"/>
                  </a:lnTo>
                  <a:lnTo>
                    <a:pt x="0" y="250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 rot="20674339">
              <a:off x="6766813" y="5734648"/>
              <a:ext cx="4786128" cy="834490"/>
            </a:xfrm>
            <a:custGeom>
              <a:avLst/>
              <a:gdLst/>
              <a:ahLst/>
              <a:cxnLst/>
              <a:rect l="l" t="t" r="r" b="b"/>
              <a:pathLst>
                <a:path w="3889234" h="834490">
                  <a:moveTo>
                    <a:pt x="3889234" y="0"/>
                  </a:moveTo>
                  <a:lnTo>
                    <a:pt x="3753735" y="834490"/>
                  </a:lnTo>
                  <a:lnTo>
                    <a:pt x="965043" y="834490"/>
                  </a:lnTo>
                  <a:lnTo>
                    <a:pt x="0" y="5681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 rot="20674339">
              <a:off x="8835936" y="5460066"/>
              <a:ext cx="2654344" cy="834490"/>
            </a:xfrm>
            <a:custGeom>
              <a:avLst/>
              <a:gdLst/>
              <a:ahLst/>
              <a:cxnLst/>
              <a:rect l="l" t="t" r="r" b="b"/>
              <a:pathLst>
                <a:path w="1279392" h="494980">
                  <a:moveTo>
                    <a:pt x="1279392" y="0"/>
                  </a:moveTo>
                  <a:lnTo>
                    <a:pt x="1199020" y="494980"/>
                  </a:lnTo>
                  <a:lnTo>
                    <a:pt x="0" y="494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4F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8"/>
            <p:cNvSpPr/>
            <p:nvPr/>
          </p:nvSpPr>
          <p:spPr>
            <a:xfrm rot="20674339">
              <a:off x="11246315" y="4997704"/>
              <a:ext cx="1154116" cy="834491"/>
            </a:xfrm>
            <a:custGeom>
              <a:avLst/>
              <a:gdLst/>
              <a:ahLst/>
              <a:cxnLst/>
              <a:rect l="l" t="t" r="r" b="b"/>
              <a:pathLst>
                <a:path w="937841" h="834491">
                  <a:moveTo>
                    <a:pt x="937841" y="0"/>
                  </a:moveTo>
                  <a:lnTo>
                    <a:pt x="707550" y="834491"/>
                  </a:lnTo>
                  <a:lnTo>
                    <a:pt x="0" y="8344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"/>
            <p:cNvSpPr/>
            <p:nvPr/>
          </p:nvSpPr>
          <p:spPr>
            <a:xfrm rot="20674339">
              <a:off x="7722219" y="6372801"/>
              <a:ext cx="4104920" cy="834490"/>
            </a:xfrm>
            <a:custGeom>
              <a:avLst/>
              <a:gdLst/>
              <a:ahLst/>
              <a:cxnLst/>
              <a:rect l="l" t="t" r="r" b="b"/>
              <a:pathLst>
                <a:path w="3335681" h="834490">
                  <a:moveTo>
                    <a:pt x="3335681" y="0"/>
                  </a:moveTo>
                  <a:lnTo>
                    <a:pt x="3200183" y="834490"/>
                  </a:lnTo>
                  <a:lnTo>
                    <a:pt x="3023890" y="8344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사각형 18"/>
            <p:cNvSpPr/>
            <p:nvPr/>
          </p:nvSpPr>
          <p:spPr>
            <a:xfrm rot="20674339">
              <a:off x="9048157" y="6198134"/>
              <a:ext cx="2654344" cy="834490"/>
            </a:xfrm>
            <a:custGeom>
              <a:avLst/>
              <a:gdLst/>
              <a:ahLst/>
              <a:cxnLst/>
              <a:rect l="l" t="t" r="r" b="b"/>
              <a:pathLst>
                <a:path w="2156935" h="834490">
                  <a:moveTo>
                    <a:pt x="2156935" y="0"/>
                  </a:moveTo>
                  <a:lnTo>
                    <a:pt x="2021436" y="834489"/>
                  </a:lnTo>
                  <a:lnTo>
                    <a:pt x="1923861" y="834490"/>
                  </a:lnTo>
                  <a:lnTo>
                    <a:pt x="0" y="3035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4F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직사각형 18"/>
            <p:cNvSpPr/>
            <p:nvPr/>
          </p:nvSpPr>
          <p:spPr>
            <a:xfrm rot="20674339">
              <a:off x="9173968" y="6493655"/>
              <a:ext cx="2625857" cy="728693"/>
            </a:xfrm>
            <a:custGeom>
              <a:avLst/>
              <a:gdLst/>
              <a:ahLst/>
              <a:cxnLst/>
              <a:rect l="l" t="t" r="r" b="b"/>
              <a:pathLst>
                <a:path w="1736554" h="458676">
                  <a:moveTo>
                    <a:pt x="1736554" y="0"/>
                  </a:moveTo>
                  <a:lnTo>
                    <a:pt x="1662076" y="4586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4F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8"/>
            <p:cNvSpPr/>
            <p:nvPr/>
          </p:nvSpPr>
          <p:spPr>
            <a:xfrm rot="20674339">
              <a:off x="11487598" y="5704636"/>
              <a:ext cx="896061" cy="1204370"/>
            </a:xfrm>
            <a:custGeom>
              <a:avLst/>
              <a:gdLst/>
              <a:ahLst/>
              <a:cxnLst/>
              <a:rect l="l" t="t" r="r" b="b"/>
              <a:pathLst>
                <a:path w="728144" h="834491">
                  <a:moveTo>
                    <a:pt x="728144" y="0"/>
                  </a:moveTo>
                  <a:lnTo>
                    <a:pt x="497854" y="834491"/>
                  </a:lnTo>
                  <a:lnTo>
                    <a:pt x="1" y="8344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직사각형 18"/>
            <p:cNvSpPr/>
            <p:nvPr/>
          </p:nvSpPr>
          <p:spPr>
            <a:xfrm rot="20674339">
              <a:off x="11571572" y="6356552"/>
              <a:ext cx="728821" cy="567158"/>
            </a:xfrm>
            <a:custGeom>
              <a:avLst/>
              <a:gdLst/>
              <a:ahLst/>
              <a:cxnLst/>
              <a:rect l="l" t="t" r="r" b="b"/>
              <a:pathLst>
                <a:path w="592244" h="567158">
                  <a:moveTo>
                    <a:pt x="592244" y="1"/>
                  </a:moveTo>
                  <a:lnTo>
                    <a:pt x="435727" y="567158"/>
                  </a:lnTo>
                  <a:lnTo>
                    <a:pt x="0" y="4469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DD11166-E789-41AD-AAC0-F36F6B5E239E}"/>
              </a:ext>
            </a:extLst>
          </p:cNvPr>
          <p:cNvGrpSpPr/>
          <p:nvPr/>
        </p:nvGrpSpPr>
        <p:grpSpPr>
          <a:xfrm rot="10800000">
            <a:off x="-384720" y="-370718"/>
            <a:ext cx="7867990" cy="2224644"/>
            <a:chOff x="4532441" y="4997704"/>
            <a:chExt cx="7867990" cy="2224644"/>
          </a:xfrm>
        </p:grpSpPr>
        <p:sp>
          <p:nvSpPr>
            <p:cNvPr id="24" name="직사각형 1">
              <a:extLst>
                <a:ext uri="{FF2B5EF4-FFF2-40B4-BE49-F238E27FC236}">
                  <a16:creationId xmlns:a16="http://schemas.microsoft.com/office/drawing/2014/main" id="{D98655CA-6FCD-49FD-B6DC-E4317E3456D9}"/>
                </a:ext>
              </a:extLst>
            </p:cNvPr>
            <p:cNvSpPr/>
            <p:nvPr/>
          </p:nvSpPr>
          <p:spPr>
            <a:xfrm rot="20674339">
              <a:off x="4532441" y="6352687"/>
              <a:ext cx="4786128" cy="834491"/>
            </a:xfrm>
            <a:custGeom>
              <a:avLst/>
              <a:gdLst/>
              <a:ahLst/>
              <a:cxnLst/>
              <a:rect l="l" t="t" r="r" b="b"/>
              <a:pathLst>
                <a:path w="3889234" h="834491">
                  <a:moveTo>
                    <a:pt x="3889234" y="0"/>
                  </a:moveTo>
                  <a:lnTo>
                    <a:pt x="3753736" y="834491"/>
                  </a:lnTo>
                  <a:lnTo>
                    <a:pt x="2933294" y="834491"/>
                  </a:lnTo>
                  <a:lnTo>
                    <a:pt x="0" y="250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1">
              <a:extLst>
                <a:ext uri="{FF2B5EF4-FFF2-40B4-BE49-F238E27FC236}">
                  <a16:creationId xmlns:a16="http://schemas.microsoft.com/office/drawing/2014/main" id="{043BD729-DFBB-4C1B-BFC4-98FF710D7DB4}"/>
                </a:ext>
              </a:extLst>
            </p:cNvPr>
            <p:cNvSpPr/>
            <p:nvPr/>
          </p:nvSpPr>
          <p:spPr>
            <a:xfrm rot="20674339">
              <a:off x="6766813" y="5734648"/>
              <a:ext cx="4786128" cy="834490"/>
            </a:xfrm>
            <a:custGeom>
              <a:avLst/>
              <a:gdLst/>
              <a:ahLst/>
              <a:cxnLst/>
              <a:rect l="l" t="t" r="r" b="b"/>
              <a:pathLst>
                <a:path w="3889234" h="834490">
                  <a:moveTo>
                    <a:pt x="3889234" y="0"/>
                  </a:moveTo>
                  <a:lnTo>
                    <a:pt x="3753735" y="834490"/>
                  </a:lnTo>
                  <a:lnTo>
                    <a:pt x="965043" y="834490"/>
                  </a:lnTo>
                  <a:lnTo>
                    <a:pt x="0" y="5681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직사각형 18">
              <a:extLst>
                <a:ext uri="{FF2B5EF4-FFF2-40B4-BE49-F238E27FC236}">
                  <a16:creationId xmlns:a16="http://schemas.microsoft.com/office/drawing/2014/main" id="{79653065-2202-4394-80B3-0962CF32EB1D}"/>
                </a:ext>
              </a:extLst>
            </p:cNvPr>
            <p:cNvSpPr/>
            <p:nvPr/>
          </p:nvSpPr>
          <p:spPr>
            <a:xfrm rot="20674339">
              <a:off x="8835936" y="5460066"/>
              <a:ext cx="2654344" cy="834490"/>
            </a:xfrm>
            <a:custGeom>
              <a:avLst/>
              <a:gdLst/>
              <a:ahLst/>
              <a:cxnLst/>
              <a:rect l="l" t="t" r="r" b="b"/>
              <a:pathLst>
                <a:path w="1279392" h="494980">
                  <a:moveTo>
                    <a:pt x="1279392" y="0"/>
                  </a:moveTo>
                  <a:lnTo>
                    <a:pt x="1199020" y="494980"/>
                  </a:lnTo>
                  <a:lnTo>
                    <a:pt x="0" y="494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4F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직사각형 18">
              <a:extLst>
                <a:ext uri="{FF2B5EF4-FFF2-40B4-BE49-F238E27FC236}">
                  <a16:creationId xmlns:a16="http://schemas.microsoft.com/office/drawing/2014/main" id="{BE153C08-6B1F-4BDF-9D9E-22E64D2AD52A}"/>
                </a:ext>
              </a:extLst>
            </p:cNvPr>
            <p:cNvSpPr/>
            <p:nvPr/>
          </p:nvSpPr>
          <p:spPr>
            <a:xfrm rot="20674339">
              <a:off x="11246315" y="4997704"/>
              <a:ext cx="1154116" cy="834491"/>
            </a:xfrm>
            <a:custGeom>
              <a:avLst/>
              <a:gdLst/>
              <a:ahLst/>
              <a:cxnLst/>
              <a:rect l="l" t="t" r="r" b="b"/>
              <a:pathLst>
                <a:path w="937841" h="834491">
                  <a:moveTo>
                    <a:pt x="937841" y="0"/>
                  </a:moveTo>
                  <a:lnTo>
                    <a:pt x="707550" y="834491"/>
                  </a:lnTo>
                  <a:lnTo>
                    <a:pt x="0" y="8344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직사각형 1">
              <a:extLst>
                <a:ext uri="{FF2B5EF4-FFF2-40B4-BE49-F238E27FC236}">
                  <a16:creationId xmlns:a16="http://schemas.microsoft.com/office/drawing/2014/main" id="{D4FEB251-7594-4A0D-ABC2-2C9FA9E9F6BC}"/>
                </a:ext>
              </a:extLst>
            </p:cNvPr>
            <p:cNvSpPr/>
            <p:nvPr/>
          </p:nvSpPr>
          <p:spPr>
            <a:xfrm rot="20674339">
              <a:off x="7722219" y="6372801"/>
              <a:ext cx="4104920" cy="834490"/>
            </a:xfrm>
            <a:custGeom>
              <a:avLst/>
              <a:gdLst/>
              <a:ahLst/>
              <a:cxnLst/>
              <a:rect l="l" t="t" r="r" b="b"/>
              <a:pathLst>
                <a:path w="3335681" h="834490">
                  <a:moveTo>
                    <a:pt x="3335681" y="0"/>
                  </a:moveTo>
                  <a:lnTo>
                    <a:pt x="3200183" y="834490"/>
                  </a:lnTo>
                  <a:lnTo>
                    <a:pt x="3023890" y="8344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직사각형 18">
              <a:extLst>
                <a:ext uri="{FF2B5EF4-FFF2-40B4-BE49-F238E27FC236}">
                  <a16:creationId xmlns:a16="http://schemas.microsoft.com/office/drawing/2014/main" id="{B6D486DC-8421-497B-B1E7-BE6B6DDB8B7E}"/>
                </a:ext>
              </a:extLst>
            </p:cNvPr>
            <p:cNvSpPr/>
            <p:nvPr/>
          </p:nvSpPr>
          <p:spPr>
            <a:xfrm rot="20674339">
              <a:off x="9048157" y="6198134"/>
              <a:ext cx="2654344" cy="834490"/>
            </a:xfrm>
            <a:custGeom>
              <a:avLst/>
              <a:gdLst/>
              <a:ahLst/>
              <a:cxnLst/>
              <a:rect l="l" t="t" r="r" b="b"/>
              <a:pathLst>
                <a:path w="2156935" h="834490">
                  <a:moveTo>
                    <a:pt x="2156935" y="0"/>
                  </a:moveTo>
                  <a:lnTo>
                    <a:pt x="2021436" y="834489"/>
                  </a:lnTo>
                  <a:lnTo>
                    <a:pt x="1923861" y="834490"/>
                  </a:lnTo>
                  <a:lnTo>
                    <a:pt x="0" y="3035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4F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직사각형 18">
              <a:extLst>
                <a:ext uri="{FF2B5EF4-FFF2-40B4-BE49-F238E27FC236}">
                  <a16:creationId xmlns:a16="http://schemas.microsoft.com/office/drawing/2014/main" id="{B74D6274-9B66-4498-9FF3-4DC800255AFB}"/>
                </a:ext>
              </a:extLst>
            </p:cNvPr>
            <p:cNvSpPr/>
            <p:nvPr/>
          </p:nvSpPr>
          <p:spPr>
            <a:xfrm rot="20674339">
              <a:off x="9173968" y="6493655"/>
              <a:ext cx="2625857" cy="728693"/>
            </a:xfrm>
            <a:custGeom>
              <a:avLst/>
              <a:gdLst/>
              <a:ahLst/>
              <a:cxnLst/>
              <a:rect l="l" t="t" r="r" b="b"/>
              <a:pathLst>
                <a:path w="1736554" h="458676">
                  <a:moveTo>
                    <a:pt x="1736554" y="0"/>
                  </a:moveTo>
                  <a:lnTo>
                    <a:pt x="1662076" y="4586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4F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직사각형 18">
              <a:extLst>
                <a:ext uri="{FF2B5EF4-FFF2-40B4-BE49-F238E27FC236}">
                  <a16:creationId xmlns:a16="http://schemas.microsoft.com/office/drawing/2014/main" id="{DE5503B3-06E7-4B2C-9AE2-B28DFCCDC9A2}"/>
                </a:ext>
              </a:extLst>
            </p:cNvPr>
            <p:cNvSpPr/>
            <p:nvPr/>
          </p:nvSpPr>
          <p:spPr>
            <a:xfrm rot="20674339">
              <a:off x="11487598" y="5704636"/>
              <a:ext cx="896061" cy="1204370"/>
            </a:xfrm>
            <a:custGeom>
              <a:avLst/>
              <a:gdLst/>
              <a:ahLst/>
              <a:cxnLst/>
              <a:rect l="l" t="t" r="r" b="b"/>
              <a:pathLst>
                <a:path w="728144" h="834491">
                  <a:moveTo>
                    <a:pt x="728144" y="0"/>
                  </a:moveTo>
                  <a:lnTo>
                    <a:pt x="497854" y="834491"/>
                  </a:lnTo>
                  <a:lnTo>
                    <a:pt x="1" y="8344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직사각형 18">
              <a:extLst>
                <a:ext uri="{FF2B5EF4-FFF2-40B4-BE49-F238E27FC236}">
                  <a16:creationId xmlns:a16="http://schemas.microsoft.com/office/drawing/2014/main" id="{47FD19B1-3EBA-495A-9BB3-D1A3C3E0D858}"/>
                </a:ext>
              </a:extLst>
            </p:cNvPr>
            <p:cNvSpPr/>
            <p:nvPr/>
          </p:nvSpPr>
          <p:spPr>
            <a:xfrm rot="20674339">
              <a:off x="11571572" y="6356552"/>
              <a:ext cx="728821" cy="567158"/>
            </a:xfrm>
            <a:custGeom>
              <a:avLst/>
              <a:gdLst/>
              <a:ahLst/>
              <a:cxnLst/>
              <a:rect l="l" t="t" r="r" b="b"/>
              <a:pathLst>
                <a:path w="592244" h="567158">
                  <a:moveTo>
                    <a:pt x="592244" y="1"/>
                  </a:moveTo>
                  <a:lnTo>
                    <a:pt x="435727" y="567158"/>
                  </a:lnTo>
                  <a:lnTo>
                    <a:pt x="0" y="4469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79E1BF81-F9CD-4A3E-BE96-8D467C678220}"/>
              </a:ext>
            </a:extLst>
          </p:cNvPr>
          <p:cNvSpPr txBox="1"/>
          <p:nvPr/>
        </p:nvSpPr>
        <p:spPr>
          <a:xfrm>
            <a:off x="11374846" y="6488668"/>
            <a:ext cx="838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32/35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538486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009ACE-321B-4009-89DB-DB098B67477A}"/>
              </a:ext>
            </a:extLst>
          </p:cNvPr>
          <p:cNvSpPr/>
          <p:nvPr/>
        </p:nvSpPr>
        <p:spPr>
          <a:xfrm>
            <a:off x="131091" y="651906"/>
            <a:ext cx="48179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Summary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62D0C00-41CF-40D2-9197-97F9E171E4F2}"/>
              </a:ext>
            </a:extLst>
          </p:cNvPr>
          <p:cNvGrpSpPr/>
          <p:nvPr/>
        </p:nvGrpSpPr>
        <p:grpSpPr>
          <a:xfrm>
            <a:off x="794" y="482439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8AAE595-F43B-46C3-B4EC-DA415EC93777}"/>
              </a:ext>
            </a:extLst>
          </p:cNvPr>
          <p:cNvSpPr txBox="1"/>
          <p:nvPr/>
        </p:nvSpPr>
        <p:spPr>
          <a:xfrm>
            <a:off x="11310629" y="6453336"/>
            <a:ext cx="90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33/35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6EAC91-14DD-449E-B9BB-C50EC6DF7D98}"/>
                  </a:ext>
                </a:extLst>
              </p:cNvPr>
              <p:cNvSpPr txBox="1"/>
              <p:nvPr/>
            </p:nvSpPr>
            <p:spPr>
              <a:xfrm>
                <a:off x="1" y="1804780"/>
                <a:ext cx="12213358" cy="4093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altLang="ko-KR" sz="2000" dirty="0"/>
                  <a:t>Comparison sort algorithm requires </a:t>
                </a:r>
                <a14:m>
                  <m:oMath xmlns:m="http://schemas.openxmlformats.org/officeDocument/2006/math">
                    <m:r>
                      <a:rPr lang="en-US" altLang="ko-KR" sz="2000">
                        <a:latin typeface="Cambria Math" panose="02040503050406030204" pitchFamily="18" charset="0"/>
                      </a:rPr>
                      <m:t> </m:t>
                    </m:r>
                    <m:r>
                      <a:rPr lang="el-GR" altLang="ko-KR" sz="2000" i="1">
                        <a:latin typeface="Cambria Math" panose="02040503050406030204" pitchFamily="18" charset="0"/>
                      </a:rPr>
                      <m:t>𝛺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𝑛𝑙𝑜𝑔𝑛</m:t>
                        </m:r>
                      </m:e>
                    </m:d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time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sz="2000" dirty="0"/>
              </a:p>
              <a:p>
                <a:pPr marL="342900" indent="-342900">
                  <a:buAutoNum type="arabicPeriod"/>
                </a:pPr>
                <a:endParaRPr lang="en-US" altLang="ko-KR" sz="2000" dirty="0"/>
              </a:p>
              <a:p>
                <a:pPr marL="342900" indent="-342900">
                  <a:buAutoNum type="arabicPeriod"/>
                </a:pPr>
                <a:endParaRPr lang="en-US" altLang="ko-KR" sz="2000" dirty="0"/>
              </a:p>
              <a:p>
                <a:pPr marL="342900" indent="-342900">
                  <a:buAutoNum type="arabicPeriod"/>
                </a:pPr>
                <a:r>
                  <a:rPr lang="en-US" altLang="ko-KR" sz="2000" dirty="0"/>
                  <a:t>Counting sort is not comparison sort and requires </a:t>
                </a: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altLang="ko-KR" sz="2000" dirty="0"/>
                  <a:t> time.</a:t>
                </a:r>
              </a:p>
              <a:p>
                <a:pPr marL="342900" indent="-342900">
                  <a:buAutoNum type="arabicPeriod"/>
                </a:pPr>
                <a:endParaRPr lang="en-US" altLang="ko-KR" sz="2000" dirty="0"/>
              </a:p>
              <a:p>
                <a:pPr marL="342900" indent="-342900">
                  <a:buAutoNum type="arabicPeriod"/>
                </a:pPr>
                <a:endParaRPr lang="en-US" altLang="ko-KR" sz="2000" dirty="0"/>
              </a:p>
              <a:p>
                <a:pPr marL="342900" indent="-342900">
                  <a:buAutoNum type="arabicPeriod"/>
                </a:pPr>
                <a:r>
                  <a:rPr lang="en-US" altLang="ko-KR" sz="2000" dirty="0"/>
                  <a:t>If k(number of range)is bigger than n, be careful about overspending memory</a:t>
                </a:r>
              </a:p>
              <a:p>
                <a:pPr marL="342900" indent="-342900">
                  <a:buAutoNum type="arabicPeriod"/>
                </a:pPr>
                <a:endParaRPr lang="en-US" altLang="ko-KR" sz="2000" dirty="0"/>
              </a:p>
              <a:p>
                <a:pPr marL="342900" indent="-342900">
                  <a:buAutoNum type="arabicPeriod"/>
                </a:pPr>
                <a:endParaRPr lang="en-US" altLang="ko-KR" sz="2000" dirty="0"/>
              </a:p>
              <a:p>
                <a:pPr marL="342900" indent="-342900">
                  <a:buAutoNum type="arabicPeriod"/>
                </a:pPr>
                <a:r>
                  <a:rPr lang="en-US" altLang="ko-KR" sz="2000" dirty="0"/>
                  <a:t>Radix sort requires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i="1" dirty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ko-KR" sz="2000" dirty="0"/>
                  <a:t> time.</a:t>
                </a:r>
              </a:p>
              <a:p>
                <a:pPr marL="342900" indent="-342900">
                  <a:buAutoNum type="arabicPeriod"/>
                </a:pPr>
                <a:endParaRPr lang="en-US" altLang="ko-KR" sz="2000" dirty="0"/>
              </a:p>
              <a:p>
                <a:pPr marL="342900" indent="-342900">
                  <a:buAutoNum type="arabicPeriod"/>
                </a:pPr>
                <a:endParaRPr lang="en-US" altLang="ko-KR" sz="2000" dirty="0"/>
              </a:p>
              <a:p>
                <a:pPr marL="342900" indent="-342900">
                  <a:buAutoNum type="arabicPeriod"/>
                </a:pPr>
                <a:r>
                  <a:rPr lang="en-US" altLang="ko-KR" sz="2000" dirty="0"/>
                  <a:t>Radix sort uses counting sort’s property such as stability.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6EAC91-14DD-449E-B9BB-C50EC6DF7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1804780"/>
                <a:ext cx="12213358" cy="4093428"/>
              </a:xfrm>
              <a:prstGeom prst="rect">
                <a:avLst/>
              </a:prstGeom>
              <a:blipFill>
                <a:blip r:embed="rId3"/>
                <a:stretch>
                  <a:fillRect l="-649" t="-1786" b="-22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87946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210779" y="2755529"/>
            <a:ext cx="74698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 &amp; A</a:t>
            </a:r>
            <a:endParaRPr lang="ko-KR" altLang="en-US" sz="48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935761" y="3697248"/>
            <a:ext cx="3960440" cy="233517"/>
            <a:chOff x="0" y="349924"/>
            <a:chExt cx="1844310" cy="45970"/>
          </a:xfrm>
        </p:grpSpPr>
        <p:sp>
          <p:nvSpPr>
            <p:cNvPr id="3" name="직사각형 2"/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3" name="직사각형 1"/>
          <p:cNvSpPr/>
          <p:nvPr/>
        </p:nvSpPr>
        <p:spPr>
          <a:xfrm rot="20674339">
            <a:off x="4533235" y="6352688"/>
            <a:ext cx="4786128" cy="834491"/>
          </a:xfrm>
          <a:custGeom>
            <a:avLst/>
            <a:gdLst/>
            <a:ahLst/>
            <a:cxnLst/>
            <a:rect l="l" t="t" r="r" b="b"/>
            <a:pathLst>
              <a:path w="3889234" h="834491">
                <a:moveTo>
                  <a:pt x="3889234" y="0"/>
                </a:moveTo>
                <a:lnTo>
                  <a:pt x="3753736" y="834491"/>
                </a:lnTo>
                <a:lnTo>
                  <a:pt x="2933294" y="834491"/>
                </a:lnTo>
                <a:lnTo>
                  <a:pt x="0" y="25002"/>
                </a:lnTo>
                <a:lnTo>
                  <a:pt x="0" y="0"/>
                </a:lnTo>
                <a:close/>
              </a:path>
            </a:pathLst>
          </a:custGeom>
          <a:solidFill>
            <a:srgbClr val="0065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 rot="20674339">
            <a:off x="6767607" y="5734648"/>
            <a:ext cx="4786128" cy="834490"/>
          </a:xfrm>
          <a:custGeom>
            <a:avLst/>
            <a:gdLst/>
            <a:ahLst/>
            <a:cxnLst/>
            <a:rect l="l" t="t" r="r" b="b"/>
            <a:pathLst>
              <a:path w="3889234" h="834490">
                <a:moveTo>
                  <a:pt x="3889234" y="0"/>
                </a:moveTo>
                <a:lnTo>
                  <a:pt x="3753735" y="834490"/>
                </a:lnTo>
                <a:lnTo>
                  <a:pt x="965043" y="834490"/>
                </a:lnTo>
                <a:lnTo>
                  <a:pt x="0" y="5681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 rot="20674339">
            <a:off x="8836730" y="5460066"/>
            <a:ext cx="2654344" cy="834490"/>
          </a:xfrm>
          <a:custGeom>
            <a:avLst/>
            <a:gdLst/>
            <a:ahLst/>
            <a:cxnLst/>
            <a:rect l="l" t="t" r="r" b="b"/>
            <a:pathLst>
              <a:path w="1279392" h="494980">
                <a:moveTo>
                  <a:pt x="1279392" y="0"/>
                </a:moveTo>
                <a:lnTo>
                  <a:pt x="1199020" y="494980"/>
                </a:lnTo>
                <a:lnTo>
                  <a:pt x="0" y="494980"/>
                </a:lnTo>
                <a:lnTo>
                  <a:pt x="0" y="0"/>
                </a:lnTo>
                <a:close/>
              </a:path>
            </a:pathLst>
          </a:custGeom>
          <a:solidFill>
            <a:srgbClr val="2E4F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8"/>
          <p:cNvSpPr/>
          <p:nvPr/>
        </p:nvSpPr>
        <p:spPr>
          <a:xfrm rot="20674339">
            <a:off x="11247109" y="4997705"/>
            <a:ext cx="1154116" cy="834491"/>
          </a:xfrm>
          <a:custGeom>
            <a:avLst/>
            <a:gdLst/>
            <a:ahLst/>
            <a:cxnLst/>
            <a:rect l="l" t="t" r="r" b="b"/>
            <a:pathLst>
              <a:path w="937841" h="834491">
                <a:moveTo>
                  <a:pt x="937841" y="0"/>
                </a:moveTo>
                <a:lnTo>
                  <a:pt x="707550" y="834491"/>
                </a:lnTo>
                <a:lnTo>
                  <a:pt x="0" y="834491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직사각형 1"/>
          <p:cNvSpPr/>
          <p:nvPr/>
        </p:nvSpPr>
        <p:spPr>
          <a:xfrm rot="20674339">
            <a:off x="7723013" y="6372801"/>
            <a:ext cx="4104920" cy="834490"/>
          </a:xfrm>
          <a:custGeom>
            <a:avLst/>
            <a:gdLst/>
            <a:ahLst/>
            <a:cxnLst/>
            <a:rect l="l" t="t" r="r" b="b"/>
            <a:pathLst>
              <a:path w="3335681" h="834490">
                <a:moveTo>
                  <a:pt x="3335681" y="0"/>
                </a:moveTo>
                <a:lnTo>
                  <a:pt x="3200183" y="834490"/>
                </a:lnTo>
                <a:lnTo>
                  <a:pt x="3023890" y="83449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8"/>
          <p:cNvSpPr/>
          <p:nvPr/>
        </p:nvSpPr>
        <p:spPr>
          <a:xfrm rot="20674339">
            <a:off x="9048951" y="6198134"/>
            <a:ext cx="2654344" cy="834490"/>
          </a:xfrm>
          <a:custGeom>
            <a:avLst/>
            <a:gdLst/>
            <a:ahLst/>
            <a:cxnLst/>
            <a:rect l="l" t="t" r="r" b="b"/>
            <a:pathLst>
              <a:path w="2156935" h="834490">
                <a:moveTo>
                  <a:pt x="2156935" y="0"/>
                </a:moveTo>
                <a:lnTo>
                  <a:pt x="2021436" y="834489"/>
                </a:lnTo>
                <a:lnTo>
                  <a:pt x="1923861" y="834490"/>
                </a:lnTo>
                <a:lnTo>
                  <a:pt x="0" y="303570"/>
                </a:lnTo>
                <a:lnTo>
                  <a:pt x="0" y="0"/>
                </a:lnTo>
                <a:close/>
              </a:path>
            </a:pathLst>
          </a:custGeom>
          <a:solidFill>
            <a:srgbClr val="2E4F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직사각형 18"/>
          <p:cNvSpPr/>
          <p:nvPr/>
        </p:nvSpPr>
        <p:spPr>
          <a:xfrm rot="20674339">
            <a:off x="9174763" y="6493656"/>
            <a:ext cx="2625857" cy="728693"/>
          </a:xfrm>
          <a:custGeom>
            <a:avLst/>
            <a:gdLst/>
            <a:ahLst/>
            <a:cxnLst/>
            <a:rect l="l" t="t" r="r" b="b"/>
            <a:pathLst>
              <a:path w="1736554" h="458676">
                <a:moveTo>
                  <a:pt x="1736554" y="0"/>
                </a:moveTo>
                <a:lnTo>
                  <a:pt x="1662076" y="458676"/>
                </a:lnTo>
                <a:lnTo>
                  <a:pt x="0" y="0"/>
                </a:lnTo>
                <a:close/>
              </a:path>
            </a:pathLst>
          </a:custGeom>
          <a:solidFill>
            <a:srgbClr val="2E4F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8"/>
          <p:cNvSpPr/>
          <p:nvPr/>
        </p:nvSpPr>
        <p:spPr>
          <a:xfrm rot="20674339">
            <a:off x="11488393" y="5704636"/>
            <a:ext cx="896061" cy="1204370"/>
          </a:xfrm>
          <a:custGeom>
            <a:avLst/>
            <a:gdLst/>
            <a:ahLst/>
            <a:cxnLst/>
            <a:rect l="l" t="t" r="r" b="b"/>
            <a:pathLst>
              <a:path w="728144" h="834491">
                <a:moveTo>
                  <a:pt x="728144" y="0"/>
                </a:moveTo>
                <a:lnTo>
                  <a:pt x="497854" y="834491"/>
                </a:lnTo>
                <a:lnTo>
                  <a:pt x="1" y="834491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18"/>
          <p:cNvSpPr/>
          <p:nvPr/>
        </p:nvSpPr>
        <p:spPr>
          <a:xfrm rot="20674339">
            <a:off x="11572367" y="6356552"/>
            <a:ext cx="728821" cy="567158"/>
          </a:xfrm>
          <a:custGeom>
            <a:avLst/>
            <a:gdLst/>
            <a:ahLst/>
            <a:cxnLst/>
            <a:rect l="l" t="t" r="r" b="b"/>
            <a:pathLst>
              <a:path w="592244" h="567158">
                <a:moveTo>
                  <a:pt x="592244" y="1"/>
                </a:moveTo>
                <a:lnTo>
                  <a:pt x="435727" y="567158"/>
                </a:lnTo>
                <a:lnTo>
                  <a:pt x="0" y="446913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8ADEBD2-065B-41BE-B08F-59BFD2716C6B}"/>
              </a:ext>
            </a:extLst>
          </p:cNvPr>
          <p:cNvGrpSpPr/>
          <p:nvPr/>
        </p:nvGrpSpPr>
        <p:grpSpPr>
          <a:xfrm rot="10800000">
            <a:off x="-384720" y="-370718"/>
            <a:ext cx="7867990" cy="2224644"/>
            <a:chOff x="4532441" y="4997704"/>
            <a:chExt cx="7867990" cy="2224644"/>
          </a:xfrm>
        </p:grpSpPr>
        <p:sp>
          <p:nvSpPr>
            <p:cNvPr id="24" name="직사각형 1">
              <a:extLst>
                <a:ext uri="{FF2B5EF4-FFF2-40B4-BE49-F238E27FC236}">
                  <a16:creationId xmlns:a16="http://schemas.microsoft.com/office/drawing/2014/main" id="{6B81498E-FE3E-450C-8E0D-8C3192F25B2D}"/>
                </a:ext>
              </a:extLst>
            </p:cNvPr>
            <p:cNvSpPr/>
            <p:nvPr/>
          </p:nvSpPr>
          <p:spPr>
            <a:xfrm rot="20674339">
              <a:off x="4532441" y="6352687"/>
              <a:ext cx="4786128" cy="834491"/>
            </a:xfrm>
            <a:custGeom>
              <a:avLst/>
              <a:gdLst/>
              <a:ahLst/>
              <a:cxnLst/>
              <a:rect l="l" t="t" r="r" b="b"/>
              <a:pathLst>
                <a:path w="3889234" h="834491">
                  <a:moveTo>
                    <a:pt x="3889234" y="0"/>
                  </a:moveTo>
                  <a:lnTo>
                    <a:pt x="3753736" y="834491"/>
                  </a:lnTo>
                  <a:lnTo>
                    <a:pt x="2933294" y="834491"/>
                  </a:lnTo>
                  <a:lnTo>
                    <a:pt x="0" y="250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1">
              <a:extLst>
                <a:ext uri="{FF2B5EF4-FFF2-40B4-BE49-F238E27FC236}">
                  <a16:creationId xmlns:a16="http://schemas.microsoft.com/office/drawing/2014/main" id="{32DBC306-BE7F-4A5F-B849-2B1B2C3E0588}"/>
                </a:ext>
              </a:extLst>
            </p:cNvPr>
            <p:cNvSpPr/>
            <p:nvPr/>
          </p:nvSpPr>
          <p:spPr>
            <a:xfrm rot="20674339">
              <a:off x="6766813" y="5734648"/>
              <a:ext cx="4786128" cy="834490"/>
            </a:xfrm>
            <a:custGeom>
              <a:avLst/>
              <a:gdLst/>
              <a:ahLst/>
              <a:cxnLst/>
              <a:rect l="l" t="t" r="r" b="b"/>
              <a:pathLst>
                <a:path w="3889234" h="834490">
                  <a:moveTo>
                    <a:pt x="3889234" y="0"/>
                  </a:moveTo>
                  <a:lnTo>
                    <a:pt x="3753735" y="834490"/>
                  </a:lnTo>
                  <a:lnTo>
                    <a:pt x="965043" y="834490"/>
                  </a:lnTo>
                  <a:lnTo>
                    <a:pt x="0" y="5681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직사각형 18">
              <a:extLst>
                <a:ext uri="{FF2B5EF4-FFF2-40B4-BE49-F238E27FC236}">
                  <a16:creationId xmlns:a16="http://schemas.microsoft.com/office/drawing/2014/main" id="{0A7B9B40-ED96-4DBB-9B43-DE1CFEC7869C}"/>
                </a:ext>
              </a:extLst>
            </p:cNvPr>
            <p:cNvSpPr/>
            <p:nvPr/>
          </p:nvSpPr>
          <p:spPr>
            <a:xfrm rot="20674339">
              <a:off x="8835936" y="5460066"/>
              <a:ext cx="2654344" cy="834490"/>
            </a:xfrm>
            <a:custGeom>
              <a:avLst/>
              <a:gdLst/>
              <a:ahLst/>
              <a:cxnLst/>
              <a:rect l="l" t="t" r="r" b="b"/>
              <a:pathLst>
                <a:path w="1279392" h="494980">
                  <a:moveTo>
                    <a:pt x="1279392" y="0"/>
                  </a:moveTo>
                  <a:lnTo>
                    <a:pt x="1199020" y="494980"/>
                  </a:lnTo>
                  <a:lnTo>
                    <a:pt x="0" y="494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4F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직사각형 18">
              <a:extLst>
                <a:ext uri="{FF2B5EF4-FFF2-40B4-BE49-F238E27FC236}">
                  <a16:creationId xmlns:a16="http://schemas.microsoft.com/office/drawing/2014/main" id="{2602B92B-B400-4E62-B959-FC132F820071}"/>
                </a:ext>
              </a:extLst>
            </p:cNvPr>
            <p:cNvSpPr/>
            <p:nvPr/>
          </p:nvSpPr>
          <p:spPr>
            <a:xfrm rot="20674339">
              <a:off x="11246315" y="4997704"/>
              <a:ext cx="1154116" cy="834491"/>
            </a:xfrm>
            <a:custGeom>
              <a:avLst/>
              <a:gdLst/>
              <a:ahLst/>
              <a:cxnLst/>
              <a:rect l="l" t="t" r="r" b="b"/>
              <a:pathLst>
                <a:path w="937841" h="834491">
                  <a:moveTo>
                    <a:pt x="937841" y="0"/>
                  </a:moveTo>
                  <a:lnTo>
                    <a:pt x="707550" y="834491"/>
                  </a:lnTo>
                  <a:lnTo>
                    <a:pt x="0" y="8344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직사각형 1">
              <a:extLst>
                <a:ext uri="{FF2B5EF4-FFF2-40B4-BE49-F238E27FC236}">
                  <a16:creationId xmlns:a16="http://schemas.microsoft.com/office/drawing/2014/main" id="{093ACDAF-F49C-44DA-9A10-D12FC2377C6F}"/>
                </a:ext>
              </a:extLst>
            </p:cNvPr>
            <p:cNvSpPr/>
            <p:nvPr/>
          </p:nvSpPr>
          <p:spPr>
            <a:xfrm rot="20674339">
              <a:off x="7722219" y="6372801"/>
              <a:ext cx="4104920" cy="834490"/>
            </a:xfrm>
            <a:custGeom>
              <a:avLst/>
              <a:gdLst/>
              <a:ahLst/>
              <a:cxnLst/>
              <a:rect l="l" t="t" r="r" b="b"/>
              <a:pathLst>
                <a:path w="3335681" h="834490">
                  <a:moveTo>
                    <a:pt x="3335681" y="0"/>
                  </a:moveTo>
                  <a:lnTo>
                    <a:pt x="3200183" y="834490"/>
                  </a:lnTo>
                  <a:lnTo>
                    <a:pt x="3023890" y="8344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직사각형 18">
              <a:extLst>
                <a:ext uri="{FF2B5EF4-FFF2-40B4-BE49-F238E27FC236}">
                  <a16:creationId xmlns:a16="http://schemas.microsoft.com/office/drawing/2014/main" id="{5BD05AEB-A779-43F4-B0D1-084AEB69D5D9}"/>
                </a:ext>
              </a:extLst>
            </p:cNvPr>
            <p:cNvSpPr/>
            <p:nvPr/>
          </p:nvSpPr>
          <p:spPr>
            <a:xfrm rot="20674339">
              <a:off x="9048157" y="6198134"/>
              <a:ext cx="2654344" cy="834490"/>
            </a:xfrm>
            <a:custGeom>
              <a:avLst/>
              <a:gdLst/>
              <a:ahLst/>
              <a:cxnLst/>
              <a:rect l="l" t="t" r="r" b="b"/>
              <a:pathLst>
                <a:path w="2156935" h="834490">
                  <a:moveTo>
                    <a:pt x="2156935" y="0"/>
                  </a:moveTo>
                  <a:lnTo>
                    <a:pt x="2021436" y="834489"/>
                  </a:lnTo>
                  <a:lnTo>
                    <a:pt x="1923861" y="834490"/>
                  </a:lnTo>
                  <a:lnTo>
                    <a:pt x="0" y="3035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4F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직사각형 18">
              <a:extLst>
                <a:ext uri="{FF2B5EF4-FFF2-40B4-BE49-F238E27FC236}">
                  <a16:creationId xmlns:a16="http://schemas.microsoft.com/office/drawing/2014/main" id="{C54D343C-3AE4-4E82-802E-4C8AA6AE9348}"/>
                </a:ext>
              </a:extLst>
            </p:cNvPr>
            <p:cNvSpPr/>
            <p:nvPr/>
          </p:nvSpPr>
          <p:spPr>
            <a:xfrm rot="20674339">
              <a:off x="9173968" y="6493655"/>
              <a:ext cx="2625857" cy="728693"/>
            </a:xfrm>
            <a:custGeom>
              <a:avLst/>
              <a:gdLst/>
              <a:ahLst/>
              <a:cxnLst/>
              <a:rect l="l" t="t" r="r" b="b"/>
              <a:pathLst>
                <a:path w="1736554" h="458676">
                  <a:moveTo>
                    <a:pt x="1736554" y="0"/>
                  </a:moveTo>
                  <a:lnTo>
                    <a:pt x="1662076" y="4586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4F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직사각형 18">
              <a:extLst>
                <a:ext uri="{FF2B5EF4-FFF2-40B4-BE49-F238E27FC236}">
                  <a16:creationId xmlns:a16="http://schemas.microsoft.com/office/drawing/2014/main" id="{B1FB2E21-6C6D-47EC-AFD6-FD7EDF04FCFC}"/>
                </a:ext>
              </a:extLst>
            </p:cNvPr>
            <p:cNvSpPr/>
            <p:nvPr/>
          </p:nvSpPr>
          <p:spPr>
            <a:xfrm rot="20674339">
              <a:off x="11487598" y="5704636"/>
              <a:ext cx="896061" cy="1204370"/>
            </a:xfrm>
            <a:custGeom>
              <a:avLst/>
              <a:gdLst/>
              <a:ahLst/>
              <a:cxnLst/>
              <a:rect l="l" t="t" r="r" b="b"/>
              <a:pathLst>
                <a:path w="728144" h="834491">
                  <a:moveTo>
                    <a:pt x="728144" y="0"/>
                  </a:moveTo>
                  <a:lnTo>
                    <a:pt x="497854" y="834491"/>
                  </a:lnTo>
                  <a:lnTo>
                    <a:pt x="1" y="8344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직사각형 18">
              <a:extLst>
                <a:ext uri="{FF2B5EF4-FFF2-40B4-BE49-F238E27FC236}">
                  <a16:creationId xmlns:a16="http://schemas.microsoft.com/office/drawing/2014/main" id="{5E208E25-3355-4565-9E0E-9127D4AAF6A4}"/>
                </a:ext>
              </a:extLst>
            </p:cNvPr>
            <p:cNvSpPr/>
            <p:nvPr/>
          </p:nvSpPr>
          <p:spPr>
            <a:xfrm rot="20674339">
              <a:off x="11571572" y="6356552"/>
              <a:ext cx="728821" cy="567158"/>
            </a:xfrm>
            <a:custGeom>
              <a:avLst/>
              <a:gdLst/>
              <a:ahLst/>
              <a:cxnLst/>
              <a:rect l="l" t="t" r="r" b="b"/>
              <a:pathLst>
                <a:path w="592244" h="567158">
                  <a:moveTo>
                    <a:pt x="592244" y="1"/>
                  </a:moveTo>
                  <a:lnTo>
                    <a:pt x="435727" y="567158"/>
                  </a:lnTo>
                  <a:lnTo>
                    <a:pt x="0" y="4469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7B1B3BF3-11EC-42A7-B870-B85B49125658}"/>
              </a:ext>
            </a:extLst>
          </p:cNvPr>
          <p:cNvSpPr txBox="1"/>
          <p:nvPr/>
        </p:nvSpPr>
        <p:spPr>
          <a:xfrm>
            <a:off x="11359923" y="6464744"/>
            <a:ext cx="853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34/35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2643940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210779" y="2755529"/>
            <a:ext cx="74698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Thank you!</a:t>
            </a:r>
            <a:endParaRPr lang="ko-KR" altLang="en-US" sz="48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935761" y="3697248"/>
            <a:ext cx="3960440" cy="233517"/>
            <a:chOff x="0" y="349924"/>
            <a:chExt cx="1844310" cy="45970"/>
          </a:xfrm>
        </p:grpSpPr>
        <p:sp>
          <p:nvSpPr>
            <p:cNvPr id="3" name="직사각형 2"/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3" name="직사각형 1"/>
          <p:cNvSpPr/>
          <p:nvPr/>
        </p:nvSpPr>
        <p:spPr>
          <a:xfrm rot="20674339">
            <a:off x="4533235" y="6352688"/>
            <a:ext cx="4786128" cy="834491"/>
          </a:xfrm>
          <a:custGeom>
            <a:avLst/>
            <a:gdLst/>
            <a:ahLst/>
            <a:cxnLst/>
            <a:rect l="l" t="t" r="r" b="b"/>
            <a:pathLst>
              <a:path w="3889234" h="834491">
                <a:moveTo>
                  <a:pt x="3889234" y="0"/>
                </a:moveTo>
                <a:lnTo>
                  <a:pt x="3753736" y="834491"/>
                </a:lnTo>
                <a:lnTo>
                  <a:pt x="2933294" y="834491"/>
                </a:lnTo>
                <a:lnTo>
                  <a:pt x="0" y="25002"/>
                </a:lnTo>
                <a:lnTo>
                  <a:pt x="0" y="0"/>
                </a:lnTo>
                <a:close/>
              </a:path>
            </a:pathLst>
          </a:custGeom>
          <a:solidFill>
            <a:srgbClr val="0065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 rot="20674339">
            <a:off x="6767607" y="5734648"/>
            <a:ext cx="4786128" cy="834490"/>
          </a:xfrm>
          <a:custGeom>
            <a:avLst/>
            <a:gdLst/>
            <a:ahLst/>
            <a:cxnLst/>
            <a:rect l="l" t="t" r="r" b="b"/>
            <a:pathLst>
              <a:path w="3889234" h="834490">
                <a:moveTo>
                  <a:pt x="3889234" y="0"/>
                </a:moveTo>
                <a:lnTo>
                  <a:pt x="3753735" y="834490"/>
                </a:lnTo>
                <a:lnTo>
                  <a:pt x="965043" y="834490"/>
                </a:lnTo>
                <a:lnTo>
                  <a:pt x="0" y="5681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 rot="20674339">
            <a:off x="8836730" y="5460066"/>
            <a:ext cx="2654344" cy="834490"/>
          </a:xfrm>
          <a:custGeom>
            <a:avLst/>
            <a:gdLst/>
            <a:ahLst/>
            <a:cxnLst/>
            <a:rect l="l" t="t" r="r" b="b"/>
            <a:pathLst>
              <a:path w="1279392" h="494980">
                <a:moveTo>
                  <a:pt x="1279392" y="0"/>
                </a:moveTo>
                <a:lnTo>
                  <a:pt x="1199020" y="494980"/>
                </a:lnTo>
                <a:lnTo>
                  <a:pt x="0" y="494980"/>
                </a:lnTo>
                <a:lnTo>
                  <a:pt x="0" y="0"/>
                </a:lnTo>
                <a:close/>
              </a:path>
            </a:pathLst>
          </a:custGeom>
          <a:solidFill>
            <a:srgbClr val="2E4F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8"/>
          <p:cNvSpPr/>
          <p:nvPr/>
        </p:nvSpPr>
        <p:spPr>
          <a:xfrm rot="20674339">
            <a:off x="11247109" y="4997705"/>
            <a:ext cx="1154116" cy="834491"/>
          </a:xfrm>
          <a:custGeom>
            <a:avLst/>
            <a:gdLst/>
            <a:ahLst/>
            <a:cxnLst/>
            <a:rect l="l" t="t" r="r" b="b"/>
            <a:pathLst>
              <a:path w="937841" h="834491">
                <a:moveTo>
                  <a:pt x="937841" y="0"/>
                </a:moveTo>
                <a:lnTo>
                  <a:pt x="707550" y="834491"/>
                </a:lnTo>
                <a:lnTo>
                  <a:pt x="0" y="834491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직사각형 1"/>
          <p:cNvSpPr/>
          <p:nvPr/>
        </p:nvSpPr>
        <p:spPr>
          <a:xfrm rot="20674339">
            <a:off x="7723013" y="6372801"/>
            <a:ext cx="4104920" cy="834490"/>
          </a:xfrm>
          <a:custGeom>
            <a:avLst/>
            <a:gdLst/>
            <a:ahLst/>
            <a:cxnLst/>
            <a:rect l="l" t="t" r="r" b="b"/>
            <a:pathLst>
              <a:path w="3335681" h="834490">
                <a:moveTo>
                  <a:pt x="3335681" y="0"/>
                </a:moveTo>
                <a:lnTo>
                  <a:pt x="3200183" y="834490"/>
                </a:lnTo>
                <a:lnTo>
                  <a:pt x="3023890" y="83449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8"/>
          <p:cNvSpPr/>
          <p:nvPr/>
        </p:nvSpPr>
        <p:spPr>
          <a:xfrm rot="20674339">
            <a:off x="9048951" y="6198134"/>
            <a:ext cx="2654344" cy="834490"/>
          </a:xfrm>
          <a:custGeom>
            <a:avLst/>
            <a:gdLst/>
            <a:ahLst/>
            <a:cxnLst/>
            <a:rect l="l" t="t" r="r" b="b"/>
            <a:pathLst>
              <a:path w="2156935" h="834490">
                <a:moveTo>
                  <a:pt x="2156935" y="0"/>
                </a:moveTo>
                <a:lnTo>
                  <a:pt x="2021436" y="834489"/>
                </a:lnTo>
                <a:lnTo>
                  <a:pt x="1923861" y="834490"/>
                </a:lnTo>
                <a:lnTo>
                  <a:pt x="0" y="303570"/>
                </a:lnTo>
                <a:lnTo>
                  <a:pt x="0" y="0"/>
                </a:lnTo>
                <a:close/>
              </a:path>
            </a:pathLst>
          </a:custGeom>
          <a:solidFill>
            <a:srgbClr val="2E4F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직사각형 18"/>
          <p:cNvSpPr/>
          <p:nvPr/>
        </p:nvSpPr>
        <p:spPr>
          <a:xfrm rot="20674339">
            <a:off x="9174763" y="6493656"/>
            <a:ext cx="2625857" cy="728693"/>
          </a:xfrm>
          <a:custGeom>
            <a:avLst/>
            <a:gdLst/>
            <a:ahLst/>
            <a:cxnLst/>
            <a:rect l="l" t="t" r="r" b="b"/>
            <a:pathLst>
              <a:path w="1736554" h="458676">
                <a:moveTo>
                  <a:pt x="1736554" y="0"/>
                </a:moveTo>
                <a:lnTo>
                  <a:pt x="1662076" y="458676"/>
                </a:lnTo>
                <a:lnTo>
                  <a:pt x="0" y="0"/>
                </a:lnTo>
                <a:close/>
              </a:path>
            </a:pathLst>
          </a:custGeom>
          <a:solidFill>
            <a:srgbClr val="2E4F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8"/>
          <p:cNvSpPr/>
          <p:nvPr/>
        </p:nvSpPr>
        <p:spPr>
          <a:xfrm rot="20674339">
            <a:off x="11488393" y="5704636"/>
            <a:ext cx="896061" cy="1204370"/>
          </a:xfrm>
          <a:custGeom>
            <a:avLst/>
            <a:gdLst/>
            <a:ahLst/>
            <a:cxnLst/>
            <a:rect l="l" t="t" r="r" b="b"/>
            <a:pathLst>
              <a:path w="728144" h="834491">
                <a:moveTo>
                  <a:pt x="728144" y="0"/>
                </a:moveTo>
                <a:lnTo>
                  <a:pt x="497854" y="834491"/>
                </a:lnTo>
                <a:lnTo>
                  <a:pt x="1" y="834491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18"/>
          <p:cNvSpPr/>
          <p:nvPr/>
        </p:nvSpPr>
        <p:spPr>
          <a:xfrm rot="20674339">
            <a:off x="11572367" y="6356552"/>
            <a:ext cx="728821" cy="567158"/>
          </a:xfrm>
          <a:custGeom>
            <a:avLst/>
            <a:gdLst/>
            <a:ahLst/>
            <a:cxnLst/>
            <a:rect l="l" t="t" r="r" b="b"/>
            <a:pathLst>
              <a:path w="592244" h="567158">
                <a:moveTo>
                  <a:pt x="592244" y="1"/>
                </a:moveTo>
                <a:lnTo>
                  <a:pt x="435727" y="567158"/>
                </a:lnTo>
                <a:lnTo>
                  <a:pt x="0" y="446913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8ADEBD2-065B-41BE-B08F-59BFD2716C6B}"/>
              </a:ext>
            </a:extLst>
          </p:cNvPr>
          <p:cNvGrpSpPr/>
          <p:nvPr/>
        </p:nvGrpSpPr>
        <p:grpSpPr>
          <a:xfrm rot="10800000">
            <a:off x="-384720" y="-370718"/>
            <a:ext cx="7867990" cy="2224644"/>
            <a:chOff x="4532441" y="4997704"/>
            <a:chExt cx="7867990" cy="2224644"/>
          </a:xfrm>
        </p:grpSpPr>
        <p:sp>
          <p:nvSpPr>
            <p:cNvPr id="24" name="직사각형 1">
              <a:extLst>
                <a:ext uri="{FF2B5EF4-FFF2-40B4-BE49-F238E27FC236}">
                  <a16:creationId xmlns:a16="http://schemas.microsoft.com/office/drawing/2014/main" id="{6B81498E-FE3E-450C-8E0D-8C3192F25B2D}"/>
                </a:ext>
              </a:extLst>
            </p:cNvPr>
            <p:cNvSpPr/>
            <p:nvPr/>
          </p:nvSpPr>
          <p:spPr>
            <a:xfrm rot="20674339">
              <a:off x="4532441" y="6352687"/>
              <a:ext cx="4786128" cy="834491"/>
            </a:xfrm>
            <a:custGeom>
              <a:avLst/>
              <a:gdLst/>
              <a:ahLst/>
              <a:cxnLst/>
              <a:rect l="l" t="t" r="r" b="b"/>
              <a:pathLst>
                <a:path w="3889234" h="834491">
                  <a:moveTo>
                    <a:pt x="3889234" y="0"/>
                  </a:moveTo>
                  <a:lnTo>
                    <a:pt x="3753736" y="834491"/>
                  </a:lnTo>
                  <a:lnTo>
                    <a:pt x="2933294" y="834491"/>
                  </a:lnTo>
                  <a:lnTo>
                    <a:pt x="0" y="250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1">
              <a:extLst>
                <a:ext uri="{FF2B5EF4-FFF2-40B4-BE49-F238E27FC236}">
                  <a16:creationId xmlns:a16="http://schemas.microsoft.com/office/drawing/2014/main" id="{32DBC306-BE7F-4A5F-B849-2B1B2C3E0588}"/>
                </a:ext>
              </a:extLst>
            </p:cNvPr>
            <p:cNvSpPr/>
            <p:nvPr/>
          </p:nvSpPr>
          <p:spPr>
            <a:xfrm rot="20674339">
              <a:off x="6766813" y="5734648"/>
              <a:ext cx="4786128" cy="834490"/>
            </a:xfrm>
            <a:custGeom>
              <a:avLst/>
              <a:gdLst/>
              <a:ahLst/>
              <a:cxnLst/>
              <a:rect l="l" t="t" r="r" b="b"/>
              <a:pathLst>
                <a:path w="3889234" h="834490">
                  <a:moveTo>
                    <a:pt x="3889234" y="0"/>
                  </a:moveTo>
                  <a:lnTo>
                    <a:pt x="3753735" y="834490"/>
                  </a:lnTo>
                  <a:lnTo>
                    <a:pt x="965043" y="834490"/>
                  </a:lnTo>
                  <a:lnTo>
                    <a:pt x="0" y="5681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직사각형 18">
              <a:extLst>
                <a:ext uri="{FF2B5EF4-FFF2-40B4-BE49-F238E27FC236}">
                  <a16:creationId xmlns:a16="http://schemas.microsoft.com/office/drawing/2014/main" id="{0A7B9B40-ED96-4DBB-9B43-DE1CFEC7869C}"/>
                </a:ext>
              </a:extLst>
            </p:cNvPr>
            <p:cNvSpPr/>
            <p:nvPr/>
          </p:nvSpPr>
          <p:spPr>
            <a:xfrm rot="20674339">
              <a:off x="8835936" y="5460066"/>
              <a:ext cx="2654344" cy="834490"/>
            </a:xfrm>
            <a:custGeom>
              <a:avLst/>
              <a:gdLst/>
              <a:ahLst/>
              <a:cxnLst/>
              <a:rect l="l" t="t" r="r" b="b"/>
              <a:pathLst>
                <a:path w="1279392" h="494980">
                  <a:moveTo>
                    <a:pt x="1279392" y="0"/>
                  </a:moveTo>
                  <a:lnTo>
                    <a:pt x="1199020" y="494980"/>
                  </a:lnTo>
                  <a:lnTo>
                    <a:pt x="0" y="494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4F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직사각형 18">
              <a:extLst>
                <a:ext uri="{FF2B5EF4-FFF2-40B4-BE49-F238E27FC236}">
                  <a16:creationId xmlns:a16="http://schemas.microsoft.com/office/drawing/2014/main" id="{2602B92B-B400-4E62-B959-FC132F820071}"/>
                </a:ext>
              </a:extLst>
            </p:cNvPr>
            <p:cNvSpPr/>
            <p:nvPr/>
          </p:nvSpPr>
          <p:spPr>
            <a:xfrm rot="20674339">
              <a:off x="11246315" y="4997704"/>
              <a:ext cx="1154116" cy="834491"/>
            </a:xfrm>
            <a:custGeom>
              <a:avLst/>
              <a:gdLst/>
              <a:ahLst/>
              <a:cxnLst/>
              <a:rect l="l" t="t" r="r" b="b"/>
              <a:pathLst>
                <a:path w="937841" h="834491">
                  <a:moveTo>
                    <a:pt x="937841" y="0"/>
                  </a:moveTo>
                  <a:lnTo>
                    <a:pt x="707550" y="834491"/>
                  </a:lnTo>
                  <a:lnTo>
                    <a:pt x="0" y="8344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직사각형 1">
              <a:extLst>
                <a:ext uri="{FF2B5EF4-FFF2-40B4-BE49-F238E27FC236}">
                  <a16:creationId xmlns:a16="http://schemas.microsoft.com/office/drawing/2014/main" id="{093ACDAF-F49C-44DA-9A10-D12FC2377C6F}"/>
                </a:ext>
              </a:extLst>
            </p:cNvPr>
            <p:cNvSpPr/>
            <p:nvPr/>
          </p:nvSpPr>
          <p:spPr>
            <a:xfrm rot="20674339">
              <a:off x="7722219" y="6372801"/>
              <a:ext cx="4104920" cy="834490"/>
            </a:xfrm>
            <a:custGeom>
              <a:avLst/>
              <a:gdLst/>
              <a:ahLst/>
              <a:cxnLst/>
              <a:rect l="l" t="t" r="r" b="b"/>
              <a:pathLst>
                <a:path w="3335681" h="834490">
                  <a:moveTo>
                    <a:pt x="3335681" y="0"/>
                  </a:moveTo>
                  <a:lnTo>
                    <a:pt x="3200183" y="834490"/>
                  </a:lnTo>
                  <a:lnTo>
                    <a:pt x="3023890" y="8344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직사각형 18">
              <a:extLst>
                <a:ext uri="{FF2B5EF4-FFF2-40B4-BE49-F238E27FC236}">
                  <a16:creationId xmlns:a16="http://schemas.microsoft.com/office/drawing/2014/main" id="{5BD05AEB-A779-43F4-B0D1-084AEB69D5D9}"/>
                </a:ext>
              </a:extLst>
            </p:cNvPr>
            <p:cNvSpPr/>
            <p:nvPr/>
          </p:nvSpPr>
          <p:spPr>
            <a:xfrm rot="20674339">
              <a:off x="9048157" y="6198134"/>
              <a:ext cx="2654344" cy="834490"/>
            </a:xfrm>
            <a:custGeom>
              <a:avLst/>
              <a:gdLst/>
              <a:ahLst/>
              <a:cxnLst/>
              <a:rect l="l" t="t" r="r" b="b"/>
              <a:pathLst>
                <a:path w="2156935" h="834490">
                  <a:moveTo>
                    <a:pt x="2156935" y="0"/>
                  </a:moveTo>
                  <a:lnTo>
                    <a:pt x="2021436" y="834489"/>
                  </a:lnTo>
                  <a:lnTo>
                    <a:pt x="1923861" y="834490"/>
                  </a:lnTo>
                  <a:lnTo>
                    <a:pt x="0" y="3035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4F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직사각형 18">
              <a:extLst>
                <a:ext uri="{FF2B5EF4-FFF2-40B4-BE49-F238E27FC236}">
                  <a16:creationId xmlns:a16="http://schemas.microsoft.com/office/drawing/2014/main" id="{C54D343C-3AE4-4E82-802E-4C8AA6AE9348}"/>
                </a:ext>
              </a:extLst>
            </p:cNvPr>
            <p:cNvSpPr/>
            <p:nvPr/>
          </p:nvSpPr>
          <p:spPr>
            <a:xfrm rot="20674339">
              <a:off x="9173968" y="6493655"/>
              <a:ext cx="2625857" cy="728693"/>
            </a:xfrm>
            <a:custGeom>
              <a:avLst/>
              <a:gdLst/>
              <a:ahLst/>
              <a:cxnLst/>
              <a:rect l="l" t="t" r="r" b="b"/>
              <a:pathLst>
                <a:path w="1736554" h="458676">
                  <a:moveTo>
                    <a:pt x="1736554" y="0"/>
                  </a:moveTo>
                  <a:lnTo>
                    <a:pt x="1662076" y="4586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4F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직사각형 18">
              <a:extLst>
                <a:ext uri="{FF2B5EF4-FFF2-40B4-BE49-F238E27FC236}">
                  <a16:creationId xmlns:a16="http://schemas.microsoft.com/office/drawing/2014/main" id="{B1FB2E21-6C6D-47EC-AFD6-FD7EDF04FCFC}"/>
                </a:ext>
              </a:extLst>
            </p:cNvPr>
            <p:cNvSpPr/>
            <p:nvPr/>
          </p:nvSpPr>
          <p:spPr>
            <a:xfrm rot="20674339">
              <a:off x="11487598" y="5704636"/>
              <a:ext cx="896061" cy="1204370"/>
            </a:xfrm>
            <a:custGeom>
              <a:avLst/>
              <a:gdLst/>
              <a:ahLst/>
              <a:cxnLst/>
              <a:rect l="l" t="t" r="r" b="b"/>
              <a:pathLst>
                <a:path w="728144" h="834491">
                  <a:moveTo>
                    <a:pt x="728144" y="0"/>
                  </a:moveTo>
                  <a:lnTo>
                    <a:pt x="497854" y="834491"/>
                  </a:lnTo>
                  <a:lnTo>
                    <a:pt x="1" y="8344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직사각형 18">
              <a:extLst>
                <a:ext uri="{FF2B5EF4-FFF2-40B4-BE49-F238E27FC236}">
                  <a16:creationId xmlns:a16="http://schemas.microsoft.com/office/drawing/2014/main" id="{5E208E25-3355-4565-9E0E-9127D4AAF6A4}"/>
                </a:ext>
              </a:extLst>
            </p:cNvPr>
            <p:cNvSpPr/>
            <p:nvPr/>
          </p:nvSpPr>
          <p:spPr>
            <a:xfrm rot="20674339">
              <a:off x="11571572" y="6356552"/>
              <a:ext cx="728821" cy="567158"/>
            </a:xfrm>
            <a:custGeom>
              <a:avLst/>
              <a:gdLst/>
              <a:ahLst/>
              <a:cxnLst/>
              <a:rect l="l" t="t" r="r" b="b"/>
              <a:pathLst>
                <a:path w="592244" h="567158">
                  <a:moveTo>
                    <a:pt x="592244" y="1"/>
                  </a:moveTo>
                  <a:lnTo>
                    <a:pt x="435727" y="567158"/>
                  </a:lnTo>
                  <a:lnTo>
                    <a:pt x="0" y="4469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0DBAE690-34BC-4006-82EC-530F402C70AB}"/>
              </a:ext>
            </a:extLst>
          </p:cNvPr>
          <p:cNvSpPr txBox="1"/>
          <p:nvPr/>
        </p:nvSpPr>
        <p:spPr>
          <a:xfrm>
            <a:off x="11359923" y="6464744"/>
            <a:ext cx="853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35/35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1967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009ACE-321B-4009-89DB-DB098B67477A}"/>
              </a:ext>
            </a:extLst>
          </p:cNvPr>
          <p:cNvSpPr/>
          <p:nvPr/>
        </p:nvSpPr>
        <p:spPr>
          <a:xfrm>
            <a:off x="131091" y="651906"/>
            <a:ext cx="53654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Different types of sorting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19">
            <a:extLst>
              <a:ext uri="{FF2B5EF4-FFF2-40B4-BE49-F238E27FC236}">
                <a16:creationId xmlns:a16="http://schemas.microsoft.com/office/drawing/2014/main" id="{A62D0C00-41CF-40D2-9197-97F9E171E4F2}"/>
              </a:ext>
            </a:extLst>
          </p:cNvPr>
          <p:cNvGrpSpPr/>
          <p:nvPr/>
        </p:nvGrpSpPr>
        <p:grpSpPr>
          <a:xfrm>
            <a:off x="794" y="482439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496B6A8-1AE4-4796-B509-3F008F6BDECF}"/>
              </a:ext>
            </a:extLst>
          </p:cNvPr>
          <p:cNvSpPr txBox="1"/>
          <p:nvPr/>
        </p:nvSpPr>
        <p:spPr>
          <a:xfrm>
            <a:off x="11493278" y="6488668"/>
            <a:ext cx="720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4/35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표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5934247"/>
                  </p:ext>
                </p:extLst>
              </p:nvPr>
            </p:nvGraphicFramePr>
            <p:xfrm>
              <a:off x="1125915" y="1744487"/>
              <a:ext cx="9692640" cy="42288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308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23088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23088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60671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Algorithm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Average Case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Worst Case</a:t>
                          </a:r>
                          <a:endParaRPr lang="ko-KR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207362"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2400" b="1" dirty="0"/>
                        </a:p>
                        <a:p>
                          <a:pPr algn="ctr" latinLnBrk="1"/>
                          <a:r>
                            <a:rPr lang="en-US" altLang="ko-KR" sz="2400" b="1" dirty="0"/>
                            <a:t>Bubble Sort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2400" b="1" dirty="0"/>
                        </a:p>
                        <a:p>
                          <a:pPr algn="ctr" latinLnBrk="1"/>
                          <a:r>
                            <a:rPr lang="en-US" altLang="ko-KR" sz="2400" b="1" dirty="0"/>
                            <a:t>O(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p>
                                  <m: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altLang="ko-KR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2400" b="1" dirty="0"/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400" b="1" dirty="0"/>
                            <a:t>O(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p>
                                  <m: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altLang="ko-KR" sz="2400" b="1" dirty="0"/>
                        </a:p>
                        <a:p>
                          <a:pPr algn="ctr" latinLnBrk="1"/>
                          <a:endParaRPr lang="ko-KR" alt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207362"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2400" b="1" dirty="0"/>
                        </a:p>
                        <a:p>
                          <a:pPr algn="ctr" latinLnBrk="1"/>
                          <a:r>
                            <a:rPr lang="en-US" altLang="ko-KR" sz="2400" b="1" dirty="0"/>
                            <a:t>Merge Sort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2400" b="1" i="0" dirty="0">
                            <a:latin typeface="+mn-lt"/>
                          </a:endParaRP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400" b="1" i="1" smtClean="0"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r>
                                  <a:rPr lang="en-US" altLang="ko-KR" sz="24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400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func>
                                  <m:funcPr>
                                    <m:ctrlPr>
                                      <a:rPr lang="en-US" altLang="ko-KR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altLang="ko-KR" sz="2400" b="1" i="0" smtClean="0">
                                        <a:latin typeface="Cambria Math" panose="02040503050406030204" pitchFamily="18" charset="0"/>
                                      </a:rPr>
                                      <m:t>𝐥𝐨𝐠</m:t>
                                    </m:r>
                                  </m:fName>
                                  <m:e>
                                    <m:r>
                                      <a:rPr lang="en-US" altLang="ko-KR" sz="2400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</m:func>
                                <m:r>
                                  <a:rPr lang="en-US" altLang="ko-KR" sz="24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2400" b="1" dirty="0"/>
                        </a:p>
                        <a:p>
                          <a:pPr algn="ctr" latinLnBrk="1"/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2400" b="1" dirty="0"/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400" b="1" i="1" smtClean="0"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r>
                                  <a:rPr lang="en-US" altLang="ko-KR" sz="24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400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func>
                                  <m:funcPr>
                                    <m:ctrlPr>
                                      <a:rPr lang="en-US" altLang="ko-KR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altLang="ko-KR" sz="2400" b="1" i="0" smtClean="0">
                                        <a:latin typeface="Cambria Math" panose="02040503050406030204" pitchFamily="18" charset="0"/>
                                      </a:rPr>
                                      <m:t>𝐥𝐨𝐠</m:t>
                                    </m:r>
                                  </m:fName>
                                  <m:e>
                                    <m:r>
                                      <a:rPr lang="en-US" altLang="ko-KR" sz="2400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</m:func>
                                <m:r>
                                  <a:rPr lang="en-US" altLang="ko-KR" sz="24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2400" b="1" dirty="0"/>
                        </a:p>
                        <a:p>
                          <a:pPr algn="ctr" latinLnBrk="1"/>
                          <a:endParaRPr lang="ko-KR" alt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207362"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2400" b="1" dirty="0"/>
                        </a:p>
                        <a:p>
                          <a:pPr algn="ctr" latinLnBrk="1"/>
                          <a:r>
                            <a:rPr lang="en-US" altLang="ko-KR" sz="2400" b="1" dirty="0"/>
                            <a:t>Quick Sort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2400" b="1" i="1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2400" b="1" i="1" smtClean="0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  <m:r>
                                  <a:rPr lang="en-US" altLang="ko-KR" sz="24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400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func>
                                  <m:funcPr>
                                    <m:ctrlPr>
                                      <a:rPr lang="en-US" altLang="ko-KR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altLang="ko-KR" sz="2400" b="1" i="0" smtClean="0">
                                        <a:latin typeface="Cambria Math" panose="02040503050406030204" pitchFamily="18" charset="0"/>
                                      </a:rPr>
                                      <m:t>𝐥𝐨𝐠</m:t>
                                    </m:r>
                                  </m:fName>
                                  <m:e>
                                    <m:r>
                                      <a:rPr lang="en-US" altLang="ko-KR" sz="2400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</m:func>
                                <m:r>
                                  <a:rPr lang="en-US" altLang="ko-KR" sz="24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2400" b="1" dirty="0"/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400" b="1" dirty="0"/>
                            <a:t>O(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p>
                                  <m: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altLang="ko-KR" sz="2400" b="1" dirty="0"/>
                        </a:p>
                        <a:p>
                          <a:pPr algn="ctr" latinLnBrk="1"/>
                          <a:endParaRPr lang="ko-KR" alt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표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5934247"/>
                  </p:ext>
                </p:extLst>
              </p:nvPr>
            </p:nvGraphicFramePr>
            <p:xfrm>
              <a:off x="1125915" y="1744487"/>
              <a:ext cx="9692640" cy="42288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308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23088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23088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60671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Algorithm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Average Case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Worst Case</a:t>
                          </a:r>
                          <a:endParaRPr lang="ko-KR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207362"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2400" b="1" dirty="0"/>
                        </a:p>
                        <a:p>
                          <a:pPr algn="ctr" latinLnBrk="1"/>
                          <a:r>
                            <a:rPr lang="en-US" altLang="ko-KR" sz="2400" b="1" dirty="0"/>
                            <a:t>Bubble Sort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54545" r="-100565" b="-2010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0377" t="-54545" r="-755" b="-2010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207362"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2400" b="1" dirty="0"/>
                        </a:p>
                        <a:p>
                          <a:pPr algn="ctr" latinLnBrk="1"/>
                          <a:r>
                            <a:rPr lang="en-US" altLang="ko-KR" sz="2400" b="1" dirty="0"/>
                            <a:t>Merge Sort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54545" r="-100565" b="-1010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0377" t="-154545" r="-755" b="-1010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207362"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2400" b="1" dirty="0"/>
                        </a:p>
                        <a:p>
                          <a:pPr algn="ctr" latinLnBrk="1"/>
                          <a:r>
                            <a:rPr lang="en-US" altLang="ko-KR" sz="2400" b="1" dirty="0"/>
                            <a:t>Quick Sort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254545" r="-100565" b="-10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0377" t="-254545" r="-755" b="-10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60891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개체, 하늘, 시계이(가) 표시된 사진&#10;&#10;자동 생성된 설명">
            <a:extLst>
              <a:ext uri="{FF2B5EF4-FFF2-40B4-BE49-F238E27FC236}">
                <a16:creationId xmlns:a16="http://schemas.microsoft.com/office/drawing/2014/main" id="{FC4C495E-B2E4-49B5-BA9E-C7ED6436AAB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8" y="1996701"/>
            <a:ext cx="5730240" cy="3399101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009ACE-321B-4009-89DB-DB098B67477A}"/>
              </a:ext>
            </a:extLst>
          </p:cNvPr>
          <p:cNvSpPr/>
          <p:nvPr/>
        </p:nvSpPr>
        <p:spPr>
          <a:xfrm>
            <a:off x="131091" y="651906"/>
            <a:ext cx="55991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Decision Tree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19">
            <a:extLst>
              <a:ext uri="{FF2B5EF4-FFF2-40B4-BE49-F238E27FC236}">
                <a16:creationId xmlns:a16="http://schemas.microsoft.com/office/drawing/2014/main" id="{A62D0C00-41CF-40D2-9197-97F9E171E4F2}"/>
              </a:ext>
            </a:extLst>
          </p:cNvPr>
          <p:cNvGrpSpPr/>
          <p:nvPr/>
        </p:nvGrpSpPr>
        <p:grpSpPr>
          <a:xfrm>
            <a:off x="794" y="482439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496B6A8-1AE4-4796-B509-3F008F6BDECF}"/>
              </a:ext>
            </a:extLst>
          </p:cNvPr>
          <p:cNvSpPr txBox="1"/>
          <p:nvPr/>
        </p:nvSpPr>
        <p:spPr>
          <a:xfrm>
            <a:off x="11493278" y="6488668"/>
            <a:ext cx="720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5/35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022ABEC-E844-4617-B1A9-A571035DD6D6}"/>
                  </a:ext>
                </a:extLst>
              </p:cNvPr>
              <p:cNvSpPr txBox="1"/>
              <p:nvPr/>
            </p:nvSpPr>
            <p:spPr>
              <a:xfrm>
                <a:off x="5997366" y="2352264"/>
                <a:ext cx="6161836" cy="35377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b="1" dirty="0">
                    <a:ea typeface="Cambria Math" panose="02040503050406030204" pitchFamily="18" charset="0"/>
                  </a:rPr>
                  <a:t>Assumption</a:t>
                </a:r>
              </a:p>
              <a:p>
                <a:endParaRPr lang="en-US" altLang="ko-KR" sz="2000" b="1" dirty="0">
                  <a:ea typeface="Cambria Math" panose="02040503050406030204" pitchFamily="18" charset="0"/>
                </a:endParaRPr>
              </a:p>
              <a:p>
                <a:pPr marL="457200" indent="-457200">
                  <a:buAutoNum type="arabicPeriod"/>
                </a:pPr>
                <a:r>
                  <a:rPr lang="en-US" altLang="ko-KR" sz="2000" b="1" dirty="0">
                    <a:ea typeface="Cambria Math" panose="02040503050406030204" pitchFamily="18" charset="0"/>
                  </a:rPr>
                  <a:t>All the input elements are distinct.</a:t>
                </a:r>
              </a:p>
              <a:p>
                <a:pPr marL="457200" indent="-457200">
                  <a:buAutoNum type="arabicPeriod"/>
                </a:pPr>
                <a:endParaRPr lang="en-US" altLang="ko-KR" sz="2000" b="1" dirty="0">
                  <a:ea typeface="Cambria Math" panose="02040503050406030204" pitchFamily="18" charset="0"/>
                </a:endParaRPr>
              </a:p>
              <a:p>
                <a:pPr marL="457200" indent="-457200">
                  <a:buAutoNum type="arabicPeriod"/>
                </a:pPr>
                <a:r>
                  <a:rPr lang="en-US" altLang="ko-KR" sz="2000" b="1" dirty="0">
                    <a:ea typeface="Cambria Math" panose="02040503050406030204" pitchFamily="18" charset="0"/>
                  </a:rPr>
                  <a:t>All comparisons have the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ko-KR" sz="20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ko-KR" sz="20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endParaRPr lang="en-US" altLang="ko-KR" sz="2000" b="1" dirty="0">
                  <a:ea typeface="Cambria Math" panose="02040503050406030204" pitchFamily="18" charset="0"/>
                </a:endParaRPr>
              </a:p>
              <a:p>
                <a:endParaRPr lang="en-US" altLang="ko-KR" sz="2000" b="1" dirty="0"/>
              </a:p>
              <a:p>
                <a:r>
                  <a:rPr lang="en-US" altLang="ko-KR" sz="2000" b="1" dirty="0">
                    <a:ea typeface="Cambria Math" panose="02040503050406030204" pitchFamily="18" charset="0"/>
                  </a:rPr>
                  <a:t>about an input sequence 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sz="2000" b="1" dirty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ko-KR" sz="2000" b="1" dirty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altLang="ko-KR" sz="2000" b="1" dirty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20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….</m:t>
                    </m:r>
                  </m:oMath>
                </a14:m>
                <a:r>
                  <a:rPr lang="en-US" altLang="ko-KR" sz="20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ko-KR" sz="2000" b="1" dirty="0">
                    <a:ea typeface="Cambria Math" panose="02040503050406030204" pitchFamily="18" charset="0"/>
                  </a:rPr>
                  <a:t>&gt;</a:t>
                </a:r>
              </a:p>
              <a:p>
                <a:endParaRPr lang="en-US" altLang="ko-KR" sz="2000" b="1" dirty="0">
                  <a:ea typeface="Cambria Math" panose="02040503050406030204" pitchFamily="18" charset="0"/>
                </a:endParaRPr>
              </a:p>
              <a:p>
                <a:endParaRPr lang="en-US" altLang="ko-KR" sz="2000" b="1" dirty="0"/>
              </a:p>
              <a:p>
                <a:endParaRPr lang="en-US" altLang="ko-KR" sz="2000" b="1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022ABEC-E844-4617-B1A9-A571035DD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7366" y="2352264"/>
                <a:ext cx="6161836" cy="3537763"/>
              </a:xfrm>
              <a:prstGeom prst="rect">
                <a:avLst/>
              </a:prstGeom>
              <a:blipFill>
                <a:blip r:embed="rId4"/>
                <a:stretch>
                  <a:fillRect l="-1583" t="-13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0891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009ACE-321B-4009-89DB-DB098B67477A}"/>
              </a:ext>
            </a:extLst>
          </p:cNvPr>
          <p:cNvSpPr/>
          <p:nvPr/>
        </p:nvSpPr>
        <p:spPr>
          <a:xfrm>
            <a:off x="131091" y="651906"/>
            <a:ext cx="66659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Lower bound for the worst Case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19">
            <a:extLst>
              <a:ext uri="{FF2B5EF4-FFF2-40B4-BE49-F238E27FC236}">
                <a16:creationId xmlns:a16="http://schemas.microsoft.com/office/drawing/2014/main" id="{A62D0C00-41CF-40D2-9197-97F9E171E4F2}"/>
              </a:ext>
            </a:extLst>
          </p:cNvPr>
          <p:cNvGrpSpPr/>
          <p:nvPr/>
        </p:nvGrpSpPr>
        <p:grpSpPr>
          <a:xfrm>
            <a:off x="794" y="482439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950EDA-0FBF-4FEE-A270-C1B7D2185332}"/>
                  </a:ext>
                </a:extLst>
              </p:cNvPr>
              <p:cNvSpPr txBox="1"/>
              <p:nvPr/>
            </p:nvSpPr>
            <p:spPr>
              <a:xfrm>
                <a:off x="6147370" y="1703950"/>
                <a:ext cx="5775786" cy="35757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dirty="0"/>
                  <a:t>Lemma</a:t>
                </a:r>
              </a:p>
              <a:p>
                <a:endParaRPr lang="en-US" altLang="ko-KR" b="1" dirty="0"/>
              </a:p>
              <a:p>
                <a:pPr marL="457200" indent="-457200">
                  <a:buAutoNum type="arabicPeriod"/>
                </a:pPr>
                <a:r>
                  <a:rPr lang="en-US" altLang="ko-KR" sz="2000" dirty="0"/>
                  <a:t>Each of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altLang="ko-KR" sz="2000" dirty="0"/>
                  <a:t> Permutations on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2000" dirty="0"/>
                  <a:t> elements must appear as one of the leaf nodes.</a:t>
                </a:r>
              </a:p>
              <a:p>
                <a:pPr marL="457200" indent="-457200">
                  <a:buAutoNum type="arabicPeriod"/>
                </a:pPr>
                <a:endParaRPr lang="en-US" altLang="ko-KR" sz="2000" dirty="0"/>
              </a:p>
              <a:p>
                <a:pPr marL="457200" indent="-457200">
                  <a:buAutoNum type="arabicPeriod"/>
                </a:pPr>
                <a:r>
                  <a:rPr lang="en-US" altLang="ko-KR" sz="2000" dirty="0"/>
                  <a:t>Decision tree has this trait that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sSup>
                      <m:sSupPr>
                        <m:ctrlPr>
                          <a:rPr lang="en-US" altLang="ko-KR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endParaRPr lang="en-US" altLang="ko-KR" sz="2000" dirty="0"/>
              </a:p>
              <a:p>
                <a:r>
                  <a:rPr lang="en-US" altLang="ko-KR" sz="2000" dirty="0"/>
                  <a:t>     (</a:t>
                </a:r>
                <a14:m>
                  <m:oMath xmlns:m="http://schemas.openxmlformats.org/officeDocument/2006/math">
                    <m:r>
                      <a:rPr lang="en-US" altLang="ko-KR" sz="20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</a:rPr>
                      <m:t>leaf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</a:rPr>
                      <m:t>node</m:t>
                    </m:r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h𝑒𝑖𝑔h𝑡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𝑏𝑖𝑛𝑎𝑟𝑦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𝑡𝑟𝑒𝑒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dirty="0"/>
              </a:p>
              <a:p>
                <a:pPr marL="457200" indent="-457200">
                  <a:buAutoNum type="arabicPeriod"/>
                </a:pPr>
                <a:endParaRPr lang="en-US" altLang="ko-KR" sz="2000" dirty="0"/>
              </a:p>
              <a:p>
                <a:r>
                  <a:rPr lang="en-US" altLang="ko-KR" sz="2000" dirty="0"/>
                  <a:t>3.   The worst-case number of comparisons </a:t>
                </a:r>
              </a:p>
              <a:p>
                <a:r>
                  <a:rPr lang="en-US" altLang="ko-KR" sz="2000" dirty="0"/>
                  <a:t>     equals the height of its decision tree.</a:t>
                </a:r>
              </a:p>
              <a:p>
                <a:endParaRPr lang="en-US" altLang="ko-KR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950EDA-0FBF-4FEE-A270-C1B7D2185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370" y="1703950"/>
                <a:ext cx="5775786" cy="3575722"/>
              </a:xfrm>
              <a:prstGeom prst="rect">
                <a:avLst/>
              </a:prstGeom>
              <a:blipFill>
                <a:blip r:embed="rId3"/>
                <a:stretch>
                  <a:fillRect l="-2110" t="-18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 descr="개체, 하늘, 시계이(가) 표시된 사진&#10;&#10;자동 생성된 설명">
            <a:extLst>
              <a:ext uri="{FF2B5EF4-FFF2-40B4-BE49-F238E27FC236}">
                <a16:creationId xmlns:a16="http://schemas.microsoft.com/office/drawing/2014/main" id="{C8721F62-3581-4243-89AD-4D29394C0A3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2494"/>
            <a:ext cx="5775786" cy="33991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5195C6-2CBD-4B7E-ABAF-295686A4D3EA}"/>
              </a:ext>
            </a:extLst>
          </p:cNvPr>
          <p:cNvSpPr txBox="1"/>
          <p:nvPr/>
        </p:nvSpPr>
        <p:spPr>
          <a:xfrm>
            <a:off x="11493278" y="6488668"/>
            <a:ext cx="720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6/35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4CE606E-20FB-4820-B18B-960684C472E6}"/>
                  </a:ext>
                </a:extLst>
              </p:cNvPr>
              <p:cNvSpPr txBox="1"/>
              <p:nvPr/>
            </p:nvSpPr>
            <p:spPr>
              <a:xfrm>
                <a:off x="1348740" y="2005822"/>
                <a:ext cx="10972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ko-KR" altLang="en-US" sz="2000" b="1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ko-KR" altLang="en-US" sz="20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4CE606E-20FB-4820-B18B-960684C47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8740" y="2005822"/>
                <a:ext cx="1097280" cy="400110"/>
              </a:xfrm>
              <a:prstGeom prst="rect">
                <a:avLst/>
              </a:prstGeom>
              <a:blipFill>
                <a:blip r:embed="rId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E21F56-F3BC-468E-9F55-27D4B6D6493E}"/>
                  </a:ext>
                </a:extLst>
              </p:cNvPr>
              <p:cNvSpPr txBox="1"/>
              <p:nvPr/>
            </p:nvSpPr>
            <p:spPr>
              <a:xfrm>
                <a:off x="1600200" y="2887821"/>
                <a:ext cx="10287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ko-KR" altLang="en-US" sz="20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E21F56-F3BC-468E-9F55-27D4B6D64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887821"/>
                <a:ext cx="1028700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AA6871B-8A78-4D4C-A414-2D6E66B2AAF3}"/>
                  </a:ext>
                </a:extLst>
              </p:cNvPr>
              <p:cNvSpPr txBox="1"/>
              <p:nvPr/>
            </p:nvSpPr>
            <p:spPr>
              <a:xfrm>
                <a:off x="2106930" y="3783171"/>
                <a:ext cx="10287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ko-KR" altLang="en-US" sz="20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AA6871B-8A78-4D4C-A414-2D6E66B2A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6930" y="3783171"/>
                <a:ext cx="1028700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>
            <a:extLst>
              <a:ext uri="{FF2B5EF4-FFF2-40B4-BE49-F238E27FC236}">
                <a16:creationId xmlns:a16="http://schemas.microsoft.com/office/drawing/2014/main" id="{E8E5C79A-21BE-41C8-BB6A-E6D86628AE42}"/>
              </a:ext>
            </a:extLst>
          </p:cNvPr>
          <p:cNvSpPr/>
          <p:nvPr/>
        </p:nvSpPr>
        <p:spPr>
          <a:xfrm>
            <a:off x="297180" y="3771741"/>
            <a:ext cx="765810" cy="5030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37A3D74-3EEF-4C11-83C8-1BEDD937241E}"/>
              </a:ext>
            </a:extLst>
          </p:cNvPr>
          <p:cNvSpPr/>
          <p:nvPr/>
        </p:nvSpPr>
        <p:spPr>
          <a:xfrm>
            <a:off x="952500" y="4655661"/>
            <a:ext cx="765810" cy="5030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A4BAD00-F284-4F9E-9679-3D1DE267A124}"/>
              </a:ext>
            </a:extLst>
          </p:cNvPr>
          <p:cNvSpPr/>
          <p:nvPr/>
        </p:nvSpPr>
        <p:spPr>
          <a:xfrm>
            <a:off x="2289810" y="4655661"/>
            <a:ext cx="765810" cy="5030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0B6E4E4-B403-4D4D-8383-C57A06B5AE98}"/>
              </a:ext>
            </a:extLst>
          </p:cNvPr>
          <p:cNvSpPr/>
          <p:nvPr/>
        </p:nvSpPr>
        <p:spPr>
          <a:xfrm>
            <a:off x="2941320" y="3764121"/>
            <a:ext cx="765810" cy="5030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84B6CAB-C8EA-46ED-BBB8-0B37CFCC3C79}"/>
              </a:ext>
            </a:extLst>
          </p:cNvPr>
          <p:cNvSpPr/>
          <p:nvPr/>
        </p:nvSpPr>
        <p:spPr>
          <a:xfrm>
            <a:off x="3615690" y="4655661"/>
            <a:ext cx="765810" cy="5030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B81BF36-22ED-43D8-B87D-61530FA20170}"/>
              </a:ext>
            </a:extLst>
          </p:cNvPr>
          <p:cNvSpPr/>
          <p:nvPr/>
        </p:nvSpPr>
        <p:spPr>
          <a:xfrm>
            <a:off x="4930140" y="4655661"/>
            <a:ext cx="765810" cy="5030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50EFD42-AEBB-482A-9650-AEB9F2B32143}"/>
              </a:ext>
            </a:extLst>
          </p:cNvPr>
          <p:cNvCxnSpPr/>
          <p:nvPr/>
        </p:nvCxnSpPr>
        <p:spPr>
          <a:xfrm flipH="1">
            <a:off x="1545962" y="2406317"/>
            <a:ext cx="845820" cy="577298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AF15CC4-B8A6-415D-A6D6-D43256621BDD}"/>
              </a:ext>
            </a:extLst>
          </p:cNvPr>
          <p:cNvCxnSpPr>
            <a:cxnSpLocks/>
          </p:cNvCxnSpPr>
          <p:nvPr/>
        </p:nvCxnSpPr>
        <p:spPr>
          <a:xfrm flipH="1">
            <a:off x="826770" y="3287931"/>
            <a:ext cx="373380" cy="510639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27CD134-0307-4C74-8C59-BEBC657F4399}"/>
              </a:ext>
            </a:extLst>
          </p:cNvPr>
          <p:cNvCxnSpPr>
            <a:cxnSpLocks/>
          </p:cNvCxnSpPr>
          <p:nvPr/>
        </p:nvCxnSpPr>
        <p:spPr>
          <a:xfrm>
            <a:off x="1492622" y="3290237"/>
            <a:ext cx="388982" cy="584149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1BC2A43-BF15-4820-9FBF-CEA1291B40C8}"/>
              </a:ext>
            </a:extLst>
          </p:cNvPr>
          <p:cNvCxnSpPr>
            <a:cxnSpLocks/>
          </p:cNvCxnSpPr>
          <p:nvPr/>
        </p:nvCxnSpPr>
        <p:spPr>
          <a:xfrm>
            <a:off x="2079362" y="4174157"/>
            <a:ext cx="398862" cy="461226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891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12" grpId="0"/>
      <p:bldP spid="12" grpId="1"/>
      <p:bldP spid="10" grpId="0" animBg="1"/>
      <p:bldP spid="10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009ACE-321B-4009-89DB-DB098B67477A}"/>
              </a:ext>
            </a:extLst>
          </p:cNvPr>
          <p:cNvSpPr/>
          <p:nvPr/>
        </p:nvSpPr>
        <p:spPr>
          <a:xfrm>
            <a:off x="131091" y="651906"/>
            <a:ext cx="66659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Lower bound for the worst Case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19">
            <a:extLst>
              <a:ext uri="{FF2B5EF4-FFF2-40B4-BE49-F238E27FC236}">
                <a16:creationId xmlns:a16="http://schemas.microsoft.com/office/drawing/2014/main" id="{A62D0C00-41CF-40D2-9197-97F9E171E4F2}"/>
              </a:ext>
            </a:extLst>
          </p:cNvPr>
          <p:cNvGrpSpPr/>
          <p:nvPr/>
        </p:nvGrpSpPr>
        <p:grpSpPr>
          <a:xfrm>
            <a:off x="794" y="482439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4126973-1F52-4447-A1E8-7ED452266166}"/>
                  </a:ext>
                </a:extLst>
              </p:cNvPr>
              <p:cNvSpPr txBox="1"/>
              <p:nvPr/>
            </p:nvSpPr>
            <p:spPr>
              <a:xfrm>
                <a:off x="6332306" y="2319714"/>
                <a:ext cx="5390510" cy="34889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altLang="ko-KR" sz="2000" dirty="0"/>
                  <a:t> (using lemma 1 and 2)</a:t>
                </a:r>
              </a:p>
              <a:p>
                <a:endParaRPr lang="en-US" altLang="ko-KR" sz="2000" dirty="0"/>
              </a:p>
              <a:p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endParaRPr lang="en-US" altLang="ko-KR" sz="2000" dirty="0"/>
              </a:p>
              <a:p>
                <a:endParaRPr lang="en-US" altLang="ko-KR" sz="2000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00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m:rPr>
                            <m:sty m:val="p"/>
                          </m:rPr>
                          <a:rPr lang="en-US" altLang="ko-KR" sz="2000" i="1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func>
                  </m:oMath>
                </a14:m>
                <a:r>
                  <a:rPr lang="en-US" altLang="ko-KR" sz="2000" dirty="0"/>
                  <a:t>! </a:t>
                </a:r>
                <a14:m>
                  <m:oMath xmlns:m="http://schemas.openxmlformats.org/officeDocument/2006/math">
                    <m:r>
                      <a:rPr lang="en-US" altLang="ko-KR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ko-KR" sz="2000" dirty="0"/>
                  <a:t> h</a:t>
                </a:r>
              </a:p>
              <a:p>
                <a:endParaRPr lang="en-US" altLang="ko-KR" sz="2000" dirty="0"/>
              </a:p>
              <a:p>
                <a:r>
                  <a:rPr lang="en-US" altLang="ko-KR" sz="2000" dirty="0"/>
                  <a:t>h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func>
                  </m:oMath>
                </a14:m>
                <a:endParaRPr lang="en-US" altLang="ko-KR" sz="2000" dirty="0"/>
              </a:p>
              <a:p>
                <a:r>
                  <a:rPr lang="en-US" altLang="ko-KR" sz="2000" dirty="0"/>
                  <a:t>   = </a:t>
                </a:r>
                <a14:m>
                  <m:oMath xmlns:m="http://schemas.openxmlformats.org/officeDocument/2006/math">
                    <m:r>
                      <a:rPr lang="el-GR" altLang="ko-KR" sz="2000" i="1">
                        <a:latin typeface="Cambria Math" panose="02040503050406030204" pitchFamily="18" charset="0"/>
                      </a:rPr>
                      <m:t>𝛺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𝑛𝑙𝑜𝑔𝑛</m:t>
                        </m:r>
                      </m:e>
                    </m:d>
                  </m:oMath>
                </a14:m>
                <a:r>
                  <a:rPr lang="en-US" altLang="ko-KR" sz="2000" dirty="0"/>
                  <a:t> (using lemma 3 and 4)</a:t>
                </a:r>
              </a:p>
              <a:p>
                <a:endParaRPr lang="en-US" altLang="ko-KR" sz="2000" dirty="0"/>
              </a:p>
              <a:p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/>
                  <a:t>Comparison sort algorithm requires     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l-GR" altLang="ko-KR" sz="2000" i="1">
                        <a:latin typeface="Cambria Math" panose="02040503050406030204" pitchFamily="18" charset="0"/>
                      </a:rPr>
                      <m:t>𝛺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𝑛𝑙𝑜𝑔𝑛</m:t>
                        </m:r>
                      </m:e>
                    </m:d>
                  </m:oMath>
                </a14:m>
                <a:r>
                  <a:rPr lang="en-US" altLang="ko-KR" sz="2000" dirty="0"/>
                  <a:t> comparisons in the worst case.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4126973-1F52-4447-A1E8-7ED4522661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2306" y="2319714"/>
                <a:ext cx="5390510" cy="3488904"/>
              </a:xfrm>
              <a:prstGeom prst="rect">
                <a:avLst/>
              </a:prstGeom>
              <a:blipFill>
                <a:blip r:embed="rId3"/>
                <a:stretch>
                  <a:fillRect l="-1244" t="-874" b="-2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4AE9C77-0922-4882-B310-E8112307B393}"/>
                  </a:ext>
                </a:extLst>
              </p:cNvPr>
              <p:cNvSpPr txBox="1"/>
              <p:nvPr/>
            </p:nvSpPr>
            <p:spPr>
              <a:xfrm>
                <a:off x="147252" y="1715250"/>
                <a:ext cx="5775786" cy="3945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dirty="0"/>
                  <a:t>Lemma</a:t>
                </a:r>
              </a:p>
              <a:p>
                <a:endParaRPr lang="en-US" altLang="ko-KR" b="1" dirty="0"/>
              </a:p>
              <a:p>
                <a:pPr marL="457200" indent="-457200">
                  <a:buAutoNum type="arabicPeriod"/>
                </a:pPr>
                <a:r>
                  <a:rPr lang="en-US" altLang="ko-KR" sz="2000" dirty="0"/>
                  <a:t>Each of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altLang="ko-KR" sz="2000" dirty="0"/>
                  <a:t> Permutations on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2000" dirty="0"/>
                  <a:t> elements must appear as one of the leaf nodes.</a:t>
                </a:r>
              </a:p>
              <a:p>
                <a:pPr marL="457200" indent="-457200">
                  <a:buAutoNum type="arabicPeriod"/>
                </a:pPr>
                <a:endParaRPr lang="en-US" altLang="ko-KR" sz="2000" dirty="0"/>
              </a:p>
              <a:p>
                <a:pPr marL="457200" indent="-457200">
                  <a:buAutoNum type="arabicPeriod"/>
                </a:pPr>
                <a:r>
                  <a:rPr lang="en-US" altLang="ko-KR" sz="2000" dirty="0"/>
                  <a:t>Binary tree has this trait that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sSup>
                      <m:sSupPr>
                        <m:ctrlPr>
                          <a:rPr lang="en-US" altLang="ko-KR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endParaRPr lang="en-US" altLang="ko-KR" sz="2000" dirty="0"/>
              </a:p>
              <a:p>
                <a:r>
                  <a:rPr lang="en-US" altLang="ko-KR" sz="2000" dirty="0"/>
                  <a:t>     (</a:t>
                </a:r>
                <a14:m>
                  <m:oMath xmlns:m="http://schemas.openxmlformats.org/officeDocument/2006/math">
                    <m:r>
                      <a:rPr lang="en-US" altLang="ko-KR" sz="20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</a:rPr>
                      <m:t>leaf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</a:rPr>
                      <m:t>node</m:t>
                    </m:r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h𝑒𝑖𝑔h𝑡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𝑏𝑖𝑛𝑎𝑟𝑦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𝑡𝑟𝑒𝑒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dirty="0"/>
              </a:p>
              <a:p>
                <a:pPr marL="457200" indent="-457200">
                  <a:buAutoNum type="arabicPeriod"/>
                </a:pPr>
                <a:endParaRPr lang="en-US" altLang="ko-KR" sz="2000" dirty="0"/>
              </a:p>
              <a:p>
                <a:r>
                  <a:rPr lang="en-US" altLang="ko-KR" sz="2000" dirty="0"/>
                  <a:t>3.   The worst-case number of comparisons </a:t>
                </a:r>
              </a:p>
              <a:p>
                <a:r>
                  <a:rPr lang="en-US" altLang="ko-KR" sz="2000" dirty="0"/>
                  <a:t>     equals the height of its decision tree.</a:t>
                </a:r>
              </a:p>
              <a:p>
                <a:endParaRPr lang="en-US" altLang="ko-KR" sz="2000" dirty="0"/>
              </a:p>
              <a:p>
                <a:r>
                  <a:rPr lang="en-US" altLang="ko-KR" sz="2000" dirty="0"/>
                  <a:t>4.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func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r>
                      <a:rPr lang="el-GR" altLang="ko-KR" sz="2000" b="0" i="1" smtClean="0">
                        <a:latin typeface="Cambria Math" panose="02040503050406030204" pitchFamily="18" charset="0"/>
                      </a:rPr>
                      <m:t>𝛺</m:t>
                    </m:r>
                    <m:d>
                      <m:d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𝑛𝑙𝑜𝑔𝑛</m:t>
                        </m:r>
                      </m:e>
                    </m:d>
                  </m:oMath>
                </a14:m>
                <a:r>
                  <a:rPr lang="en-US" altLang="ko-KR" sz="2000" dirty="0"/>
                  <a:t> by </a:t>
                </a:r>
                <a:r>
                  <a:rPr lang="ko-KR" altLang="ko-KR" sz="2000" dirty="0" err="1"/>
                  <a:t>Stirling</a:t>
                </a:r>
                <a:r>
                  <a:rPr lang="ko-KR" altLang="ko-KR" sz="2000" dirty="0"/>
                  <a:t> </a:t>
                </a:r>
                <a:r>
                  <a:rPr lang="ko-KR" altLang="ko-KR" sz="2000" dirty="0" err="1"/>
                  <a:t>approximation</a:t>
                </a:r>
                <a:endParaRPr lang="en-US" altLang="ko-KR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4AE9C77-0922-4882-B310-E8112307B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52" y="1715250"/>
                <a:ext cx="5775786" cy="3945054"/>
              </a:xfrm>
              <a:prstGeom prst="rect">
                <a:avLst/>
              </a:prstGeom>
              <a:blipFill>
                <a:blip r:embed="rId4"/>
                <a:stretch>
                  <a:fillRect l="-2110" t="-1543" b="-1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D82A030A-3A18-4E13-8065-708F323F3B94}"/>
              </a:ext>
            </a:extLst>
          </p:cNvPr>
          <p:cNvSpPr txBox="1"/>
          <p:nvPr/>
        </p:nvSpPr>
        <p:spPr>
          <a:xfrm>
            <a:off x="11493278" y="6488668"/>
            <a:ext cx="720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7/35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84624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382244" y="2804903"/>
            <a:ext cx="534519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Counting Sort</a:t>
            </a:r>
            <a:endParaRPr lang="ko-KR" altLang="en-US" sz="48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704977" y="3751762"/>
            <a:ext cx="4835661" cy="107505"/>
            <a:chOff x="0" y="349924"/>
            <a:chExt cx="1844310" cy="45970"/>
          </a:xfrm>
        </p:grpSpPr>
        <p:sp>
          <p:nvSpPr>
            <p:cNvPr id="3" name="직사각형 2"/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AF688799-C9C2-4547-A103-A54E624CAAD7}"/>
              </a:ext>
            </a:extLst>
          </p:cNvPr>
          <p:cNvGrpSpPr/>
          <p:nvPr/>
        </p:nvGrpSpPr>
        <p:grpSpPr>
          <a:xfrm>
            <a:off x="4533235" y="4997704"/>
            <a:ext cx="7867990" cy="2224644"/>
            <a:chOff x="4532441" y="4997704"/>
            <a:chExt cx="7867990" cy="2224644"/>
          </a:xfrm>
        </p:grpSpPr>
        <p:sp>
          <p:nvSpPr>
            <p:cNvPr id="23" name="직사각형 1"/>
            <p:cNvSpPr/>
            <p:nvPr/>
          </p:nvSpPr>
          <p:spPr>
            <a:xfrm rot="20674339">
              <a:off x="4532441" y="6352687"/>
              <a:ext cx="4786128" cy="834491"/>
            </a:xfrm>
            <a:custGeom>
              <a:avLst/>
              <a:gdLst/>
              <a:ahLst/>
              <a:cxnLst/>
              <a:rect l="l" t="t" r="r" b="b"/>
              <a:pathLst>
                <a:path w="3889234" h="834491">
                  <a:moveTo>
                    <a:pt x="3889234" y="0"/>
                  </a:moveTo>
                  <a:lnTo>
                    <a:pt x="3753736" y="834491"/>
                  </a:lnTo>
                  <a:lnTo>
                    <a:pt x="2933294" y="834491"/>
                  </a:lnTo>
                  <a:lnTo>
                    <a:pt x="0" y="250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 rot="20674339">
              <a:off x="6766813" y="5734648"/>
              <a:ext cx="4786128" cy="834490"/>
            </a:xfrm>
            <a:custGeom>
              <a:avLst/>
              <a:gdLst/>
              <a:ahLst/>
              <a:cxnLst/>
              <a:rect l="l" t="t" r="r" b="b"/>
              <a:pathLst>
                <a:path w="3889234" h="834490">
                  <a:moveTo>
                    <a:pt x="3889234" y="0"/>
                  </a:moveTo>
                  <a:lnTo>
                    <a:pt x="3753735" y="834490"/>
                  </a:lnTo>
                  <a:lnTo>
                    <a:pt x="965043" y="834490"/>
                  </a:lnTo>
                  <a:lnTo>
                    <a:pt x="0" y="5681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 rot="20674339">
              <a:off x="8835936" y="5460066"/>
              <a:ext cx="2654344" cy="834490"/>
            </a:xfrm>
            <a:custGeom>
              <a:avLst/>
              <a:gdLst/>
              <a:ahLst/>
              <a:cxnLst/>
              <a:rect l="l" t="t" r="r" b="b"/>
              <a:pathLst>
                <a:path w="1279392" h="494980">
                  <a:moveTo>
                    <a:pt x="1279392" y="0"/>
                  </a:moveTo>
                  <a:lnTo>
                    <a:pt x="1199020" y="494980"/>
                  </a:lnTo>
                  <a:lnTo>
                    <a:pt x="0" y="494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4F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8"/>
            <p:cNvSpPr/>
            <p:nvPr/>
          </p:nvSpPr>
          <p:spPr>
            <a:xfrm rot="20674339">
              <a:off x="11246315" y="4997704"/>
              <a:ext cx="1154116" cy="834491"/>
            </a:xfrm>
            <a:custGeom>
              <a:avLst/>
              <a:gdLst/>
              <a:ahLst/>
              <a:cxnLst/>
              <a:rect l="l" t="t" r="r" b="b"/>
              <a:pathLst>
                <a:path w="937841" h="834491">
                  <a:moveTo>
                    <a:pt x="937841" y="0"/>
                  </a:moveTo>
                  <a:lnTo>
                    <a:pt x="707550" y="834491"/>
                  </a:lnTo>
                  <a:lnTo>
                    <a:pt x="0" y="8344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"/>
            <p:cNvSpPr/>
            <p:nvPr/>
          </p:nvSpPr>
          <p:spPr>
            <a:xfrm rot="20674339">
              <a:off x="7722219" y="6372801"/>
              <a:ext cx="4104920" cy="834490"/>
            </a:xfrm>
            <a:custGeom>
              <a:avLst/>
              <a:gdLst/>
              <a:ahLst/>
              <a:cxnLst/>
              <a:rect l="l" t="t" r="r" b="b"/>
              <a:pathLst>
                <a:path w="3335681" h="834490">
                  <a:moveTo>
                    <a:pt x="3335681" y="0"/>
                  </a:moveTo>
                  <a:lnTo>
                    <a:pt x="3200183" y="834490"/>
                  </a:lnTo>
                  <a:lnTo>
                    <a:pt x="3023890" y="8344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사각형 18"/>
            <p:cNvSpPr/>
            <p:nvPr/>
          </p:nvSpPr>
          <p:spPr>
            <a:xfrm rot="20674339">
              <a:off x="9048157" y="6198134"/>
              <a:ext cx="2654344" cy="834490"/>
            </a:xfrm>
            <a:custGeom>
              <a:avLst/>
              <a:gdLst/>
              <a:ahLst/>
              <a:cxnLst/>
              <a:rect l="l" t="t" r="r" b="b"/>
              <a:pathLst>
                <a:path w="2156935" h="834490">
                  <a:moveTo>
                    <a:pt x="2156935" y="0"/>
                  </a:moveTo>
                  <a:lnTo>
                    <a:pt x="2021436" y="834489"/>
                  </a:lnTo>
                  <a:lnTo>
                    <a:pt x="1923861" y="834490"/>
                  </a:lnTo>
                  <a:lnTo>
                    <a:pt x="0" y="3035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4F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직사각형 18"/>
            <p:cNvSpPr/>
            <p:nvPr/>
          </p:nvSpPr>
          <p:spPr>
            <a:xfrm rot="20674339">
              <a:off x="9173968" y="6493655"/>
              <a:ext cx="2625857" cy="728693"/>
            </a:xfrm>
            <a:custGeom>
              <a:avLst/>
              <a:gdLst/>
              <a:ahLst/>
              <a:cxnLst/>
              <a:rect l="l" t="t" r="r" b="b"/>
              <a:pathLst>
                <a:path w="1736554" h="458676">
                  <a:moveTo>
                    <a:pt x="1736554" y="0"/>
                  </a:moveTo>
                  <a:lnTo>
                    <a:pt x="1662076" y="4586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4F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8"/>
            <p:cNvSpPr/>
            <p:nvPr/>
          </p:nvSpPr>
          <p:spPr>
            <a:xfrm rot="20674339">
              <a:off x="11487598" y="5704636"/>
              <a:ext cx="896061" cy="1204370"/>
            </a:xfrm>
            <a:custGeom>
              <a:avLst/>
              <a:gdLst/>
              <a:ahLst/>
              <a:cxnLst/>
              <a:rect l="l" t="t" r="r" b="b"/>
              <a:pathLst>
                <a:path w="728144" h="834491">
                  <a:moveTo>
                    <a:pt x="728144" y="0"/>
                  </a:moveTo>
                  <a:lnTo>
                    <a:pt x="497854" y="834491"/>
                  </a:lnTo>
                  <a:lnTo>
                    <a:pt x="1" y="8344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직사각형 18"/>
            <p:cNvSpPr/>
            <p:nvPr/>
          </p:nvSpPr>
          <p:spPr>
            <a:xfrm rot="20674339">
              <a:off x="11571572" y="6356552"/>
              <a:ext cx="728821" cy="567158"/>
            </a:xfrm>
            <a:custGeom>
              <a:avLst/>
              <a:gdLst/>
              <a:ahLst/>
              <a:cxnLst/>
              <a:rect l="l" t="t" r="r" b="b"/>
              <a:pathLst>
                <a:path w="592244" h="567158">
                  <a:moveTo>
                    <a:pt x="592244" y="1"/>
                  </a:moveTo>
                  <a:lnTo>
                    <a:pt x="435727" y="567158"/>
                  </a:lnTo>
                  <a:lnTo>
                    <a:pt x="0" y="4469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그룹 19">
            <a:extLst>
              <a:ext uri="{FF2B5EF4-FFF2-40B4-BE49-F238E27FC236}">
                <a16:creationId xmlns:a16="http://schemas.microsoft.com/office/drawing/2014/main" id="{CDD11166-E789-41AD-AAC0-F36F6B5E239E}"/>
              </a:ext>
            </a:extLst>
          </p:cNvPr>
          <p:cNvGrpSpPr/>
          <p:nvPr/>
        </p:nvGrpSpPr>
        <p:grpSpPr>
          <a:xfrm rot="10800000">
            <a:off x="-384720" y="-370718"/>
            <a:ext cx="7867990" cy="2224644"/>
            <a:chOff x="4532441" y="4997704"/>
            <a:chExt cx="7867990" cy="2224644"/>
          </a:xfrm>
        </p:grpSpPr>
        <p:sp>
          <p:nvSpPr>
            <p:cNvPr id="24" name="직사각형 1">
              <a:extLst>
                <a:ext uri="{FF2B5EF4-FFF2-40B4-BE49-F238E27FC236}">
                  <a16:creationId xmlns:a16="http://schemas.microsoft.com/office/drawing/2014/main" id="{D98655CA-6FCD-49FD-B6DC-E4317E3456D9}"/>
                </a:ext>
              </a:extLst>
            </p:cNvPr>
            <p:cNvSpPr/>
            <p:nvPr/>
          </p:nvSpPr>
          <p:spPr>
            <a:xfrm rot="20674339">
              <a:off x="4532441" y="6352687"/>
              <a:ext cx="4786128" cy="834491"/>
            </a:xfrm>
            <a:custGeom>
              <a:avLst/>
              <a:gdLst/>
              <a:ahLst/>
              <a:cxnLst/>
              <a:rect l="l" t="t" r="r" b="b"/>
              <a:pathLst>
                <a:path w="3889234" h="834491">
                  <a:moveTo>
                    <a:pt x="3889234" y="0"/>
                  </a:moveTo>
                  <a:lnTo>
                    <a:pt x="3753736" y="834491"/>
                  </a:lnTo>
                  <a:lnTo>
                    <a:pt x="2933294" y="834491"/>
                  </a:lnTo>
                  <a:lnTo>
                    <a:pt x="0" y="250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1">
              <a:extLst>
                <a:ext uri="{FF2B5EF4-FFF2-40B4-BE49-F238E27FC236}">
                  <a16:creationId xmlns:a16="http://schemas.microsoft.com/office/drawing/2014/main" id="{043BD729-DFBB-4C1B-BFC4-98FF710D7DB4}"/>
                </a:ext>
              </a:extLst>
            </p:cNvPr>
            <p:cNvSpPr/>
            <p:nvPr/>
          </p:nvSpPr>
          <p:spPr>
            <a:xfrm rot="20674339">
              <a:off x="6766813" y="5734648"/>
              <a:ext cx="4786128" cy="834490"/>
            </a:xfrm>
            <a:custGeom>
              <a:avLst/>
              <a:gdLst/>
              <a:ahLst/>
              <a:cxnLst/>
              <a:rect l="l" t="t" r="r" b="b"/>
              <a:pathLst>
                <a:path w="3889234" h="834490">
                  <a:moveTo>
                    <a:pt x="3889234" y="0"/>
                  </a:moveTo>
                  <a:lnTo>
                    <a:pt x="3753735" y="834490"/>
                  </a:lnTo>
                  <a:lnTo>
                    <a:pt x="965043" y="834490"/>
                  </a:lnTo>
                  <a:lnTo>
                    <a:pt x="0" y="5681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직사각형 18">
              <a:extLst>
                <a:ext uri="{FF2B5EF4-FFF2-40B4-BE49-F238E27FC236}">
                  <a16:creationId xmlns:a16="http://schemas.microsoft.com/office/drawing/2014/main" id="{79653065-2202-4394-80B3-0962CF32EB1D}"/>
                </a:ext>
              </a:extLst>
            </p:cNvPr>
            <p:cNvSpPr/>
            <p:nvPr/>
          </p:nvSpPr>
          <p:spPr>
            <a:xfrm rot="20674339">
              <a:off x="8835936" y="5460066"/>
              <a:ext cx="2654344" cy="834490"/>
            </a:xfrm>
            <a:custGeom>
              <a:avLst/>
              <a:gdLst/>
              <a:ahLst/>
              <a:cxnLst/>
              <a:rect l="l" t="t" r="r" b="b"/>
              <a:pathLst>
                <a:path w="1279392" h="494980">
                  <a:moveTo>
                    <a:pt x="1279392" y="0"/>
                  </a:moveTo>
                  <a:lnTo>
                    <a:pt x="1199020" y="494980"/>
                  </a:lnTo>
                  <a:lnTo>
                    <a:pt x="0" y="494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4F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직사각형 18">
              <a:extLst>
                <a:ext uri="{FF2B5EF4-FFF2-40B4-BE49-F238E27FC236}">
                  <a16:creationId xmlns:a16="http://schemas.microsoft.com/office/drawing/2014/main" id="{BE153C08-6B1F-4BDF-9D9E-22E64D2AD52A}"/>
                </a:ext>
              </a:extLst>
            </p:cNvPr>
            <p:cNvSpPr/>
            <p:nvPr/>
          </p:nvSpPr>
          <p:spPr>
            <a:xfrm rot="20674339">
              <a:off x="11246315" y="4997704"/>
              <a:ext cx="1154116" cy="834491"/>
            </a:xfrm>
            <a:custGeom>
              <a:avLst/>
              <a:gdLst/>
              <a:ahLst/>
              <a:cxnLst/>
              <a:rect l="l" t="t" r="r" b="b"/>
              <a:pathLst>
                <a:path w="937841" h="834491">
                  <a:moveTo>
                    <a:pt x="937841" y="0"/>
                  </a:moveTo>
                  <a:lnTo>
                    <a:pt x="707550" y="834491"/>
                  </a:lnTo>
                  <a:lnTo>
                    <a:pt x="0" y="8344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직사각형 1">
              <a:extLst>
                <a:ext uri="{FF2B5EF4-FFF2-40B4-BE49-F238E27FC236}">
                  <a16:creationId xmlns:a16="http://schemas.microsoft.com/office/drawing/2014/main" id="{D4FEB251-7594-4A0D-ABC2-2C9FA9E9F6BC}"/>
                </a:ext>
              </a:extLst>
            </p:cNvPr>
            <p:cNvSpPr/>
            <p:nvPr/>
          </p:nvSpPr>
          <p:spPr>
            <a:xfrm rot="20674339">
              <a:off x="7722219" y="6372801"/>
              <a:ext cx="4104920" cy="834490"/>
            </a:xfrm>
            <a:custGeom>
              <a:avLst/>
              <a:gdLst/>
              <a:ahLst/>
              <a:cxnLst/>
              <a:rect l="l" t="t" r="r" b="b"/>
              <a:pathLst>
                <a:path w="3335681" h="834490">
                  <a:moveTo>
                    <a:pt x="3335681" y="0"/>
                  </a:moveTo>
                  <a:lnTo>
                    <a:pt x="3200183" y="834490"/>
                  </a:lnTo>
                  <a:lnTo>
                    <a:pt x="3023890" y="8344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직사각형 18">
              <a:extLst>
                <a:ext uri="{FF2B5EF4-FFF2-40B4-BE49-F238E27FC236}">
                  <a16:creationId xmlns:a16="http://schemas.microsoft.com/office/drawing/2014/main" id="{B6D486DC-8421-497B-B1E7-BE6B6DDB8B7E}"/>
                </a:ext>
              </a:extLst>
            </p:cNvPr>
            <p:cNvSpPr/>
            <p:nvPr/>
          </p:nvSpPr>
          <p:spPr>
            <a:xfrm rot="20674339">
              <a:off x="9048157" y="6198134"/>
              <a:ext cx="2654344" cy="834490"/>
            </a:xfrm>
            <a:custGeom>
              <a:avLst/>
              <a:gdLst/>
              <a:ahLst/>
              <a:cxnLst/>
              <a:rect l="l" t="t" r="r" b="b"/>
              <a:pathLst>
                <a:path w="2156935" h="834490">
                  <a:moveTo>
                    <a:pt x="2156935" y="0"/>
                  </a:moveTo>
                  <a:lnTo>
                    <a:pt x="2021436" y="834489"/>
                  </a:lnTo>
                  <a:lnTo>
                    <a:pt x="1923861" y="834490"/>
                  </a:lnTo>
                  <a:lnTo>
                    <a:pt x="0" y="3035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4F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직사각형 18">
              <a:extLst>
                <a:ext uri="{FF2B5EF4-FFF2-40B4-BE49-F238E27FC236}">
                  <a16:creationId xmlns:a16="http://schemas.microsoft.com/office/drawing/2014/main" id="{B74D6274-9B66-4498-9FF3-4DC800255AFB}"/>
                </a:ext>
              </a:extLst>
            </p:cNvPr>
            <p:cNvSpPr/>
            <p:nvPr/>
          </p:nvSpPr>
          <p:spPr>
            <a:xfrm rot="20674339">
              <a:off x="9173968" y="6493655"/>
              <a:ext cx="2625857" cy="728693"/>
            </a:xfrm>
            <a:custGeom>
              <a:avLst/>
              <a:gdLst/>
              <a:ahLst/>
              <a:cxnLst/>
              <a:rect l="l" t="t" r="r" b="b"/>
              <a:pathLst>
                <a:path w="1736554" h="458676">
                  <a:moveTo>
                    <a:pt x="1736554" y="0"/>
                  </a:moveTo>
                  <a:lnTo>
                    <a:pt x="1662076" y="4586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4F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직사각형 18">
              <a:extLst>
                <a:ext uri="{FF2B5EF4-FFF2-40B4-BE49-F238E27FC236}">
                  <a16:creationId xmlns:a16="http://schemas.microsoft.com/office/drawing/2014/main" id="{DE5503B3-06E7-4B2C-9AE2-B28DFCCDC9A2}"/>
                </a:ext>
              </a:extLst>
            </p:cNvPr>
            <p:cNvSpPr/>
            <p:nvPr/>
          </p:nvSpPr>
          <p:spPr>
            <a:xfrm rot="20674339">
              <a:off x="11487598" y="5704636"/>
              <a:ext cx="896061" cy="1204370"/>
            </a:xfrm>
            <a:custGeom>
              <a:avLst/>
              <a:gdLst/>
              <a:ahLst/>
              <a:cxnLst/>
              <a:rect l="l" t="t" r="r" b="b"/>
              <a:pathLst>
                <a:path w="728144" h="834491">
                  <a:moveTo>
                    <a:pt x="728144" y="0"/>
                  </a:moveTo>
                  <a:lnTo>
                    <a:pt x="497854" y="834491"/>
                  </a:lnTo>
                  <a:lnTo>
                    <a:pt x="1" y="8344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직사각형 18">
              <a:extLst>
                <a:ext uri="{FF2B5EF4-FFF2-40B4-BE49-F238E27FC236}">
                  <a16:creationId xmlns:a16="http://schemas.microsoft.com/office/drawing/2014/main" id="{47FD19B1-3EBA-495A-9BB3-D1A3C3E0D858}"/>
                </a:ext>
              </a:extLst>
            </p:cNvPr>
            <p:cNvSpPr/>
            <p:nvPr/>
          </p:nvSpPr>
          <p:spPr>
            <a:xfrm rot="20674339">
              <a:off x="11571572" y="6356552"/>
              <a:ext cx="728821" cy="567158"/>
            </a:xfrm>
            <a:custGeom>
              <a:avLst/>
              <a:gdLst/>
              <a:ahLst/>
              <a:cxnLst/>
              <a:rect l="l" t="t" r="r" b="b"/>
              <a:pathLst>
                <a:path w="592244" h="567158">
                  <a:moveTo>
                    <a:pt x="592244" y="1"/>
                  </a:moveTo>
                  <a:lnTo>
                    <a:pt x="435727" y="567158"/>
                  </a:lnTo>
                  <a:lnTo>
                    <a:pt x="0" y="4469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79E1BF81-F9CD-4A3E-BE96-8D467C678220}"/>
              </a:ext>
            </a:extLst>
          </p:cNvPr>
          <p:cNvSpPr txBox="1"/>
          <p:nvPr/>
        </p:nvSpPr>
        <p:spPr>
          <a:xfrm>
            <a:off x="11374846" y="6475832"/>
            <a:ext cx="838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8/35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53848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009ACE-321B-4009-89DB-DB098B67477A}"/>
              </a:ext>
            </a:extLst>
          </p:cNvPr>
          <p:cNvSpPr/>
          <p:nvPr/>
        </p:nvSpPr>
        <p:spPr>
          <a:xfrm>
            <a:off x="131091" y="651906"/>
            <a:ext cx="51114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Counting Sort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62D0C00-41CF-40D2-9197-97F9E171E4F2}"/>
              </a:ext>
            </a:extLst>
          </p:cNvPr>
          <p:cNvGrpSpPr/>
          <p:nvPr/>
        </p:nvGrpSpPr>
        <p:grpSpPr>
          <a:xfrm>
            <a:off x="794" y="482439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6FF6266-BBA4-4C0A-9EE9-525F1912F3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4039" y="2004527"/>
            <a:ext cx="10747103" cy="366680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 </a:t>
            </a:r>
            <a:r>
              <a:rPr lang="en-US" altLang="ko-KR" sz="2600" b="1" dirty="0">
                <a:latin typeface="Arial" panose="020B0604020202020204" pitchFamily="34" charset="0"/>
                <a:cs typeface="Arial" panose="020B0604020202020204" pitchFamily="34" charset="0"/>
              </a:rPr>
              <a:t>A method of sort by counting how many elements each appears</a:t>
            </a:r>
          </a:p>
          <a:p>
            <a:pPr>
              <a:lnSpc>
                <a:spcPct val="200000"/>
              </a:lnSpc>
              <a:buFontTx/>
              <a:buChar char="-"/>
            </a:pPr>
            <a:r>
              <a:rPr lang="en-US" altLang="ko-KR" sz="2600" b="1" dirty="0">
                <a:latin typeface="Arial" panose="020B0604020202020204" pitchFamily="34" charset="0"/>
                <a:cs typeface="Arial" panose="020B0604020202020204" pitchFamily="34" charset="0"/>
              </a:rPr>
              <a:t>No comparison between elements.</a:t>
            </a:r>
          </a:p>
          <a:p>
            <a:pPr>
              <a:lnSpc>
                <a:spcPct val="200000"/>
              </a:lnSpc>
              <a:buFontTx/>
              <a:buChar char="-"/>
            </a:pPr>
            <a:r>
              <a:rPr lang="en-US" altLang="ko-KR" sz="2600" b="1" dirty="0">
                <a:latin typeface="Arial" panose="020B0604020202020204" pitchFamily="34" charset="0"/>
                <a:cs typeface="Arial" panose="020B0604020202020204" pitchFamily="34" charset="0"/>
              </a:rPr>
              <a:t>Assumption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Each of the n input elements is an integer in the range 0 to k (k is positive integer)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We know k integer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93D837-E70F-4EE3-8E78-59F31E7F18F0}"/>
              </a:ext>
            </a:extLst>
          </p:cNvPr>
          <p:cNvSpPr txBox="1"/>
          <p:nvPr/>
        </p:nvSpPr>
        <p:spPr>
          <a:xfrm>
            <a:off x="11331078" y="6488668"/>
            <a:ext cx="101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9/ 35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45298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2967</TotalTime>
  <Words>3229</Words>
  <Application>Microsoft Office PowerPoint</Application>
  <PresentationFormat>와이드스크린</PresentationFormat>
  <Paragraphs>1080</Paragraphs>
  <Slides>35</Slides>
  <Notes>33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0" baseType="lpstr">
      <vt:lpstr>나눔고딕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 jw</dc:creator>
  <cp:lastModifiedBy>s jw</cp:lastModifiedBy>
  <cp:revision>1572</cp:revision>
  <dcterms:created xsi:type="dcterms:W3CDTF">2019-07-15T01:29:56Z</dcterms:created>
  <dcterms:modified xsi:type="dcterms:W3CDTF">2019-07-31T04:52:32Z</dcterms:modified>
</cp:coreProperties>
</file>