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69" r:id="rId7"/>
    <p:sldId id="260" r:id="rId8"/>
    <p:sldId id="261" r:id="rId9"/>
    <p:sldId id="278" r:id="rId10"/>
    <p:sldId id="276" r:id="rId11"/>
    <p:sldId id="273" r:id="rId12"/>
    <p:sldId id="279" r:id="rId13"/>
    <p:sldId id="262" r:id="rId14"/>
    <p:sldId id="263" r:id="rId15"/>
    <p:sldId id="264" r:id="rId16"/>
    <p:sldId id="265" r:id="rId17"/>
  </p:sldIdLst>
  <p:sldSz cx="12192000" cy="6858000"/>
  <p:notesSz cx="6858000" cy="9144000"/>
  <p:embeddedFontLst>
    <p:embeddedFont>
      <p:font typeface="210 다락방 B" panose="02020603020101020101" pitchFamily="18" charset="-127"/>
      <p:regular r:id="rId18"/>
    </p:embeddedFont>
    <p:embeddedFont>
      <p:font typeface="210 옴니고딕 020" panose="02020603020101020101" pitchFamily="18" charset="-127"/>
      <p:regular r:id="rId19"/>
    </p:embeddedFont>
    <p:embeddedFont>
      <p:font typeface="210 옴니고딕 010" panose="02020603020101020101" pitchFamily="18" charset="-127"/>
      <p:regular r:id="rId20"/>
    </p:embeddedFont>
    <p:embeddedFont>
      <p:font typeface="210 항아리 L" panose="02020603020101020101" pitchFamily="18" charset="-127"/>
      <p:regular r:id="rId21"/>
    </p:embeddedFont>
    <p:embeddedFont>
      <p:font typeface="210 옴니고딕 050" panose="02020603020101020101" pitchFamily="18" charset="-127"/>
      <p:regular r:id="rId22"/>
    </p:embeddedFont>
    <p:embeddedFont>
      <p:font typeface="210 수퍼사이즈 Black italic" panose="02020603020101020101" pitchFamily="18" charset="-127"/>
      <p:regular r:id="rId23"/>
    </p:embeddedFont>
    <p:embeddedFont>
      <p:font typeface="210 수퍼사이즈 Black BOX italic" panose="02020603020101020101" pitchFamily="18" charset="-127"/>
      <p:regular r:id="rId24"/>
    </p:embeddedFont>
    <p:embeddedFont>
      <p:font typeface="210 다락방 R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210 옴니고딕 030" panose="02020603020101020101" pitchFamily="18" charset="-127"/>
      <p:regular r:id="rId28"/>
    </p:embeddedFont>
    <p:embeddedFont>
      <p:font typeface="210 옴니고딕 040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5BF"/>
    <a:srgbClr val="2CB6AC"/>
    <a:srgbClr val="0D5963"/>
    <a:srgbClr val="148FA0"/>
    <a:srgbClr val="1999A7"/>
    <a:srgbClr val="1ABBCF"/>
    <a:srgbClr val="F7ABB4"/>
    <a:srgbClr val="FBD9E8"/>
    <a:srgbClr val="F38592"/>
    <a:srgbClr val="2E9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0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24BF-19E9-453D-8C9A-3474DAB8274C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D5D4-D963-4F1C-BB18-AB40811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3359" y="249816"/>
            <a:ext cx="209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(2019-02) </a:t>
            </a:r>
            <a:r>
              <a:rPr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전자상거래</a:t>
            </a:r>
            <a:r>
              <a:rPr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8344" y="485774"/>
            <a:ext cx="2156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DEPARTMENT OF COMPUTER ENGINEERING</a:t>
            </a:r>
            <a:endParaRPr lang="ko-KR" altLang="en-US" sz="6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" y="218323"/>
            <a:ext cx="1835650" cy="428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1389" y="2850058"/>
            <a:ext cx="87692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딥러닝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 얼굴인식</a:t>
            </a:r>
            <a:r>
              <a:rPr lang="ko-KR" altLang="en-US" sz="4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을 이용한</a:t>
            </a:r>
            <a:endParaRPr lang="en-US" altLang="ko-KR" sz="4000" dirty="0" smtClean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메이크업 추천 웹</a:t>
            </a:r>
            <a:endParaRPr lang="ko-KR" altLang="en-US" sz="5400" dirty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5176" y="4338141"/>
            <a:ext cx="47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김지흔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서주원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610">
            <a:off x="-1002932" y="4146500"/>
            <a:ext cx="3752604" cy="46907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13" y="1422251"/>
            <a:ext cx="2908387" cy="15660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7259">
            <a:off x="8576680" y="4397070"/>
            <a:ext cx="5831651" cy="44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사각형 설명선 13"/>
          <p:cNvSpPr/>
          <p:nvPr/>
        </p:nvSpPr>
        <p:spPr>
          <a:xfrm>
            <a:off x="2501900" y="5408315"/>
            <a:ext cx="7429499" cy="1207179"/>
          </a:xfrm>
          <a:prstGeom prst="wedgeRoundRectCallout">
            <a:avLst>
              <a:gd name="adj1" fmla="val -21232"/>
              <a:gd name="adj2" fmla="val -700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97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내용과 결과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주요적용기술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8212" y="973200"/>
            <a:ext cx="11140388" cy="4112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97652" y="1422994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0225" y="1383026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html5 camera 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03340" y="5575147"/>
            <a:ext cx="706914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err="1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모바일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 디바이스에서 </a:t>
            </a:r>
            <a:r>
              <a:rPr lang="en-US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native app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을 만들지 않고 </a:t>
            </a:r>
            <a:r>
              <a:rPr lang="en-US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web browser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에서 제공되는 기능을 통해 카메라를 실행시켜 사진</a:t>
            </a:r>
            <a:r>
              <a:rPr lang="en-US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동영상을 </a:t>
            </a:r>
            <a:r>
              <a:rPr lang="ko-KR" altLang="en-US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촬영 한 후</a:t>
            </a:r>
            <a:r>
              <a:rPr lang="ko-KR" altLang="ko-KR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해당 데이터를 </a:t>
            </a:r>
            <a:r>
              <a:rPr lang="en-US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java script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를 통해 접근</a:t>
            </a:r>
            <a:r>
              <a:rPr lang="en-US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제어할 수 </a:t>
            </a:r>
            <a:r>
              <a:rPr lang="ko-KR" altLang="ko-KR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있다</a:t>
            </a:r>
            <a:endParaRPr lang="ko-KR" altLang="ko-KR" kern="100" dirty="0">
              <a:latin typeface="210 옴니고딕 040" panose="02020603020101020101" pitchFamily="18" charset="-127"/>
              <a:ea typeface="210 옴니고딕 04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86375" y="265380"/>
            <a:ext cx="3854174" cy="200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49913" y="313712"/>
            <a:ext cx="21146" cy="98342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rgbClr val="148F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71060" y="299007"/>
            <a:ext cx="13425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시스템 흐름도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7" name="사각형: 둥근 모서리 24">
            <a:extLst>
              <a:ext uri="{FF2B5EF4-FFF2-40B4-BE49-F238E27FC236}">
                <a16:creationId xmlns:a16="http://schemas.microsoft.com/office/drawing/2014/main" xmlns="" id="{A507883D-00D5-460C-B1D9-9C9FA0B0C19C}"/>
              </a:ext>
            </a:extLst>
          </p:cNvPr>
          <p:cNvSpPr/>
          <p:nvPr/>
        </p:nvSpPr>
        <p:spPr>
          <a:xfrm>
            <a:off x="9666413" y="626295"/>
            <a:ext cx="601516" cy="1432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Classification</a:t>
            </a:r>
          </a:p>
        </p:txBody>
      </p:sp>
      <p:sp>
        <p:nvSpPr>
          <p:cNvPr id="68" name="사각형: 둥근 모서리 25">
            <a:extLst>
              <a:ext uri="{FF2B5EF4-FFF2-40B4-BE49-F238E27FC236}">
                <a16:creationId xmlns:a16="http://schemas.microsoft.com/office/drawing/2014/main" xmlns="" id="{5F74EF3B-46F0-4470-B0B3-0A9173917D2D}"/>
              </a:ext>
            </a:extLst>
          </p:cNvPr>
          <p:cNvSpPr/>
          <p:nvPr/>
        </p:nvSpPr>
        <p:spPr>
          <a:xfrm>
            <a:off x="7801231" y="627686"/>
            <a:ext cx="424935" cy="136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</a:t>
            </a:r>
          </a:p>
        </p:txBody>
      </p:sp>
      <p:sp>
        <p:nvSpPr>
          <p:cNvPr id="69" name="사각형: 둥근 모서리 28">
            <a:extLst>
              <a:ext uri="{FF2B5EF4-FFF2-40B4-BE49-F238E27FC236}">
                <a16:creationId xmlns:a16="http://schemas.microsoft.com/office/drawing/2014/main" xmlns="" id="{74E1D898-0BF6-448A-BDD4-AA5565A807F5}"/>
              </a:ext>
            </a:extLst>
          </p:cNvPr>
          <p:cNvSpPr/>
          <p:nvPr/>
        </p:nvSpPr>
        <p:spPr>
          <a:xfrm>
            <a:off x="8482560" y="592927"/>
            <a:ext cx="1001975" cy="208965"/>
          </a:xfrm>
          <a:prstGeom prst="roundRect">
            <a:avLst/>
          </a:prstGeom>
          <a:solidFill>
            <a:srgbClr val="49C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Deep Learning Model</a:t>
            </a:r>
          </a:p>
          <a:p>
            <a:pPr algn="ctr"/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en-US" altLang="ko-KR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Tensorflow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JS)</a:t>
            </a:r>
          </a:p>
        </p:txBody>
      </p:sp>
      <p:sp>
        <p:nvSpPr>
          <p:cNvPr id="70" name="사각형: 둥근 모서리 30">
            <a:extLst>
              <a:ext uri="{FF2B5EF4-FFF2-40B4-BE49-F238E27FC236}">
                <a16:creationId xmlns:a16="http://schemas.microsoft.com/office/drawing/2014/main" xmlns="" id="{1ABC5EF9-5578-4FE5-911C-FA8EB8CF4007}"/>
              </a:ext>
            </a:extLst>
          </p:cNvPr>
          <p:cNvSpPr/>
          <p:nvPr/>
        </p:nvSpPr>
        <p:spPr>
          <a:xfrm>
            <a:off x="10449806" y="627685"/>
            <a:ext cx="828078" cy="136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Recommend Page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DDE78E77-79F0-49C0-8562-646C08DE16D2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8226166" y="695960"/>
            <a:ext cx="256394" cy="145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7E2D305B-7DBB-4A33-8A33-68A093823ED4}"/>
              </a:ext>
            </a:extLst>
          </p:cNvPr>
          <p:cNvCxnSpPr>
            <a:cxnSpLocks/>
          </p:cNvCxnSpPr>
          <p:nvPr/>
        </p:nvCxnSpPr>
        <p:spPr>
          <a:xfrm>
            <a:off x="9484535" y="697410"/>
            <a:ext cx="181878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D256C7F5-9159-43B3-B3BE-808D24C68F12}"/>
              </a:ext>
            </a:extLst>
          </p:cNvPr>
          <p:cNvCxnSpPr>
            <a:stCxn id="67" idx="3"/>
            <a:endCxn id="70" idx="1"/>
          </p:cNvCxnSpPr>
          <p:nvPr/>
        </p:nvCxnSpPr>
        <p:spPr>
          <a:xfrm flipV="1">
            <a:off x="10267928" y="695960"/>
            <a:ext cx="181878" cy="19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37">
            <a:extLst>
              <a:ext uri="{FF2B5EF4-FFF2-40B4-BE49-F238E27FC236}">
                <a16:creationId xmlns:a16="http://schemas.microsoft.com/office/drawing/2014/main" xmlns="" id="{E559D36C-673D-4B35-B3FC-713CDF1A6B1A}"/>
              </a:ext>
            </a:extLst>
          </p:cNvPr>
          <p:cNvSpPr/>
          <p:nvPr/>
        </p:nvSpPr>
        <p:spPr>
          <a:xfrm>
            <a:off x="7758390" y="993109"/>
            <a:ext cx="514171" cy="1365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Camera API</a:t>
            </a:r>
          </a:p>
        </p:txBody>
      </p:sp>
      <p:sp>
        <p:nvSpPr>
          <p:cNvPr id="75" name="사각형: 둥근 모서리 41">
            <a:extLst>
              <a:ext uri="{FF2B5EF4-FFF2-40B4-BE49-F238E27FC236}">
                <a16:creationId xmlns:a16="http://schemas.microsoft.com/office/drawing/2014/main" xmlns="" id="{33AC784C-2220-41DC-BFFE-C536B37F463A}"/>
              </a:ext>
            </a:extLst>
          </p:cNvPr>
          <p:cNvSpPr/>
          <p:nvPr/>
        </p:nvSpPr>
        <p:spPr>
          <a:xfrm>
            <a:off x="7758390" y="1236725"/>
            <a:ext cx="514171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Browser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3B5633A-6BE8-4B08-89AF-59E5EACD2F9A}"/>
              </a:ext>
            </a:extLst>
          </p:cNvPr>
          <p:cNvCxnSpPr>
            <a:stCxn id="74" idx="0"/>
            <a:endCxn id="68" idx="2"/>
          </p:cNvCxnSpPr>
          <p:nvPr/>
        </p:nvCxnSpPr>
        <p:spPr>
          <a:xfrm flipH="1" flipV="1">
            <a:off x="8013699" y="764234"/>
            <a:ext cx="1777" cy="22887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왼쪽 중괄호 76">
            <a:extLst>
              <a:ext uri="{FF2B5EF4-FFF2-40B4-BE49-F238E27FC236}">
                <a16:creationId xmlns:a16="http://schemas.microsoft.com/office/drawing/2014/main" xmlns="" id="{01DDC42C-AA9F-4AA4-8DEF-9AD57C9D1729}"/>
              </a:ext>
            </a:extLst>
          </p:cNvPr>
          <p:cNvSpPr/>
          <p:nvPr/>
        </p:nvSpPr>
        <p:spPr>
          <a:xfrm>
            <a:off x="7652381" y="1061383"/>
            <a:ext cx="95354" cy="230678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0D9CD67-F7B3-40F5-851B-4C141A84606E}"/>
              </a:ext>
            </a:extLst>
          </p:cNvPr>
          <p:cNvSpPr/>
          <p:nvPr/>
        </p:nvSpPr>
        <p:spPr>
          <a:xfrm>
            <a:off x="7754838" y="1499417"/>
            <a:ext cx="518463" cy="136549"/>
          </a:xfrm>
          <a:prstGeom prst="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Facebook</a:t>
            </a:r>
          </a:p>
        </p:txBody>
      </p:sp>
      <p:cxnSp>
        <p:nvCxnSpPr>
          <p:cNvPr id="79" name="연결선: 꺾임 35">
            <a:extLst>
              <a:ext uri="{FF2B5EF4-FFF2-40B4-BE49-F238E27FC236}">
                <a16:creationId xmlns:a16="http://schemas.microsoft.com/office/drawing/2014/main" xmlns="" id="{39571467-00BD-431B-9824-59E84AA67063}"/>
              </a:ext>
            </a:extLst>
          </p:cNvPr>
          <p:cNvCxnSpPr>
            <a:stCxn id="77" idx="1"/>
            <a:endCxn id="78" idx="1"/>
          </p:cNvCxnSpPr>
          <p:nvPr/>
        </p:nvCxnSpPr>
        <p:spPr>
          <a:xfrm rot="10800000" flipH="1" flipV="1">
            <a:off x="7652381" y="1176722"/>
            <a:ext cx="102457" cy="390970"/>
          </a:xfrm>
          <a:prstGeom prst="bentConnector3">
            <a:avLst>
              <a:gd name="adj1" fmla="val -75402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53">
            <a:extLst>
              <a:ext uri="{FF2B5EF4-FFF2-40B4-BE49-F238E27FC236}">
                <a16:creationId xmlns:a16="http://schemas.microsoft.com/office/drawing/2014/main" xmlns="" id="{470DDC24-DE73-4F8A-84E0-D87976A69DD3}"/>
              </a:ext>
            </a:extLst>
          </p:cNvPr>
          <p:cNvSpPr/>
          <p:nvPr/>
        </p:nvSpPr>
        <p:spPr>
          <a:xfrm>
            <a:off x="8484754" y="986634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Teachable Machine</a:t>
            </a:r>
          </a:p>
        </p:txBody>
      </p:sp>
      <p:sp>
        <p:nvSpPr>
          <p:cNvPr id="81" name="사각형: 둥근 모서리 54">
            <a:extLst>
              <a:ext uri="{FF2B5EF4-FFF2-40B4-BE49-F238E27FC236}">
                <a16:creationId xmlns:a16="http://schemas.microsoft.com/office/drawing/2014/main" xmlns="" id="{D1FA1040-90F5-4B15-A73F-8B4E445564E4}"/>
              </a:ext>
            </a:extLst>
          </p:cNvPr>
          <p:cNvSpPr/>
          <p:nvPr/>
        </p:nvSpPr>
        <p:spPr>
          <a:xfrm>
            <a:off x="8485991" y="1234391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Augmentation images</a:t>
            </a:r>
          </a:p>
        </p:txBody>
      </p:sp>
      <p:sp>
        <p:nvSpPr>
          <p:cNvPr id="82" name="사각형: 둥근 모서리 56">
            <a:extLst>
              <a:ext uri="{FF2B5EF4-FFF2-40B4-BE49-F238E27FC236}">
                <a16:creationId xmlns:a16="http://schemas.microsoft.com/office/drawing/2014/main" xmlns="" id="{186EB02A-9E7E-45D0-A723-00E13C111744}"/>
              </a:ext>
            </a:extLst>
          </p:cNvPr>
          <p:cNvSpPr/>
          <p:nvPr/>
        </p:nvSpPr>
        <p:spPr>
          <a:xfrm>
            <a:off x="8485953" y="1500395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 augmentation</a:t>
            </a:r>
          </a:p>
        </p:txBody>
      </p:sp>
      <p:sp>
        <p:nvSpPr>
          <p:cNvPr id="83" name="사각형: 둥근 모서리 57">
            <a:extLst>
              <a:ext uri="{FF2B5EF4-FFF2-40B4-BE49-F238E27FC236}">
                <a16:creationId xmlns:a16="http://schemas.microsoft.com/office/drawing/2014/main" xmlns="" id="{FC919E39-C578-4934-8DE1-BD1181EEFEEA}"/>
              </a:ext>
            </a:extLst>
          </p:cNvPr>
          <p:cNvSpPr/>
          <p:nvPr/>
        </p:nvSpPr>
        <p:spPr>
          <a:xfrm>
            <a:off x="8487729" y="1764526"/>
            <a:ext cx="1001975" cy="19992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Labeled images</a:t>
            </a:r>
          </a:p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(dog, cat, dear, rabbit)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F0CB8A18-B7B1-44CF-8DAF-750C3B91B0B1}"/>
              </a:ext>
            </a:extLst>
          </p:cNvPr>
          <p:cNvCxnSpPr>
            <a:stCxn id="83" idx="0"/>
            <a:endCxn id="82" idx="2"/>
          </p:cNvCxnSpPr>
          <p:nvPr/>
        </p:nvCxnSpPr>
        <p:spPr>
          <a:xfrm flipH="1" flipV="1">
            <a:off x="8986941" y="1636944"/>
            <a:ext cx="1776" cy="12758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C214E68-C57C-4476-82D8-9FACD05C7B2B}"/>
              </a:ext>
            </a:extLst>
          </p:cNvPr>
          <p:cNvCxnSpPr>
            <a:stCxn id="82" idx="0"/>
            <a:endCxn id="81" idx="2"/>
          </p:cNvCxnSpPr>
          <p:nvPr/>
        </p:nvCxnSpPr>
        <p:spPr>
          <a:xfrm flipV="1">
            <a:off x="8986941" y="1370940"/>
            <a:ext cx="38" cy="1294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DB4228F-59FB-4D2E-ABB1-C274854145A8}"/>
              </a:ext>
            </a:extLst>
          </p:cNvPr>
          <p:cNvCxnSpPr>
            <a:stCxn id="81" idx="0"/>
            <a:endCxn id="80" idx="2"/>
          </p:cNvCxnSpPr>
          <p:nvPr/>
        </p:nvCxnSpPr>
        <p:spPr>
          <a:xfrm flipH="1" flipV="1">
            <a:off x="8985741" y="1123183"/>
            <a:ext cx="1238" cy="11120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C884699A-237C-4D84-9105-CA23379CAED2}"/>
              </a:ext>
            </a:extLst>
          </p:cNvPr>
          <p:cNvCxnSpPr>
            <a:stCxn id="80" idx="0"/>
            <a:endCxn id="69" idx="2"/>
          </p:cNvCxnSpPr>
          <p:nvPr/>
        </p:nvCxnSpPr>
        <p:spPr>
          <a:xfrm flipH="1" flipV="1">
            <a:off x="8983548" y="801892"/>
            <a:ext cx="2194" cy="1847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오른쪽 화살표 87"/>
          <p:cNvSpPr/>
          <p:nvPr/>
        </p:nvSpPr>
        <p:spPr>
          <a:xfrm rot="13009984">
            <a:off x="8200179" y="1086294"/>
            <a:ext cx="277687" cy="1999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1" y="2537592"/>
            <a:ext cx="1543914" cy="1543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12" y="2746137"/>
            <a:ext cx="1265863" cy="12658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69" y="2745014"/>
            <a:ext cx="1266986" cy="126698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822192" y="3429000"/>
            <a:ext cx="96926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086427" y="3429000"/>
            <a:ext cx="96926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859238" y="3115008"/>
            <a:ext cx="2209800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데이터를 </a:t>
            </a:r>
            <a:r>
              <a:rPr lang="ko-KR" altLang="en-US" sz="1100" kern="10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접근</a:t>
            </a:r>
            <a:r>
              <a:rPr lang="en-US" altLang="ko-KR" sz="1100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100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제어</a:t>
            </a:r>
            <a:endParaRPr lang="ko-KR" altLang="ko-KR" sz="1100" kern="100" dirty="0">
              <a:latin typeface="210 옴니고딕 040" panose="02020603020101020101" pitchFamily="18" charset="-127"/>
              <a:ea typeface="210 옴니고딕 04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327943" y="1228110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271090" y="1241775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17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0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429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내용과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결과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200" y="976044"/>
            <a:ext cx="11404600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0392" y="1828800"/>
            <a:ext cx="10323576" cy="3968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853375B-914A-4AF7-96BA-C2BF71A8603B}"/>
              </a:ext>
            </a:extLst>
          </p:cNvPr>
          <p:cNvSpPr/>
          <p:nvPr/>
        </p:nvSpPr>
        <p:spPr>
          <a:xfrm>
            <a:off x="4962260" y="2750828"/>
            <a:ext cx="2286000" cy="2591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1AB59FE-4083-402A-9908-D2B567C5BC1A}"/>
              </a:ext>
            </a:extLst>
          </p:cNvPr>
          <p:cNvSpPr/>
          <p:nvPr/>
        </p:nvSpPr>
        <p:spPr>
          <a:xfrm>
            <a:off x="5173667" y="3429743"/>
            <a:ext cx="1847794" cy="1582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xmlns="" id="{36F06865-D62C-4AEC-B318-5665BCE44147}"/>
              </a:ext>
            </a:extLst>
          </p:cNvPr>
          <p:cNvSpPr/>
          <p:nvPr/>
        </p:nvSpPr>
        <p:spPr>
          <a:xfrm>
            <a:off x="8710773" y="3529948"/>
            <a:ext cx="1847794" cy="183592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My SQL</a:t>
            </a:r>
            <a:endParaRPr lang="ko-KR" altLang="en-US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E32B468-8B25-4427-9EE5-2E36F6D40479}"/>
              </a:ext>
            </a:extLst>
          </p:cNvPr>
          <p:cNvSpPr/>
          <p:nvPr/>
        </p:nvSpPr>
        <p:spPr>
          <a:xfrm>
            <a:off x="1566766" y="2423635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Tensorflow</a:t>
            </a:r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JS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사각형: 둥근 모서리 41">
            <a:extLst>
              <a:ext uri="{FF2B5EF4-FFF2-40B4-BE49-F238E27FC236}">
                <a16:creationId xmlns:a16="http://schemas.microsoft.com/office/drawing/2014/main" xmlns="" id="{F932C59F-9979-4887-A134-FA8390D9CDFB}"/>
              </a:ext>
            </a:extLst>
          </p:cNvPr>
          <p:cNvSpPr/>
          <p:nvPr/>
        </p:nvSpPr>
        <p:spPr>
          <a:xfrm>
            <a:off x="5321977" y="1625507"/>
            <a:ext cx="1470992" cy="3894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Back-end</a:t>
            </a:r>
          </a:p>
        </p:txBody>
      </p:sp>
      <p:sp>
        <p:nvSpPr>
          <p:cNvPr id="14" name="사각형: 둥근 모서리 45">
            <a:extLst>
              <a:ext uri="{FF2B5EF4-FFF2-40B4-BE49-F238E27FC236}">
                <a16:creationId xmlns:a16="http://schemas.microsoft.com/office/drawing/2014/main" xmlns="" id="{59911FDF-2955-438C-874B-221072B33EE5}"/>
              </a:ext>
            </a:extLst>
          </p:cNvPr>
          <p:cNvSpPr/>
          <p:nvPr/>
        </p:nvSpPr>
        <p:spPr>
          <a:xfrm>
            <a:off x="1473259" y="1652979"/>
            <a:ext cx="1470992" cy="3894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Front-end</a:t>
            </a:r>
          </a:p>
        </p:txBody>
      </p:sp>
      <p:sp>
        <p:nvSpPr>
          <p:cNvPr id="15" name="사각형: 둥근 모서리 49">
            <a:extLst>
              <a:ext uri="{FF2B5EF4-FFF2-40B4-BE49-F238E27FC236}">
                <a16:creationId xmlns:a16="http://schemas.microsoft.com/office/drawing/2014/main" xmlns="" id="{C3D6F2BD-3E69-4DAF-A99B-DC82EA00ECF4}"/>
              </a:ext>
            </a:extLst>
          </p:cNvPr>
          <p:cNvSpPr/>
          <p:nvPr/>
        </p:nvSpPr>
        <p:spPr>
          <a:xfrm>
            <a:off x="8899174" y="1658234"/>
            <a:ext cx="1470992" cy="3894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Database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5AC64E7-AA6E-43D4-B818-417AAAF9BF6F}"/>
              </a:ext>
            </a:extLst>
          </p:cNvPr>
          <p:cNvSpPr/>
          <p:nvPr/>
        </p:nvSpPr>
        <p:spPr>
          <a:xfrm>
            <a:off x="1570306" y="3348705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HTML5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5BF7E54-C526-4CDD-AD27-4FE2FEFED225}"/>
              </a:ext>
            </a:extLst>
          </p:cNvPr>
          <p:cNvSpPr/>
          <p:nvPr/>
        </p:nvSpPr>
        <p:spPr>
          <a:xfrm>
            <a:off x="1570308" y="3869693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CSS3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3F564A7-7B55-4D39-B790-8F963D8B5997}"/>
              </a:ext>
            </a:extLst>
          </p:cNvPr>
          <p:cNvSpPr/>
          <p:nvPr/>
        </p:nvSpPr>
        <p:spPr>
          <a:xfrm>
            <a:off x="1580938" y="4369427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JS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xmlns="" id="{9E902531-400E-43F8-8254-ADC1DF3E32AE}"/>
              </a:ext>
            </a:extLst>
          </p:cNvPr>
          <p:cNvSpPr/>
          <p:nvPr/>
        </p:nvSpPr>
        <p:spPr>
          <a:xfrm>
            <a:off x="1174652" y="3513823"/>
            <a:ext cx="392114" cy="1082830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E561969-77C6-4160-AFF8-A2BC272F345D}"/>
              </a:ext>
            </a:extLst>
          </p:cNvPr>
          <p:cNvSpPr/>
          <p:nvPr/>
        </p:nvSpPr>
        <p:spPr>
          <a:xfrm>
            <a:off x="1573846" y="5095988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Camera API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xmlns="" id="{4D21DC3B-B49C-4D71-ADFB-1066D488CC16}"/>
              </a:ext>
            </a:extLst>
          </p:cNvPr>
          <p:cNvSpPr/>
          <p:nvPr/>
        </p:nvSpPr>
        <p:spPr>
          <a:xfrm>
            <a:off x="3429953" y="3513823"/>
            <a:ext cx="392114" cy="1061177"/>
          </a:xfrm>
          <a:prstGeom prst="rightBracke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6A981D-39FD-4AB9-AE42-F6105AABB2E4}"/>
              </a:ext>
            </a:extLst>
          </p:cNvPr>
          <p:cNvSpPr/>
          <p:nvPr/>
        </p:nvSpPr>
        <p:spPr>
          <a:xfrm>
            <a:off x="8710773" y="2413500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AWS RDS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42C2032-9FC8-4AEA-9D2A-AC1111DFCF2B}"/>
              </a:ext>
            </a:extLst>
          </p:cNvPr>
          <p:cNvSpPr/>
          <p:nvPr/>
        </p:nvSpPr>
        <p:spPr>
          <a:xfrm>
            <a:off x="5173668" y="2413500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AWS EC2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7C0EDEB-85C8-4358-9558-34F2E355058B}"/>
              </a:ext>
            </a:extLst>
          </p:cNvPr>
          <p:cNvSpPr/>
          <p:nvPr/>
        </p:nvSpPr>
        <p:spPr>
          <a:xfrm>
            <a:off x="5173667" y="2928749"/>
            <a:ext cx="1863187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Node JS</a:t>
            </a:r>
            <a:endParaRPr lang="ko-KR" altLang="en-US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5383FC3-8DC6-4265-AD1C-987219CB9E2B}"/>
              </a:ext>
            </a:extLst>
          </p:cNvPr>
          <p:cNvSpPr/>
          <p:nvPr/>
        </p:nvSpPr>
        <p:spPr>
          <a:xfrm>
            <a:off x="5408882" y="3570248"/>
            <a:ext cx="1399840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Express</a:t>
            </a:r>
            <a:endParaRPr lang="ko-KR" altLang="en-US" dirty="0">
              <a:solidFill>
                <a:sysClr val="windowText" lastClr="00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5BC1559-379E-4C7A-B982-16F1D5C20863}"/>
              </a:ext>
            </a:extLst>
          </p:cNvPr>
          <p:cNvSpPr/>
          <p:nvPr/>
        </p:nvSpPr>
        <p:spPr>
          <a:xfrm>
            <a:off x="5342432" y="4307445"/>
            <a:ext cx="1539824" cy="33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Server</a:t>
            </a:r>
            <a:r>
              <a:rPr lang="ko-KR" altLang="en-US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code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7980422-3575-4BE6-89B7-3481813EA94D}"/>
              </a:ext>
            </a:extLst>
          </p:cNvPr>
          <p:cNvCxnSpPr>
            <a:stCxn id="21" idx="2"/>
          </p:cNvCxnSpPr>
          <p:nvPr/>
        </p:nvCxnSpPr>
        <p:spPr>
          <a:xfrm>
            <a:off x="3822067" y="4044412"/>
            <a:ext cx="1140193" cy="20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3BC1774A-1ED5-4639-BF69-5D7147E9E175}"/>
              </a:ext>
            </a:extLst>
          </p:cNvPr>
          <p:cNvCxnSpPr>
            <a:endCxn id="26" idx="0"/>
          </p:cNvCxnSpPr>
          <p:nvPr/>
        </p:nvCxnSpPr>
        <p:spPr>
          <a:xfrm>
            <a:off x="6105260" y="3900484"/>
            <a:ext cx="7084" cy="40696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3F9265F-35CC-4B1F-B7F5-A394E40A91BF}"/>
              </a:ext>
            </a:extLst>
          </p:cNvPr>
          <p:cNvCxnSpPr>
            <a:stCxn id="26" idx="3"/>
          </p:cNvCxnSpPr>
          <p:nvPr/>
        </p:nvCxnSpPr>
        <p:spPr>
          <a:xfrm flipV="1">
            <a:off x="6882256" y="4447911"/>
            <a:ext cx="1828517" cy="246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8212" y="1107410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785" y="1067442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시스템 구조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7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8072244" y="909812"/>
            <a:ext cx="3821581" cy="5503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34868" y="909813"/>
            <a:ext cx="3188458" cy="5512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97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내용과 결과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세부구성내용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9332" y="3326320"/>
            <a:ext cx="4445000" cy="30871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9332" y="901814"/>
            <a:ext cx="4445000" cy="2313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2079" y="1264602"/>
            <a:ext cx="4023665" cy="1688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853375B-914A-4AF7-96BA-C2BF71A8603B}"/>
              </a:ext>
            </a:extLst>
          </p:cNvPr>
          <p:cNvSpPr/>
          <p:nvPr/>
        </p:nvSpPr>
        <p:spPr>
          <a:xfrm>
            <a:off x="1934701" y="1656860"/>
            <a:ext cx="890980" cy="1102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1AB59FE-4083-402A-9908-D2B567C5BC1A}"/>
              </a:ext>
            </a:extLst>
          </p:cNvPr>
          <p:cNvSpPr/>
          <p:nvPr/>
        </p:nvSpPr>
        <p:spPr>
          <a:xfrm>
            <a:off x="2017098" y="1945691"/>
            <a:ext cx="720187" cy="673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xmlns="" id="{36F06865-D62C-4AEC-B318-5665BCE44147}"/>
              </a:ext>
            </a:extLst>
          </p:cNvPr>
          <p:cNvSpPr/>
          <p:nvPr/>
        </p:nvSpPr>
        <p:spPr>
          <a:xfrm>
            <a:off x="3395702" y="1988321"/>
            <a:ext cx="720187" cy="78105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My SQL</a:t>
            </a:r>
            <a:endParaRPr lang="ko-KR" altLang="en-US" sz="6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E32B468-8B25-4427-9EE5-2E36F6D40479}"/>
              </a:ext>
            </a:extLst>
          </p:cNvPr>
          <p:cNvSpPr/>
          <p:nvPr/>
        </p:nvSpPr>
        <p:spPr>
          <a:xfrm>
            <a:off x="611290" y="1517663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Tensorflow</a:t>
            </a:r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JS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0" name="사각형: 둥근 모서리 41">
            <a:extLst>
              <a:ext uri="{FF2B5EF4-FFF2-40B4-BE49-F238E27FC236}">
                <a16:creationId xmlns:a16="http://schemas.microsoft.com/office/drawing/2014/main" xmlns="" id="{F932C59F-9979-4887-A134-FA8390D9CDFB}"/>
              </a:ext>
            </a:extLst>
          </p:cNvPr>
          <p:cNvSpPr/>
          <p:nvPr/>
        </p:nvSpPr>
        <p:spPr>
          <a:xfrm>
            <a:off x="2074902" y="1178115"/>
            <a:ext cx="573327" cy="165683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Back-end</a:t>
            </a:r>
          </a:p>
        </p:txBody>
      </p:sp>
      <p:sp>
        <p:nvSpPr>
          <p:cNvPr id="41" name="사각형: 둥근 모서리 45">
            <a:extLst>
              <a:ext uri="{FF2B5EF4-FFF2-40B4-BE49-F238E27FC236}">
                <a16:creationId xmlns:a16="http://schemas.microsoft.com/office/drawing/2014/main" xmlns="" id="{59911FDF-2955-438C-874B-221072B33EE5}"/>
              </a:ext>
            </a:extLst>
          </p:cNvPr>
          <p:cNvSpPr/>
          <p:nvPr/>
        </p:nvSpPr>
        <p:spPr>
          <a:xfrm>
            <a:off x="574845" y="1189802"/>
            <a:ext cx="573327" cy="165683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Front-end</a:t>
            </a:r>
          </a:p>
        </p:txBody>
      </p:sp>
      <p:sp>
        <p:nvSpPr>
          <p:cNvPr id="42" name="사각형: 둥근 모서리 49">
            <a:extLst>
              <a:ext uri="{FF2B5EF4-FFF2-40B4-BE49-F238E27FC236}">
                <a16:creationId xmlns:a16="http://schemas.microsoft.com/office/drawing/2014/main" xmlns="" id="{C3D6F2BD-3E69-4DAF-A99B-DC82EA00ECF4}"/>
              </a:ext>
            </a:extLst>
          </p:cNvPr>
          <p:cNvSpPr/>
          <p:nvPr/>
        </p:nvSpPr>
        <p:spPr>
          <a:xfrm>
            <a:off x="3469133" y="1192038"/>
            <a:ext cx="573327" cy="165683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Database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5AC64E7-AA6E-43D4-B818-417AAAF9BF6F}"/>
              </a:ext>
            </a:extLst>
          </p:cNvPr>
          <p:cNvSpPr/>
          <p:nvPr/>
        </p:nvSpPr>
        <p:spPr>
          <a:xfrm>
            <a:off x="612670" y="1911215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HTML5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5BF7E54-C526-4CDD-AD27-4FE2FEFED225}"/>
              </a:ext>
            </a:extLst>
          </p:cNvPr>
          <p:cNvSpPr/>
          <p:nvPr/>
        </p:nvSpPr>
        <p:spPr>
          <a:xfrm>
            <a:off x="612670" y="2132859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CSS3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3F564A7-7B55-4D39-B790-8F963D8B5997}"/>
              </a:ext>
            </a:extLst>
          </p:cNvPr>
          <p:cNvSpPr/>
          <p:nvPr/>
        </p:nvSpPr>
        <p:spPr>
          <a:xfrm>
            <a:off x="616813" y="2345461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JS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xmlns="" id="{9E902531-400E-43F8-8254-ADC1DF3E32AE}"/>
              </a:ext>
            </a:extLst>
          </p:cNvPr>
          <p:cNvSpPr/>
          <p:nvPr/>
        </p:nvSpPr>
        <p:spPr>
          <a:xfrm>
            <a:off x="458461" y="1981461"/>
            <a:ext cx="152828" cy="460668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E561969-77C6-4160-AFF8-A2BC272F345D}"/>
              </a:ext>
            </a:extLst>
          </p:cNvPr>
          <p:cNvSpPr/>
          <p:nvPr/>
        </p:nvSpPr>
        <p:spPr>
          <a:xfrm>
            <a:off x="614049" y="2654561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Camera API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8" name="오른쪽 대괄호 47">
            <a:extLst>
              <a:ext uri="{FF2B5EF4-FFF2-40B4-BE49-F238E27FC236}">
                <a16:creationId xmlns:a16="http://schemas.microsoft.com/office/drawing/2014/main" xmlns="" id="{4D21DC3B-B49C-4D71-ADFB-1066D488CC16}"/>
              </a:ext>
            </a:extLst>
          </p:cNvPr>
          <p:cNvSpPr/>
          <p:nvPr/>
        </p:nvSpPr>
        <p:spPr>
          <a:xfrm>
            <a:off x="1337476" y="1981461"/>
            <a:ext cx="152828" cy="451456"/>
          </a:xfrm>
          <a:prstGeom prst="rightBracke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76A981D-39FD-4AB9-AE42-F6105AABB2E4}"/>
              </a:ext>
            </a:extLst>
          </p:cNvPr>
          <p:cNvSpPr/>
          <p:nvPr/>
        </p:nvSpPr>
        <p:spPr>
          <a:xfrm>
            <a:off x="3395702" y="1513351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AWS RDS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42C2032-9FC8-4AEA-9D2A-AC1111DFCF2B}"/>
              </a:ext>
            </a:extLst>
          </p:cNvPr>
          <p:cNvSpPr/>
          <p:nvPr/>
        </p:nvSpPr>
        <p:spPr>
          <a:xfrm>
            <a:off x="2017098" y="1513351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AWS EC2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7C0EDEB-85C8-4358-9558-34F2E355058B}"/>
              </a:ext>
            </a:extLst>
          </p:cNvPr>
          <p:cNvSpPr/>
          <p:nvPr/>
        </p:nvSpPr>
        <p:spPr>
          <a:xfrm>
            <a:off x="2017098" y="1732553"/>
            <a:ext cx="726186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ysClr val="windowText" lastClr="0000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Node JS</a:t>
            </a:r>
            <a:endParaRPr lang="ko-KR" altLang="en-US" sz="600" dirty="0">
              <a:solidFill>
                <a:sysClr val="windowText" lastClr="0000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5383FC3-8DC6-4265-AD1C-987219CB9E2B}"/>
              </a:ext>
            </a:extLst>
          </p:cNvPr>
          <p:cNvSpPr/>
          <p:nvPr/>
        </p:nvSpPr>
        <p:spPr>
          <a:xfrm>
            <a:off x="2108774" y="2005466"/>
            <a:ext cx="545595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Express</a:t>
            </a:r>
            <a:endParaRPr lang="ko-KR" altLang="en-US" sz="600" dirty="0">
              <a:solidFill>
                <a:sysClr val="windowText" lastClr="00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5BC1559-379E-4C7A-B982-16F1D5C20863}"/>
              </a:ext>
            </a:extLst>
          </p:cNvPr>
          <p:cNvSpPr/>
          <p:nvPr/>
        </p:nvSpPr>
        <p:spPr>
          <a:xfrm>
            <a:off x="2082875" y="2319092"/>
            <a:ext cx="600154" cy="14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Server</a:t>
            </a:r>
            <a:r>
              <a:rPr lang="ko-KR" altLang="en-US" sz="6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600" dirty="0">
                <a:solidFill>
                  <a:sysClr val="windowText" lastClr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code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07980422-3575-4BE6-89B7-3481813EA94D}"/>
              </a:ext>
            </a:extLst>
          </p:cNvPr>
          <p:cNvCxnSpPr>
            <a:stCxn id="48" idx="2"/>
          </p:cNvCxnSpPr>
          <p:nvPr/>
        </p:nvCxnSpPr>
        <p:spPr>
          <a:xfrm>
            <a:off x="1490305" y="2207190"/>
            <a:ext cx="444396" cy="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BC1774A-1ED5-4639-BF69-5D7147E9E175}"/>
              </a:ext>
            </a:extLst>
          </p:cNvPr>
          <p:cNvCxnSpPr>
            <a:endCxn id="53" idx="0"/>
          </p:cNvCxnSpPr>
          <p:nvPr/>
        </p:nvCxnSpPr>
        <p:spPr>
          <a:xfrm>
            <a:off x="2380191" y="2145958"/>
            <a:ext cx="2761" cy="17313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03F9265F-35CC-4B1F-B7F5-A394E40A91BF}"/>
              </a:ext>
            </a:extLst>
          </p:cNvPr>
          <p:cNvCxnSpPr>
            <a:stCxn id="53" idx="3"/>
          </p:cNvCxnSpPr>
          <p:nvPr/>
        </p:nvCxnSpPr>
        <p:spPr>
          <a:xfrm flipV="1">
            <a:off x="2683029" y="2378850"/>
            <a:ext cx="712674" cy="104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02611" y="957701"/>
            <a:ext cx="24388" cy="11371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rgbClr val="148F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6999" y="940697"/>
            <a:ext cx="15483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시스템 구조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 rot="13009984">
            <a:off x="1041023" y="1307739"/>
            <a:ext cx="277687" cy="1999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rot="13009984">
            <a:off x="2577730" y="1292242"/>
            <a:ext cx="277687" cy="1999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4709" y="3516110"/>
            <a:ext cx="57049" cy="273623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7282" y="3476142"/>
            <a:ext cx="25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Front-end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13009984">
            <a:off x="3975555" y="1292242"/>
            <a:ext cx="277687" cy="1999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11138" y="1041690"/>
            <a:ext cx="25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Back-end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277360" y="1043944"/>
            <a:ext cx="62573" cy="304799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39933" y="1013134"/>
            <a:ext cx="25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DataBase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758" y="3841046"/>
            <a:ext cx="3997294" cy="251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Tensorflow</a:t>
            </a: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JS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이미지를 학습시킨 </a:t>
            </a:r>
            <a:r>
              <a:rPr lang="ko-KR" altLang="ko-KR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딥러닝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모델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HTML5, CSS, 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기본적인 웹 구조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Camera API </a:t>
            </a:r>
          </a:p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웹 브라우저에서 제공되는 카메라 기능을 이용하기 위해서 사용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8216" y="1580573"/>
            <a:ext cx="2715373" cy="466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AWS EC2 </a:t>
            </a:r>
            <a:endParaRPr lang="en-US" altLang="ko-KR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한대의 컴퓨터를 </a:t>
            </a:r>
            <a:r>
              <a:rPr lang="ko-KR" altLang="en-US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임대해서 </a:t>
            </a:r>
            <a:r>
              <a:rPr lang="ko-KR" altLang="en-US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웹서버로</a:t>
            </a:r>
            <a:r>
              <a:rPr lang="ko-KR" altLang="en-US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이용한다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Express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웹의 강력한 기능을 제공하는 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Node.js 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웹 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app framework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Server-code </a:t>
            </a:r>
            <a:endParaRPr lang="en-US" altLang="ko-KR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DB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에 저장되어 있는 정보들과 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connect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하기 위한 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server-code.</a:t>
            </a:r>
            <a:endParaRPr lang="ko-KR" altLang="ko-KR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35196" y="1397814"/>
            <a:ext cx="3628298" cy="278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AWS </a:t>
            </a: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RDS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AWS</a:t>
            </a:r>
            <a:r>
              <a:rPr lang="ko-KR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에서 제공하는 </a:t>
            </a:r>
            <a:r>
              <a:rPr lang="ko-KR" altLang="ko-KR" kern="1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관계형</a:t>
            </a:r>
            <a:r>
              <a:rPr lang="ko-KR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DB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MYSQL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DB</a:t>
            </a:r>
            <a:r>
              <a:rPr lang="ko-KR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엔진은 </a:t>
            </a:r>
            <a:r>
              <a:rPr lang="en-US" altLang="ko-KR" kern="1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mysql</a:t>
            </a:r>
            <a:r>
              <a:rPr lang="en-US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kern="1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DB </a:t>
            </a:r>
            <a:r>
              <a:rPr lang="ko-KR" altLang="ko-KR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설계</a:t>
            </a:r>
          </a:p>
        </p:txBody>
      </p:sp>
      <p:pic>
        <p:nvPicPr>
          <p:cNvPr id="77" name="그림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50" y="4229313"/>
            <a:ext cx="3499426" cy="16576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8135196" y="5795064"/>
            <a:ext cx="389401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알맞은 영상추천을 위한</a:t>
            </a:r>
            <a:r>
              <a:rPr lang="en-US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DB </a:t>
            </a:r>
            <a:r>
              <a:rPr lang="ko-KR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데이터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005974" y="1043944"/>
            <a:ext cx="62573" cy="304799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5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403839" y="157660"/>
            <a:ext cx="5650300" cy="6313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700" y="1033794"/>
            <a:ext cx="5650300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75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활용계획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1729"/>
          <a:stretch/>
        </p:blipFill>
        <p:spPr>
          <a:xfrm>
            <a:off x="7077559" y="865840"/>
            <a:ext cx="4046917" cy="18932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06083" y="2774864"/>
            <a:ext cx="442734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세계적인 </a:t>
            </a:r>
            <a:r>
              <a:rPr lang="ko-KR" altLang="en-US" sz="1400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뷰티업계</a:t>
            </a: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시장규모의 성장으로 서비스를 국내 뿐만 아니라 외국으로 확장시킬 수 있다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5709" y="1335049"/>
            <a:ext cx="57049" cy="273623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282" y="1295081"/>
            <a:ext cx="339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기술적인 면에서의 활용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151" y="367052"/>
            <a:ext cx="57049" cy="273623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2724" y="327084"/>
            <a:ext cx="339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경제적인 면에서의 활용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78" y="3564628"/>
            <a:ext cx="32829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6922449" y="5225476"/>
            <a:ext cx="4779086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웹 서비스이므로 </a:t>
            </a:r>
            <a:r>
              <a:rPr lang="ko-KR" altLang="ko-KR" sz="1400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모바일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어플리케이션처럼 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설치를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진행할 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필요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없이 링크</a:t>
            </a: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연결만으로 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서비스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제공이 가능하다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그 덕분에 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SNS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를 통한 서비스 마케팅이 수월할 수 있다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20" y="1798485"/>
            <a:ext cx="3823901" cy="24991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705709" y="4895498"/>
            <a:ext cx="518693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Google </a:t>
            </a:r>
            <a:r>
              <a:rPr lang="en-US" altLang="ko-KR" kern="1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Tensorflow</a:t>
            </a:r>
            <a:r>
              <a:rPr lang="ko-KR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object-detection 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API</a:t>
            </a:r>
            <a:r>
              <a:rPr lang="ko-KR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를 추가</a:t>
            </a:r>
            <a:r>
              <a:rPr lang="ko-KR" altLang="en-US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하여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추천해준 </a:t>
            </a:r>
            <a:r>
              <a:rPr lang="ko-KR" altLang="en-US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유튜브</a:t>
            </a:r>
            <a:r>
              <a:rPr lang="ko-KR" altLang="en-US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영상 속 제품들을 인식한 다음 구매링크를 연결해 사용자의 제품 구매를 유도할 수 있다</a:t>
            </a:r>
            <a:r>
              <a:rPr lang="en-US" altLang="ko-KR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6002" y="4324030"/>
            <a:ext cx="5186930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Google </a:t>
            </a:r>
            <a:r>
              <a:rPr lang="en-US" altLang="ko-KR" sz="1600" kern="100" dirty="0" err="1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Tensorflow</a:t>
            </a:r>
            <a:r>
              <a:rPr lang="ko-KR" altLang="ko-KR" sz="16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object-detection </a:t>
            </a:r>
            <a:r>
              <a:rPr lang="en-US" altLang="ko-KR" sz="1600" kern="1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API</a:t>
            </a:r>
            <a:endParaRPr lang="ko-KR" altLang="ko-KR" sz="1600" kern="100" dirty="0">
              <a:latin typeface="210 옴니고딕 040" panose="02020603020101020101" pitchFamily="18" charset="-127"/>
              <a:ea typeface="210 옴니고딕 04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77559" y="913024"/>
            <a:ext cx="57049" cy="2736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77559" y="3572323"/>
            <a:ext cx="57049" cy="2736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39118" y="1758470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82265" y="1772135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18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706" y="1392306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68853" y="1405971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19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9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471638" y="895149"/>
            <a:ext cx="11405937" cy="4672835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75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스케줄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/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팀원별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역할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23252"/>
              </p:ext>
            </p:extLst>
          </p:nvPr>
        </p:nvGraphicFramePr>
        <p:xfrm>
          <a:off x="621795" y="1057382"/>
          <a:ext cx="11091668" cy="44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24"/>
                <a:gridCol w="1584524"/>
                <a:gridCol w="1584524"/>
                <a:gridCol w="1584524"/>
                <a:gridCol w="1584524"/>
                <a:gridCol w="1584524"/>
                <a:gridCol w="1584524"/>
              </a:tblGrid>
              <a:tr h="402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일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월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화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수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목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금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토</a:t>
                      </a:r>
                      <a:endParaRPr lang="ko-KR" altLang="en-US" dirty="0"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12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2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1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1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1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22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23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0163428" y="4053623"/>
            <a:ext cx="1611885" cy="192505"/>
          </a:xfrm>
          <a:prstGeom prst="roundRect">
            <a:avLst/>
          </a:prstGeom>
          <a:solidFill>
            <a:srgbClr val="F7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547100" y="1867027"/>
            <a:ext cx="3158067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85216" y="5601949"/>
            <a:ext cx="246888" cy="246888"/>
          </a:xfrm>
          <a:prstGeom prst="ellipse">
            <a:avLst/>
          </a:prstGeom>
          <a:solidFill>
            <a:srgbClr val="F7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5216" y="5931133"/>
            <a:ext cx="246888" cy="2468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5216" y="6260317"/>
            <a:ext cx="246888" cy="2468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1248" y="5891234"/>
            <a:ext cx="126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210 다락방 R" panose="02020603020101020101" pitchFamily="18" charset="-127"/>
                <a:ea typeface="210 다락방 R" panose="02020603020101020101" pitchFamily="18" charset="-127"/>
              </a:rPr>
              <a:t>주원 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(50%)</a:t>
            </a:r>
            <a:endParaRPr lang="ko-KR" altLang="en-US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1248" y="6214484"/>
            <a:ext cx="74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210 다락방 R" panose="02020603020101020101" pitchFamily="18" charset="-127"/>
                <a:ea typeface="210 다락방 R" panose="02020603020101020101" pitchFamily="18" charset="-127"/>
              </a:rPr>
              <a:t>같이</a:t>
            </a:r>
            <a:endParaRPr lang="ko-KR" altLang="en-US" sz="1600" dirty="0">
              <a:solidFill>
                <a:schemeClr val="bg1"/>
              </a:solidFill>
              <a:latin typeface="210 다락방 R" panose="02020603020101020101" pitchFamily="18" charset="-127"/>
              <a:ea typeface="210 다락방 R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5217" y="2825972"/>
            <a:ext cx="1611884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1248" y="5567984"/>
            <a:ext cx="126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210 다락방 R" panose="02020603020101020101" pitchFamily="18" charset="-127"/>
                <a:ea typeface="210 다락방 R" panose="02020603020101020101" pitchFamily="18" charset="-127"/>
              </a:rPr>
              <a:t>지흔</a:t>
            </a:r>
            <a:r>
              <a:rPr lang="ko-KR" altLang="en-US" sz="1600" dirty="0" smtClean="0">
                <a:solidFill>
                  <a:schemeClr val="bg1"/>
                </a:solidFill>
                <a:latin typeface="210 다락방 R" panose="02020603020101020101" pitchFamily="18" charset="-127"/>
                <a:ea typeface="210 다락방 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(50%)</a:t>
            </a:r>
            <a:endParaRPr lang="ko-KR" altLang="en-US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50271" y="2825972"/>
            <a:ext cx="7850462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53903" y="2825972"/>
            <a:ext cx="1611884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33337" y="3856264"/>
            <a:ext cx="7867396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5217" y="3856264"/>
            <a:ext cx="1611884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63428" y="3844526"/>
            <a:ext cx="1611885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28" y="4263263"/>
            <a:ext cx="1611885" cy="192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4768" y="5002976"/>
            <a:ext cx="1611885" cy="192505"/>
          </a:xfrm>
          <a:prstGeom prst="roundRect">
            <a:avLst/>
          </a:prstGeom>
          <a:solidFill>
            <a:srgbClr val="F7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4768" y="4793879"/>
            <a:ext cx="1611885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4768" y="5212616"/>
            <a:ext cx="1611885" cy="192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접힌 도형 5"/>
          <p:cNvSpPr/>
          <p:nvPr/>
        </p:nvSpPr>
        <p:spPr>
          <a:xfrm>
            <a:off x="8948461" y="1596770"/>
            <a:ext cx="1152272" cy="1000713"/>
          </a:xfrm>
          <a:prstGeom prst="foldedCorner">
            <a:avLst>
              <a:gd name="adj" fmla="val 200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09337" y="1739614"/>
            <a:ext cx="109139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11/1 ~ 11/3</a:t>
            </a: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주제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/ </a:t>
            </a:r>
          </a:p>
          <a:p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트렌드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검색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2381584">
            <a:off x="9484758" y="1436186"/>
            <a:ext cx="79679" cy="2709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접힌 도형 34"/>
          <p:cNvSpPr/>
          <p:nvPr/>
        </p:nvSpPr>
        <p:spPr>
          <a:xfrm>
            <a:off x="5862260" y="2611542"/>
            <a:ext cx="1152272" cy="1000713"/>
          </a:xfrm>
          <a:prstGeom prst="foldedCorner">
            <a:avLst>
              <a:gd name="adj" fmla="val 200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01561" y="2706799"/>
            <a:ext cx="114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11/4 ~ 11/8</a:t>
            </a: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개발할 서비스 주제 설정 및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서비스의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주요 기능 결정</a:t>
            </a:r>
          </a:p>
        </p:txBody>
      </p:sp>
      <p:sp>
        <p:nvSpPr>
          <p:cNvPr id="37" name="직사각형 36"/>
          <p:cNvSpPr/>
          <p:nvPr/>
        </p:nvSpPr>
        <p:spPr>
          <a:xfrm rot="2381584">
            <a:off x="6398557" y="2450958"/>
            <a:ext cx="79679" cy="2709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접힌 도형 38"/>
          <p:cNvSpPr/>
          <p:nvPr/>
        </p:nvSpPr>
        <p:spPr>
          <a:xfrm>
            <a:off x="1097999" y="3634334"/>
            <a:ext cx="1247268" cy="1000713"/>
          </a:xfrm>
          <a:prstGeom prst="foldedCorner">
            <a:avLst>
              <a:gd name="adj" fmla="val 200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9976" y="3784917"/>
            <a:ext cx="134302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11/9 ~ 11/10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어떤 기술을 사용해서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서비스를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제작할 지 결정 </a:t>
            </a:r>
          </a:p>
        </p:txBody>
      </p:sp>
      <p:sp>
        <p:nvSpPr>
          <p:cNvPr id="41" name="직사각형 40"/>
          <p:cNvSpPr/>
          <p:nvPr/>
        </p:nvSpPr>
        <p:spPr>
          <a:xfrm rot="2381584">
            <a:off x="1634296" y="3473750"/>
            <a:ext cx="79679" cy="2709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접힌 도형 41"/>
          <p:cNvSpPr/>
          <p:nvPr/>
        </p:nvSpPr>
        <p:spPr>
          <a:xfrm>
            <a:off x="4601123" y="3630129"/>
            <a:ext cx="1152272" cy="1000713"/>
          </a:xfrm>
          <a:prstGeom prst="foldedCorner">
            <a:avLst>
              <a:gd name="adj" fmla="val 200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661999" y="3772973"/>
            <a:ext cx="1091396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11/11 ~ 11/15</a:t>
            </a:r>
          </a:p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개발할 서비스의 구체적인 구상도 작성 및 필요한 배경지식 습득</a:t>
            </a:r>
          </a:p>
        </p:txBody>
      </p:sp>
      <p:sp>
        <p:nvSpPr>
          <p:cNvPr id="44" name="직사각형 43"/>
          <p:cNvSpPr/>
          <p:nvPr/>
        </p:nvSpPr>
        <p:spPr>
          <a:xfrm rot="2381584">
            <a:off x="5137420" y="3469545"/>
            <a:ext cx="79679" cy="2709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접힌 도형 44"/>
          <p:cNvSpPr/>
          <p:nvPr/>
        </p:nvSpPr>
        <p:spPr>
          <a:xfrm>
            <a:off x="10880024" y="3616233"/>
            <a:ext cx="1152272" cy="1000713"/>
          </a:xfrm>
          <a:prstGeom prst="foldedCorner">
            <a:avLst>
              <a:gd name="adj" fmla="val 200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940900" y="3759077"/>
            <a:ext cx="109139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11/6 ~ 11/7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서비스 제작에 필요한 기초자료 수집</a:t>
            </a:r>
          </a:p>
        </p:txBody>
      </p:sp>
      <p:sp>
        <p:nvSpPr>
          <p:cNvPr id="47" name="직사각형 46"/>
          <p:cNvSpPr/>
          <p:nvPr/>
        </p:nvSpPr>
        <p:spPr>
          <a:xfrm rot="2381584">
            <a:off x="11429021" y="3481145"/>
            <a:ext cx="79679" cy="2709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50901" y="5214865"/>
            <a:ext cx="2597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고양이상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강아지상 이미지 </a:t>
            </a: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라벨링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0901" y="5003716"/>
            <a:ext cx="2597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토끼상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사슴상 이미지 </a:t>
            </a: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라벨링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241804" y="4796337"/>
            <a:ext cx="7867396" cy="1903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접힌 도형 50"/>
          <p:cNvSpPr/>
          <p:nvPr/>
        </p:nvSpPr>
        <p:spPr>
          <a:xfrm>
            <a:off x="2889609" y="4697174"/>
            <a:ext cx="1152272" cy="1000713"/>
          </a:xfrm>
          <a:prstGeom prst="foldedCorner">
            <a:avLst>
              <a:gd name="adj" fmla="val 200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950485" y="4840018"/>
            <a:ext cx="109139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11/18 ~ 11/22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서비스 제작 및 수정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보완</a:t>
            </a:r>
          </a:p>
        </p:txBody>
      </p:sp>
      <p:sp>
        <p:nvSpPr>
          <p:cNvPr id="53" name="직사각형 52"/>
          <p:cNvSpPr/>
          <p:nvPr/>
        </p:nvSpPr>
        <p:spPr>
          <a:xfrm rot="2381584">
            <a:off x="3425906" y="4536590"/>
            <a:ext cx="79679" cy="2709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76320" y="5008634"/>
            <a:ext cx="4732879" cy="192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76320" y="5223258"/>
            <a:ext cx="4732879" cy="192505"/>
          </a:xfrm>
          <a:prstGeom prst="roundRect">
            <a:avLst/>
          </a:prstGeom>
          <a:solidFill>
            <a:srgbClr val="F7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320517" y="5197530"/>
            <a:ext cx="135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1,2,5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자료 정리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0517" y="4986711"/>
            <a:ext cx="135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3,4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자료 정리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153903" y="4799606"/>
            <a:ext cx="1517397" cy="192505"/>
          </a:xfrm>
          <a:prstGeom prst="roundRect">
            <a:avLst/>
          </a:prstGeom>
          <a:solidFill>
            <a:srgbClr val="F7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153903" y="5011040"/>
            <a:ext cx="1517397" cy="192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088034" y="4765824"/>
            <a:ext cx="170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보고서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발표자료 취합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88034" y="4982912"/>
            <a:ext cx="170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발표 연습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발표자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6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75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참고문헌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5700" y="1033794"/>
            <a:ext cx="11404600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74" y="1141516"/>
            <a:ext cx="11144852" cy="661719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1.[유튜브 메이크업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튜토리얼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영상 추천]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YouTube, "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얼굴상별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메이크업", https://www.youtube.com/results?search_query=%EC%96%BC%EA%B5%B4%EC%83%81%EB%B3%84+%EB%A9%94%EC%9D%B4%ED%81%AC%EC%97%85, 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[전 세계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시장 규모 연평균 성장률]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김소희 기자, "급성장하는 아프리카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시장", 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ECONOMYChosun, 2019.05.27, http://economy.chosun.com/client/news/view.php?boardName=C05&amp;page=4&amp;t_num=13607098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[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뷰티서비스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산업 경제적 파급효과 추계]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편집장, "대한민국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국가경재령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'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뷰티산업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'이 책임진다.",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뷰티신문수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2009.11.16,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http://beautysu.com/?p=16405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[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유튜브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콘텐츠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카테고리별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비중]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Nielsen Koreanclick, "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유뷰트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콘텐츠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", http://www.koreanclick.com/english/insights/newsletter_view.html?code=buzzword&amp;id=498&amp;page=1, 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[성장하는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컨설팅,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콘서트]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K-Beauty&amp;Cosmetic Show, "전시회 개요", 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http://www.beauticoshow.co.kr/outline/outline2, 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6. [성장하는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컨설팅,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콘서트]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중앙일보, "글로벌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뷰티쇼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", https://news.joins.com/article/23492851,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7. [성장하는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컨설팅,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콘서트]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유은정기자, "국내 유망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뷰티기업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100여 개 참여하는 'K-BEAUTY EXPO BANGKOK', 9월 22일 '태국 Impact 전시장'서 개최", AVING, 2016.09.19,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http://kr.avingnews.com/news/view.php?mn_name=exhi&amp;articleId=1371808&amp;sp_num=834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8.  [성장하는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컨설팅,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콘서트]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ALLURE, "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브로우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프로그램", http://www.allurekorea.com/2016/05/07/%EB%88%88%EC%8D%B9-%EC%A0%95%EB%A6%AC-%EC%A0%84%EB%AC%B8%EA%B0%80%EC%97%90%EA%B2%8C-%EB%A7%A1%EA%B2%A8%EC%9A%94-%EC%B6%94%EC%B2%9C-%EB%B8%8C%EB%A1%9C%EC%9A%B0%EB%B0%94/, 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9. [성장하는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컨설팅,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콘서트]</a:t>
            </a:r>
          </a:p>
          <a:p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정정욱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기자, "AI로 메이크업 컨설팅,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뷰티업계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'스마트 바람'",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동아신문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2017.08.04, http://</a:t>
            </a:r>
            <a:r>
              <a:rPr lang="ko-KR" altLang="en-US" sz="8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www.donga.com/news/article/all/20170803/85676576/4</a:t>
            </a:r>
          </a:p>
          <a:p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10. [강아지X고양이]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NowGaming, "강아지", https://appadvice.com/search/%EA%B0%95%EC%95%84%EC%A7%80, 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11. [오늘 나의 메이크업]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NowGaming, "오늘 나의 메이크업", https://appadvice.com/app/ec-98-a4-eb-8a-98-eb-82-98-ec-9d-98-eb-a9-94-ec-9d-b4-ed-81-ac-ec-97-85/1217415602,, (2019.11.20)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12. ['메이크업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미러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' 서비스]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박지호 기자, "메이크업에도 스마트 바람이", 전자신문, 2015.07.20, http://www.etnews.com/20150720000299?m=1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13. Image augmentation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Aleju ,’imgaug’,https://github.com/aleju/imgaug#documentation, (2019.11.11)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14. Image augmentation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JK Kang’s Blog, ‘imgaug를 이용하여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바운딩박스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정보를 포함한 이미지 증폭시키기’,https://junyoung-jamong.github.io/machine/learning/2019/01/23/%EB%B0%94%EC%9A%B4%EB%94%A9%EB%B0%95%EC%8A%A4%EB%A5%BC-%ED%8F%AC%ED%95%A8%ED%95%9C-%EC%9D%B4%EB%AF%B8%EC%A7%80-%EC%A6%9D%ED%8F%AD%EC%8B%9C%ED%82%A4%EA%B8%B0-with-imgaug.html,(2019.11.11)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15. Deep-learing(Tensorflow)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Google, "teachablemachine",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https://teachablemachine.withgoogle.com/train/image, (2019.11.11)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16. [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머신러닝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vs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딥러닝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조중현 기자, "인공지능,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딥러닝은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뭐고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머신러닝은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뭐야?", 양재 R&amp;CD 혁신허브, 2018.04.18, 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http://yangjaehub.com/newsinfo/%ed%95%99%ec%83%9d%ea%b8%b0%ec%9e%90%eb%8b%a8/?mod=document&amp;uid=39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17. [Camera API]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Google, "HTML5 Camera API", https://bloodguy.tistory.com/entry/HTML5-%EB%AA%A8%EB%B0%94%EC%9D%BC-%EC%9B%B9%EB%B8%8C%EB%9D%BC%EC%9A%B0%EC%A0%80%EC%97%90%EC%84%9C-%EC%B9%B4%EB%A9%94%EB%9D%BC-%EC%82%AC%EC%A7%84%EB%8F%99%EC%98%81%EC%83%81-%EC%B0%8D%EA%B8%B0,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(2019.11.12</a:t>
            </a:r>
            <a:r>
              <a:rPr lang="ko-KR" altLang="en-US" sz="8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sz="8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8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18. </a:t>
            </a:r>
            <a:r>
              <a:rPr lang="en-US" altLang="ko-KR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[Google Object Detection API]</a:t>
            </a:r>
          </a:p>
          <a:p>
            <a:r>
              <a:rPr lang="en-US" altLang="ko-KR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Google, "Object Detection API",</a:t>
            </a:r>
          </a:p>
          <a:p>
            <a:r>
              <a:rPr lang="en-US" altLang="ko-KR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https://sites.google.com/site/bimprinciple/in-the-news/googleobjectdetectionapigong-gae, (2019.11.11)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8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19.</a:t>
            </a:r>
            <a:r>
              <a:rPr lang="ko-KR" altLang="en-US" sz="8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중국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뷰티업계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시장규모 통계 및 예측]</a:t>
            </a:r>
          </a:p>
          <a:p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김경동 기자, "2020년 중국 화장품 시장 72조원 규모, 토종 브랜드 약진 두드러져", </a:t>
            </a:r>
            <a:r>
              <a:rPr lang="ko-KR" altLang="en-US" sz="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뉴스핌</a:t>
            </a:r>
            <a:r>
              <a:rPr lang="ko-KR" altLang="en-US" sz="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2019.06.17, http://</a:t>
            </a:r>
            <a:r>
              <a:rPr lang="ko-KR" altLang="en-US" sz="8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www.newspim.com/news/view/20190617000797</a:t>
            </a: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3359" y="249816"/>
            <a:ext cx="209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(2019-02) </a:t>
            </a:r>
            <a:r>
              <a:rPr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전자상거래</a:t>
            </a:r>
            <a:r>
              <a:rPr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8344" y="485774"/>
            <a:ext cx="2156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DEPARTMENT OF COMPUTER ENGINEERING</a:t>
            </a:r>
            <a:endParaRPr lang="ko-KR" altLang="en-US" sz="6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" y="218323"/>
            <a:ext cx="1835650" cy="428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3737" y="2287754"/>
            <a:ext cx="4812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 </a:t>
            </a:r>
            <a:r>
              <a:rPr lang="en-US" altLang="ko-KR" sz="88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5855" y="3734304"/>
            <a:ext cx="717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감사합니다</a:t>
            </a:r>
            <a:endParaRPr lang="ko-KR" altLang="en-US" sz="3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1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2372">
            <a:off x="-273224" y="407308"/>
            <a:ext cx="2336800" cy="2336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610">
            <a:off x="-1002934" y="-2725985"/>
            <a:ext cx="3752604" cy="469075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92099" y="825044"/>
            <a:ext cx="11607800" cy="5779397"/>
          </a:xfrm>
          <a:prstGeom prst="roundRect">
            <a:avLst>
              <a:gd name="adj" fmla="val 1173"/>
            </a:avLst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699" y="1165589"/>
            <a:ext cx="177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 목차</a:t>
            </a:r>
            <a:endParaRPr lang="ko-KR" altLang="en-US" sz="4400" dirty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1231" y="825044"/>
            <a:ext cx="8015679" cy="55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1 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개발목표 및 서비스 개요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2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서론 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3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개발 시스템 소개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4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개발내용과 결과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5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활용 계획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6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개발 스케줄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/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팀원별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역할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7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참고 사이트 및 문헌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8   </a:t>
            </a:r>
            <a:r>
              <a:rPr lang="ko-KR" altLang="en-US" sz="3200" dirty="0" smtClean="0">
                <a:solidFill>
                  <a:schemeClr val="bg1"/>
                </a:solidFill>
                <a:latin typeface="210 항아리 L" panose="02020603020101020101" pitchFamily="18" charset="-127"/>
                <a:ea typeface="210 항아리 L" panose="02020603020101020101" pitchFamily="18" charset="-127"/>
              </a:rPr>
              <a:t>서비스 시연</a:t>
            </a:r>
            <a:endParaRPr lang="en-US" altLang="ko-KR" sz="3200" dirty="0" smtClean="0">
              <a:solidFill>
                <a:schemeClr val="bg1"/>
              </a:solidFill>
              <a:latin typeface="210 항아리 L" panose="02020603020101020101" pitchFamily="18" charset="-127"/>
              <a:ea typeface="210 항아리 L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7259">
            <a:off x="8576679" y="-2438618"/>
            <a:ext cx="5831651" cy="44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30200" y="1366462"/>
            <a:ext cx="11404600" cy="3719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763069" y="2503358"/>
            <a:ext cx="2702232" cy="1489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23510" y="2657116"/>
            <a:ext cx="2010405" cy="112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6421" y="265380"/>
            <a:ext cx="375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목표 및 서비스 개요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0200" y="5476402"/>
            <a:ext cx="11311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사람의 얼굴 상 이미지를 가지고 학습시킨 </a:t>
            </a:r>
            <a:r>
              <a:rPr lang="ko-KR" altLang="en-US" sz="20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딥러닝</a:t>
            </a:r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모델</a:t>
            </a:r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이용해 </a:t>
            </a:r>
            <a:endParaRPr lang="en-US" altLang="ko-KR" sz="20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서비스 </a:t>
            </a:r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이용자의 사진과 비교해서 </a:t>
            </a:r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가장 닮은 얼굴 상</a:t>
            </a:r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알려주고 </a:t>
            </a:r>
            <a:endParaRPr lang="en-US" altLang="ko-KR" sz="20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</a:t>
            </a:r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얼굴 상에 맞는 </a:t>
            </a:r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화장법을 추천</a:t>
            </a:r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해주는 </a:t>
            </a:r>
            <a:r>
              <a:rPr lang="ko-KR" altLang="en-US" sz="20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20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웹 서비스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</a:t>
            </a:r>
            <a:endParaRPr lang="ko-KR" altLang="en-US" sz="20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7" y="2122936"/>
            <a:ext cx="1605207" cy="160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갈매기형 수장 15"/>
          <p:cNvSpPr/>
          <p:nvPr/>
        </p:nvSpPr>
        <p:spPr>
          <a:xfrm>
            <a:off x="2575883" y="2925540"/>
            <a:ext cx="362299" cy="643486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5181307" y="2925540"/>
            <a:ext cx="362299" cy="643486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8264834" y="2925540"/>
            <a:ext cx="362299" cy="643486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167" y="4012475"/>
            <a:ext cx="154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얼굴 사진 촬영</a:t>
            </a:r>
            <a:endParaRPr lang="ko-KR" altLang="en-US" sz="1600" dirty="0">
              <a:solidFill>
                <a:srgbClr val="148FA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867" y="4012475"/>
            <a:ext cx="175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딥러닝</a:t>
            </a:r>
            <a:r>
              <a:rPr lang="ko-KR" altLang="en-US" sz="1600" dirty="0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모델 작동</a:t>
            </a:r>
            <a:endParaRPr lang="ko-KR" altLang="en-US" sz="1600" dirty="0">
              <a:solidFill>
                <a:srgbClr val="148FA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3255" y="4012475"/>
            <a:ext cx="1544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이용자와 가장 닮은 얼굴 상 </a:t>
            </a:r>
            <a:endParaRPr lang="ko-KR" altLang="en-US" sz="1600" dirty="0">
              <a:solidFill>
                <a:srgbClr val="148FA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84650" y="4012475"/>
            <a:ext cx="194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유튜브</a:t>
            </a:r>
            <a:r>
              <a:rPr lang="ko-KR" altLang="en-US" sz="1600" dirty="0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메이크업</a:t>
            </a:r>
            <a:endParaRPr lang="en-US" altLang="ko-KR" sz="1600" dirty="0" smtClean="0">
              <a:solidFill>
                <a:srgbClr val="148FA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튜토리얼</a:t>
            </a:r>
            <a:r>
              <a:rPr lang="ko-KR" altLang="en-US" sz="1600" dirty="0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영상 추천</a:t>
            </a:r>
            <a:endParaRPr lang="ko-KR" altLang="en-US" sz="1600" dirty="0">
              <a:solidFill>
                <a:srgbClr val="148FA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65" y="2373819"/>
            <a:ext cx="1131639" cy="113163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66" y="2848761"/>
            <a:ext cx="936909" cy="9369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05291" y="2721958"/>
            <a:ext cx="59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CAT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3510" y="2989914"/>
            <a:ext cx="59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DOG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8115" y="3260026"/>
            <a:ext cx="646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DEER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34607" y="3528559"/>
            <a:ext cx="795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RABBIT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39296" y="2784514"/>
            <a:ext cx="431536" cy="1284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39296" y="3053902"/>
            <a:ext cx="1290902" cy="1284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9296" y="3313543"/>
            <a:ext cx="61946" cy="12849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39296" y="3561363"/>
            <a:ext cx="226219" cy="128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56" y="2577022"/>
            <a:ext cx="1228400" cy="71814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11" y="2574480"/>
            <a:ext cx="1203222" cy="69774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11" y="3266913"/>
            <a:ext cx="1212335" cy="67912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56" y="3274263"/>
            <a:ext cx="1251029" cy="67177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699457" y="2412581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83630" y="2426246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353291" y="900608"/>
            <a:ext cx="4963722" cy="40298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5505" y="900608"/>
            <a:ext cx="4963722" cy="5640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434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서론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시장 규모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6361" y="5203758"/>
            <a:ext cx="584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국내 뿐만 아니라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전세계적으로 </a:t>
            </a:r>
            <a:r>
              <a:rPr lang="ko-KR" altLang="en-US" sz="1600" dirty="0" err="1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뷰티시장이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성장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하고 있고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여성들의 메이크업 관심도 또한 따라서 높아지고 있는 상태이다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유튜브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카테고리별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비중에서 </a:t>
            </a:r>
            <a:r>
              <a:rPr lang="ko-KR" altLang="en-US" sz="1600" dirty="0" err="1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뷰티가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10%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로 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위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차지하고 있다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1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위를 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people and blogs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차지하고 있는 것을 보았을 때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10%</a:t>
            </a:r>
            <a:r>
              <a:rPr lang="ko-KR" altLang="en-US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결코 적은 수치가 아님을 알 수 있다</a:t>
            </a:r>
            <a:r>
              <a:rPr lang="en-US" altLang="ko-KR" sz="16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617" b="6381"/>
          <a:stretch/>
        </p:blipFill>
        <p:spPr>
          <a:xfrm>
            <a:off x="1336926" y="1688306"/>
            <a:ext cx="2984478" cy="20812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109" t="13864" r="2250" b="16645"/>
          <a:stretch/>
        </p:blipFill>
        <p:spPr>
          <a:xfrm>
            <a:off x="819384" y="4525048"/>
            <a:ext cx="4656982" cy="17594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t="18819" r="37645" b="9919"/>
          <a:stretch/>
        </p:blipFill>
        <p:spPr>
          <a:xfrm>
            <a:off x="7207462" y="1617017"/>
            <a:ext cx="3306750" cy="30514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63517" y="1031974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6090" y="992006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전 세계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뷰티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시장 규모 연평균 성장률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8409" y="1271760"/>
            <a:ext cx="2172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2012~2015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자료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: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유로모니터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4627" y="4023652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7199" y="3983684"/>
            <a:ext cx="43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뷰티서비스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산업 경제적 파급효과 추계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54642" y="1007899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7215" y="967931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유튜브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콘텐츠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카테고리별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비중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(%)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75709" y="1247685"/>
            <a:ext cx="1939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2018 Nielsen Buzzword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9188283" y="1661595"/>
            <a:ext cx="236777" cy="19881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84277" y="1535086"/>
            <a:ext cx="168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People and Blogs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960085" y="4292060"/>
            <a:ext cx="250298" cy="14621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00826" y="4291077"/>
            <a:ext cx="75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Gaming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7186" y="3610003"/>
            <a:ext cx="561877" cy="209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69063" y="3577121"/>
            <a:ext cx="250298" cy="14621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35204" y="3576138"/>
            <a:ext cx="75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Beauty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22750" y="1559144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06923" y="1572809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2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12231" y="4337692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96404" y="4351357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3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055586" y="1037352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039759" y="1051017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4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967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30200" y="976044"/>
            <a:ext cx="5367867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434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서론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서비스의 필요성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0214" y="1252801"/>
            <a:ext cx="4660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프로그램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겟잇뷰티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베네피트의</a:t>
            </a:r>
            <a:endParaRPr lang="en-US" altLang="ko-KR" sz="20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아이브로우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바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K- BEAUTY EXPO , COSMETIC SHOW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등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여러가지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endParaRPr lang="en-US" altLang="ko-KR" sz="20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서비스를 제공하는 컨설팅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콘서트가 있으나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가격은 높은 편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9" y="1915616"/>
            <a:ext cx="1895529" cy="1895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25" y="3152602"/>
            <a:ext cx="1812215" cy="1202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22" y="2231535"/>
            <a:ext cx="1992859" cy="1337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72" y="4530012"/>
            <a:ext cx="2343257" cy="1552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84" y="3723818"/>
            <a:ext cx="2114336" cy="1409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직사각형 16"/>
          <p:cNvSpPr/>
          <p:nvPr/>
        </p:nvSpPr>
        <p:spPr>
          <a:xfrm>
            <a:off x="594369" y="1255747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942" y="1215779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성장하는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뷰티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컨설팅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뷰티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콘서트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7641" y="1303726"/>
            <a:ext cx="62573" cy="267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148FA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7641" y="3333718"/>
            <a:ext cx="62573" cy="267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148F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0214" y="3313238"/>
            <a:ext cx="4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EX )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평균적인 퍼스널 컬러 진단 가격</a:t>
            </a:r>
            <a:endParaRPr lang="en-US" altLang="ko-KR" sz="2000" dirty="0" smtClean="0"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0638" y="3671280"/>
            <a:ext cx="509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 : 1 </a:t>
            </a:r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컨설팅 </a:t>
            </a:r>
            <a:r>
              <a:rPr lang="en-US" altLang="ko-KR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5</a:t>
            </a:r>
            <a:r>
              <a:rPr lang="ko-KR" altLang="en-US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만</a:t>
            </a:r>
            <a:r>
              <a:rPr lang="en-US" altLang="ko-KR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~7</a:t>
            </a:r>
            <a:r>
              <a:rPr lang="ko-KR" altLang="en-US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만원선 </a:t>
            </a:r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</a:t>
            </a:r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시간 </a:t>
            </a:r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 소요</a:t>
            </a:r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467641" y="4550492"/>
            <a:ext cx="62573" cy="267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148F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0214" y="4530012"/>
            <a:ext cx="466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뷰티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유튜버들의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수가 많아지고 있고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그에 따라 다양한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튜토리얼을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유튜브를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통해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자신에게 맞게 찾는 과정을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서비스에서 제공해줄 수 있음</a:t>
            </a:r>
            <a:endParaRPr lang="en-US" altLang="ko-KR" sz="20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99128" y="1713805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83301" y="1727470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5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32154" y="2072849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16327" y="2086514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6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38218" y="3904906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622391" y="3918571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7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47920" y="3602431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132093" y="3616096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8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61829" y="5274987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46002" y="5288652"/>
            <a:ext cx="277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9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57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0200" y="1079500"/>
            <a:ext cx="11658600" cy="546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59567" y="5899667"/>
            <a:ext cx="1390538" cy="2522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40608" y="6118503"/>
            <a:ext cx="3085907" cy="2610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586336" y="5968698"/>
            <a:ext cx="1751825" cy="2157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434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서론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경쟁서비스와의 차별성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3955" y="394771"/>
            <a:ext cx="369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48FA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‘오늘 나의 메이크업’ 서비스</a:t>
            </a:r>
            <a:endParaRPr lang="en-US" altLang="ko-KR" sz="2000" dirty="0" smtClean="0">
              <a:solidFill>
                <a:srgbClr val="148FA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7996" y="4434825"/>
            <a:ext cx="369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아모레퍼시픽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매장에 도입된 스마트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기술인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메이크업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거울 속의 센서로 얼굴을 인식 시키면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얼굴에 맞는 컬러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화장품을 추천해준다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6496" y="4434826"/>
            <a:ext cx="320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화장을 마친 뒤 얼굴을 인식시키면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자신의 얼굴에 맞는 화장을 했는지 부위별로 점수를 측정해주고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공유기능이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6767" y="2060902"/>
            <a:ext cx="3559489" cy="2118124"/>
            <a:chOff x="816767" y="1819602"/>
            <a:chExt cx="3559489" cy="211812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" t="10864" r="8107" b="5509"/>
            <a:stretch/>
          </p:blipFill>
          <p:spPr>
            <a:xfrm>
              <a:off x="816767" y="1819602"/>
              <a:ext cx="1189849" cy="2118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5" t="10818" r="8215" b="5747"/>
            <a:stretch/>
          </p:blipFill>
          <p:spPr>
            <a:xfrm>
              <a:off x="3183769" y="1819602"/>
              <a:ext cx="1192487" cy="2118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4" t="10921" r="8032" b="5463"/>
            <a:stretch/>
          </p:blipFill>
          <p:spPr>
            <a:xfrm>
              <a:off x="1995356" y="1819602"/>
              <a:ext cx="1188413" cy="2118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4" name="직사각형 13"/>
          <p:cNvSpPr/>
          <p:nvPr/>
        </p:nvSpPr>
        <p:spPr>
          <a:xfrm>
            <a:off x="754194" y="1571369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767" y="1531401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어플리케이션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강아지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고양이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’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5685" y="4550243"/>
            <a:ext cx="3087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얼굴을 인식하면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자신의 얼굴이 고양이상에 가까운지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강아지상에 가까운지 알려주는 어플리케이션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오늘 나의 메이크업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8"/>
          <a:stretch/>
        </p:blipFill>
        <p:spPr bwMode="auto">
          <a:xfrm>
            <a:off x="5794935" y="1993949"/>
            <a:ext cx="1472424" cy="2185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9" name="직사각형 18"/>
          <p:cNvSpPr/>
          <p:nvPr/>
        </p:nvSpPr>
        <p:spPr>
          <a:xfrm>
            <a:off x="4576502" y="1571369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9075" y="1531401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어플리케이션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오늘 나의 메이크업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’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05171" y="1571369"/>
            <a:ext cx="53886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7743" y="1531401"/>
            <a:ext cx="342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메이크업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미러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서비스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pic>
        <p:nvPicPr>
          <p:cNvPr id="1028" name="Picture 4" descr="메이크업 미러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20" y="1993949"/>
            <a:ext cx="3170505" cy="1839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3" name="이등변 삼각형 22"/>
          <p:cNvSpPr/>
          <p:nvPr/>
        </p:nvSpPr>
        <p:spPr>
          <a:xfrm flipV="1">
            <a:off x="1703003" y="5383115"/>
            <a:ext cx="1597794" cy="219889"/>
          </a:xfrm>
          <a:prstGeom prst="triangle">
            <a:avLst/>
          </a:prstGeom>
          <a:solidFill>
            <a:srgbClr val="19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flipV="1">
            <a:off x="5794935" y="5363865"/>
            <a:ext cx="1597794" cy="219889"/>
          </a:xfrm>
          <a:prstGeom prst="triangle">
            <a:avLst/>
          </a:prstGeom>
          <a:solidFill>
            <a:srgbClr val="19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9263402" y="5392740"/>
            <a:ext cx="1597794" cy="219889"/>
          </a:xfrm>
          <a:prstGeom prst="triangle">
            <a:avLst/>
          </a:prstGeom>
          <a:solidFill>
            <a:srgbClr val="19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2593" y="5656936"/>
            <a:ext cx="3873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자신과 닮은 동물상을 알려준다는 점이 비슷하지만</a:t>
            </a:r>
            <a:r>
              <a:rPr lang="en-US" altLang="ko-KR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상의 종류가 적고 단순 재미의 용도로 그 후의 별도의 맞춤 추천 서비스가 없다</a:t>
            </a:r>
            <a:r>
              <a:rPr lang="en-US" altLang="ko-KR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  <a:endParaRPr lang="ko-KR" altLang="en-US" sz="1400" dirty="0">
              <a:solidFill>
                <a:srgbClr val="0D5963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6256" y="5656936"/>
            <a:ext cx="3925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모델로 얼굴을 인식하여 메이크업에 </a:t>
            </a:r>
            <a:endParaRPr lang="en-US" altLang="ko-KR" sz="1400" dirty="0" smtClean="0">
              <a:solidFill>
                <a:srgbClr val="0D5963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대해 다룬다는 점이 비슷하지만</a:t>
            </a:r>
            <a:r>
              <a:rPr lang="en-US" altLang="ko-KR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평가점수를 </a:t>
            </a:r>
            <a:endParaRPr lang="en-US" altLang="ko-KR" sz="1400" dirty="0" smtClean="0">
              <a:solidFill>
                <a:srgbClr val="0D5963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알려주고 별도의 화장법을 추천해주지는 않는다</a:t>
            </a:r>
            <a:r>
              <a:rPr lang="en-US" altLang="ko-KR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  <a:endParaRPr lang="ko-KR" altLang="en-US" sz="1400" dirty="0">
              <a:solidFill>
                <a:srgbClr val="0D5963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52667" y="5707232"/>
            <a:ext cx="2719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얼굴을 인식해 화장품을 추천해주지만</a:t>
            </a:r>
            <a:r>
              <a:rPr lang="en-US" altLang="ko-KR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오프라인으로만 진행</a:t>
            </a:r>
            <a:endParaRPr lang="en-US" altLang="ko-KR" sz="1400" dirty="0" smtClean="0">
              <a:solidFill>
                <a:srgbClr val="0D5963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하므로 시간이 많이 소비된다</a:t>
            </a:r>
            <a:r>
              <a:rPr lang="en-US" altLang="ko-KR" sz="1400" dirty="0" smtClean="0">
                <a:solidFill>
                  <a:srgbClr val="0D5963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  <a:endParaRPr lang="ko-KR" altLang="en-US" sz="1400" dirty="0">
              <a:solidFill>
                <a:srgbClr val="0D5963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3967" y="1953029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7114" y="1966694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10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28247" y="1943615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71394" y="1957280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11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36998" y="1928917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80145" y="1942582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12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18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75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시스템 소개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200" y="976044"/>
            <a:ext cx="11404600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8212" y="1107410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85" y="1067442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시스템 흐름도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8" name="사각형: 둥근 모서리 24">
            <a:extLst>
              <a:ext uri="{FF2B5EF4-FFF2-40B4-BE49-F238E27FC236}">
                <a16:creationId xmlns:a16="http://schemas.microsoft.com/office/drawing/2014/main" xmlns="" id="{A507883D-00D5-460C-B1D9-9C9FA0B0C19C}"/>
              </a:ext>
            </a:extLst>
          </p:cNvPr>
          <p:cNvSpPr/>
          <p:nvPr/>
        </p:nvSpPr>
        <p:spPr>
          <a:xfrm>
            <a:off x="6780988" y="1957016"/>
            <a:ext cx="1779900" cy="3894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Classification</a:t>
            </a: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xmlns="" id="{5F74EF3B-46F0-4470-B0B3-0A9173917D2D}"/>
              </a:ext>
            </a:extLst>
          </p:cNvPr>
          <p:cNvSpPr/>
          <p:nvPr/>
        </p:nvSpPr>
        <p:spPr>
          <a:xfrm>
            <a:off x="1261868" y="1960796"/>
            <a:ext cx="1257394" cy="371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</a:t>
            </a:r>
          </a:p>
        </p:txBody>
      </p:sp>
      <p:sp>
        <p:nvSpPr>
          <p:cNvPr id="10" name="사각형: 둥근 모서리 28">
            <a:extLst>
              <a:ext uri="{FF2B5EF4-FFF2-40B4-BE49-F238E27FC236}">
                <a16:creationId xmlns:a16="http://schemas.microsoft.com/office/drawing/2014/main" xmlns="" id="{74E1D898-0BF6-448A-BDD4-AA5565A807F5}"/>
              </a:ext>
            </a:extLst>
          </p:cNvPr>
          <p:cNvSpPr/>
          <p:nvPr/>
        </p:nvSpPr>
        <p:spPr>
          <a:xfrm>
            <a:off x="3277937" y="1866322"/>
            <a:ext cx="2964870" cy="5679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Deep Learning Model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Tensorflow</a:t>
            </a:r>
            <a:r>
              <a:rPr lang="en-US" altLang="ko-KR" sz="1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JS)</a:t>
            </a:r>
          </a:p>
        </p:txBody>
      </p:sp>
      <p:sp>
        <p:nvSpPr>
          <p:cNvPr id="11" name="사각형: 둥근 모서리 30">
            <a:extLst>
              <a:ext uri="{FF2B5EF4-FFF2-40B4-BE49-F238E27FC236}">
                <a16:creationId xmlns:a16="http://schemas.microsoft.com/office/drawing/2014/main" xmlns="" id="{1ABC5EF9-5578-4FE5-911C-FA8EB8CF4007}"/>
              </a:ext>
            </a:extLst>
          </p:cNvPr>
          <p:cNvSpPr/>
          <p:nvPr/>
        </p:nvSpPr>
        <p:spPr>
          <a:xfrm>
            <a:off x="9099069" y="1960795"/>
            <a:ext cx="2450305" cy="371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Recommend Page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DDE78E77-79F0-49C0-8562-646C08DE16D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519262" y="2146367"/>
            <a:ext cx="758675" cy="394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E2D305B-7DBB-4A33-8A33-68A093823ED4}"/>
              </a:ext>
            </a:extLst>
          </p:cNvPr>
          <p:cNvCxnSpPr>
            <a:cxnSpLocks/>
          </p:cNvCxnSpPr>
          <p:nvPr/>
        </p:nvCxnSpPr>
        <p:spPr>
          <a:xfrm>
            <a:off x="6242807" y="2150307"/>
            <a:ext cx="53818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256C7F5-9159-43B3-B3BE-808D24C68F1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8560888" y="2146366"/>
            <a:ext cx="538181" cy="53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37">
            <a:extLst>
              <a:ext uri="{FF2B5EF4-FFF2-40B4-BE49-F238E27FC236}">
                <a16:creationId xmlns:a16="http://schemas.microsoft.com/office/drawing/2014/main" xmlns="" id="{E559D36C-673D-4B35-B3FC-713CDF1A6B1A}"/>
              </a:ext>
            </a:extLst>
          </p:cNvPr>
          <p:cNvSpPr/>
          <p:nvPr/>
        </p:nvSpPr>
        <p:spPr>
          <a:xfrm>
            <a:off x="1135100" y="2954021"/>
            <a:ext cx="1521446" cy="37114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Camera API</a:t>
            </a:r>
          </a:p>
        </p:txBody>
      </p:sp>
      <p:sp>
        <p:nvSpPr>
          <p:cNvPr id="18" name="사각형: 둥근 모서리 41">
            <a:extLst>
              <a:ext uri="{FF2B5EF4-FFF2-40B4-BE49-F238E27FC236}">
                <a16:creationId xmlns:a16="http://schemas.microsoft.com/office/drawing/2014/main" xmlns="" id="{33AC784C-2220-41DC-BFFE-C536B37F463A}"/>
              </a:ext>
            </a:extLst>
          </p:cNvPr>
          <p:cNvSpPr/>
          <p:nvPr/>
        </p:nvSpPr>
        <p:spPr>
          <a:xfrm>
            <a:off x="1135100" y="3616172"/>
            <a:ext cx="1521446" cy="37114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Browser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3B5633A-6BE8-4B08-89AF-59E5EACD2F9A}"/>
              </a:ext>
            </a:extLst>
          </p:cNvPr>
          <p:cNvCxnSpPr>
            <a:stCxn id="17" idx="0"/>
            <a:endCxn id="9" idx="2"/>
          </p:cNvCxnSpPr>
          <p:nvPr/>
        </p:nvCxnSpPr>
        <p:spPr>
          <a:xfrm flipH="1" flipV="1">
            <a:off x="1890565" y="2331937"/>
            <a:ext cx="5258" cy="6220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중괄호 19">
            <a:extLst>
              <a:ext uri="{FF2B5EF4-FFF2-40B4-BE49-F238E27FC236}">
                <a16:creationId xmlns:a16="http://schemas.microsoft.com/office/drawing/2014/main" xmlns="" id="{01DDC42C-AA9F-4AA4-8DEF-9AD57C9D1729}"/>
              </a:ext>
            </a:extLst>
          </p:cNvPr>
          <p:cNvSpPr/>
          <p:nvPr/>
        </p:nvSpPr>
        <p:spPr>
          <a:xfrm>
            <a:off x="821416" y="3139591"/>
            <a:ext cx="282154" cy="626987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0D9CD67-F7B3-40F5-851B-4C141A84606E}"/>
              </a:ext>
            </a:extLst>
          </p:cNvPr>
          <p:cNvSpPr/>
          <p:nvPr/>
        </p:nvSpPr>
        <p:spPr>
          <a:xfrm>
            <a:off x="1124590" y="4330175"/>
            <a:ext cx="1534146" cy="371141"/>
          </a:xfrm>
          <a:prstGeom prst="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Facebook</a:t>
            </a:r>
          </a:p>
        </p:txBody>
      </p:sp>
      <p:cxnSp>
        <p:nvCxnSpPr>
          <p:cNvPr id="22" name="연결선: 꺾임 35">
            <a:extLst>
              <a:ext uri="{FF2B5EF4-FFF2-40B4-BE49-F238E27FC236}">
                <a16:creationId xmlns:a16="http://schemas.microsoft.com/office/drawing/2014/main" xmlns="" id="{39571467-00BD-431B-9824-59E84AA67063}"/>
              </a:ext>
            </a:extLst>
          </p:cNvPr>
          <p:cNvCxnSpPr>
            <a:stCxn id="20" idx="1"/>
            <a:endCxn id="21" idx="1"/>
          </p:cNvCxnSpPr>
          <p:nvPr/>
        </p:nvCxnSpPr>
        <p:spPr>
          <a:xfrm rot="10800000" flipH="1" flipV="1">
            <a:off x="821416" y="3453084"/>
            <a:ext cx="303174" cy="1062661"/>
          </a:xfrm>
          <a:prstGeom prst="bentConnector3">
            <a:avLst>
              <a:gd name="adj1" fmla="val -75402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53">
            <a:extLst>
              <a:ext uri="{FF2B5EF4-FFF2-40B4-BE49-F238E27FC236}">
                <a16:creationId xmlns:a16="http://schemas.microsoft.com/office/drawing/2014/main" xmlns="" id="{470DDC24-DE73-4F8A-84E0-D87976A69DD3}"/>
              </a:ext>
            </a:extLst>
          </p:cNvPr>
          <p:cNvSpPr/>
          <p:nvPr/>
        </p:nvSpPr>
        <p:spPr>
          <a:xfrm>
            <a:off x="3284428" y="2936423"/>
            <a:ext cx="2964870" cy="37114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Teachable Machine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xmlns="" id="{D1FA1040-90F5-4B15-A73F-8B4E445564E4}"/>
              </a:ext>
            </a:extLst>
          </p:cNvPr>
          <p:cNvSpPr/>
          <p:nvPr/>
        </p:nvSpPr>
        <p:spPr>
          <a:xfrm>
            <a:off x="3288090" y="3609830"/>
            <a:ext cx="2964870" cy="37114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Augmentation images</a:t>
            </a:r>
          </a:p>
        </p:txBody>
      </p:sp>
      <p:sp>
        <p:nvSpPr>
          <p:cNvPr id="25" name="사각형: 둥근 모서리 56">
            <a:extLst>
              <a:ext uri="{FF2B5EF4-FFF2-40B4-BE49-F238E27FC236}">
                <a16:creationId xmlns:a16="http://schemas.microsoft.com/office/drawing/2014/main" xmlns="" id="{186EB02A-9E7E-45D0-A723-00E13C111744}"/>
              </a:ext>
            </a:extLst>
          </p:cNvPr>
          <p:cNvSpPr/>
          <p:nvPr/>
        </p:nvSpPr>
        <p:spPr>
          <a:xfrm>
            <a:off x="3287977" y="4332833"/>
            <a:ext cx="2964870" cy="37114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 augmentation</a:t>
            </a:r>
          </a:p>
        </p:txBody>
      </p:sp>
      <p:sp>
        <p:nvSpPr>
          <p:cNvPr id="26" name="사각형: 둥근 모서리 57">
            <a:extLst>
              <a:ext uri="{FF2B5EF4-FFF2-40B4-BE49-F238E27FC236}">
                <a16:creationId xmlns:a16="http://schemas.microsoft.com/office/drawing/2014/main" xmlns="" id="{FC919E39-C578-4934-8DE1-BD1181EEFEEA}"/>
              </a:ext>
            </a:extLst>
          </p:cNvPr>
          <p:cNvSpPr/>
          <p:nvPr/>
        </p:nvSpPr>
        <p:spPr>
          <a:xfrm>
            <a:off x="3293233" y="5050744"/>
            <a:ext cx="2964870" cy="543388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Labeled images</a:t>
            </a:r>
          </a:p>
          <a:p>
            <a:pPr algn="ctr"/>
            <a:r>
              <a:rPr lang="en-US" altLang="ko-KR" sz="16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(dog, cat, dear, rabbit)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0CB8A18-B7B1-44CF-8DAF-750C3B91B0B1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flipH="1" flipV="1">
            <a:off x="4770412" y="4703974"/>
            <a:ext cx="5256" cy="34677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C214E68-C57C-4476-82D8-9FACD05C7B2B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flipV="1">
            <a:off x="4770412" y="3980971"/>
            <a:ext cx="113" cy="3518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CDB4228F-59FB-4D2E-ABB1-C274854145A8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flipH="1" flipV="1">
            <a:off x="4766863" y="3307564"/>
            <a:ext cx="3662" cy="30226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C884699A-237C-4D84-9105-CA23379CAED2}"/>
              </a:ext>
            </a:extLst>
          </p:cNvPr>
          <p:cNvCxnSpPr>
            <a:stCxn id="23" idx="0"/>
            <a:endCxn id="10" idx="2"/>
          </p:cNvCxnSpPr>
          <p:nvPr/>
        </p:nvCxnSpPr>
        <p:spPr>
          <a:xfrm flipH="1" flipV="1">
            <a:off x="4760372" y="2434291"/>
            <a:ext cx="6491" cy="5021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97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내용과 결과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주요적용기술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0200" y="976044"/>
            <a:ext cx="11404600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/>
              <a:t>이용한 </a:t>
            </a:r>
            <a:r>
              <a:rPr lang="ko-KR" altLang="ko-KR" dirty="0"/>
              <a:t>영상인식 접근 방법은 많은 수의 학습</a:t>
            </a:r>
            <a:r>
              <a:rPr lang="en-US" altLang="ko-KR" dirty="0"/>
              <a:t> image</a:t>
            </a:r>
            <a:r>
              <a:rPr lang="ko-KR" altLang="ko-KR" dirty="0"/>
              <a:t>가 요구된다</a:t>
            </a:r>
            <a:r>
              <a:rPr lang="en-US" altLang="ko-KR" dirty="0"/>
              <a:t>. </a:t>
            </a:r>
            <a:r>
              <a:rPr lang="ko-KR" altLang="ko-KR" dirty="0"/>
              <a:t>직접적으로 최대한 확보할 수 있는 이미지의 수가 적절한 모델을 학습하기에 충분하지 않은 경우에는 원본 </a:t>
            </a:r>
            <a:r>
              <a:rPr lang="ko-KR" altLang="ko-KR" dirty="0" smtClean="0"/>
              <a:t>이미지에 </a:t>
            </a:r>
            <a:r>
              <a:rPr lang="ko-KR" altLang="ko-KR" dirty="0"/>
              <a:t>약간씩의 변형을 줌으로 학습에 필요한 새 이미지를 생성하는 방법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486375" y="265380"/>
            <a:ext cx="3854174" cy="200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49913" y="313712"/>
            <a:ext cx="21146" cy="98342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rgbClr val="148F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71060" y="299007"/>
            <a:ext cx="13425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시스템 흐름도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7" name="사각형: 둥근 모서리 24">
            <a:extLst>
              <a:ext uri="{FF2B5EF4-FFF2-40B4-BE49-F238E27FC236}">
                <a16:creationId xmlns:a16="http://schemas.microsoft.com/office/drawing/2014/main" xmlns="" id="{A507883D-00D5-460C-B1D9-9C9FA0B0C19C}"/>
              </a:ext>
            </a:extLst>
          </p:cNvPr>
          <p:cNvSpPr/>
          <p:nvPr/>
        </p:nvSpPr>
        <p:spPr>
          <a:xfrm>
            <a:off x="9666413" y="626295"/>
            <a:ext cx="601516" cy="1432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Classification</a:t>
            </a:r>
          </a:p>
        </p:txBody>
      </p:sp>
      <p:sp>
        <p:nvSpPr>
          <p:cNvPr id="38" name="사각형: 둥근 모서리 25">
            <a:extLst>
              <a:ext uri="{FF2B5EF4-FFF2-40B4-BE49-F238E27FC236}">
                <a16:creationId xmlns:a16="http://schemas.microsoft.com/office/drawing/2014/main" xmlns="" id="{5F74EF3B-46F0-4470-B0B3-0A9173917D2D}"/>
              </a:ext>
            </a:extLst>
          </p:cNvPr>
          <p:cNvSpPr/>
          <p:nvPr/>
        </p:nvSpPr>
        <p:spPr>
          <a:xfrm>
            <a:off x="7801231" y="627686"/>
            <a:ext cx="424935" cy="136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</a:t>
            </a:r>
          </a:p>
        </p:txBody>
      </p:sp>
      <p:sp>
        <p:nvSpPr>
          <p:cNvPr id="39" name="사각형: 둥근 모서리 28">
            <a:extLst>
              <a:ext uri="{FF2B5EF4-FFF2-40B4-BE49-F238E27FC236}">
                <a16:creationId xmlns:a16="http://schemas.microsoft.com/office/drawing/2014/main" xmlns="" id="{74E1D898-0BF6-448A-BDD4-AA5565A807F5}"/>
              </a:ext>
            </a:extLst>
          </p:cNvPr>
          <p:cNvSpPr/>
          <p:nvPr/>
        </p:nvSpPr>
        <p:spPr>
          <a:xfrm>
            <a:off x="8482560" y="592927"/>
            <a:ext cx="1001975" cy="208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Deep Learning Model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en-US" altLang="ko-KR" sz="5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Tensorflow</a:t>
            </a:r>
            <a:r>
              <a:rPr lang="en-US" altLang="ko-KR" sz="5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JS)</a:t>
            </a:r>
          </a:p>
        </p:txBody>
      </p:sp>
      <p:sp>
        <p:nvSpPr>
          <p:cNvPr id="40" name="사각형: 둥근 모서리 30">
            <a:extLst>
              <a:ext uri="{FF2B5EF4-FFF2-40B4-BE49-F238E27FC236}">
                <a16:creationId xmlns:a16="http://schemas.microsoft.com/office/drawing/2014/main" xmlns="" id="{1ABC5EF9-5578-4FE5-911C-FA8EB8CF4007}"/>
              </a:ext>
            </a:extLst>
          </p:cNvPr>
          <p:cNvSpPr/>
          <p:nvPr/>
        </p:nvSpPr>
        <p:spPr>
          <a:xfrm>
            <a:off x="10449806" y="627685"/>
            <a:ext cx="828078" cy="136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Recommend Page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DE78E77-79F0-49C0-8562-646C08DE16D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8226166" y="695960"/>
            <a:ext cx="256394" cy="145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7E2D305B-7DBB-4A33-8A33-68A093823ED4}"/>
              </a:ext>
            </a:extLst>
          </p:cNvPr>
          <p:cNvCxnSpPr>
            <a:cxnSpLocks/>
          </p:cNvCxnSpPr>
          <p:nvPr/>
        </p:nvCxnSpPr>
        <p:spPr>
          <a:xfrm>
            <a:off x="9484535" y="697410"/>
            <a:ext cx="181878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256C7F5-9159-43B3-B3BE-808D24C68F12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10267928" y="695960"/>
            <a:ext cx="181878" cy="19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7">
            <a:extLst>
              <a:ext uri="{FF2B5EF4-FFF2-40B4-BE49-F238E27FC236}">
                <a16:creationId xmlns:a16="http://schemas.microsoft.com/office/drawing/2014/main" xmlns="" id="{E559D36C-673D-4B35-B3FC-713CDF1A6B1A}"/>
              </a:ext>
            </a:extLst>
          </p:cNvPr>
          <p:cNvSpPr/>
          <p:nvPr/>
        </p:nvSpPr>
        <p:spPr>
          <a:xfrm>
            <a:off x="7758390" y="993109"/>
            <a:ext cx="514171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Camera API</a:t>
            </a:r>
          </a:p>
        </p:txBody>
      </p:sp>
      <p:sp>
        <p:nvSpPr>
          <p:cNvPr id="45" name="사각형: 둥근 모서리 41">
            <a:extLst>
              <a:ext uri="{FF2B5EF4-FFF2-40B4-BE49-F238E27FC236}">
                <a16:creationId xmlns:a16="http://schemas.microsoft.com/office/drawing/2014/main" xmlns="" id="{33AC784C-2220-41DC-BFFE-C536B37F463A}"/>
              </a:ext>
            </a:extLst>
          </p:cNvPr>
          <p:cNvSpPr/>
          <p:nvPr/>
        </p:nvSpPr>
        <p:spPr>
          <a:xfrm>
            <a:off x="7758390" y="1236725"/>
            <a:ext cx="514171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Browser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3B5633A-6BE8-4B08-89AF-59E5EACD2F9A}"/>
              </a:ext>
            </a:extLst>
          </p:cNvPr>
          <p:cNvCxnSpPr>
            <a:stCxn id="44" idx="0"/>
            <a:endCxn id="38" idx="2"/>
          </p:cNvCxnSpPr>
          <p:nvPr/>
        </p:nvCxnSpPr>
        <p:spPr>
          <a:xfrm flipH="1" flipV="1">
            <a:off x="8013699" y="764234"/>
            <a:ext cx="1777" cy="22887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중괄호 46">
            <a:extLst>
              <a:ext uri="{FF2B5EF4-FFF2-40B4-BE49-F238E27FC236}">
                <a16:creationId xmlns:a16="http://schemas.microsoft.com/office/drawing/2014/main" xmlns="" id="{01DDC42C-AA9F-4AA4-8DEF-9AD57C9D1729}"/>
              </a:ext>
            </a:extLst>
          </p:cNvPr>
          <p:cNvSpPr/>
          <p:nvPr/>
        </p:nvSpPr>
        <p:spPr>
          <a:xfrm>
            <a:off x="7652381" y="1061383"/>
            <a:ext cx="95354" cy="230678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0D9CD67-F7B3-40F5-851B-4C141A84606E}"/>
              </a:ext>
            </a:extLst>
          </p:cNvPr>
          <p:cNvSpPr/>
          <p:nvPr/>
        </p:nvSpPr>
        <p:spPr>
          <a:xfrm>
            <a:off x="7754838" y="1499417"/>
            <a:ext cx="518463" cy="136549"/>
          </a:xfrm>
          <a:prstGeom prst="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Facebook</a:t>
            </a:r>
          </a:p>
        </p:txBody>
      </p:sp>
      <p:cxnSp>
        <p:nvCxnSpPr>
          <p:cNvPr id="49" name="연결선: 꺾임 35">
            <a:extLst>
              <a:ext uri="{FF2B5EF4-FFF2-40B4-BE49-F238E27FC236}">
                <a16:creationId xmlns:a16="http://schemas.microsoft.com/office/drawing/2014/main" xmlns="" id="{39571467-00BD-431B-9824-59E84AA67063}"/>
              </a:ext>
            </a:extLst>
          </p:cNvPr>
          <p:cNvCxnSpPr>
            <a:stCxn id="47" idx="1"/>
            <a:endCxn id="48" idx="1"/>
          </p:cNvCxnSpPr>
          <p:nvPr/>
        </p:nvCxnSpPr>
        <p:spPr>
          <a:xfrm rot="10800000" flipH="1" flipV="1">
            <a:off x="7652381" y="1176722"/>
            <a:ext cx="102457" cy="390970"/>
          </a:xfrm>
          <a:prstGeom prst="bentConnector3">
            <a:avLst>
              <a:gd name="adj1" fmla="val -75402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53">
            <a:extLst>
              <a:ext uri="{FF2B5EF4-FFF2-40B4-BE49-F238E27FC236}">
                <a16:creationId xmlns:a16="http://schemas.microsoft.com/office/drawing/2014/main" xmlns="" id="{470DDC24-DE73-4F8A-84E0-D87976A69DD3}"/>
              </a:ext>
            </a:extLst>
          </p:cNvPr>
          <p:cNvSpPr/>
          <p:nvPr/>
        </p:nvSpPr>
        <p:spPr>
          <a:xfrm>
            <a:off x="8484754" y="986634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Teachable Machine</a:t>
            </a:r>
          </a:p>
        </p:txBody>
      </p:sp>
      <p:sp>
        <p:nvSpPr>
          <p:cNvPr id="51" name="사각형: 둥근 모서리 54">
            <a:extLst>
              <a:ext uri="{FF2B5EF4-FFF2-40B4-BE49-F238E27FC236}">
                <a16:creationId xmlns:a16="http://schemas.microsoft.com/office/drawing/2014/main" xmlns="" id="{D1FA1040-90F5-4B15-A73F-8B4E445564E4}"/>
              </a:ext>
            </a:extLst>
          </p:cNvPr>
          <p:cNvSpPr/>
          <p:nvPr/>
        </p:nvSpPr>
        <p:spPr>
          <a:xfrm>
            <a:off x="8485991" y="1234391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Augmentation images</a:t>
            </a:r>
          </a:p>
        </p:txBody>
      </p:sp>
      <p:sp>
        <p:nvSpPr>
          <p:cNvPr id="52" name="사각형: 둥근 모서리 56">
            <a:extLst>
              <a:ext uri="{FF2B5EF4-FFF2-40B4-BE49-F238E27FC236}">
                <a16:creationId xmlns:a16="http://schemas.microsoft.com/office/drawing/2014/main" xmlns="" id="{186EB02A-9E7E-45D0-A723-00E13C111744}"/>
              </a:ext>
            </a:extLst>
          </p:cNvPr>
          <p:cNvSpPr/>
          <p:nvPr/>
        </p:nvSpPr>
        <p:spPr>
          <a:xfrm>
            <a:off x="8485953" y="1500395"/>
            <a:ext cx="1001975" cy="1365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 augmentation</a:t>
            </a:r>
          </a:p>
        </p:txBody>
      </p:sp>
      <p:sp>
        <p:nvSpPr>
          <p:cNvPr id="53" name="사각형: 둥근 모서리 57">
            <a:extLst>
              <a:ext uri="{FF2B5EF4-FFF2-40B4-BE49-F238E27FC236}">
                <a16:creationId xmlns:a16="http://schemas.microsoft.com/office/drawing/2014/main" xmlns="" id="{FC919E39-C578-4934-8DE1-BD1181EEFEEA}"/>
              </a:ext>
            </a:extLst>
          </p:cNvPr>
          <p:cNvSpPr/>
          <p:nvPr/>
        </p:nvSpPr>
        <p:spPr>
          <a:xfrm>
            <a:off x="8487729" y="1764526"/>
            <a:ext cx="1001975" cy="19992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Labeled images</a:t>
            </a:r>
          </a:p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(dog, cat, dear, rabbit)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F0CB8A18-B7B1-44CF-8DAF-750C3B91B0B1}"/>
              </a:ext>
            </a:extLst>
          </p:cNvPr>
          <p:cNvCxnSpPr>
            <a:stCxn id="53" idx="0"/>
            <a:endCxn id="52" idx="2"/>
          </p:cNvCxnSpPr>
          <p:nvPr/>
        </p:nvCxnSpPr>
        <p:spPr>
          <a:xfrm flipH="1" flipV="1">
            <a:off x="8986941" y="1636944"/>
            <a:ext cx="1776" cy="12758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3C214E68-C57C-4476-82D8-9FACD05C7B2B}"/>
              </a:ext>
            </a:extLst>
          </p:cNvPr>
          <p:cNvCxnSpPr>
            <a:stCxn id="52" idx="0"/>
            <a:endCxn id="51" idx="2"/>
          </p:cNvCxnSpPr>
          <p:nvPr/>
        </p:nvCxnSpPr>
        <p:spPr>
          <a:xfrm flipV="1">
            <a:off x="8986941" y="1370940"/>
            <a:ext cx="38" cy="1294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CDB4228F-59FB-4D2E-ABB1-C274854145A8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H="1" flipV="1">
            <a:off x="8985741" y="1123183"/>
            <a:ext cx="1238" cy="11120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884699A-237C-4D84-9105-CA23379CAED2}"/>
              </a:ext>
            </a:extLst>
          </p:cNvPr>
          <p:cNvCxnSpPr>
            <a:stCxn id="50" idx="0"/>
            <a:endCxn id="39" idx="2"/>
          </p:cNvCxnSpPr>
          <p:nvPr/>
        </p:nvCxnSpPr>
        <p:spPr>
          <a:xfrm flipH="1" flipV="1">
            <a:off x="8983548" y="801892"/>
            <a:ext cx="2194" cy="1847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오른쪽 화살표 59"/>
          <p:cNvSpPr/>
          <p:nvPr/>
        </p:nvSpPr>
        <p:spPr>
          <a:xfrm rot="13009984">
            <a:off x="9463970" y="1621343"/>
            <a:ext cx="277687" cy="1999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18212" y="1107410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0785" y="1067442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Image augmentation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052" name="직사각형 2051"/>
          <p:cNvSpPr/>
          <p:nvPr/>
        </p:nvSpPr>
        <p:spPr>
          <a:xfrm>
            <a:off x="434248" y="1441698"/>
            <a:ext cx="6932193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딥러닝을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이용한 영상인식 접근 방법은 많은 수의 학습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image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가 요구된다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직접적으로 최대한 확보할 수 있는 이미지의 수가 적절한 모델을 학습하기에 충분하지 않은 경우에는 원본 이미지에 약간씩의 변형을 줌으로 학습에 필요한 새 이미지를 생성하는 방법</a:t>
            </a:r>
          </a:p>
        </p:txBody>
      </p:sp>
      <p:pic>
        <p:nvPicPr>
          <p:cNvPr id="69" name="그림 6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6" y="2717938"/>
            <a:ext cx="49974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직사각형 2052"/>
          <p:cNvSpPr/>
          <p:nvPr/>
        </p:nvSpPr>
        <p:spPr>
          <a:xfrm>
            <a:off x="677313" y="5819942"/>
            <a:ext cx="6096000" cy="2899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Gauss. Noise : </a:t>
            </a:r>
            <a:r>
              <a:rPr lang="ko-KR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백색잡음 </a:t>
            </a: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Affine(</a:t>
            </a:r>
            <a:r>
              <a:rPr lang="ko-KR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확대</a:t>
            </a: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축소</a:t>
            </a: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), Crop(</a:t>
            </a:r>
            <a:r>
              <a:rPr lang="ko-KR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자르기</a:t>
            </a: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), </a:t>
            </a:r>
            <a:r>
              <a:rPr lang="en-US" altLang="ko-KR" sz="1200" kern="100" dirty="0" err="1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Fliplr</a:t>
            </a: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이미지 회전</a:t>
            </a:r>
            <a:r>
              <a:rPr lang="en-US" altLang="ko-KR" sz="1200" kern="1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210 옴니고딕 040" panose="02020603020101020101" pitchFamily="18" charset="-127"/>
              <a:ea typeface="210 옴니고딕 04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54" name="직사각형 2053"/>
          <p:cNvSpPr/>
          <p:nvPr/>
        </p:nvSpPr>
        <p:spPr>
          <a:xfrm>
            <a:off x="6254279" y="2864570"/>
            <a:ext cx="4584216" cy="128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200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AddToHue</a:t>
            </a:r>
            <a:r>
              <a:rPr lang="en-US" altLang="ko-KR" sz="12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이미지의 색상을 바꿔가면서 새로운 이미지 생성</a:t>
            </a:r>
            <a:r>
              <a:rPr lang="en-US" altLang="ko-KR" sz="12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2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같은 이미지에 대해서 뒤의 배경색과 관계없이 해당 이미지 자체에 대해 학습 정확도를 높이기 위해서 사용함</a:t>
            </a:r>
            <a:r>
              <a:rPr lang="en-US" altLang="ko-KR" sz="12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여러가지</a:t>
            </a:r>
            <a:r>
              <a:rPr lang="ko-KR" altLang="en-US" sz="12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색조를 사용하여 이미지 수를 늘려야 색조를 기준으로 인식하지 않음</a:t>
            </a:r>
            <a:endParaRPr lang="ko-KR" altLang="ko-KR" sz="12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3" name="그림 7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11" y="4156835"/>
            <a:ext cx="9525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직사각형 2054"/>
          <p:cNvSpPr/>
          <p:nvPr/>
        </p:nvSpPr>
        <p:spPr>
          <a:xfrm>
            <a:off x="6773313" y="5428035"/>
            <a:ext cx="3709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Augmentation</a:t>
            </a:r>
            <a:r>
              <a:rPr lang="ko-KR" altLang="en-US" sz="12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을 통해 </a:t>
            </a:r>
            <a:r>
              <a:rPr lang="ko-KR" altLang="ko-KR" sz="1200" dirty="0" smtClean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이미지의 </a:t>
            </a:r>
            <a:r>
              <a:rPr lang="ko-KR" altLang="ko-KR" sz="12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양을 </a:t>
            </a:r>
            <a:r>
              <a:rPr lang="en-US" altLang="ko-KR" sz="12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100</a:t>
            </a:r>
            <a:r>
              <a:rPr lang="ko-KR" altLang="ko-KR" sz="1200" dirty="0">
                <a:latin typeface="210 옴니고딕 040" panose="02020603020101020101" pitchFamily="18" charset="-127"/>
                <a:ea typeface="210 옴니고딕 040" panose="02020603020101020101" pitchFamily="18" charset="-127"/>
                <a:cs typeface="Times New Roman" panose="02020603050405020304" pitchFamily="18" charset="0"/>
              </a:rPr>
              <a:t>배로 불림</a:t>
            </a:r>
            <a:endParaRPr lang="ko-KR" altLang="en-US" sz="1200" dirty="0"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15474" y="2352667"/>
            <a:ext cx="108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기본필터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52901" y="2376118"/>
            <a:ext cx="62573" cy="26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2902" y="2453251"/>
            <a:ext cx="108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색상필터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60329" y="2476702"/>
            <a:ext cx="62573" cy="26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278167" y="2753129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21314" y="2766794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13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5346" y="898255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8493" y="911920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14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6264635" y="973199"/>
            <a:ext cx="5302355" cy="5440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400" dirty="0" smtClean="0"/>
              <a:t>이용한 영상인식 접근 방법은 많은 수의 학습</a:t>
            </a:r>
            <a:r>
              <a:rPr lang="en-US" altLang="ko-KR" sz="1400" dirty="0" smtClean="0"/>
              <a:t> image</a:t>
            </a:r>
            <a:r>
              <a:rPr lang="ko-KR" altLang="ko-KR" sz="1400" dirty="0" smtClean="0"/>
              <a:t>가 요구된다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직접적으로 최대한 확보할 수 있는 이미지의 수가 적절한 모델을 학습하기에 충분하지 않은 경우에는 원본 이미지에 약간씩의 변형을 줌으로 학습에 필요한 새 이미지를 생성하는 방법</a:t>
            </a:r>
            <a:endParaRPr lang="ko-KR" altLang="ko-KR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86269" y="4978427"/>
            <a:ext cx="4933769" cy="10498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01" y="157659"/>
            <a:ext cx="231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딥러닝</a:t>
            </a:r>
            <a:r>
              <a:rPr lang="ko-KR" altLang="en-US" sz="1400" dirty="0" smtClean="0">
                <a:solidFill>
                  <a:schemeClr val="bg1"/>
                </a:solidFill>
                <a:latin typeface="210 수퍼사이즈 Black BOX italic" panose="02020603020101020101" pitchFamily="18" charset="-127"/>
                <a:ea typeface="210 수퍼사이즈 Black BOX italic" panose="02020603020101020101" pitchFamily="18" charset="-127"/>
              </a:rPr>
              <a:t> 얼굴인식을 이용한</a:t>
            </a:r>
            <a:endParaRPr lang="en-US" altLang="ko-KR" sz="1400" dirty="0" smtClean="0">
              <a:solidFill>
                <a:schemeClr val="bg1"/>
              </a:solidFill>
              <a:latin typeface="210 수퍼사이즈 Black BOX italic" panose="02020603020101020101" pitchFamily="18" charset="-127"/>
              <a:ea typeface="210 수퍼사이즈 Black BOX italic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수퍼사이즈 Black italic" panose="02020603020101020101" pitchFamily="18" charset="-127"/>
                <a:ea typeface="210 수퍼사이즈 Black italic" panose="02020603020101020101" pitchFamily="18" charset="-127"/>
              </a:rPr>
              <a:t>메이크업 추천 웹</a:t>
            </a:r>
            <a:endParaRPr lang="ko-KR" altLang="en-US" sz="2000" dirty="0">
              <a:solidFill>
                <a:schemeClr val="bg1"/>
              </a:solidFill>
              <a:latin typeface="210 수퍼사이즈 Black italic" panose="02020603020101020101" pitchFamily="18" charset="-127"/>
              <a:ea typeface="210 수퍼사이즈 Black italic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7234" y="191523"/>
            <a:ext cx="84666" cy="495300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1900" y="265380"/>
            <a:ext cx="397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개발 내용과 결과 </a:t>
            </a:r>
            <a:r>
              <a:rPr lang="en-US" altLang="ko-KR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주요적용기술</a:t>
            </a:r>
            <a:endParaRPr lang="ko-KR" altLang="en-US" sz="20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0200" y="976044"/>
            <a:ext cx="5302355" cy="5437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400" smtClean="0"/>
              <a:t>이용한 영상인식 접근 방법은 많은 수의 학습</a:t>
            </a:r>
            <a:r>
              <a:rPr lang="en-US" altLang="ko-KR" sz="1400" smtClean="0"/>
              <a:t> image</a:t>
            </a:r>
            <a:r>
              <a:rPr lang="ko-KR" altLang="ko-KR" sz="1400" smtClean="0"/>
              <a:t>가 요구된다</a:t>
            </a:r>
            <a:r>
              <a:rPr lang="en-US" altLang="ko-KR" sz="1400" smtClean="0"/>
              <a:t>. </a:t>
            </a:r>
            <a:r>
              <a:rPr lang="ko-KR" altLang="ko-KR" sz="1400" smtClean="0"/>
              <a:t>직접적으로 최대한 확보할 수 있는 이미지의 수가 적절한 모델을 학습하기에 충분하지 않은 경우에는 원본 이미지에 약간씩의 변형을 줌으로 학습에 필요한 새 이미지를 생성하는 방법</a:t>
            </a:r>
            <a:endParaRPr lang="ko-KR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7486375" y="265380"/>
            <a:ext cx="3854174" cy="200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66700" dist="114300" dir="4380000" sx="101000" sy="101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49913" y="313712"/>
            <a:ext cx="21146" cy="98342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rgbClr val="148F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71060" y="299007"/>
            <a:ext cx="13425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시스템 흐름도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37" name="사각형: 둥근 모서리 24">
            <a:extLst>
              <a:ext uri="{FF2B5EF4-FFF2-40B4-BE49-F238E27FC236}">
                <a16:creationId xmlns:a16="http://schemas.microsoft.com/office/drawing/2014/main" xmlns="" id="{A507883D-00D5-460C-B1D9-9C9FA0B0C19C}"/>
              </a:ext>
            </a:extLst>
          </p:cNvPr>
          <p:cNvSpPr/>
          <p:nvPr/>
        </p:nvSpPr>
        <p:spPr>
          <a:xfrm>
            <a:off x="9666413" y="626295"/>
            <a:ext cx="601516" cy="1432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Classification</a:t>
            </a:r>
          </a:p>
        </p:txBody>
      </p:sp>
      <p:sp>
        <p:nvSpPr>
          <p:cNvPr id="38" name="사각형: 둥근 모서리 25">
            <a:extLst>
              <a:ext uri="{FF2B5EF4-FFF2-40B4-BE49-F238E27FC236}">
                <a16:creationId xmlns:a16="http://schemas.microsoft.com/office/drawing/2014/main" xmlns="" id="{5F74EF3B-46F0-4470-B0B3-0A9173917D2D}"/>
              </a:ext>
            </a:extLst>
          </p:cNvPr>
          <p:cNvSpPr/>
          <p:nvPr/>
        </p:nvSpPr>
        <p:spPr>
          <a:xfrm>
            <a:off x="7801231" y="627686"/>
            <a:ext cx="424935" cy="136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</a:t>
            </a:r>
          </a:p>
        </p:txBody>
      </p:sp>
      <p:sp>
        <p:nvSpPr>
          <p:cNvPr id="39" name="사각형: 둥근 모서리 28">
            <a:extLst>
              <a:ext uri="{FF2B5EF4-FFF2-40B4-BE49-F238E27FC236}">
                <a16:creationId xmlns:a16="http://schemas.microsoft.com/office/drawing/2014/main" xmlns="" id="{74E1D898-0BF6-448A-BDD4-AA5565A807F5}"/>
              </a:ext>
            </a:extLst>
          </p:cNvPr>
          <p:cNvSpPr/>
          <p:nvPr/>
        </p:nvSpPr>
        <p:spPr>
          <a:xfrm>
            <a:off x="8482560" y="592927"/>
            <a:ext cx="1001975" cy="208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Deep Learning Model</a:t>
            </a:r>
          </a:p>
          <a:p>
            <a:pPr algn="ctr"/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en-US" altLang="ko-KR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Tensorflow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JS)</a:t>
            </a:r>
          </a:p>
        </p:txBody>
      </p:sp>
      <p:sp>
        <p:nvSpPr>
          <p:cNvPr id="40" name="사각형: 둥근 모서리 30">
            <a:extLst>
              <a:ext uri="{FF2B5EF4-FFF2-40B4-BE49-F238E27FC236}">
                <a16:creationId xmlns:a16="http://schemas.microsoft.com/office/drawing/2014/main" xmlns="" id="{1ABC5EF9-5578-4FE5-911C-FA8EB8CF4007}"/>
              </a:ext>
            </a:extLst>
          </p:cNvPr>
          <p:cNvSpPr/>
          <p:nvPr/>
        </p:nvSpPr>
        <p:spPr>
          <a:xfrm>
            <a:off x="10449806" y="627685"/>
            <a:ext cx="828078" cy="136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Recommend Page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DE78E77-79F0-49C0-8562-646C08DE16D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8226166" y="695960"/>
            <a:ext cx="256394" cy="145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7E2D305B-7DBB-4A33-8A33-68A093823ED4}"/>
              </a:ext>
            </a:extLst>
          </p:cNvPr>
          <p:cNvCxnSpPr>
            <a:cxnSpLocks/>
          </p:cNvCxnSpPr>
          <p:nvPr/>
        </p:nvCxnSpPr>
        <p:spPr>
          <a:xfrm>
            <a:off x="9484535" y="697410"/>
            <a:ext cx="181878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256C7F5-9159-43B3-B3BE-808D24C68F12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10267928" y="695960"/>
            <a:ext cx="181878" cy="19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7">
            <a:extLst>
              <a:ext uri="{FF2B5EF4-FFF2-40B4-BE49-F238E27FC236}">
                <a16:creationId xmlns:a16="http://schemas.microsoft.com/office/drawing/2014/main" xmlns="" id="{E559D36C-673D-4B35-B3FC-713CDF1A6B1A}"/>
              </a:ext>
            </a:extLst>
          </p:cNvPr>
          <p:cNvSpPr/>
          <p:nvPr/>
        </p:nvSpPr>
        <p:spPr>
          <a:xfrm>
            <a:off x="7758390" y="993109"/>
            <a:ext cx="514171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Camera API</a:t>
            </a:r>
          </a:p>
        </p:txBody>
      </p:sp>
      <p:sp>
        <p:nvSpPr>
          <p:cNvPr id="45" name="사각형: 둥근 모서리 41">
            <a:extLst>
              <a:ext uri="{FF2B5EF4-FFF2-40B4-BE49-F238E27FC236}">
                <a16:creationId xmlns:a16="http://schemas.microsoft.com/office/drawing/2014/main" xmlns="" id="{33AC784C-2220-41DC-BFFE-C536B37F463A}"/>
              </a:ext>
            </a:extLst>
          </p:cNvPr>
          <p:cNvSpPr/>
          <p:nvPr/>
        </p:nvSpPr>
        <p:spPr>
          <a:xfrm>
            <a:off x="7758390" y="1236725"/>
            <a:ext cx="514171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Browser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3B5633A-6BE8-4B08-89AF-59E5EACD2F9A}"/>
              </a:ext>
            </a:extLst>
          </p:cNvPr>
          <p:cNvCxnSpPr>
            <a:stCxn id="44" idx="0"/>
            <a:endCxn id="38" idx="2"/>
          </p:cNvCxnSpPr>
          <p:nvPr/>
        </p:nvCxnSpPr>
        <p:spPr>
          <a:xfrm flipH="1" flipV="1">
            <a:off x="8013699" y="764234"/>
            <a:ext cx="1777" cy="22887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중괄호 46">
            <a:extLst>
              <a:ext uri="{FF2B5EF4-FFF2-40B4-BE49-F238E27FC236}">
                <a16:creationId xmlns:a16="http://schemas.microsoft.com/office/drawing/2014/main" xmlns="" id="{01DDC42C-AA9F-4AA4-8DEF-9AD57C9D1729}"/>
              </a:ext>
            </a:extLst>
          </p:cNvPr>
          <p:cNvSpPr/>
          <p:nvPr/>
        </p:nvSpPr>
        <p:spPr>
          <a:xfrm>
            <a:off x="7652381" y="1061383"/>
            <a:ext cx="95354" cy="230678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0D9CD67-F7B3-40F5-851B-4C141A84606E}"/>
              </a:ext>
            </a:extLst>
          </p:cNvPr>
          <p:cNvSpPr/>
          <p:nvPr/>
        </p:nvSpPr>
        <p:spPr>
          <a:xfrm>
            <a:off x="7754838" y="1499417"/>
            <a:ext cx="518463" cy="136549"/>
          </a:xfrm>
          <a:prstGeom prst="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Facebook</a:t>
            </a:r>
          </a:p>
        </p:txBody>
      </p:sp>
      <p:cxnSp>
        <p:nvCxnSpPr>
          <p:cNvPr id="49" name="연결선: 꺾임 35">
            <a:extLst>
              <a:ext uri="{FF2B5EF4-FFF2-40B4-BE49-F238E27FC236}">
                <a16:creationId xmlns:a16="http://schemas.microsoft.com/office/drawing/2014/main" xmlns="" id="{39571467-00BD-431B-9824-59E84AA67063}"/>
              </a:ext>
            </a:extLst>
          </p:cNvPr>
          <p:cNvCxnSpPr>
            <a:stCxn id="47" idx="1"/>
            <a:endCxn id="48" idx="1"/>
          </p:cNvCxnSpPr>
          <p:nvPr/>
        </p:nvCxnSpPr>
        <p:spPr>
          <a:xfrm rot="10800000" flipH="1" flipV="1">
            <a:off x="7652381" y="1176722"/>
            <a:ext cx="102457" cy="390970"/>
          </a:xfrm>
          <a:prstGeom prst="bentConnector3">
            <a:avLst>
              <a:gd name="adj1" fmla="val -75402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53">
            <a:extLst>
              <a:ext uri="{FF2B5EF4-FFF2-40B4-BE49-F238E27FC236}">
                <a16:creationId xmlns:a16="http://schemas.microsoft.com/office/drawing/2014/main" xmlns="" id="{470DDC24-DE73-4F8A-84E0-D87976A69DD3}"/>
              </a:ext>
            </a:extLst>
          </p:cNvPr>
          <p:cNvSpPr/>
          <p:nvPr/>
        </p:nvSpPr>
        <p:spPr>
          <a:xfrm>
            <a:off x="8484754" y="986634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Teachable Machine</a:t>
            </a:r>
          </a:p>
        </p:txBody>
      </p:sp>
      <p:sp>
        <p:nvSpPr>
          <p:cNvPr id="51" name="사각형: 둥근 모서리 54">
            <a:extLst>
              <a:ext uri="{FF2B5EF4-FFF2-40B4-BE49-F238E27FC236}">
                <a16:creationId xmlns:a16="http://schemas.microsoft.com/office/drawing/2014/main" xmlns="" id="{D1FA1040-90F5-4B15-A73F-8B4E445564E4}"/>
              </a:ext>
            </a:extLst>
          </p:cNvPr>
          <p:cNvSpPr/>
          <p:nvPr/>
        </p:nvSpPr>
        <p:spPr>
          <a:xfrm>
            <a:off x="8485991" y="1234391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Augmentation images</a:t>
            </a:r>
          </a:p>
        </p:txBody>
      </p:sp>
      <p:sp>
        <p:nvSpPr>
          <p:cNvPr id="52" name="사각형: 둥근 모서리 56">
            <a:extLst>
              <a:ext uri="{FF2B5EF4-FFF2-40B4-BE49-F238E27FC236}">
                <a16:creationId xmlns:a16="http://schemas.microsoft.com/office/drawing/2014/main" xmlns="" id="{186EB02A-9E7E-45D0-A723-00E13C111744}"/>
              </a:ext>
            </a:extLst>
          </p:cNvPr>
          <p:cNvSpPr/>
          <p:nvPr/>
        </p:nvSpPr>
        <p:spPr>
          <a:xfrm>
            <a:off x="8485953" y="1500395"/>
            <a:ext cx="1001975" cy="136549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Image augmentation</a:t>
            </a:r>
          </a:p>
        </p:txBody>
      </p:sp>
      <p:sp>
        <p:nvSpPr>
          <p:cNvPr id="53" name="사각형: 둥근 모서리 57">
            <a:extLst>
              <a:ext uri="{FF2B5EF4-FFF2-40B4-BE49-F238E27FC236}">
                <a16:creationId xmlns:a16="http://schemas.microsoft.com/office/drawing/2014/main" xmlns="" id="{FC919E39-C578-4934-8DE1-BD1181EEFEEA}"/>
              </a:ext>
            </a:extLst>
          </p:cNvPr>
          <p:cNvSpPr/>
          <p:nvPr/>
        </p:nvSpPr>
        <p:spPr>
          <a:xfrm>
            <a:off x="8487729" y="1764526"/>
            <a:ext cx="1001975" cy="199921"/>
          </a:xfrm>
          <a:prstGeom prst="roundRect">
            <a:avLst/>
          </a:prstGeom>
          <a:solidFill>
            <a:srgbClr val="2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Labeled images</a:t>
            </a:r>
          </a:p>
          <a:p>
            <a:pPr algn="ctr"/>
            <a:r>
              <a:rPr lang="en-US" altLang="ko-KR" sz="500" dirty="0"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(dog, cat, dear, rabbit)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F0CB8A18-B7B1-44CF-8DAF-750C3B91B0B1}"/>
              </a:ext>
            </a:extLst>
          </p:cNvPr>
          <p:cNvCxnSpPr>
            <a:stCxn id="53" idx="0"/>
            <a:endCxn id="52" idx="2"/>
          </p:cNvCxnSpPr>
          <p:nvPr/>
        </p:nvCxnSpPr>
        <p:spPr>
          <a:xfrm flipH="1" flipV="1">
            <a:off x="8986941" y="1636944"/>
            <a:ext cx="1776" cy="12758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3C214E68-C57C-4476-82D8-9FACD05C7B2B}"/>
              </a:ext>
            </a:extLst>
          </p:cNvPr>
          <p:cNvCxnSpPr>
            <a:stCxn id="52" idx="0"/>
            <a:endCxn id="51" idx="2"/>
          </p:cNvCxnSpPr>
          <p:nvPr/>
        </p:nvCxnSpPr>
        <p:spPr>
          <a:xfrm flipV="1">
            <a:off x="8986941" y="1370940"/>
            <a:ext cx="38" cy="1294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CDB4228F-59FB-4D2E-ABB1-C274854145A8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H="1" flipV="1">
            <a:off x="8985741" y="1123183"/>
            <a:ext cx="1238" cy="11120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884699A-237C-4D84-9105-CA23379CAED2}"/>
              </a:ext>
            </a:extLst>
          </p:cNvPr>
          <p:cNvCxnSpPr>
            <a:stCxn id="50" idx="0"/>
            <a:endCxn id="39" idx="2"/>
          </p:cNvCxnSpPr>
          <p:nvPr/>
        </p:nvCxnSpPr>
        <p:spPr>
          <a:xfrm flipH="1" flipV="1">
            <a:off x="8983548" y="801892"/>
            <a:ext cx="2194" cy="1847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오른쪽 화살표 59"/>
          <p:cNvSpPr/>
          <p:nvPr/>
        </p:nvSpPr>
        <p:spPr>
          <a:xfrm rot="13009984">
            <a:off x="9424033" y="798182"/>
            <a:ext cx="277687" cy="1999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18212" y="1107410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0785" y="1067442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Deep-learning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Tensorflow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8212" y="1670818"/>
            <a:ext cx="4883056" cy="53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이미지 분류 </a:t>
            </a:r>
            <a:r>
              <a:rPr lang="ko-KR" altLang="ko-KR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딥러닝</a:t>
            </a:r>
            <a:r>
              <a:rPr lang="ko-KR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모델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open source</a:t>
            </a:r>
            <a:r>
              <a:rPr lang="ko-KR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를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사용하여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수집한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image</a:t>
            </a:r>
            <a:r>
              <a:rPr lang="ko-KR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에 대해서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모델이 스스로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image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를 학습하게 했다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1222" y="2273138"/>
            <a:ext cx="4072916" cy="3606801"/>
            <a:chOff x="1255975" y="2497666"/>
            <a:chExt cx="3553541" cy="3041994"/>
          </a:xfrm>
        </p:grpSpPr>
        <p:pic>
          <p:nvPicPr>
            <p:cNvPr id="58" name="그림 57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975" y="2497666"/>
              <a:ext cx="3553541" cy="14539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9" name="그림 5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975" y="3951582"/>
              <a:ext cx="3553541" cy="158807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5" name="직사각형 4"/>
          <p:cNvSpPr/>
          <p:nvPr/>
        </p:nvSpPr>
        <p:spPr>
          <a:xfrm>
            <a:off x="6626880" y="5250239"/>
            <a:ext cx="4948577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데이터의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특징을 사람이 추출하지 않고 데이터 자체를 </a:t>
            </a:r>
            <a:endParaRPr lang="en-US" altLang="ko-KR" sz="1400" kern="100" dirty="0" smtClean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컴퓨터에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전달함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주로 인공신경망 구조를 사용해 학습한다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15229" y="2513546"/>
            <a:ext cx="62573" cy="267296"/>
          </a:xfrm>
          <a:prstGeom prst="rect">
            <a:avLst/>
          </a:prstGeom>
          <a:solidFill>
            <a:srgbClr val="148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8F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77802" y="2473578"/>
            <a:ext cx="39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머신러닝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vs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딥러닝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77802" y="3215619"/>
            <a:ext cx="4943731" cy="128901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123431" y="2928379"/>
            <a:ext cx="1720232" cy="4393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01479" y="3402797"/>
            <a:ext cx="4722136" cy="1347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기계가 직접 데이터를 학습함으로 그 속에 숨겨진 일련의 규칙성을 찾는다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사례 형식의 데이터를 컴퓨터가 학습해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그를 기반으로 새 데이터를 평가</a:t>
            </a:r>
            <a:r>
              <a:rPr lang="en-US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예상하게 </a:t>
            </a: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한다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데이터의 일부 특징들만 사람이 뽑아서 기계에서 전달해 </a:t>
            </a:r>
            <a:r>
              <a:rPr lang="ko-KR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학습</a:t>
            </a:r>
            <a:r>
              <a:rPr lang="ko-KR" altLang="en-US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한다</a:t>
            </a:r>
            <a:r>
              <a:rPr lang="en-US" altLang="ko-KR" sz="1400" kern="1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64092" y="3003991"/>
            <a:ext cx="123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머신러닝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31898" y="4733523"/>
            <a:ext cx="1720232" cy="4393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12347" y="4810649"/>
            <a:ext cx="123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딥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러닝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10900" y="2444095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54047" y="2457760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15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36659" y="2917703"/>
            <a:ext cx="197814" cy="2216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79806" y="2931368"/>
            <a:ext cx="331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16</a:t>
            </a:r>
            <a:endParaRPr lang="ko-KR" altLang="en-US" sz="8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8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1807</Words>
  <Application>Microsoft Office PowerPoint</Application>
  <PresentationFormat>와이드스크린</PresentationFormat>
  <Paragraphs>393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210 다락방 B</vt:lpstr>
      <vt:lpstr>210 옴니고딕 020</vt:lpstr>
      <vt:lpstr>210 옴니고딕 010</vt:lpstr>
      <vt:lpstr>210 항아리 L</vt:lpstr>
      <vt:lpstr>210 옴니고딕 050</vt:lpstr>
      <vt:lpstr>210 수퍼사이즈 Black italic</vt:lpstr>
      <vt:lpstr>210 수퍼사이즈 Black BOX italic</vt:lpstr>
      <vt:lpstr>210 다락방 R</vt:lpstr>
      <vt:lpstr>맑은 고딕</vt:lpstr>
      <vt:lpstr>Arial</vt:lpstr>
      <vt:lpstr>210 옴니고딕 030</vt:lpstr>
      <vt:lpstr>Times New Roman</vt:lpstr>
      <vt:lpstr>210 옴니고딕 040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JEEHEUN</dc:creator>
  <cp:lastModifiedBy>KIM JEEHEUN</cp:lastModifiedBy>
  <cp:revision>103</cp:revision>
  <dcterms:created xsi:type="dcterms:W3CDTF">2019-11-23T05:13:12Z</dcterms:created>
  <dcterms:modified xsi:type="dcterms:W3CDTF">2019-11-24T14:52:08Z</dcterms:modified>
</cp:coreProperties>
</file>