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VMnG3iJsFH7XEyXXQNgtP/AuL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TSansNarrow-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b5b1b9d22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 name="Google Shape;74;gdb5b1b9d22_4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gdb5b1b9d22_4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b9259f4cd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db9259f4cd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MX">
                <a:solidFill>
                  <a:srgbClr val="000000"/>
                </a:solidFill>
                <a:latin typeface="Arial"/>
                <a:ea typeface="Arial"/>
                <a:cs typeface="Arial"/>
                <a:sym typeface="Arial"/>
              </a:rPr>
              <a:t>Un ciclo permite que la información pase de una etapa de la red a la siguiente</a:t>
            </a:r>
            <a:endParaRPr/>
          </a:p>
        </p:txBody>
      </p:sp>
      <p:sp>
        <p:nvSpPr>
          <p:cNvPr id="155" name="Google Shape;155;gdb9259f4cd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7473f98e7_2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7473f98e7_2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c7473f98e7_2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734c17c7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c734c17c7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c734c17c78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b5b1b9d22_4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b5b1b9d22_4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db5b1b9d22_4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b5b1b9d22_4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b5b1b9d22_4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db5b1b9d22_4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b5b1b9d22_4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b5b1b9d22_4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db5b1b9d22_4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cxnSp>
        <p:nvCxnSpPr>
          <p:cNvPr id="14" name="Google Shape;14;gc7473f98e7_2_23"/>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5" name="Google Shape;15;gc7473f98e7_2_23"/>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6" name="Google Shape;16;gc7473f98e7_2_23"/>
          <p:cNvGrpSpPr/>
          <p:nvPr/>
        </p:nvGrpSpPr>
        <p:grpSpPr>
          <a:xfrm>
            <a:off x="1338859" y="1362666"/>
            <a:ext cx="9515557" cy="203195"/>
            <a:chOff x="1346429" y="1011300"/>
            <a:chExt cx="6452100" cy="152400"/>
          </a:xfrm>
        </p:grpSpPr>
        <p:cxnSp>
          <p:nvCxnSpPr>
            <p:cNvPr id="17" name="Google Shape;17;gc7473f98e7_2_2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gc7473f98e7_2_23"/>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9" name="Google Shape;19;gc7473f98e7_2_23"/>
          <p:cNvGrpSpPr/>
          <p:nvPr/>
        </p:nvGrpSpPr>
        <p:grpSpPr>
          <a:xfrm>
            <a:off x="1338868" y="5292001"/>
            <a:ext cx="9515557" cy="203195"/>
            <a:chOff x="1346435" y="3969088"/>
            <a:chExt cx="6452100" cy="152400"/>
          </a:xfrm>
        </p:grpSpPr>
        <p:cxnSp>
          <p:nvCxnSpPr>
            <p:cNvPr id="20" name="Google Shape;20;gc7473f98e7_2_23"/>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1" name="Google Shape;21;gc7473f98e7_2_23"/>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2" name="Google Shape;22;gc7473f98e7_2_23"/>
          <p:cNvSpPr txBox="1"/>
          <p:nvPr>
            <p:ph type="ctrTitle"/>
          </p:nvPr>
        </p:nvSpPr>
        <p:spPr>
          <a:xfrm>
            <a:off x="1338867" y="2335685"/>
            <a:ext cx="9515700" cy="13632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23" name="Google Shape;23;gc7473f98e7_2_23"/>
          <p:cNvSpPr txBox="1"/>
          <p:nvPr>
            <p:ph idx="1" type="subTitle"/>
          </p:nvPr>
        </p:nvSpPr>
        <p:spPr>
          <a:xfrm>
            <a:off x="2849633" y="3800052"/>
            <a:ext cx="64941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4" name="Google Shape;24;gc7473f98e7_2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gc7473f98e7_2_69"/>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gc7473f98e7_2_69"/>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62" name="Google Shape;62;gc7473f98e7_2_69"/>
          <p:cNvSpPr txBox="1"/>
          <p:nvPr>
            <p:ph idx="1" type="body"/>
          </p:nvPr>
        </p:nvSpPr>
        <p:spPr>
          <a:xfrm>
            <a:off x="415600" y="39942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3" name="Google Shape;63;gc7473f98e7_2_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gc7473f98e7_2_7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6" name="Shape 66"/>
        <p:cNvGrpSpPr/>
        <p:nvPr/>
      </p:nvGrpSpPr>
      <p:grpSpPr>
        <a:xfrm>
          <a:off x="0" y="0"/>
          <a:ext cx="0" cy="0"/>
          <a:chOff x="0" y="0"/>
          <a:chExt cx="0" cy="0"/>
        </a:xfrm>
      </p:grpSpPr>
      <p:sp>
        <p:nvSpPr>
          <p:cNvPr id="67" name="Google Shape;67;gc7473f98e7_2_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8" name="Google Shape;68;gc7473f98e7_2_7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9" name="Google Shape;69;gc7473f98e7_2_7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gc7473f98e7_2_7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gc7473f98e7_2_7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gc7473f98e7_2_35"/>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c7473f98e7_2_35"/>
          <p:cNvSpPr txBox="1"/>
          <p:nvPr>
            <p:ph type="title"/>
          </p:nvPr>
        </p:nvSpPr>
        <p:spPr>
          <a:xfrm>
            <a:off x="415600" y="1086400"/>
            <a:ext cx="11428500" cy="1256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8" name="Google Shape;28;gc7473f98e7_2_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gc7473f98e7_2_39"/>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c7473f98e7_2_39"/>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gc7473f98e7_2_39"/>
          <p:cNvSpPr txBox="1"/>
          <p:nvPr>
            <p:ph idx="1" type="body"/>
          </p:nvPr>
        </p:nvSpPr>
        <p:spPr>
          <a:xfrm>
            <a:off x="415600" y="1688433"/>
            <a:ext cx="11360700" cy="4403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33" name="Google Shape;33;gc7473f98e7_2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gc7473f98e7_2_44"/>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6" name="Google Shape;36;gc7473f98e7_2_44"/>
          <p:cNvSpPr txBox="1"/>
          <p:nvPr>
            <p:ph idx="1" type="body"/>
          </p:nvPr>
        </p:nvSpPr>
        <p:spPr>
          <a:xfrm>
            <a:off x="4156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7" name="Google Shape;37;gc7473f98e7_2_44"/>
          <p:cNvSpPr txBox="1"/>
          <p:nvPr>
            <p:ph idx="2" type="body"/>
          </p:nvPr>
        </p:nvSpPr>
        <p:spPr>
          <a:xfrm>
            <a:off x="64432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gc7473f98e7_2_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c7473f98e7_2_49"/>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1" name="Google Shape;41;gc7473f98e7_2_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gc7473f98e7_2_52"/>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4" name="Google Shape;44;gc7473f98e7_2_52"/>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5" name="Google Shape;45;gc7473f98e7_2_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6" name="Shape 46"/>
        <p:cNvGrpSpPr/>
        <p:nvPr/>
      </p:nvGrpSpPr>
      <p:grpSpPr>
        <a:xfrm>
          <a:off x="0" y="0"/>
          <a:ext cx="0" cy="0"/>
          <a:chOff x="0" y="0"/>
          <a:chExt cx="0" cy="0"/>
        </a:xfrm>
      </p:grpSpPr>
      <p:sp>
        <p:nvSpPr>
          <p:cNvPr id="47" name="Google Shape;47;gc7473f98e7_2_56"/>
          <p:cNvSpPr txBox="1"/>
          <p:nvPr>
            <p:ph type="title"/>
          </p:nvPr>
        </p:nvSpPr>
        <p:spPr>
          <a:xfrm>
            <a:off x="653667" y="701800"/>
            <a:ext cx="74847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8" name="Google Shape;48;gc7473f98e7_2_5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gc7473f98e7_2_59"/>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1" name="Google Shape;51;gc7473f98e7_2_5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2" name="Google Shape;52;gc7473f98e7_2_59"/>
          <p:cNvSpPr txBox="1"/>
          <p:nvPr>
            <p:ph type="title"/>
          </p:nvPr>
        </p:nvSpPr>
        <p:spPr>
          <a:xfrm>
            <a:off x="354000" y="1386233"/>
            <a:ext cx="5393700" cy="2234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53" name="Google Shape;53;gc7473f98e7_2_59"/>
          <p:cNvSpPr txBox="1"/>
          <p:nvPr>
            <p:ph idx="1" type="subTitle"/>
          </p:nvPr>
        </p:nvSpPr>
        <p:spPr>
          <a:xfrm>
            <a:off x="354000" y="36358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4" name="Google Shape;54;gc7473f98e7_2_5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5" name="Google Shape;55;gc7473f98e7_2_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gc7473f98e7_2_66"/>
          <p:cNvSpPr txBox="1"/>
          <p:nvPr>
            <p:ph idx="1" type="body"/>
          </p:nvPr>
        </p:nvSpPr>
        <p:spPr>
          <a:xfrm>
            <a:off x="415600" y="5640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8" name="Google Shape;58;gc7473f98e7_2_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9" name="Shape 9"/>
        <p:cNvGrpSpPr/>
        <p:nvPr/>
      </p:nvGrpSpPr>
      <p:grpSpPr>
        <a:xfrm>
          <a:off x="0" y="0"/>
          <a:ext cx="0" cy="0"/>
          <a:chOff x="0" y="0"/>
          <a:chExt cx="0" cy="0"/>
        </a:xfrm>
      </p:grpSpPr>
      <p:sp>
        <p:nvSpPr>
          <p:cNvPr id="10" name="Google Shape;10;gc7473f98e7_2_19"/>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11" name="Google Shape;11;gc7473f98e7_2_19"/>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12" name="Google Shape;12;gc7473f98e7_2_1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db5b1b9d22_4_6"/>
          <p:cNvSpPr txBox="1"/>
          <p:nvPr>
            <p:ph type="ctrTitle"/>
          </p:nvPr>
        </p:nvSpPr>
        <p:spPr>
          <a:xfrm>
            <a:off x="1338867" y="2335685"/>
            <a:ext cx="9515700" cy="1363200"/>
          </a:xfrm>
          <a:prstGeom prst="rect">
            <a:avLst/>
          </a:prstGeom>
        </p:spPr>
        <p:txBody>
          <a:bodyPr anchorCtr="0" anchor="b" bIns="121900" lIns="121900" spcFirstLastPara="1" rIns="121900" wrap="square" tIns="121900">
            <a:normAutofit fontScale="90000"/>
          </a:bodyPr>
          <a:lstStyle/>
          <a:p>
            <a:pPr indent="0" lvl="0" marL="0" rtl="0" algn="ctr">
              <a:spcBef>
                <a:spcPts val="0"/>
              </a:spcBef>
              <a:spcAft>
                <a:spcPts val="0"/>
              </a:spcAft>
              <a:buNone/>
            </a:pPr>
            <a:r>
              <a:rPr lang="es-MX"/>
              <a:t>Identificación de </a:t>
            </a:r>
            <a:r>
              <a:rPr lang="es-MX"/>
              <a:t>síntomas</a:t>
            </a:r>
            <a:r>
              <a:rPr lang="es-MX"/>
              <a:t> en notas </a:t>
            </a:r>
            <a:r>
              <a:rPr lang="es-MX"/>
              <a:t>médicas</a:t>
            </a:r>
            <a:endParaRPr/>
          </a:p>
        </p:txBody>
      </p:sp>
      <p:sp>
        <p:nvSpPr>
          <p:cNvPr id="78" name="Google Shape;78;gdb5b1b9d22_4_6"/>
          <p:cNvSpPr txBox="1"/>
          <p:nvPr>
            <p:ph idx="1" type="subTitle"/>
          </p:nvPr>
        </p:nvSpPr>
        <p:spPr>
          <a:xfrm>
            <a:off x="2849633" y="3800052"/>
            <a:ext cx="6494100" cy="1056900"/>
          </a:xfrm>
          <a:prstGeom prst="rect">
            <a:avLst/>
          </a:prstGeom>
        </p:spPr>
        <p:txBody>
          <a:bodyPr anchorCtr="0" anchor="t" bIns="121900" lIns="121900" spcFirstLastPara="1" rIns="121900" wrap="square" tIns="121900">
            <a:normAutofit lnSpcReduction="20000"/>
          </a:bodyPr>
          <a:lstStyle/>
          <a:p>
            <a:pPr indent="0" lvl="0" marL="0" rtl="0" algn="ctr">
              <a:spcBef>
                <a:spcPts val="0"/>
              </a:spcBef>
              <a:spcAft>
                <a:spcPts val="0"/>
              </a:spcAft>
              <a:buNone/>
            </a:pPr>
            <a:r>
              <a:rPr lang="es-MX"/>
              <a:t>Armando Rios Lastiri</a:t>
            </a:r>
            <a:endParaRPr/>
          </a:p>
          <a:p>
            <a:pPr indent="0" lvl="0" marL="0" rtl="0" algn="ctr">
              <a:spcBef>
                <a:spcPts val="0"/>
              </a:spcBef>
              <a:spcAft>
                <a:spcPts val="0"/>
              </a:spcAft>
              <a:buNone/>
            </a:pPr>
            <a:r>
              <a:rPr lang="es-MX"/>
              <a:t>Dalia Estrella Cruz Aguirre</a:t>
            </a:r>
            <a:endParaRPr/>
          </a:p>
        </p:txBody>
      </p:sp>
      <p:pic>
        <p:nvPicPr>
          <p:cNvPr id="79" name="Google Shape;79;gdb5b1b9d22_4_6"/>
          <p:cNvPicPr preferRelativeResize="0"/>
          <p:nvPr/>
        </p:nvPicPr>
        <p:blipFill rotWithShape="1">
          <a:blip r:embed="rId3">
            <a:alphaModFix/>
          </a:blip>
          <a:srcRect b="15123" l="23279" r="21959" t="18223"/>
          <a:stretch/>
        </p:blipFill>
        <p:spPr>
          <a:xfrm>
            <a:off x="11027900" y="80194"/>
            <a:ext cx="1049526" cy="1277469"/>
          </a:xfrm>
          <a:prstGeom prst="rect">
            <a:avLst/>
          </a:prstGeom>
          <a:noFill/>
          <a:ln>
            <a:noFill/>
          </a:ln>
        </p:spPr>
      </p:pic>
      <p:pic>
        <p:nvPicPr>
          <p:cNvPr id="80" name="Google Shape;80;gdb5b1b9d22_4_6"/>
          <p:cNvPicPr preferRelativeResize="0"/>
          <p:nvPr/>
        </p:nvPicPr>
        <p:blipFill>
          <a:blip r:embed="rId4">
            <a:alphaModFix/>
          </a:blip>
          <a:stretch>
            <a:fillRect/>
          </a:stretch>
        </p:blipFill>
        <p:spPr>
          <a:xfrm>
            <a:off x="152375" y="233475"/>
            <a:ext cx="1049526" cy="11798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gdb9259f4cd_1_1"/>
          <p:cNvPicPr preferRelativeResize="0"/>
          <p:nvPr/>
        </p:nvPicPr>
        <p:blipFill>
          <a:blip r:embed="rId3">
            <a:alphaModFix/>
          </a:blip>
          <a:stretch>
            <a:fillRect/>
          </a:stretch>
        </p:blipFill>
        <p:spPr>
          <a:xfrm>
            <a:off x="2489075" y="3337525"/>
            <a:ext cx="6437950" cy="1231300"/>
          </a:xfrm>
          <a:prstGeom prst="rect">
            <a:avLst/>
          </a:prstGeom>
          <a:noFill/>
          <a:ln>
            <a:noFill/>
          </a:ln>
        </p:spPr>
      </p:pic>
      <p:sp>
        <p:nvSpPr>
          <p:cNvPr id="158" name="Google Shape;158;gdb9259f4cd_1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MX"/>
              <a:t>Redes Neuronales Recurrentes</a:t>
            </a:r>
            <a:endParaRPr/>
          </a:p>
        </p:txBody>
      </p:sp>
      <p:sp>
        <p:nvSpPr>
          <p:cNvPr id="159" name="Google Shape;159;gdb9259f4cd_1_1"/>
          <p:cNvSpPr txBox="1"/>
          <p:nvPr/>
        </p:nvSpPr>
        <p:spPr>
          <a:xfrm>
            <a:off x="394550" y="1597075"/>
            <a:ext cx="111294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900"/>
              <a:t>Una red neuronal recurrente </a:t>
            </a:r>
            <a:r>
              <a:rPr b="1" lang="es-MX" sz="1900"/>
              <a:t>no tiene una estructura de capas definida</a:t>
            </a:r>
            <a:r>
              <a:rPr lang="es-MX" sz="1900"/>
              <a:t>, sino que </a:t>
            </a:r>
            <a:r>
              <a:rPr b="1" lang="es-MX" sz="1900"/>
              <a:t>permiten conexiones arbitrarias entre las neuronas</a:t>
            </a:r>
            <a:r>
              <a:rPr lang="es-MX" sz="1900"/>
              <a:t>, incluso </a:t>
            </a:r>
            <a:r>
              <a:rPr b="1" lang="es-MX" sz="1900"/>
              <a:t>pudiendo crear ciclos</a:t>
            </a:r>
            <a:r>
              <a:rPr lang="es-MX" sz="1900"/>
              <a:t>, con esto se consigue crear la temporalidad, permitiendo que la red tenga memoria.</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s-MX" sz="1900"/>
              <a:t>En un modelo de lenguaje queremos estimar la probabilidad conjunta de una secuencia de símbolos (palabras, caracteres, fonemas, etc.):</a:t>
            </a:r>
            <a:endParaRPr sz="1900"/>
          </a:p>
        </p:txBody>
      </p:sp>
      <p:sp>
        <p:nvSpPr>
          <p:cNvPr id="160" name="Google Shape;160;gdb9259f4cd_1_1"/>
          <p:cNvSpPr txBox="1"/>
          <p:nvPr/>
        </p:nvSpPr>
        <p:spPr>
          <a:xfrm>
            <a:off x="458450" y="4568825"/>
            <a:ext cx="11001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700"/>
              <a:t>Un modelo de lenguaje neuronal recurrente modela la probabilidad condicional como:</a:t>
            </a:r>
            <a:endParaRPr sz="1700"/>
          </a:p>
        </p:txBody>
      </p:sp>
      <p:pic>
        <p:nvPicPr>
          <p:cNvPr id="161" name="Google Shape;161;gdb9259f4cd_1_1"/>
          <p:cNvPicPr preferRelativeResize="0"/>
          <p:nvPr/>
        </p:nvPicPr>
        <p:blipFill>
          <a:blip r:embed="rId4">
            <a:alphaModFix/>
          </a:blip>
          <a:stretch>
            <a:fillRect/>
          </a:stretch>
        </p:blipFill>
        <p:spPr>
          <a:xfrm>
            <a:off x="4175438" y="5054525"/>
            <a:ext cx="3757625" cy="482750"/>
          </a:xfrm>
          <a:prstGeom prst="rect">
            <a:avLst/>
          </a:prstGeom>
          <a:noFill/>
          <a:ln>
            <a:noFill/>
          </a:ln>
        </p:spPr>
      </p:pic>
      <p:sp>
        <p:nvSpPr>
          <p:cNvPr id="162" name="Google Shape;162;gdb9259f4cd_1_1"/>
          <p:cNvSpPr txBox="1"/>
          <p:nvPr/>
        </p:nvSpPr>
        <p:spPr>
          <a:xfrm>
            <a:off x="453750" y="5698575"/>
            <a:ext cx="11284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600"/>
              <a:t>Donde 𝑓Θ representa las transformaciones de la red neuronal y Θ el conjunto de parámetros que se deben aprender. ℎ𝑡 es el estado oculto en el momento 𝑡. El ℎ0 es parte de los parámetros aprendidos en el modelo (ℎ0∈Θ).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title"/>
          </p:nvPr>
        </p:nvSpPr>
        <p:spPr>
          <a:xfrm>
            <a:off x="1341650" y="156175"/>
            <a:ext cx="10515600" cy="964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MX"/>
              <a:t>Validación cruzada</a:t>
            </a:r>
            <a:endParaRPr/>
          </a:p>
        </p:txBody>
      </p:sp>
      <p:pic>
        <p:nvPicPr>
          <p:cNvPr id="169" name="Google Shape;169;p8"/>
          <p:cNvPicPr preferRelativeResize="0"/>
          <p:nvPr/>
        </p:nvPicPr>
        <p:blipFill rotWithShape="1">
          <a:blip r:embed="rId3">
            <a:alphaModFix/>
          </a:blip>
          <a:srcRect b="0" l="0" r="0" t="0"/>
          <a:stretch/>
        </p:blipFill>
        <p:spPr>
          <a:xfrm>
            <a:off x="5258275" y="1757175"/>
            <a:ext cx="6671700" cy="4901650"/>
          </a:xfrm>
          <a:prstGeom prst="rect">
            <a:avLst/>
          </a:prstGeom>
          <a:noFill/>
          <a:ln>
            <a:noFill/>
          </a:ln>
        </p:spPr>
      </p:pic>
      <p:sp>
        <p:nvSpPr>
          <p:cNvPr id="170" name="Google Shape;170;p8"/>
          <p:cNvSpPr txBox="1"/>
          <p:nvPr/>
        </p:nvSpPr>
        <p:spPr>
          <a:xfrm>
            <a:off x="228000" y="2165650"/>
            <a:ext cx="44739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500"/>
              <a:t>P</a:t>
            </a:r>
            <a:r>
              <a:rPr lang="es-MX" sz="1500"/>
              <a:t>rocedimiento general:</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s-MX" sz="1500"/>
              <a:t> Mezcle el conjunto de datos de forma aleatoria.</a:t>
            </a:r>
            <a:endParaRPr sz="1500"/>
          </a:p>
          <a:p>
            <a:pPr indent="-323850" lvl="0" marL="457200" rtl="0" algn="l">
              <a:spcBef>
                <a:spcPts val="0"/>
              </a:spcBef>
              <a:spcAft>
                <a:spcPts val="0"/>
              </a:spcAft>
              <a:buSzPts val="1500"/>
              <a:buAutoNum type="arabicPeriod"/>
            </a:pPr>
            <a:r>
              <a:rPr lang="es-MX" sz="1500"/>
              <a:t> Divida el conjunto de datos en k grupos</a:t>
            </a:r>
            <a:endParaRPr sz="1500"/>
          </a:p>
          <a:p>
            <a:pPr indent="-323850" lvl="0" marL="457200" rtl="0" algn="l">
              <a:spcBef>
                <a:spcPts val="0"/>
              </a:spcBef>
              <a:spcAft>
                <a:spcPts val="0"/>
              </a:spcAft>
              <a:buSzPts val="1500"/>
              <a:buAutoNum type="arabicPeriod"/>
            </a:pPr>
            <a:r>
              <a:rPr lang="es-MX" sz="1500"/>
              <a:t> Para cada grupo único:</a:t>
            </a:r>
            <a:endParaRPr sz="1500"/>
          </a:p>
          <a:p>
            <a:pPr indent="-323850" lvl="1" marL="914400" rtl="0" algn="l">
              <a:spcBef>
                <a:spcPts val="0"/>
              </a:spcBef>
              <a:spcAft>
                <a:spcPts val="0"/>
              </a:spcAft>
              <a:buSzPts val="1500"/>
              <a:buAutoNum type="alphaLcPeriod"/>
            </a:pPr>
            <a:r>
              <a:rPr lang="es-MX" sz="1500"/>
              <a:t>Tomar un conjunto de datos de prueba</a:t>
            </a:r>
            <a:endParaRPr sz="1500"/>
          </a:p>
          <a:p>
            <a:pPr indent="-323850" lvl="1" marL="914400" rtl="0" algn="l">
              <a:spcBef>
                <a:spcPts val="0"/>
              </a:spcBef>
              <a:spcAft>
                <a:spcPts val="0"/>
              </a:spcAft>
              <a:buSzPts val="1500"/>
              <a:buAutoNum type="alphaLcPeriod"/>
            </a:pPr>
            <a:r>
              <a:rPr lang="es-MX" sz="1500"/>
              <a:t>Tome los grupos restantes como un conjunto de datos de entrenamiento</a:t>
            </a:r>
            <a:endParaRPr sz="1500"/>
          </a:p>
          <a:p>
            <a:pPr indent="-323850" lvl="1" marL="914400" rtl="0" algn="l">
              <a:spcBef>
                <a:spcPts val="0"/>
              </a:spcBef>
              <a:spcAft>
                <a:spcPts val="0"/>
              </a:spcAft>
              <a:buSzPts val="1500"/>
              <a:buAutoNum type="alphaLcPeriod"/>
            </a:pPr>
            <a:r>
              <a:rPr lang="es-MX" sz="1500"/>
              <a:t>Entrenar el modelo en el conjunto de entrenamiento y evaluarlo con en el conjunto de prueba</a:t>
            </a:r>
            <a:endParaRPr sz="1500"/>
          </a:p>
          <a:p>
            <a:pPr indent="-323850" lvl="1" marL="914400" rtl="0" algn="l">
              <a:spcBef>
                <a:spcPts val="0"/>
              </a:spcBef>
              <a:spcAft>
                <a:spcPts val="0"/>
              </a:spcAft>
              <a:buSzPts val="1500"/>
              <a:buAutoNum type="alphaLcPeriod"/>
            </a:pPr>
            <a:r>
              <a:rPr lang="es-MX" sz="1500"/>
              <a:t>Guardar la puntuación de la evaluación y descarte el modelo</a:t>
            </a:r>
            <a:endParaRPr sz="1500"/>
          </a:p>
          <a:p>
            <a:pPr indent="-323850" lvl="0" marL="457200" rtl="0" algn="l">
              <a:spcBef>
                <a:spcPts val="0"/>
              </a:spcBef>
              <a:spcAft>
                <a:spcPts val="0"/>
              </a:spcAft>
              <a:buSzPts val="1500"/>
              <a:buAutoNum type="arabicPeriod"/>
            </a:pPr>
            <a:r>
              <a:rPr lang="es-MX" sz="1500"/>
              <a:t>Resumir el </a:t>
            </a:r>
            <a:r>
              <a:rPr lang="es-MX" sz="1500"/>
              <a:t>rendimiento</a:t>
            </a:r>
            <a:r>
              <a:rPr lang="es-MX" sz="1500"/>
              <a:t> del modelo usando las puntuaciones de evaluación del modelo</a:t>
            </a:r>
            <a:endParaRPr sz="1500"/>
          </a:p>
        </p:txBody>
      </p:sp>
      <p:sp>
        <p:nvSpPr>
          <p:cNvPr id="171" name="Google Shape;171;p8"/>
          <p:cNvSpPr txBox="1"/>
          <p:nvPr/>
        </p:nvSpPr>
        <p:spPr>
          <a:xfrm>
            <a:off x="453750" y="980175"/>
            <a:ext cx="11284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600"/>
              <a:t>La validación cruzada es un procedimiento de remuestreo que se utiliza para evaluar modelos de aprendizaje automático en una muestra de datos limitada.</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MX"/>
              <a:t>Resultados</a:t>
            </a:r>
            <a:endParaRPr/>
          </a:p>
        </p:txBody>
      </p:sp>
      <p:sp>
        <p:nvSpPr>
          <p:cNvPr id="177" name="Google Shape;177;p9"/>
          <p:cNvSpPr txBox="1"/>
          <p:nvPr/>
        </p:nvSpPr>
        <p:spPr>
          <a:xfrm>
            <a:off x="556338" y="2079025"/>
            <a:ext cx="47874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MX" sz="2300">
                <a:latin typeface="Calibri"/>
                <a:ea typeface="Calibri"/>
                <a:cs typeface="Calibri"/>
                <a:sym typeface="Calibri"/>
              </a:rPr>
              <a:t>Función de pérdida del entrenamiento</a:t>
            </a:r>
            <a:endParaRPr b="1" sz="2300">
              <a:latin typeface="Calibri"/>
              <a:ea typeface="Calibri"/>
              <a:cs typeface="Calibri"/>
              <a:sym typeface="Calibri"/>
            </a:endParaRPr>
          </a:p>
          <a:p>
            <a:pPr indent="0" lvl="0" marL="0" rtl="0" algn="l">
              <a:spcBef>
                <a:spcPts val="0"/>
              </a:spcBef>
              <a:spcAft>
                <a:spcPts val="0"/>
              </a:spcAft>
              <a:buNone/>
            </a:pPr>
            <a:r>
              <a:t/>
            </a:r>
            <a:endParaRPr b="1" sz="1700">
              <a:latin typeface="Calibri"/>
              <a:ea typeface="Calibri"/>
              <a:cs typeface="Calibri"/>
              <a:sym typeface="Calibri"/>
            </a:endParaRPr>
          </a:p>
        </p:txBody>
      </p:sp>
      <p:sp>
        <p:nvSpPr>
          <p:cNvPr id="178" name="Google Shape;178;p9"/>
          <p:cNvSpPr txBox="1"/>
          <p:nvPr/>
        </p:nvSpPr>
        <p:spPr>
          <a:xfrm>
            <a:off x="6340913" y="2235575"/>
            <a:ext cx="4787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MX" sz="2500">
                <a:latin typeface="Calibri"/>
                <a:ea typeface="Calibri"/>
                <a:cs typeface="Calibri"/>
                <a:sym typeface="Calibri"/>
              </a:rPr>
              <a:t>Tabla de resultados</a:t>
            </a:r>
            <a:endParaRPr b="1" sz="2200">
              <a:latin typeface="Calibri"/>
              <a:ea typeface="Calibri"/>
              <a:cs typeface="Calibri"/>
              <a:sym typeface="Calibri"/>
            </a:endParaRPr>
          </a:p>
        </p:txBody>
      </p:sp>
      <p:pic>
        <p:nvPicPr>
          <p:cNvPr id="179" name="Google Shape;179;p9"/>
          <p:cNvPicPr preferRelativeResize="0"/>
          <p:nvPr/>
        </p:nvPicPr>
        <p:blipFill>
          <a:blip r:embed="rId3">
            <a:alphaModFix/>
          </a:blip>
          <a:stretch>
            <a:fillRect/>
          </a:stretch>
        </p:blipFill>
        <p:spPr>
          <a:xfrm>
            <a:off x="461975" y="2994950"/>
            <a:ext cx="4881775" cy="3311125"/>
          </a:xfrm>
          <a:prstGeom prst="rect">
            <a:avLst/>
          </a:prstGeom>
          <a:noFill/>
          <a:ln>
            <a:noFill/>
          </a:ln>
        </p:spPr>
      </p:pic>
      <p:pic>
        <p:nvPicPr>
          <p:cNvPr id="180" name="Google Shape;180;p9"/>
          <p:cNvPicPr preferRelativeResize="0"/>
          <p:nvPr/>
        </p:nvPicPr>
        <p:blipFill rotWithShape="1">
          <a:blip r:embed="rId4">
            <a:alphaModFix/>
          </a:blip>
          <a:srcRect b="0" l="820" r="-819" t="0"/>
          <a:stretch/>
        </p:blipFill>
        <p:spPr>
          <a:xfrm>
            <a:off x="6142030" y="3349850"/>
            <a:ext cx="5809175" cy="1962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838200" y="12765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MX"/>
              <a:t>Filtrado de negaciones </a:t>
            </a:r>
            <a:endParaRPr/>
          </a:p>
        </p:txBody>
      </p:sp>
      <p:sp>
        <p:nvSpPr>
          <p:cNvPr id="186" name="Google Shape;186;p10"/>
          <p:cNvSpPr txBox="1"/>
          <p:nvPr/>
        </p:nvSpPr>
        <p:spPr>
          <a:xfrm>
            <a:off x="529800" y="1263300"/>
            <a:ext cx="1142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t> Al pase de visita se refiere con </a:t>
            </a:r>
            <a:r>
              <a:rPr b="1" lang="es-MX" sz="1800"/>
              <a:t>disnea</a:t>
            </a:r>
            <a:r>
              <a:rPr lang="es-MX" sz="1800"/>
              <a:t> </a:t>
            </a:r>
            <a:r>
              <a:rPr b="1" lang="es-MX" sz="1800"/>
              <a:t>de pequeños esfuerzos</a:t>
            </a:r>
            <a:r>
              <a:rPr lang="es-MX" sz="1800"/>
              <a:t>, </a:t>
            </a:r>
            <a:r>
              <a:rPr b="1" lang="es-MX" sz="1800">
                <a:solidFill>
                  <a:srgbClr val="FF0000"/>
                </a:solidFill>
              </a:rPr>
              <a:t>niega</a:t>
            </a:r>
            <a:r>
              <a:rPr lang="es-MX" sz="1800"/>
              <a:t> </a:t>
            </a:r>
            <a:r>
              <a:rPr b="1" lang="es-MX" sz="1800"/>
              <a:t>cefalea</a:t>
            </a:r>
            <a:r>
              <a:rPr lang="es-MX" sz="1800"/>
              <a:t>, </a:t>
            </a:r>
            <a:r>
              <a:rPr b="1" lang="es-MX" sz="1800"/>
              <a:t>fiebre</a:t>
            </a:r>
            <a:r>
              <a:rPr lang="es-MX" sz="1800"/>
              <a:t>, </a:t>
            </a:r>
            <a:r>
              <a:rPr b="1" lang="es-MX" sz="1800"/>
              <a:t>dolor</a:t>
            </a:r>
            <a:r>
              <a:rPr lang="es-MX" sz="1800"/>
              <a:t>.</a:t>
            </a:r>
            <a:endParaRPr sz="1800"/>
          </a:p>
        </p:txBody>
      </p:sp>
      <p:pic>
        <p:nvPicPr>
          <p:cNvPr id="187" name="Google Shape;187;p10"/>
          <p:cNvPicPr preferRelativeResize="0"/>
          <p:nvPr/>
        </p:nvPicPr>
        <p:blipFill rotWithShape="1">
          <a:blip r:embed="rId3">
            <a:alphaModFix/>
          </a:blip>
          <a:srcRect b="0" l="0" r="0" t="0"/>
          <a:stretch/>
        </p:blipFill>
        <p:spPr>
          <a:xfrm>
            <a:off x="6303354" y="2260675"/>
            <a:ext cx="5306791" cy="4351338"/>
          </a:xfrm>
          <a:prstGeom prst="rect">
            <a:avLst/>
          </a:prstGeom>
          <a:noFill/>
          <a:ln>
            <a:noFill/>
          </a:ln>
        </p:spPr>
      </p:pic>
      <p:sp>
        <p:nvSpPr>
          <p:cNvPr id="188" name="Google Shape;188;p10"/>
          <p:cNvSpPr txBox="1"/>
          <p:nvPr/>
        </p:nvSpPr>
        <p:spPr>
          <a:xfrm>
            <a:off x="838200" y="2486150"/>
            <a:ext cx="40836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AutoNum type="arabicPeriod"/>
            </a:pPr>
            <a:r>
              <a:rPr lang="es-MX" sz="1800">
                <a:latin typeface="Calibri"/>
                <a:ea typeface="Calibri"/>
                <a:cs typeface="Calibri"/>
                <a:sym typeface="Calibri"/>
              </a:rPr>
              <a:t>Se identifican las oraciones que contienen </a:t>
            </a:r>
            <a:r>
              <a:rPr b="1" lang="es-MX" sz="1800">
                <a:latin typeface="Calibri"/>
                <a:ea typeface="Calibri"/>
                <a:cs typeface="Calibri"/>
                <a:sym typeface="Calibri"/>
              </a:rPr>
              <a:t>síntomas</a:t>
            </a:r>
            <a:endParaRPr b="1"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MX" sz="1800">
                <a:latin typeface="Calibri"/>
                <a:ea typeface="Calibri"/>
                <a:cs typeface="Calibri"/>
                <a:sym typeface="Calibri"/>
              </a:rPr>
              <a:t>Se identifica las palabras clave o </a:t>
            </a:r>
            <a:r>
              <a:rPr b="1" lang="es-MX" sz="1800">
                <a:solidFill>
                  <a:srgbClr val="FF0000"/>
                </a:solidFill>
                <a:latin typeface="Calibri"/>
                <a:ea typeface="Calibri"/>
                <a:cs typeface="Calibri"/>
                <a:sym typeface="Calibri"/>
              </a:rPr>
              <a:t>disparadores</a:t>
            </a:r>
            <a:r>
              <a:rPr lang="es-MX" sz="1800">
                <a:latin typeface="Calibri"/>
                <a:ea typeface="Calibri"/>
                <a:cs typeface="Calibri"/>
                <a:sym typeface="Calibri"/>
              </a:rPr>
              <a:t> que niegan una </a:t>
            </a:r>
            <a:r>
              <a:rPr lang="es-MX" sz="1800">
                <a:latin typeface="Calibri"/>
                <a:ea typeface="Calibri"/>
                <a:cs typeface="Calibri"/>
                <a:sym typeface="Calibri"/>
              </a:rPr>
              <a:t>oración</a:t>
            </a:r>
            <a:endParaRPr sz="1800">
              <a:latin typeface="Calibri"/>
              <a:ea typeface="Calibri"/>
              <a:cs typeface="Calibri"/>
              <a:sym typeface="Calibri"/>
            </a:endParaRPr>
          </a:p>
          <a:p>
            <a:pPr indent="0" lvl="0" marL="457200" rtl="0" algn="l">
              <a:spcBef>
                <a:spcPts val="0"/>
              </a:spcBef>
              <a:spcAft>
                <a:spcPts val="0"/>
              </a:spcAft>
              <a:buNone/>
            </a:pPr>
            <a:r>
              <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MX" sz="1800">
                <a:latin typeface="Calibri"/>
                <a:ea typeface="Calibri"/>
                <a:cs typeface="Calibri"/>
                <a:sym typeface="Calibri"/>
              </a:rPr>
              <a:t>Se determina el </a:t>
            </a:r>
            <a:r>
              <a:rPr b="1" lang="es-MX" sz="1800">
                <a:solidFill>
                  <a:srgbClr val="0B5394"/>
                </a:solidFill>
                <a:latin typeface="Calibri"/>
                <a:ea typeface="Calibri"/>
                <a:cs typeface="Calibri"/>
                <a:sym typeface="Calibri"/>
              </a:rPr>
              <a:t>alcance de la </a:t>
            </a:r>
            <a:r>
              <a:rPr b="1" lang="es-MX" sz="1800">
                <a:solidFill>
                  <a:srgbClr val="0B5394"/>
                </a:solidFill>
                <a:latin typeface="Calibri"/>
                <a:ea typeface="Calibri"/>
                <a:cs typeface="Calibri"/>
                <a:sym typeface="Calibri"/>
              </a:rPr>
              <a:t>negación</a:t>
            </a:r>
            <a:r>
              <a:rPr lang="es-MX" sz="1800">
                <a:latin typeface="Calibri"/>
                <a:ea typeface="Calibri"/>
                <a:cs typeface="Calibri"/>
                <a:sym typeface="Calibri"/>
              </a:rPr>
              <a:t>, en otras  palabras todas las palabras que son </a:t>
            </a:r>
            <a:endParaRPr sz="1800">
              <a:latin typeface="Calibri"/>
              <a:ea typeface="Calibri"/>
              <a:cs typeface="Calibri"/>
              <a:sym typeface="Calibri"/>
            </a:endParaRPr>
          </a:p>
        </p:txBody>
      </p:sp>
      <p:cxnSp>
        <p:nvCxnSpPr>
          <p:cNvPr id="189" name="Google Shape;189;p10"/>
          <p:cNvCxnSpPr/>
          <p:nvPr/>
        </p:nvCxnSpPr>
        <p:spPr>
          <a:xfrm flipH="1" rot="10800000">
            <a:off x="7385125" y="1842763"/>
            <a:ext cx="2792400" cy="285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c7473f98e7_2_9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MX"/>
              <a:t>Trabajo Futuro</a:t>
            </a:r>
            <a:endParaRPr/>
          </a:p>
        </p:txBody>
      </p:sp>
      <p:sp>
        <p:nvSpPr>
          <p:cNvPr id="196" name="Google Shape;196;gc7473f98e7_2_9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Char char="●"/>
            </a:pPr>
            <a:r>
              <a:rPr lang="es-MX" sz="1950">
                <a:solidFill>
                  <a:srgbClr val="000000"/>
                </a:solidFill>
                <a:latin typeface="Arial"/>
                <a:ea typeface="Arial"/>
                <a:cs typeface="Arial"/>
                <a:sym typeface="Arial"/>
              </a:rPr>
              <a:t>Se espera poder recibir mas datos y poder re-entrenar el modelo basado en redes neuronales y compararlo con otros modelos como son los CRF.</a:t>
            </a:r>
            <a:endParaRPr sz="3100"/>
          </a:p>
          <a:p>
            <a:pPr indent="0" lvl="0" marL="457200" rtl="0" algn="l">
              <a:spcBef>
                <a:spcPts val="1600"/>
              </a:spcBef>
              <a:spcAft>
                <a:spcPts val="0"/>
              </a:spcAft>
              <a:buNone/>
            </a:pPr>
            <a:r>
              <a:t/>
            </a:r>
            <a:endParaRPr sz="3100"/>
          </a:p>
          <a:p>
            <a:pPr indent="-381000" lvl="0" marL="457200" rtl="0" algn="l">
              <a:spcBef>
                <a:spcPts val="1600"/>
              </a:spcBef>
              <a:spcAft>
                <a:spcPts val="0"/>
              </a:spcAft>
              <a:buSzPts val="2400"/>
              <a:buChar char="●"/>
            </a:pPr>
            <a:r>
              <a:rPr lang="es-MX" sz="1850">
                <a:solidFill>
                  <a:srgbClr val="000000"/>
                </a:solidFill>
                <a:latin typeface="Arial"/>
                <a:ea typeface="Arial"/>
                <a:cs typeface="Arial"/>
                <a:sym typeface="Arial"/>
              </a:rPr>
              <a:t>Probar con otros métodos diferentes para la detección de las negaciones como el método basado en POSTagging el cual es un método que usa la información morfológica de las palabras en cada oración para poder encontrar patrones en común.</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c734c17c78_0_6"/>
          <p:cNvSpPr txBox="1"/>
          <p:nvPr>
            <p:ph type="title"/>
          </p:nvPr>
        </p:nvSpPr>
        <p:spPr>
          <a:xfrm>
            <a:off x="415600" y="593367"/>
            <a:ext cx="11360700" cy="943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s-MX" sz="4000"/>
              <a:t>Corpus</a:t>
            </a:r>
            <a:endParaRPr sz="4000"/>
          </a:p>
        </p:txBody>
      </p:sp>
      <p:sp>
        <p:nvSpPr>
          <p:cNvPr id="87" name="Google Shape;87;gc734c17c78_0_6"/>
          <p:cNvSpPr txBox="1"/>
          <p:nvPr>
            <p:ph idx="1" type="body"/>
          </p:nvPr>
        </p:nvSpPr>
        <p:spPr>
          <a:xfrm>
            <a:off x="415600" y="1688433"/>
            <a:ext cx="11360700" cy="4403700"/>
          </a:xfrm>
          <a:prstGeom prst="rect">
            <a:avLst/>
          </a:prstGeom>
        </p:spPr>
        <p:txBody>
          <a:bodyPr anchorCtr="0" anchor="t" bIns="121900" lIns="121900" spcFirstLastPara="1" rIns="121900" wrap="square" tIns="121900">
            <a:normAutofit fontScale="70000" lnSpcReduction="10000"/>
          </a:bodyPr>
          <a:lstStyle/>
          <a:p>
            <a:pPr indent="0" lvl="0" marL="0" rtl="0" algn="l">
              <a:spcBef>
                <a:spcPts val="0"/>
              </a:spcBef>
              <a:spcAft>
                <a:spcPts val="0"/>
              </a:spcAft>
              <a:buNone/>
            </a:pPr>
            <a:r>
              <a:rPr lang="es-MX"/>
              <a:t>98 expedientes médicos electrónicos de pacientes diagnosticados con el nuevo coronavirus SARS-CoV-2 (COVID).</a:t>
            </a:r>
            <a:endParaRPr/>
          </a:p>
          <a:p>
            <a:pPr indent="-335280" lvl="0" marL="457200" rtl="0" algn="l">
              <a:spcBef>
                <a:spcPts val="1600"/>
              </a:spcBef>
              <a:spcAft>
                <a:spcPts val="0"/>
              </a:spcAft>
              <a:buSzPct val="100000"/>
              <a:buChar char="●"/>
            </a:pPr>
            <a:r>
              <a:rPr lang="es-MX"/>
              <a:t>Nombre y apellidos del paciente</a:t>
            </a:r>
            <a:endParaRPr/>
          </a:p>
          <a:p>
            <a:pPr indent="-335280" lvl="0" marL="457200" rtl="0" algn="l">
              <a:spcBef>
                <a:spcPts val="0"/>
              </a:spcBef>
              <a:spcAft>
                <a:spcPts val="0"/>
              </a:spcAft>
              <a:buSzPct val="100000"/>
              <a:buChar char="●"/>
            </a:pPr>
            <a:r>
              <a:rPr lang="es-MX"/>
              <a:t>Edad del paciente</a:t>
            </a:r>
            <a:endParaRPr/>
          </a:p>
          <a:p>
            <a:pPr indent="-335280" lvl="0" marL="457200" rtl="0" algn="l">
              <a:spcBef>
                <a:spcPts val="0"/>
              </a:spcBef>
              <a:spcAft>
                <a:spcPts val="0"/>
              </a:spcAft>
              <a:buSzPct val="100000"/>
              <a:buChar char="●"/>
            </a:pPr>
            <a:r>
              <a:rPr lang="es-MX"/>
              <a:t>Sexo del paciente</a:t>
            </a:r>
            <a:endParaRPr/>
          </a:p>
          <a:p>
            <a:pPr indent="-335280" lvl="0" marL="457200" rtl="0" algn="l">
              <a:spcBef>
                <a:spcPts val="0"/>
              </a:spcBef>
              <a:spcAft>
                <a:spcPts val="0"/>
              </a:spcAft>
              <a:buSzPct val="100000"/>
              <a:buChar char="●"/>
            </a:pPr>
            <a:r>
              <a:rPr lang="es-MX"/>
              <a:t>Estado y alcaldía</a:t>
            </a:r>
            <a:endParaRPr/>
          </a:p>
          <a:p>
            <a:pPr indent="-335280" lvl="0" marL="457200" rtl="0" algn="l">
              <a:spcBef>
                <a:spcPts val="0"/>
              </a:spcBef>
              <a:spcAft>
                <a:spcPts val="0"/>
              </a:spcAft>
              <a:buSzPct val="100000"/>
              <a:buChar char="●"/>
            </a:pPr>
            <a:r>
              <a:rPr lang="es-MX"/>
              <a:t>Fecha de ingreso - Fecha de alta - Fecha y  hora  de registro </a:t>
            </a:r>
            <a:endParaRPr/>
          </a:p>
          <a:p>
            <a:pPr indent="-335280" lvl="0" marL="457200" rtl="0" algn="l">
              <a:spcBef>
                <a:spcPts val="0"/>
              </a:spcBef>
              <a:spcAft>
                <a:spcPts val="0"/>
              </a:spcAft>
              <a:buSzPct val="100000"/>
              <a:buChar char="●"/>
            </a:pPr>
            <a:r>
              <a:rPr lang="es-MX"/>
              <a:t>Nota médica (XML)</a:t>
            </a:r>
            <a:endParaRPr/>
          </a:p>
          <a:p>
            <a:pPr indent="-335280" lvl="0" marL="457200" rtl="0" algn="l">
              <a:spcBef>
                <a:spcPts val="0"/>
              </a:spcBef>
              <a:spcAft>
                <a:spcPts val="0"/>
              </a:spcAft>
              <a:buSzPct val="100000"/>
              <a:buChar char="❏"/>
            </a:pPr>
            <a:r>
              <a:rPr lang="es-MX"/>
              <a:t>Signos vitales</a:t>
            </a:r>
            <a:endParaRPr/>
          </a:p>
          <a:p>
            <a:pPr indent="-335280" lvl="0" marL="457200" rtl="0" algn="l">
              <a:spcBef>
                <a:spcPts val="0"/>
              </a:spcBef>
              <a:spcAft>
                <a:spcPts val="0"/>
              </a:spcAft>
              <a:buSzPct val="100000"/>
              <a:buChar char="❏"/>
            </a:pPr>
            <a:r>
              <a:rPr lang="es-MX"/>
              <a:t>Objetivo: Descripción del estado actual del paciente y motivo de la consulta o revisión hospitalaria</a:t>
            </a:r>
            <a:endParaRPr/>
          </a:p>
          <a:p>
            <a:pPr indent="-335280" lvl="0" marL="457200" rtl="0" algn="l">
              <a:spcBef>
                <a:spcPts val="0"/>
              </a:spcBef>
              <a:spcAft>
                <a:spcPts val="0"/>
              </a:spcAft>
              <a:buSzPct val="100000"/>
              <a:buChar char="❏"/>
            </a:pPr>
            <a:r>
              <a:rPr lang="es-MX"/>
              <a:t>Análisis: Descripción del hallazgo del médico</a:t>
            </a:r>
            <a:endParaRPr/>
          </a:p>
          <a:p>
            <a:pPr indent="-335280" lvl="0" marL="457200" rtl="0" algn="l">
              <a:spcBef>
                <a:spcPts val="0"/>
              </a:spcBef>
              <a:spcAft>
                <a:spcPts val="0"/>
              </a:spcAft>
              <a:buSzPct val="100000"/>
              <a:buChar char="❏"/>
            </a:pPr>
            <a:r>
              <a:rPr lang="es-MX"/>
              <a:t>Diagnóstico</a:t>
            </a:r>
            <a:endParaRPr/>
          </a:p>
          <a:p>
            <a:pPr indent="-335280" lvl="0" marL="457200" rtl="0" algn="l">
              <a:spcBef>
                <a:spcPts val="0"/>
              </a:spcBef>
              <a:spcAft>
                <a:spcPts val="0"/>
              </a:spcAft>
              <a:buSzPct val="100000"/>
              <a:buChar char="❏"/>
            </a:pPr>
            <a:r>
              <a:rPr lang="es-MX"/>
              <a:t>Plan de manejo: Describe  el  tratamiento  recetado  al  paciente,  tanto  de medicamentos como dieta, estudios necesarios,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2"/>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 name="Google Shape;95;p2"/>
          <p:cNvSpPr/>
          <p:nvPr/>
        </p:nvSpPr>
        <p:spPr>
          <a:xfrm>
            <a:off x="566925" y="617400"/>
            <a:ext cx="11155800" cy="892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 name="Google Shape;96;p2"/>
          <p:cNvSpPr txBox="1"/>
          <p:nvPr>
            <p:ph type="title"/>
          </p:nvPr>
        </p:nvSpPr>
        <p:spPr>
          <a:xfrm>
            <a:off x="1060755" y="401865"/>
            <a:ext cx="10168200" cy="1179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s-MX" sz="4000"/>
              <a:t>Problemas en la identificación de síntomas  </a:t>
            </a:r>
            <a:endParaRPr/>
          </a:p>
        </p:txBody>
      </p:sp>
      <p:sp>
        <p:nvSpPr>
          <p:cNvPr id="97" name="Google Shape;97;p2"/>
          <p:cNvSpPr txBox="1"/>
          <p:nvPr>
            <p:ph idx="1" type="body"/>
          </p:nvPr>
        </p:nvSpPr>
        <p:spPr>
          <a:xfrm>
            <a:off x="816575" y="1704925"/>
            <a:ext cx="11155800" cy="4574100"/>
          </a:xfrm>
          <a:prstGeom prst="rect">
            <a:avLst/>
          </a:prstGeom>
          <a:noFill/>
          <a:ln>
            <a:noFill/>
          </a:ln>
        </p:spPr>
        <p:txBody>
          <a:bodyPr anchorCtr="0" anchor="t" bIns="45700" lIns="91425" spcFirstLastPara="1" rIns="91425" wrap="square" tIns="45700">
            <a:noAutofit/>
          </a:bodyPr>
          <a:lstStyle/>
          <a:p>
            <a:pPr indent="-241617" lvl="0" marL="228600" rtl="0" algn="l">
              <a:lnSpc>
                <a:spcPct val="115000"/>
              </a:lnSpc>
              <a:spcBef>
                <a:spcPts val="1000"/>
              </a:spcBef>
              <a:spcAft>
                <a:spcPts val="0"/>
              </a:spcAft>
              <a:buSzPts val="2005"/>
              <a:buChar char="●"/>
            </a:pPr>
            <a:r>
              <a:rPr lang="es-MX" sz="2004"/>
              <a:t>Pocos datos: De las 98 notas médicas proporcionadas únicamente 57 cuentan con etiquetas de síntomas</a:t>
            </a:r>
            <a:endParaRPr sz="2004"/>
          </a:p>
          <a:p>
            <a:pPr indent="-241617" lvl="0" marL="228600" rtl="0" algn="l">
              <a:lnSpc>
                <a:spcPct val="115000"/>
              </a:lnSpc>
              <a:spcBef>
                <a:spcPts val="1000"/>
              </a:spcBef>
              <a:spcAft>
                <a:spcPts val="0"/>
              </a:spcAft>
              <a:buSzPts val="2005"/>
              <a:buChar char="●"/>
            </a:pPr>
            <a:r>
              <a:rPr lang="es-MX" sz="2004"/>
              <a:t>Hipotético: El contexto puede cambiar la temporalidad a hipotética.</a:t>
            </a:r>
            <a:endParaRPr sz="2470"/>
          </a:p>
          <a:p>
            <a:pPr indent="-241617" lvl="1" marL="685800" rtl="0" algn="l">
              <a:lnSpc>
                <a:spcPct val="115000"/>
              </a:lnSpc>
              <a:spcBef>
                <a:spcPts val="1000"/>
              </a:spcBef>
              <a:spcAft>
                <a:spcPts val="0"/>
              </a:spcAft>
              <a:buSzPts val="2005"/>
              <a:buChar char="○"/>
            </a:pPr>
            <a:r>
              <a:rPr lang="es-MX" sz="2004"/>
              <a:t>“El paciente debe regresar en caso de fiebre”  </a:t>
            </a:r>
            <a:endParaRPr sz="2004"/>
          </a:p>
          <a:p>
            <a:pPr indent="-241617" lvl="1" marL="685800" rtl="0" algn="l">
              <a:lnSpc>
                <a:spcPct val="115000"/>
              </a:lnSpc>
              <a:spcBef>
                <a:spcPts val="1000"/>
              </a:spcBef>
              <a:spcAft>
                <a:spcPts val="0"/>
              </a:spcAft>
              <a:buSzPts val="2005"/>
              <a:buChar char="○"/>
            </a:pPr>
            <a:r>
              <a:rPr lang="es-MX" sz="2004"/>
              <a:t>“Paracetamol 1gr VO en caso de DOLOR”</a:t>
            </a:r>
            <a:endParaRPr sz="2004"/>
          </a:p>
          <a:p>
            <a:pPr indent="-241617" lvl="0" marL="228600" rtl="0" algn="l">
              <a:lnSpc>
                <a:spcPct val="115000"/>
              </a:lnSpc>
              <a:spcBef>
                <a:spcPts val="1000"/>
              </a:spcBef>
              <a:spcAft>
                <a:spcPts val="0"/>
              </a:spcAft>
              <a:buSzPts val="2005"/>
              <a:buChar char="●"/>
            </a:pPr>
            <a:r>
              <a:rPr lang="es-MX" sz="2004"/>
              <a:t>Negaciones: El contexto determina si una condición se niega.</a:t>
            </a:r>
            <a:endParaRPr sz="2470"/>
          </a:p>
          <a:p>
            <a:pPr indent="-241617" lvl="1" marL="685800" rtl="0" algn="l">
              <a:lnSpc>
                <a:spcPct val="115000"/>
              </a:lnSpc>
              <a:spcBef>
                <a:spcPts val="1000"/>
              </a:spcBef>
              <a:spcAft>
                <a:spcPts val="0"/>
              </a:spcAft>
              <a:buSzPts val="2005"/>
              <a:buChar char="○"/>
            </a:pPr>
            <a:r>
              <a:rPr lang="es-MX" sz="2004"/>
              <a:t>“Sin fiebre”</a:t>
            </a:r>
            <a:endParaRPr sz="2004"/>
          </a:p>
          <a:p>
            <a:pPr indent="-241617" lvl="1" marL="685800" rtl="0" algn="l">
              <a:lnSpc>
                <a:spcPct val="115000"/>
              </a:lnSpc>
              <a:spcBef>
                <a:spcPts val="1000"/>
              </a:spcBef>
              <a:spcAft>
                <a:spcPts val="0"/>
              </a:spcAft>
              <a:buSzPts val="2005"/>
              <a:buChar char="○"/>
            </a:pPr>
            <a:r>
              <a:rPr lang="es-MX" sz="2004"/>
              <a:t>“No dolor”</a:t>
            </a:r>
            <a:endParaRPr sz="2004"/>
          </a:p>
          <a:p>
            <a:pPr indent="-241617" lvl="0" marL="228600" rtl="0" algn="l">
              <a:lnSpc>
                <a:spcPct val="115000"/>
              </a:lnSpc>
              <a:spcBef>
                <a:spcPts val="1000"/>
              </a:spcBef>
              <a:spcAft>
                <a:spcPts val="0"/>
              </a:spcAft>
              <a:buSzPts val="2005"/>
              <a:buChar char="●"/>
            </a:pPr>
            <a:r>
              <a:rPr lang="es-MX" sz="2004"/>
              <a:t>Faltas de ortografía</a:t>
            </a:r>
            <a:endParaRPr sz="2004"/>
          </a:p>
          <a:p>
            <a:pPr indent="-241617" lvl="1" marL="685800" rtl="0" algn="l">
              <a:lnSpc>
                <a:spcPct val="115000"/>
              </a:lnSpc>
              <a:spcBef>
                <a:spcPts val="1000"/>
              </a:spcBef>
              <a:spcAft>
                <a:spcPts val="0"/>
              </a:spcAft>
              <a:buSzPts val="2005"/>
              <a:buChar char="○"/>
            </a:pPr>
            <a:r>
              <a:rPr lang="es-MX" sz="2004"/>
              <a:t>“dificultadrespiratoria”</a:t>
            </a:r>
            <a:endParaRPr sz="2004"/>
          </a:p>
          <a:p>
            <a:pPr indent="0" lvl="0" marL="0" rtl="0" algn="l">
              <a:lnSpc>
                <a:spcPct val="70000"/>
              </a:lnSpc>
              <a:spcBef>
                <a:spcPts val="1000"/>
              </a:spcBef>
              <a:spcAft>
                <a:spcPts val="1600"/>
              </a:spcAft>
              <a:buSzPts val="852"/>
              <a:buNone/>
            </a:pPr>
            <a:r>
              <a:t/>
            </a:r>
            <a:endParaRPr sz="2004"/>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db5b1b9d22_4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MX"/>
              <a:t>Método basado en diccionario</a:t>
            </a:r>
            <a:endParaRPr/>
          </a:p>
        </p:txBody>
      </p:sp>
      <p:sp>
        <p:nvSpPr>
          <p:cNvPr id="104" name="Google Shape;104;gdb5b1b9d22_4_14"/>
          <p:cNvSpPr txBox="1"/>
          <p:nvPr>
            <p:ph idx="1" type="body"/>
          </p:nvPr>
        </p:nvSpPr>
        <p:spPr>
          <a:xfrm>
            <a:off x="838200" y="1825625"/>
            <a:ext cx="10515600" cy="12234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es-MX"/>
              <a:t>Se construyó un diccionario con 377 síntomas a partir de la traducción de síntomas de la base de datos del Unified Medical Language System (UMLS) y una corrección manual posterior.</a:t>
            </a:r>
            <a:endParaRPr/>
          </a:p>
        </p:txBody>
      </p:sp>
      <p:pic>
        <p:nvPicPr>
          <p:cNvPr id="105" name="Google Shape;105;gdb5b1b9d22_4_14"/>
          <p:cNvPicPr preferRelativeResize="0"/>
          <p:nvPr/>
        </p:nvPicPr>
        <p:blipFill>
          <a:blip r:embed="rId3">
            <a:alphaModFix/>
          </a:blip>
          <a:stretch>
            <a:fillRect/>
          </a:stretch>
        </p:blipFill>
        <p:spPr>
          <a:xfrm>
            <a:off x="4892225" y="3117350"/>
            <a:ext cx="1883600" cy="350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838200" y="2705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n-gramas</a:t>
            </a:r>
            <a:endParaRPr/>
          </a:p>
        </p:txBody>
      </p:sp>
      <p:sp>
        <p:nvSpPr>
          <p:cNvPr id="111" name="Google Shape;111;p3"/>
          <p:cNvSpPr txBox="1"/>
          <p:nvPr/>
        </p:nvSpPr>
        <p:spPr>
          <a:xfrm>
            <a:off x="1115568" y="2481943"/>
            <a:ext cx="10168128" cy="369502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12" name="Google Shape;112;p3"/>
          <p:cNvSpPr txBox="1"/>
          <p:nvPr>
            <p:ph idx="1" type="body"/>
          </p:nvPr>
        </p:nvSpPr>
        <p:spPr>
          <a:xfrm>
            <a:off x="838200" y="1721150"/>
            <a:ext cx="10515600" cy="4351200"/>
          </a:xfrm>
          <a:prstGeom prst="rect">
            <a:avLst/>
          </a:prstGeom>
          <a:blipFill rotWithShape="1">
            <a:blip r:embed="rId3">
              <a:alphaModFix/>
            </a:blip>
            <a:stretch>
              <a:fillRect b="0" l="-1216" r="0" t="-2240"/>
            </a:stretch>
          </a:blip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1600"/>
              </a:spcAft>
              <a:buNone/>
            </a:pPr>
            <a:r>
              <a:rPr lang="es-MX"/>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838200" y="3472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Distancia de Levenshtein</a:t>
            </a:r>
            <a:endParaRPr/>
          </a:p>
        </p:txBody>
      </p:sp>
      <p:sp>
        <p:nvSpPr>
          <p:cNvPr id="118" name="Google Shape;11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MX"/>
              <a:t>T</a:t>
            </a:r>
            <a:r>
              <a:rPr lang="es-MX"/>
              <a:t>oma  la  distancia  entre  dos cadenas de caracteres como el número mínimo de ediciones (es decir, inserciones, eliminaciones o sustituciones) de un solo carácter que son necesarias para cambiar una cadena por otra.</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s-MX"/>
              <a:t>Ejemplo: Vigilar uresis.</a:t>
            </a:r>
            <a:endParaRPr/>
          </a:p>
          <a:p>
            <a:pPr indent="0" lvl="0" marL="0" rtl="0" algn="l">
              <a:lnSpc>
                <a:spcPct val="90000"/>
              </a:lnSpc>
              <a:spcBef>
                <a:spcPts val="1000"/>
              </a:spcBef>
              <a:spcAft>
                <a:spcPts val="1600"/>
              </a:spcAft>
              <a:buClr>
                <a:schemeClr val="dk1"/>
              </a:buClr>
              <a:buSzPts val="2800"/>
              <a:buNone/>
            </a:pPr>
            <a:r>
              <a:rPr lang="es-MX"/>
              <a:t>Uresis  </a:t>
            </a:r>
            <a:endParaRPr/>
          </a:p>
        </p:txBody>
      </p:sp>
      <p:pic>
        <p:nvPicPr>
          <p:cNvPr descr="Texto&#10;&#10;Descripción generada automáticamente" id="119" name="Google Shape;119;p4"/>
          <p:cNvPicPr preferRelativeResize="0"/>
          <p:nvPr/>
        </p:nvPicPr>
        <p:blipFill rotWithShape="1">
          <a:blip r:embed="rId3">
            <a:alphaModFix/>
          </a:blip>
          <a:srcRect b="0" l="0" r="0" t="0"/>
          <a:stretch/>
        </p:blipFill>
        <p:spPr>
          <a:xfrm>
            <a:off x="1274376" y="4718484"/>
            <a:ext cx="9918257" cy="1829679"/>
          </a:xfrm>
          <a:prstGeom prst="rect">
            <a:avLst/>
          </a:prstGeom>
          <a:noFill/>
          <a:ln>
            <a:noFill/>
          </a:ln>
        </p:spPr>
      </p:pic>
      <p:sp>
        <p:nvSpPr>
          <p:cNvPr id="120" name="Google Shape;120;p4"/>
          <p:cNvSpPr txBox="1"/>
          <p:nvPr/>
        </p:nvSpPr>
        <p:spPr>
          <a:xfrm>
            <a:off x="3192705" y="3908771"/>
            <a:ext cx="16107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2800" u="none" cap="none" strike="noStrike">
                <a:solidFill>
                  <a:schemeClr val="dk1"/>
                </a:solidFill>
                <a:latin typeface="Calibri"/>
                <a:ea typeface="Calibri"/>
                <a:cs typeface="Calibri"/>
                <a:sym typeface="Calibri"/>
              </a:rPr>
              <a:t>Enuresis</a:t>
            </a:r>
            <a:endParaRPr/>
          </a:p>
        </p:txBody>
      </p:sp>
      <p:sp>
        <p:nvSpPr>
          <p:cNvPr id="121" name="Google Shape;121;p4"/>
          <p:cNvSpPr/>
          <p:nvPr/>
        </p:nvSpPr>
        <p:spPr>
          <a:xfrm>
            <a:off x="2117161" y="4096286"/>
            <a:ext cx="914400" cy="1482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db5b1b9d22_4_21"/>
          <p:cNvSpPr txBox="1"/>
          <p:nvPr>
            <p:ph type="title"/>
          </p:nvPr>
        </p:nvSpPr>
        <p:spPr>
          <a:xfrm>
            <a:off x="415600" y="593367"/>
            <a:ext cx="11360700" cy="9432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MX"/>
              <a:t>Resultados</a:t>
            </a:r>
            <a:endParaRPr/>
          </a:p>
        </p:txBody>
      </p:sp>
      <p:pic>
        <p:nvPicPr>
          <p:cNvPr id="128" name="Google Shape;128;gdb5b1b9d22_4_21"/>
          <p:cNvPicPr preferRelativeResize="0"/>
          <p:nvPr/>
        </p:nvPicPr>
        <p:blipFill>
          <a:blip r:embed="rId3">
            <a:alphaModFix/>
          </a:blip>
          <a:stretch>
            <a:fillRect/>
          </a:stretch>
        </p:blipFill>
        <p:spPr>
          <a:xfrm>
            <a:off x="2064825" y="1825629"/>
            <a:ext cx="8809350" cy="1561300"/>
          </a:xfrm>
          <a:prstGeom prst="rect">
            <a:avLst/>
          </a:prstGeom>
          <a:noFill/>
          <a:ln>
            <a:noFill/>
          </a:ln>
        </p:spPr>
      </p:pic>
      <p:pic>
        <p:nvPicPr>
          <p:cNvPr id="129" name="Google Shape;129;gdb5b1b9d22_4_21"/>
          <p:cNvPicPr preferRelativeResize="0"/>
          <p:nvPr/>
        </p:nvPicPr>
        <p:blipFill>
          <a:blip r:embed="rId4">
            <a:alphaModFix/>
          </a:blip>
          <a:stretch>
            <a:fillRect/>
          </a:stretch>
        </p:blipFill>
        <p:spPr>
          <a:xfrm>
            <a:off x="2166829" y="3691004"/>
            <a:ext cx="8984200" cy="186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Aprendizaje Supervisado </a:t>
            </a:r>
            <a:endParaRPr/>
          </a:p>
        </p:txBody>
      </p:sp>
      <p:pic>
        <p:nvPicPr>
          <p:cNvPr id="135" name="Google Shape;135;p5"/>
          <p:cNvPicPr preferRelativeResize="0"/>
          <p:nvPr>
            <p:ph idx="1" type="body"/>
          </p:nvPr>
        </p:nvPicPr>
        <p:blipFill rotWithShape="1">
          <a:blip r:embed="rId3">
            <a:alphaModFix/>
          </a:blip>
          <a:srcRect b="0" l="0" r="0" t="0"/>
          <a:stretch/>
        </p:blipFill>
        <p:spPr>
          <a:xfrm>
            <a:off x="1263881" y="1966527"/>
            <a:ext cx="1371600" cy="2217906"/>
          </a:xfrm>
          <a:prstGeom prst="rect">
            <a:avLst/>
          </a:prstGeom>
          <a:noFill/>
          <a:ln>
            <a:noFill/>
          </a:ln>
        </p:spPr>
      </p:pic>
      <p:sp>
        <p:nvSpPr>
          <p:cNvPr id="136" name="Google Shape;136;p5"/>
          <p:cNvSpPr/>
          <p:nvPr/>
        </p:nvSpPr>
        <p:spPr>
          <a:xfrm>
            <a:off x="1263880" y="4477408"/>
            <a:ext cx="1371600" cy="544578"/>
          </a:xfrm>
          <a:prstGeom prst="roundRect">
            <a:avLst>
              <a:gd fmla="val 16667" name="adj"/>
            </a:avLst>
          </a:prstGeom>
          <a:solidFill>
            <a:srgbClr val="284B5A"/>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1800">
                <a:solidFill>
                  <a:schemeClr val="lt1"/>
                </a:solidFill>
                <a:latin typeface="Calibri"/>
                <a:ea typeface="Calibri"/>
                <a:cs typeface="Calibri"/>
                <a:sym typeface="Calibri"/>
              </a:rPr>
              <a:t>Datos etiquetados</a:t>
            </a:r>
            <a:endParaRPr/>
          </a:p>
        </p:txBody>
      </p:sp>
      <p:pic>
        <p:nvPicPr>
          <p:cNvPr id="137" name="Google Shape;137;p5"/>
          <p:cNvPicPr preferRelativeResize="0"/>
          <p:nvPr/>
        </p:nvPicPr>
        <p:blipFill rotWithShape="1">
          <a:blip r:embed="rId4">
            <a:alphaModFix/>
          </a:blip>
          <a:srcRect b="0" l="0" r="0" t="0"/>
          <a:stretch/>
        </p:blipFill>
        <p:spPr>
          <a:xfrm>
            <a:off x="3152291" y="2242290"/>
            <a:ext cx="1546490" cy="1325563"/>
          </a:xfrm>
          <a:prstGeom prst="rect">
            <a:avLst/>
          </a:prstGeom>
          <a:noFill/>
          <a:ln>
            <a:noFill/>
          </a:ln>
        </p:spPr>
      </p:pic>
      <p:sp>
        <p:nvSpPr>
          <p:cNvPr id="138" name="Google Shape;138;p5"/>
          <p:cNvSpPr/>
          <p:nvPr/>
        </p:nvSpPr>
        <p:spPr>
          <a:xfrm>
            <a:off x="3011224" y="3813339"/>
            <a:ext cx="1687557" cy="274584"/>
          </a:xfrm>
          <a:prstGeom prst="roundRect">
            <a:avLst>
              <a:gd fmla="val 16667" name="adj"/>
            </a:avLst>
          </a:prstGeom>
          <a:solidFill>
            <a:srgbClr val="284B5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1800">
                <a:solidFill>
                  <a:schemeClr val="lt1"/>
                </a:solidFill>
                <a:latin typeface="Calibri"/>
                <a:ea typeface="Calibri"/>
                <a:cs typeface="Calibri"/>
                <a:sym typeface="Calibri"/>
              </a:rPr>
              <a:t>Entrenamiento</a:t>
            </a:r>
            <a:endParaRPr/>
          </a:p>
        </p:txBody>
      </p:sp>
      <p:pic>
        <p:nvPicPr>
          <p:cNvPr id="139" name="Google Shape;139;p5"/>
          <p:cNvPicPr preferRelativeResize="0"/>
          <p:nvPr/>
        </p:nvPicPr>
        <p:blipFill rotWithShape="1">
          <a:blip r:embed="rId5">
            <a:alphaModFix/>
          </a:blip>
          <a:srcRect b="0" l="0" r="0" t="0"/>
          <a:stretch/>
        </p:blipFill>
        <p:spPr>
          <a:xfrm>
            <a:off x="9495693" y="2349305"/>
            <a:ext cx="2126130" cy="1601326"/>
          </a:xfrm>
          <a:prstGeom prst="rect">
            <a:avLst/>
          </a:prstGeom>
          <a:noFill/>
          <a:ln>
            <a:noFill/>
          </a:ln>
        </p:spPr>
      </p:pic>
      <p:sp>
        <p:nvSpPr>
          <p:cNvPr id="140" name="Google Shape;140;p5"/>
          <p:cNvSpPr/>
          <p:nvPr/>
        </p:nvSpPr>
        <p:spPr>
          <a:xfrm>
            <a:off x="9995349" y="4477408"/>
            <a:ext cx="1371600" cy="299545"/>
          </a:xfrm>
          <a:prstGeom prst="roundRect">
            <a:avLst>
              <a:gd fmla="val 16667" name="adj"/>
            </a:avLst>
          </a:prstGeom>
          <a:solidFill>
            <a:srgbClr val="284B5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1800">
                <a:solidFill>
                  <a:schemeClr val="lt1"/>
                </a:solidFill>
                <a:latin typeface="Calibri"/>
                <a:ea typeface="Calibri"/>
                <a:cs typeface="Calibri"/>
                <a:sym typeface="Calibri"/>
              </a:rPr>
              <a:t>Salida</a:t>
            </a:r>
            <a:endParaRPr/>
          </a:p>
        </p:txBody>
      </p:sp>
      <p:pic>
        <p:nvPicPr>
          <p:cNvPr id="141" name="Google Shape;141;p5"/>
          <p:cNvPicPr preferRelativeResize="0"/>
          <p:nvPr/>
        </p:nvPicPr>
        <p:blipFill rotWithShape="1">
          <a:blip r:embed="rId6">
            <a:alphaModFix/>
          </a:blip>
          <a:srcRect b="0" l="0" r="0" t="0"/>
          <a:stretch/>
        </p:blipFill>
        <p:spPr>
          <a:xfrm>
            <a:off x="5136439" y="3900717"/>
            <a:ext cx="1575329" cy="1434446"/>
          </a:xfrm>
          <a:prstGeom prst="rect">
            <a:avLst/>
          </a:prstGeom>
          <a:noFill/>
          <a:ln>
            <a:noFill/>
          </a:ln>
        </p:spPr>
      </p:pic>
      <p:sp>
        <p:nvSpPr>
          <p:cNvPr id="142" name="Google Shape;142;p5"/>
          <p:cNvSpPr/>
          <p:nvPr/>
        </p:nvSpPr>
        <p:spPr>
          <a:xfrm>
            <a:off x="5071368" y="2807518"/>
            <a:ext cx="1546489" cy="684899"/>
          </a:xfrm>
          <a:prstGeom prst="roundRect">
            <a:avLst>
              <a:gd fmla="val 16667" name="adj"/>
            </a:avLst>
          </a:prstGeom>
          <a:solidFill>
            <a:srgbClr val="284B5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1800">
                <a:solidFill>
                  <a:schemeClr val="lt1"/>
                </a:solidFill>
                <a:latin typeface="Calibri"/>
                <a:ea typeface="Calibri"/>
                <a:cs typeface="Calibri"/>
                <a:sym typeface="Calibri"/>
              </a:rPr>
              <a:t>Nueva Información</a:t>
            </a:r>
            <a:endParaRPr/>
          </a:p>
        </p:txBody>
      </p:sp>
      <p:cxnSp>
        <p:nvCxnSpPr>
          <p:cNvPr id="143" name="Google Shape;143;p5"/>
          <p:cNvCxnSpPr/>
          <p:nvPr/>
        </p:nvCxnSpPr>
        <p:spPr>
          <a:xfrm>
            <a:off x="6858011" y="3075480"/>
            <a:ext cx="504496" cy="0"/>
          </a:xfrm>
          <a:prstGeom prst="straightConnector1">
            <a:avLst/>
          </a:prstGeom>
          <a:noFill/>
          <a:ln cap="flat" cmpd="sng" w="9525">
            <a:solidFill>
              <a:srgbClr val="284B5A"/>
            </a:solidFill>
            <a:prstDash val="solid"/>
            <a:miter lim="800000"/>
            <a:headEnd len="sm" w="sm" type="none"/>
            <a:tailEnd len="med" w="med" type="triangle"/>
          </a:ln>
        </p:spPr>
      </p:cxnSp>
      <p:sp>
        <p:nvSpPr>
          <p:cNvPr id="144" name="Google Shape;144;p5"/>
          <p:cNvSpPr/>
          <p:nvPr/>
        </p:nvSpPr>
        <p:spPr>
          <a:xfrm>
            <a:off x="7583224" y="2905071"/>
            <a:ext cx="1686911" cy="437209"/>
          </a:xfrm>
          <a:prstGeom prst="roundRect">
            <a:avLst>
              <a:gd fmla="val 16667" name="adj"/>
            </a:avLst>
          </a:prstGeom>
          <a:solidFill>
            <a:srgbClr val="284B5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1800">
                <a:solidFill>
                  <a:schemeClr val="lt1"/>
                </a:solidFill>
                <a:latin typeface="Calibri"/>
                <a:ea typeface="Calibri"/>
                <a:cs typeface="Calibri"/>
                <a:sym typeface="Calibri"/>
              </a:rPr>
              <a:t>Procesamiento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db5b1b9d22_4_29"/>
          <p:cNvSpPr txBox="1"/>
          <p:nvPr>
            <p:ph type="title"/>
          </p:nvPr>
        </p:nvSpPr>
        <p:spPr>
          <a:xfrm>
            <a:off x="415600" y="593367"/>
            <a:ext cx="11360700" cy="9432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MX"/>
              <a:t>Etiquetado</a:t>
            </a:r>
            <a:endParaRPr/>
          </a:p>
        </p:txBody>
      </p:sp>
      <p:pic>
        <p:nvPicPr>
          <p:cNvPr id="151" name="Google Shape;151;gdb5b1b9d22_4_29"/>
          <p:cNvPicPr preferRelativeResize="0"/>
          <p:nvPr/>
        </p:nvPicPr>
        <p:blipFill>
          <a:blip r:embed="rId3">
            <a:alphaModFix/>
          </a:blip>
          <a:stretch>
            <a:fillRect/>
          </a:stretch>
        </p:blipFill>
        <p:spPr>
          <a:xfrm>
            <a:off x="2247500" y="1409475"/>
            <a:ext cx="8621575" cy="523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2021-02-07T03:17:14Z</dcterms:created>
  <dc:creator>DALIA ESTRELLA CRUZ AGUIRRE</dc:creator>
</cp:coreProperties>
</file>