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6" r:id="rId4"/>
    <p:sldMasterId id="214748366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Nunito"/>
      <p:regular r:id="rId23"/>
      <p:bold r:id="rId24"/>
      <p:italic r:id="rId25"/>
      <p:boldItalic r:id="rId26"/>
    </p:embeddedFont>
    <p:embeddedFont>
      <p:font typeface="Maven Pro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28" Type="http://schemas.openxmlformats.org/officeDocument/2006/relationships/font" Target="fonts/MavenPro-bold.fntdata"/><Relationship Id="rId27" Type="http://schemas.openxmlformats.org/officeDocument/2006/relationships/font" Target="fonts/MavenPro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7" name="Google Shape;48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We want to start off with an example of our progress in our team, we did get some knowledge from datacamp and coursera 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5" name="Google Shape;60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4" name="Google Shape;63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/>
              <a:t>We can now do an 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u="none" strike="noStrike"/>
              <a:t>N</a:t>
            </a:r>
            <a:r>
              <a:rPr lang="en-US"/>
              <a:t>-point FFT on each frame to calculate the frequency spectrum, which is also called Short-Time Fourier-Transform (STFT), </a:t>
            </a:r>
            <a:endParaRPr/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/>
              <a:t>where 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u="none" strike="noStrike"/>
              <a:t>N</a:t>
            </a:r>
            <a:r>
              <a:rPr lang="en-US"/>
              <a:t> is typically 256 or 512, NFFT = 512; and then compute the power spectrum (periodogram) using the following equation: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1" name="Google Shape;64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0" name="Google Shape;67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Filterbank with triangular bandpass frequency responseLinear frequency spacing &lt;1000 Hz&lt;Logarithmic frequency spacingHuman Speech</a:t>
            </a:r>
            <a:endParaRPr/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Є</a:t>
            </a:r>
            <a:endParaRPr/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BL{300, 3000} Hzk=number of mel spectrum coefficients=20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7" name="Google Shape;67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6" name="Google Shape;70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DCT: converts the mel spectrum coefficients back to time domain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Provides a good representation of the local spectral properties for a given frame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is a set of coefficients called an acoustic vector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2" name="Google Shape;71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4" name="Google Shape;4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2" name="Google Shape;5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9" name="Google Shape;50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7" name="Google Shape;52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3" name="Google Shape;53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2" name="Google Shape;56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Frames van 10 miliseconden pakken om ervoor te zorgen dat je niet de fft over het hele signaal doet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9" name="Google Shape;56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8" name="Google Shape;59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Windowing passen we toe om ervoor te zorgen dat data, om oneindige gegevens tegen te gaan. En om spectrale lekkage te verminderen.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2"/>
              <a:chOff x="7343003" y="4453711"/>
              <a:chExt cx="316800" cy="688512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1"/>
            <a:chOff x="5043503" y="0"/>
            <a:chExt cx="3814072" cy="3839101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2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b="0" i="0" sz="1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b="0" i="0" sz="1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b="0" i="0" sz="1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b="0" i="0" sz="1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b="0" i="0" sz="1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b="0" i="0" sz="1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b="0" i="0" sz="1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b="0" i="0" sz="1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b="0" i="0" sz="1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" name="Google Shape;297;p1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298" name="Google Shape;298;p12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1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0" name="Google Shape;300;p1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1" name="Google Shape;301;p1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2" name="Google Shape;30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oogle Shape;304;p13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305" name="Google Shape;305;p1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13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7" name="Google Shape;307;p1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8" name="Google Shape;308;p13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9" name="Google Shape;309;p13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0" name="Google Shape;310;p1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" name="Google Shape;312;p1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313" name="Google Shape;313;p1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5" name="Google Shape;315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6" name="Google Shape;316;p1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Google Shape;318;p1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319" name="Google Shape;319;p1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1" name="Google Shape;321;p15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2" name="Google Shape;322;p15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23" name="Google Shape;323;p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" name="Google Shape;325;p16"/>
          <p:cNvGrpSpPr/>
          <p:nvPr/>
        </p:nvGrpSpPr>
        <p:grpSpPr>
          <a:xfrm>
            <a:off x="6866714" y="1256"/>
            <a:ext cx="2267379" cy="2601741"/>
            <a:chOff x="6790514" y="1256"/>
            <a:chExt cx="2267379" cy="2601741"/>
          </a:xfrm>
        </p:grpSpPr>
        <p:grpSp>
          <p:nvGrpSpPr>
            <p:cNvPr id="326" name="Google Shape;326;p16"/>
            <p:cNvGrpSpPr/>
            <p:nvPr/>
          </p:nvGrpSpPr>
          <p:grpSpPr>
            <a:xfrm>
              <a:off x="7067535" y="1256"/>
              <a:ext cx="1990358" cy="1990303"/>
              <a:chOff x="7067535" y="1256"/>
              <a:chExt cx="1990358" cy="1990303"/>
            </a:xfrm>
          </p:grpSpPr>
          <p:sp>
            <p:nvSpPr>
              <p:cNvPr id="327" name="Google Shape;327;p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p16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0" name="Google Shape;330;p16"/>
            <p:cNvGrpSpPr/>
            <p:nvPr/>
          </p:nvGrpSpPr>
          <p:grpSpPr>
            <a:xfrm>
              <a:off x="8207126" y="1807997"/>
              <a:ext cx="795000" cy="795000"/>
              <a:chOff x="8207126" y="1807997"/>
              <a:chExt cx="795000" cy="795000"/>
            </a:xfrm>
          </p:grpSpPr>
          <p:sp>
            <p:nvSpPr>
              <p:cNvPr id="331" name="Google Shape;331;p16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16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p16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4" name="Google Shape;334;p16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335" name="Google Shape;335;p16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p16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37" name="Google Shape;337;p16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8" name="Google Shape;338;p1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Google Shape;340;p1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341" name="Google Shape;341;p1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1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3" name="Google Shape;343;p17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4" name="Google Shape;344;p17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45" name="Google Shape;345;p17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46" name="Google Shape;346;p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" name="Google Shape;348;p18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349" name="Google Shape;349;p18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1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1" name="Google Shape;351;p18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352" name="Google Shape;352;p1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4" name="Google Shape;354;p19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355" name="Google Shape;355;p19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356" name="Google Shape;356;p1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19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358;p19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9" name="Google Shape;359;p19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0" name="Google Shape;360;p19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361" name="Google Shape;361;p1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19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19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19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19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6" name="Google Shape;366;p19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367" name="Google Shape;367;p1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19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19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" name="Google Shape;370;p19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71" name="Google Shape;371;p1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372" name="Google Shape;372;p1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3" name="Google Shape;373;p19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p19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75" name="Google Shape;375;p19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376" name="Google Shape;376;p19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" name="Google Shape;377;p19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8" name="Google Shape;378;p19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9" name="Google Shape;379;p19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0" name="Google Shape;380;p19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1" name="Google Shape;381;p1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382" name="Google Shape;382;p19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" name="Google Shape;383;p19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" name="Google Shape;384;p19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" name="Google Shape;385;p19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6" name="Google Shape;386;p19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387" name="Google Shape;387;p19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" name="Google Shape;388;p19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" name="Google Shape;389;p19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0" name="Google Shape;390;p19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391" name="Google Shape;391;p1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2" name="Google Shape;392;p19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" name="Google Shape;393;p19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" name="Google Shape;394;p19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" name="Google Shape;395;p19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6" name="Google Shape;396;p19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397" name="Google Shape;397;p19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" name="Google Shape;398;p19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9" name="Google Shape;399;p19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0" name="Google Shape;400;p19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01" name="Google Shape;401;p1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402" name="Google Shape;402;p19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3" name="Google Shape;403;p19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4" name="Google Shape;404;p19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5" name="Google Shape;405;p19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06" name="Google Shape;406;p19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407" name="Google Shape;407;p19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" name="Google Shape;408;p19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p19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10" name="Google Shape;410;p19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411" name="Google Shape;411;p1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" name="Google Shape;412;p19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3" name="Google Shape;413;p19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19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15" name="Google Shape;415;p19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416" name="Google Shape;416;p19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" name="Google Shape;417;p19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8" name="Google Shape;418;p19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p19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20" name="Google Shape;420;p19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421" name="Google Shape;421;p1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2" name="Google Shape;422;p19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" name="Google Shape;423;p19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19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19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26" name="Google Shape;426;p19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427" name="Google Shape;427;p19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8" name="Google Shape;428;p19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p19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430;p19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1" name="Google Shape;431;p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432" name="Google Shape;432;p19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433;p19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" name="Google Shape;434;p19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5" name="Google Shape;435;p19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436" name="Google Shape;436;p19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p19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p19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" name="Google Shape;439;p19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0" name="Google Shape;440;p19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441" name="Google Shape;441;p1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" name="Google Shape;442;p19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Google Shape;443;p19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" name="Google Shape;444;p19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" name="Google Shape;445;p19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6" name="Google Shape;446;p19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447" name="Google Shape;447;p19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8" name="Google Shape;448;p19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9" name="Google Shape;449;p19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0" name="Google Shape;450;p19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51" name="Google Shape;451;p1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452" name="Google Shape;452;p19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3" name="Google Shape;453;p19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Google Shape;454;p19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55" name="Google Shape;455;p19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456" name="Google Shape;456;p19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7" name="Google Shape;457;p19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8" name="Google Shape;458;p19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9" name="Google Shape;459;p19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19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61" name="Google Shape;461;p1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462" name="Google Shape;462;p19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463;p19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19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19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66" name="Google Shape;466;p19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467" name="Google Shape;467;p19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p19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19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19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71" name="Google Shape;471;p1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472" name="Google Shape;472;p19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19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19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75" name="Google Shape;475;p19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476" name="Google Shape;476;p19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Google Shape;477;p19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478;p19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9" name="Google Shape;479;p19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80" name="Google Shape;480;p19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1" name="Google Shape;481;p1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2" name="Google Shape;482;p1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51" name="Google Shape;51;p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3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3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54" name="Google Shape;54;p3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marR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5" name="Google Shape;55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4"/>
          <p:cNvGrpSpPr/>
          <p:nvPr/>
        </p:nvGrpSpPr>
        <p:grpSpPr>
          <a:xfrm>
            <a:off x="6866714" y="1256"/>
            <a:ext cx="2267379" cy="2601741"/>
            <a:chOff x="6790514" y="1256"/>
            <a:chExt cx="2267379" cy="2601741"/>
          </a:xfrm>
        </p:grpSpPr>
        <p:grpSp>
          <p:nvGrpSpPr>
            <p:cNvPr id="58" name="Google Shape;58;p4"/>
            <p:cNvGrpSpPr/>
            <p:nvPr/>
          </p:nvGrpSpPr>
          <p:grpSpPr>
            <a:xfrm>
              <a:off x="7067535" y="1256"/>
              <a:ext cx="1990358" cy="1990303"/>
              <a:chOff x="7067535" y="1256"/>
              <a:chExt cx="1990358" cy="1990303"/>
            </a:xfrm>
          </p:grpSpPr>
          <p:sp>
            <p:nvSpPr>
              <p:cNvPr id="59" name="Google Shape;59;p4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4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61;p4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2" name="Google Shape;62;p4"/>
            <p:cNvGrpSpPr/>
            <p:nvPr/>
          </p:nvGrpSpPr>
          <p:grpSpPr>
            <a:xfrm>
              <a:off x="8207126" y="1807997"/>
              <a:ext cx="795000" cy="795000"/>
              <a:chOff x="8207126" y="1807997"/>
              <a:chExt cx="795000" cy="795000"/>
            </a:xfrm>
          </p:grpSpPr>
          <p:sp>
            <p:nvSpPr>
              <p:cNvPr id="63" name="Google Shape;63;p4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4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65;p4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6" name="Google Shape;66;p4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67" name="Google Shape;67;p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9" name="Google Shape;69;p4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b="1" i="0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0" name="Google Shape;7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73" name="Google Shape;7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" name="Google Shape;75;p5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6" name="Google Shape;76;p5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b="0" i="0" sz="1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b="0" i="0" sz="1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b="0" i="0" sz="1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b="0" i="0" sz="1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b="0" i="0" sz="1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b="0" i="0" sz="1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b="0" i="0" sz="1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b="0" i="0" sz="1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b="0" i="0" sz="1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7" name="Google Shape;77;p5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marR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8" name="Google Shape;7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81" name="Google Shape;8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p6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None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</a:lstStyle>
          <a:p/>
        </p:txBody>
      </p:sp>
      <p:sp>
        <p:nvSpPr>
          <p:cNvPr id="84" name="Google Shape;8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86;p7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87" name="Google Shape;87;p7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88" name="Google Shape;88;p7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7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2" name="Google Shape;92;p7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93" name="Google Shape;93;p7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p7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96;p7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97;p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8" name="Google Shape;98;p7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99" name="Google Shape;99;p7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p7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01;p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02;p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3" name="Google Shape;103;p7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04" name="Google Shape;104;p7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7" name="Google Shape;107;p7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08" name="Google Shape;108;p7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7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7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3" name="Google Shape;113;p7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14" name="Google Shape;114;p7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7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7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" name="Google Shape;118;p7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19" name="Google Shape;119;p7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7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2" name="Google Shape;122;p7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23" name="Google Shape;123;p7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7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7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7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7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8" name="Google Shape;128;p7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29" name="Google Shape;129;p7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p7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7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3" name="Google Shape;133;p7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34" name="Google Shape;134;p7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7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7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7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8" name="Google Shape;138;p7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39" name="Google Shape;139;p7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40;p7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p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2" name="Google Shape;142;p7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43" name="Google Shape;143;p7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7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7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7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7" name="Google Shape;147;p7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148" name="Google Shape;148;p7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7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7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2" name="Google Shape;152;p7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153" name="Google Shape;153;p7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7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7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7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7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8" name="Google Shape;158;p7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159" name="Google Shape;159;p7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7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7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3" name="Google Shape;163;p7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164" name="Google Shape;164;p7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7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7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7" name="Google Shape;167;p7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168" name="Google Shape;168;p7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7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7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2" name="Google Shape;172;p7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173" name="Google Shape;173;p7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7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7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7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7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8" name="Google Shape;178;p7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179" name="Google Shape;179;p7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7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7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3" name="Google Shape;183;p7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184" name="Google Shape;184;p7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7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7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7" name="Google Shape;187;p7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188" name="Google Shape;188;p7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7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7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7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3" name="Google Shape;193;p7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194" name="Google Shape;194;p7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7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7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7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8" name="Google Shape;198;p7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199" name="Google Shape;199;p7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7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7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3" name="Google Shape;203;p7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04" name="Google Shape;204;p7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7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7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7" name="Google Shape;207;p7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08" name="Google Shape;208;p7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7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7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12" name="Google Shape;212;p7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aven Pro"/>
              <a:buNone/>
              <a:defRPr b="1" i="0" sz="80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aven Pro"/>
              <a:buNone/>
              <a:defRPr b="1" i="0" sz="80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aven Pro"/>
              <a:buNone/>
              <a:defRPr b="1" i="0" sz="80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aven Pro"/>
              <a:buNone/>
              <a:defRPr b="1" i="0" sz="80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aven Pro"/>
              <a:buNone/>
              <a:defRPr b="1" i="0" sz="80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aven Pro"/>
              <a:buNone/>
              <a:defRPr b="1" i="0" sz="80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aven Pro"/>
              <a:buNone/>
              <a:defRPr b="1" i="0" sz="80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aven Pro"/>
              <a:buNone/>
              <a:defRPr b="1" i="0" sz="80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aven Pro"/>
              <a:buNone/>
              <a:defRPr b="1" i="0" sz="80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t>xx%</a:t>
            </a:r>
          </a:p>
        </p:txBody>
      </p:sp>
      <p:sp>
        <p:nvSpPr>
          <p:cNvPr id="213" name="Google Shape;213;p7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"/>
              <a:buChar char="●"/>
              <a:defRPr b="0" i="0" sz="13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marR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marR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marR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marR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marR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marR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marR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14" name="Google Shape;214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223" name="Google Shape;223;p10"/>
            <p:cNvGrpSpPr/>
            <p:nvPr/>
          </p:nvGrpSpPr>
          <p:grpSpPr>
            <a:xfrm>
              <a:off x="7343003" y="4453711"/>
              <a:ext cx="316800" cy="688512"/>
              <a:chOff x="7343003" y="4453711"/>
              <a:chExt cx="316800" cy="688512"/>
            </a:xfrm>
          </p:grpSpPr>
          <p:sp>
            <p:nvSpPr>
              <p:cNvPr id="224" name="Google Shape;224;p10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10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6" name="Google Shape;226;p10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227" name="Google Shape;227;p10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10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10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0" name="Google Shape;230;p10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231" name="Google Shape;231;p10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1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10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10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5" name="Google Shape;235;p10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36" name="Google Shape;236;p10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10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10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10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10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41" name="Google Shape;241;p10"/>
          <p:cNvGrpSpPr/>
          <p:nvPr/>
        </p:nvGrpSpPr>
        <p:grpSpPr>
          <a:xfrm>
            <a:off x="5043503" y="0"/>
            <a:ext cx="3814072" cy="3839101"/>
            <a:chOff x="5043503" y="0"/>
            <a:chExt cx="3814072" cy="3839101"/>
          </a:xfrm>
        </p:grpSpPr>
        <p:sp>
          <p:nvSpPr>
            <p:cNvPr id="242" name="Google Shape;242;p1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0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4" name="Google Shape;244;p10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245" name="Google Shape;245;p10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10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10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8" name="Google Shape;248;p10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9" name="Google Shape;249;p10"/>
            <p:cNvGrpSpPr/>
            <p:nvPr/>
          </p:nvGrpSpPr>
          <p:grpSpPr>
            <a:xfrm>
              <a:off x="7952721" y="179238"/>
              <a:ext cx="873165" cy="873003"/>
              <a:chOff x="7754428" y="208725"/>
              <a:chExt cx="541800" cy="541800"/>
            </a:xfrm>
          </p:grpSpPr>
          <p:sp>
            <p:nvSpPr>
              <p:cNvPr id="250" name="Google Shape;250;p10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10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2" name="Google Shape;252;p1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0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0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0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0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0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8" name="Google Shape;258;p10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9" name="Google Shape;259;p10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0" name="Google Shape;26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Google Shape;262;p11"/>
          <p:cNvGrpSpPr/>
          <p:nvPr/>
        </p:nvGrpSpPr>
        <p:grpSpPr>
          <a:xfrm>
            <a:off x="146769" y="3406"/>
            <a:ext cx="1233214" cy="1384535"/>
            <a:chOff x="146769" y="3406"/>
            <a:chExt cx="1233214" cy="1384535"/>
          </a:xfrm>
        </p:grpSpPr>
        <p:grpSp>
          <p:nvGrpSpPr>
            <p:cNvPr id="263" name="Google Shape;263;p1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264" name="Google Shape;264;p11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6" name="Google Shape;266;p11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267" name="Google Shape;267;p11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11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11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0" name="Google Shape;270;p11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271" name="Google Shape;271;p11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11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1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11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75" name="Google Shape;275;p11"/>
          <p:cNvGrpSpPr/>
          <p:nvPr/>
        </p:nvGrpSpPr>
        <p:grpSpPr>
          <a:xfrm>
            <a:off x="6775084" y="2904008"/>
            <a:ext cx="2186147" cy="2239500"/>
            <a:chOff x="6775084" y="2904008"/>
            <a:chExt cx="2186147" cy="2239500"/>
          </a:xfrm>
        </p:grpSpPr>
        <p:grpSp>
          <p:nvGrpSpPr>
            <p:cNvPr id="276" name="Google Shape;276;p11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277" name="Google Shape;277;p11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11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9" name="Google Shape;279;p11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280" name="Google Shape;280;p11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11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11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3" name="Google Shape;283;p1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284" name="Google Shape;284;p11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11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11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11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8" name="Google Shape;288;p11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289" name="Google Shape;289;p11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11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11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11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1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94" name="Google Shape;294;p11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5" name="Google Shape;295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7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219" name="Google Shape;219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20" name="Google Shape;220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1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Data Science project: Aphasia </a:t>
            </a:r>
            <a:endParaRPr b="1" i="0" sz="36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90" name="Google Shape;490;p21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KB-74 </a:t>
            </a:r>
            <a:endParaRPr b="0" i="0" sz="16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91" name="Google Shape;491;p21"/>
          <p:cNvPicPr preferRelativeResize="0"/>
          <p:nvPr/>
        </p:nvPicPr>
        <p:blipFill rotWithShape="1">
          <a:blip r:embed="rId3">
            <a:alphaModFix/>
          </a:blip>
          <a:srcRect b="-3208" l="-3726" r="60545" t="3210"/>
          <a:stretch/>
        </p:blipFill>
        <p:spPr>
          <a:xfrm>
            <a:off x="5335975" y="520500"/>
            <a:ext cx="2673325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30"/>
          <p:cNvSpPr txBox="1"/>
          <p:nvPr>
            <p:ph type="ctrTitle"/>
          </p:nvPr>
        </p:nvSpPr>
        <p:spPr>
          <a:xfrm>
            <a:off x="783450" y="188326"/>
            <a:ext cx="75771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Feature extraction pipeline</a:t>
            </a:r>
            <a:endParaRPr/>
          </a:p>
        </p:txBody>
      </p:sp>
      <p:sp>
        <p:nvSpPr>
          <p:cNvPr id="608" name="Google Shape;608;p30"/>
          <p:cNvSpPr txBox="1"/>
          <p:nvPr>
            <p:ph idx="1" type="subTitle"/>
          </p:nvPr>
        </p:nvSpPr>
        <p:spPr>
          <a:xfrm>
            <a:off x="783450" y="144995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grpSp>
        <p:nvGrpSpPr>
          <p:cNvPr id="609" name="Google Shape;609;p30"/>
          <p:cNvGrpSpPr/>
          <p:nvPr/>
        </p:nvGrpSpPr>
        <p:grpSpPr>
          <a:xfrm>
            <a:off x="789313" y="1376855"/>
            <a:ext cx="6660186" cy="2804289"/>
            <a:chOff x="5863" y="711229"/>
            <a:chExt cx="6660186" cy="2804289"/>
          </a:xfrm>
        </p:grpSpPr>
        <p:sp>
          <p:nvSpPr>
            <p:cNvPr id="610" name="Google Shape;610;p30"/>
            <p:cNvSpPr/>
            <p:nvPr/>
          </p:nvSpPr>
          <p:spPr>
            <a:xfrm>
              <a:off x="5863" y="711229"/>
              <a:ext cx="1752680" cy="1051608"/>
            </a:xfrm>
            <a:prstGeom prst="roundRect">
              <a:avLst>
                <a:gd fmla="val 10000" name="adj"/>
              </a:avLst>
            </a:prstGeom>
            <a:solidFill>
              <a:schemeClr val="dk2"/>
            </a:solidFill>
            <a:ln cap="flat" cmpd="sng" w="25400">
              <a:solidFill>
                <a:srgbClr val="8DD7D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0"/>
            <p:cNvSpPr txBox="1"/>
            <p:nvPr/>
          </p:nvSpPr>
          <p:spPr>
            <a:xfrm>
              <a:off x="36664" y="742030"/>
              <a:ext cx="1691078" cy="9900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0000" lIns="80000" spcFirstLastPara="1" rIns="80000" wrap="square" tIns="8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-US" sz="2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Continuous speech </a:t>
              </a:r>
              <a:endParaRPr/>
            </a:p>
          </p:txBody>
        </p:sp>
        <p:sp>
          <p:nvSpPr>
            <p:cNvPr id="612" name="Google Shape;612;p30"/>
            <p:cNvSpPr/>
            <p:nvPr/>
          </p:nvSpPr>
          <p:spPr>
            <a:xfrm>
              <a:off x="1912780" y="1019701"/>
              <a:ext cx="371568" cy="434664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EAE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0"/>
            <p:cNvSpPr txBox="1"/>
            <p:nvPr/>
          </p:nvSpPr>
          <p:spPr>
            <a:xfrm>
              <a:off x="1912780" y="1106634"/>
              <a:ext cx="260098" cy="2607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t/>
              </a:r>
              <a:endParaRPr b="0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30"/>
            <p:cNvSpPr/>
            <p:nvPr/>
          </p:nvSpPr>
          <p:spPr>
            <a:xfrm>
              <a:off x="2459616" y="711229"/>
              <a:ext cx="1752680" cy="1051608"/>
            </a:xfrm>
            <a:prstGeom prst="roundRect">
              <a:avLst>
                <a:gd fmla="val 10000" name="adj"/>
              </a:avLst>
            </a:prstGeom>
            <a:solidFill>
              <a:schemeClr val="dk2"/>
            </a:solidFill>
            <a:ln cap="flat" cmpd="sng" w="25400">
              <a:solidFill>
                <a:srgbClr val="8DD7D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0"/>
            <p:cNvSpPr txBox="1"/>
            <p:nvPr/>
          </p:nvSpPr>
          <p:spPr>
            <a:xfrm>
              <a:off x="2490417" y="742030"/>
              <a:ext cx="1691078" cy="9900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0000" lIns="80000" spcFirstLastPara="1" rIns="80000" wrap="square" tIns="8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-US" sz="2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Frame blocking </a:t>
              </a:r>
              <a:endParaRPr/>
            </a:p>
          </p:txBody>
        </p:sp>
        <p:sp>
          <p:nvSpPr>
            <p:cNvPr id="616" name="Google Shape;616;p30"/>
            <p:cNvSpPr/>
            <p:nvPr/>
          </p:nvSpPr>
          <p:spPr>
            <a:xfrm>
              <a:off x="4366533" y="1019701"/>
              <a:ext cx="371568" cy="434664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EAE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0"/>
            <p:cNvSpPr txBox="1"/>
            <p:nvPr/>
          </p:nvSpPr>
          <p:spPr>
            <a:xfrm>
              <a:off x="4366533" y="1106634"/>
              <a:ext cx="260098" cy="2607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t/>
              </a:r>
              <a:endParaRPr b="0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30"/>
            <p:cNvSpPr/>
            <p:nvPr/>
          </p:nvSpPr>
          <p:spPr>
            <a:xfrm>
              <a:off x="4913369" y="711229"/>
              <a:ext cx="1752680" cy="1051608"/>
            </a:xfrm>
            <a:prstGeom prst="roundRect">
              <a:avLst>
                <a:gd fmla="val 10000" name="adj"/>
              </a:avLst>
            </a:prstGeom>
            <a:solidFill>
              <a:schemeClr val="dk2"/>
            </a:solidFill>
            <a:ln cap="flat" cmpd="sng" w="25400">
              <a:solidFill>
                <a:srgbClr val="8DD7D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0"/>
            <p:cNvSpPr txBox="1"/>
            <p:nvPr/>
          </p:nvSpPr>
          <p:spPr>
            <a:xfrm>
              <a:off x="4944170" y="742030"/>
              <a:ext cx="1691078" cy="9900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0000" lIns="80000" spcFirstLastPara="1" rIns="80000" wrap="square" tIns="8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-US" sz="2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Windowing</a:t>
              </a:r>
              <a:endParaRPr/>
            </a:p>
          </p:txBody>
        </p:sp>
        <p:sp>
          <p:nvSpPr>
            <p:cNvPr id="620" name="Google Shape;620;p30"/>
            <p:cNvSpPr/>
            <p:nvPr/>
          </p:nvSpPr>
          <p:spPr>
            <a:xfrm rot="5400000">
              <a:off x="5603925" y="1885525"/>
              <a:ext cx="371568" cy="434664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EAE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0"/>
            <p:cNvSpPr txBox="1"/>
            <p:nvPr/>
          </p:nvSpPr>
          <p:spPr>
            <a:xfrm>
              <a:off x="5659310" y="1917073"/>
              <a:ext cx="260798" cy="2600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t/>
              </a:r>
              <a:endParaRPr b="0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30"/>
            <p:cNvSpPr/>
            <p:nvPr/>
          </p:nvSpPr>
          <p:spPr>
            <a:xfrm>
              <a:off x="4913369" y="2463910"/>
              <a:ext cx="1752680" cy="1051608"/>
            </a:xfrm>
            <a:prstGeom prst="roundRect">
              <a:avLst>
                <a:gd fmla="val 10000" name="adj"/>
              </a:avLst>
            </a:prstGeom>
            <a:solidFill>
              <a:srgbClr val="FF0000"/>
            </a:solidFill>
            <a:ln cap="flat" cmpd="sng" w="25400">
              <a:solidFill>
                <a:srgbClr val="8DD7D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0"/>
            <p:cNvSpPr txBox="1"/>
            <p:nvPr/>
          </p:nvSpPr>
          <p:spPr>
            <a:xfrm>
              <a:off x="4944170" y="2494711"/>
              <a:ext cx="1691078" cy="9900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0000" lIns="80000" spcFirstLastPara="1" rIns="80000" wrap="square" tIns="8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-US" sz="2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FFT</a:t>
              </a:r>
              <a:endParaRPr/>
            </a:p>
          </p:txBody>
        </p:sp>
        <p:sp>
          <p:nvSpPr>
            <p:cNvPr id="624" name="Google Shape;624;p30"/>
            <p:cNvSpPr/>
            <p:nvPr/>
          </p:nvSpPr>
          <p:spPr>
            <a:xfrm rot="10800000">
              <a:off x="4387565" y="2772381"/>
              <a:ext cx="371568" cy="434664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EAE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0"/>
            <p:cNvSpPr txBox="1"/>
            <p:nvPr/>
          </p:nvSpPr>
          <p:spPr>
            <a:xfrm>
              <a:off x="4499035" y="2859314"/>
              <a:ext cx="260098" cy="2607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t/>
              </a:r>
              <a:endParaRPr b="0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30"/>
            <p:cNvSpPr/>
            <p:nvPr/>
          </p:nvSpPr>
          <p:spPr>
            <a:xfrm>
              <a:off x="2459616" y="2463910"/>
              <a:ext cx="1752680" cy="1051608"/>
            </a:xfrm>
            <a:prstGeom prst="roundRect">
              <a:avLst>
                <a:gd fmla="val 10000" name="adj"/>
              </a:avLst>
            </a:prstGeom>
            <a:solidFill>
              <a:schemeClr val="dk2"/>
            </a:solidFill>
            <a:ln cap="flat" cmpd="sng" w="25400">
              <a:solidFill>
                <a:srgbClr val="8DD7D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0"/>
            <p:cNvSpPr txBox="1"/>
            <p:nvPr/>
          </p:nvSpPr>
          <p:spPr>
            <a:xfrm>
              <a:off x="2490417" y="2494711"/>
              <a:ext cx="1691078" cy="9900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0000" lIns="80000" spcFirstLastPara="1" rIns="80000" wrap="square" tIns="8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-US" sz="2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Mel frequency wrapping </a:t>
              </a:r>
              <a:endParaRPr/>
            </a:p>
          </p:txBody>
        </p:sp>
        <p:sp>
          <p:nvSpPr>
            <p:cNvPr id="628" name="Google Shape;628;p30"/>
            <p:cNvSpPr/>
            <p:nvPr/>
          </p:nvSpPr>
          <p:spPr>
            <a:xfrm rot="10800000">
              <a:off x="1933812" y="2772381"/>
              <a:ext cx="371568" cy="434664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EAE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0"/>
            <p:cNvSpPr txBox="1"/>
            <p:nvPr/>
          </p:nvSpPr>
          <p:spPr>
            <a:xfrm>
              <a:off x="2045282" y="2859314"/>
              <a:ext cx="260098" cy="2607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t/>
              </a:r>
              <a:endParaRPr b="0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30"/>
            <p:cNvSpPr/>
            <p:nvPr/>
          </p:nvSpPr>
          <p:spPr>
            <a:xfrm>
              <a:off x="5863" y="2463910"/>
              <a:ext cx="1752680" cy="1051608"/>
            </a:xfrm>
            <a:prstGeom prst="roundRect">
              <a:avLst>
                <a:gd fmla="val 10000" name="adj"/>
              </a:avLst>
            </a:prstGeom>
            <a:solidFill>
              <a:schemeClr val="dk2"/>
            </a:solidFill>
            <a:ln cap="flat" cmpd="sng" w="25400">
              <a:solidFill>
                <a:srgbClr val="8DD7D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0"/>
            <p:cNvSpPr txBox="1"/>
            <p:nvPr/>
          </p:nvSpPr>
          <p:spPr>
            <a:xfrm>
              <a:off x="36664" y="2494711"/>
              <a:ext cx="1691078" cy="9900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0000" lIns="80000" spcFirstLastPara="1" rIns="80000" wrap="square" tIns="8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-US" sz="2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Cepstrum</a:t>
              </a:r>
              <a:endPara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31"/>
          <p:cNvSpPr txBox="1"/>
          <p:nvPr>
            <p:ph type="ctrTitle"/>
          </p:nvPr>
        </p:nvSpPr>
        <p:spPr>
          <a:xfrm>
            <a:off x="783450" y="188326"/>
            <a:ext cx="75771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FFT (Fast Fourier Transform) </a:t>
            </a:r>
            <a:endParaRPr/>
          </a:p>
        </p:txBody>
      </p:sp>
      <p:sp>
        <p:nvSpPr>
          <p:cNvPr id="637" name="Google Shape;637;p31"/>
          <p:cNvSpPr txBox="1"/>
          <p:nvPr>
            <p:ph idx="1" type="subTitle"/>
          </p:nvPr>
        </p:nvSpPr>
        <p:spPr>
          <a:xfrm>
            <a:off x="485997" y="1714722"/>
            <a:ext cx="4670794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/>
              <a:t>To calculate the frequency spectrum of each frame: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/>
              <a:t>From time to frequency. </a:t>
            </a:r>
            <a:endParaRPr/>
          </a:p>
        </p:txBody>
      </p:sp>
      <p:pic>
        <p:nvPicPr>
          <p:cNvPr descr="Afbeeldingsresultaat voor fft" id="638" name="Google Shape;63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07425" y="1142926"/>
            <a:ext cx="4036575" cy="2825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32"/>
          <p:cNvSpPr txBox="1"/>
          <p:nvPr>
            <p:ph type="ctrTitle"/>
          </p:nvPr>
        </p:nvSpPr>
        <p:spPr>
          <a:xfrm>
            <a:off x="783450" y="188326"/>
            <a:ext cx="75771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Feature extraction pipeline</a:t>
            </a:r>
            <a:endParaRPr/>
          </a:p>
        </p:txBody>
      </p:sp>
      <p:sp>
        <p:nvSpPr>
          <p:cNvPr id="644" name="Google Shape;644;p32"/>
          <p:cNvSpPr txBox="1"/>
          <p:nvPr>
            <p:ph idx="1" type="subTitle"/>
          </p:nvPr>
        </p:nvSpPr>
        <p:spPr>
          <a:xfrm>
            <a:off x="783450" y="144995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grpSp>
        <p:nvGrpSpPr>
          <p:cNvPr id="645" name="Google Shape;645;p32"/>
          <p:cNvGrpSpPr/>
          <p:nvPr/>
        </p:nvGrpSpPr>
        <p:grpSpPr>
          <a:xfrm>
            <a:off x="789313" y="1376855"/>
            <a:ext cx="6660186" cy="2804289"/>
            <a:chOff x="5863" y="711229"/>
            <a:chExt cx="6660186" cy="2804289"/>
          </a:xfrm>
        </p:grpSpPr>
        <p:sp>
          <p:nvSpPr>
            <p:cNvPr id="646" name="Google Shape;646;p32"/>
            <p:cNvSpPr/>
            <p:nvPr/>
          </p:nvSpPr>
          <p:spPr>
            <a:xfrm>
              <a:off x="5863" y="711229"/>
              <a:ext cx="1752680" cy="1051608"/>
            </a:xfrm>
            <a:prstGeom prst="roundRect">
              <a:avLst>
                <a:gd fmla="val 10000" name="adj"/>
              </a:avLst>
            </a:prstGeom>
            <a:solidFill>
              <a:schemeClr val="dk2"/>
            </a:solidFill>
            <a:ln cap="flat" cmpd="sng" w="25400">
              <a:solidFill>
                <a:srgbClr val="8DD7D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2"/>
            <p:cNvSpPr txBox="1"/>
            <p:nvPr/>
          </p:nvSpPr>
          <p:spPr>
            <a:xfrm>
              <a:off x="36664" y="742030"/>
              <a:ext cx="1691078" cy="9900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r>
                <a:rPr b="0" i="0" lang="en-US" sz="2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Continuous speech </a:t>
              </a:r>
              <a:endParaRPr/>
            </a:p>
          </p:txBody>
        </p:sp>
        <p:sp>
          <p:nvSpPr>
            <p:cNvPr id="648" name="Google Shape;648;p32"/>
            <p:cNvSpPr/>
            <p:nvPr/>
          </p:nvSpPr>
          <p:spPr>
            <a:xfrm>
              <a:off x="1912780" y="1019701"/>
              <a:ext cx="371568" cy="434664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EAE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2"/>
            <p:cNvSpPr txBox="1"/>
            <p:nvPr/>
          </p:nvSpPr>
          <p:spPr>
            <a:xfrm>
              <a:off x="1912780" y="1106634"/>
              <a:ext cx="260098" cy="2607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32"/>
            <p:cNvSpPr/>
            <p:nvPr/>
          </p:nvSpPr>
          <p:spPr>
            <a:xfrm>
              <a:off x="2459616" y="711229"/>
              <a:ext cx="1752680" cy="1051608"/>
            </a:xfrm>
            <a:prstGeom prst="roundRect">
              <a:avLst>
                <a:gd fmla="val 10000" name="adj"/>
              </a:avLst>
            </a:prstGeom>
            <a:solidFill>
              <a:schemeClr val="dk2"/>
            </a:solidFill>
            <a:ln cap="flat" cmpd="sng" w="25400">
              <a:solidFill>
                <a:srgbClr val="8DD7D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2"/>
            <p:cNvSpPr txBox="1"/>
            <p:nvPr/>
          </p:nvSpPr>
          <p:spPr>
            <a:xfrm>
              <a:off x="2490417" y="742030"/>
              <a:ext cx="1691078" cy="9900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r>
                <a:rPr b="0" i="0" lang="en-US" sz="2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Frame blocking </a:t>
              </a:r>
              <a:endParaRPr/>
            </a:p>
          </p:txBody>
        </p:sp>
        <p:sp>
          <p:nvSpPr>
            <p:cNvPr id="652" name="Google Shape;652;p32"/>
            <p:cNvSpPr/>
            <p:nvPr/>
          </p:nvSpPr>
          <p:spPr>
            <a:xfrm>
              <a:off x="4366533" y="1019701"/>
              <a:ext cx="371568" cy="434664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EAE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2"/>
            <p:cNvSpPr txBox="1"/>
            <p:nvPr/>
          </p:nvSpPr>
          <p:spPr>
            <a:xfrm>
              <a:off x="4366533" y="1106634"/>
              <a:ext cx="260098" cy="2607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32"/>
            <p:cNvSpPr/>
            <p:nvPr/>
          </p:nvSpPr>
          <p:spPr>
            <a:xfrm>
              <a:off x="4913369" y="711229"/>
              <a:ext cx="1752680" cy="1051608"/>
            </a:xfrm>
            <a:prstGeom prst="roundRect">
              <a:avLst>
                <a:gd fmla="val 10000" name="adj"/>
              </a:avLst>
            </a:prstGeom>
            <a:solidFill>
              <a:schemeClr val="dk2"/>
            </a:solidFill>
            <a:ln cap="flat" cmpd="sng" w="25400">
              <a:solidFill>
                <a:srgbClr val="8DD7D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2"/>
            <p:cNvSpPr txBox="1"/>
            <p:nvPr/>
          </p:nvSpPr>
          <p:spPr>
            <a:xfrm>
              <a:off x="4944170" y="742030"/>
              <a:ext cx="1691078" cy="9900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r>
                <a:rPr b="0" i="0" lang="en-US" sz="2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Windowing</a:t>
              </a:r>
              <a:endParaRPr/>
            </a:p>
          </p:txBody>
        </p:sp>
        <p:sp>
          <p:nvSpPr>
            <p:cNvPr id="656" name="Google Shape;656;p32"/>
            <p:cNvSpPr/>
            <p:nvPr/>
          </p:nvSpPr>
          <p:spPr>
            <a:xfrm rot="5400000">
              <a:off x="5603925" y="1885525"/>
              <a:ext cx="371568" cy="434664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EAE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2"/>
            <p:cNvSpPr txBox="1"/>
            <p:nvPr/>
          </p:nvSpPr>
          <p:spPr>
            <a:xfrm>
              <a:off x="5659310" y="1917073"/>
              <a:ext cx="260798" cy="2600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32"/>
            <p:cNvSpPr/>
            <p:nvPr/>
          </p:nvSpPr>
          <p:spPr>
            <a:xfrm>
              <a:off x="4913369" y="2463910"/>
              <a:ext cx="1752680" cy="1051608"/>
            </a:xfrm>
            <a:prstGeom prst="roundRect">
              <a:avLst>
                <a:gd fmla="val 10000" name="adj"/>
              </a:avLst>
            </a:prstGeom>
            <a:solidFill>
              <a:schemeClr val="dk2"/>
            </a:solidFill>
            <a:ln cap="flat" cmpd="sng" w="25400">
              <a:solidFill>
                <a:srgbClr val="8DD7D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2"/>
            <p:cNvSpPr txBox="1"/>
            <p:nvPr/>
          </p:nvSpPr>
          <p:spPr>
            <a:xfrm>
              <a:off x="4944170" y="2494711"/>
              <a:ext cx="1691078" cy="9900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r>
                <a:rPr b="0" i="0" lang="en-US" sz="2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FFT</a:t>
              </a:r>
              <a:endParaRPr/>
            </a:p>
          </p:txBody>
        </p:sp>
        <p:sp>
          <p:nvSpPr>
            <p:cNvPr id="660" name="Google Shape;660;p32"/>
            <p:cNvSpPr/>
            <p:nvPr/>
          </p:nvSpPr>
          <p:spPr>
            <a:xfrm rot="10800000">
              <a:off x="4419968" y="2772381"/>
              <a:ext cx="348670" cy="434664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EAE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2"/>
            <p:cNvSpPr txBox="1"/>
            <p:nvPr/>
          </p:nvSpPr>
          <p:spPr>
            <a:xfrm>
              <a:off x="4524569" y="2859314"/>
              <a:ext cx="244069" cy="2607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32"/>
            <p:cNvSpPr/>
            <p:nvPr/>
          </p:nvSpPr>
          <p:spPr>
            <a:xfrm>
              <a:off x="2502820" y="2463910"/>
              <a:ext cx="1752680" cy="1051608"/>
            </a:xfrm>
            <a:prstGeom prst="roundRect">
              <a:avLst>
                <a:gd fmla="val 10000" name="adj"/>
              </a:avLst>
            </a:prstGeom>
            <a:solidFill>
              <a:srgbClr val="FF0000"/>
            </a:solidFill>
            <a:ln cap="flat" cmpd="sng" w="25400">
              <a:solidFill>
                <a:srgbClr val="8DD7D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2"/>
            <p:cNvSpPr txBox="1"/>
            <p:nvPr/>
          </p:nvSpPr>
          <p:spPr>
            <a:xfrm>
              <a:off x="2533621" y="2494711"/>
              <a:ext cx="1691078" cy="9900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r>
                <a:rPr b="0" i="0" lang="en-US" sz="2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Mel frequency</a:t>
              </a:r>
              <a:endParaRPr b="0" i="0" sz="2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32"/>
            <p:cNvSpPr/>
            <p:nvPr/>
          </p:nvSpPr>
          <p:spPr>
            <a:xfrm rot="10800000">
              <a:off x="1944613" y="2772381"/>
              <a:ext cx="394466" cy="434664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EAE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2"/>
            <p:cNvSpPr txBox="1"/>
            <p:nvPr/>
          </p:nvSpPr>
          <p:spPr>
            <a:xfrm>
              <a:off x="2062953" y="2859314"/>
              <a:ext cx="276126" cy="2607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32"/>
            <p:cNvSpPr/>
            <p:nvPr/>
          </p:nvSpPr>
          <p:spPr>
            <a:xfrm>
              <a:off x="5863" y="2463910"/>
              <a:ext cx="1752680" cy="1051608"/>
            </a:xfrm>
            <a:prstGeom prst="roundRect">
              <a:avLst>
                <a:gd fmla="val 10000" name="adj"/>
              </a:avLst>
            </a:prstGeom>
            <a:solidFill>
              <a:schemeClr val="dk2"/>
            </a:solidFill>
            <a:ln cap="flat" cmpd="sng" w="25400">
              <a:solidFill>
                <a:srgbClr val="8DD7D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2"/>
            <p:cNvSpPr txBox="1"/>
            <p:nvPr/>
          </p:nvSpPr>
          <p:spPr>
            <a:xfrm>
              <a:off x="36664" y="2494711"/>
              <a:ext cx="1691078" cy="9900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r>
                <a:rPr b="0" i="0" lang="en-US" sz="2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Cepstrum</a:t>
              </a:r>
              <a:endParaRPr b="0" i="0" sz="2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3"/>
          <p:cNvSpPr txBox="1"/>
          <p:nvPr>
            <p:ph type="ctrTitle"/>
          </p:nvPr>
        </p:nvSpPr>
        <p:spPr>
          <a:xfrm>
            <a:off x="783450" y="188326"/>
            <a:ext cx="75771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Mel frequency wrapping</a:t>
            </a:r>
            <a:endParaRPr/>
          </a:p>
        </p:txBody>
      </p:sp>
      <p:sp>
        <p:nvSpPr>
          <p:cNvPr id="673" name="Google Shape;673;p33"/>
          <p:cNvSpPr txBox="1"/>
          <p:nvPr>
            <p:ph idx="1" type="subTitle"/>
          </p:nvPr>
        </p:nvSpPr>
        <p:spPr>
          <a:xfrm>
            <a:off x="783450" y="1142925"/>
            <a:ext cx="7339824" cy="21212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/>
              <a:t>Too much information in normal frequencty 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/>
              <a:t>Human speech is between [300.3000]HZ</a:t>
            </a:r>
            <a:endParaRPr/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</a:pPr>
            <a:r>
              <a:t/>
            </a:r>
            <a:endParaRPr/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</a:pPr>
            <a:r>
              <a:rPr lang="en-US"/>
              <a:t>k=number of mel spectrum coefficients=20</a:t>
            </a:r>
            <a:endParaRPr/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</a:pPr>
            <a:br>
              <a:rPr lang="en-US"/>
            </a:br>
            <a:endParaRPr/>
          </a:p>
        </p:txBody>
      </p:sp>
      <p:pic>
        <p:nvPicPr>
          <p:cNvPr descr="Mel-Scaled Filters" id="674" name="Google Shape;67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867" y="2566914"/>
            <a:ext cx="8413686" cy="2388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34"/>
          <p:cNvSpPr txBox="1"/>
          <p:nvPr>
            <p:ph type="ctrTitle"/>
          </p:nvPr>
        </p:nvSpPr>
        <p:spPr>
          <a:xfrm>
            <a:off x="783450" y="188326"/>
            <a:ext cx="75771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Feature extraction pipeline</a:t>
            </a:r>
            <a:endParaRPr/>
          </a:p>
        </p:txBody>
      </p:sp>
      <p:sp>
        <p:nvSpPr>
          <p:cNvPr id="680" name="Google Shape;680;p34"/>
          <p:cNvSpPr txBox="1"/>
          <p:nvPr>
            <p:ph idx="1" type="subTitle"/>
          </p:nvPr>
        </p:nvSpPr>
        <p:spPr>
          <a:xfrm>
            <a:off x="783450" y="144995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grpSp>
        <p:nvGrpSpPr>
          <p:cNvPr id="681" name="Google Shape;681;p34"/>
          <p:cNvGrpSpPr/>
          <p:nvPr/>
        </p:nvGrpSpPr>
        <p:grpSpPr>
          <a:xfrm>
            <a:off x="783450" y="1376855"/>
            <a:ext cx="6666049" cy="2804289"/>
            <a:chOff x="0" y="711229"/>
            <a:chExt cx="6666049" cy="2804289"/>
          </a:xfrm>
        </p:grpSpPr>
        <p:sp>
          <p:nvSpPr>
            <p:cNvPr id="682" name="Google Shape;682;p34"/>
            <p:cNvSpPr/>
            <p:nvPr/>
          </p:nvSpPr>
          <p:spPr>
            <a:xfrm>
              <a:off x="5863" y="711229"/>
              <a:ext cx="1752680" cy="1051608"/>
            </a:xfrm>
            <a:prstGeom prst="roundRect">
              <a:avLst>
                <a:gd fmla="val 10000" name="adj"/>
              </a:avLst>
            </a:prstGeom>
            <a:solidFill>
              <a:schemeClr val="dk2"/>
            </a:solidFill>
            <a:ln cap="flat" cmpd="sng" w="25400">
              <a:solidFill>
                <a:srgbClr val="8DD7D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4"/>
            <p:cNvSpPr txBox="1"/>
            <p:nvPr/>
          </p:nvSpPr>
          <p:spPr>
            <a:xfrm>
              <a:off x="36664" y="742030"/>
              <a:ext cx="1691078" cy="9900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r>
                <a:rPr b="0" i="0" lang="en-US" sz="2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Continuous speech </a:t>
              </a:r>
              <a:endParaRPr/>
            </a:p>
          </p:txBody>
        </p:sp>
        <p:sp>
          <p:nvSpPr>
            <p:cNvPr id="684" name="Google Shape;684;p34"/>
            <p:cNvSpPr/>
            <p:nvPr/>
          </p:nvSpPr>
          <p:spPr>
            <a:xfrm>
              <a:off x="1912780" y="1019701"/>
              <a:ext cx="371568" cy="434664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EAE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4"/>
            <p:cNvSpPr txBox="1"/>
            <p:nvPr/>
          </p:nvSpPr>
          <p:spPr>
            <a:xfrm>
              <a:off x="1912780" y="1106634"/>
              <a:ext cx="260098" cy="2607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34"/>
            <p:cNvSpPr/>
            <p:nvPr/>
          </p:nvSpPr>
          <p:spPr>
            <a:xfrm>
              <a:off x="2459616" y="711229"/>
              <a:ext cx="1752680" cy="1051608"/>
            </a:xfrm>
            <a:prstGeom prst="roundRect">
              <a:avLst>
                <a:gd fmla="val 10000" name="adj"/>
              </a:avLst>
            </a:prstGeom>
            <a:solidFill>
              <a:schemeClr val="dk2"/>
            </a:solidFill>
            <a:ln cap="flat" cmpd="sng" w="25400">
              <a:solidFill>
                <a:srgbClr val="8DD7D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4"/>
            <p:cNvSpPr txBox="1"/>
            <p:nvPr/>
          </p:nvSpPr>
          <p:spPr>
            <a:xfrm>
              <a:off x="2490417" y="742030"/>
              <a:ext cx="1691078" cy="9900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r>
                <a:rPr b="0" i="0" lang="en-US" sz="2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Frame blocking </a:t>
              </a:r>
              <a:endParaRPr/>
            </a:p>
          </p:txBody>
        </p:sp>
        <p:sp>
          <p:nvSpPr>
            <p:cNvPr id="688" name="Google Shape;688;p34"/>
            <p:cNvSpPr/>
            <p:nvPr/>
          </p:nvSpPr>
          <p:spPr>
            <a:xfrm>
              <a:off x="4366533" y="1019701"/>
              <a:ext cx="371568" cy="434664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EAE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4"/>
            <p:cNvSpPr txBox="1"/>
            <p:nvPr/>
          </p:nvSpPr>
          <p:spPr>
            <a:xfrm>
              <a:off x="4366533" y="1106634"/>
              <a:ext cx="260098" cy="2607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34"/>
            <p:cNvSpPr/>
            <p:nvPr/>
          </p:nvSpPr>
          <p:spPr>
            <a:xfrm>
              <a:off x="4913369" y="711229"/>
              <a:ext cx="1752680" cy="1051608"/>
            </a:xfrm>
            <a:prstGeom prst="roundRect">
              <a:avLst>
                <a:gd fmla="val 10000" name="adj"/>
              </a:avLst>
            </a:prstGeom>
            <a:solidFill>
              <a:schemeClr val="dk2"/>
            </a:solidFill>
            <a:ln cap="flat" cmpd="sng" w="25400">
              <a:solidFill>
                <a:srgbClr val="8DD7D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4"/>
            <p:cNvSpPr txBox="1"/>
            <p:nvPr/>
          </p:nvSpPr>
          <p:spPr>
            <a:xfrm>
              <a:off x="4944170" y="742030"/>
              <a:ext cx="1691078" cy="9900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r>
                <a:rPr b="0" i="0" lang="en-US" sz="2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Windowing</a:t>
              </a:r>
              <a:endParaRPr/>
            </a:p>
          </p:txBody>
        </p:sp>
        <p:sp>
          <p:nvSpPr>
            <p:cNvPr id="692" name="Google Shape;692;p34"/>
            <p:cNvSpPr/>
            <p:nvPr/>
          </p:nvSpPr>
          <p:spPr>
            <a:xfrm rot="5400000">
              <a:off x="5603925" y="1885525"/>
              <a:ext cx="371568" cy="434664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EAE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4"/>
            <p:cNvSpPr txBox="1"/>
            <p:nvPr/>
          </p:nvSpPr>
          <p:spPr>
            <a:xfrm>
              <a:off x="5659310" y="1917073"/>
              <a:ext cx="260798" cy="2600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34"/>
            <p:cNvSpPr/>
            <p:nvPr/>
          </p:nvSpPr>
          <p:spPr>
            <a:xfrm>
              <a:off x="4913369" y="2463910"/>
              <a:ext cx="1752680" cy="1051608"/>
            </a:xfrm>
            <a:prstGeom prst="roundRect">
              <a:avLst>
                <a:gd fmla="val 10000" name="adj"/>
              </a:avLst>
            </a:prstGeom>
            <a:solidFill>
              <a:schemeClr val="dk2"/>
            </a:solidFill>
            <a:ln cap="flat" cmpd="sng" w="25400">
              <a:solidFill>
                <a:srgbClr val="8DD7D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4"/>
            <p:cNvSpPr txBox="1"/>
            <p:nvPr/>
          </p:nvSpPr>
          <p:spPr>
            <a:xfrm>
              <a:off x="4944170" y="2494711"/>
              <a:ext cx="1691078" cy="9900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r>
                <a:rPr b="0" i="0" lang="en-US" sz="2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FFT</a:t>
              </a:r>
              <a:endParaRPr/>
            </a:p>
          </p:txBody>
        </p:sp>
        <p:sp>
          <p:nvSpPr>
            <p:cNvPr id="696" name="Google Shape;696;p34"/>
            <p:cNvSpPr/>
            <p:nvPr/>
          </p:nvSpPr>
          <p:spPr>
            <a:xfrm rot="10800000">
              <a:off x="4387565" y="2772381"/>
              <a:ext cx="371568" cy="434664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EAE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4"/>
            <p:cNvSpPr txBox="1"/>
            <p:nvPr/>
          </p:nvSpPr>
          <p:spPr>
            <a:xfrm>
              <a:off x="4499035" y="2859314"/>
              <a:ext cx="260098" cy="2607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34"/>
            <p:cNvSpPr/>
            <p:nvPr/>
          </p:nvSpPr>
          <p:spPr>
            <a:xfrm>
              <a:off x="2459616" y="2463910"/>
              <a:ext cx="1752680" cy="1051608"/>
            </a:xfrm>
            <a:prstGeom prst="roundRect">
              <a:avLst>
                <a:gd fmla="val 10000" name="adj"/>
              </a:avLst>
            </a:prstGeom>
            <a:solidFill>
              <a:schemeClr val="dk2"/>
            </a:solidFill>
            <a:ln cap="flat" cmpd="sng" w="25400">
              <a:solidFill>
                <a:srgbClr val="8DD7D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4"/>
            <p:cNvSpPr txBox="1"/>
            <p:nvPr/>
          </p:nvSpPr>
          <p:spPr>
            <a:xfrm>
              <a:off x="2490417" y="2494711"/>
              <a:ext cx="1691078" cy="9900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r>
                <a:rPr b="0" i="0" lang="en-US" sz="2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Mel frequency</a:t>
              </a:r>
              <a:endParaRPr b="0" i="0" sz="2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34"/>
            <p:cNvSpPr/>
            <p:nvPr/>
          </p:nvSpPr>
          <p:spPr>
            <a:xfrm rot="-10772015">
              <a:off x="1929408" y="2762456"/>
              <a:ext cx="374688" cy="434664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EAE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4"/>
            <p:cNvSpPr txBox="1"/>
            <p:nvPr/>
          </p:nvSpPr>
          <p:spPr>
            <a:xfrm rot="27985">
              <a:off x="2041812" y="2849847"/>
              <a:ext cx="262282" cy="2607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34"/>
            <p:cNvSpPr/>
            <p:nvPr/>
          </p:nvSpPr>
          <p:spPr>
            <a:xfrm>
              <a:off x="0" y="2443887"/>
              <a:ext cx="1752680" cy="1051608"/>
            </a:xfrm>
            <a:prstGeom prst="roundRect">
              <a:avLst>
                <a:gd fmla="val 10000" name="adj"/>
              </a:avLst>
            </a:prstGeom>
            <a:solidFill>
              <a:srgbClr val="FF0000"/>
            </a:solidFill>
            <a:ln cap="flat" cmpd="sng" w="25400">
              <a:solidFill>
                <a:srgbClr val="8DD7D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4"/>
            <p:cNvSpPr txBox="1"/>
            <p:nvPr/>
          </p:nvSpPr>
          <p:spPr>
            <a:xfrm>
              <a:off x="30801" y="2474688"/>
              <a:ext cx="1691078" cy="9900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r>
                <a:rPr b="0" i="0" lang="en-US" sz="2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Cepstrum</a:t>
              </a:r>
              <a:endParaRPr b="0" i="0" sz="2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805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r>
                <a:rPr b="0" i="0" lang="en-US" sz="2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(MFCC)</a:t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35"/>
          <p:cNvSpPr txBox="1"/>
          <p:nvPr>
            <p:ph type="ctrTitle"/>
          </p:nvPr>
        </p:nvSpPr>
        <p:spPr>
          <a:xfrm>
            <a:off x="783450" y="188326"/>
            <a:ext cx="75771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Cepstrum </a:t>
            </a:r>
            <a:endParaRPr/>
          </a:p>
        </p:txBody>
      </p:sp>
      <p:sp>
        <p:nvSpPr>
          <p:cNvPr id="709" name="Google Shape;709;p35"/>
          <p:cNvSpPr txBox="1"/>
          <p:nvPr>
            <p:ph idx="1" type="subTitle"/>
          </p:nvPr>
        </p:nvSpPr>
        <p:spPr>
          <a:xfrm>
            <a:off x="783450" y="1227985"/>
            <a:ext cx="7180336" cy="30356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/>
              <a:t>DCT(Discrete cosine transform): converts the Mel-spectrum coefficients back to time domain.</a:t>
            </a:r>
            <a:endParaRPr/>
          </a:p>
          <a:p>
            <a:pPr indent="-1841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/>
              <a:t>Provides a good representation of the local spectral properties for a given frame</a:t>
            </a:r>
            <a:endParaRPr/>
          </a:p>
          <a:p>
            <a:pPr indent="-1841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/>
              <a:t>Output is a set of coefficients called acoustic vector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36"/>
          <p:cNvSpPr txBox="1"/>
          <p:nvPr>
            <p:ph type="ctrTitle"/>
          </p:nvPr>
        </p:nvSpPr>
        <p:spPr>
          <a:xfrm>
            <a:off x="797975" y="182650"/>
            <a:ext cx="7361700" cy="9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</a:pPr>
            <a:r>
              <a:rPr lang="en-US"/>
              <a:t>Questions?</a:t>
            </a:r>
            <a:endParaRPr b="1" i="0" sz="36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715" name="Google Shape;715;p36"/>
          <p:cNvSpPr txBox="1"/>
          <p:nvPr>
            <p:ph idx="1" type="subTitle"/>
          </p:nvPr>
        </p:nvSpPr>
        <p:spPr>
          <a:xfrm>
            <a:off x="797975" y="1140550"/>
            <a:ext cx="4255500" cy="17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</a:pPr>
            <a:r>
              <a:t/>
            </a:r>
            <a:endParaRPr/>
          </a:p>
        </p:txBody>
      </p:sp>
      <p:pic>
        <p:nvPicPr>
          <p:cNvPr id="716" name="Google Shape;71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0" y="1281223"/>
            <a:ext cx="38100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2"/>
          <p:cNvSpPr txBox="1"/>
          <p:nvPr>
            <p:ph type="ctrTitle"/>
          </p:nvPr>
        </p:nvSpPr>
        <p:spPr>
          <a:xfrm>
            <a:off x="824000" y="40896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Aphasia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speech to text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  <p:sp>
        <p:nvSpPr>
          <p:cNvPr id="497" name="Google Shape;497;p22"/>
          <p:cNvSpPr txBox="1"/>
          <p:nvPr>
            <p:ph idx="1" type="subTitle"/>
          </p:nvPr>
        </p:nvSpPr>
        <p:spPr>
          <a:xfrm>
            <a:off x="757525" y="187635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Goal of the project: Create a speech to text software that can successful translate speech from aphasia patients to text.</a:t>
            </a:r>
            <a:endParaRPr/>
          </a:p>
        </p:txBody>
      </p:sp>
      <p:pic>
        <p:nvPicPr>
          <p:cNvPr id="498" name="Google Shape;49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9500" y="2502925"/>
            <a:ext cx="3759700" cy="22175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81025" y="408986"/>
            <a:ext cx="2857500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23"/>
          <p:cNvSpPr txBox="1"/>
          <p:nvPr>
            <p:ph type="ctrTitle"/>
          </p:nvPr>
        </p:nvSpPr>
        <p:spPr>
          <a:xfrm>
            <a:off x="612400" y="313375"/>
            <a:ext cx="80010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What is a phoneme ?</a:t>
            </a:r>
            <a:endParaRPr/>
          </a:p>
        </p:txBody>
      </p:sp>
      <p:sp>
        <p:nvSpPr>
          <p:cNvPr id="505" name="Google Shape;505;p23"/>
          <p:cNvSpPr txBox="1"/>
          <p:nvPr>
            <p:ph idx="1" type="subTitle"/>
          </p:nvPr>
        </p:nvSpPr>
        <p:spPr>
          <a:xfrm>
            <a:off x="2399725" y="1490875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What is a diphoneme? </a:t>
            </a:r>
            <a:endParaRPr/>
          </a:p>
        </p:txBody>
      </p:sp>
      <p:pic>
        <p:nvPicPr>
          <p:cNvPr id="506" name="Google Shape;50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4788" y="2086650"/>
            <a:ext cx="5196225" cy="29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24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  <p:sp>
        <p:nvSpPr>
          <p:cNvPr id="512" name="Google Shape;512;p24"/>
          <p:cNvSpPr txBox="1"/>
          <p:nvPr/>
        </p:nvSpPr>
        <p:spPr>
          <a:xfrm>
            <a:off x="397400" y="2224163"/>
            <a:ext cx="6117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24"/>
          <p:cNvSpPr txBox="1"/>
          <p:nvPr/>
        </p:nvSpPr>
        <p:spPr>
          <a:xfrm>
            <a:off x="147400" y="3212675"/>
            <a:ext cx="6117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4" name="Google Shape;514;p24"/>
          <p:cNvGrpSpPr/>
          <p:nvPr/>
        </p:nvGrpSpPr>
        <p:grpSpPr>
          <a:xfrm>
            <a:off x="-4594335" y="-186144"/>
            <a:ext cx="10635147" cy="5472816"/>
            <a:chOff x="-4594335" y="-704407"/>
            <a:chExt cx="10635147" cy="5472816"/>
          </a:xfrm>
        </p:grpSpPr>
        <p:sp>
          <p:nvSpPr>
            <p:cNvPr id="515" name="Google Shape;515;p24"/>
            <p:cNvSpPr/>
            <p:nvPr/>
          </p:nvSpPr>
          <p:spPr>
            <a:xfrm>
              <a:off x="-4594335" y="-704407"/>
              <a:ext cx="5472816" cy="5472816"/>
            </a:xfrm>
            <a:prstGeom prst="blockArc">
              <a:avLst>
                <a:gd fmla="val 18900000" name="adj1"/>
                <a:gd fmla="val 2700000" name="adj2"/>
                <a:gd fmla="val 395" name="adj3"/>
              </a:avLst>
            </a:prstGeom>
            <a:noFill/>
            <a:ln cap="flat" cmpd="sng" w="254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4"/>
            <p:cNvSpPr/>
            <p:nvPr/>
          </p:nvSpPr>
          <p:spPr>
            <a:xfrm>
              <a:off x="564979" y="406400"/>
              <a:ext cx="5475833" cy="812800"/>
            </a:xfrm>
            <a:prstGeom prst="rect">
              <a:avLst/>
            </a:prstGeom>
            <a:solidFill>
              <a:srgbClr val="FC5B58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4"/>
            <p:cNvSpPr txBox="1"/>
            <p:nvPr/>
          </p:nvSpPr>
          <p:spPr>
            <a:xfrm>
              <a:off x="564979" y="406400"/>
              <a:ext cx="5475833" cy="81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645150" spcFirstLastPara="1" rIns="76200" wrap="square" tIns="76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0" i="0" lang="en-US" sz="3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Classify phoneme boundary</a:t>
              </a:r>
              <a:endParaRPr/>
            </a:p>
          </p:txBody>
        </p:sp>
        <p:sp>
          <p:nvSpPr>
            <p:cNvPr id="518" name="Google Shape;518;p24"/>
            <p:cNvSpPr/>
            <p:nvPr/>
          </p:nvSpPr>
          <p:spPr>
            <a:xfrm>
              <a:off x="56979" y="304800"/>
              <a:ext cx="1016000" cy="10160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FC5B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4"/>
            <p:cNvSpPr/>
            <p:nvPr/>
          </p:nvSpPr>
          <p:spPr>
            <a:xfrm>
              <a:off x="860432" y="1625599"/>
              <a:ext cx="5180380" cy="812800"/>
            </a:xfrm>
            <a:prstGeom prst="rect">
              <a:avLst/>
            </a:prstGeom>
            <a:solidFill>
              <a:srgbClr val="8ED14C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4"/>
            <p:cNvSpPr txBox="1"/>
            <p:nvPr/>
          </p:nvSpPr>
          <p:spPr>
            <a:xfrm>
              <a:off x="860432" y="1625599"/>
              <a:ext cx="5180380" cy="81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645150" spcFirstLastPara="1" rIns="76200" wrap="square" tIns="76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0" i="0" lang="en-US" sz="3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Audio → Diphonemes</a:t>
              </a:r>
              <a:endPara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24"/>
            <p:cNvSpPr/>
            <p:nvPr/>
          </p:nvSpPr>
          <p:spPr>
            <a:xfrm>
              <a:off x="352432" y="1523999"/>
              <a:ext cx="1016000" cy="10160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8ED1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4"/>
            <p:cNvSpPr/>
            <p:nvPr/>
          </p:nvSpPr>
          <p:spPr>
            <a:xfrm>
              <a:off x="564979" y="2844800"/>
              <a:ext cx="5475833" cy="812800"/>
            </a:xfrm>
            <a:prstGeom prst="rect">
              <a:avLst/>
            </a:prstGeom>
            <a:solidFill>
              <a:srgbClr val="598E8E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4"/>
            <p:cNvSpPr txBox="1"/>
            <p:nvPr/>
          </p:nvSpPr>
          <p:spPr>
            <a:xfrm>
              <a:off x="564979" y="2844800"/>
              <a:ext cx="5475833" cy="81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645150" spcFirstLastPara="1" rIns="76200" wrap="square" tIns="76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0" i="0" lang="en-US" sz="3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Diphoneme classifier </a:t>
              </a:r>
              <a:endParaRPr/>
            </a:p>
          </p:txBody>
        </p:sp>
        <p:sp>
          <p:nvSpPr>
            <p:cNvPr id="524" name="Google Shape;524;p24"/>
            <p:cNvSpPr/>
            <p:nvPr/>
          </p:nvSpPr>
          <p:spPr>
            <a:xfrm>
              <a:off x="56979" y="2743200"/>
              <a:ext cx="1016000" cy="10160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598E8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25"/>
          <p:cNvSpPr txBox="1"/>
          <p:nvPr>
            <p:ph type="ctrTitle"/>
          </p:nvPr>
        </p:nvSpPr>
        <p:spPr>
          <a:xfrm>
            <a:off x="797975" y="182650"/>
            <a:ext cx="7361700" cy="9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</a:pPr>
            <a:r>
              <a:rPr lang="en-US"/>
              <a:t>What we did this week?</a:t>
            </a:r>
            <a:endParaRPr b="1" i="0" sz="36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30" name="Google Shape;530;p25"/>
          <p:cNvSpPr txBox="1"/>
          <p:nvPr>
            <p:ph idx="1" type="subTitle"/>
          </p:nvPr>
        </p:nvSpPr>
        <p:spPr>
          <a:xfrm>
            <a:off x="797975" y="1140550"/>
            <a:ext cx="7741800" cy="36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/>
              <a:t>Kaldi toolkit(speech recognition library) 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/>
              <a:t>Research about classifiers for phoneme boundaries (SVM, LSTM, RNN)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/>
              <a:t>Looked at the coding of the files in the Diphone database of MPI. 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/>
              <a:t>Looking for a Research paper for a close reading session.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/>
              <a:t>Creating a feature extraction pipeline. 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26"/>
          <p:cNvSpPr txBox="1"/>
          <p:nvPr>
            <p:ph type="ctrTitle"/>
          </p:nvPr>
        </p:nvSpPr>
        <p:spPr>
          <a:xfrm>
            <a:off x="783450" y="188326"/>
            <a:ext cx="75771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Feature extraction pipeline</a:t>
            </a:r>
            <a:endParaRPr/>
          </a:p>
        </p:txBody>
      </p:sp>
      <p:sp>
        <p:nvSpPr>
          <p:cNvPr id="536" name="Google Shape;536;p26"/>
          <p:cNvSpPr txBox="1"/>
          <p:nvPr>
            <p:ph idx="1" type="subTitle"/>
          </p:nvPr>
        </p:nvSpPr>
        <p:spPr>
          <a:xfrm>
            <a:off x="783450" y="144995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grpSp>
        <p:nvGrpSpPr>
          <p:cNvPr id="537" name="Google Shape;537;p26"/>
          <p:cNvGrpSpPr/>
          <p:nvPr/>
        </p:nvGrpSpPr>
        <p:grpSpPr>
          <a:xfrm>
            <a:off x="789313" y="1376855"/>
            <a:ext cx="6660186" cy="2804289"/>
            <a:chOff x="5863" y="711229"/>
            <a:chExt cx="6660186" cy="2804289"/>
          </a:xfrm>
        </p:grpSpPr>
        <p:sp>
          <p:nvSpPr>
            <p:cNvPr id="538" name="Google Shape;538;p26"/>
            <p:cNvSpPr/>
            <p:nvPr/>
          </p:nvSpPr>
          <p:spPr>
            <a:xfrm>
              <a:off x="5863" y="711229"/>
              <a:ext cx="1752680" cy="1051608"/>
            </a:xfrm>
            <a:prstGeom prst="roundRect">
              <a:avLst>
                <a:gd fmla="val 10000" name="adj"/>
              </a:avLst>
            </a:prstGeom>
            <a:solidFill>
              <a:schemeClr val="dk2"/>
            </a:solidFill>
            <a:ln cap="flat" cmpd="sng" w="25400">
              <a:solidFill>
                <a:srgbClr val="8DD7D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6"/>
            <p:cNvSpPr txBox="1"/>
            <p:nvPr/>
          </p:nvSpPr>
          <p:spPr>
            <a:xfrm>
              <a:off x="36664" y="742030"/>
              <a:ext cx="1691078" cy="9900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r>
                <a:rPr b="0" i="0" lang="en-US" sz="2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Continuous speech </a:t>
              </a:r>
              <a:endParaRPr/>
            </a:p>
          </p:txBody>
        </p:sp>
        <p:sp>
          <p:nvSpPr>
            <p:cNvPr id="540" name="Google Shape;540;p26"/>
            <p:cNvSpPr/>
            <p:nvPr/>
          </p:nvSpPr>
          <p:spPr>
            <a:xfrm>
              <a:off x="1912780" y="1019701"/>
              <a:ext cx="371568" cy="434664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EAE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6"/>
            <p:cNvSpPr txBox="1"/>
            <p:nvPr/>
          </p:nvSpPr>
          <p:spPr>
            <a:xfrm>
              <a:off x="1912780" y="1106634"/>
              <a:ext cx="260098" cy="2607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26"/>
            <p:cNvSpPr/>
            <p:nvPr/>
          </p:nvSpPr>
          <p:spPr>
            <a:xfrm>
              <a:off x="2459616" y="711229"/>
              <a:ext cx="1752680" cy="1051608"/>
            </a:xfrm>
            <a:prstGeom prst="roundRect">
              <a:avLst>
                <a:gd fmla="val 10000" name="adj"/>
              </a:avLst>
            </a:prstGeom>
            <a:solidFill>
              <a:srgbClr val="FF0000"/>
            </a:solidFill>
            <a:ln cap="flat" cmpd="sng" w="25400">
              <a:solidFill>
                <a:srgbClr val="8DD7D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6"/>
            <p:cNvSpPr txBox="1"/>
            <p:nvPr/>
          </p:nvSpPr>
          <p:spPr>
            <a:xfrm>
              <a:off x="2490417" y="742030"/>
              <a:ext cx="1691078" cy="9900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r>
                <a:rPr b="0" i="0" lang="en-US" sz="2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Frame blocking </a:t>
              </a:r>
              <a:endParaRPr/>
            </a:p>
          </p:txBody>
        </p:sp>
        <p:sp>
          <p:nvSpPr>
            <p:cNvPr id="544" name="Google Shape;544;p26"/>
            <p:cNvSpPr/>
            <p:nvPr/>
          </p:nvSpPr>
          <p:spPr>
            <a:xfrm>
              <a:off x="4366533" y="1019701"/>
              <a:ext cx="371568" cy="434664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EAE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6"/>
            <p:cNvSpPr txBox="1"/>
            <p:nvPr/>
          </p:nvSpPr>
          <p:spPr>
            <a:xfrm>
              <a:off x="4366533" y="1106634"/>
              <a:ext cx="260098" cy="2607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26"/>
            <p:cNvSpPr/>
            <p:nvPr/>
          </p:nvSpPr>
          <p:spPr>
            <a:xfrm>
              <a:off x="4913369" y="711229"/>
              <a:ext cx="1752680" cy="1051608"/>
            </a:xfrm>
            <a:prstGeom prst="roundRect">
              <a:avLst>
                <a:gd fmla="val 10000" name="adj"/>
              </a:avLst>
            </a:prstGeom>
            <a:solidFill>
              <a:schemeClr val="dk2"/>
            </a:solidFill>
            <a:ln cap="flat" cmpd="sng" w="25400">
              <a:solidFill>
                <a:srgbClr val="8DD7D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6"/>
            <p:cNvSpPr txBox="1"/>
            <p:nvPr/>
          </p:nvSpPr>
          <p:spPr>
            <a:xfrm>
              <a:off x="4944170" y="742030"/>
              <a:ext cx="1691078" cy="9900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r>
                <a:rPr b="0" i="0" lang="en-US" sz="2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Windowing</a:t>
              </a:r>
              <a:endParaRPr/>
            </a:p>
          </p:txBody>
        </p:sp>
        <p:sp>
          <p:nvSpPr>
            <p:cNvPr id="548" name="Google Shape;548;p26"/>
            <p:cNvSpPr/>
            <p:nvPr/>
          </p:nvSpPr>
          <p:spPr>
            <a:xfrm rot="5400000">
              <a:off x="5603925" y="1885525"/>
              <a:ext cx="371568" cy="434664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EAE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6"/>
            <p:cNvSpPr txBox="1"/>
            <p:nvPr/>
          </p:nvSpPr>
          <p:spPr>
            <a:xfrm>
              <a:off x="5659310" y="1917073"/>
              <a:ext cx="260798" cy="2600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26"/>
            <p:cNvSpPr/>
            <p:nvPr/>
          </p:nvSpPr>
          <p:spPr>
            <a:xfrm>
              <a:off x="4913369" y="2463910"/>
              <a:ext cx="1752680" cy="1051608"/>
            </a:xfrm>
            <a:prstGeom prst="roundRect">
              <a:avLst>
                <a:gd fmla="val 10000" name="adj"/>
              </a:avLst>
            </a:prstGeom>
            <a:solidFill>
              <a:schemeClr val="dk2"/>
            </a:solidFill>
            <a:ln cap="flat" cmpd="sng" w="25400">
              <a:solidFill>
                <a:srgbClr val="8DD7D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6"/>
            <p:cNvSpPr txBox="1"/>
            <p:nvPr/>
          </p:nvSpPr>
          <p:spPr>
            <a:xfrm>
              <a:off x="4944170" y="2494711"/>
              <a:ext cx="1691078" cy="9900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r>
                <a:rPr b="0" i="0" lang="en-US" sz="2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FFT</a:t>
              </a:r>
              <a:endParaRPr/>
            </a:p>
          </p:txBody>
        </p:sp>
        <p:sp>
          <p:nvSpPr>
            <p:cNvPr id="552" name="Google Shape;552;p26"/>
            <p:cNvSpPr/>
            <p:nvPr/>
          </p:nvSpPr>
          <p:spPr>
            <a:xfrm rot="10800000">
              <a:off x="4387565" y="2772381"/>
              <a:ext cx="371568" cy="434664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EAE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6"/>
            <p:cNvSpPr txBox="1"/>
            <p:nvPr/>
          </p:nvSpPr>
          <p:spPr>
            <a:xfrm>
              <a:off x="4499035" y="2859314"/>
              <a:ext cx="260098" cy="2607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26"/>
            <p:cNvSpPr/>
            <p:nvPr/>
          </p:nvSpPr>
          <p:spPr>
            <a:xfrm>
              <a:off x="2459616" y="2463910"/>
              <a:ext cx="1752680" cy="1051608"/>
            </a:xfrm>
            <a:prstGeom prst="roundRect">
              <a:avLst>
                <a:gd fmla="val 10000" name="adj"/>
              </a:avLst>
            </a:prstGeom>
            <a:solidFill>
              <a:schemeClr val="dk2"/>
            </a:solidFill>
            <a:ln cap="flat" cmpd="sng" w="25400">
              <a:solidFill>
                <a:srgbClr val="8DD7D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6"/>
            <p:cNvSpPr txBox="1"/>
            <p:nvPr/>
          </p:nvSpPr>
          <p:spPr>
            <a:xfrm>
              <a:off x="2490417" y="2494711"/>
              <a:ext cx="1691078" cy="9900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r>
                <a:rPr b="0" i="0" lang="en-US" sz="2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Mel frequency</a:t>
              </a:r>
              <a:endParaRPr b="0" i="0" sz="2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26"/>
            <p:cNvSpPr/>
            <p:nvPr/>
          </p:nvSpPr>
          <p:spPr>
            <a:xfrm rot="10800000">
              <a:off x="1933812" y="2772381"/>
              <a:ext cx="371568" cy="434664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EAE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6"/>
            <p:cNvSpPr txBox="1"/>
            <p:nvPr/>
          </p:nvSpPr>
          <p:spPr>
            <a:xfrm>
              <a:off x="2045282" y="2859314"/>
              <a:ext cx="260098" cy="2607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26"/>
            <p:cNvSpPr/>
            <p:nvPr/>
          </p:nvSpPr>
          <p:spPr>
            <a:xfrm>
              <a:off x="5863" y="2463910"/>
              <a:ext cx="1752680" cy="1051608"/>
            </a:xfrm>
            <a:prstGeom prst="roundRect">
              <a:avLst>
                <a:gd fmla="val 10000" name="adj"/>
              </a:avLst>
            </a:prstGeom>
            <a:solidFill>
              <a:schemeClr val="dk2"/>
            </a:solidFill>
            <a:ln cap="flat" cmpd="sng" w="25400">
              <a:solidFill>
                <a:srgbClr val="8DD7D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6"/>
            <p:cNvSpPr txBox="1"/>
            <p:nvPr/>
          </p:nvSpPr>
          <p:spPr>
            <a:xfrm>
              <a:off x="36664" y="2494711"/>
              <a:ext cx="1691078" cy="9900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r>
                <a:rPr b="0" i="0" lang="en-US" sz="2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Cepstrum</a:t>
              </a:r>
              <a:endParaRPr b="0" i="0" sz="2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27"/>
          <p:cNvSpPr txBox="1"/>
          <p:nvPr>
            <p:ph type="ctrTitle"/>
          </p:nvPr>
        </p:nvSpPr>
        <p:spPr>
          <a:xfrm>
            <a:off x="783450" y="188326"/>
            <a:ext cx="75771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Frame blocking</a:t>
            </a:r>
            <a:endParaRPr/>
          </a:p>
        </p:txBody>
      </p:sp>
      <p:sp>
        <p:nvSpPr>
          <p:cNvPr id="565" name="Google Shape;565;p27"/>
          <p:cNvSpPr txBox="1"/>
          <p:nvPr>
            <p:ph idx="1" type="subTitle"/>
          </p:nvPr>
        </p:nvSpPr>
        <p:spPr>
          <a:xfrm>
            <a:off x="783450" y="144995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/>
              <a:t>Frame blocking with length of 10 miliseconds.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descr="Gerelateerde afbeelding" id="566" name="Google Shape;56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797650"/>
            <a:ext cx="3924300" cy="26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8"/>
          <p:cNvSpPr txBox="1"/>
          <p:nvPr>
            <p:ph type="ctrTitle"/>
          </p:nvPr>
        </p:nvSpPr>
        <p:spPr>
          <a:xfrm>
            <a:off x="783450" y="188326"/>
            <a:ext cx="75771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Feature extraction pipeline</a:t>
            </a:r>
            <a:endParaRPr/>
          </a:p>
        </p:txBody>
      </p:sp>
      <p:sp>
        <p:nvSpPr>
          <p:cNvPr id="572" name="Google Shape;572;p28"/>
          <p:cNvSpPr txBox="1"/>
          <p:nvPr>
            <p:ph idx="1" type="subTitle"/>
          </p:nvPr>
        </p:nvSpPr>
        <p:spPr>
          <a:xfrm>
            <a:off x="783450" y="144995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grpSp>
        <p:nvGrpSpPr>
          <p:cNvPr id="573" name="Google Shape;573;p28"/>
          <p:cNvGrpSpPr/>
          <p:nvPr/>
        </p:nvGrpSpPr>
        <p:grpSpPr>
          <a:xfrm>
            <a:off x="789313" y="1376855"/>
            <a:ext cx="6660186" cy="2804289"/>
            <a:chOff x="5863" y="711229"/>
            <a:chExt cx="6660186" cy="2804289"/>
          </a:xfrm>
        </p:grpSpPr>
        <p:sp>
          <p:nvSpPr>
            <p:cNvPr id="574" name="Google Shape;574;p28"/>
            <p:cNvSpPr/>
            <p:nvPr/>
          </p:nvSpPr>
          <p:spPr>
            <a:xfrm>
              <a:off x="5863" y="711229"/>
              <a:ext cx="1752680" cy="1051608"/>
            </a:xfrm>
            <a:prstGeom prst="roundRect">
              <a:avLst>
                <a:gd fmla="val 10000" name="adj"/>
              </a:avLst>
            </a:prstGeom>
            <a:solidFill>
              <a:schemeClr val="dk2"/>
            </a:solidFill>
            <a:ln cap="flat" cmpd="sng" w="25400">
              <a:solidFill>
                <a:srgbClr val="8DD7D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8"/>
            <p:cNvSpPr txBox="1"/>
            <p:nvPr/>
          </p:nvSpPr>
          <p:spPr>
            <a:xfrm>
              <a:off x="36664" y="742030"/>
              <a:ext cx="1691078" cy="9900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r>
                <a:rPr b="0" i="0" lang="en-US" sz="2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Continuous speech </a:t>
              </a:r>
              <a:endParaRPr/>
            </a:p>
          </p:txBody>
        </p:sp>
        <p:sp>
          <p:nvSpPr>
            <p:cNvPr id="576" name="Google Shape;576;p28"/>
            <p:cNvSpPr/>
            <p:nvPr/>
          </p:nvSpPr>
          <p:spPr>
            <a:xfrm>
              <a:off x="1912780" y="1019701"/>
              <a:ext cx="371568" cy="434664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EAE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8"/>
            <p:cNvSpPr txBox="1"/>
            <p:nvPr/>
          </p:nvSpPr>
          <p:spPr>
            <a:xfrm>
              <a:off x="1912780" y="1106634"/>
              <a:ext cx="260098" cy="2607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28"/>
            <p:cNvSpPr/>
            <p:nvPr/>
          </p:nvSpPr>
          <p:spPr>
            <a:xfrm>
              <a:off x="2459616" y="711229"/>
              <a:ext cx="1752680" cy="1051608"/>
            </a:xfrm>
            <a:prstGeom prst="roundRect">
              <a:avLst>
                <a:gd fmla="val 10000" name="adj"/>
              </a:avLst>
            </a:prstGeom>
            <a:solidFill>
              <a:schemeClr val="dk2"/>
            </a:solidFill>
            <a:ln cap="flat" cmpd="sng" w="25400">
              <a:solidFill>
                <a:srgbClr val="8DD7D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8"/>
            <p:cNvSpPr txBox="1"/>
            <p:nvPr/>
          </p:nvSpPr>
          <p:spPr>
            <a:xfrm>
              <a:off x="2490417" y="742030"/>
              <a:ext cx="1691078" cy="9900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r>
                <a:rPr b="0" i="0" lang="en-US" sz="2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Frame blocking </a:t>
              </a:r>
              <a:endParaRPr/>
            </a:p>
          </p:txBody>
        </p:sp>
        <p:sp>
          <p:nvSpPr>
            <p:cNvPr id="580" name="Google Shape;580;p28"/>
            <p:cNvSpPr/>
            <p:nvPr/>
          </p:nvSpPr>
          <p:spPr>
            <a:xfrm>
              <a:off x="4366533" y="1019701"/>
              <a:ext cx="371568" cy="434664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EAE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8"/>
            <p:cNvSpPr txBox="1"/>
            <p:nvPr/>
          </p:nvSpPr>
          <p:spPr>
            <a:xfrm>
              <a:off x="4366533" y="1106634"/>
              <a:ext cx="260098" cy="2607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28"/>
            <p:cNvSpPr/>
            <p:nvPr/>
          </p:nvSpPr>
          <p:spPr>
            <a:xfrm>
              <a:off x="4913369" y="711229"/>
              <a:ext cx="1752680" cy="1051608"/>
            </a:xfrm>
            <a:prstGeom prst="roundRect">
              <a:avLst>
                <a:gd fmla="val 10000" name="adj"/>
              </a:avLst>
            </a:prstGeom>
            <a:solidFill>
              <a:srgbClr val="FF0000"/>
            </a:solidFill>
            <a:ln cap="flat" cmpd="sng" w="25400">
              <a:solidFill>
                <a:srgbClr val="8DD7D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8"/>
            <p:cNvSpPr txBox="1"/>
            <p:nvPr/>
          </p:nvSpPr>
          <p:spPr>
            <a:xfrm>
              <a:off x="4944170" y="742030"/>
              <a:ext cx="1691078" cy="9900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r>
                <a:rPr b="0" i="0" lang="en-US" sz="2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Windowing</a:t>
              </a:r>
              <a:endParaRPr/>
            </a:p>
          </p:txBody>
        </p:sp>
        <p:sp>
          <p:nvSpPr>
            <p:cNvPr id="584" name="Google Shape;584;p28"/>
            <p:cNvSpPr/>
            <p:nvPr/>
          </p:nvSpPr>
          <p:spPr>
            <a:xfrm rot="5400000">
              <a:off x="5603925" y="1885525"/>
              <a:ext cx="371568" cy="434664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EAE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8"/>
            <p:cNvSpPr txBox="1"/>
            <p:nvPr/>
          </p:nvSpPr>
          <p:spPr>
            <a:xfrm>
              <a:off x="5659310" y="1917073"/>
              <a:ext cx="260798" cy="2600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28"/>
            <p:cNvSpPr/>
            <p:nvPr/>
          </p:nvSpPr>
          <p:spPr>
            <a:xfrm>
              <a:off x="4913369" y="2463910"/>
              <a:ext cx="1752680" cy="1051608"/>
            </a:xfrm>
            <a:prstGeom prst="roundRect">
              <a:avLst>
                <a:gd fmla="val 10000" name="adj"/>
              </a:avLst>
            </a:prstGeom>
            <a:solidFill>
              <a:schemeClr val="dk2"/>
            </a:solidFill>
            <a:ln cap="flat" cmpd="sng" w="25400">
              <a:solidFill>
                <a:srgbClr val="8DD7D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8"/>
            <p:cNvSpPr txBox="1"/>
            <p:nvPr/>
          </p:nvSpPr>
          <p:spPr>
            <a:xfrm>
              <a:off x="4944170" y="2494711"/>
              <a:ext cx="1691078" cy="9900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r>
                <a:rPr b="0" i="0" lang="en-US" sz="2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FFT</a:t>
              </a:r>
              <a:endParaRPr/>
            </a:p>
          </p:txBody>
        </p:sp>
        <p:sp>
          <p:nvSpPr>
            <p:cNvPr id="588" name="Google Shape;588;p28"/>
            <p:cNvSpPr/>
            <p:nvPr/>
          </p:nvSpPr>
          <p:spPr>
            <a:xfrm rot="10800000">
              <a:off x="4387565" y="2772381"/>
              <a:ext cx="371568" cy="434664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EAE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8"/>
            <p:cNvSpPr txBox="1"/>
            <p:nvPr/>
          </p:nvSpPr>
          <p:spPr>
            <a:xfrm>
              <a:off x="4499035" y="2859314"/>
              <a:ext cx="260098" cy="2607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28"/>
            <p:cNvSpPr/>
            <p:nvPr/>
          </p:nvSpPr>
          <p:spPr>
            <a:xfrm>
              <a:off x="2459616" y="2463910"/>
              <a:ext cx="1752680" cy="1051608"/>
            </a:xfrm>
            <a:prstGeom prst="roundRect">
              <a:avLst>
                <a:gd fmla="val 10000" name="adj"/>
              </a:avLst>
            </a:prstGeom>
            <a:solidFill>
              <a:schemeClr val="dk2"/>
            </a:solidFill>
            <a:ln cap="flat" cmpd="sng" w="25400">
              <a:solidFill>
                <a:srgbClr val="8DD7D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8"/>
            <p:cNvSpPr txBox="1"/>
            <p:nvPr/>
          </p:nvSpPr>
          <p:spPr>
            <a:xfrm>
              <a:off x="2490417" y="2494711"/>
              <a:ext cx="1691078" cy="9900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r>
                <a:rPr b="0" i="0" lang="en-US" sz="2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Mel frequency</a:t>
              </a:r>
              <a:endParaRPr b="0" i="0" sz="2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28"/>
            <p:cNvSpPr/>
            <p:nvPr/>
          </p:nvSpPr>
          <p:spPr>
            <a:xfrm rot="10800000">
              <a:off x="1933812" y="2772381"/>
              <a:ext cx="371568" cy="434664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EAE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8"/>
            <p:cNvSpPr txBox="1"/>
            <p:nvPr/>
          </p:nvSpPr>
          <p:spPr>
            <a:xfrm>
              <a:off x="2045282" y="2859314"/>
              <a:ext cx="260098" cy="2607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28"/>
            <p:cNvSpPr/>
            <p:nvPr/>
          </p:nvSpPr>
          <p:spPr>
            <a:xfrm>
              <a:off x="5863" y="2463910"/>
              <a:ext cx="1752680" cy="1051608"/>
            </a:xfrm>
            <a:prstGeom prst="roundRect">
              <a:avLst>
                <a:gd fmla="val 10000" name="adj"/>
              </a:avLst>
            </a:prstGeom>
            <a:solidFill>
              <a:schemeClr val="dk2"/>
            </a:solidFill>
            <a:ln cap="flat" cmpd="sng" w="25400">
              <a:solidFill>
                <a:srgbClr val="8DD7D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8"/>
            <p:cNvSpPr txBox="1"/>
            <p:nvPr/>
          </p:nvSpPr>
          <p:spPr>
            <a:xfrm>
              <a:off x="36664" y="2494711"/>
              <a:ext cx="1691078" cy="9900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r>
                <a:rPr b="0" i="0" lang="en-US" sz="2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Cepstrum</a:t>
              </a:r>
              <a:endParaRPr b="0" i="0" sz="2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29"/>
          <p:cNvSpPr txBox="1"/>
          <p:nvPr>
            <p:ph type="ctrTitle"/>
          </p:nvPr>
        </p:nvSpPr>
        <p:spPr>
          <a:xfrm>
            <a:off x="783450" y="188326"/>
            <a:ext cx="75771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Windowing (hamming window)</a:t>
            </a:r>
            <a:endParaRPr/>
          </a:p>
        </p:txBody>
      </p:sp>
      <p:sp>
        <p:nvSpPr>
          <p:cNvPr id="601" name="Google Shape;601;p29"/>
          <p:cNvSpPr txBox="1"/>
          <p:nvPr>
            <p:ph idx="1" type="subTitle"/>
          </p:nvPr>
        </p:nvSpPr>
        <p:spPr>
          <a:xfrm>
            <a:off x="783450" y="1142926"/>
            <a:ext cx="5750839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The main reasons to apply Hamming window: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to counteract the assumptions made by FFT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/>
              <a:t>That the data is infinite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/>
              <a:t>And reduce the spectral leakage</a:t>
            </a:r>
            <a:endParaRPr/>
          </a:p>
        </p:txBody>
      </p:sp>
      <p:pic>
        <p:nvPicPr>
          <p:cNvPr descr="Hamming Window" id="602" name="Google Shape;60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1804" y="2362756"/>
            <a:ext cx="3169260" cy="26458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