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599" autoAdjust="0"/>
  </p:normalViewPr>
  <p:slideViewPr>
    <p:cSldViewPr>
      <p:cViewPr varScale="1">
        <p:scale>
          <a:sx n="88" d="100"/>
          <a:sy n="88" d="100"/>
        </p:scale>
        <p:origin x="44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Mintaszöveg szerkesztése </a:t>
            </a:r>
          </a:p>
          <a:p>
            <a:pPr lvl="1"/>
            <a:r>
              <a:rPr lang="en-US" smtClean="0"/>
              <a:t>Második szint</a:t>
            </a:r>
          </a:p>
          <a:p>
            <a:pPr lvl="2"/>
            <a:r>
              <a:rPr lang="en-US" smtClean="0"/>
              <a:t>Harmadik szint</a:t>
            </a:r>
          </a:p>
          <a:p>
            <a:pPr lvl="3"/>
            <a:r>
              <a:rPr lang="en-US" smtClean="0"/>
              <a:t>Negyedik szint</a:t>
            </a:r>
          </a:p>
          <a:p>
            <a:pPr lvl="4"/>
            <a:r>
              <a:rPr lang="en-US" smtClean="0"/>
              <a:t>Ötödik szint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Tipp: Itt adhatja hozzá saját előadói jegyzeteit.</a:t>
            </a:r>
            <a:endParaRPr lang="hu-HU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Tipp: Itt adhatja hozzá saját előadói jegyzeteit.</a:t>
            </a:r>
            <a:endParaRPr lang="hu-HU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hu-HU" noProof="1" smtClean="0"/>
              <a:t>Mintacím szerkesztése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hu-HU" noProof="1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õ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õ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Mintacím szerkesztése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Mintaszöveg szerkesztése </a:t>
            </a:r>
            <a:endParaRPr lang="en-US" dirty="0"/>
          </a:p>
          <a:p>
            <a:pPr lvl="1"/>
            <a:r>
              <a:rPr lang="en-US" noProof="1" smtClean="0"/>
              <a:t>Második szint</a:t>
            </a:r>
          </a:p>
          <a:p>
            <a:pPr lvl="2"/>
            <a:r>
              <a:rPr lang="en-US" noProof="1" smtClean="0"/>
              <a:t>Harmadik szint</a:t>
            </a:r>
          </a:p>
          <a:p>
            <a:pPr lvl="3"/>
            <a:r>
              <a:rPr lang="en-US" noProof="1" smtClean="0"/>
              <a:t>Negyedik szint</a:t>
            </a:r>
          </a:p>
          <a:p>
            <a:pPr lvl="4"/>
            <a:r>
              <a:rPr lang="en-US" noProof="1" smtClean="0"/>
              <a:t>Ötödik szint</a:t>
            </a:r>
          </a:p>
          <a:p>
            <a:pPr lvl="5"/>
            <a:r>
              <a:rPr lang="en-US" dirty="0" smtClean="0"/>
              <a:t>Hatodik szint</a:t>
            </a:r>
          </a:p>
          <a:p>
            <a:pPr lvl="6"/>
            <a:r>
              <a:rPr lang="en-US" dirty="0" smtClean="0"/>
              <a:t>Hetedik szint</a:t>
            </a:r>
          </a:p>
          <a:p>
            <a:pPr lvl="7"/>
            <a:r>
              <a:rPr lang="en-US" dirty="0" smtClean="0"/>
              <a:t>Nyolcadik szint</a:t>
            </a:r>
          </a:p>
          <a:p>
            <a:pPr lvl="8"/>
            <a:r>
              <a:rPr lang="en-US" dirty="0" smtClean="0"/>
              <a:t>Kilencedik szint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12/15/2017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pache_Cordova#T%C3%A1mogatott_platformo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ordova.apache.org/docs/en/latest/guide/platforms/android/index.html#requirements-and-suppo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grid.html" TargetMode="External"/><Relationship Id="rId7" Type="http://schemas.openxmlformats.org/officeDocument/2006/relationships/hyperlink" Target="http://next.materializecss.com/buttons.html#floa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ext.materializecss.com/cards.html" TargetMode="External"/><Relationship Id="rId5" Type="http://schemas.openxmlformats.org/officeDocument/2006/relationships/hyperlink" Target="http://next.materializecss.com/icons.html" TargetMode="External"/><Relationship Id="rId4" Type="http://schemas.openxmlformats.org/officeDocument/2006/relationships/hyperlink" Target="http://materializecss.com/side-nav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7.x/cordova/storage/storage.html#page-toc-sour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Képtalálat a következőre: „fox background”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4" r="9234"/>
          <a:stretch/>
        </p:blipFill>
        <p:spPr bwMode="auto">
          <a:xfrm>
            <a:off x="971600" y="0"/>
            <a:ext cx="8172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4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FoxyFace </a:t>
            </a:r>
            <a:r>
              <a:rPr lang="hu-HU" sz="4400" kern="12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Gallery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  <a:t>Mészáros Szandra</a:t>
            </a:r>
            <a:br>
              <a:rPr lang="hu-H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hu-HU" sz="2600" kern="12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rPr>
              <a:t>Kecskeméthy Zoltán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hu-HU" dirty="0" smtClean="0">
                <a:solidFill>
                  <a:srgbClr val="993300"/>
                </a:solidFill>
              </a:rPr>
              <a:t>FoxyFace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504056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hu-HU" sz="3200" kern="1200" dirty="0" smtClean="0">
                <a:solidFill>
                  <a:srgbClr val="993300"/>
                </a:solidFill>
              </a:rPr>
              <a:t>Galéria alkalmazás mobilra</a:t>
            </a:r>
            <a:endParaRPr lang="hu-HU" dirty="0" smtClean="0">
              <a:solidFill>
                <a:srgbClr val="993300"/>
              </a:solidFill>
            </a:endParaRPr>
          </a:p>
          <a:p>
            <a:pPr>
              <a:lnSpc>
                <a:spcPts val="3500"/>
              </a:lnSpc>
            </a:pPr>
            <a:r>
              <a:rPr lang="hu-HU" sz="3200" kern="1200" dirty="0" smtClean="0">
                <a:solidFill>
                  <a:srgbClr val="993300"/>
                </a:solidFill>
              </a:rPr>
              <a:t>Aranyos rókákról! ^.^</a:t>
            </a:r>
            <a:endParaRPr lang="hu-HU" dirty="0" smtClean="0">
              <a:solidFill>
                <a:srgbClr val="993300"/>
              </a:solidFill>
            </a:endParaRPr>
          </a:p>
          <a:p>
            <a:pPr>
              <a:lnSpc>
                <a:spcPts val="3500"/>
              </a:lnSpc>
            </a:pPr>
            <a:r>
              <a:rPr lang="hu-HU" sz="3200" kern="1200" dirty="0" smtClean="0">
                <a:solidFill>
                  <a:srgbClr val="993300"/>
                </a:solidFill>
              </a:rPr>
              <a:t>Képes:</a:t>
            </a:r>
          </a:p>
          <a:p>
            <a:pPr lvl="1">
              <a:lnSpc>
                <a:spcPts val="3500"/>
              </a:lnSpc>
            </a:pPr>
            <a:r>
              <a:rPr lang="hu-HU" dirty="0" smtClean="0">
                <a:solidFill>
                  <a:srgbClr val="993300"/>
                </a:solidFill>
              </a:rPr>
              <a:t>Felhasználói fiókok kezelésére</a:t>
            </a:r>
          </a:p>
          <a:p>
            <a:pPr lvl="1">
              <a:lnSpc>
                <a:spcPts val="3500"/>
              </a:lnSpc>
            </a:pPr>
            <a:r>
              <a:rPr lang="hu-HU" dirty="0" smtClean="0">
                <a:solidFill>
                  <a:srgbClr val="993300"/>
                </a:solidFill>
              </a:rPr>
              <a:t>Galéria böngészésére</a:t>
            </a:r>
          </a:p>
          <a:p>
            <a:pPr lvl="1">
              <a:lnSpc>
                <a:spcPts val="3500"/>
              </a:lnSpc>
            </a:pPr>
            <a:r>
              <a:rPr lang="hu-HU" dirty="0" smtClean="0">
                <a:solidFill>
                  <a:srgbClr val="993300"/>
                </a:solidFill>
              </a:rPr>
              <a:t>Új képek megosztására</a:t>
            </a:r>
          </a:p>
          <a:p>
            <a:pPr lvl="1">
              <a:lnSpc>
                <a:spcPts val="3500"/>
              </a:lnSpc>
            </a:pPr>
            <a:r>
              <a:rPr lang="hu-HU" dirty="0" smtClean="0">
                <a:solidFill>
                  <a:srgbClr val="993300"/>
                </a:solidFill>
              </a:rPr>
              <a:t>Szavazás/</a:t>
            </a:r>
            <a:r>
              <a:rPr lang="hu-HU" dirty="0" err="1" smtClean="0">
                <a:solidFill>
                  <a:srgbClr val="993300"/>
                </a:solidFill>
              </a:rPr>
              <a:t>Kommentelés</a:t>
            </a:r>
            <a:endParaRPr lang="hu-HU" dirty="0">
              <a:solidFill>
                <a:srgbClr val="993300"/>
              </a:solidFill>
            </a:endParaRPr>
          </a:p>
          <a:p>
            <a:pPr>
              <a:lnSpc>
                <a:spcPts val="3500"/>
              </a:lnSpc>
            </a:pPr>
            <a:r>
              <a:rPr lang="hu-HU" dirty="0" smtClean="0">
                <a:solidFill>
                  <a:srgbClr val="993300"/>
                </a:solidFill>
              </a:rPr>
              <a:t>Feltöltések megosztása külső </a:t>
            </a:r>
            <a:r>
              <a:rPr lang="hu-HU" dirty="0" err="1" smtClean="0">
                <a:solidFill>
                  <a:srgbClr val="993300"/>
                </a:solidFill>
              </a:rPr>
              <a:t>app-on</a:t>
            </a:r>
            <a:r>
              <a:rPr lang="hu-HU" dirty="0" smtClean="0">
                <a:solidFill>
                  <a:srgbClr val="993300"/>
                </a:solidFill>
              </a:rPr>
              <a:t> keresztül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solidFill>
                  <a:srgbClr val="993300"/>
                </a:solidFill>
              </a:rPr>
              <a:t>FoxyFace - </a:t>
            </a:r>
            <a:r>
              <a:rPr lang="hu-HU" dirty="0" err="1" smtClean="0">
                <a:solidFill>
                  <a:srgbClr val="993300"/>
                </a:solidFill>
              </a:rPr>
              <a:t>Cordova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704856" cy="48006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hu-HU" sz="2800" dirty="0" smtClean="0">
                <a:solidFill>
                  <a:srgbClr val="993300"/>
                </a:solidFill>
              </a:rPr>
              <a:t>Mobil </a:t>
            </a:r>
            <a:r>
              <a:rPr lang="hu-HU" sz="2800" dirty="0">
                <a:solidFill>
                  <a:srgbClr val="993300"/>
                </a:solidFill>
              </a:rPr>
              <a:t>alkalmazások </a:t>
            </a:r>
            <a:r>
              <a:rPr lang="en-US" sz="2800" dirty="0" smtClean="0">
                <a:solidFill>
                  <a:srgbClr val="993300"/>
                </a:solidFill>
              </a:rPr>
              <a:t>HTML,</a:t>
            </a:r>
            <a:r>
              <a:rPr lang="en-US" sz="2800" dirty="0">
                <a:solidFill>
                  <a:srgbClr val="993300"/>
                </a:solidFill>
              </a:rPr>
              <a:t> </a:t>
            </a:r>
            <a:r>
              <a:rPr lang="en-US" sz="2800" dirty="0" smtClean="0">
                <a:solidFill>
                  <a:srgbClr val="993300"/>
                </a:solidFill>
              </a:rPr>
              <a:t>CSS</a:t>
            </a:r>
            <a:r>
              <a:rPr lang="en-US" sz="2800" dirty="0">
                <a:solidFill>
                  <a:srgbClr val="993300"/>
                </a:solidFill>
              </a:rPr>
              <a:t> &amp; </a:t>
            </a:r>
            <a:r>
              <a:rPr lang="en-US" sz="2800" dirty="0">
                <a:solidFill>
                  <a:srgbClr val="993300"/>
                </a:solidFill>
              </a:rPr>
              <a:t>JS</a:t>
            </a:r>
            <a:r>
              <a:rPr lang="hu-HU" sz="2800" dirty="0">
                <a:solidFill>
                  <a:srgbClr val="993300"/>
                </a:solidFill>
              </a:rPr>
              <a:t> </a:t>
            </a:r>
            <a:r>
              <a:rPr lang="hu-HU" sz="2800" dirty="0" smtClean="0">
                <a:solidFill>
                  <a:srgbClr val="993300"/>
                </a:solidFill>
              </a:rPr>
              <a:t>használatával</a:t>
            </a:r>
            <a:endParaRPr lang="hu-HU" sz="2800" dirty="0">
              <a:solidFill>
                <a:srgbClr val="993300"/>
              </a:solidFill>
            </a:endParaRPr>
          </a:p>
          <a:p>
            <a:pPr>
              <a:lnSpc>
                <a:spcPts val="3500"/>
              </a:lnSpc>
            </a:pPr>
            <a:r>
              <a:rPr lang="hu-HU" sz="2800" dirty="0">
                <a:solidFill>
                  <a:srgbClr val="993300"/>
                </a:solidFill>
                <a:hlinkClick r:id="rId3"/>
              </a:rPr>
              <a:t>Platformok</a:t>
            </a:r>
            <a:r>
              <a:rPr lang="hu-HU" sz="2800" dirty="0">
                <a:solidFill>
                  <a:srgbClr val="993300"/>
                </a:solidFill>
              </a:rPr>
              <a:t>:  </a:t>
            </a:r>
            <a:r>
              <a:rPr lang="hu-HU" sz="2800" dirty="0" err="1">
                <a:solidFill>
                  <a:srgbClr val="993300"/>
                </a:solidFill>
                <a:hlinkClick r:id="rId4"/>
              </a:rPr>
              <a:t>Android</a:t>
            </a:r>
            <a:r>
              <a:rPr lang="hu-HU" sz="2800" dirty="0">
                <a:solidFill>
                  <a:srgbClr val="993300"/>
                </a:solidFill>
              </a:rPr>
              <a:t>, </a:t>
            </a:r>
            <a:r>
              <a:rPr lang="hu-HU" sz="2800" dirty="0" err="1">
                <a:solidFill>
                  <a:srgbClr val="993300"/>
                </a:solidFill>
              </a:rPr>
              <a:t>iOS</a:t>
            </a:r>
            <a:r>
              <a:rPr lang="hu-HU" sz="2800" dirty="0">
                <a:solidFill>
                  <a:srgbClr val="993300"/>
                </a:solidFill>
              </a:rPr>
              <a:t>, Windows, </a:t>
            </a:r>
            <a:r>
              <a:rPr lang="hu-HU" sz="2800" dirty="0" err="1">
                <a:solidFill>
                  <a:srgbClr val="993300"/>
                </a:solidFill>
              </a:rPr>
              <a:t>Ubuntu</a:t>
            </a:r>
            <a:r>
              <a:rPr lang="hu-HU" sz="2800" dirty="0">
                <a:solidFill>
                  <a:srgbClr val="993300"/>
                </a:solidFill>
              </a:rPr>
              <a:t>, </a:t>
            </a:r>
            <a:r>
              <a:rPr lang="hu-HU" sz="2800" dirty="0" err="1">
                <a:solidFill>
                  <a:srgbClr val="993300"/>
                </a:solidFill>
              </a:rPr>
              <a:t>stb</a:t>
            </a:r>
            <a:endParaRPr lang="hu-HU" sz="2800" dirty="0">
              <a:solidFill>
                <a:srgbClr val="993300"/>
              </a:solidFill>
            </a:endParaRPr>
          </a:p>
        </p:txBody>
      </p:sp>
      <p:pic>
        <p:nvPicPr>
          <p:cNvPr id="2051" name="Picture 3" descr="https://cordova.apache.org/static/img/guide/cordovaapparchitec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5472608" cy="42580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93300"/>
                </a:solidFill>
              </a:rPr>
              <a:t>FoxyFace </a:t>
            </a:r>
            <a:r>
              <a:rPr lang="hu-HU" dirty="0" smtClean="0">
                <a:solidFill>
                  <a:srgbClr val="993300"/>
                </a:solidFill>
              </a:rPr>
              <a:t>– </a:t>
            </a:r>
            <a:r>
              <a:rPr lang="hu-HU" dirty="0" err="1" smtClean="0">
                <a:solidFill>
                  <a:srgbClr val="993300"/>
                </a:solidFill>
              </a:rPr>
              <a:t>Materialize</a:t>
            </a:r>
            <a:r>
              <a:rPr lang="hu-HU" dirty="0" smtClean="0">
                <a:solidFill>
                  <a:srgbClr val="993300"/>
                </a:solidFill>
              </a:rPr>
              <a:t>-CSS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rgbClr val="993300"/>
                </a:solidFill>
              </a:rPr>
              <a:t>M</a:t>
            </a:r>
            <a:r>
              <a:rPr lang="en-US" sz="2800" dirty="0" err="1" smtClean="0">
                <a:solidFill>
                  <a:srgbClr val="993300"/>
                </a:solidFill>
              </a:rPr>
              <a:t>odern</a:t>
            </a:r>
            <a:r>
              <a:rPr lang="en-US" sz="2800" dirty="0" smtClean="0">
                <a:solidFill>
                  <a:srgbClr val="993300"/>
                </a:solidFill>
              </a:rPr>
              <a:t> responsive </a:t>
            </a:r>
            <a:r>
              <a:rPr lang="en-US" sz="2800" dirty="0">
                <a:solidFill>
                  <a:srgbClr val="993300"/>
                </a:solidFill>
              </a:rPr>
              <a:t>front-end </a:t>
            </a:r>
            <a:r>
              <a:rPr lang="en-US" sz="2800" dirty="0">
                <a:solidFill>
                  <a:srgbClr val="993300"/>
                </a:solidFill>
              </a:rPr>
              <a:t>framework</a:t>
            </a:r>
            <a:endParaRPr lang="hu-HU" sz="2800" dirty="0">
              <a:solidFill>
                <a:srgbClr val="993300"/>
              </a:solidFill>
            </a:endParaRPr>
          </a:p>
          <a:p>
            <a:r>
              <a:rPr lang="en-US" sz="2800" dirty="0" smtClean="0">
                <a:solidFill>
                  <a:srgbClr val="993300"/>
                </a:solidFill>
              </a:rPr>
              <a:t>Created and designed by Google</a:t>
            </a:r>
            <a:endParaRPr lang="hu-HU" sz="2800" dirty="0">
              <a:solidFill>
                <a:srgbClr val="993300"/>
              </a:solidFill>
            </a:endParaRPr>
          </a:p>
          <a:p>
            <a:r>
              <a:rPr lang="hu-HU" sz="2800" dirty="0" smtClean="0">
                <a:solidFill>
                  <a:srgbClr val="993300"/>
                </a:solidFill>
              </a:rPr>
              <a:t>Használt elemek:</a:t>
            </a:r>
          </a:p>
          <a:p>
            <a:pPr lvl="1"/>
            <a:r>
              <a:rPr lang="hu-HU" sz="2400" dirty="0" err="1" smtClean="0">
                <a:solidFill>
                  <a:srgbClr val="993300"/>
                </a:solidFill>
                <a:hlinkClick r:id="rId3"/>
              </a:rPr>
              <a:t>Grid</a:t>
            </a:r>
            <a:r>
              <a:rPr lang="hu-HU" sz="2400" dirty="0" smtClean="0">
                <a:solidFill>
                  <a:srgbClr val="993300"/>
                </a:solidFill>
                <a:hlinkClick r:id="rId3"/>
              </a:rPr>
              <a:t> </a:t>
            </a:r>
            <a:r>
              <a:rPr lang="hu-HU" sz="2400" dirty="0" err="1" smtClean="0">
                <a:solidFill>
                  <a:srgbClr val="993300"/>
                </a:solidFill>
                <a:hlinkClick r:id="rId3"/>
              </a:rPr>
              <a:t>Container</a:t>
            </a:r>
            <a:r>
              <a:rPr lang="hu-HU" sz="2400" dirty="0" smtClean="0">
                <a:solidFill>
                  <a:srgbClr val="993300"/>
                </a:solidFill>
              </a:rPr>
              <a:t> (</a:t>
            </a:r>
            <a:r>
              <a:rPr lang="hu-HU" sz="2400" dirty="0" err="1" smtClean="0">
                <a:solidFill>
                  <a:srgbClr val="993300"/>
                </a:solidFill>
              </a:rPr>
              <a:t>browse</a:t>
            </a:r>
            <a:r>
              <a:rPr lang="hu-HU" sz="2400" dirty="0" smtClean="0">
                <a:solidFill>
                  <a:srgbClr val="993300"/>
                </a:solidFill>
              </a:rPr>
              <a:t> lap)</a:t>
            </a:r>
          </a:p>
          <a:p>
            <a:pPr lvl="1"/>
            <a:r>
              <a:rPr lang="hu-HU" sz="2400" dirty="0" err="1" smtClean="0">
                <a:solidFill>
                  <a:srgbClr val="993300"/>
                </a:solidFill>
                <a:hlinkClick r:id="rId4"/>
              </a:rPr>
              <a:t>Sidenav</a:t>
            </a:r>
            <a:r>
              <a:rPr lang="hu-HU" sz="2400" dirty="0">
                <a:solidFill>
                  <a:srgbClr val="993300"/>
                </a:solidFill>
              </a:rPr>
              <a:t> </a:t>
            </a:r>
            <a:r>
              <a:rPr lang="hu-HU" sz="2400" dirty="0" smtClean="0">
                <a:solidFill>
                  <a:srgbClr val="993300"/>
                </a:solidFill>
              </a:rPr>
              <a:t>(felső menübár)</a:t>
            </a:r>
          </a:p>
          <a:p>
            <a:pPr lvl="1"/>
            <a:r>
              <a:rPr lang="hu-HU" sz="2400" dirty="0" err="1" smtClean="0">
                <a:solidFill>
                  <a:srgbClr val="993300"/>
                </a:solidFill>
                <a:hlinkClick r:id="rId5"/>
              </a:rPr>
              <a:t>Material-icon</a:t>
            </a:r>
            <a:r>
              <a:rPr lang="hu-HU" sz="2400" dirty="0" smtClean="0">
                <a:solidFill>
                  <a:srgbClr val="993300"/>
                </a:solidFill>
              </a:rPr>
              <a:t> (gombok ikonjai)</a:t>
            </a:r>
          </a:p>
          <a:p>
            <a:pPr lvl="1"/>
            <a:r>
              <a:rPr lang="hu-HU" sz="2400" dirty="0" smtClean="0">
                <a:solidFill>
                  <a:srgbClr val="993300"/>
                </a:solidFill>
                <a:hlinkClick r:id="rId6"/>
              </a:rPr>
              <a:t>Image-</a:t>
            </a:r>
            <a:r>
              <a:rPr lang="hu-HU" sz="2400" dirty="0" err="1" smtClean="0">
                <a:solidFill>
                  <a:srgbClr val="993300"/>
                </a:solidFill>
                <a:hlinkClick r:id="rId6"/>
              </a:rPr>
              <a:t>card</a:t>
            </a:r>
            <a:r>
              <a:rPr lang="hu-HU" sz="2400" dirty="0" smtClean="0">
                <a:solidFill>
                  <a:srgbClr val="993300"/>
                </a:solidFill>
              </a:rPr>
              <a:t> (képekhez)</a:t>
            </a:r>
          </a:p>
          <a:p>
            <a:pPr lvl="1"/>
            <a:r>
              <a:rPr lang="hu-HU" sz="2400" dirty="0" err="1" smtClean="0">
                <a:solidFill>
                  <a:srgbClr val="993300"/>
                </a:solidFill>
                <a:hlinkClick r:id="rId7"/>
              </a:rPr>
              <a:t>Floating</a:t>
            </a:r>
            <a:r>
              <a:rPr lang="hu-HU" sz="2400" dirty="0" smtClean="0">
                <a:solidFill>
                  <a:srgbClr val="993300"/>
                </a:solidFill>
                <a:hlinkClick r:id="rId7"/>
              </a:rPr>
              <a:t> </a:t>
            </a:r>
            <a:r>
              <a:rPr lang="hu-HU" sz="2400" dirty="0" err="1" smtClean="0">
                <a:solidFill>
                  <a:srgbClr val="993300"/>
                </a:solidFill>
                <a:hlinkClick r:id="rId7"/>
              </a:rPr>
              <a:t>button</a:t>
            </a:r>
            <a:r>
              <a:rPr lang="hu-HU" sz="2400" dirty="0" smtClean="0">
                <a:solidFill>
                  <a:srgbClr val="993300"/>
                </a:solidFill>
              </a:rPr>
              <a:t> (</a:t>
            </a:r>
            <a:r>
              <a:rPr lang="hu-HU" sz="2400" dirty="0" err="1" smtClean="0">
                <a:solidFill>
                  <a:srgbClr val="993300"/>
                </a:solidFill>
              </a:rPr>
              <a:t>View</a:t>
            </a:r>
            <a:r>
              <a:rPr lang="hu-HU" sz="2400" dirty="0" smtClean="0">
                <a:solidFill>
                  <a:srgbClr val="993300"/>
                </a:solidFill>
              </a:rPr>
              <a:t> lap tevékenységei)</a:t>
            </a:r>
            <a:endParaRPr lang="hu-HU" sz="24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993300"/>
                </a:solidFill>
              </a:rPr>
              <a:t>FoxyFace</a:t>
            </a:r>
            <a:r>
              <a:rPr lang="hu-HU" dirty="0">
                <a:solidFill>
                  <a:srgbClr val="993300"/>
                </a:solidFill>
              </a:rPr>
              <a:t> - logika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096832" cy="466344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hu-HU" dirty="0">
                <a:solidFill>
                  <a:srgbClr val="993300"/>
                </a:solidFill>
              </a:rPr>
              <a:t>Kezdeti állapot: felhasználó </a:t>
            </a:r>
            <a:r>
              <a:rPr lang="hu-HU" dirty="0" smtClean="0">
                <a:solidFill>
                  <a:srgbClr val="993300"/>
                </a:solidFill>
              </a:rPr>
              <a:t>belép/regisztrál</a:t>
            </a:r>
          </a:p>
          <a:p>
            <a:pPr>
              <a:lnSpc>
                <a:spcPts val="3600"/>
              </a:lnSpc>
            </a:pPr>
            <a:r>
              <a:rPr lang="hu-HU" dirty="0" smtClean="0">
                <a:solidFill>
                  <a:srgbClr val="993300"/>
                </a:solidFill>
              </a:rPr>
              <a:t>Belépés után kapunk egy </a:t>
            </a:r>
            <a:r>
              <a:rPr lang="hu-HU" dirty="0" err="1" smtClean="0">
                <a:solidFill>
                  <a:srgbClr val="993300"/>
                </a:solidFill>
              </a:rPr>
              <a:t>token</a:t>
            </a:r>
            <a:r>
              <a:rPr lang="hu-HU" dirty="0" smtClean="0">
                <a:solidFill>
                  <a:srgbClr val="993300"/>
                </a:solidFill>
              </a:rPr>
              <a:t>-t.</a:t>
            </a:r>
          </a:p>
          <a:p>
            <a:pPr>
              <a:lnSpc>
                <a:spcPts val="3600"/>
              </a:lnSpc>
            </a:pPr>
            <a:r>
              <a:rPr lang="hu-HU" dirty="0" smtClean="0">
                <a:solidFill>
                  <a:srgbClr val="993300"/>
                </a:solidFill>
              </a:rPr>
              <a:t>A </a:t>
            </a:r>
            <a:r>
              <a:rPr lang="hu-HU" dirty="0" err="1" smtClean="0">
                <a:solidFill>
                  <a:srgbClr val="993300"/>
                </a:solidFill>
              </a:rPr>
              <a:t>token</a:t>
            </a:r>
            <a:r>
              <a:rPr lang="hu-HU" dirty="0" smtClean="0">
                <a:solidFill>
                  <a:srgbClr val="993300"/>
                </a:solidFill>
              </a:rPr>
              <a:t>-t az </a:t>
            </a:r>
            <a:r>
              <a:rPr lang="hu-HU" dirty="0" err="1" smtClean="0">
                <a:solidFill>
                  <a:srgbClr val="993300"/>
                </a:solidFill>
              </a:rPr>
              <a:t>app</a:t>
            </a:r>
            <a:r>
              <a:rPr lang="hu-HU" dirty="0" smtClean="0">
                <a:solidFill>
                  <a:srgbClr val="993300"/>
                </a:solidFill>
              </a:rPr>
              <a:t> </a:t>
            </a:r>
            <a:r>
              <a:rPr lang="hu-HU" dirty="0" err="1" smtClean="0">
                <a:solidFill>
                  <a:srgbClr val="993300"/>
                </a:solidFill>
              </a:rPr>
              <a:t>megjegyzi</a:t>
            </a:r>
            <a:r>
              <a:rPr lang="hu-HU" dirty="0" smtClean="0">
                <a:solidFill>
                  <a:srgbClr val="993300"/>
                </a:solidFill>
              </a:rPr>
              <a:t> akár bezárás után is (</a:t>
            </a:r>
            <a:r>
              <a:rPr lang="hu-HU" dirty="0" err="1" smtClean="0">
                <a:solidFill>
                  <a:srgbClr val="993300"/>
                </a:solidFill>
                <a:hlinkClick r:id="rId3"/>
              </a:rPr>
              <a:t>cordova</a:t>
            </a:r>
            <a:r>
              <a:rPr lang="hu-HU" dirty="0" smtClean="0">
                <a:solidFill>
                  <a:srgbClr val="993300"/>
                </a:solidFill>
                <a:hlinkClick r:id="rId3"/>
              </a:rPr>
              <a:t> local </a:t>
            </a:r>
            <a:r>
              <a:rPr lang="hu-HU" dirty="0" err="1" smtClean="0">
                <a:solidFill>
                  <a:srgbClr val="993300"/>
                </a:solidFill>
                <a:hlinkClick r:id="rId3"/>
              </a:rPr>
              <a:t>storage</a:t>
            </a:r>
            <a:r>
              <a:rPr lang="hu-HU" dirty="0" smtClean="0">
                <a:solidFill>
                  <a:srgbClr val="993300"/>
                </a:solidFill>
              </a:rPr>
              <a:t>)</a:t>
            </a:r>
          </a:p>
          <a:p>
            <a:pPr>
              <a:lnSpc>
                <a:spcPts val="3600"/>
              </a:lnSpc>
            </a:pPr>
            <a:r>
              <a:rPr lang="hu-HU" dirty="0" err="1" smtClean="0">
                <a:solidFill>
                  <a:srgbClr val="993300"/>
                </a:solidFill>
              </a:rPr>
              <a:t>Token</a:t>
            </a:r>
            <a:r>
              <a:rPr lang="hu-HU" dirty="0" smtClean="0">
                <a:solidFill>
                  <a:srgbClr val="993300"/>
                </a:solidFill>
              </a:rPr>
              <a:t> nélkül az </a:t>
            </a:r>
            <a:r>
              <a:rPr lang="hu-HU" dirty="0" err="1" smtClean="0">
                <a:solidFill>
                  <a:srgbClr val="993300"/>
                </a:solidFill>
              </a:rPr>
              <a:t>app</a:t>
            </a:r>
            <a:r>
              <a:rPr lang="hu-HU" dirty="0" smtClean="0">
                <a:solidFill>
                  <a:srgbClr val="993300"/>
                </a:solidFill>
              </a:rPr>
              <a:t> visszairányít a </a:t>
            </a:r>
            <a:r>
              <a:rPr lang="hu-HU" dirty="0" err="1" smtClean="0">
                <a:solidFill>
                  <a:srgbClr val="993300"/>
                </a:solidFill>
              </a:rPr>
              <a:t>főoldalra</a:t>
            </a:r>
            <a:endParaRPr lang="hu-HU" dirty="0" smtClean="0">
              <a:solidFill>
                <a:srgbClr val="993300"/>
              </a:solidFill>
            </a:endParaRPr>
          </a:p>
          <a:p>
            <a:pPr>
              <a:lnSpc>
                <a:spcPts val="3600"/>
              </a:lnSpc>
            </a:pPr>
            <a:r>
              <a:rPr lang="hu-HU" dirty="0" smtClean="0">
                <a:solidFill>
                  <a:srgbClr val="993300"/>
                </a:solidFill>
              </a:rPr>
              <a:t>Kijelentkezés után a </a:t>
            </a:r>
            <a:r>
              <a:rPr lang="hu-HU" dirty="0" err="1" smtClean="0">
                <a:solidFill>
                  <a:srgbClr val="993300"/>
                </a:solidFill>
              </a:rPr>
              <a:t>token</a:t>
            </a:r>
            <a:r>
              <a:rPr lang="hu-HU" dirty="0" smtClean="0">
                <a:solidFill>
                  <a:srgbClr val="993300"/>
                </a:solidFill>
              </a:rPr>
              <a:t> törlődik.</a:t>
            </a:r>
            <a:endParaRPr lang="hu-HU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993300"/>
                </a:solidFill>
              </a:rPr>
              <a:t>FoxyFace</a:t>
            </a:r>
            <a:endParaRPr lang="hu-HU" dirty="0">
              <a:solidFill>
                <a:srgbClr val="99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hu-HU" sz="2800" dirty="0">
                <a:solidFill>
                  <a:srgbClr val="993300"/>
                </a:solidFill>
              </a:rPr>
              <a:t>Köszönjük</a:t>
            </a:r>
            <a:r>
              <a:rPr lang="hu-HU" sz="2800" dirty="0">
                <a:solidFill>
                  <a:srgbClr val="993300"/>
                </a:solidFill>
              </a:rPr>
              <a:t> a figyelmet!</a:t>
            </a:r>
            <a:endParaRPr lang="hu-HU" sz="2800" dirty="0">
              <a:solidFill>
                <a:srgbClr val="993300"/>
              </a:solidFill>
            </a:endParaRPr>
          </a:p>
        </p:txBody>
      </p:sp>
      <p:pic>
        <p:nvPicPr>
          <p:cNvPr id="4100" name="Picture 4" descr="https://dncache-mauganscorp.netdna-ssl.com/cropped-wallpapers/1389/1389790-1536x864-%5bDesktopNexus.com%5d.jpg?st=e7vUw0HtgGEvb8bIyY_hwA&amp;e=1513380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6932480" cy="38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pforduló">
  <a:themeElements>
    <a:clrScheme name="Napfordul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pfordul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065D81-5A58-455D-88DF-46C289ACC6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Oktatóbemutató Általános</Template>
  <TotalTime>0</TotalTime>
  <Words>148</Words>
  <Application>Microsoft Office PowerPoint</Application>
  <PresentationFormat>Diavetítés a képernyőre (4:3 oldalarány)</PresentationFormat>
  <Paragraphs>39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Verdana</vt:lpstr>
      <vt:lpstr>Wingdings 2</vt:lpstr>
      <vt:lpstr>Napforduló</vt:lpstr>
      <vt:lpstr>FoxyFace Gallery</vt:lpstr>
      <vt:lpstr>FoxyFace</vt:lpstr>
      <vt:lpstr>FoxyFace - Cordova</vt:lpstr>
      <vt:lpstr>FoxyFace – Materialize-CSS</vt:lpstr>
      <vt:lpstr>FoxyFace - logika</vt:lpstr>
      <vt:lpstr>FoxyFace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2017-12-15T20:02:16Z</dcterms:created>
  <dcterms:modified xsi:type="dcterms:W3CDTF">2017-12-15T22:39:33Z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