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59" r:id="rId4"/>
    <p:sldId id="260" r:id="rId5"/>
    <p:sldId id="261" r:id="rId6"/>
    <p:sldId id="276" r:id="rId7"/>
    <p:sldId id="277" r:id="rId8"/>
    <p:sldId id="262" r:id="rId9"/>
    <p:sldId id="275" r:id="rId10"/>
    <p:sldId id="278" r:id="rId11"/>
    <p:sldId id="279" r:id="rId12"/>
    <p:sldId id="280" r:id="rId13"/>
    <p:sldId id="281" r:id="rId14"/>
    <p:sldId id="282" r:id="rId15"/>
    <p:sldId id="283" r:id="rId16"/>
    <p:sldId id="272" r:id="rId1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EA3E05-C42A-4E1B-B09D-CE6E5A24E27B}" v="21" dt="2024-04-03T10:02:48.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4/3/2024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33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4/3/2024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56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4/3/2024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11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4/3/2024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159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4/3/2024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035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4/3/2024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08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4/3/2024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12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4/3/2024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4/3/2024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74025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4/3/2024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11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4/3/2024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796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4/3/2024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676071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7" name="Group 96">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73" name="Oval 72">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Oval 106">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Oval 80">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Oval 86">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98" name="Straight Connector 97">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00" name="Rectangle 9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149FD-8C3E-1B36-12CC-4D9867FDDD0A}"/>
              </a:ext>
            </a:extLst>
          </p:cNvPr>
          <p:cNvSpPr>
            <a:spLocks noGrp="1"/>
          </p:cNvSpPr>
          <p:nvPr>
            <p:ph type="title"/>
          </p:nvPr>
        </p:nvSpPr>
        <p:spPr>
          <a:xfrm>
            <a:off x="565150" y="768334"/>
            <a:ext cx="4134537" cy="2866405"/>
          </a:xfrm>
        </p:spPr>
        <p:txBody>
          <a:bodyPr vert="horz" lIns="91440" tIns="45720" rIns="91440" bIns="45720" rtlCol="0" anchor="t">
            <a:normAutofit/>
          </a:bodyPr>
          <a:lstStyle/>
          <a:p>
            <a:pPr>
              <a:lnSpc>
                <a:spcPct val="90000"/>
              </a:lnSpc>
            </a:pPr>
            <a:r>
              <a:rPr lang="en-US" sz="3800" dirty="0"/>
              <a:t>Exercise and Fitness Metrics: How to achieve your goals using data analytics</a:t>
            </a:r>
          </a:p>
        </p:txBody>
      </p:sp>
      <p:sp>
        <p:nvSpPr>
          <p:cNvPr id="3" name="Subtitle 2">
            <a:extLst>
              <a:ext uri="{FF2B5EF4-FFF2-40B4-BE49-F238E27FC236}">
                <a16:creationId xmlns:a16="http://schemas.microsoft.com/office/drawing/2014/main" id="{6094517B-42EB-1E26-8697-58D57AA8AD00}"/>
              </a:ext>
            </a:extLst>
          </p:cNvPr>
          <p:cNvSpPr>
            <a:spLocks noGrp="1"/>
          </p:cNvSpPr>
          <p:nvPr>
            <p:ph idx="1"/>
          </p:nvPr>
        </p:nvSpPr>
        <p:spPr>
          <a:xfrm>
            <a:off x="565150" y="4283239"/>
            <a:ext cx="4134537" cy="1475177"/>
          </a:xfrm>
        </p:spPr>
        <p:txBody>
          <a:bodyPr vert="horz" lIns="91440" tIns="45720" rIns="91440" bIns="45720" rtlCol="0" anchor="b">
            <a:normAutofit/>
          </a:bodyPr>
          <a:lstStyle/>
          <a:p>
            <a:pPr marL="0" indent="0">
              <a:buNone/>
            </a:pPr>
            <a:r>
              <a:rPr lang="en-US" sz="2000"/>
              <a:t>Project 3 – Group 3</a:t>
            </a:r>
          </a:p>
        </p:txBody>
      </p:sp>
      <p:grpSp>
        <p:nvGrpSpPr>
          <p:cNvPr id="102" name="Group 101">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03"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08" name="Straight Connector 10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39D3BCE-DBC5-EFB9-B8E8-A1B9FDBF8DE1}"/>
              </a:ext>
            </a:extLst>
          </p:cNvPr>
          <p:cNvPicPr>
            <a:picLocks noChangeAspect="1"/>
          </p:cNvPicPr>
          <p:nvPr/>
        </p:nvPicPr>
        <p:blipFill>
          <a:blip r:embed="rId2">
            <a:extLst>
              <a:ext uri="{28A0092B-C50C-407E-A947-70E740481C1C}">
                <a14:useLocalDpi xmlns:a14="http://schemas.microsoft.com/office/drawing/2010/main" val="0"/>
              </a:ext>
            </a:extLst>
          </a:blip>
          <a:srcRect t="5000" b="5000"/>
          <a:stretch/>
        </p:blipFill>
        <p:spPr>
          <a:xfrm>
            <a:off x="5264837" y="1660599"/>
            <a:ext cx="6272272" cy="3528151"/>
          </a:xfrm>
          <a:prstGeom prst="rect">
            <a:avLst/>
          </a:prstGeom>
        </p:spPr>
      </p:pic>
    </p:spTree>
    <p:extLst>
      <p:ext uri="{BB962C8B-B14F-4D97-AF65-F5344CB8AC3E}">
        <p14:creationId xmlns:p14="http://schemas.microsoft.com/office/powerpoint/2010/main" val="307024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2" name="Group 411">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413" name="Oval 412">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5"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6" name="Oval 415">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Oval 416">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val 417">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0"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1" name="Oval 420">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val 422">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6"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7" name="Oval 426">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1"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2"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3"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4"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5"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6"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38" name="Straight Connector 437">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40" name="Rectangle 43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itle 4">
            <a:extLst>
              <a:ext uri="{FF2B5EF4-FFF2-40B4-BE49-F238E27FC236}">
                <a16:creationId xmlns:a16="http://schemas.microsoft.com/office/drawing/2014/main" id="{DBFAC1BF-BC21-0C7C-866A-F974B48E63C9}"/>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a:t>Transform</a:t>
            </a:r>
          </a:p>
        </p:txBody>
      </p:sp>
      <p:grpSp>
        <p:nvGrpSpPr>
          <p:cNvPr id="442" name="Group 441">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43"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4"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5"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6"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Content Placeholder 7">
            <a:extLst>
              <a:ext uri="{FF2B5EF4-FFF2-40B4-BE49-F238E27FC236}">
                <a16:creationId xmlns:a16="http://schemas.microsoft.com/office/drawing/2014/main" id="{F8F8C9B8-40C1-78EA-8930-68F420247131}"/>
              </a:ext>
            </a:extLst>
          </p:cNvPr>
          <p:cNvPicPr>
            <a:picLocks noChangeAspect="1"/>
          </p:cNvPicPr>
          <p:nvPr/>
        </p:nvPicPr>
        <p:blipFill rotWithShape="1">
          <a:blip r:embed="rId2">
            <a:extLst>
              <a:ext uri="{28A0092B-C50C-407E-A947-70E740481C1C}">
                <a14:useLocalDpi xmlns:a14="http://schemas.microsoft.com/office/drawing/2010/main" val="0"/>
              </a:ext>
            </a:extLst>
          </a:blip>
          <a:srcRect t="4430" b="4633"/>
          <a:stretch/>
        </p:blipFill>
        <p:spPr>
          <a:xfrm>
            <a:off x="651489" y="2169236"/>
            <a:ext cx="10885620" cy="3712134"/>
          </a:xfrm>
          <a:prstGeom prst="rect">
            <a:avLst/>
          </a:prstGeom>
          <a:solidFill>
            <a:srgbClr val="FFFFFF"/>
          </a:solidFill>
          <a:scene3d>
            <a:camera prst="orthographicFront"/>
            <a:lightRig rig="threePt" dir="t">
              <a:rot lat="0" lon="0" rev="2700000"/>
            </a:lightRig>
          </a:scene3d>
          <a:sp3d>
            <a:bevelT h="38100"/>
            <a:contourClr>
              <a:srgbClr val="C0C0C0"/>
            </a:contourClr>
          </a:sp3d>
        </p:spPr>
      </p:pic>
      <p:cxnSp>
        <p:nvCxnSpPr>
          <p:cNvPr id="448" name="Straight Connector 447">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439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77"/>
                                        </p:tgtEl>
                                        <p:attrNameLst>
                                          <p:attrName>style.visibility</p:attrName>
                                        </p:attrNameLst>
                                      </p:cBhvr>
                                      <p:to>
                                        <p:strVal val="visible"/>
                                      </p:to>
                                    </p:set>
                                    <p:animEffect transition="in" filter="fade">
                                      <p:cBhvr>
                                        <p:cTn id="7" dur="4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6" name="Group 345">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347" name="Oval 346">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9"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0" name="Oval 349">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4"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5"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6"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7"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8"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9"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1" name="Straight Connector 360">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63" name="Rectangle 36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B1398-C3A3-D025-CCF1-DF6A6BF67F43}"/>
              </a:ext>
            </a:extLst>
          </p:cNvPr>
          <p:cNvSpPr>
            <a:spLocks noGrp="1"/>
          </p:cNvSpPr>
          <p:nvPr>
            <p:ph type="title"/>
          </p:nvPr>
        </p:nvSpPr>
        <p:spPr>
          <a:xfrm>
            <a:off x="565150" y="770890"/>
            <a:ext cx="6400999" cy="1268984"/>
          </a:xfrm>
        </p:spPr>
        <p:txBody>
          <a:bodyPr vert="horz" lIns="91440" tIns="45720" rIns="91440" bIns="45720" rtlCol="0" anchor="t">
            <a:normAutofit/>
          </a:bodyPr>
          <a:lstStyle/>
          <a:p>
            <a:pPr>
              <a:lnSpc>
                <a:spcPct val="90000"/>
              </a:lnSpc>
            </a:pPr>
            <a:r>
              <a:rPr lang="en-US" sz="3100">
                <a:effectLst/>
              </a:rPr>
              <a:t>Data Integration, Normalization, and Analysis Pipeline</a:t>
            </a:r>
            <a:endParaRPr lang="en-US" sz="3100"/>
          </a:p>
        </p:txBody>
      </p:sp>
      <p:sp>
        <p:nvSpPr>
          <p:cNvPr id="13" name="Text Placeholder 12">
            <a:extLst>
              <a:ext uri="{FF2B5EF4-FFF2-40B4-BE49-F238E27FC236}">
                <a16:creationId xmlns:a16="http://schemas.microsoft.com/office/drawing/2014/main" id="{AC2D22B7-9108-62B6-ABAD-6E92F1232D2F}"/>
              </a:ext>
            </a:extLst>
          </p:cNvPr>
          <p:cNvSpPr>
            <a:spLocks noGrp="1"/>
          </p:cNvSpPr>
          <p:nvPr>
            <p:ph type="body" sz="half" idx="2"/>
          </p:nvPr>
        </p:nvSpPr>
        <p:spPr>
          <a:xfrm>
            <a:off x="565150" y="2160016"/>
            <a:ext cx="6400999" cy="3601212"/>
          </a:xfrm>
        </p:spPr>
        <p:txBody>
          <a:bodyPr vert="horz" lIns="91440" tIns="45720" rIns="91440" bIns="45720" rtlCol="0">
            <a:normAutofit/>
          </a:bodyPr>
          <a:lstStyle/>
          <a:p>
            <a:br>
              <a:rPr lang="en-US" dirty="0"/>
            </a:br>
            <a:r>
              <a:rPr lang="en-US" dirty="0">
                <a:effectLst/>
              </a:rPr>
              <a:t>The data transformation process involved merging tables '</a:t>
            </a:r>
            <a:r>
              <a:rPr lang="en-US" dirty="0" err="1">
                <a:effectLst/>
              </a:rPr>
              <a:t>exercise_df</a:t>
            </a:r>
            <a:r>
              <a:rPr lang="en-US" dirty="0">
                <a:effectLst/>
              </a:rPr>
              <a:t>' and '</a:t>
            </a:r>
            <a:r>
              <a:rPr lang="en-US" dirty="0" err="1">
                <a:effectLst/>
              </a:rPr>
              <a:t>age_df</a:t>
            </a:r>
            <a:r>
              <a:rPr lang="en-US" dirty="0">
                <a:effectLst/>
              </a:rPr>
              <a:t>' based on 'id' and '</a:t>
            </a:r>
            <a:r>
              <a:rPr lang="en-US" dirty="0" err="1">
                <a:effectLst/>
              </a:rPr>
              <a:t>calories_burnt</a:t>
            </a:r>
            <a:r>
              <a:rPr lang="en-US" dirty="0">
                <a:effectLst/>
              </a:rPr>
              <a:t>', followed by merging the resulting table with the '</a:t>
            </a:r>
            <a:r>
              <a:rPr lang="en-US" dirty="0" err="1">
                <a:effectLst/>
              </a:rPr>
              <a:t>weight_bmi_df</a:t>
            </a:r>
            <a:r>
              <a:rPr lang="en-US" dirty="0">
                <a:effectLst/>
              </a:rPr>
              <a:t>' table on 'id', 'age', and 'gender'. Columns were rearranged, renamed for clarity, and data types were adjusted for numerical manipulation ease. Caloric values were normalized to a 60-minute duration, gender entries were converted to binary, and average calories burnt for each exercise type were computed. </a:t>
            </a:r>
            <a:endParaRPr lang="en-US" dirty="0"/>
          </a:p>
        </p:txBody>
      </p:sp>
      <p:grpSp>
        <p:nvGrpSpPr>
          <p:cNvPr id="365" name="Group 36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66"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7"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8"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9"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71" name="Straight Connector 370">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Content Placeholder 7" descr="A screenshot of a computer&#10;&#10;Description automatically generated">
            <a:extLst>
              <a:ext uri="{FF2B5EF4-FFF2-40B4-BE49-F238E27FC236}">
                <a16:creationId xmlns:a16="http://schemas.microsoft.com/office/drawing/2014/main" id="{AA211C16-10ED-9A50-79E1-218E31BB1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9479" y="681645"/>
            <a:ext cx="3812810" cy="5486059"/>
          </a:xfrm>
          <a:prstGeom prst="rect">
            <a:avLst/>
          </a:prstGeom>
        </p:spPr>
      </p:pic>
      <p:sp>
        <p:nvSpPr>
          <p:cNvPr id="3" name="Text Placeholder 2">
            <a:extLst>
              <a:ext uri="{FF2B5EF4-FFF2-40B4-BE49-F238E27FC236}">
                <a16:creationId xmlns:a16="http://schemas.microsoft.com/office/drawing/2014/main" id="{E274770B-4C93-C361-81C0-FCA846D3E594}"/>
              </a:ext>
            </a:extLst>
          </p:cNvPr>
          <p:cNvSpPr>
            <a:spLocks/>
          </p:cNvSpPr>
          <p:nvPr/>
        </p:nvSpPr>
        <p:spPr>
          <a:xfrm>
            <a:off x="967562" y="2555838"/>
            <a:ext cx="4855497" cy="763526"/>
          </a:xfrm>
          <a:prstGeom prst="rect">
            <a:avLst/>
          </a:prstGeom>
        </p:spPr>
        <p:txBody>
          <a:bodyPr/>
          <a:lstStyle/>
          <a:p>
            <a:pPr defTabSz="841248"/>
            <a:endParaRPr lang="it-IT" dirty="0"/>
          </a:p>
        </p:txBody>
      </p:sp>
      <p:sp>
        <p:nvSpPr>
          <p:cNvPr id="5" name="Text Placeholder 4">
            <a:extLst>
              <a:ext uri="{FF2B5EF4-FFF2-40B4-BE49-F238E27FC236}">
                <a16:creationId xmlns:a16="http://schemas.microsoft.com/office/drawing/2014/main" id="{0A8C9035-3D71-8948-D52B-55ACC8419C80}"/>
              </a:ext>
            </a:extLst>
          </p:cNvPr>
          <p:cNvSpPr>
            <a:spLocks/>
          </p:cNvSpPr>
          <p:nvPr/>
        </p:nvSpPr>
        <p:spPr>
          <a:xfrm>
            <a:off x="6361852" y="2555838"/>
            <a:ext cx="4855497" cy="763526"/>
          </a:xfrm>
          <a:prstGeom prst="rect">
            <a:avLst/>
          </a:prstGeom>
        </p:spPr>
        <p:txBody>
          <a:bodyPr/>
          <a:lstStyle/>
          <a:p>
            <a:pPr defTabSz="841248"/>
            <a:endParaRPr lang="it-IT" dirty="0"/>
          </a:p>
        </p:txBody>
      </p:sp>
    </p:spTree>
    <p:extLst>
      <p:ext uri="{BB962C8B-B14F-4D97-AF65-F5344CB8AC3E}">
        <p14:creationId xmlns:p14="http://schemas.microsoft.com/office/powerpoint/2010/main" val="3600417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6" name="Group 405">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407" name="Oval 406">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9"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0" name="Oval 409">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Oval 411">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4"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5"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6"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7"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8"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9"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21" name="Straight Connector 420">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23" name="Rectangle 4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B1398-C3A3-D025-CCF1-DF6A6BF67F43}"/>
              </a:ext>
            </a:extLst>
          </p:cNvPr>
          <p:cNvSpPr>
            <a:spLocks noGrp="1"/>
          </p:cNvSpPr>
          <p:nvPr>
            <p:ph type="title"/>
          </p:nvPr>
        </p:nvSpPr>
        <p:spPr>
          <a:xfrm>
            <a:off x="565151" y="770890"/>
            <a:ext cx="4133559" cy="1268984"/>
          </a:xfrm>
        </p:spPr>
        <p:txBody>
          <a:bodyPr vert="horz" lIns="91440" tIns="45720" rIns="91440" bIns="45720" rtlCol="0" anchor="t">
            <a:normAutofit/>
          </a:bodyPr>
          <a:lstStyle/>
          <a:p>
            <a:pPr>
              <a:lnSpc>
                <a:spcPct val="90000"/>
              </a:lnSpc>
            </a:pPr>
            <a:r>
              <a:rPr lang="en-US" sz="2800">
                <a:effectLst/>
              </a:rPr>
              <a:t>Data Integration, Normalization, and Analysis Pipeline</a:t>
            </a:r>
            <a:endParaRPr lang="en-US" sz="2800"/>
          </a:p>
        </p:txBody>
      </p:sp>
      <p:sp>
        <p:nvSpPr>
          <p:cNvPr id="13" name="Text Placeholder 12">
            <a:extLst>
              <a:ext uri="{FF2B5EF4-FFF2-40B4-BE49-F238E27FC236}">
                <a16:creationId xmlns:a16="http://schemas.microsoft.com/office/drawing/2014/main" id="{AC2D22B7-9108-62B6-ABAD-6E92F1232D2F}"/>
              </a:ext>
            </a:extLst>
          </p:cNvPr>
          <p:cNvSpPr>
            <a:spLocks noGrp="1"/>
          </p:cNvSpPr>
          <p:nvPr>
            <p:ph type="body" sz="half" idx="2"/>
          </p:nvPr>
        </p:nvSpPr>
        <p:spPr>
          <a:xfrm>
            <a:off x="565151" y="2160016"/>
            <a:ext cx="4133559" cy="3601212"/>
          </a:xfrm>
        </p:spPr>
        <p:txBody>
          <a:bodyPr vert="horz" lIns="91440" tIns="45720" rIns="91440" bIns="45720" rtlCol="0">
            <a:normAutofit/>
          </a:bodyPr>
          <a:lstStyle/>
          <a:p>
            <a:pPr indent="-228600">
              <a:buFont typeface="Arial" panose="020B0604020202020204" pitchFamily="34" charset="0"/>
              <a:buChar char="•"/>
            </a:pPr>
            <a:br>
              <a:rPr lang="en-US" dirty="0"/>
            </a:br>
            <a:r>
              <a:rPr lang="en-US" dirty="0">
                <a:effectLst/>
              </a:rPr>
              <a:t>The top two exercises with the highest average calories burnt within 60 minutes were identified, and the ratio of participants from each gender for these exercises was analyzed to ensure a balanced representation. Finally, the dataset was filtered to include data for the selected exercises, reducing the size by 80% for the final analysis.</a:t>
            </a:r>
            <a:endParaRPr lang="en-US" dirty="0"/>
          </a:p>
        </p:txBody>
      </p:sp>
      <p:pic>
        <p:nvPicPr>
          <p:cNvPr id="8" name="Content Placeholder 7">
            <a:extLst>
              <a:ext uri="{FF2B5EF4-FFF2-40B4-BE49-F238E27FC236}">
                <a16:creationId xmlns:a16="http://schemas.microsoft.com/office/drawing/2014/main" id="{AA211C16-10ED-9A50-79E1-218E31BB1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4827457" y="719671"/>
            <a:ext cx="7191823" cy="5329171"/>
          </a:xfrm>
          <a:prstGeom prst="rect">
            <a:avLst/>
          </a:prstGeom>
        </p:spPr>
      </p:pic>
      <p:grpSp>
        <p:nvGrpSpPr>
          <p:cNvPr id="425" name="Group 42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26"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7"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8"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9"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31" name="Straight Connector 430">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E274770B-4C93-C361-81C0-FCA846D3E594}"/>
              </a:ext>
            </a:extLst>
          </p:cNvPr>
          <p:cNvSpPr>
            <a:spLocks/>
          </p:cNvSpPr>
          <p:nvPr/>
        </p:nvSpPr>
        <p:spPr>
          <a:xfrm>
            <a:off x="967562" y="2555838"/>
            <a:ext cx="4855497" cy="763526"/>
          </a:xfrm>
          <a:prstGeom prst="rect">
            <a:avLst/>
          </a:prstGeom>
        </p:spPr>
        <p:txBody>
          <a:bodyPr/>
          <a:lstStyle/>
          <a:p>
            <a:pPr defTabSz="841248"/>
            <a:endParaRPr lang="it-IT" dirty="0"/>
          </a:p>
        </p:txBody>
      </p:sp>
      <p:sp>
        <p:nvSpPr>
          <p:cNvPr id="5" name="Text Placeholder 4">
            <a:extLst>
              <a:ext uri="{FF2B5EF4-FFF2-40B4-BE49-F238E27FC236}">
                <a16:creationId xmlns:a16="http://schemas.microsoft.com/office/drawing/2014/main" id="{0A8C9035-3D71-8948-D52B-55ACC8419C80}"/>
              </a:ext>
            </a:extLst>
          </p:cNvPr>
          <p:cNvSpPr>
            <a:spLocks/>
          </p:cNvSpPr>
          <p:nvPr/>
        </p:nvSpPr>
        <p:spPr>
          <a:xfrm>
            <a:off x="6361852" y="2555838"/>
            <a:ext cx="4855497" cy="763526"/>
          </a:xfrm>
          <a:prstGeom prst="rect">
            <a:avLst/>
          </a:prstGeom>
        </p:spPr>
        <p:txBody>
          <a:bodyPr/>
          <a:lstStyle/>
          <a:p>
            <a:pPr defTabSz="841248"/>
            <a:endParaRPr lang="it-IT" dirty="0"/>
          </a:p>
        </p:txBody>
      </p:sp>
    </p:spTree>
    <p:extLst>
      <p:ext uri="{BB962C8B-B14F-4D97-AF65-F5344CB8AC3E}">
        <p14:creationId xmlns:p14="http://schemas.microsoft.com/office/powerpoint/2010/main" val="2452276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83" name="Group 1082">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84" name="Oval 1083">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5"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6"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7" name="Oval 1086">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8" name="Oval 1087">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9" name="Oval 1088">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0"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1"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2" name="Oval 1091">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3" name="Oval 1092">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4" name="Oval 1093">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5" name="Oval 1094">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6"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7"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8" name="Oval 1097">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9" name="Oval 1098">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0" name="Oval 1099">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1"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2"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3"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4"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5"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6"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7"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09" name="Straight Connector 1108">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111" name="Rectangle 111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itle 4">
            <a:extLst>
              <a:ext uri="{FF2B5EF4-FFF2-40B4-BE49-F238E27FC236}">
                <a16:creationId xmlns:a16="http://schemas.microsoft.com/office/drawing/2014/main" id="{DBFAC1BF-BC21-0C7C-866A-F974B48E63C9}"/>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a:t>Load</a:t>
            </a:r>
          </a:p>
        </p:txBody>
      </p:sp>
      <p:grpSp>
        <p:nvGrpSpPr>
          <p:cNvPr id="1113" name="Group 1112">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114"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5"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6"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17"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 name="Picture 2">
            <a:extLst>
              <a:ext uri="{FF2B5EF4-FFF2-40B4-BE49-F238E27FC236}">
                <a16:creationId xmlns:a16="http://schemas.microsoft.com/office/drawing/2014/main" id="{211BCD73-AC07-43DB-A349-96030A1756B6}"/>
              </a:ext>
            </a:extLst>
          </p:cNvPr>
          <p:cNvPicPr>
            <a:picLocks noChangeAspect="1"/>
          </p:cNvPicPr>
          <p:nvPr/>
        </p:nvPicPr>
        <p:blipFill>
          <a:blip r:embed="rId2"/>
          <a:stretch>
            <a:fillRect/>
          </a:stretch>
        </p:blipFill>
        <p:spPr>
          <a:xfrm>
            <a:off x="2907917" y="2169236"/>
            <a:ext cx="6372763" cy="3712134"/>
          </a:xfrm>
          <a:prstGeom prst="rect">
            <a:avLst/>
          </a:prstGeom>
        </p:spPr>
      </p:pic>
      <p:cxnSp>
        <p:nvCxnSpPr>
          <p:cNvPr id="1119" name="Straight Connector 1118">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467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77"/>
                                        </p:tgtEl>
                                        <p:attrNameLst>
                                          <p:attrName>style.visibility</p:attrName>
                                        </p:attrNameLst>
                                      </p:cBhvr>
                                      <p:to>
                                        <p:strVal val="visible"/>
                                      </p:to>
                                    </p:set>
                                    <p:animEffect transition="in" filter="fade">
                                      <p:cBhvr>
                                        <p:cTn id="7" dur="4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6" name="Group 435">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437" name="Oval 436">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9"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0" name="Oval 439">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Oval 441">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4"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5"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6"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7"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8"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9"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51" name="Straight Connector 450">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53" name="Rectangle 45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B1398-C3A3-D025-CCF1-DF6A6BF67F43}"/>
              </a:ext>
            </a:extLst>
          </p:cNvPr>
          <p:cNvSpPr>
            <a:spLocks noGrp="1"/>
          </p:cNvSpPr>
          <p:nvPr>
            <p:ph type="title"/>
          </p:nvPr>
        </p:nvSpPr>
        <p:spPr>
          <a:xfrm>
            <a:off x="565151" y="770890"/>
            <a:ext cx="4133559" cy="1268984"/>
          </a:xfrm>
        </p:spPr>
        <p:txBody>
          <a:bodyPr vert="horz" lIns="91440" tIns="45720" rIns="91440" bIns="45720" rtlCol="0" anchor="t">
            <a:normAutofit/>
          </a:bodyPr>
          <a:lstStyle/>
          <a:p>
            <a:pPr>
              <a:lnSpc>
                <a:spcPct val="90000"/>
              </a:lnSpc>
            </a:pPr>
            <a:r>
              <a:rPr lang="en-US" sz="2800" dirty="0"/>
              <a:t>I</a:t>
            </a:r>
            <a:r>
              <a:rPr lang="en-US" sz="2800" dirty="0">
                <a:effectLst/>
              </a:rPr>
              <a:t>mporting, organizing, and storing</a:t>
            </a:r>
            <a:endParaRPr lang="en-US" sz="2800" dirty="0"/>
          </a:p>
        </p:txBody>
      </p:sp>
      <p:sp>
        <p:nvSpPr>
          <p:cNvPr id="13" name="Text Placeholder 12">
            <a:extLst>
              <a:ext uri="{FF2B5EF4-FFF2-40B4-BE49-F238E27FC236}">
                <a16:creationId xmlns:a16="http://schemas.microsoft.com/office/drawing/2014/main" id="{AC2D22B7-9108-62B6-ABAD-6E92F1232D2F}"/>
              </a:ext>
            </a:extLst>
          </p:cNvPr>
          <p:cNvSpPr>
            <a:spLocks noGrp="1"/>
          </p:cNvSpPr>
          <p:nvPr>
            <p:ph type="body" sz="half" idx="2"/>
          </p:nvPr>
        </p:nvSpPr>
        <p:spPr>
          <a:xfrm>
            <a:off x="565151" y="2160016"/>
            <a:ext cx="4133559" cy="3601212"/>
          </a:xfrm>
        </p:spPr>
        <p:txBody>
          <a:bodyPr vert="horz" lIns="91440" tIns="45720" rIns="91440" bIns="45720" rtlCol="0">
            <a:normAutofit/>
          </a:bodyPr>
          <a:lstStyle/>
          <a:p>
            <a:pPr indent="-228600">
              <a:buFont typeface="Arial" panose="020B0604020202020204" pitchFamily="34" charset="0"/>
              <a:buChar char="•"/>
            </a:pPr>
            <a:r>
              <a:rPr lang="en-US" dirty="0">
                <a:effectLst/>
              </a:rPr>
              <a:t>The "load" phase involves the process of organizing and storing the curated data into a structured database, making it accessible for querying and analysis by users. In this context, the data loading process includes not only importing the data into a database but also ensuring that it is hosted in a manner that allows users to interact with it remotely.</a:t>
            </a:r>
            <a:endParaRPr lang="en-US" dirty="0"/>
          </a:p>
        </p:txBody>
      </p:sp>
      <p:pic>
        <p:nvPicPr>
          <p:cNvPr id="8" name="Content Placeholder 7">
            <a:extLst>
              <a:ext uri="{FF2B5EF4-FFF2-40B4-BE49-F238E27FC236}">
                <a16:creationId xmlns:a16="http://schemas.microsoft.com/office/drawing/2014/main" id="{AA211C16-10ED-9A50-79E1-218E31BB1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5106596" y="1600017"/>
            <a:ext cx="6430513" cy="3649315"/>
          </a:xfrm>
          <a:prstGeom prst="rect">
            <a:avLst/>
          </a:prstGeom>
        </p:spPr>
      </p:pic>
      <p:grpSp>
        <p:nvGrpSpPr>
          <p:cNvPr id="455" name="Group 45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56"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7"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8"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9"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61" name="Straight Connector 460">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E274770B-4C93-C361-81C0-FCA846D3E594}"/>
              </a:ext>
            </a:extLst>
          </p:cNvPr>
          <p:cNvSpPr>
            <a:spLocks/>
          </p:cNvSpPr>
          <p:nvPr/>
        </p:nvSpPr>
        <p:spPr>
          <a:xfrm>
            <a:off x="967562" y="2555838"/>
            <a:ext cx="4855497" cy="763526"/>
          </a:xfrm>
          <a:prstGeom prst="rect">
            <a:avLst/>
          </a:prstGeom>
        </p:spPr>
        <p:txBody>
          <a:bodyPr/>
          <a:lstStyle/>
          <a:p>
            <a:pPr defTabSz="841248"/>
            <a:endParaRPr lang="it-IT" dirty="0"/>
          </a:p>
        </p:txBody>
      </p:sp>
      <p:sp>
        <p:nvSpPr>
          <p:cNvPr id="5" name="Text Placeholder 4">
            <a:extLst>
              <a:ext uri="{FF2B5EF4-FFF2-40B4-BE49-F238E27FC236}">
                <a16:creationId xmlns:a16="http://schemas.microsoft.com/office/drawing/2014/main" id="{0A8C9035-3D71-8948-D52B-55ACC8419C80}"/>
              </a:ext>
            </a:extLst>
          </p:cNvPr>
          <p:cNvSpPr>
            <a:spLocks/>
          </p:cNvSpPr>
          <p:nvPr/>
        </p:nvSpPr>
        <p:spPr>
          <a:xfrm>
            <a:off x="6361852" y="2555838"/>
            <a:ext cx="4855497" cy="763526"/>
          </a:xfrm>
          <a:prstGeom prst="rect">
            <a:avLst/>
          </a:prstGeom>
        </p:spPr>
        <p:txBody>
          <a:bodyPr/>
          <a:lstStyle/>
          <a:p>
            <a:pPr defTabSz="841248"/>
            <a:endParaRPr lang="it-IT" dirty="0"/>
          </a:p>
        </p:txBody>
      </p:sp>
    </p:spTree>
    <p:extLst>
      <p:ext uri="{BB962C8B-B14F-4D97-AF65-F5344CB8AC3E}">
        <p14:creationId xmlns:p14="http://schemas.microsoft.com/office/powerpoint/2010/main" val="2874685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3" name="Group 512">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467" name="Oval 466">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9"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0" name="Oval 469">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Oval 470">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Oval 471">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4"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5"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6"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7"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8"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9"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14" name="Straight Connector 513">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515" name="Rectangle 514">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B1398-C3A3-D025-CCF1-DF6A6BF67F43}"/>
              </a:ext>
            </a:extLst>
          </p:cNvPr>
          <p:cNvSpPr>
            <a:spLocks noGrp="1"/>
          </p:cNvSpPr>
          <p:nvPr>
            <p:ph type="title"/>
          </p:nvPr>
        </p:nvSpPr>
        <p:spPr>
          <a:xfrm>
            <a:off x="565150" y="770890"/>
            <a:ext cx="5018677" cy="1268984"/>
          </a:xfrm>
        </p:spPr>
        <p:txBody>
          <a:bodyPr vert="horz" lIns="91440" tIns="45720" rIns="91440" bIns="45720" rtlCol="0" anchor="t">
            <a:normAutofit/>
          </a:bodyPr>
          <a:lstStyle/>
          <a:p>
            <a:pPr>
              <a:lnSpc>
                <a:spcPct val="90000"/>
              </a:lnSpc>
            </a:pPr>
            <a:r>
              <a:rPr lang="en-US" sz="3400"/>
              <a:t>I</a:t>
            </a:r>
            <a:r>
              <a:rPr lang="en-US" sz="3400">
                <a:effectLst/>
              </a:rPr>
              <a:t>mporting, organizing, and storing</a:t>
            </a:r>
            <a:endParaRPr lang="en-US" sz="3400"/>
          </a:p>
        </p:txBody>
      </p:sp>
      <p:sp>
        <p:nvSpPr>
          <p:cNvPr id="13" name="Text Placeholder 12">
            <a:extLst>
              <a:ext uri="{FF2B5EF4-FFF2-40B4-BE49-F238E27FC236}">
                <a16:creationId xmlns:a16="http://schemas.microsoft.com/office/drawing/2014/main" id="{AC2D22B7-9108-62B6-ABAD-6E92F1232D2F}"/>
              </a:ext>
            </a:extLst>
          </p:cNvPr>
          <p:cNvSpPr>
            <a:spLocks noGrp="1"/>
          </p:cNvSpPr>
          <p:nvPr>
            <p:ph type="body" sz="half" idx="2"/>
          </p:nvPr>
        </p:nvSpPr>
        <p:spPr>
          <a:xfrm>
            <a:off x="565150" y="2160016"/>
            <a:ext cx="5018677" cy="3601212"/>
          </a:xfrm>
        </p:spPr>
        <p:txBody>
          <a:bodyPr vert="horz" lIns="91440" tIns="45720" rIns="91440" bIns="45720" rtlCol="0">
            <a:normAutofit/>
          </a:bodyPr>
          <a:lstStyle/>
          <a:p>
            <a:pPr indent="-228600">
              <a:buFont typeface="Arial" panose="020B0604020202020204" pitchFamily="34" charset="0"/>
              <a:buChar char="•"/>
            </a:pPr>
            <a:r>
              <a:rPr lang="en-US">
                <a:effectLst/>
              </a:rPr>
              <a:t>During the loading phase, steps are taken to optimize the database for efficient querying. This may include creating indexes on columns frequently used in queries, optimizing table structures for performance, and implementing security measures to control access to the database.</a:t>
            </a:r>
            <a:endParaRPr lang="en-US" dirty="0"/>
          </a:p>
        </p:txBody>
      </p:sp>
      <p:cxnSp>
        <p:nvCxnSpPr>
          <p:cNvPr id="516" name="Straight Connector 515">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1867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487" name="Group 486">
            <a:extLst>
              <a:ext uri="{FF2B5EF4-FFF2-40B4-BE49-F238E27FC236}">
                <a16:creationId xmlns:a16="http://schemas.microsoft.com/office/drawing/2014/main" id="{BFD251E3-961F-2440-B872-1D26671822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4" y="0"/>
            <a:ext cx="1901687" cy="6858000"/>
            <a:chOff x="10290314" y="0"/>
            <a:chExt cx="1901687" cy="6858000"/>
          </a:xfrm>
        </p:grpSpPr>
        <p:sp>
          <p:nvSpPr>
            <p:cNvPr id="488" name="Freeform 21">
              <a:extLst>
                <a:ext uri="{FF2B5EF4-FFF2-40B4-BE49-F238E27FC236}">
                  <a16:creationId xmlns:a16="http://schemas.microsoft.com/office/drawing/2014/main" id="{5558ED88-23E3-3941-8644-676CD732E7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9" name="Freeform 22">
              <a:extLst>
                <a:ext uri="{FF2B5EF4-FFF2-40B4-BE49-F238E27FC236}">
                  <a16:creationId xmlns:a16="http://schemas.microsoft.com/office/drawing/2014/main" id="{24B1447F-72DA-384E-9D7D-C33A13EF4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7" name="Freeform 23">
              <a:extLst>
                <a:ext uri="{FF2B5EF4-FFF2-40B4-BE49-F238E27FC236}">
                  <a16:creationId xmlns:a16="http://schemas.microsoft.com/office/drawing/2014/main" id="{86089DDC-F160-E24D-A726-0082953C0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8" name="Freeform 24">
              <a:extLst>
                <a:ext uri="{FF2B5EF4-FFF2-40B4-BE49-F238E27FC236}">
                  <a16:creationId xmlns:a16="http://schemas.microsoft.com/office/drawing/2014/main" id="{1A211FA8-50B3-3C4E-A234-1580EA200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2" name="Freeform 25">
              <a:extLst>
                <a:ext uri="{FF2B5EF4-FFF2-40B4-BE49-F238E27FC236}">
                  <a16:creationId xmlns:a16="http://schemas.microsoft.com/office/drawing/2014/main" id="{6A73788D-F322-0047-BF9E-A8E69D845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9" name="Freeform 26">
              <a:extLst>
                <a:ext uri="{FF2B5EF4-FFF2-40B4-BE49-F238E27FC236}">
                  <a16:creationId xmlns:a16="http://schemas.microsoft.com/office/drawing/2014/main" id="{7E90A8A1-A164-EA41-86BB-166893179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0" name="Oval 519">
              <a:extLst>
                <a:ext uri="{FF2B5EF4-FFF2-40B4-BE49-F238E27FC236}">
                  <a16:creationId xmlns:a16="http://schemas.microsoft.com/office/drawing/2014/main" id="{6894343D-4C51-384E-BEC6-1517A940C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4"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Content Placeholder 7">
            <a:extLst>
              <a:ext uri="{FF2B5EF4-FFF2-40B4-BE49-F238E27FC236}">
                <a16:creationId xmlns:a16="http://schemas.microsoft.com/office/drawing/2014/main" id="{AA211C16-10ED-9A50-79E1-218E31BB146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168" r="21582"/>
          <a:stretch/>
        </p:blipFill>
        <p:spPr>
          <a:xfrm>
            <a:off x="6230213" y="768334"/>
            <a:ext cx="5318776" cy="5318776"/>
          </a:xfrm>
          <a:custGeom>
            <a:avLst/>
            <a:gdLst/>
            <a:ahLst/>
            <a:cxnLst/>
            <a:rect l="l" t="t" r="r" b="b"/>
            <a:pathLst>
              <a:path w="5768526" h="5768526">
                <a:moveTo>
                  <a:pt x="2884263" y="0"/>
                </a:moveTo>
                <a:cubicBezTo>
                  <a:pt x="4477197" y="0"/>
                  <a:pt x="5768526" y="1291329"/>
                  <a:pt x="5768526" y="2884263"/>
                </a:cubicBezTo>
                <a:cubicBezTo>
                  <a:pt x="5768526" y="4477197"/>
                  <a:pt x="4477197" y="5768526"/>
                  <a:pt x="2884263" y="5768526"/>
                </a:cubicBezTo>
                <a:cubicBezTo>
                  <a:pt x="1291329" y="5768526"/>
                  <a:pt x="0" y="4477197"/>
                  <a:pt x="0" y="2884263"/>
                </a:cubicBezTo>
                <a:cubicBezTo>
                  <a:pt x="0" y="1291329"/>
                  <a:pt x="1291329" y="0"/>
                  <a:pt x="2884263" y="0"/>
                </a:cubicBezTo>
                <a:close/>
              </a:path>
            </a:pathLst>
          </a:custGeom>
        </p:spPr>
      </p:pic>
      <p:sp>
        <p:nvSpPr>
          <p:cNvPr id="3" name="Text Placeholder 2">
            <a:extLst>
              <a:ext uri="{FF2B5EF4-FFF2-40B4-BE49-F238E27FC236}">
                <a16:creationId xmlns:a16="http://schemas.microsoft.com/office/drawing/2014/main" id="{E274770B-4C93-C361-81C0-FCA846D3E594}"/>
              </a:ext>
            </a:extLst>
          </p:cNvPr>
          <p:cNvSpPr>
            <a:spLocks/>
          </p:cNvSpPr>
          <p:nvPr/>
        </p:nvSpPr>
        <p:spPr>
          <a:xfrm>
            <a:off x="967562" y="2555838"/>
            <a:ext cx="4855497" cy="763526"/>
          </a:xfrm>
          <a:prstGeom prst="rect">
            <a:avLst/>
          </a:prstGeom>
        </p:spPr>
        <p:txBody>
          <a:bodyPr/>
          <a:lstStyle/>
          <a:p>
            <a:pPr defTabSz="841248"/>
            <a:endParaRPr lang="it-IT" dirty="0"/>
          </a:p>
        </p:txBody>
      </p:sp>
      <p:sp>
        <p:nvSpPr>
          <p:cNvPr id="5" name="Text Placeholder 4">
            <a:extLst>
              <a:ext uri="{FF2B5EF4-FFF2-40B4-BE49-F238E27FC236}">
                <a16:creationId xmlns:a16="http://schemas.microsoft.com/office/drawing/2014/main" id="{0A8C9035-3D71-8948-D52B-55ACC8419C80}"/>
              </a:ext>
            </a:extLst>
          </p:cNvPr>
          <p:cNvSpPr>
            <a:spLocks/>
          </p:cNvSpPr>
          <p:nvPr/>
        </p:nvSpPr>
        <p:spPr>
          <a:xfrm>
            <a:off x="6361852" y="2555838"/>
            <a:ext cx="4855497" cy="763526"/>
          </a:xfrm>
          <a:prstGeom prst="rect">
            <a:avLst/>
          </a:prstGeom>
        </p:spPr>
        <p:txBody>
          <a:bodyPr/>
          <a:lstStyle/>
          <a:p>
            <a:pPr defTabSz="841248"/>
            <a:endParaRPr lang="it-IT" dirty="0"/>
          </a:p>
        </p:txBody>
      </p:sp>
    </p:spTree>
    <p:extLst>
      <p:ext uri="{BB962C8B-B14F-4D97-AF65-F5344CB8AC3E}">
        <p14:creationId xmlns:p14="http://schemas.microsoft.com/office/powerpoint/2010/main" val="3664203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42" name="Oval 41">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Oval 44">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6" name="Straight Connector 55">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58" name="Rectangle 57">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F0F15-204D-2C30-0F9B-24B0941E356C}"/>
              </a:ext>
            </a:extLst>
          </p:cNvPr>
          <p:cNvSpPr>
            <a:spLocks noGrp="1"/>
          </p:cNvSpPr>
          <p:nvPr>
            <p:ph type="title"/>
          </p:nvPr>
        </p:nvSpPr>
        <p:spPr>
          <a:xfrm>
            <a:off x="565150" y="770889"/>
            <a:ext cx="4541445" cy="1587449"/>
          </a:xfrm>
        </p:spPr>
        <p:txBody>
          <a:bodyPr vert="horz" lIns="91440" tIns="45720" rIns="91440" bIns="45720" rtlCol="0" anchor="t">
            <a:normAutofit/>
          </a:bodyPr>
          <a:lstStyle/>
          <a:p>
            <a:r>
              <a:rPr lang="en-US"/>
              <a:t>Final Conclusions:</a:t>
            </a:r>
          </a:p>
        </p:txBody>
      </p:sp>
      <p:sp>
        <p:nvSpPr>
          <p:cNvPr id="3" name="Content Placeholder 2">
            <a:extLst>
              <a:ext uri="{FF2B5EF4-FFF2-40B4-BE49-F238E27FC236}">
                <a16:creationId xmlns:a16="http://schemas.microsoft.com/office/drawing/2014/main" id="{C7300402-77E6-F599-B194-F0CB35540C54}"/>
              </a:ext>
            </a:extLst>
          </p:cNvPr>
          <p:cNvSpPr>
            <a:spLocks noGrp="1"/>
          </p:cNvSpPr>
          <p:nvPr>
            <p:ph sz="half" idx="1"/>
          </p:nvPr>
        </p:nvSpPr>
        <p:spPr>
          <a:xfrm>
            <a:off x="6155706" y="817197"/>
            <a:ext cx="5457725" cy="1541148"/>
          </a:xfrm>
        </p:spPr>
        <p:txBody>
          <a:bodyPr vert="horz" lIns="91440" tIns="45720" rIns="91440" bIns="45720" rtlCol="0">
            <a:normAutofit/>
          </a:bodyPr>
          <a:lstStyle/>
          <a:p>
            <a:pPr>
              <a:lnSpc>
                <a:spcPct val="90000"/>
              </a:lnSpc>
            </a:pPr>
            <a:r>
              <a:rPr lang="en-US" sz="1500" dirty="0">
                <a:effectLst/>
              </a:rPr>
              <a:t>In conclusion, our final project has provided valuable insights into various aspects of exercise, weight management, and their relationship with age and gender. By understanding these relationships, we can develop more tailored and effective strategies for promoting health and well-being across diverse populations.</a:t>
            </a:r>
            <a:endParaRPr lang="en-US" sz="1500" dirty="0"/>
          </a:p>
        </p:txBody>
      </p:sp>
      <p:pic>
        <p:nvPicPr>
          <p:cNvPr id="6" name="Content Placeholder 5" descr="A group of people holding trophies">
            <a:extLst>
              <a:ext uri="{FF2B5EF4-FFF2-40B4-BE49-F238E27FC236}">
                <a16:creationId xmlns:a16="http://schemas.microsoft.com/office/drawing/2014/main" id="{8220DDB1-117C-053D-FCB8-ED1A1E93933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07741" y="2691638"/>
            <a:ext cx="10373115" cy="3189732"/>
          </a:xfrm>
          <a:prstGeom prst="rect">
            <a:avLst/>
          </a:prstGeom>
        </p:spPr>
      </p:pic>
      <p:grpSp>
        <p:nvGrpSpPr>
          <p:cNvPr id="60" name="Group 59">
            <a:extLst>
              <a:ext uri="{FF2B5EF4-FFF2-40B4-BE49-F238E27FC236}">
                <a16:creationId xmlns:a16="http://schemas.microsoft.com/office/drawing/2014/main" id="{05ADD15B-C747-D340-BF8A-A1DD2A6A9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61" name="Freeform 53">
              <a:extLst>
                <a:ext uri="{FF2B5EF4-FFF2-40B4-BE49-F238E27FC236}">
                  <a16:creationId xmlns:a16="http://schemas.microsoft.com/office/drawing/2014/main" id="{0B0B662E-0152-FD4E-B468-3F3593C15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55">
              <a:extLst>
                <a:ext uri="{FF2B5EF4-FFF2-40B4-BE49-F238E27FC236}">
                  <a16:creationId xmlns:a16="http://schemas.microsoft.com/office/drawing/2014/main" id="{81BFFC99-6B9D-F240-BD39-160F4C5735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57">
              <a:extLst>
                <a:ext uri="{FF2B5EF4-FFF2-40B4-BE49-F238E27FC236}">
                  <a16:creationId xmlns:a16="http://schemas.microsoft.com/office/drawing/2014/main" id="{4DC6AEB9-EEFF-D243-AEE2-42D0F9E53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58">
              <a:extLst>
                <a:ext uri="{FF2B5EF4-FFF2-40B4-BE49-F238E27FC236}">
                  <a16:creationId xmlns:a16="http://schemas.microsoft.com/office/drawing/2014/main" id="{D89DA958-651D-0049-A549-A9D22E494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66" name="Straight Connector 65">
            <a:extLst>
              <a:ext uri="{FF2B5EF4-FFF2-40B4-BE49-F238E27FC236}">
                <a16:creationId xmlns:a16="http://schemas.microsoft.com/office/drawing/2014/main" id="{1FE039F1-6D47-C642-B506-452A83B0A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01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7" name="Group 96">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98" name="Oval 97">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1" name="Oval 100">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0"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1" name="Straight Connector 110">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12" name="Rectangle 11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163EEB-51CF-BA05-E924-175E6FE8E74C}"/>
              </a:ext>
            </a:extLst>
          </p:cNvPr>
          <p:cNvSpPr>
            <a:spLocks noGrp="1"/>
          </p:cNvSpPr>
          <p:nvPr>
            <p:ph type="title"/>
          </p:nvPr>
        </p:nvSpPr>
        <p:spPr>
          <a:xfrm>
            <a:off x="565151" y="770890"/>
            <a:ext cx="4133560" cy="1268984"/>
          </a:xfrm>
        </p:spPr>
        <p:txBody>
          <a:bodyPr vert="horz" lIns="91440" tIns="45720" rIns="91440" bIns="45720" rtlCol="0" anchor="t">
            <a:normAutofit/>
          </a:bodyPr>
          <a:lstStyle/>
          <a:p>
            <a:pPr>
              <a:lnSpc>
                <a:spcPct val="90000"/>
              </a:lnSpc>
            </a:pPr>
            <a:r>
              <a:rPr lang="en-US" sz="4000"/>
              <a:t>Copyright Protections:</a:t>
            </a:r>
          </a:p>
        </p:txBody>
      </p:sp>
      <p:sp>
        <p:nvSpPr>
          <p:cNvPr id="4" name="Text Placeholder 3">
            <a:extLst>
              <a:ext uri="{FF2B5EF4-FFF2-40B4-BE49-F238E27FC236}">
                <a16:creationId xmlns:a16="http://schemas.microsoft.com/office/drawing/2014/main" id="{1EAB2305-68F1-0789-6D6E-728253C34273}"/>
              </a:ext>
            </a:extLst>
          </p:cNvPr>
          <p:cNvSpPr>
            <a:spLocks noGrp="1"/>
          </p:cNvSpPr>
          <p:nvPr>
            <p:ph type="body" sz="half" idx="2"/>
          </p:nvPr>
        </p:nvSpPr>
        <p:spPr>
          <a:xfrm>
            <a:off x="565151" y="2160016"/>
            <a:ext cx="4133560" cy="3601212"/>
          </a:xfrm>
        </p:spPr>
        <p:txBody>
          <a:bodyPr vert="horz" lIns="91440" tIns="45720" rIns="91440" bIns="45720" rtlCol="0">
            <a:normAutofit/>
          </a:bodyPr>
          <a:lstStyle/>
          <a:p>
            <a:pPr indent="-228600">
              <a:lnSpc>
                <a:spcPct val="90000"/>
              </a:lnSpc>
              <a:buFont typeface="Arial" panose="020B0604020202020204" pitchFamily="34" charset="0"/>
              <a:buChar char="•"/>
            </a:pPr>
            <a:r>
              <a:rPr lang="en-US" sz="1400">
                <a:effectLst/>
              </a:rPr>
              <a:t>This license grants users certain rights to use and publish the data under specific conditions.</a:t>
            </a:r>
            <a:br>
              <a:rPr lang="en-US" sz="1400">
                <a:effectLst/>
              </a:rPr>
            </a:br>
            <a:r>
              <a:rPr lang="en-US" sz="1400"/>
              <a:t>E</a:t>
            </a:r>
            <a:r>
              <a:rPr lang="en-US" sz="1400">
                <a:effectLst/>
              </a:rPr>
              <a:t>ach Data Provider agree that Enhanced Data shall not be considered a work of joint authorship by virtue of its relationship to Data licensed under this Agreement and shall not require either any obligation of accounting to or the consent of any Data Provider. Each Data Provider represents that the Data Provider has exercised reasonable care, to assure that: (a) the Data it Publishes was created or generated by it or was obtained from others with the right to Publish the Data under this Agreement; and (b) Publication of such Data does not violate any privacy or confidentiality obligation undertaken by the Data Provider.</a:t>
            </a:r>
            <a:endParaRPr lang="en-US" sz="1400"/>
          </a:p>
        </p:txBody>
      </p:sp>
      <p:pic>
        <p:nvPicPr>
          <p:cNvPr id="6" name="Picture Placeholder 5">
            <a:extLst>
              <a:ext uri="{FF2B5EF4-FFF2-40B4-BE49-F238E27FC236}">
                <a16:creationId xmlns:a16="http://schemas.microsoft.com/office/drawing/2014/main" id="{C1099F5B-0AEF-0475-3365-515A4739CAC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0188" r="10188"/>
          <a:stretch/>
        </p:blipFill>
        <p:spPr>
          <a:xfrm>
            <a:off x="5190511" y="681645"/>
            <a:ext cx="6262682" cy="5486059"/>
          </a:xfrm>
          <a:prstGeom prst="rect">
            <a:avLst/>
          </a:prstGeom>
        </p:spPr>
      </p:pic>
      <p:grpSp>
        <p:nvGrpSpPr>
          <p:cNvPr id="113" name="Group 112">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87"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4"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7" name="Straight Connector 116">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0510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7" name="Group 346">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348" name="Oval 347">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0"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1" name="Oval 350">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Oval 351">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5"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6"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7"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8"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9"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0"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62" name="Straight Connector 361">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64" name="Rectangle 363">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DEA01A-E57D-E0CC-222A-3FBFAB8ED169}"/>
              </a:ext>
            </a:extLst>
          </p:cNvPr>
          <p:cNvSpPr>
            <a:spLocks noGrp="1"/>
          </p:cNvSpPr>
          <p:nvPr>
            <p:ph type="title"/>
          </p:nvPr>
        </p:nvSpPr>
        <p:spPr>
          <a:xfrm>
            <a:off x="565151" y="770890"/>
            <a:ext cx="4133560" cy="1268984"/>
          </a:xfrm>
        </p:spPr>
        <p:txBody>
          <a:bodyPr vert="horz" lIns="91440" tIns="45720" rIns="91440" bIns="45720" rtlCol="0" anchor="t">
            <a:normAutofit/>
          </a:bodyPr>
          <a:lstStyle/>
          <a:p>
            <a:pPr>
              <a:lnSpc>
                <a:spcPct val="90000"/>
              </a:lnSpc>
            </a:pPr>
            <a:r>
              <a:rPr lang="en-US" sz="2800" dirty="0">
                <a:effectLst/>
              </a:rPr>
              <a:t>Fair Use Analysis:</a:t>
            </a:r>
            <a:br>
              <a:rPr lang="en-US" sz="2800" dirty="0">
                <a:effectLst/>
              </a:rPr>
            </a:br>
            <a:br>
              <a:rPr lang="en-US" sz="2800" dirty="0"/>
            </a:br>
            <a:endParaRPr lang="en-US" sz="2800" dirty="0"/>
          </a:p>
        </p:txBody>
      </p:sp>
      <p:sp>
        <p:nvSpPr>
          <p:cNvPr id="4" name="Text Placeholder 3">
            <a:extLst>
              <a:ext uri="{FF2B5EF4-FFF2-40B4-BE49-F238E27FC236}">
                <a16:creationId xmlns:a16="http://schemas.microsoft.com/office/drawing/2014/main" id="{7E5D30C3-BFDC-1F79-6E41-7600A511FD63}"/>
              </a:ext>
            </a:extLst>
          </p:cNvPr>
          <p:cNvSpPr>
            <a:spLocks noGrp="1"/>
          </p:cNvSpPr>
          <p:nvPr>
            <p:ph type="body" sz="half" idx="2"/>
          </p:nvPr>
        </p:nvSpPr>
        <p:spPr>
          <a:xfrm>
            <a:off x="565151" y="2160016"/>
            <a:ext cx="4133560" cy="3601212"/>
          </a:xfrm>
        </p:spPr>
        <p:txBody>
          <a:bodyPr vert="horz" lIns="91440" tIns="45720" rIns="91440" bIns="45720" rtlCol="0">
            <a:normAutofit/>
          </a:bodyPr>
          <a:lstStyle/>
          <a:p>
            <a:pPr indent="-228600">
              <a:buFont typeface="Arial" panose="020B0604020202020204" pitchFamily="34" charset="0"/>
              <a:buChar char="•"/>
            </a:pPr>
            <a:r>
              <a:rPr lang="en-US" dirty="0">
                <a:effectLst/>
              </a:rPr>
              <a:t>The license explicitly outlines the rights and permissions granted to users, including the ability to use, modify, and publish the data. However, users must comply with the conditions outlined in the agreement, such as preserving attributions to the data providers and not imposing further restrictions on the data's use.</a:t>
            </a:r>
            <a:endParaRPr lang="en-US" dirty="0"/>
          </a:p>
        </p:txBody>
      </p:sp>
      <p:cxnSp>
        <p:nvCxnSpPr>
          <p:cNvPr id="366" name="Straight Connector 365">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Placeholder 5">
            <a:extLst>
              <a:ext uri="{FF2B5EF4-FFF2-40B4-BE49-F238E27FC236}">
                <a16:creationId xmlns:a16="http://schemas.microsoft.com/office/drawing/2014/main" id="{657BDD08-40B6-0D4F-5B8A-49054241DECD}"/>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1775" r="32502" b="-1"/>
          <a:stretch/>
        </p:blipFill>
        <p:spPr>
          <a:xfrm>
            <a:off x="5264837" y="1"/>
            <a:ext cx="6927163" cy="6857999"/>
          </a:xfrm>
          <a:prstGeom prst="rect">
            <a:avLst/>
          </a:prstGeom>
        </p:spPr>
      </p:pic>
      <p:grpSp>
        <p:nvGrpSpPr>
          <p:cNvPr id="368" name="Group 367">
            <a:extLst>
              <a:ext uri="{FF2B5EF4-FFF2-40B4-BE49-F238E27FC236}">
                <a16:creationId xmlns:a16="http://schemas.microsoft.com/office/drawing/2014/main" id="{3FCE1FB7-7E83-C242-A5AD-4646FBE1C9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369" name="Freeform 40">
              <a:extLst>
                <a:ext uri="{FF2B5EF4-FFF2-40B4-BE49-F238E27FC236}">
                  <a16:creationId xmlns:a16="http://schemas.microsoft.com/office/drawing/2014/main" id="{B8D18D83-C725-D745-B62E-4CDC73E31D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0" name="Freeform 41">
              <a:extLst>
                <a:ext uri="{FF2B5EF4-FFF2-40B4-BE49-F238E27FC236}">
                  <a16:creationId xmlns:a16="http://schemas.microsoft.com/office/drawing/2014/main" id="{964C4E64-7EB1-3840-94A1-073533B6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1" name="Freeform 42">
              <a:extLst>
                <a:ext uri="{FF2B5EF4-FFF2-40B4-BE49-F238E27FC236}">
                  <a16:creationId xmlns:a16="http://schemas.microsoft.com/office/drawing/2014/main" id="{58747916-12E7-2A44-90AC-868676B61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2" name="Freeform 43">
              <a:extLst>
                <a:ext uri="{FF2B5EF4-FFF2-40B4-BE49-F238E27FC236}">
                  <a16:creationId xmlns:a16="http://schemas.microsoft.com/office/drawing/2014/main" id="{C62734AC-B154-604F-A35D-C78CF94F7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3" name="Freeform 44">
              <a:extLst>
                <a:ext uri="{FF2B5EF4-FFF2-40B4-BE49-F238E27FC236}">
                  <a16:creationId xmlns:a16="http://schemas.microsoft.com/office/drawing/2014/main" id="{AE04421A-F546-4046-8F52-CAE8232AC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7" name="Freeform 45">
              <a:extLst>
                <a:ext uri="{FF2B5EF4-FFF2-40B4-BE49-F238E27FC236}">
                  <a16:creationId xmlns:a16="http://schemas.microsoft.com/office/drawing/2014/main" id="{49F9C907-348C-4142-AB27-429B47D2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8" name="Freeform 46">
              <a:extLst>
                <a:ext uri="{FF2B5EF4-FFF2-40B4-BE49-F238E27FC236}">
                  <a16:creationId xmlns:a16="http://schemas.microsoft.com/office/drawing/2014/main" id="{82917C11-77C6-A84B-A805-16EEAFB7A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68390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5" name="Group 94">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96" name="Oval 95">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Oval 98">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0" name="Straight Connector 109">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12" name="Rectangle 111">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924125-73E6-B40D-C7DE-1619DC82F0B1}"/>
              </a:ext>
            </a:extLst>
          </p:cNvPr>
          <p:cNvSpPr>
            <a:spLocks noGrp="1"/>
          </p:cNvSpPr>
          <p:nvPr>
            <p:ph type="title"/>
          </p:nvPr>
        </p:nvSpPr>
        <p:spPr>
          <a:xfrm>
            <a:off x="565151" y="770890"/>
            <a:ext cx="4133559" cy="1268984"/>
          </a:xfrm>
        </p:spPr>
        <p:txBody>
          <a:bodyPr vert="horz" lIns="91440" tIns="45720" rIns="91440" bIns="45720" rtlCol="0" anchor="t">
            <a:normAutofit/>
          </a:bodyPr>
          <a:lstStyle/>
          <a:p>
            <a:pPr>
              <a:lnSpc>
                <a:spcPct val="90000"/>
              </a:lnSpc>
            </a:pPr>
            <a:r>
              <a:rPr lang="en-US" sz="4000">
                <a:effectLst/>
              </a:rPr>
              <a:t>Data Collection:</a:t>
            </a:r>
            <a:br>
              <a:rPr lang="en-US" sz="4000">
                <a:effectLst/>
              </a:rPr>
            </a:br>
            <a:endParaRPr lang="en-US" sz="4000"/>
          </a:p>
        </p:txBody>
      </p:sp>
      <p:sp>
        <p:nvSpPr>
          <p:cNvPr id="4" name="Text Placeholder 3">
            <a:extLst>
              <a:ext uri="{FF2B5EF4-FFF2-40B4-BE49-F238E27FC236}">
                <a16:creationId xmlns:a16="http://schemas.microsoft.com/office/drawing/2014/main" id="{BA8E0B0F-55D4-ADAE-A5E8-6CBD4C0621F8}"/>
              </a:ext>
            </a:extLst>
          </p:cNvPr>
          <p:cNvSpPr>
            <a:spLocks noGrp="1"/>
          </p:cNvSpPr>
          <p:nvPr>
            <p:ph type="body" sz="half" idx="2"/>
          </p:nvPr>
        </p:nvSpPr>
        <p:spPr>
          <a:xfrm>
            <a:off x="565151" y="2160016"/>
            <a:ext cx="4133559" cy="3601212"/>
          </a:xfrm>
        </p:spPr>
        <p:txBody>
          <a:bodyPr vert="horz" lIns="91440" tIns="45720" rIns="91440" bIns="45720" rtlCol="0">
            <a:normAutofit/>
          </a:bodyPr>
          <a:lstStyle/>
          <a:p>
            <a:pPr indent="-228600">
              <a:buFont typeface="Arial" panose="020B0604020202020204" pitchFamily="34" charset="0"/>
              <a:buChar char="•"/>
            </a:pPr>
            <a:r>
              <a:rPr lang="en-US">
                <a:effectLst/>
              </a:rPr>
              <a:t>the dataset is provided under a specific license agreement that grants users certain rights to use and publish the data, subject to compliance with the conditions outlined in the agreement. As long as users adhere to these conditions, their use of the dataset should be within the bounds of fair use and the terms of the license agreement.</a:t>
            </a:r>
            <a:endParaRPr lang="en-US"/>
          </a:p>
        </p:txBody>
      </p:sp>
      <p:cxnSp>
        <p:nvCxnSpPr>
          <p:cNvPr id="114" name="Straight Connector 113">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Placeholder 5">
            <a:extLst>
              <a:ext uri="{FF2B5EF4-FFF2-40B4-BE49-F238E27FC236}">
                <a16:creationId xmlns:a16="http://schemas.microsoft.com/office/drawing/2014/main" id="{E905A714-CB5E-D179-A287-0CB3BA4DF29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b="8423"/>
          <a:stretch/>
        </p:blipFill>
        <p:spPr>
          <a:xfrm>
            <a:off x="5264837" y="1"/>
            <a:ext cx="6927163" cy="6857999"/>
          </a:xfrm>
          <a:prstGeom prst="rect">
            <a:avLst/>
          </a:prstGeom>
        </p:spPr>
      </p:pic>
      <p:grpSp>
        <p:nvGrpSpPr>
          <p:cNvPr id="116" name="Group 115">
            <a:extLst>
              <a:ext uri="{FF2B5EF4-FFF2-40B4-BE49-F238E27FC236}">
                <a16:creationId xmlns:a16="http://schemas.microsoft.com/office/drawing/2014/main" id="{3FCE1FB7-7E83-C242-A5AD-4646FBE1C9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17" name="Freeform 40">
              <a:extLst>
                <a:ext uri="{FF2B5EF4-FFF2-40B4-BE49-F238E27FC236}">
                  <a16:creationId xmlns:a16="http://schemas.microsoft.com/office/drawing/2014/main" id="{B8D18D83-C725-D745-B62E-4CDC73E31D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41">
              <a:extLst>
                <a:ext uri="{FF2B5EF4-FFF2-40B4-BE49-F238E27FC236}">
                  <a16:creationId xmlns:a16="http://schemas.microsoft.com/office/drawing/2014/main" id="{964C4E64-7EB1-3840-94A1-073533B6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Freeform 42">
              <a:extLst>
                <a:ext uri="{FF2B5EF4-FFF2-40B4-BE49-F238E27FC236}">
                  <a16:creationId xmlns:a16="http://schemas.microsoft.com/office/drawing/2014/main" id="{58747916-12E7-2A44-90AC-868676B61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0" name="Freeform 43">
              <a:extLst>
                <a:ext uri="{FF2B5EF4-FFF2-40B4-BE49-F238E27FC236}">
                  <a16:creationId xmlns:a16="http://schemas.microsoft.com/office/drawing/2014/main" id="{C62734AC-B154-604F-A35D-C78CF94F7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1" name="Freeform 44">
              <a:extLst>
                <a:ext uri="{FF2B5EF4-FFF2-40B4-BE49-F238E27FC236}">
                  <a16:creationId xmlns:a16="http://schemas.microsoft.com/office/drawing/2014/main" id="{AE04421A-F546-4046-8F52-CAE8232AC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5" name="Freeform 45">
              <a:extLst>
                <a:ext uri="{FF2B5EF4-FFF2-40B4-BE49-F238E27FC236}">
                  <a16:creationId xmlns:a16="http://schemas.microsoft.com/office/drawing/2014/main" id="{49F9C907-348C-4142-AB27-429B47D2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6" name="Freeform 46">
              <a:extLst>
                <a:ext uri="{FF2B5EF4-FFF2-40B4-BE49-F238E27FC236}">
                  <a16:creationId xmlns:a16="http://schemas.microsoft.com/office/drawing/2014/main" id="{82917C11-77C6-A84B-A805-16EEAFB7A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717795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17" name="Oval 116">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9"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0" name="Oval 119">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4"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5"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6"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7"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8"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30" name="Straight Connector 129">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31" name="Rectangle 13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529DF4-082E-43BC-1F37-6EC850CA37A8}"/>
              </a:ext>
            </a:extLst>
          </p:cNvPr>
          <p:cNvSpPr>
            <a:spLocks noGrp="1"/>
          </p:cNvSpPr>
          <p:nvPr>
            <p:ph type="title"/>
          </p:nvPr>
        </p:nvSpPr>
        <p:spPr>
          <a:xfrm>
            <a:off x="565151" y="770890"/>
            <a:ext cx="4133560" cy="1268984"/>
          </a:xfrm>
        </p:spPr>
        <p:txBody>
          <a:bodyPr vert="horz" lIns="91440" tIns="45720" rIns="91440" bIns="45720" rtlCol="0" anchor="t">
            <a:normAutofit/>
          </a:bodyPr>
          <a:lstStyle/>
          <a:p>
            <a:pPr>
              <a:lnSpc>
                <a:spcPct val="90000"/>
              </a:lnSpc>
            </a:pPr>
            <a:r>
              <a:rPr lang="en-US" sz="4000" dirty="0"/>
              <a:t>Project Proposal:</a:t>
            </a:r>
          </a:p>
        </p:txBody>
      </p:sp>
      <p:sp>
        <p:nvSpPr>
          <p:cNvPr id="4" name="Text Placeholder 3">
            <a:extLst>
              <a:ext uri="{FF2B5EF4-FFF2-40B4-BE49-F238E27FC236}">
                <a16:creationId xmlns:a16="http://schemas.microsoft.com/office/drawing/2014/main" id="{AD2C11D0-B357-FFAA-FCF4-9ABE347812D7}"/>
              </a:ext>
            </a:extLst>
          </p:cNvPr>
          <p:cNvSpPr>
            <a:spLocks noGrp="1"/>
          </p:cNvSpPr>
          <p:nvPr>
            <p:ph type="body" sz="half" idx="2"/>
          </p:nvPr>
        </p:nvSpPr>
        <p:spPr>
          <a:xfrm>
            <a:off x="565151" y="2160016"/>
            <a:ext cx="4133560" cy="2517312"/>
          </a:xfrm>
        </p:spPr>
        <p:txBody>
          <a:bodyPr vert="horz" lIns="91440" tIns="45720" rIns="91440" bIns="45720" rtlCol="0">
            <a:normAutofit/>
          </a:bodyPr>
          <a:lstStyle/>
          <a:p>
            <a:pPr indent="-228600">
              <a:buFont typeface="Arial" panose="020B0604020202020204" pitchFamily="34" charset="0"/>
              <a:buChar char="•"/>
            </a:pPr>
            <a:r>
              <a:rPr lang="en-US" u="none" strike="noStrike" dirty="0">
                <a:effectLst/>
              </a:rPr>
              <a:t>Our project aims to provide valuable insights into the relationship between health indicators, exercise types, age, and gender, ultimately contributing to </a:t>
            </a:r>
            <a:r>
              <a:rPr lang="en-US" u="none" strike="noStrike" dirty="0" err="1">
                <a:effectLst/>
              </a:rPr>
              <a:t>personalised</a:t>
            </a:r>
            <a:r>
              <a:rPr lang="en-US" u="none" strike="noStrike" dirty="0">
                <a:effectLst/>
              </a:rPr>
              <a:t> and effective fitness strategies for individuals and informing industry practices.</a:t>
            </a:r>
            <a:endParaRPr lang="en-US" dirty="0"/>
          </a:p>
        </p:txBody>
      </p:sp>
      <p:cxnSp>
        <p:nvCxnSpPr>
          <p:cNvPr id="132" name="Straight Connector 131">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Placeholder 5" descr="A person doing yoga">
            <a:extLst>
              <a:ext uri="{FF2B5EF4-FFF2-40B4-BE49-F238E27FC236}">
                <a16:creationId xmlns:a16="http://schemas.microsoft.com/office/drawing/2014/main" id="{BA43350E-64AD-0313-527A-2D2960B13DE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8563" r="24620"/>
          <a:stretch/>
        </p:blipFill>
        <p:spPr>
          <a:xfrm>
            <a:off x="5264837" y="1"/>
            <a:ext cx="6927163" cy="6857999"/>
          </a:xfrm>
          <a:prstGeom prst="rect">
            <a:avLst/>
          </a:prstGeom>
        </p:spPr>
      </p:pic>
      <p:grpSp>
        <p:nvGrpSpPr>
          <p:cNvPr id="133" name="Group 132">
            <a:extLst>
              <a:ext uri="{FF2B5EF4-FFF2-40B4-BE49-F238E27FC236}">
                <a16:creationId xmlns:a16="http://schemas.microsoft.com/office/drawing/2014/main" id="{3FCE1FB7-7E83-C242-A5AD-4646FBE1C9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34" name="Freeform 40">
              <a:extLst>
                <a:ext uri="{FF2B5EF4-FFF2-40B4-BE49-F238E27FC236}">
                  <a16:creationId xmlns:a16="http://schemas.microsoft.com/office/drawing/2014/main" id="{B8D18D83-C725-D745-B62E-4CDC73E31D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5" name="Freeform 41">
              <a:extLst>
                <a:ext uri="{FF2B5EF4-FFF2-40B4-BE49-F238E27FC236}">
                  <a16:creationId xmlns:a16="http://schemas.microsoft.com/office/drawing/2014/main" id="{964C4E64-7EB1-3840-94A1-073533B6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42">
              <a:extLst>
                <a:ext uri="{FF2B5EF4-FFF2-40B4-BE49-F238E27FC236}">
                  <a16:creationId xmlns:a16="http://schemas.microsoft.com/office/drawing/2014/main" id="{58747916-12E7-2A44-90AC-868676B61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6" name="Freeform 43">
              <a:extLst>
                <a:ext uri="{FF2B5EF4-FFF2-40B4-BE49-F238E27FC236}">
                  <a16:creationId xmlns:a16="http://schemas.microsoft.com/office/drawing/2014/main" id="{C62734AC-B154-604F-A35D-C78CF94F7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44">
              <a:extLst>
                <a:ext uri="{FF2B5EF4-FFF2-40B4-BE49-F238E27FC236}">
                  <a16:creationId xmlns:a16="http://schemas.microsoft.com/office/drawing/2014/main" id="{AE04421A-F546-4046-8F52-CAE8232AC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45">
              <a:extLst>
                <a:ext uri="{FF2B5EF4-FFF2-40B4-BE49-F238E27FC236}">
                  <a16:creationId xmlns:a16="http://schemas.microsoft.com/office/drawing/2014/main" id="{49F9C907-348C-4142-AB27-429B47D2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46">
              <a:extLst>
                <a:ext uri="{FF2B5EF4-FFF2-40B4-BE49-F238E27FC236}">
                  <a16:creationId xmlns:a16="http://schemas.microsoft.com/office/drawing/2014/main" id="{82917C11-77C6-A84B-A805-16EEAFB7A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29005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4" name="Group 83">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85" name="Oval 84">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Oval 87">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Oval 92">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8"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9" name="Oval 98">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6"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8"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10" name="Straight Connector 109">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12" name="Rectangle 11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itle 4">
            <a:extLst>
              <a:ext uri="{FF2B5EF4-FFF2-40B4-BE49-F238E27FC236}">
                <a16:creationId xmlns:a16="http://schemas.microsoft.com/office/drawing/2014/main" id="{DBFAC1BF-BC21-0C7C-866A-F974B48E63C9}"/>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dirty="0"/>
              <a:t>Workflow</a:t>
            </a:r>
          </a:p>
        </p:txBody>
      </p:sp>
      <p:grpSp>
        <p:nvGrpSpPr>
          <p:cNvPr id="114" name="Group 113">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15"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7"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8"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Content Placeholder 7" descr="A diagram of a process&#10;&#10;Description automatically generated">
            <a:extLst>
              <a:ext uri="{FF2B5EF4-FFF2-40B4-BE49-F238E27FC236}">
                <a16:creationId xmlns:a16="http://schemas.microsoft.com/office/drawing/2014/main" id="{F8F8C9B8-40C1-78EA-8930-68F4202471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529" b="14758"/>
          <a:stretch/>
        </p:blipFill>
        <p:spPr>
          <a:xfrm>
            <a:off x="651489" y="2169236"/>
            <a:ext cx="10885620" cy="3712134"/>
          </a:xfrm>
          <a:prstGeom prst="rect">
            <a:avLst/>
          </a:prstGeom>
        </p:spPr>
      </p:pic>
      <p:cxnSp>
        <p:nvCxnSpPr>
          <p:cNvPr id="120" name="Straight Connector 119">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46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2" name="Group 411">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413" name="Oval 412">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5"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6" name="Oval 415">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Oval 416">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Oval 417">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0"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1" name="Oval 420">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Oval 421">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val 422">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Oval 423">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6"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7" name="Oval 426">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Oval 427">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1"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2"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3"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4"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5"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6"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38" name="Straight Connector 437">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40" name="Rectangle 43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itle 4">
            <a:extLst>
              <a:ext uri="{FF2B5EF4-FFF2-40B4-BE49-F238E27FC236}">
                <a16:creationId xmlns:a16="http://schemas.microsoft.com/office/drawing/2014/main" id="{DBFAC1BF-BC21-0C7C-866A-F974B48E63C9}"/>
              </a:ext>
            </a:extLst>
          </p:cNvPr>
          <p:cNvSpPr>
            <a:spLocks noGrp="1"/>
          </p:cNvSpPr>
          <p:nvPr>
            <p:ph type="title"/>
          </p:nvPr>
        </p:nvSpPr>
        <p:spPr>
          <a:xfrm>
            <a:off x="566924" y="765768"/>
            <a:ext cx="6402597" cy="1063244"/>
          </a:xfrm>
        </p:spPr>
        <p:txBody>
          <a:bodyPr vert="horz" lIns="91440" tIns="45720" rIns="91440" bIns="45720" rtlCol="0" anchor="t">
            <a:normAutofit/>
          </a:bodyPr>
          <a:lstStyle/>
          <a:p>
            <a:r>
              <a:rPr lang="en-US" sz="4800"/>
              <a:t>Extraction</a:t>
            </a:r>
          </a:p>
        </p:txBody>
      </p:sp>
      <p:grpSp>
        <p:nvGrpSpPr>
          <p:cNvPr id="442" name="Group 441">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43"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4"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5"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6"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Content Placeholder 7">
            <a:extLst>
              <a:ext uri="{FF2B5EF4-FFF2-40B4-BE49-F238E27FC236}">
                <a16:creationId xmlns:a16="http://schemas.microsoft.com/office/drawing/2014/main" id="{F8F8C9B8-40C1-78EA-8930-68F420247131}"/>
              </a:ext>
            </a:extLst>
          </p:cNvPr>
          <p:cNvPicPr>
            <a:picLocks noChangeAspect="1"/>
          </p:cNvPicPr>
          <p:nvPr/>
        </p:nvPicPr>
        <p:blipFill rotWithShape="1">
          <a:blip r:embed="rId2">
            <a:extLst>
              <a:ext uri="{28A0092B-C50C-407E-A947-70E740481C1C}">
                <a14:useLocalDpi xmlns:a14="http://schemas.microsoft.com/office/drawing/2010/main" val="0"/>
              </a:ext>
            </a:extLst>
          </a:blip>
          <a:srcRect t="9403" b="9403"/>
          <a:stretch/>
        </p:blipFill>
        <p:spPr>
          <a:xfrm>
            <a:off x="651489" y="2169236"/>
            <a:ext cx="10885620" cy="3712134"/>
          </a:xfrm>
          <a:prstGeom prst="rect">
            <a:avLst/>
          </a:prstGeom>
          <a:solidFill>
            <a:srgbClr val="FFFFFF"/>
          </a:solidFill>
          <a:scene3d>
            <a:camera prst="orthographicFront"/>
            <a:lightRig rig="threePt" dir="t">
              <a:rot lat="0" lon="0" rev="2700000"/>
            </a:lightRig>
          </a:scene3d>
          <a:sp3d>
            <a:bevelT h="38100"/>
            <a:contourClr>
              <a:srgbClr val="C0C0C0"/>
            </a:contourClr>
          </a:sp3d>
        </p:spPr>
      </p:pic>
      <p:cxnSp>
        <p:nvCxnSpPr>
          <p:cNvPr id="448" name="Straight Connector 447">
            <a:extLst>
              <a:ext uri="{FF2B5EF4-FFF2-40B4-BE49-F238E27FC236}">
                <a16:creationId xmlns:a16="http://schemas.microsoft.com/office/drawing/2014/main" id="{51D4F49C-5EE1-6C4F-858E-AE02CC2CD5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55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7"/>
                                        </p:tgtEl>
                                        <p:attrNameLst>
                                          <p:attrName>style.visibility</p:attrName>
                                        </p:attrNameLst>
                                      </p:cBhvr>
                                      <p:to>
                                        <p:strVal val="visible"/>
                                      </p:to>
                                    </p:set>
                                    <p:animEffect transition="in" filter="fade">
                                      <p:cBhvr>
                                        <p:cTn id="7" dur="7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5" name="Group 374">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295" name="Oval 294">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7"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8" name="Oval 297">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Oval 299">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2"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3"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4"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5"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6"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7"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76" name="Straight Connector 375">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7" name="Rectangle 376">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B1398-C3A3-D025-CCF1-DF6A6BF67F43}"/>
              </a:ext>
            </a:extLst>
          </p:cNvPr>
          <p:cNvSpPr>
            <a:spLocks noGrp="1"/>
          </p:cNvSpPr>
          <p:nvPr>
            <p:ph type="title"/>
          </p:nvPr>
        </p:nvSpPr>
        <p:spPr>
          <a:xfrm>
            <a:off x="565151" y="770890"/>
            <a:ext cx="4133560" cy="722630"/>
          </a:xfrm>
        </p:spPr>
        <p:txBody>
          <a:bodyPr vert="horz" lIns="91440" tIns="45720" rIns="91440" bIns="45720" rtlCol="0" anchor="t">
            <a:noAutofit/>
          </a:bodyPr>
          <a:lstStyle/>
          <a:p>
            <a:pPr>
              <a:lnSpc>
                <a:spcPct val="90000"/>
              </a:lnSpc>
            </a:pPr>
            <a:r>
              <a:rPr lang="en-US" sz="2800" dirty="0">
                <a:effectLst/>
              </a:rPr>
              <a:t>Initial Data Retrieval</a:t>
            </a:r>
            <a:br>
              <a:rPr lang="en-US" sz="2800" dirty="0">
                <a:effectLst/>
              </a:rPr>
            </a:br>
            <a:br>
              <a:rPr lang="en-US" sz="2800" dirty="0"/>
            </a:br>
            <a:br>
              <a:rPr lang="en-US" sz="2800" u="none" strike="noStrike" dirty="0">
                <a:effectLst/>
              </a:rPr>
            </a:br>
            <a:endParaRPr lang="en-US" sz="2800" dirty="0"/>
          </a:p>
        </p:txBody>
      </p:sp>
      <p:sp>
        <p:nvSpPr>
          <p:cNvPr id="13" name="Text Placeholder 12">
            <a:extLst>
              <a:ext uri="{FF2B5EF4-FFF2-40B4-BE49-F238E27FC236}">
                <a16:creationId xmlns:a16="http://schemas.microsoft.com/office/drawing/2014/main" id="{AC2D22B7-9108-62B6-ABAD-6E92F1232D2F}"/>
              </a:ext>
            </a:extLst>
          </p:cNvPr>
          <p:cNvSpPr>
            <a:spLocks noGrp="1"/>
          </p:cNvSpPr>
          <p:nvPr>
            <p:ph type="body" sz="half" idx="2"/>
          </p:nvPr>
        </p:nvSpPr>
        <p:spPr>
          <a:xfrm>
            <a:off x="565151" y="1727200"/>
            <a:ext cx="4133560" cy="4034028"/>
          </a:xfrm>
        </p:spPr>
        <p:txBody>
          <a:bodyPr vert="horz" lIns="91440" tIns="45720" rIns="91440" bIns="45720" rtlCol="0">
            <a:normAutofit lnSpcReduction="10000"/>
          </a:bodyPr>
          <a:lstStyle/>
          <a:p>
            <a:pPr marL="342900" indent="-228600">
              <a:lnSpc>
                <a:spcPct val="90000"/>
              </a:lnSpc>
              <a:buFont typeface="Arial" panose="020B0604020202020204" pitchFamily="34" charset="0"/>
              <a:buChar char="•"/>
            </a:pPr>
            <a:r>
              <a:rPr lang="en-US" dirty="0">
                <a:effectLst/>
              </a:rPr>
              <a:t>Data Sourcing: Relevant and reliable data was collected from Kaggle for the project.</a:t>
            </a:r>
          </a:p>
          <a:p>
            <a:pPr marL="342900" indent="-228600">
              <a:lnSpc>
                <a:spcPct val="90000"/>
              </a:lnSpc>
              <a:buFont typeface="Arial" panose="020B0604020202020204" pitchFamily="34" charset="0"/>
              <a:buChar char="•"/>
            </a:pPr>
            <a:r>
              <a:rPr lang="en-US" dirty="0">
                <a:effectLst/>
              </a:rPr>
              <a:t>Data Preparation: The collected data underwent refinement and was organized into three CSV files for easier management.</a:t>
            </a:r>
          </a:p>
          <a:p>
            <a:pPr marL="342900" indent="-228600">
              <a:lnSpc>
                <a:spcPct val="90000"/>
              </a:lnSpc>
              <a:buFont typeface="Arial" panose="020B0604020202020204" pitchFamily="34" charset="0"/>
              <a:buChar char="•"/>
            </a:pPr>
            <a:r>
              <a:rPr lang="en-US" dirty="0">
                <a:effectLst/>
              </a:rPr>
              <a:t>Database Design: To manage the data effectively, an Entity-Relationship Diagram (ERD) was created to understand the connections between different pieces of information. Primary and foreign keys were defined to maintain data integrity.</a:t>
            </a:r>
          </a:p>
          <a:p>
            <a:pPr marL="342900" indent="-228600">
              <a:lnSpc>
                <a:spcPct val="90000"/>
              </a:lnSpc>
              <a:buFont typeface="Arial" panose="020B0604020202020204" pitchFamily="34" charset="0"/>
              <a:buChar char="•"/>
            </a:pPr>
            <a:r>
              <a:rPr lang="en-US" dirty="0">
                <a:effectLst/>
              </a:rPr>
              <a:t>Database Creation: A new database was established to house the curated data</a:t>
            </a:r>
            <a:r>
              <a:rPr lang="en-US" sz="1400" dirty="0">
                <a:effectLst/>
              </a:rPr>
              <a:t>.</a:t>
            </a:r>
          </a:p>
          <a:p>
            <a:pPr indent="-228600">
              <a:lnSpc>
                <a:spcPct val="90000"/>
              </a:lnSpc>
              <a:buFont typeface="Arial" panose="020B0604020202020204" pitchFamily="34" charset="0"/>
              <a:buChar char="•"/>
            </a:pPr>
            <a:endParaRPr lang="en-US" sz="1400" dirty="0"/>
          </a:p>
        </p:txBody>
      </p:sp>
      <p:cxnSp>
        <p:nvCxnSpPr>
          <p:cNvPr id="378" name="Straight Connector 377">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Content Placeholder 28" descr="A diagram of extracting data&#10;&#10;Description automatically generated">
            <a:extLst>
              <a:ext uri="{FF2B5EF4-FFF2-40B4-BE49-F238E27FC236}">
                <a16:creationId xmlns:a16="http://schemas.microsoft.com/office/drawing/2014/main" id="{B2039D9D-A6C6-CD89-9FB2-0CAB5789B50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025" r="9507" b="-1"/>
          <a:stretch/>
        </p:blipFill>
        <p:spPr>
          <a:xfrm>
            <a:off x="5263860" y="681645"/>
            <a:ext cx="6273249" cy="5486057"/>
          </a:xfrm>
          <a:prstGeom prst="rect">
            <a:avLst/>
          </a:prstGeom>
        </p:spPr>
      </p:pic>
      <p:grpSp>
        <p:nvGrpSpPr>
          <p:cNvPr id="379" name="Group 378">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16"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7"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8"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0"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 Placeholder 2">
            <a:extLst>
              <a:ext uri="{FF2B5EF4-FFF2-40B4-BE49-F238E27FC236}">
                <a16:creationId xmlns:a16="http://schemas.microsoft.com/office/drawing/2014/main" id="{E274770B-4C93-C361-81C0-FCA846D3E594}"/>
              </a:ext>
            </a:extLst>
          </p:cNvPr>
          <p:cNvSpPr>
            <a:spLocks/>
          </p:cNvSpPr>
          <p:nvPr/>
        </p:nvSpPr>
        <p:spPr>
          <a:xfrm>
            <a:off x="967562" y="2555838"/>
            <a:ext cx="4855497" cy="763526"/>
          </a:xfrm>
          <a:prstGeom prst="rect">
            <a:avLst/>
          </a:prstGeom>
        </p:spPr>
        <p:txBody>
          <a:bodyPr/>
          <a:lstStyle/>
          <a:p>
            <a:pPr defTabSz="841248"/>
            <a:endParaRPr lang="it-IT" dirty="0"/>
          </a:p>
        </p:txBody>
      </p:sp>
      <p:sp>
        <p:nvSpPr>
          <p:cNvPr id="5" name="Text Placeholder 4">
            <a:extLst>
              <a:ext uri="{FF2B5EF4-FFF2-40B4-BE49-F238E27FC236}">
                <a16:creationId xmlns:a16="http://schemas.microsoft.com/office/drawing/2014/main" id="{0A8C9035-3D71-8948-D52B-55ACC8419C80}"/>
              </a:ext>
            </a:extLst>
          </p:cNvPr>
          <p:cNvSpPr>
            <a:spLocks/>
          </p:cNvSpPr>
          <p:nvPr/>
        </p:nvSpPr>
        <p:spPr>
          <a:xfrm>
            <a:off x="6361852" y="2555838"/>
            <a:ext cx="4855497" cy="763526"/>
          </a:xfrm>
          <a:prstGeom prst="rect">
            <a:avLst/>
          </a:prstGeom>
        </p:spPr>
        <p:txBody>
          <a:bodyPr/>
          <a:lstStyle/>
          <a:p>
            <a:pPr defTabSz="841248"/>
            <a:endParaRPr lang="it-IT" dirty="0"/>
          </a:p>
        </p:txBody>
      </p:sp>
    </p:spTree>
    <p:extLst>
      <p:ext uri="{BB962C8B-B14F-4D97-AF65-F5344CB8AC3E}">
        <p14:creationId xmlns:p14="http://schemas.microsoft.com/office/powerpoint/2010/main" val="2734763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1" name="Group 320">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322" name="Oval 321">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4"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5" name="Oval 324">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9"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0"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1"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2"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3"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4"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35" name="Straight Connector 334">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36" name="Rectangle 33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B1398-C3A3-D025-CCF1-DF6A6BF67F43}"/>
              </a:ext>
            </a:extLst>
          </p:cNvPr>
          <p:cNvSpPr>
            <a:spLocks noGrp="1"/>
          </p:cNvSpPr>
          <p:nvPr>
            <p:ph type="title"/>
          </p:nvPr>
        </p:nvSpPr>
        <p:spPr>
          <a:xfrm>
            <a:off x="565151" y="770890"/>
            <a:ext cx="4133560" cy="1268984"/>
          </a:xfrm>
        </p:spPr>
        <p:txBody>
          <a:bodyPr vert="horz" lIns="91440" tIns="45720" rIns="91440" bIns="45720" rtlCol="0" anchor="t">
            <a:normAutofit/>
          </a:bodyPr>
          <a:lstStyle/>
          <a:p>
            <a:pPr>
              <a:lnSpc>
                <a:spcPct val="90000"/>
              </a:lnSpc>
            </a:pPr>
            <a:r>
              <a:rPr lang="en-US" sz="2800" dirty="0"/>
              <a:t>Ongoing Data Extraction</a:t>
            </a:r>
          </a:p>
        </p:txBody>
      </p:sp>
      <p:sp>
        <p:nvSpPr>
          <p:cNvPr id="13" name="Text Placeholder 12">
            <a:extLst>
              <a:ext uri="{FF2B5EF4-FFF2-40B4-BE49-F238E27FC236}">
                <a16:creationId xmlns:a16="http://schemas.microsoft.com/office/drawing/2014/main" id="{AC2D22B7-9108-62B6-ABAD-6E92F1232D2F}"/>
              </a:ext>
            </a:extLst>
          </p:cNvPr>
          <p:cNvSpPr>
            <a:spLocks noGrp="1"/>
          </p:cNvSpPr>
          <p:nvPr>
            <p:ph type="body" sz="half" idx="2"/>
          </p:nvPr>
        </p:nvSpPr>
        <p:spPr>
          <a:xfrm>
            <a:off x="565151" y="2160016"/>
            <a:ext cx="4133560" cy="3601212"/>
          </a:xfrm>
        </p:spPr>
        <p:txBody>
          <a:bodyPr vert="horz" lIns="91440" tIns="45720" rIns="91440" bIns="45720" rtlCol="0">
            <a:normAutofit/>
          </a:bodyPr>
          <a:lstStyle/>
          <a:p>
            <a:pPr marL="342900" indent="-228600">
              <a:lnSpc>
                <a:spcPct val="90000"/>
              </a:lnSpc>
              <a:buFont typeface="Arial" panose="020B0604020202020204" pitchFamily="34" charset="0"/>
              <a:buChar char="•"/>
            </a:pPr>
            <a:r>
              <a:rPr lang="en-US" sz="1400" dirty="0">
                <a:effectLst/>
              </a:rPr>
              <a:t>Table Creation: Within the newly created database, tables were set up using predefined structures to accommodate the various datasets.</a:t>
            </a:r>
          </a:p>
          <a:p>
            <a:pPr marL="342900" indent="-228600">
              <a:lnSpc>
                <a:spcPct val="90000"/>
              </a:lnSpc>
              <a:buFont typeface="Arial" panose="020B0604020202020204" pitchFamily="34" charset="0"/>
              <a:buChar char="•"/>
            </a:pPr>
            <a:r>
              <a:rPr lang="en-US" sz="1400" dirty="0">
                <a:effectLst/>
              </a:rPr>
              <a:t>Data Import: The CSV files were imported into their corresponding tables within the database, ensuring that the data was correctly formatted and organized.</a:t>
            </a:r>
          </a:p>
          <a:p>
            <a:pPr marL="342900" indent="-228600">
              <a:lnSpc>
                <a:spcPct val="90000"/>
              </a:lnSpc>
              <a:buFont typeface="Arial" panose="020B0604020202020204" pitchFamily="34" charset="0"/>
              <a:buChar char="•"/>
            </a:pPr>
            <a:r>
              <a:rPr lang="en-US" sz="1400" dirty="0">
                <a:effectLst/>
              </a:rPr>
              <a:t>Verification: Checks were performed to ensure that the imported data was accurate and complete.</a:t>
            </a:r>
          </a:p>
          <a:p>
            <a:pPr marL="342900" indent="-228600">
              <a:lnSpc>
                <a:spcPct val="90000"/>
              </a:lnSpc>
              <a:buFont typeface="Arial" panose="020B0604020202020204" pitchFamily="34" charset="0"/>
              <a:buChar char="•"/>
            </a:pPr>
            <a:r>
              <a:rPr lang="en-US" sz="1400" dirty="0">
                <a:effectLst/>
              </a:rPr>
              <a:t>Database Connectivity: An engine connection was established to the SQL database, allowing for seamless interaction and analysis of the data within </a:t>
            </a:r>
            <a:r>
              <a:rPr lang="en-US" sz="1400" dirty="0" err="1">
                <a:effectLst/>
              </a:rPr>
              <a:t>Jupyter</a:t>
            </a:r>
            <a:r>
              <a:rPr lang="en-US" sz="1400" dirty="0">
                <a:effectLst/>
              </a:rPr>
              <a:t> Notebook or other analysis tools.</a:t>
            </a:r>
          </a:p>
          <a:p>
            <a:pPr indent="-228600">
              <a:lnSpc>
                <a:spcPct val="90000"/>
              </a:lnSpc>
              <a:buFont typeface="Arial" panose="020B0604020202020204" pitchFamily="34" charset="0"/>
              <a:buChar char="•"/>
            </a:pPr>
            <a:endParaRPr lang="en-US" sz="1400" dirty="0"/>
          </a:p>
        </p:txBody>
      </p:sp>
      <p:cxnSp>
        <p:nvCxnSpPr>
          <p:cNvPr id="337" name="Straight Connector 33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9" name="Content Placeholder 28">
            <a:extLst>
              <a:ext uri="{FF2B5EF4-FFF2-40B4-BE49-F238E27FC236}">
                <a16:creationId xmlns:a16="http://schemas.microsoft.com/office/drawing/2014/main" id="{B2039D9D-A6C6-CD89-9FB2-0CAB5789B50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9453" r="1938" b="2"/>
          <a:stretch/>
        </p:blipFill>
        <p:spPr>
          <a:xfrm>
            <a:off x="5263861" y="770889"/>
            <a:ext cx="6273249" cy="5486057"/>
          </a:xfrm>
          <a:prstGeom prst="rect">
            <a:avLst/>
          </a:prstGeom>
        </p:spPr>
      </p:pic>
      <p:grpSp>
        <p:nvGrpSpPr>
          <p:cNvPr id="338" name="Group 337">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339"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0"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8"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1"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 Placeholder 2">
            <a:extLst>
              <a:ext uri="{FF2B5EF4-FFF2-40B4-BE49-F238E27FC236}">
                <a16:creationId xmlns:a16="http://schemas.microsoft.com/office/drawing/2014/main" id="{E274770B-4C93-C361-81C0-FCA846D3E594}"/>
              </a:ext>
            </a:extLst>
          </p:cNvPr>
          <p:cNvSpPr>
            <a:spLocks/>
          </p:cNvSpPr>
          <p:nvPr/>
        </p:nvSpPr>
        <p:spPr>
          <a:xfrm>
            <a:off x="967562" y="2555838"/>
            <a:ext cx="4855497" cy="763526"/>
          </a:xfrm>
          <a:prstGeom prst="rect">
            <a:avLst/>
          </a:prstGeom>
        </p:spPr>
        <p:txBody>
          <a:bodyPr/>
          <a:lstStyle/>
          <a:p>
            <a:pPr defTabSz="841248"/>
            <a:endParaRPr lang="it-IT" dirty="0"/>
          </a:p>
        </p:txBody>
      </p:sp>
      <p:sp>
        <p:nvSpPr>
          <p:cNvPr id="5" name="Text Placeholder 4">
            <a:extLst>
              <a:ext uri="{FF2B5EF4-FFF2-40B4-BE49-F238E27FC236}">
                <a16:creationId xmlns:a16="http://schemas.microsoft.com/office/drawing/2014/main" id="{0A8C9035-3D71-8948-D52B-55ACC8419C80}"/>
              </a:ext>
            </a:extLst>
          </p:cNvPr>
          <p:cNvSpPr>
            <a:spLocks/>
          </p:cNvSpPr>
          <p:nvPr/>
        </p:nvSpPr>
        <p:spPr>
          <a:xfrm>
            <a:off x="6361852" y="2555838"/>
            <a:ext cx="4855497" cy="763526"/>
          </a:xfrm>
          <a:prstGeom prst="rect">
            <a:avLst/>
          </a:prstGeom>
        </p:spPr>
        <p:txBody>
          <a:bodyPr/>
          <a:lstStyle/>
          <a:p>
            <a:pPr defTabSz="841248"/>
            <a:endParaRPr lang="it-IT" dirty="0"/>
          </a:p>
        </p:txBody>
      </p:sp>
    </p:spTree>
    <p:extLst>
      <p:ext uri="{BB962C8B-B14F-4D97-AF65-F5344CB8AC3E}">
        <p14:creationId xmlns:p14="http://schemas.microsoft.com/office/powerpoint/2010/main" val="3791270560"/>
      </p:ext>
    </p:extLst>
  </p:cSld>
  <p:clrMapOvr>
    <a:masterClrMapping/>
  </p:clrMapOvr>
</p:sld>
</file>

<file path=ppt/theme/theme1.xml><?xml version="1.0" encoding="utf-8"?>
<a:theme xmlns:a="http://schemas.openxmlformats.org/drawingml/2006/main" name="PunchcardVTI">
  <a:themeElements>
    <a:clrScheme name="AnalogousFromLightSeed_2SEEDS">
      <a:dk1>
        <a:srgbClr val="000000"/>
      </a:dk1>
      <a:lt1>
        <a:srgbClr val="FFFFFF"/>
      </a:lt1>
      <a:dk2>
        <a:srgbClr val="243941"/>
      </a:dk2>
      <a:lt2>
        <a:srgbClr val="E8E5E2"/>
      </a:lt2>
      <a:accent1>
        <a:srgbClr val="7F99BA"/>
      </a:accent1>
      <a:accent2>
        <a:srgbClr val="7EA9B0"/>
      </a:accent2>
      <a:accent3>
        <a:srgbClr val="9697C6"/>
      </a:accent3>
      <a:accent4>
        <a:srgbClr val="BA807F"/>
      </a:accent4>
      <a:accent5>
        <a:srgbClr val="BB9B82"/>
      </a:accent5>
      <a:accent6>
        <a:srgbClr val="ACA476"/>
      </a:accent6>
      <a:hlink>
        <a:srgbClr val="997E5D"/>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0</TotalTime>
  <Words>858</Words>
  <Application>Microsoft Office PowerPoint</Application>
  <PresentationFormat>Widescreen</PresentationFormat>
  <Paragraphs>34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Neue Haas Grotesk Text Pro</vt:lpstr>
      <vt:lpstr>PunchcardVTI</vt:lpstr>
      <vt:lpstr>Exercise and Fitness Metrics: How to achieve your goals using data analytics</vt:lpstr>
      <vt:lpstr>Copyright Protections:</vt:lpstr>
      <vt:lpstr>Fair Use Analysis:  </vt:lpstr>
      <vt:lpstr>Data Collection: </vt:lpstr>
      <vt:lpstr>Project Proposal:</vt:lpstr>
      <vt:lpstr>Workflow</vt:lpstr>
      <vt:lpstr>Extraction</vt:lpstr>
      <vt:lpstr>Initial Data Retrieval   </vt:lpstr>
      <vt:lpstr>Ongoing Data Extraction</vt:lpstr>
      <vt:lpstr>Transform</vt:lpstr>
      <vt:lpstr>Data Integration, Normalization, and Analysis Pipeline</vt:lpstr>
      <vt:lpstr>Data Integration, Normalization, and Analysis Pipeline</vt:lpstr>
      <vt:lpstr>Load</vt:lpstr>
      <vt:lpstr>Importing, organizing, and storing</vt:lpstr>
      <vt:lpstr>Importing, organizing, and storing</vt:lpstr>
      <vt:lpstr>Final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and Fitness Metrics: How to achieve your goals using data analytics</dc:title>
  <dc:creator>Carolina Ramos</dc:creator>
  <cp:lastModifiedBy>Carolina Ramos</cp:lastModifiedBy>
  <cp:revision>2</cp:revision>
  <dcterms:created xsi:type="dcterms:W3CDTF">2024-03-25T07:47:01Z</dcterms:created>
  <dcterms:modified xsi:type="dcterms:W3CDTF">2024-04-03T10:03:48Z</dcterms:modified>
</cp:coreProperties>
</file>