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273" r:id="rId3"/>
    <p:sldId id="271" r:id="rId4"/>
    <p:sldId id="272" r:id="rId5"/>
    <p:sldId id="260" r:id="rId6"/>
    <p:sldId id="268" r:id="rId7"/>
    <p:sldId id="269" r:id="rId8"/>
    <p:sldId id="270" r:id="rId9"/>
    <p:sldId id="266" r:id="rId10"/>
    <p:sldId id="267" r:id="rId11"/>
    <p:sldId id="27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81546"/>
  </p:normalViewPr>
  <p:slideViewPr>
    <p:cSldViewPr snapToGrid="0">
      <p:cViewPr>
        <p:scale>
          <a:sx n="121" d="100"/>
          <a:sy n="121" d="100"/>
        </p:scale>
        <p:origin x="200" y="144"/>
      </p:cViewPr>
      <p:guideLst/>
    </p:cSldViewPr>
  </p:slideViewPr>
  <p:outlineViewPr>
    <p:cViewPr>
      <p:scale>
        <a:sx n="33" d="100"/>
        <a:sy n="33" d="100"/>
      </p:scale>
      <p:origin x="0" y="-10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FE3511-2A30-4E7D-8317-ECB7369F891B}" type="datetimeFigureOut">
              <a:t>20.07.2025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CB5357-A0F9-4B42-8C1A-4CE683E98066}" type="slidenum">
              <a:t>‹#›</a:t>
            </a:fld>
            <a:endParaRPr lang="en-US"/>
          </a:p>
        </p:txBody>
      </p:sp>
    </p:spTree>
    <p:extLst>
      <p:ext uri="{BB962C8B-B14F-4D97-AF65-F5344CB8AC3E}">
        <p14:creationId xmlns:p14="http://schemas.microsoft.com/office/powerpoint/2010/main" val="2478565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8" Type="http://schemas.openxmlformats.org/officeDocument/2006/relationships/hyperlink" Target="https://arxiv.org/pdf/2311.05232" TargetMode="External"/><Relationship Id="rId3" Type="http://schemas.openxmlformats.org/officeDocument/2006/relationships/hyperlink" Target="https://nexustrade.io/blog/its-hard-as-fuck-to-use-llms-for-financial-research-i-did-itanyways-20241114" TargetMode="External"/><Relationship Id="rId7" Type="http://schemas.openxmlformats.org/officeDocument/2006/relationships/hyperlink" Target="https://arxiv.org/html/2505.24650v1" TargetMode="External"/><Relationship Id="rId2" Type="http://schemas.openxmlformats.org/officeDocument/2006/relationships/slide" Target="../slides/slide2.xml"/><Relationship Id="rId1" Type="http://schemas.openxmlformats.org/officeDocument/2006/relationships/notesMaster" Target="../notesMasters/notesMaster1.xml"/><Relationship Id="rId6" Type="http://schemas.openxmlformats.org/officeDocument/2006/relationships/hyperlink" Target="https://arxiv.org/abs/2404.14710" TargetMode="External"/><Relationship Id="rId5" Type="http://schemas.openxmlformats.org/officeDocument/2006/relationships/hyperlink" Target="https://github.com/Hannibal046/Awesome-LLM" TargetMode="External"/><Relationship Id="rId4" Type="http://schemas.openxmlformats.org/officeDocument/2006/relationships/hyperlink" Target="https://www.reddit.com/r/ChatGPTPromptGenius/comments/1gri6sv/its_hard_as_fuck_to_use_llms_for_financial/"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6052-D634-FEA6-95A4-8164D6BD28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84E205-CA06-1718-0D5A-AF20A07C5D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59849C-148C-3D88-1A9A-F2E273664D5D}"/>
              </a:ext>
            </a:extLst>
          </p:cNvPr>
          <p:cNvSpPr>
            <a:spLocks noGrp="1"/>
          </p:cNvSpPr>
          <p:nvPr>
            <p:ph type="body" idx="1"/>
          </p:nvPr>
        </p:nvSpPr>
        <p:spPr/>
        <p:txBody>
          <a:bodyPr/>
          <a:lstStyle/>
          <a:p>
            <a:r>
              <a:rPr lang="en-US" dirty="0"/>
              <a:t>Choosing the right machine learning or statistical model for financial applications is often a trial-and-error process, requiring deep domain knowledge and ML expertise. With the rise of diverse model types from Bayesian inference to LLMs financial analysts, traders, and developers face an overwhelming choice. This leads to misuse of models, wasted resources, or missed opportunities. This project aims to bridge that gap by classifying and advising on model selection using an intelligent, interactive system, empowering even non-experts to make high-quality data-driven decisions.</a:t>
            </a:r>
            <a:br>
              <a:rPr lang="en-GB" sz="1200" b="0" i="0" u="none" strike="noStrike" kern="1200" dirty="0">
                <a:solidFill>
                  <a:schemeClr val="tx1"/>
                </a:solidFill>
                <a:effectLst/>
                <a:latin typeface="+mn-lt"/>
                <a:ea typeface="+mn-ea"/>
                <a:cs typeface="+mn-cs"/>
              </a:rPr>
            </a:br>
            <a:endParaRPr lang="en-US" sz="1800" dirty="0">
              <a:latin typeface="Arial"/>
            </a:endParaRPr>
          </a:p>
          <a:p>
            <a:pPr marL="588010" marR="1969135" indent="-381000" defTabSz="228600">
              <a:spcAft>
                <a:spcPts val="1000"/>
              </a:spcAft>
              <a:buSzPct val="150000"/>
              <a:buFont typeface="Arial"/>
              <a:buChar char="•"/>
              <a:defRPr sz="3500">
                <a:latin typeface="Arial"/>
                <a:ea typeface="Arial"/>
                <a:cs typeface="Arial"/>
                <a:sym typeface="Arial"/>
              </a:defRPr>
            </a:pPr>
            <a:r>
              <a:rPr lang="en-US" sz="1200" dirty="0">
                <a:latin typeface="Arial"/>
                <a:ea typeface="+mn-lt"/>
                <a:cs typeface="+mn-lt"/>
              </a:rPr>
              <a:t>Financial tasks have unique demands like uncertainty management, explainability, data type variety,</a:t>
            </a:r>
            <a:endParaRPr lang="en-US" sz="1200" dirty="0">
              <a:latin typeface="Arial"/>
              <a:ea typeface="+mn-lt"/>
              <a:cs typeface="Arial"/>
            </a:endParaRPr>
          </a:p>
          <a:p>
            <a:pPr marL="207010" marR="1969135" defTabSz="228600">
              <a:spcAft>
                <a:spcPts val="1000"/>
              </a:spcAft>
              <a:buSzPct val="150000"/>
              <a:defRPr sz="3500">
                <a:latin typeface="Arial"/>
                <a:ea typeface="Arial"/>
                <a:cs typeface="Arial"/>
                <a:sym typeface="Arial"/>
              </a:defRPr>
            </a:pPr>
            <a:r>
              <a:rPr lang="en-US" sz="1200" dirty="0">
                <a:latin typeface="Arial"/>
                <a:ea typeface="+mn-lt"/>
                <a:cs typeface="+mn-lt"/>
              </a:rPr>
              <a:t> and regulatory constraints that current frameworks don’t fully address, there is a demand for customized, </a:t>
            </a:r>
            <a:endParaRPr lang="en-US" sz="1200" dirty="0">
              <a:latin typeface="Arial"/>
              <a:ea typeface="+mn-lt"/>
              <a:cs typeface="Arial"/>
            </a:endParaRPr>
          </a:p>
          <a:p>
            <a:pPr marL="207010" marR="1969135" defTabSz="228600">
              <a:spcAft>
                <a:spcPts val="1000"/>
              </a:spcAft>
              <a:buSzPct val="150000"/>
              <a:defRPr sz="3500">
                <a:latin typeface="Arial"/>
                <a:ea typeface="Arial"/>
                <a:cs typeface="Arial"/>
                <a:sym typeface="Arial"/>
              </a:defRPr>
            </a:pPr>
            <a:r>
              <a:rPr lang="en-US" sz="1200" dirty="0">
                <a:latin typeface="Arial"/>
                <a:ea typeface="+mn-lt"/>
                <a:cs typeface="+mn-lt"/>
              </a:rPr>
              <a:t>structured framework that matches finance-specific use cases (e.g., forecasting, portfolio optimization) </a:t>
            </a:r>
            <a:endParaRPr lang="en-US" sz="1200" dirty="0">
              <a:latin typeface="Arial"/>
              <a:ea typeface="+mn-lt"/>
              <a:cs typeface="Arial"/>
            </a:endParaRPr>
          </a:p>
          <a:p>
            <a:pPr marL="207010" marR="1969135" defTabSz="228600">
              <a:spcAft>
                <a:spcPts val="1000"/>
              </a:spcAft>
              <a:defRPr sz="3500">
                <a:latin typeface="Arial"/>
                <a:ea typeface="Arial"/>
                <a:cs typeface="Arial"/>
                <a:sym typeface="Arial"/>
              </a:defRPr>
            </a:pPr>
            <a:r>
              <a:rPr lang="en-US" sz="1200" dirty="0">
                <a:latin typeface="Arial"/>
                <a:ea typeface="+mn-lt"/>
                <a:cs typeface="+mn-lt"/>
              </a:rPr>
              <a:t>with optimal modeling methods complete with explanations and code delivering tailored advice where it’s most </a:t>
            </a:r>
            <a:endParaRPr lang="en-US" sz="1200" dirty="0">
              <a:latin typeface="Arial"/>
              <a:ea typeface="+mn-lt"/>
              <a:cs typeface="Arial"/>
            </a:endParaRPr>
          </a:p>
          <a:p>
            <a:pPr marL="207010" marR="1969135" defTabSz="228600">
              <a:spcAft>
                <a:spcPts val="1000"/>
              </a:spcAft>
              <a:defRPr sz="3500">
                <a:latin typeface="Arial"/>
                <a:ea typeface="Arial"/>
                <a:cs typeface="Arial"/>
                <a:sym typeface="Arial"/>
              </a:defRPr>
            </a:pPr>
            <a:r>
              <a:rPr lang="en-US" sz="1200" dirty="0">
                <a:latin typeface="Arial"/>
                <a:ea typeface="+mn-lt"/>
                <a:cs typeface="+mn-lt"/>
              </a:rPr>
              <a:t>needed.</a:t>
            </a:r>
          </a:p>
          <a:p>
            <a:pPr marL="207010" marR="1969135" defTabSz="228600">
              <a:spcAft>
                <a:spcPts val="1000"/>
              </a:spcAft>
              <a:defRPr sz="3500">
                <a:latin typeface="Arial"/>
                <a:ea typeface="Arial"/>
                <a:cs typeface="Arial"/>
                <a:sym typeface="Arial"/>
              </a:defRPr>
            </a:pPr>
            <a:endParaRPr lang="en-US" sz="1200" dirty="0">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b="1" dirty="0"/>
              <a:t>1. </a:t>
            </a:r>
            <a:r>
              <a:rPr lang="en-GB" sz="1200" b="1" dirty="0">
                <a:sym typeface="Arial"/>
              </a:rPr>
              <a:t>Absence of monitoring tool for LLMs Evolution </a:t>
            </a:r>
            <a:br>
              <a:rPr lang="en-GB" dirty="0"/>
            </a:br>
            <a:r>
              <a:rPr lang="en-GB" dirty="0"/>
              <a:t>Current tools lack systematic, statistical capabilities to effectively track and </a:t>
            </a:r>
            <a:r>
              <a:rPr lang="en-GB" dirty="0" err="1"/>
              <a:t>analyze</a:t>
            </a:r>
            <a:r>
              <a:rPr lang="en-GB" dirty="0"/>
              <a:t> trends and advancements in Large Language Models (LLMs), especially within financial contexts. Although classification of LLMs exists, there is a significant gap in systematically identifying emerging trends such as the rise of retrieval-augmented models, sparse LLMs, or specialized financial models like </a:t>
            </a:r>
            <a:r>
              <a:rPr lang="en-GB" dirty="0" err="1"/>
              <a:t>BloombergGPT</a:t>
            </a:r>
            <a:r>
              <a:rPr lang="en-GB" dirty="0"/>
              <a:t> and </a:t>
            </a:r>
            <a:r>
              <a:rPr lang="en-GB" dirty="0" err="1"/>
              <a:t>FinGPT</a:t>
            </a:r>
            <a:r>
              <a:rPr lang="en-GB" dirty="0"/>
              <a:t>, resulting in missed strategic insights for investment and research teams.</a:t>
            </a:r>
          </a:p>
          <a:p>
            <a:endParaRPr lang="en-GB" dirty="0"/>
          </a:p>
          <a:p>
            <a:endParaRPr lang="en-GB" dirty="0"/>
          </a:p>
          <a:p>
            <a:r>
              <a:rPr lang="en-US" dirty="0">
                <a:hlinkClick r:id="rId3"/>
              </a:rPr>
              <a:t>https://nexustrade.io/blog/its-hard-as-fuck-to-use-llms-for-financial-research-i-did-itanyways-20241114</a:t>
            </a:r>
            <a:endParaRPr lang="en-US" dirty="0">
              <a:ea typeface="Calibri"/>
              <a:cs typeface="Calibri"/>
              <a:hlinkClick r:id="" action="ppaction://noaction"/>
            </a:endParaRPr>
          </a:p>
          <a:p>
            <a:r>
              <a:rPr lang="en-US" dirty="0">
                <a:hlinkClick r:id="rId4"/>
              </a:rPr>
              <a:t>https://www.reddit.com/r/ChatGPTPromptGenius/comments/1gri6sv/its_hard_as_fuck_to_use_llms_for_financial/</a:t>
            </a:r>
            <a:endParaRPr lang="en-US" dirty="0">
              <a:ea typeface="Calibri"/>
              <a:cs typeface="Calibri"/>
              <a:hlinkClick r:id="rId4"/>
            </a:endParaRPr>
          </a:p>
          <a:p>
            <a:endParaRPr lang="en-US" dirty="0">
              <a:ea typeface="Calibri"/>
              <a:cs typeface="Calibri"/>
            </a:endParaRPr>
          </a:p>
          <a:p>
            <a:pPr marL="285750" indent="-285750">
              <a:buFont typeface="Arial,Sans-Serif"/>
              <a:buChar char="•"/>
            </a:pPr>
            <a:r>
              <a:rPr lang="en-US" dirty="0"/>
              <a:t>Data Preprocessing (Understanding and Preparation)</a:t>
            </a:r>
            <a:endParaRPr lang="en-US" dirty="0">
              <a:ea typeface="Calibri"/>
              <a:cs typeface="Calibri"/>
            </a:endParaRPr>
          </a:p>
          <a:p>
            <a:pPr marL="285750" indent="-285750">
              <a:buFont typeface="Arial,Sans-Serif"/>
              <a:buChar char="•"/>
            </a:pPr>
            <a:r>
              <a:rPr lang="en-US" dirty="0"/>
              <a:t>Data Generation (fully synthetic, partially synthetic, hybrid synthetic)</a:t>
            </a:r>
          </a:p>
          <a:p>
            <a:pPr marL="285750" indent="-285750">
              <a:buFont typeface="Arial,Sans-Serif"/>
              <a:buChar char="•"/>
            </a:pPr>
            <a:r>
              <a:rPr lang="en-US" dirty="0"/>
              <a:t>AI Methods and their application in finance.</a:t>
            </a:r>
          </a:p>
          <a:p>
            <a:r>
              <a:rPr lang="en-US" dirty="0"/>
              <a:t>a.  Supervised/ Unsupervised Statistical learning </a:t>
            </a:r>
          </a:p>
          <a:p>
            <a:r>
              <a:rPr lang="en-US" dirty="0"/>
              <a:t>b. Linear Regression </a:t>
            </a:r>
          </a:p>
          <a:p>
            <a:r>
              <a:rPr lang="en-US" dirty="0"/>
              <a:t>b. Logistic Linear Regression</a:t>
            </a:r>
          </a:p>
          <a:p>
            <a:r>
              <a:rPr lang="en-US" dirty="0"/>
              <a:t>c. Multiple Linear Regression ( including variable selection, </a:t>
            </a:r>
            <a:r>
              <a:rPr lang="en-US" dirty="0" err="1"/>
              <a:t>eg</a:t>
            </a:r>
            <a:r>
              <a:rPr lang="en-US" dirty="0"/>
              <a:t> forward, backward, mixed)</a:t>
            </a:r>
          </a:p>
          <a:p>
            <a:r>
              <a:rPr lang="en-US" dirty="0"/>
              <a:t>d. Assessment of Model fit - Hypothesis Testing </a:t>
            </a:r>
          </a:p>
          <a:p>
            <a:r>
              <a:rPr lang="en-US" dirty="0"/>
              <a:t>e. Prediction/Forecasting </a:t>
            </a:r>
          </a:p>
          <a:p>
            <a:r>
              <a:rPr lang="en-US" dirty="0"/>
              <a:t>f. Extension Methods such as Qualitative Predictors, Interaction Terms, Polynomial Regression, and error analysis with residual plots.</a:t>
            </a:r>
          </a:p>
          <a:p>
            <a:r>
              <a:rPr lang="en-US" dirty="0"/>
              <a:t>g. </a:t>
            </a:r>
            <a:r>
              <a:rPr lang="en-US" dirty="0" err="1"/>
              <a:t>Penalised</a:t>
            </a:r>
            <a:r>
              <a:rPr lang="en-US" dirty="0"/>
              <a:t> Regression including Ridge, LASSO and Elastic Net and Cross Validation</a:t>
            </a:r>
          </a:p>
          <a:p>
            <a:r>
              <a:rPr lang="en-US" dirty="0"/>
              <a:t>h. Bias-Variance Trade off concept   </a:t>
            </a:r>
          </a:p>
          <a:p>
            <a:endParaRPr lang="en-US" dirty="0"/>
          </a:p>
          <a:p>
            <a:r>
              <a:rPr lang="en-GB" sz="1200" dirty="0"/>
              <a:t>Industry Background and Publications</a:t>
            </a:r>
            <a:endParaRPr lang="en-US" dirty="0"/>
          </a:p>
          <a:p>
            <a:r>
              <a:rPr lang="en-US" sz="1200" b="1" dirty="0"/>
              <a:t> Key publications </a:t>
            </a:r>
            <a:endParaRPr lang="en-US" dirty="0"/>
          </a:p>
          <a:p>
            <a:pPr marL="861060" marR="1969135" lvl="1" indent="-381000" defTabSz="228600">
              <a:spcAft>
                <a:spcPts val="1000"/>
              </a:spcAft>
              <a:buSzPct val="150000"/>
              <a:buFont typeface="Arial"/>
              <a:buChar char="•"/>
              <a:defRPr sz="3500">
                <a:latin typeface="Arial"/>
                <a:ea typeface="Arial"/>
                <a:cs typeface="Arial"/>
                <a:sym typeface="Arial"/>
              </a:defRPr>
            </a:pPr>
            <a:r>
              <a:rPr lang="en-US" sz="1750" dirty="0">
                <a:ea typeface="+mn-lt"/>
                <a:cs typeface="+mn-lt"/>
                <a:hlinkClick r:id="rId5"/>
              </a:rPr>
              <a:t>https://github.com/Hannibal046/Awesome-LLM</a:t>
            </a:r>
            <a:r>
              <a:rPr lang="en-US" sz="1750" dirty="0">
                <a:ea typeface="+mn-lt"/>
                <a:cs typeface="+mn-lt"/>
              </a:rPr>
              <a:t> - They have attempted to list all AI models &amp; techniques </a:t>
            </a:r>
          </a:p>
          <a:p>
            <a:pPr marL="861060" marR="1969135" lvl="1" indent="-381000" defTabSz="228600">
              <a:spcAft>
                <a:spcPts val="1000"/>
              </a:spcAft>
              <a:buSzPct val="150000"/>
              <a:buFont typeface="Arial"/>
              <a:buChar char="•"/>
              <a:defRPr sz="3500">
                <a:latin typeface="Arial"/>
                <a:ea typeface="Arial"/>
                <a:cs typeface="Arial"/>
                <a:sym typeface="Arial"/>
              </a:defRPr>
            </a:pPr>
            <a:r>
              <a:rPr lang="en-US" sz="1750" dirty="0">
                <a:ea typeface="+mn-lt"/>
                <a:cs typeface="+mn-lt"/>
                <a:hlinkClick r:id="rId6"/>
              </a:rPr>
              <a:t>https://arxiv.org/abs/2404.14710</a:t>
            </a:r>
            <a:r>
              <a:rPr lang="en-US" sz="1750" dirty="0">
                <a:ea typeface="+mn-lt"/>
                <a:cs typeface="+mn-lt"/>
              </a:rPr>
              <a:t> -Challenges associated with using PTMs</a:t>
            </a:r>
          </a:p>
          <a:p>
            <a:pPr marL="861060" marR="1969135" lvl="1" indent="-381000" defTabSz="228600">
              <a:spcAft>
                <a:spcPts val="1000"/>
              </a:spcAft>
              <a:buSzPct val="150000"/>
              <a:buFont typeface="Arial"/>
              <a:buChar char="•"/>
              <a:defRPr sz="3500">
                <a:latin typeface="Arial"/>
                <a:ea typeface="Arial"/>
                <a:cs typeface="Arial"/>
                <a:sym typeface="Arial"/>
              </a:defRPr>
            </a:pPr>
            <a:r>
              <a:rPr lang="en-US" sz="1750" dirty="0">
                <a:ea typeface="+mn-lt"/>
                <a:cs typeface="+mn-lt"/>
                <a:hlinkClick r:id="rId7"/>
              </a:rPr>
              <a:t>https://arxiv.org/html/2505.24650v1</a:t>
            </a:r>
            <a:r>
              <a:rPr lang="en-US" sz="1750" dirty="0">
                <a:ea typeface="+mn-lt"/>
                <a:cs typeface="+mn-lt"/>
              </a:rPr>
              <a:t> for point 3 </a:t>
            </a:r>
          </a:p>
          <a:p>
            <a:pPr marL="861060" marR="1969135" lvl="1" indent="-381000" defTabSz="228600">
              <a:spcAft>
                <a:spcPts val="1000"/>
              </a:spcAft>
              <a:buSzPct val="150000"/>
              <a:buFont typeface="Arial"/>
              <a:buChar char="•"/>
              <a:defRPr sz="3500">
                <a:latin typeface="Arial"/>
                <a:ea typeface="Arial"/>
                <a:cs typeface="Arial"/>
                <a:sym typeface="Arial"/>
              </a:defRPr>
            </a:pPr>
            <a:r>
              <a:rPr lang="en-US" sz="1750" dirty="0">
                <a:ea typeface="+mn-lt"/>
                <a:cs typeface="+mn-lt"/>
                <a:hlinkClick r:id="rId8"/>
              </a:rPr>
              <a:t>https://arxiv.org/pdf/2311.05232</a:t>
            </a:r>
            <a:r>
              <a:rPr lang="en-US" sz="1750" dirty="0">
                <a:ea typeface="+mn-lt"/>
                <a:cs typeface="+mn-lt"/>
              </a:rPr>
              <a:t>   </a:t>
            </a:r>
            <a:r>
              <a:rPr lang="en-US" sz="1750" dirty="0">
                <a:ea typeface="+mn-lt"/>
                <a:cs typeface="Calibri"/>
              </a:rPr>
              <a:t>for point 3</a:t>
            </a:r>
          </a:p>
          <a:p>
            <a:pPr marL="861060" marR="1969135" lvl="1" indent="-381000" defTabSz="228600">
              <a:spcAft>
                <a:spcPts val="1000"/>
              </a:spcAft>
              <a:buSzPct val="150000"/>
              <a:buFont typeface="Arial"/>
              <a:buChar char="•"/>
              <a:defRPr sz="3500">
                <a:latin typeface="Arial"/>
                <a:ea typeface="Arial"/>
                <a:cs typeface="Arial"/>
                <a:sym typeface="Arial"/>
              </a:defRPr>
            </a:pPr>
            <a:r>
              <a:rPr lang="en-US" sz="1750" dirty="0">
                <a:ea typeface="+mn-lt"/>
                <a:cs typeface="+mn-lt"/>
              </a:rPr>
              <a:t>	point 3</a:t>
            </a:r>
            <a:endParaRPr lang="en-US" sz="1750" dirty="0">
              <a:ea typeface="+mn-lt"/>
              <a:cs typeface="Calibri"/>
            </a:endParaRPr>
          </a:p>
          <a:p>
            <a:r>
              <a:rPr lang="en-US" sz="1200" b="1" dirty="0">
                <a:latin typeface="Arial"/>
                <a:cs typeface="Arial"/>
              </a:rPr>
              <a:t>Industry Background</a:t>
            </a:r>
          </a:p>
          <a:p>
            <a:pPr marL="228600" indent="-228600">
              <a:buFont typeface=""/>
              <a:buAutoNum type="arabicPeriod"/>
            </a:pPr>
            <a:r>
              <a:rPr lang="en-US" sz="1200" dirty="0">
                <a:latin typeface="Arial"/>
                <a:cs typeface="Arial"/>
              </a:rPr>
              <a:t>Rapid growth in LLMs and techniques</a:t>
            </a:r>
          </a:p>
          <a:p>
            <a:pPr marL="228600" indent="-228600">
              <a:buAutoNum type="arabicPeriod"/>
            </a:pPr>
            <a:r>
              <a:rPr lang="en-US" sz="1200" dirty="0">
                <a:latin typeface="Arial"/>
                <a:ea typeface="Calibri"/>
                <a:cs typeface="Arial"/>
              </a:rPr>
              <a:t>Difficulty for professionals to keep up</a:t>
            </a:r>
          </a:p>
          <a:p>
            <a:br>
              <a:rPr lang="en-GB" dirty="0"/>
            </a:br>
            <a:endParaRPr lang="en-US" dirty="0"/>
          </a:p>
          <a:p>
            <a:endParaRPr lang="en-US" dirty="0">
              <a:ea typeface="Calibri"/>
              <a:cs typeface="Calibri"/>
            </a:endParaRPr>
          </a:p>
        </p:txBody>
      </p:sp>
      <p:sp>
        <p:nvSpPr>
          <p:cNvPr id="4" name="Slide Number Placeholder 3">
            <a:extLst>
              <a:ext uri="{FF2B5EF4-FFF2-40B4-BE49-F238E27FC236}">
                <a16:creationId xmlns:a16="http://schemas.microsoft.com/office/drawing/2014/main" id="{B886F181-7F7C-3CD2-2F84-13997D9CB976}"/>
              </a:ext>
            </a:extLst>
          </p:cNvPr>
          <p:cNvSpPr>
            <a:spLocks noGrp="1"/>
          </p:cNvSpPr>
          <p:nvPr>
            <p:ph type="sldNum" sz="quarter" idx="5"/>
          </p:nvPr>
        </p:nvSpPr>
        <p:spPr/>
        <p:txBody>
          <a:bodyPr/>
          <a:lstStyle/>
          <a:p>
            <a:fld id="{C7CB5357-A0F9-4B42-8C1A-4CE683E98066}" type="slidenum">
              <a:t>2</a:t>
            </a:fld>
            <a:endParaRPr lang="en-US"/>
          </a:p>
        </p:txBody>
      </p:sp>
    </p:spTree>
    <p:extLst>
      <p:ext uri="{BB962C8B-B14F-4D97-AF65-F5344CB8AC3E}">
        <p14:creationId xmlns:p14="http://schemas.microsoft.com/office/powerpoint/2010/main" val="2100468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77432D-8B4A-D079-3A96-BE761D24FE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1F69EA1-2FA2-EE0E-6D8F-D1056B24E3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8FAEA7-E6D5-0684-A1D4-39A0B014AD34}"/>
              </a:ext>
            </a:extLst>
          </p:cNvPr>
          <p:cNvSpPr>
            <a:spLocks noGrp="1"/>
          </p:cNvSpPr>
          <p:nvPr>
            <p:ph type="body" idx="1"/>
          </p:nvPr>
        </p:nvSpPr>
        <p:spPr/>
        <p:txBody>
          <a:bodyPr/>
          <a:lstStyle/>
          <a:p>
            <a:r>
              <a:rPr lang="en-US" dirty="0"/>
              <a:t>I want to build a unified LLM intelligence platform that helps researchers and finance professionals track new models, choose the best one for a task, audit its risks, and understand the underlying AI techniques. It’s part recommender, part tracker, part explainer with statistics and interpretability at its core.</a:t>
            </a:r>
          </a:p>
          <a:p>
            <a:endParaRPr lang="en-US" dirty="0"/>
          </a:p>
          <a:p>
            <a:endParaRPr lang="en-US" dirty="0"/>
          </a:p>
          <a:p>
            <a:r>
              <a:rPr lang="en-GB" sz="1200" b="1" i="0" u="none" strike="noStrike" kern="1200" dirty="0">
                <a:solidFill>
                  <a:schemeClr val="tx1"/>
                </a:solidFill>
                <a:effectLst/>
                <a:latin typeface="+mn-lt"/>
                <a:ea typeface="+mn-ea"/>
                <a:cs typeface="+mn-cs"/>
              </a:rPr>
              <a:t>Key Components of an LLM-Powered Financial Intelligence Platform</a:t>
            </a:r>
          </a:p>
          <a:p>
            <a:r>
              <a:rPr lang="en-GB" sz="1200" b="0" i="0" u="none" strike="noStrike" kern="1200" dirty="0">
                <a:solidFill>
                  <a:schemeClr val="tx1"/>
                </a:solidFill>
                <a:effectLst/>
                <a:latin typeface="+mn-lt"/>
                <a:ea typeface="+mn-ea"/>
                <a:cs typeface="+mn-cs"/>
              </a:rPr>
              <a:t>Building a reliable AI platform for finance involves more than just plugging in the latest large language model. </a:t>
            </a:r>
            <a:r>
              <a:rPr lang="en-GB" sz="1200" b="1" i="0" u="none" strike="noStrike" kern="1200" dirty="0">
                <a:solidFill>
                  <a:schemeClr val="tx1"/>
                </a:solidFill>
                <a:effectLst/>
                <a:latin typeface="+mn-lt"/>
                <a:ea typeface="+mn-ea"/>
                <a:cs typeface="+mn-cs"/>
              </a:rPr>
              <a:t>Successful platforms incorporate multiple components</a:t>
            </a:r>
            <a:r>
              <a:rPr lang="en-GB" sz="1200" b="0" i="0" u="none" strike="noStrike" kern="1200" dirty="0">
                <a:solidFill>
                  <a:schemeClr val="tx1"/>
                </a:solidFill>
                <a:effectLst/>
                <a:latin typeface="+mn-lt"/>
                <a:ea typeface="+mn-ea"/>
                <a:cs typeface="+mn-cs"/>
              </a:rPr>
              <a:t> to recommend the right models, monitor performance continuously, and provide explanations and audit trails. We consider three such essential components – often conceptualized as an AI “Advisor,” “Radar,” and “Explainer”:</a:t>
            </a:r>
          </a:p>
          <a:p>
            <a:r>
              <a:rPr lang="en-GB" sz="1200" b="1" i="0" u="none" strike="noStrike" kern="1200" dirty="0">
                <a:solidFill>
                  <a:schemeClr val="tx1"/>
                </a:solidFill>
                <a:effectLst/>
                <a:latin typeface="+mn-lt"/>
                <a:ea typeface="+mn-ea"/>
                <a:cs typeface="+mn-cs"/>
              </a:rPr>
              <a:t>Model Recommendation Engine (“Advisor”):</a:t>
            </a:r>
            <a:r>
              <a:rPr lang="en-GB" sz="1200" b="0" i="0" u="none" strike="noStrike" kern="1200" dirty="0">
                <a:solidFill>
                  <a:schemeClr val="tx1"/>
                </a:solidFill>
                <a:effectLst/>
                <a:latin typeface="+mn-lt"/>
                <a:ea typeface="+mn-ea"/>
                <a:cs typeface="+mn-cs"/>
              </a:rPr>
              <a:t> Given the variety of AI models (open-source vs. proprietary, large vs. smaller fine-tuned models) and tasks in finance, an intelligent system is needed to </a:t>
            </a:r>
            <a:r>
              <a:rPr lang="en-GB" sz="1200" b="1" i="0" u="none" strike="noStrike" kern="1200" dirty="0">
                <a:solidFill>
                  <a:schemeClr val="tx1"/>
                </a:solidFill>
                <a:effectLst/>
                <a:latin typeface="+mn-lt"/>
                <a:ea typeface="+mn-ea"/>
                <a:cs typeface="+mn-cs"/>
              </a:rPr>
              <a:t>choose the best model or method for a given job</a:t>
            </a:r>
            <a:r>
              <a:rPr lang="en-GB" sz="1200" b="0" i="0" u="none" strike="noStrike" kern="1200" dirty="0">
                <a:solidFill>
                  <a:schemeClr val="tx1"/>
                </a:solidFill>
                <a:effectLst/>
                <a:latin typeface="+mn-lt"/>
                <a:ea typeface="+mn-ea"/>
                <a:cs typeface="+mn-cs"/>
              </a:rPr>
              <a:t>. This “Advisor” component can guide users or auto-select models based on criteria like task type, data sensitivity, and performance. For example, a platform might route a simple factual query to a lightweight, on-premises model for data privacy, but a complex question to a more powerful closed-source model via API. The CFA Institute notes that financial firms often adopt a </a:t>
            </a:r>
            <a:r>
              <a:rPr lang="en-GB" sz="1200" b="0" i="1" u="none" strike="noStrike" kern="1200" dirty="0">
                <a:solidFill>
                  <a:schemeClr val="tx1"/>
                </a:solidFill>
                <a:effectLst/>
                <a:latin typeface="+mn-lt"/>
                <a:ea typeface="+mn-ea"/>
                <a:cs typeface="+mn-cs"/>
              </a:rPr>
              <a:t>“hybrid approach”</a:t>
            </a:r>
            <a:r>
              <a:rPr lang="en-GB" sz="1200" b="0" i="0" u="none" strike="noStrike" kern="1200" dirty="0">
                <a:solidFill>
                  <a:schemeClr val="tx1"/>
                </a:solidFill>
                <a:effectLst/>
                <a:latin typeface="+mn-lt"/>
                <a:ea typeface="+mn-ea"/>
                <a:cs typeface="+mn-cs"/>
              </a:rPr>
              <a:t> combining frontier LLMs with retrieval systems, while still valuing domain-specific smaller models for compliance reasons. An Advisor module could implement policies such as: </a:t>
            </a:r>
            <a:r>
              <a:rPr lang="en-GB" sz="1200" b="0" i="1" u="none" strike="noStrike" kern="1200" dirty="0">
                <a:solidFill>
                  <a:schemeClr val="tx1"/>
                </a:solidFill>
                <a:effectLst/>
                <a:latin typeface="+mn-lt"/>
                <a:ea typeface="+mn-ea"/>
                <a:cs typeface="+mn-cs"/>
              </a:rPr>
              <a:t>use </a:t>
            </a:r>
            <a:r>
              <a:rPr lang="en-GB" sz="1200" b="1" i="1" u="none" strike="noStrike" kern="1200" dirty="0">
                <a:solidFill>
                  <a:schemeClr val="tx1"/>
                </a:solidFill>
                <a:effectLst/>
                <a:latin typeface="+mn-lt"/>
                <a:ea typeface="+mn-ea"/>
                <a:cs typeface="+mn-cs"/>
              </a:rPr>
              <a:t>open-source models</a:t>
            </a:r>
            <a:r>
              <a:rPr lang="en-GB" sz="1200" b="0" i="1" u="none" strike="noStrike" kern="1200" dirty="0">
                <a:solidFill>
                  <a:schemeClr val="tx1"/>
                </a:solidFill>
                <a:effectLst/>
                <a:latin typeface="+mn-lt"/>
                <a:ea typeface="+mn-ea"/>
                <a:cs typeface="+mn-cs"/>
              </a:rPr>
              <a:t> for tasks involving client data to keep it in-house (leveraging the customization and transparency benefits of open models), but use </a:t>
            </a:r>
            <a:r>
              <a:rPr lang="en-GB" sz="1200" b="1" i="1" u="none" strike="noStrike" kern="1200" dirty="0">
                <a:solidFill>
                  <a:schemeClr val="tx1"/>
                </a:solidFill>
                <a:effectLst/>
                <a:latin typeface="+mn-lt"/>
                <a:ea typeface="+mn-ea"/>
                <a:cs typeface="+mn-cs"/>
              </a:rPr>
              <a:t>closed-source models</a:t>
            </a:r>
            <a:r>
              <a:rPr lang="en-GB" sz="1200" b="0" i="1" u="none" strike="noStrike" kern="1200" dirty="0">
                <a:solidFill>
                  <a:schemeClr val="tx1"/>
                </a:solidFill>
                <a:effectLst/>
                <a:latin typeface="+mn-lt"/>
                <a:ea typeface="+mn-ea"/>
                <a:cs typeface="+mn-cs"/>
              </a:rPr>
              <a:t> like ChatGPT or </a:t>
            </a:r>
            <a:r>
              <a:rPr lang="en-GB" sz="1200" b="0" i="1" u="none" strike="noStrike" kern="1200" dirty="0" err="1">
                <a:solidFill>
                  <a:schemeClr val="tx1"/>
                </a:solidFill>
                <a:effectLst/>
                <a:latin typeface="+mn-lt"/>
                <a:ea typeface="+mn-ea"/>
                <a:cs typeface="+mn-cs"/>
              </a:rPr>
              <a:t>BloombergGPT</a:t>
            </a:r>
            <a:r>
              <a:rPr lang="en-GB" sz="1200" b="0" i="1" u="none" strike="noStrike" kern="1200" dirty="0">
                <a:solidFill>
                  <a:schemeClr val="tx1"/>
                </a:solidFill>
                <a:effectLst/>
                <a:latin typeface="+mn-lt"/>
                <a:ea typeface="+mn-ea"/>
                <a:cs typeface="+mn-cs"/>
              </a:rPr>
              <a:t> for tasks requiring superior linguistic ability on public data</a:t>
            </a:r>
            <a:r>
              <a:rPr lang="en-GB" sz="1200" b="0" i="0" u="none" strike="noStrike" kern="1200" dirty="0">
                <a:solidFill>
                  <a:schemeClr val="tx1"/>
                </a:solidFill>
                <a:effectLst/>
                <a:latin typeface="+mn-lt"/>
                <a:ea typeface="+mn-ea"/>
                <a:cs typeface="+mn-cs"/>
              </a:rPr>
              <a:t>. The Advisor may also consider cost and speed; for instance, if a user needs a quick answer, a distilled model might be recommended over a large, expensive one. In essence, this component addresses the </a:t>
            </a:r>
            <a:r>
              <a:rPr lang="en-GB" sz="1200" b="1" i="0" u="none" strike="noStrike" kern="1200" dirty="0">
                <a:solidFill>
                  <a:schemeClr val="tx1"/>
                </a:solidFill>
                <a:effectLst/>
                <a:latin typeface="+mn-lt"/>
                <a:ea typeface="+mn-ea"/>
                <a:cs typeface="+mn-cs"/>
              </a:rPr>
              <a:t>model selection problem</a:t>
            </a:r>
            <a:r>
              <a:rPr lang="en-GB" sz="1200" b="0" i="0" u="none" strike="noStrike" kern="1200" dirty="0">
                <a:solidFill>
                  <a:schemeClr val="tx1"/>
                </a:solidFill>
                <a:effectLst/>
                <a:latin typeface="+mn-lt"/>
                <a:ea typeface="+mn-ea"/>
                <a:cs typeface="+mn-cs"/>
              </a:rPr>
              <a:t> in practical deployments – ensuring the right tool is used for the right task, much like an expert recommending the appropriate investment product for a client’s needs. The outcome is a more efficient and compliant system, as it avoids one-size-fits-all usage of a single model. Research is emerging in automated </a:t>
            </a:r>
            <a:r>
              <a:rPr lang="en-GB" sz="1200" b="1" i="0" u="none" strike="noStrike" kern="1200" dirty="0">
                <a:solidFill>
                  <a:schemeClr val="tx1"/>
                </a:solidFill>
                <a:effectLst/>
                <a:latin typeface="+mn-lt"/>
                <a:ea typeface="+mn-ea"/>
                <a:cs typeface="+mn-cs"/>
              </a:rPr>
              <a:t>use-case model recommendation systems</a:t>
            </a:r>
            <a:r>
              <a:rPr lang="en-GB" sz="1200" b="0" i="0" u="none" strike="noStrike" kern="1200" dirty="0">
                <a:solidFill>
                  <a:schemeClr val="tx1"/>
                </a:solidFill>
                <a:effectLst/>
                <a:latin typeface="+mn-lt"/>
                <a:ea typeface="+mn-ea"/>
                <a:cs typeface="+mn-cs"/>
              </a:rPr>
              <a:t>, and we expect future platforms to include a meta-AI that advises on AI choices (hence the “Advisor” moniker).</a:t>
            </a:r>
          </a:p>
          <a:p>
            <a:r>
              <a:rPr lang="en-GB" sz="1200" b="1" i="0" u="none" strike="noStrike" kern="1200" dirty="0">
                <a:solidFill>
                  <a:schemeClr val="tx1"/>
                </a:solidFill>
                <a:effectLst/>
                <a:latin typeface="+mn-lt"/>
                <a:ea typeface="+mn-ea"/>
                <a:cs typeface="+mn-cs"/>
              </a:rPr>
              <a:t>Performance Monitoring and Governance (“Radar”):</a:t>
            </a:r>
            <a:r>
              <a:rPr lang="en-GB" sz="1200" b="0" i="0" u="none" strike="noStrike" kern="1200" dirty="0">
                <a:solidFill>
                  <a:schemeClr val="tx1"/>
                </a:solidFill>
                <a:effectLst/>
                <a:latin typeface="+mn-lt"/>
                <a:ea typeface="+mn-ea"/>
                <a:cs typeface="+mn-cs"/>
              </a:rPr>
              <a:t> Once models are deployed, continuous monitoring is crucial – a role served by the “Radar” component. Financial AI platforms must actively </a:t>
            </a:r>
            <a:r>
              <a:rPr lang="en-GB" sz="1200" b="1" i="0" u="none" strike="noStrike" kern="1200" dirty="0">
                <a:solidFill>
                  <a:schemeClr val="tx1"/>
                </a:solidFill>
                <a:effectLst/>
                <a:latin typeface="+mn-lt"/>
                <a:ea typeface="+mn-ea"/>
                <a:cs typeface="+mn-cs"/>
              </a:rPr>
              <a:t>track model outputs for quality, accuracy, drift, and compliance</a:t>
            </a:r>
            <a:r>
              <a:rPr lang="en-GB" sz="1200" b="0" i="0" u="none" strike="noStrike" kern="1200" dirty="0">
                <a:solidFill>
                  <a:schemeClr val="tx1"/>
                </a:solidFill>
                <a:effectLst/>
                <a:latin typeface="+mn-lt"/>
                <a:ea typeface="+mn-ea"/>
                <a:cs typeface="+mn-cs"/>
              </a:rPr>
              <a:t>. This is especially important for LLMs, whose generative answers can vary each time. Traditional evaluation metrics like BLEU/ROUGE for text only go so far in capturing the correctness of LLM responses. Forward-thinking institutions are now implementing </a:t>
            </a:r>
            <a:r>
              <a:rPr lang="en-GB" sz="1200" b="0" i="1" u="none" strike="noStrike" kern="1200" dirty="0">
                <a:solidFill>
                  <a:schemeClr val="tx1"/>
                </a:solidFill>
                <a:effectLst/>
                <a:latin typeface="+mn-lt"/>
                <a:ea typeface="+mn-ea"/>
                <a:cs typeface="+mn-cs"/>
              </a:rPr>
              <a:t>LLM-as-a-Judge</a:t>
            </a:r>
            <a:r>
              <a:rPr lang="en-GB" sz="1200" b="0" i="0" u="none" strike="noStrike" kern="1200" dirty="0">
                <a:solidFill>
                  <a:schemeClr val="tx1"/>
                </a:solidFill>
                <a:effectLst/>
                <a:latin typeface="+mn-lt"/>
                <a:ea typeface="+mn-ea"/>
                <a:cs typeface="+mn-cs"/>
              </a:rPr>
              <a:t> frameworks – essentially using one AI system to evaluate another’s outputs. For example, an internal “judge” model can review every output of a chatbot to flag if it contains a prohibited disclosure, potential bias, or factual error, before it reaches the end-user. Galileo Financial Technologies reported that </a:t>
            </a:r>
            <a:r>
              <a:rPr lang="en-GB" sz="1200" b="0" i="1" u="none" strike="noStrike" kern="1200" dirty="0">
                <a:solidFill>
                  <a:schemeClr val="tx1"/>
                </a:solidFill>
                <a:effectLst/>
                <a:latin typeface="+mn-lt"/>
                <a:ea typeface="+mn-ea"/>
                <a:cs typeface="+mn-cs"/>
              </a:rPr>
              <a:t>“leading global banks are already implementing this approach”</a:t>
            </a:r>
            <a:r>
              <a:rPr lang="en-GB" sz="1200" b="0" i="0" u="none" strike="noStrike" kern="1200" dirty="0">
                <a:solidFill>
                  <a:schemeClr val="tx1"/>
                </a:solidFill>
                <a:effectLst/>
                <a:latin typeface="+mn-lt"/>
                <a:ea typeface="+mn-ea"/>
                <a:cs typeface="+mn-cs"/>
              </a:rPr>
              <a:t>, integrating LLM-based validation into model risk management frameworks. This automated oversight addresses the </a:t>
            </a:r>
            <a:r>
              <a:rPr lang="en-GB" sz="1200" b="1" i="0" u="none" strike="noStrike" kern="1200" dirty="0">
                <a:solidFill>
                  <a:schemeClr val="tx1"/>
                </a:solidFill>
                <a:effectLst/>
                <a:latin typeface="+mn-lt"/>
                <a:ea typeface="+mn-ea"/>
                <a:cs typeface="+mn-cs"/>
              </a:rPr>
              <a:t>scale problem</a:t>
            </a:r>
            <a:r>
              <a:rPr lang="en-GB" sz="1200" b="0" i="0" u="none" strike="noStrike" kern="1200" dirty="0">
                <a:solidFill>
                  <a:schemeClr val="tx1"/>
                </a:solidFill>
                <a:effectLst/>
                <a:latin typeface="+mn-lt"/>
                <a:ea typeface="+mn-ea"/>
                <a:cs typeface="+mn-cs"/>
              </a:rPr>
              <a:t>: with thousands of AI-generated texts, human review of each is infeasible. A Radar system provides </a:t>
            </a:r>
            <a:r>
              <a:rPr lang="en-GB" sz="1200" b="1" i="0" u="none" strike="noStrike" kern="1200" dirty="0">
                <a:solidFill>
                  <a:schemeClr val="tx1"/>
                </a:solidFill>
                <a:effectLst/>
                <a:latin typeface="+mn-lt"/>
                <a:ea typeface="+mn-ea"/>
                <a:cs typeface="+mn-cs"/>
              </a:rPr>
              <a:t>continuous, automated validation</a:t>
            </a:r>
            <a:r>
              <a:rPr lang="en-GB" sz="1200" b="0" i="0" u="none" strike="noStrike" kern="1200" dirty="0">
                <a:solidFill>
                  <a:schemeClr val="tx1"/>
                </a:solidFill>
                <a:effectLst/>
                <a:latin typeface="+mn-lt"/>
                <a:ea typeface="+mn-ea"/>
                <a:cs typeface="+mn-cs"/>
              </a:rPr>
              <a:t>, alerting human supervisors only when issues arise. It effectively functions as a real-time risk management dashboard for AI, logging all model decisions (for audit trails) and measuring their alignment with criteria like accuracy, relevance, and regulatory compliance. Notably, </a:t>
            </a:r>
            <a:r>
              <a:rPr lang="en-GB" sz="1200" b="1" i="0" u="none" strike="noStrike" kern="1200" dirty="0">
                <a:solidFill>
                  <a:schemeClr val="tx1"/>
                </a:solidFill>
                <a:effectLst/>
                <a:latin typeface="+mn-lt"/>
                <a:ea typeface="+mn-ea"/>
                <a:cs typeface="+mn-cs"/>
              </a:rPr>
              <a:t>regulators are increasingly expecting such monitoring</a:t>
            </a:r>
            <a:r>
              <a:rPr lang="en-GB" sz="1200" b="0" i="0" u="none" strike="noStrike" kern="1200" dirty="0">
                <a:solidFill>
                  <a:schemeClr val="tx1"/>
                </a:solidFill>
                <a:effectLst/>
                <a:latin typeface="+mn-lt"/>
                <a:ea typeface="+mn-ea"/>
                <a:cs typeface="+mn-cs"/>
              </a:rPr>
              <a:t>. The EU’s proposed AI Act and the UK Prudential Regulation Authority’s guidance both require that AI systems (including LLMs) be treated as models subject to comprehensive validation and governance. In the US, the Federal Reserve’s SR 11-7 guidance on model risk management calls for not just validating a model’s math, but also </a:t>
            </a:r>
            <a:r>
              <a:rPr lang="en-GB" sz="1200" b="0" i="1" u="none" strike="noStrike" kern="1200" dirty="0">
                <a:solidFill>
                  <a:schemeClr val="tx1"/>
                </a:solidFill>
                <a:effectLst/>
                <a:latin typeface="+mn-lt"/>
                <a:ea typeface="+mn-ea"/>
                <a:cs typeface="+mn-cs"/>
              </a:rPr>
              <a:t>“validating the model’s outputs and </a:t>
            </a:r>
            <a:r>
              <a:rPr lang="en-GB" sz="1200" b="0" i="1" u="none" strike="noStrike" kern="1200" dirty="0" err="1">
                <a:solidFill>
                  <a:schemeClr val="tx1"/>
                </a:solidFill>
                <a:effectLst/>
                <a:latin typeface="+mn-lt"/>
                <a:ea typeface="+mn-ea"/>
                <a:cs typeface="+mn-cs"/>
              </a:rPr>
              <a:t>behavior</a:t>
            </a:r>
            <a:r>
              <a:rPr lang="en-GB" sz="1200" b="0" i="1" u="none" strike="noStrike" kern="1200" dirty="0">
                <a:solidFill>
                  <a:schemeClr val="tx1"/>
                </a:solidFill>
                <a:effectLst/>
                <a:latin typeface="+mn-lt"/>
                <a:ea typeface="+mn-ea"/>
                <a:cs typeface="+mn-cs"/>
              </a:rPr>
              <a:t> in context”</a:t>
            </a:r>
            <a:r>
              <a:rPr lang="en-GB" sz="1200" b="0" i="0" u="none" strike="noStrike" kern="1200" dirty="0">
                <a:solidFill>
                  <a:schemeClr val="tx1"/>
                </a:solidFill>
                <a:effectLst/>
                <a:latin typeface="+mn-lt"/>
                <a:ea typeface="+mn-ea"/>
                <a:cs typeface="+mn-cs"/>
              </a:rPr>
              <a:t>. A robust Radar component helps institutions meet these expectations by providing evidence that every AI output is being checked and any drift in performance (say, an uptick in error rates or more frequent hallucinations) will be caught and addressed promptly. In summary, the Radar is the </a:t>
            </a:r>
            <a:r>
              <a:rPr lang="en-GB" sz="1200" b="1" i="0" u="none" strike="noStrike" kern="1200" dirty="0">
                <a:solidFill>
                  <a:schemeClr val="tx1"/>
                </a:solidFill>
                <a:effectLst/>
                <a:latin typeface="+mn-lt"/>
                <a:ea typeface="+mn-ea"/>
                <a:cs typeface="+mn-cs"/>
              </a:rPr>
              <a:t>eyes and ears</a:t>
            </a:r>
            <a:r>
              <a:rPr lang="en-GB" sz="1200" b="0" i="0" u="none" strike="noStrike" kern="1200" dirty="0">
                <a:solidFill>
                  <a:schemeClr val="tx1"/>
                </a:solidFill>
                <a:effectLst/>
                <a:latin typeface="+mn-lt"/>
                <a:ea typeface="+mn-ea"/>
                <a:cs typeface="+mn-cs"/>
              </a:rPr>
              <a:t> of an LLM platform, ensuring reliability and safety at scale through ongoing surveillance of the AI’s “thought process” and results.</a:t>
            </a:r>
          </a:p>
          <a:p>
            <a:r>
              <a:rPr lang="en-GB" sz="1200" b="1" i="0" u="none" strike="noStrike" kern="1200" dirty="0">
                <a:solidFill>
                  <a:schemeClr val="tx1"/>
                </a:solidFill>
                <a:effectLst/>
                <a:latin typeface="+mn-lt"/>
                <a:ea typeface="+mn-ea"/>
                <a:cs typeface="+mn-cs"/>
              </a:rPr>
              <a:t>Explanation Interface (“Explainer”):</a:t>
            </a:r>
            <a:r>
              <a:rPr lang="en-GB" sz="1200" b="0" i="0" u="none" strike="noStrike" kern="1200" dirty="0">
                <a:solidFill>
                  <a:schemeClr val="tx1"/>
                </a:solidFill>
                <a:effectLst/>
                <a:latin typeface="+mn-lt"/>
                <a:ea typeface="+mn-ea"/>
                <a:cs typeface="+mn-cs"/>
              </a:rPr>
              <a:t> Hand-in-hand with monitoring is the need to </a:t>
            </a:r>
            <a:r>
              <a:rPr lang="en-GB" sz="1200" b="1" i="0" u="none" strike="noStrike" kern="1200" dirty="0">
                <a:solidFill>
                  <a:schemeClr val="tx1"/>
                </a:solidFill>
                <a:effectLst/>
                <a:latin typeface="+mn-lt"/>
                <a:ea typeface="+mn-ea"/>
                <a:cs typeface="+mn-cs"/>
              </a:rPr>
              <a:t>explain AI decisions to users and regulators</a:t>
            </a:r>
            <a:r>
              <a:rPr lang="en-GB" sz="1200" b="0" i="0" u="none" strike="noStrike" kern="1200" dirty="0">
                <a:solidFill>
                  <a:schemeClr val="tx1"/>
                </a:solidFill>
                <a:effectLst/>
                <a:latin typeface="+mn-lt"/>
                <a:ea typeface="+mn-ea"/>
                <a:cs typeface="+mn-cs"/>
              </a:rPr>
              <a:t> – the job of the “Explainer” component. This includes user-facing interfaces that show </a:t>
            </a:r>
            <a:r>
              <a:rPr lang="en-GB" sz="1200" b="0" i="1" u="none" strike="noStrike" kern="1200" dirty="0">
                <a:solidFill>
                  <a:schemeClr val="tx1"/>
                </a:solidFill>
                <a:effectLst/>
                <a:latin typeface="+mn-lt"/>
                <a:ea typeface="+mn-ea"/>
                <a:cs typeface="+mn-cs"/>
              </a:rPr>
              <a:t>why</a:t>
            </a:r>
            <a:r>
              <a:rPr lang="en-GB" sz="1200" b="0" i="0" u="none" strike="noStrike" kern="1200" dirty="0">
                <a:solidFill>
                  <a:schemeClr val="tx1"/>
                </a:solidFill>
                <a:effectLst/>
                <a:latin typeface="+mn-lt"/>
                <a:ea typeface="+mn-ea"/>
                <a:cs typeface="+mn-cs"/>
              </a:rPr>
              <a:t> a model gave a certain answer, and back-end tools to generate </a:t>
            </a:r>
            <a:r>
              <a:rPr lang="en-GB" sz="1200" b="1" i="0" u="none" strike="noStrike" kern="1200" dirty="0">
                <a:solidFill>
                  <a:schemeClr val="tx1"/>
                </a:solidFill>
                <a:effectLst/>
                <a:latin typeface="+mn-lt"/>
                <a:ea typeface="+mn-ea"/>
                <a:cs typeface="+mn-cs"/>
              </a:rPr>
              <a:t>audit reports</a:t>
            </a:r>
            <a:r>
              <a:rPr lang="en-GB" sz="1200" b="0" i="0" u="none" strike="noStrike" kern="1200" dirty="0">
                <a:solidFill>
                  <a:schemeClr val="tx1"/>
                </a:solidFill>
                <a:effectLst/>
                <a:latin typeface="+mn-lt"/>
                <a:ea typeface="+mn-ea"/>
                <a:cs typeface="+mn-cs"/>
              </a:rPr>
              <a:t> or documentation on model </a:t>
            </a:r>
            <a:r>
              <a:rPr lang="en-GB" sz="1200" b="0" i="0" u="none" strike="noStrike" kern="1200" dirty="0" err="1">
                <a:solidFill>
                  <a:schemeClr val="tx1"/>
                </a:solidFill>
                <a:effectLst/>
                <a:latin typeface="+mn-lt"/>
                <a:ea typeface="+mn-ea"/>
                <a:cs typeface="+mn-cs"/>
              </a:rPr>
              <a:t>behavior</a:t>
            </a:r>
            <a:r>
              <a:rPr lang="en-GB" sz="1200" b="0" i="0" u="none" strike="noStrike" kern="1200" dirty="0">
                <a:solidFill>
                  <a:schemeClr val="tx1"/>
                </a:solidFill>
                <a:effectLst/>
                <a:latin typeface="+mn-lt"/>
                <a:ea typeface="+mn-ea"/>
                <a:cs typeface="+mn-cs"/>
              </a:rPr>
              <a:t>. In finance, explainability is not just a nice-to-have; it’s often legally required. For example, credit lenders must provide reasons for loan denials, and traders need to justify algorithmic decisions in audits. An LLM platform must thus provide </a:t>
            </a:r>
            <a:r>
              <a:rPr lang="en-GB" sz="1200" b="1" i="0" u="none" strike="noStrike" kern="1200" dirty="0">
                <a:solidFill>
                  <a:schemeClr val="tx1"/>
                </a:solidFill>
                <a:effectLst/>
                <a:latin typeface="+mn-lt"/>
                <a:ea typeface="+mn-ea"/>
                <a:cs typeface="+mn-cs"/>
              </a:rPr>
              <a:t>transparent outputs</a:t>
            </a:r>
            <a:r>
              <a:rPr lang="en-GB" sz="1200" b="0" i="0" u="none" strike="noStrike" kern="1200" dirty="0">
                <a:solidFill>
                  <a:schemeClr val="tx1"/>
                </a:solidFill>
                <a:effectLst/>
                <a:latin typeface="+mn-lt"/>
                <a:ea typeface="+mn-ea"/>
                <a:cs typeface="+mn-cs"/>
              </a:rPr>
              <a:t>, such as source citations, confidence scores, or natural language rationales. A simple but effective approach, used by tools like </a:t>
            </a:r>
            <a:r>
              <a:rPr lang="en-GB" sz="1200" b="0" i="0" u="none" strike="noStrike" kern="1200" dirty="0" err="1">
                <a:solidFill>
                  <a:schemeClr val="tx1"/>
                </a:solidFill>
                <a:effectLst/>
                <a:latin typeface="+mn-lt"/>
                <a:ea typeface="+mn-ea"/>
                <a:cs typeface="+mn-cs"/>
              </a:rPr>
              <a:t>AlphaSense</a:t>
            </a:r>
            <a:r>
              <a:rPr lang="en-GB" sz="1200" b="0" i="0" u="none" strike="noStrike" kern="1200" dirty="0">
                <a:solidFill>
                  <a:schemeClr val="tx1"/>
                </a:solidFill>
                <a:effectLst/>
                <a:latin typeface="+mn-lt"/>
                <a:ea typeface="+mn-ea"/>
                <a:cs typeface="+mn-cs"/>
              </a:rPr>
              <a:t>, is to have the AI provide </a:t>
            </a:r>
            <a:r>
              <a:rPr lang="en-GB" sz="1200" b="0" i="1" u="none" strike="noStrike" kern="1200" dirty="0">
                <a:solidFill>
                  <a:schemeClr val="tx1"/>
                </a:solidFill>
                <a:effectLst/>
                <a:latin typeface="+mn-lt"/>
                <a:ea typeface="+mn-ea"/>
                <a:cs typeface="+mn-cs"/>
              </a:rPr>
              <a:t>document references for each point</a:t>
            </a:r>
            <a:r>
              <a:rPr lang="en-GB" sz="1200" b="0" i="0" u="none" strike="noStrike" kern="1200" dirty="0">
                <a:solidFill>
                  <a:schemeClr val="tx1"/>
                </a:solidFill>
                <a:effectLst/>
                <a:latin typeface="+mn-lt"/>
                <a:ea typeface="+mn-ea"/>
                <a:cs typeface="+mn-cs"/>
              </a:rPr>
              <a:t> in a summary. This way, an analyst can click a link to verify the source of a statement, greatly increasing trust in the AI’s summary. Another approach is using techniques like </a:t>
            </a:r>
            <a:r>
              <a:rPr lang="en-GB" sz="1200" b="1" i="0" u="none" strike="noStrike" kern="1200" dirty="0">
                <a:solidFill>
                  <a:schemeClr val="tx1"/>
                </a:solidFill>
                <a:effectLst/>
                <a:latin typeface="+mn-lt"/>
                <a:ea typeface="+mn-ea"/>
                <a:cs typeface="+mn-cs"/>
              </a:rPr>
              <a:t>chain-of-thought prompting</a:t>
            </a:r>
            <a:r>
              <a:rPr lang="en-GB" sz="1200" b="0" i="0" u="none" strike="noStrike" kern="1200" dirty="0">
                <a:solidFill>
                  <a:schemeClr val="tx1"/>
                </a:solidFill>
                <a:effectLst/>
                <a:latin typeface="+mn-lt"/>
                <a:ea typeface="+mn-ea"/>
                <a:cs typeface="+mn-cs"/>
              </a:rPr>
              <a:t>, where the LLM produces a step-by-step explanation alongside its answer (though these need to be vetted, as an LLM can also “explain” incorrectly). There is active research on LLMs that </a:t>
            </a:r>
            <a:r>
              <a:rPr lang="en-GB" sz="1200" b="0" i="1" u="none" strike="noStrike" kern="1200" dirty="0">
                <a:solidFill>
                  <a:schemeClr val="tx1"/>
                </a:solidFill>
                <a:effectLst/>
                <a:latin typeface="+mn-lt"/>
                <a:ea typeface="+mn-ea"/>
                <a:cs typeface="+mn-cs"/>
              </a:rPr>
              <a:t>explain other models</a:t>
            </a:r>
            <a:r>
              <a:rPr lang="en-GB" sz="1200" b="0" i="0" u="none" strike="noStrike" kern="1200" dirty="0">
                <a:solidFill>
                  <a:schemeClr val="tx1"/>
                </a:solidFill>
                <a:effectLst/>
                <a:latin typeface="+mn-lt"/>
                <a:ea typeface="+mn-ea"/>
                <a:cs typeface="+mn-cs"/>
              </a:rPr>
              <a:t> or even explain themselves. Industry frameworks like IBM’s </a:t>
            </a:r>
            <a:r>
              <a:rPr lang="en-GB" sz="1200" b="1" i="0" u="none" strike="noStrike" kern="1200" dirty="0">
                <a:solidFill>
                  <a:schemeClr val="tx1"/>
                </a:solidFill>
                <a:effectLst/>
                <a:latin typeface="+mn-lt"/>
                <a:ea typeface="+mn-ea"/>
                <a:cs typeface="+mn-cs"/>
              </a:rPr>
              <a:t>AI </a:t>
            </a:r>
            <a:r>
              <a:rPr lang="en-GB" sz="1200" b="1" i="0" u="none" strike="noStrike" kern="1200" dirty="0" err="1">
                <a:solidFill>
                  <a:schemeClr val="tx1"/>
                </a:solidFill>
                <a:effectLst/>
                <a:latin typeface="+mn-lt"/>
                <a:ea typeface="+mn-ea"/>
                <a:cs typeface="+mn-cs"/>
              </a:rPr>
              <a:t>FactSheets</a:t>
            </a:r>
            <a:r>
              <a:rPr lang="en-GB" sz="1200" b="0" i="0" u="none" strike="noStrike" kern="1200" dirty="0">
                <a:solidFill>
                  <a:schemeClr val="tx1"/>
                </a:solidFill>
                <a:effectLst/>
                <a:latin typeface="+mn-lt"/>
                <a:ea typeface="+mn-ea"/>
                <a:cs typeface="+mn-cs"/>
              </a:rPr>
              <a:t> and </a:t>
            </a:r>
            <a:r>
              <a:rPr lang="en-GB" sz="1200" b="1" i="0" u="none" strike="noStrike" kern="1200" dirty="0">
                <a:solidFill>
                  <a:schemeClr val="tx1"/>
                </a:solidFill>
                <a:effectLst/>
                <a:latin typeface="+mn-lt"/>
                <a:ea typeface="+mn-ea"/>
                <a:cs typeface="+mn-cs"/>
              </a:rPr>
              <a:t>Model Cards</a:t>
            </a:r>
            <a:r>
              <a:rPr lang="en-GB" sz="1200" b="0" i="0" u="none" strike="noStrike" kern="1200" dirty="0">
                <a:solidFill>
                  <a:schemeClr val="tx1"/>
                </a:solidFill>
                <a:effectLst/>
                <a:latin typeface="+mn-lt"/>
                <a:ea typeface="+mn-ea"/>
                <a:cs typeface="+mn-cs"/>
              </a:rPr>
              <a:t> are being adapted to include LLM </a:t>
            </a:r>
            <a:r>
              <a:rPr lang="en-GB" sz="1200" b="0" i="0" u="none" strike="noStrike" kern="1200" dirty="0" err="1">
                <a:solidFill>
                  <a:schemeClr val="tx1"/>
                </a:solidFill>
                <a:effectLst/>
                <a:latin typeface="+mn-lt"/>
                <a:ea typeface="+mn-ea"/>
                <a:cs typeface="+mn-cs"/>
              </a:rPr>
              <a:t>behavior</a:t>
            </a:r>
            <a:r>
              <a:rPr lang="en-GB" sz="1200" b="0" i="0" u="none" strike="noStrike" kern="1200" dirty="0">
                <a:solidFill>
                  <a:schemeClr val="tx1"/>
                </a:solidFill>
                <a:effectLst/>
                <a:latin typeface="+mn-lt"/>
                <a:ea typeface="+mn-ea"/>
                <a:cs typeface="+mn-cs"/>
              </a:rPr>
              <a:t> documentation – detailing what data the model was trained on, its limitations, and example outputs for transparency. Explainability also plays a crucial role in gaining user acceptance: as one fintech CTO put it, </a:t>
            </a:r>
            <a:r>
              <a:rPr lang="en-GB" sz="1200" b="0" i="1" u="none" strike="noStrike" kern="1200" dirty="0">
                <a:solidFill>
                  <a:schemeClr val="tx1"/>
                </a:solidFill>
                <a:effectLst/>
                <a:latin typeface="+mn-lt"/>
                <a:ea typeface="+mn-ea"/>
                <a:cs typeface="+mn-cs"/>
              </a:rPr>
              <a:t>“In finance, if your AI can’t be trusted, it’s useless.”</a:t>
            </a:r>
            <a:r>
              <a:rPr lang="en-GB" sz="1200" b="0" i="0" u="none" strike="noStrike" kern="1200" dirty="0">
                <a:solidFill>
                  <a:schemeClr val="tx1"/>
                </a:solidFill>
                <a:effectLst/>
                <a:latin typeface="+mn-lt"/>
                <a:ea typeface="+mn-ea"/>
                <a:cs typeface="+mn-cs"/>
              </a:rPr>
              <a:t>. Providing clear, interpretable reasons helps build that trust. On the regulatory side, XAI helps satisfy emerging principles such as the U.S. </a:t>
            </a:r>
            <a:r>
              <a:rPr lang="en-GB" sz="1200" b="0" i="1" u="none" strike="noStrike" kern="1200" dirty="0">
                <a:solidFill>
                  <a:schemeClr val="tx1"/>
                </a:solidFill>
                <a:effectLst/>
                <a:latin typeface="+mn-lt"/>
                <a:ea typeface="+mn-ea"/>
                <a:cs typeface="+mn-cs"/>
              </a:rPr>
              <a:t>AI Bill of Rights</a:t>
            </a:r>
            <a:r>
              <a:rPr lang="en-GB" sz="1200" b="0" i="0" u="none" strike="noStrike" kern="1200" dirty="0">
                <a:solidFill>
                  <a:schemeClr val="tx1"/>
                </a:solidFill>
                <a:effectLst/>
                <a:latin typeface="+mn-lt"/>
                <a:ea typeface="+mn-ea"/>
                <a:cs typeface="+mn-cs"/>
              </a:rPr>
              <a:t> (2022) which calls for notice and explanation of automated decisions, and various global regulations emphasizing the “right to explanation.” In practice, the Explainer might manifest as an interactive dashboard where users can see input data, model reasoning traces, and apply </a:t>
            </a:r>
            <a:r>
              <a:rPr lang="en-GB" sz="1200" b="1" i="0" u="none" strike="noStrike" kern="1200" dirty="0">
                <a:solidFill>
                  <a:schemeClr val="tx1"/>
                </a:solidFill>
                <a:effectLst/>
                <a:latin typeface="+mn-lt"/>
                <a:ea typeface="+mn-ea"/>
                <a:cs typeface="+mn-cs"/>
              </a:rPr>
              <a:t>what-if analysis</a:t>
            </a:r>
            <a:r>
              <a:rPr lang="en-GB" sz="1200" b="0" i="0" u="none" strike="noStrike" kern="1200" dirty="0">
                <a:solidFill>
                  <a:schemeClr val="tx1"/>
                </a:solidFill>
                <a:effectLst/>
                <a:latin typeface="+mn-lt"/>
                <a:ea typeface="+mn-ea"/>
                <a:cs typeface="+mn-cs"/>
              </a:rPr>
              <a:t> (e.g., adjusting an input to see how the model’s output changes). It may also integrate </a:t>
            </a:r>
            <a:r>
              <a:rPr lang="en-GB" sz="1200" b="1" i="0" u="none" strike="noStrike" kern="1200" dirty="0">
                <a:solidFill>
                  <a:schemeClr val="tx1"/>
                </a:solidFill>
                <a:effectLst/>
                <a:latin typeface="+mn-lt"/>
                <a:ea typeface="+mn-ea"/>
                <a:cs typeface="+mn-cs"/>
              </a:rPr>
              <a:t>model-agnostic explainers</a:t>
            </a:r>
            <a:r>
              <a:rPr lang="en-GB" sz="1200" b="0" i="0" u="none" strike="noStrike" kern="1200" dirty="0">
                <a:solidFill>
                  <a:schemeClr val="tx1"/>
                </a:solidFill>
                <a:effectLst/>
                <a:latin typeface="+mn-lt"/>
                <a:ea typeface="+mn-ea"/>
                <a:cs typeface="+mn-cs"/>
              </a:rPr>
              <a:t> (like SHAP or LIME for simpler ML) for any sub-components that aren’t LLMs. Ultimately, the Explainer ensures the AI platform is not a black box but rather a glass box that stakeholders can peer into, which is essential for adoption in a conservative industry.</a:t>
            </a:r>
          </a:p>
          <a:p>
            <a:r>
              <a:rPr lang="en-GB" sz="1200" b="0" i="0" u="none" strike="noStrike" kern="1200" dirty="0">
                <a:solidFill>
                  <a:schemeClr val="tx1"/>
                </a:solidFill>
                <a:effectLst/>
                <a:latin typeface="+mn-lt"/>
                <a:ea typeface="+mn-ea"/>
                <a:cs typeface="+mn-cs"/>
              </a:rPr>
              <a:t>When combined, the Advisor, Radar, and Explainer components form the backbone of an enterprise-grade </a:t>
            </a:r>
            <a:r>
              <a:rPr lang="en-GB" sz="1200" b="1" i="0" u="none" strike="noStrike" kern="1200" dirty="0">
                <a:solidFill>
                  <a:schemeClr val="tx1"/>
                </a:solidFill>
                <a:effectLst/>
                <a:latin typeface="+mn-lt"/>
                <a:ea typeface="+mn-ea"/>
                <a:cs typeface="+mn-cs"/>
              </a:rPr>
              <a:t>financial AI platform</a:t>
            </a:r>
            <a:r>
              <a:rPr lang="en-GB" sz="1200" b="0" i="0" u="none" strike="noStrike" kern="1200" dirty="0">
                <a:solidFill>
                  <a:schemeClr val="tx1"/>
                </a:solidFill>
                <a:effectLst/>
                <a:latin typeface="+mn-lt"/>
                <a:ea typeface="+mn-ea"/>
                <a:cs typeface="+mn-cs"/>
              </a:rPr>
              <a:t>. They address the key concerns of </a:t>
            </a:r>
            <a:r>
              <a:rPr lang="en-GB" sz="1200" b="1" i="0" u="none" strike="noStrike" kern="1200" dirty="0">
                <a:solidFill>
                  <a:schemeClr val="tx1"/>
                </a:solidFill>
                <a:effectLst/>
                <a:latin typeface="+mn-lt"/>
                <a:ea typeface="+mn-ea"/>
                <a:cs typeface="+mn-cs"/>
              </a:rPr>
              <a:t>choosing the right tool, maintaining performance and compliance, and providing transparency</a:t>
            </a:r>
            <a:r>
              <a:rPr lang="en-GB" sz="1200" b="0" i="0" u="none" strike="noStrike" kern="1200" dirty="0">
                <a:solidFill>
                  <a:schemeClr val="tx1"/>
                </a:solidFill>
                <a:effectLst/>
                <a:latin typeface="+mn-lt"/>
                <a:ea typeface="+mn-ea"/>
                <a:cs typeface="+mn-cs"/>
              </a:rPr>
              <a:t>. Without these, even the most advanced LLM would struggle to gain approval from a bank’s risk committee or adoption by a </a:t>
            </a:r>
            <a:r>
              <a:rPr lang="en-GB" sz="1200" b="0" i="0" u="none" strike="noStrike" kern="1200" dirty="0" err="1">
                <a:solidFill>
                  <a:schemeClr val="tx1"/>
                </a:solidFill>
                <a:effectLst/>
                <a:latin typeface="+mn-lt"/>
                <a:ea typeface="+mn-ea"/>
                <a:cs typeface="+mn-cs"/>
              </a:rPr>
              <a:t>skeptical</a:t>
            </a:r>
            <a:r>
              <a:rPr lang="en-GB" sz="1200" b="0" i="0" u="none" strike="noStrike" kern="1200" dirty="0">
                <a:solidFill>
                  <a:schemeClr val="tx1"/>
                </a:solidFill>
                <a:effectLst/>
                <a:latin typeface="+mn-lt"/>
                <a:ea typeface="+mn-ea"/>
                <a:cs typeface="+mn-cs"/>
              </a:rPr>
              <a:t> analyst. As Deloitte’s AI leaders have emphasized, successful AI in financial services requires stitching together model risk management, data governance, and validation processes into an end-to-end lifecycle – essentially what these components collectively achieve.</a:t>
            </a:r>
          </a:p>
          <a:p>
            <a:endParaRPr lang="en-US" dirty="0"/>
          </a:p>
          <a:p>
            <a:endParaRPr lang="en-US" dirty="0"/>
          </a:p>
          <a:p>
            <a:r>
              <a:rPr lang="en-US" sz="1200" dirty="0">
                <a:latin typeface="Arial" panose="020B0604020202020204" pitchFamily="34" charset="0"/>
                <a:cs typeface="Arial" panose="020B0604020202020204" pitchFamily="34" charset="0"/>
              </a:rPr>
              <a:t>An</a:t>
            </a:r>
            <a:r>
              <a:rPr lang="en-US" sz="1200" dirty="0">
                <a:latin typeface="Arial" panose="020B0604020202020204" pitchFamily="34" charset="0"/>
                <a:ea typeface="+mn-lt"/>
                <a:cs typeface="Arial" panose="020B0604020202020204" pitchFamily="34" charset="0"/>
              </a:rPr>
              <a:t> AI-powered intelligence platform that tracks, explains, and recommends LLMs with a core focus on financial applications.</a:t>
            </a:r>
            <a:endParaRPr lang="en-US" b="1" dirty="0"/>
          </a:p>
        </p:txBody>
      </p:sp>
      <p:sp>
        <p:nvSpPr>
          <p:cNvPr id="4" name="Slide Number Placeholder 3">
            <a:extLst>
              <a:ext uri="{FF2B5EF4-FFF2-40B4-BE49-F238E27FC236}">
                <a16:creationId xmlns:a16="http://schemas.microsoft.com/office/drawing/2014/main" id="{D68AA682-5375-E4C4-7C77-A3F4F84186B7}"/>
              </a:ext>
            </a:extLst>
          </p:cNvPr>
          <p:cNvSpPr>
            <a:spLocks noGrp="1"/>
          </p:cNvSpPr>
          <p:nvPr>
            <p:ph type="sldNum" sz="quarter" idx="5"/>
          </p:nvPr>
        </p:nvSpPr>
        <p:spPr/>
        <p:txBody>
          <a:bodyPr/>
          <a:lstStyle/>
          <a:p>
            <a:fld id="{C7CB5357-A0F9-4B42-8C1A-4CE683E98066}" type="slidenum">
              <a:t>3</a:t>
            </a:fld>
            <a:endParaRPr lang="en-US"/>
          </a:p>
        </p:txBody>
      </p:sp>
    </p:spTree>
    <p:extLst>
      <p:ext uri="{BB962C8B-B14F-4D97-AF65-F5344CB8AC3E}">
        <p14:creationId xmlns:p14="http://schemas.microsoft.com/office/powerpoint/2010/main" val="28572087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O" dirty="0"/>
          </a:p>
        </p:txBody>
      </p:sp>
      <p:sp>
        <p:nvSpPr>
          <p:cNvPr id="4" name="Slide Number Placeholder 3"/>
          <p:cNvSpPr>
            <a:spLocks noGrp="1"/>
          </p:cNvSpPr>
          <p:nvPr>
            <p:ph type="sldNum" sz="quarter" idx="5"/>
          </p:nvPr>
        </p:nvSpPr>
        <p:spPr/>
        <p:txBody>
          <a:bodyPr/>
          <a:lstStyle/>
          <a:p>
            <a:fld id="{C7CB5357-A0F9-4B42-8C1A-4CE683E98066}" type="slidenum">
              <a:rPr lang="en-RO" smtClean="0"/>
              <a:t>11</a:t>
            </a:fld>
            <a:endParaRPr lang="en-RO"/>
          </a:p>
        </p:txBody>
      </p:sp>
    </p:spTree>
    <p:extLst>
      <p:ext uri="{BB962C8B-B14F-4D97-AF65-F5344CB8AC3E}">
        <p14:creationId xmlns:p14="http://schemas.microsoft.com/office/powerpoint/2010/main" val="2561966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364F4-2785-130F-5C70-4D901CF860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3262709-F007-CA20-1EF1-C2FFD3A8CF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0A0C058-3088-8F8E-95DD-E157CF962DFA}"/>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733AE552-7654-1E4A-FAEF-27518CEDD0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9097EB-7153-1704-F38B-5337628F1E7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8261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FEE5F-0CBB-8AD8-7474-8987BF63DA5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A0DB9CE-5768-DAC0-637D-88BADC54FA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567E56A-68A9-C5C8-8BD0-9F7B513831DF}"/>
              </a:ext>
            </a:extLst>
          </p:cNvPr>
          <p:cNvSpPr>
            <a:spLocks noGrp="1"/>
          </p:cNvSpPr>
          <p:nvPr>
            <p:ph type="dt" sz="half" idx="10"/>
          </p:nvPr>
        </p:nvSpPr>
        <p:spPr>
          <a:xfrm>
            <a:off x="838200" y="6356350"/>
            <a:ext cx="2743200" cy="365125"/>
          </a:xfrm>
          <a:prstGeom prst="rect">
            <a:avLst/>
          </a:prstGeom>
        </p:spPr>
        <p:txBody>
          <a:bodyPr/>
          <a:lstStyle/>
          <a:p>
            <a:endParaRPr lang="en-GB"/>
          </a:p>
          <a:p>
            <a:endParaRPr lang="en-GB"/>
          </a:p>
        </p:txBody>
      </p:sp>
      <p:sp>
        <p:nvSpPr>
          <p:cNvPr id="5" name="Footer Placeholder 4">
            <a:extLst>
              <a:ext uri="{FF2B5EF4-FFF2-40B4-BE49-F238E27FC236}">
                <a16:creationId xmlns:a16="http://schemas.microsoft.com/office/drawing/2014/main" id="{8A7C081F-96FD-3F8A-60F3-F1132807944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A90A4BE-1DAA-E6C4-A36C-C455CC56BB55}"/>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411206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013FE2F-D465-A726-0978-A888C8C6B06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8F729A7-07E0-53FC-96EB-83D7BF4CA6C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6E829F-9ACC-86BF-AF95-8DF7EF07101E}"/>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ACB99354-32F9-3C33-7D27-2E9301BCFD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CB8F5B-B34D-5E0B-7E03-59FB4157FBFA}"/>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125068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609600" y="5993081"/>
            <a:ext cx="10972800" cy="302896"/>
          </a:xfrm>
          <a:prstGeom prst="rect">
            <a:avLst/>
          </a:prstGeom>
        </p:spPr>
        <p:txBody>
          <a:bodyPr/>
          <a:lstStyle>
            <a:lvl1pPr marL="0" indent="0" algn="ctr" defTabSz="412750">
              <a:lnSpc>
                <a:spcPct val="100000"/>
              </a:lnSpc>
              <a:spcBef>
                <a:spcPts val="0"/>
              </a:spcBef>
              <a:buSzTx/>
              <a:buNone/>
              <a:defRPr sz="1500" spc="-14">
                <a:latin typeface="Graphik Medium"/>
                <a:ea typeface="Graphik Medium"/>
                <a:cs typeface="Graphik Medium"/>
                <a:sym typeface="Graphik Medium"/>
              </a:defRPr>
            </a:lvl1pPr>
          </a:lstStyle>
          <a:p>
            <a:r>
              <a:t>Author and Date</a:t>
            </a:r>
          </a:p>
        </p:txBody>
      </p:sp>
      <p:sp>
        <p:nvSpPr>
          <p:cNvPr id="12" name="Presentation Title"/>
          <p:cNvSpPr txBox="1">
            <a:spLocks noGrp="1"/>
          </p:cNvSpPr>
          <p:nvPr>
            <p:ph type="title" hasCustomPrompt="1"/>
          </p:nvPr>
        </p:nvSpPr>
        <p:spPr>
          <a:xfrm>
            <a:off x="609600" y="1771650"/>
            <a:ext cx="10972800" cy="2133600"/>
          </a:xfrm>
          <a:prstGeom prst="rect">
            <a:avLst/>
          </a:prstGeom>
        </p:spPr>
        <p:txBody>
          <a:bodyPr anchor="b"/>
          <a:lstStyle>
            <a:lvl1pPr>
              <a:defRPr sz="6400" spc="-64"/>
            </a:lvl1pPr>
          </a:lstStyle>
          <a:p>
            <a:r>
              <a:t>Presentation Title</a:t>
            </a:r>
          </a:p>
        </p:txBody>
      </p:sp>
      <p:sp>
        <p:nvSpPr>
          <p:cNvPr id="13" name="Body Level One…"/>
          <p:cNvSpPr txBox="1">
            <a:spLocks noGrp="1"/>
          </p:cNvSpPr>
          <p:nvPr>
            <p:ph type="body" sz="quarter" idx="1" hasCustomPrompt="1"/>
          </p:nvPr>
        </p:nvSpPr>
        <p:spPr>
          <a:xfrm>
            <a:off x="609600" y="3783790"/>
            <a:ext cx="10972800" cy="1125297"/>
          </a:xfrm>
          <a:prstGeom prst="rect">
            <a:avLst/>
          </a:prstGeom>
        </p:spPr>
        <p:txBody>
          <a:bodyPr/>
          <a:lstStyle>
            <a:lvl1pPr marL="0" indent="0" algn="ctr" defTabSz="412750">
              <a:lnSpc>
                <a:spcPct val="100000"/>
              </a:lnSpc>
              <a:spcBef>
                <a:spcPts val="0"/>
              </a:spcBef>
              <a:buSzTx/>
              <a:buNone/>
              <a:defRPr sz="3000" spc="-30">
                <a:latin typeface="Graphik Semibold"/>
                <a:ea typeface="Graphik Semibold"/>
                <a:cs typeface="Graphik Semibold"/>
                <a:sym typeface="Graphik Semibold"/>
              </a:defRPr>
            </a:lvl1pPr>
            <a:lvl2pPr marL="0" indent="228600" algn="ctr" defTabSz="412750">
              <a:lnSpc>
                <a:spcPct val="100000"/>
              </a:lnSpc>
              <a:spcBef>
                <a:spcPts val="0"/>
              </a:spcBef>
              <a:buSzTx/>
              <a:buNone/>
              <a:defRPr sz="3000" spc="-30">
                <a:latin typeface="Graphik Semibold"/>
                <a:ea typeface="Graphik Semibold"/>
                <a:cs typeface="Graphik Semibold"/>
                <a:sym typeface="Graphik Semibold"/>
              </a:defRPr>
            </a:lvl2pPr>
            <a:lvl3pPr marL="0" indent="457200" algn="ctr" defTabSz="412750">
              <a:lnSpc>
                <a:spcPct val="100000"/>
              </a:lnSpc>
              <a:spcBef>
                <a:spcPts val="0"/>
              </a:spcBef>
              <a:buSzTx/>
              <a:buNone/>
              <a:defRPr sz="3000" spc="-30">
                <a:latin typeface="Graphik Semibold"/>
                <a:ea typeface="Graphik Semibold"/>
                <a:cs typeface="Graphik Semibold"/>
                <a:sym typeface="Graphik Semibold"/>
              </a:defRPr>
            </a:lvl3pPr>
            <a:lvl4pPr marL="0" indent="685800" algn="ctr" defTabSz="412750">
              <a:lnSpc>
                <a:spcPct val="100000"/>
              </a:lnSpc>
              <a:spcBef>
                <a:spcPts val="0"/>
              </a:spcBef>
              <a:buSzTx/>
              <a:buNone/>
              <a:defRPr sz="3000" spc="-30">
                <a:latin typeface="Graphik Semibold"/>
                <a:ea typeface="Graphik Semibold"/>
                <a:cs typeface="Graphik Semibold"/>
                <a:sym typeface="Graphik Semibold"/>
              </a:defRPr>
            </a:lvl4pPr>
            <a:lvl5pPr marL="0" indent="914400" algn="ctr" defTabSz="412750">
              <a:lnSpc>
                <a:spcPct val="100000"/>
              </a:lnSpc>
              <a:spcBef>
                <a:spcPts val="0"/>
              </a:spcBef>
              <a:buSzTx/>
              <a:buNone/>
              <a:defRPr sz="3000" spc="-30">
                <a:latin typeface="Graphik Semibold"/>
                <a:ea typeface="Graphik Semibold"/>
                <a:cs typeface="Graphik Semibold"/>
                <a:sym typeface="Graphik Semibold"/>
              </a:defRPr>
            </a:lvl5pPr>
          </a:lstStyle>
          <a:p>
            <a:r>
              <a:t>Presentation Subtitle</a:t>
            </a:r>
          </a:p>
          <a:p>
            <a:pPr lvl="1"/>
            <a:endParaRPr/>
          </a:p>
          <a:p>
            <a:pPr lvl="2"/>
            <a:endParaRPr/>
          </a:p>
          <a:p>
            <a:pPr lvl="3"/>
            <a:endParaRPr/>
          </a:p>
          <a:p>
            <a:pPr lvl="4"/>
            <a:endParaRPr/>
          </a:p>
        </p:txBody>
      </p:sp>
      <p:sp>
        <p:nvSpPr>
          <p:cNvPr id="14" name="Slide Number"/>
          <p:cNvSpPr txBox="1">
            <a:spLocks noGrp="1"/>
          </p:cNvSpPr>
          <p:nvPr>
            <p:ph type="sldNum" sz="quarter" idx="2"/>
          </p:nvPr>
        </p:nvSpPr>
        <p:spPr>
          <a:xfrm>
            <a:off x="6000750" y="6350000"/>
            <a:ext cx="194311" cy="214631"/>
          </a:xfrm>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3484907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0249E-EC25-C45C-93EB-108CFDBB416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B775D0F-24D4-ACE8-80E8-ACD4FBC1445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092B46B-FC10-FD4A-E603-86807A021CA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6FA78338-BAEC-01E9-FF2B-5CC782135DF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C366EB4-FED5-F0EB-04F8-E757A7FDF678}"/>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632015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236D-7E2A-74D6-D604-0032EC964C0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8249A04A-9F05-D3B0-5DB6-AE751C1540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E59B3A-3F11-1E0A-C9BE-69A736082512}"/>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5" name="Footer Placeholder 4">
            <a:extLst>
              <a:ext uri="{FF2B5EF4-FFF2-40B4-BE49-F238E27FC236}">
                <a16:creationId xmlns:a16="http://schemas.microsoft.com/office/drawing/2014/main" id="{257BF716-63EC-7A7F-4A87-E48D924E7E1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B6177ED-3818-7505-CB75-1D383460CD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660405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0810-364D-ED5D-B6AA-810F85126BC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99B02A6-22D2-101E-6427-3E1348249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DC31489-1BCF-AB4A-5D90-C4CA764A9C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B368908-0AFA-32F5-5825-69F0CD777A70}"/>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BDFFCB78-AE80-B2B9-5D5F-66AC096B611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4A9C0DD-EEF3-A115-C99E-68DEC46FE92B}"/>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427614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4275-0AF5-4B25-7BFD-1D33A0C3264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201EDE-486C-1060-8044-8CCE8193EC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1DAFE-1216-FC79-5942-007A3DF2AD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3028C8-6075-EC0C-16BD-9490EB9E0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1B5A99-4DB0-7F46-BA01-DF021E2FEF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22E24CF-C75C-0BE9-66BF-A2AAFD9B51E3}"/>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8" name="Footer Placeholder 7">
            <a:extLst>
              <a:ext uri="{FF2B5EF4-FFF2-40B4-BE49-F238E27FC236}">
                <a16:creationId xmlns:a16="http://schemas.microsoft.com/office/drawing/2014/main" id="{22B5CBB4-E4FD-3BAC-50D0-C8541531640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37CA846D-FBED-5518-A517-297E8047875D}"/>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2213548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E34F5-25CE-C33D-12C6-C8C5AC97CCB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428349-CF78-2423-E46D-BA153BF268A7}"/>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4" name="Footer Placeholder 3">
            <a:extLst>
              <a:ext uri="{FF2B5EF4-FFF2-40B4-BE49-F238E27FC236}">
                <a16:creationId xmlns:a16="http://schemas.microsoft.com/office/drawing/2014/main" id="{57816586-2C49-B299-7E8A-2993F32087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31662BD9-26F6-F391-373A-EB882292D5B1}"/>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034953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AF0D117-EEAB-E6B6-29C1-C48F9EA8EA01}"/>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3" name="Footer Placeholder 2">
            <a:extLst>
              <a:ext uri="{FF2B5EF4-FFF2-40B4-BE49-F238E27FC236}">
                <a16:creationId xmlns:a16="http://schemas.microsoft.com/office/drawing/2014/main" id="{6B5170A0-EDAD-05D2-EB10-909D78DCD8A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19C65A53-2110-9A98-EDE4-DB37A094441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1949467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05852-4CDA-7B81-0BA0-B855C2617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8AB60B0-5AE3-EF76-3F5B-FABD60329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AABEC0E-2F94-0C39-4600-1DEBFE4D43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EDBF844-6F7C-CD02-A8A9-5FD7C0169557}"/>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D47B2CFC-2430-A73B-C088-DEC265C5BC9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2380A0-AD01-643A-9470-A40B216B8CD4}"/>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37822768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1E6D6-5C22-5403-95F3-C69F602426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DBD5E61-488C-D244-5B9D-439728CDC8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85DCC785-8798-508A-314D-6D8E5CB526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CC5BE4-EB8B-80C6-0442-239941241F8C}"/>
              </a:ext>
            </a:extLst>
          </p:cNvPr>
          <p:cNvSpPr>
            <a:spLocks noGrp="1"/>
          </p:cNvSpPr>
          <p:nvPr>
            <p:ph type="dt" sz="half" idx="10"/>
          </p:nvPr>
        </p:nvSpPr>
        <p:spPr>
          <a:xfrm>
            <a:off x="838200" y="6356350"/>
            <a:ext cx="2743200" cy="365125"/>
          </a:xfrm>
          <a:prstGeom prst="rect">
            <a:avLst/>
          </a:prstGeom>
        </p:spPr>
        <p:txBody>
          <a:bodyPr/>
          <a:lstStyle/>
          <a:p>
            <a:endParaRPr lang="en-GB"/>
          </a:p>
        </p:txBody>
      </p:sp>
      <p:sp>
        <p:nvSpPr>
          <p:cNvPr id="6" name="Footer Placeholder 5">
            <a:extLst>
              <a:ext uri="{FF2B5EF4-FFF2-40B4-BE49-F238E27FC236}">
                <a16:creationId xmlns:a16="http://schemas.microsoft.com/office/drawing/2014/main" id="{42250A11-75DA-7BCB-910A-AB8CE317817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F7CF4B3-1584-EAB5-DB26-E55E520FB1E6}"/>
              </a:ext>
            </a:extLst>
          </p:cNvPr>
          <p:cNvSpPr>
            <a:spLocks noGrp="1"/>
          </p:cNvSpPr>
          <p:nvPr>
            <p:ph type="sldNum" sz="quarter" idx="12"/>
          </p:nvPr>
        </p:nvSpPr>
        <p:spPr/>
        <p:txBody>
          <a:bodyPr/>
          <a:lstStyle/>
          <a:p>
            <a:fld id="{F0690FBC-B040-45CD-8233-C639FA0E7BCB}" type="slidenum">
              <a:rPr lang="en-GB" smtClean="0"/>
              <a:t>‹#›</a:t>
            </a:fld>
            <a:endParaRPr lang="en-GB"/>
          </a:p>
        </p:txBody>
      </p:sp>
    </p:spTree>
    <p:extLst>
      <p:ext uri="{BB962C8B-B14F-4D97-AF65-F5344CB8AC3E}">
        <p14:creationId xmlns:p14="http://schemas.microsoft.com/office/powerpoint/2010/main" val="768416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02A9BD0-D643-7729-2069-A4AE1702BE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980F8D-CC2C-A9B2-798C-FEBD2C6E04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D9D72533-0746-D00E-1C70-76279E6FC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9A97612-3C7D-1634-AAFD-BFE5346DEC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690FBC-B040-45CD-8233-C639FA0E7BCB}" type="slidenum">
              <a:rPr lang="en-GB" smtClean="0"/>
              <a:t>‹#›</a:t>
            </a:fld>
            <a:endParaRPr lang="en-GB"/>
          </a:p>
        </p:txBody>
      </p:sp>
      <p:sp>
        <p:nvSpPr>
          <p:cNvPr id="7" name="Date Placeholder 3">
            <a:extLst>
              <a:ext uri="{FF2B5EF4-FFF2-40B4-BE49-F238E27FC236}">
                <a16:creationId xmlns:a16="http://schemas.microsoft.com/office/drawing/2014/main" id="{05C1A410-F349-58D2-A706-2833232F8954}"/>
              </a:ext>
            </a:extLst>
          </p:cNvPr>
          <p:cNvSpPr txBox="1">
            <a:spLocks/>
          </p:cNvSpPr>
          <p:nvPr userDrawn="1"/>
        </p:nvSpPr>
        <p:spPr>
          <a:xfrm>
            <a:off x="748048" y="6299021"/>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GB"/>
          </a:p>
        </p:txBody>
      </p:sp>
    </p:spTree>
    <p:extLst>
      <p:ext uri="{BB962C8B-B14F-4D97-AF65-F5344CB8AC3E}">
        <p14:creationId xmlns:p14="http://schemas.microsoft.com/office/powerpoint/2010/main" val="3955384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 name="&lt;PROJECT_NAME&gt;…"/>
          <p:cNvSpPr txBox="1">
            <a:spLocks noGrp="1"/>
          </p:cNvSpPr>
          <p:nvPr>
            <p:ph type="ctrTitle"/>
          </p:nvPr>
        </p:nvSpPr>
        <p:spPr>
          <a:xfrm>
            <a:off x="609600" y="1914231"/>
            <a:ext cx="10972800" cy="4513240"/>
          </a:xfrm>
          <a:prstGeom prst="rect">
            <a:avLst/>
          </a:prstGeom>
        </p:spPr>
        <p:txBody>
          <a:bodyPr anchor="t">
            <a:normAutofit/>
          </a:bodyPr>
          <a:lstStyle/>
          <a:p>
            <a:pPr marL="207010" defTabSz="228600">
              <a:lnSpc>
                <a:spcPct val="100000"/>
              </a:lnSpc>
              <a:defRPr sz="7000" b="1" spc="0">
                <a:solidFill>
                  <a:srgbClr val="00546A"/>
                </a:solidFill>
                <a:latin typeface="Arial"/>
                <a:ea typeface="Arial"/>
                <a:cs typeface="Arial"/>
                <a:sym typeface="Arial"/>
              </a:defRPr>
            </a:pPr>
            <a:r>
              <a:rPr lang="en-US" sz="4000" dirty="0"/>
              <a:t>LLM Recommender system for finance </a:t>
            </a:r>
            <a:br>
              <a:rPr lang="en-US" sz="4000" dirty="0"/>
            </a:br>
            <a:r>
              <a:rPr lang="en-US" sz="2000" dirty="0">
                <a:latin typeface="Arial"/>
              </a:rPr>
              <a:t>An innovative intelligent system </a:t>
            </a:r>
            <a:r>
              <a:rPr lang="en-GB" sz="2000" dirty="0">
                <a:sym typeface="Arial"/>
              </a:rPr>
              <a:t>designed to </a:t>
            </a:r>
            <a:r>
              <a:rPr lang="en-GB" sz="2000" b="1" dirty="0">
                <a:sym typeface="Arial"/>
              </a:rPr>
              <a:t>track, explain, and recommend emerging, </a:t>
            </a:r>
            <a:r>
              <a:rPr lang="en-GB" sz="2000" dirty="0">
                <a:sym typeface="Arial"/>
              </a:rPr>
              <a:t>task-specific Large </a:t>
            </a:r>
            <a:r>
              <a:rPr lang="en-GB" sz="2000" b="1" dirty="0">
                <a:sym typeface="Arial"/>
              </a:rPr>
              <a:t>Language Models (LLMs) </a:t>
            </a:r>
            <a:r>
              <a:rPr lang="en-GB" sz="2000" dirty="0">
                <a:sym typeface="Arial"/>
              </a:rPr>
              <a:t>for financial applications</a:t>
            </a:r>
            <a:br>
              <a:rPr lang="en-GB" sz="2000" dirty="0">
                <a:sym typeface="Arial"/>
              </a:rPr>
            </a:br>
            <a:br>
              <a:rPr lang="en-GB" sz="2000" dirty="0">
                <a:sym typeface="Arial"/>
              </a:rPr>
            </a:br>
            <a:br>
              <a:rPr lang="en-GB" sz="2000" dirty="0">
                <a:sym typeface="Arial"/>
              </a:rPr>
            </a:br>
            <a:br>
              <a:rPr lang="en-GB" sz="2000" dirty="0">
                <a:sym typeface="Arial"/>
              </a:rPr>
            </a:br>
            <a:br>
              <a:rPr lang="en-GB" sz="2000" dirty="0">
                <a:sym typeface="Arial"/>
              </a:rPr>
            </a:br>
            <a:br>
              <a:rPr lang="en-US" sz="2000" dirty="0">
                <a:latin typeface="Arial"/>
              </a:rPr>
            </a:br>
            <a:endParaRPr sz="2000" dirty="0">
              <a:latin typeface="Arial"/>
            </a:endParaRPr>
          </a:p>
          <a:p>
            <a:pPr marL="207010" marR="1969135" defTabSz="228600">
              <a:lnSpc>
                <a:spcPct val="100000"/>
              </a:lnSpc>
              <a:defRPr sz="2800" spc="0">
                <a:latin typeface="Arial"/>
                <a:ea typeface="Arial"/>
                <a:cs typeface="Arial"/>
                <a:sym typeface="Arial"/>
              </a:defRPr>
            </a:pPr>
            <a:r>
              <a:rPr lang="en-US" dirty="0">
                <a:latin typeface="Arial"/>
              </a:rPr>
              <a:t>Sara Craciun</a:t>
            </a:r>
            <a:endParaRPr dirty="0">
              <a:latin typeface="Arial"/>
            </a:endParaRPr>
          </a:p>
          <a:p>
            <a:pPr defTabSz="228600">
              <a:lnSpc>
                <a:spcPct val="100000"/>
              </a:lnSpc>
              <a:defRPr sz="2000" spc="0">
                <a:latin typeface="Arial"/>
                <a:ea typeface="Arial"/>
                <a:cs typeface="Arial"/>
                <a:sym typeface="Arial"/>
              </a:defRPr>
            </a:pPr>
            <a:endParaRPr dirty="0">
              <a:latin typeface="Arial"/>
            </a:endParaRPr>
          </a:p>
          <a:p>
            <a:pPr marL="207010" marR="1969135" defTabSz="228600">
              <a:lnSpc>
                <a:spcPct val="100000"/>
              </a:lnSpc>
              <a:defRPr sz="2800" spc="0">
                <a:latin typeface="Arial"/>
                <a:ea typeface="Arial"/>
                <a:cs typeface="Arial"/>
                <a:sym typeface="Arial"/>
              </a:defRPr>
            </a:pPr>
            <a:r>
              <a:rPr lang="en-US" sz="2000" dirty="0">
                <a:latin typeface="Arial"/>
              </a:rPr>
              <a:t>Academic Supervisor: Prof Philip Treleaven</a:t>
            </a:r>
            <a:br>
              <a:rPr lang="en-US" sz="2000" dirty="0">
                <a:latin typeface="Arial"/>
              </a:rPr>
            </a:br>
            <a:r>
              <a:rPr lang="en-US" sz="2000" dirty="0">
                <a:latin typeface="Arial"/>
              </a:rPr>
              <a:t>Technical Advisor: </a:t>
            </a:r>
            <a:endParaRPr sz="2000" dirty="0">
              <a:latin typeface="Arial"/>
            </a:endParaRPr>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marL="207010" marR="1969135" defTabSz="228600">
              <a:lnSpc>
                <a:spcPct val="100000"/>
              </a:lnSpc>
              <a:defRPr sz="2800" spc="0">
                <a:latin typeface="Arial"/>
                <a:ea typeface="Arial"/>
                <a:cs typeface="Arial"/>
                <a:sym typeface="Arial"/>
              </a:defRPr>
            </a:pPr>
            <a:endParaRPr dirty="0"/>
          </a:p>
          <a:p>
            <a:pPr defTabSz="228600">
              <a:lnSpc>
                <a:spcPct val="100000"/>
              </a:lnSpc>
              <a:defRPr sz="1800" spc="0">
                <a:latin typeface="Arial"/>
                <a:ea typeface="Arial"/>
                <a:cs typeface="Arial"/>
                <a:sym typeface="Arial"/>
              </a:defRPr>
            </a:pPr>
            <a:endParaRPr dirty="0"/>
          </a:p>
        </p:txBody>
      </p:sp>
      <p:pic>
        <p:nvPicPr>
          <p:cNvPr id="152" name="UCL Branding" descr="UCL Branding"/>
          <p:cNvPicPr>
            <a:picLocks noChangeAspect="1"/>
          </p:cNvPicPr>
          <p:nvPr/>
        </p:nvPicPr>
        <p:blipFill>
          <a:blip r:embed="rId2"/>
          <a:stretch>
            <a:fillRect/>
          </a:stretch>
        </p:blipFill>
        <p:spPr>
          <a:xfrm>
            <a:off x="79513" y="573110"/>
            <a:ext cx="12192000" cy="1341121"/>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ributions"/>
          <p:cNvSpPr txBox="1">
            <a:spLocks noGrp="1"/>
          </p:cNvSpPr>
          <p:nvPr>
            <p:ph type="ctrTitle"/>
          </p:nvPr>
        </p:nvSpPr>
        <p:spPr>
          <a:xfrm>
            <a:off x="146137" y="545456"/>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US" sz="4400" dirty="0"/>
              <a:t>Impact Statement (business/industry)</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200" name="10"/>
          <p:cNvSpPr txBox="1"/>
          <p:nvPr/>
        </p:nvSpPr>
        <p:spPr>
          <a:xfrm>
            <a:off x="11413759" y="6198422"/>
            <a:ext cx="4697440"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201" name="Point 1…"/>
          <p:cNvSpPr txBox="1"/>
          <p:nvPr/>
        </p:nvSpPr>
        <p:spPr>
          <a:xfrm>
            <a:off x="673290" y="1787432"/>
            <a:ext cx="12192000" cy="377026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p>
            <a:pPr marL="588328" marR="1969452" indent="-381000" defTabSz="228600">
              <a:spcAft>
                <a:spcPts val="1000"/>
              </a:spcAft>
              <a:buSzPct val="150000"/>
              <a:buChar char="•"/>
              <a:defRPr sz="3500">
                <a:latin typeface="Arial"/>
                <a:ea typeface="Arial"/>
                <a:cs typeface="Arial"/>
                <a:sym typeface="Arial"/>
              </a:defRPr>
            </a:pPr>
            <a:r>
              <a:rPr lang="en-US" sz="1750" b="1" dirty="0"/>
              <a:t>Improves explainability and compliance </a:t>
            </a:r>
            <a:endParaRPr sz="1750" b="1" dirty="0"/>
          </a:p>
          <a:p>
            <a:pPr marL="861377" marR="1969452" lvl="1" indent="-381000" defTabSz="228600">
              <a:spcAft>
                <a:spcPts val="1000"/>
              </a:spcAft>
              <a:buSzPct val="150000"/>
              <a:buChar char="•"/>
              <a:defRPr sz="3500">
                <a:latin typeface="Arial"/>
                <a:ea typeface="Arial"/>
                <a:cs typeface="Arial"/>
                <a:sym typeface="Arial"/>
              </a:defRPr>
            </a:pPr>
            <a:r>
              <a:rPr lang="en-US" sz="1750" dirty="0"/>
              <a:t>Simplifies AI concepts for cross-functional teams </a:t>
            </a:r>
            <a:endParaRPr sz="1750" dirty="0"/>
          </a:p>
          <a:p>
            <a:pPr marL="861377" marR="1969452" lvl="1" indent="-381000" defTabSz="228600">
              <a:spcAft>
                <a:spcPts val="1000"/>
              </a:spcAft>
              <a:buSzPct val="150000"/>
              <a:buChar char="•"/>
              <a:defRPr sz="3500">
                <a:latin typeface="Arial"/>
                <a:ea typeface="Arial"/>
                <a:cs typeface="Arial"/>
                <a:sym typeface="Arial"/>
              </a:defRPr>
            </a:pPr>
            <a:r>
              <a:rPr lang="en-US" sz="1750" dirty="0"/>
              <a:t>Enables better documentation and justification for AI model use </a:t>
            </a:r>
            <a:endParaRPr sz="1750" dirty="0"/>
          </a:p>
          <a:p>
            <a:pPr marL="861377" marR="1969452" lvl="1" indent="-381000" defTabSz="228600">
              <a:spcAft>
                <a:spcPts val="1000"/>
              </a:spcAft>
              <a:buSzPct val="150000"/>
              <a:buChar char="•"/>
              <a:defRPr sz="3500">
                <a:latin typeface="Arial"/>
                <a:ea typeface="Arial"/>
                <a:cs typeface="Arial"/>
                <a:sym typeface="Arial"/>
              </a:defRPr>
            </a:pPr>
            <a:r>
              <a:rPr lang="en-US" sz="1750" dirty="0"/>
              <a:t>Support transparency in high-stakes decision making environments</a:t>
            </a:r>
          </a:p>
          <a:p>
            <a:pPr marL="588328" marR="1969452" indent="-381000" defTabSz="228600">
              <a:spcAft>
                <a:spcPts val="1000"/>
              </a:spcAft>
              <a:buSzPct val="150000"/>
              <a:buChar char="•"/>
              <a:defRPr sz="3500">
                <a:latin typeface="Arial"/>
                <a:ea typeface="Arial"/>
                <a:cs typeface="Arial"/>
                <a:sym typeface="Arial"/>
              </a:defRPr>
            </a:pPr>
            <a:r>
              <a:rPr lang="en-US" sz="1750" b="1" dirty="0">
                <a:solidFill>
                  <a:srgbClr val="0070C0"/>
                </a:solidFill>
              </a:rPr>
              <a:t>Enhances decision-making in finance </a:t>
            </a:r>
          </a:p>
          <a:p>
            <a:pPr marL="861377" marR="1969452" lvl="1" indent="-381000" defTabSz="228600">
              <a:spcAft>
                <a:spcPts val="1000"/>
              </a:spcAft>
              <a:buSzPct val="150000"/>
              <a:buChar char="•"/>
              <a:defRPr sz="3500">
                <a:latin typeface="Arial"/>
                <a:ea typeface="Arial"/>
                <a:cs typeface="Arial"/>
                <a:sym typeface="Arial"/>
              </a:defRPr>
            </a:pPr>
            <a:r>
              <a:rPr lang="en-US" sz="1750" dirty="0">
                <a:solidFill>
                  <a:srgbClr val="0070C0"/>
                </a:solidFill>
              </a:rPr>
              <a:t>Recommends optimal LLM method for specific task </a:t>
            </a:r>
          </a:p>
          <a:p>
            <a:pPr marL="861377" marR="1969452" lvl="1" indent="-381000" defTabSz="228600">
              <a:spcAft>
                <a:spcPts val="1000"/>
              </a:spcAft>
              <a:buSzPct val="150000"/>
              <a:buChar char="•"/>
              <a:defRPr sz="3500">
                <a:latin typeface="Arial"/>
                <a:ea typeface="Arial"/>
                <a:cs typeface="Arial"/>
                <a:sym typeface="Arial"/>
              </a:defRPr>
            </a:pPr>
            <a:r>
              <a:rPr lang="en-US" sz="1750" dirty="0">
                <a:solidFill>
                  <a:srgbClr val="0070C0"/>
                </a:solidFill>
              </a:rPr>
              <a:t>Reduces trial-and-error costs of model selection and reduces time spent on manually selecting suitable LLM</a:t>
            </a:r>
          </a:p>
          <a:p>
            <a:pPr marL="861377" marR="1969452" lvl="1" indent="-381000" defTabSz="228600">
              <a:spcAft>
                <a:spcPts val="1000"/>
              </a:spcAft>
              <a:buSzPct val="150000"/>
              <a:buChar char="•"/>
              <a:defRPr sz="3500">
                <a:latin typeface="Arial"/>
                <a:ea typeface="Arial"/>
                <a:cs typeface="Arial"/>
                <a:sym typeface="Arial"/>
              </a:defRPr>
            </a:pPr>
            <a:r>
              <a:rPr lang="en-US" sz="1750" dirty="0">
                <a:solidFill>
                  <a:srgbClr val="0070C0"/>
                </a:solidFill>
              </a:rPr>
              <a:t>Increases confidence in Gen-AI adoption across workflows </a:t>
            </a:r>
          </a:p>
          <a:p>
            <a:pPr marL="861377" marR="1969452" lvl="1" indent="-381000" defTabSz="228600">
              <a:spcAft>
                <a:spcPts val="1000"/>
              </a:spcAft>
              <a:buSzPct val="150000"/>
              <a:buChar char="•"/>
              <a:defRPr sz="3500">
                <a:latin typeface="Arial"/>
                <a:ea typeface="Arial"/>
                <a:cs typeface="Arial"/>
                <a:sym typeface="Arial"/>
              </a:defRPr>
            </a:pPr>
            <a:endParaRPr sz="1750" dirty="0"/>
          </a:p>
        </p:txBody>
      </p:sp>
    </p:spTree>
    <p:extLst>
      <p:ext uri="{BB962C8B-B14F-4D97-AF65-F5344CB8AC3E}">
        <p14:creationId xmlns:p14="http://schemas.microsoft.com/office/powerpoint/2010/main" val="272405297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F15D9-5480-AC31-EA48-F8E50DCD3920}"/>
            </a:ext>
          </a:extLst>
        </p:cNvPr>
        <p:cNvGrpSpPr/>
        <p:nvPr/>
      </p:nvGrpSpPr>
      <p:grpSpPr>
        <a:xfrm>
          <a:off x="0" y="0"/>
          <a:ext cx="0" cy="0"/>
          <a:chOff x="0" y="0"/>
          <a:chExt cx="0" cy="0"/>
        </a:xfrm>
      </p:grpSpPr>
      <p:sp>
        <p:nvSpPr>
          <p:cNvPr id="198" name="Contributions">
            <a:extLst>
              <a:ext uri="{FF2B5EF4-FFF2-40B4-BE49-F238E27FC236}">
                <a16:creationId xmlns:a16="http://schemas.microsoft.com/office/drawing/2014/main" id="{6A067BA9-963A-3EA0-3FB0-09E5EF682ACE}"/>
              </a:ext>
            </a:extLst>
          </p:cNvPr>
          <p:cNvSpPr txBox="1">
            <a:spLocks noGrp="1"/>
          </p:cNvSpPr>
          <p:nvPr>
            <p:ph type="ctrTitle"/>
          </p:nvPr>
        </p:nvSpPr>
        <p:spPr>
          <a:xfrm>
            <a:off x="146137" y="545456"/>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lang="en-US" sz="4400" dirty="0"/>
              <a:t>Research Plan</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a:extLst>
              <a:ext uri="{FF2B5EF4-FFF2-40B4-BE49-F238E27FC236}">
                <a16:creationId xmlns:a16="http://schemas.microsoft.com/office/drawing/2014/main" id="{8E7543DB-D157-3053-2B09-B898DCC89442}"/>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200" name="10">
            <a:extLst>
              <a:ext uri="{FF2B5EF4-FFF2-40B4-BE49-F238E27FC236}">
                <a16:creationId xmlns:a16="http://schemas.microsoft.com/office/drawing/2014/main" id="{642DB423-52BA-0D21-E8C0-0F5A2B979C6F}"/>
              </a:ext>
            </a:extLst>
          </p:cNvPr>
          <p:cNvSpPr txBox="1"/>
          <p:nvPr/>
        </p:nvSpPr>
        <p:spPr>
          <a:xfrm>
            <a:off x="11413759" y="6198422"/>
            <a:ext cx="4697440"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201" name="Point 1…">
            <a:extLst>
              <a:ext uri="{FF2B5EF4-FFF2-40B4-BE49-F238E27FC236}">
                <a16:creationId xmlns:a16="http://schemas.microsoft.com/office/drawing/2014/main" id="{9AA875F1-E230-3BA6-455E-94B8BD40186D}"/>
              </a:ext>
            </a:extLst>
          </p:cNvPr>
          <p:cNvSpPr txBox="1"/>
          <p:nvPr/>
        </p:nvSpPr>
        <p:spPr>
          <a:xfrm>
            <a:off x="673290" y="3512263"/>
            <a:ext cx="12192000" cy="320601"/>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p>
            <a:pPr marL="861377" marR="1969452" lvl="1" indent="-381000" defTabSz="228600">
              <a:spcAft>
                <a:spcPts val="1000"/>
              </a:spcAft>
              <a:buSzPct val="150000"/>
              <a:buChar char="•"/>
              <a:defRPr sz="3500">
                <a:latin typeface="Arial"/>
                <a:ea typeface="Arial"/>
                <a:cs typeface="Arial"/>
                <a:sym typeface="Arial"/>
              </a:defRPr>
            </a:pPr>
            <a:endParaRPr sz="1750" dirty="0"/>
          </a:p>
        </p:txBody>
      </p:sp>
      <p:sp>
        <p:nvSpPr>
          <p:cNvPr id="2" name="TextBox 1">
            <a:extLst>
              <a:ext uri="{FF2B5EF4-FFF2-40B4-BE49-F238E27FC236}">
                <a16:creationId xmlns:a16="http://schemas.microsoft.com/office/drawing/2014/main" id="{F7D58DAE-C4A1-9E0B-2ACC-28B0EE261824}"/>
              </a:ext>
            </a:extLst>
          </p:cNvPr>
          <p:cNvSpPr txBox="1"/>
          <p:nvPr/>
        </p:nvSpPr>
        <p:spPr>
          <a:xfrm>
            <a:off x="400050" y="1146705"/>
            <a:ext cx="3886200" cy="600164"/>
          </a:xfrm>
          <a:prstGeom prst="rect">
            <a:avLst/>
          </a:prstGeom>
          <a:noFill/>
        </p:spPr>
        <p:txBody>
          <a:bodyPr wrap="square" rtlCol="0">
            <a:spAutoFit/>
          </a:bodyPr>
          <a:lstStyle/>
          <a:p>
            <a:r>
              <a:rPr lang="en-GB" b="1" dirty="0"/>
              <a:t>1. Literature &amp; Background Review</a:t>
            </a:r>
          </a:p>
          <a:p>
            <a:r>
              <a:rPr lang="en-GB" sz="1500" u="sng" dirty="0"/>
              <a:t>Goal: Gain deep understanding &amp; context</a:t>
            </a:r>
            <a:endParaRPr lang="en-RO" sz="1500" b="1" u="sng" dirty="0"/>
          </a:p>
        </p:txBody>
      </p:sp>
      <p:sp>
        <p:nvSpPr>
          <p:cNvPr id="3" name="TextBox 2">
            <a:extLst>
              <a:ext uri="{FF2B5EF4-FFF2-40B4-BE49-F238E27FC236}">
                <a16:creationId xmlns:a16="http://schemas.microsoft.com/office/drawing/2014/main" id="{42F81988-4F95-E971-D0D5-E0476BD719B7}"/>
              </a:ext>
            </a:extLst>
          </p:cNvPr>
          <p:cNvSpPr txBox="1"/>
          <p:nvPr/>
        </p:nvSpPr>
        <p:spPr>
          <a:xfrm>
            <a:off x="400050" y="1746869"/>
            <a:ext cx="4194810" cy="1046440"/>
          </a:xfrm>
          <a:prstGeom prst="rect">
            <a:avLst/>
          </a:prstGeom>
          <a:noFill/>
        </p:spPr>
        <p:txBody>
          <a:bodyPr wrap="square" rtlCol="0">
            <a:spAutoFit/>
          </a:bodyPr>
          <a:lstStyle/>
          <a:p>
            <a:r>
              <a:rPr lang="en-GB" sz="1300" b="1" dirty="0"/>
              <a:t>Summarize main points, techniques used, research gaps, and open questions (</a:t>
            </a:r>
            <a:r>
              <a:rPr lang="en-GB" sz="1300" dirty="0"/>
              <a:t>structured summary table clearly showing what’s already known and what’s missing (justifying your project clearly).</a:t>
            </a:r>
            <a:br>
              <a:rPr lang="en-GB" sz="1000" b="1" dirty="0"/>
            </a:br>
            <a:endParaRPr lang="en-RO" sz="1000" b="1" dirty="0"/>
          </a:p>
        </p:txBody>
      </p:sp>
      <p:sp>
        <p:nvSpPr>
          <p:cNvPr id="4" name="TextBox 3">
            <a:extLst>
              <a:ext uri="{FF2B5EF4-FFF2-40B4-BE49-F238E27FC236}">
                <a16:creationId xmlns:a16="http://schemas.microsoft.com/office/drawing/2014/main" id="{4C9A0BBE-20F5-187D-A855-B982FA8F95DB}"/>
              </a:ext>
            </a:extLst>
          </p:cNvPr>
          <p:cNvSpPr txBox="1"/>
          <p:nvPr/>
        </p:nvSpPr>
        <p:spPr>
          <a:xfrm>
            <a:off x="4540163" y="1146705"/>
            <a:ext cx="5406094" cy="3801041"/>
          </a:xfrm>
          <a:prstGeom prst="rect">
            <a:avLst/>
          </a:prstGeom>
          <a:noFill/>
        </p:spPr>
        <p:txBody>
          <a:bodyPr wrap="square" rtlCol="0">
            <a:spAutoFit/>
          </a:bodyPr>
          <a:lstStyle/>
          <a:p>
            <a:r>
              <a:rPr lang="en-GB" b="1" dirty="0"/>
              <a:t>2. Identify the right Tools </a:t>
            </a:r>
          </a:p>
          <a:p>
            <a:r>
              <a:rPr lang="en-GB" sz="1500" u="sng" dirty="0"/>
              <a:t>Goal: Find best tools &amp; methods for system modules</a:t>
            </a:r>
          </a:p>
          <a:p>
            <a:r>
              <a:rPr lang="en-GB" sz="1300" b="1" dirty="0"/>
              <a:t>Radar Module (Tracking)</a:t>
            </a:r>
            <a:r>
              <a:rPr lang="en-GB" sz="1300" dirty="0"/>
              <a:t>:</a:t>
            </a:r>
          </a:p>
          <a:p>
            <a:r>
              <a:rPr lang="en-GB" sz="1300" dirty="0"/>
              <a:t>Web scraping tools: </a:t>
            </a:r>
            <a:r>
              <a:rPr lang="en-GB" sz="1300" b="1" dirty="0"/>
              <a:t>Scrapy</a:t>
            </a:r>
            <a:r>
              <a:rPr lang="en-GB" sz="1300" dirty="0"/>
              <a:t>, </a:t>
            </a:r>
            <a:r>
              <a:rPr lang="en-GB" sz="1300" b="1" dirty="0" err="1"/>
              <a:t>BeautifulSoup</a:t>
            </a:r>
            <a:r>
              <a:rPr lang="en-GB" sz="1300" dirty="0"/>
              <a:t>, </a:t>
            </a:r>
            <a:r>
              <a:rPr lang="en-GB" sz="1300" b="1" dirty="0"/>
              <a:t>Selenium</a:t>
            </a:r>
            <a:endParaRPr lang="en-GB" sz="1300" dirty="0"/>
          </a:p>
          <a:p>
            <a:r>
              <a:rPr lang="en-GB" sz="1300" dirty="0"/>
              <a:t>APIs: </a:t>
            </a:r>
            <a:r>
              <a:rPr lang="en-GB" sz="1300" b="1" dirty="0" err="1"/>
              <a:t>HuggingFace</a:t>
            </a:r>
            <a:r>
              <a:rPr lang="en-GB" sz="1300" dirty="0"/>
              <a:t>, </a:t>
            </a:r>
            <a:r>
              <a:rPr lang="en-GB" sz="1300" b="1" dirty="0" err="1"/>
              <a:t>arXiv</a:t>
            </a:r>
            <a:r>
              <a:rPr lang="en-GB" sz="1300" b="1" dirty="0"/>
              <a:t> API</a:t>
            </a:r>
            <a:r>
              <a:rPr lang="en-GB" sz="1300" dirty="0"/>
              <a:t>, </a:t>
            </a:r>
            <a:r>
              <a:rPr lang="en-GB" sz="1300" b="1" dirty="0"/>
              <a:t>GitHub API</a:t>
            </a:r>
            <a:endParaRPr lang="en-GB" sz="1300" dirty="0"/>
          </a:p>
          <a:p>
            <a:r>
              <a:rPr lang="en-GB" sz="1300" dirty="0"/>
              <a:t>Topic </a:t>
            </a:r>
            <a:r>
              <a:rPr lang="en-GB" sz="1300" dirty="0" err="1"/>
              <a:t>Modeling</a:t>
            </a:r>
            <a:r>
              <a:rPr lang="en-GB" sz="1300" dirty="0"/>
              <a:t>: </a:t>
            </a:r>
            <a:r>
              <a:rPr lang="en-GB" sz="1300" b="1" dirty="0" err="1"/>
              <a:t>BERTopic</a:t>
            </a:r>
            <a:r>
              <a:rPr lang="en-GB" sz="1300" dirty="0"/>
              <a:t>, </a:t>
            </a:r>
            <a:r>
              <a:rPr lang="en-GB" sz="1300" b="1" dirty="0"/>
              <a:t>LDA</a:t>
            </a:r>
            <a:r>
              <a:rPr lang="en-GB" sz="1300" dirty="0"/>
              <a:t>, </a:t>
            </a:r>
            <a:r>
              <a:rPr lang="en-GB" sz="1300" b="1" dirty="0" err="1"/>
              <a:t>KeyBERT</a:t>
            </a:r>
            <a:endParaRPr lang="en-GB" sz="1300" dirty="0"/>
          </a:p>
          <a:p>
            <a:r>
              <a:rPr lang="en-GB" sz="1300" dirty="0"/>
              <a:t>Trend Analysis: </a:t>
            </a:r>
            <a:r>
              <a:rPr lang="en-GB" sz="1300" b="1" dirty="0"/>
              <a:t>Prophet</a:t>
            </a:r>
            <a:r>
              <a:rPr lang="en-GB" sz="1300" dirty="0"/>
              <a:t>, </a:t>
            </a:r>
            <a:r>
              <a:rPr lang="en-GB" sz="1300" b="1" dirty="0"/>
              <a:t>ARIMA</a:t>
            </a:r>
            <a:endParaRPr lang="en-GB" sz="1300" dirty="0"/>
          </a:p>
          <a:p>
            <a:r>
              <a:rPr lang="en-GB" sz="1300" b="1" dirty="0"/>
              <a:t>Advisor Module (Recommender)</a:t>
            </a:r>
            <a:r>
              <a:rPr lang="en-GB" sz="1300" dirty="0"/>
              <a:t>:</a:t>
            </a:r>
          </a:p>
          <a:p>
            <a:r>
              <a:rPr lang="en-GB" sz="1300" dirty="0"/>
              <a:t>Embeddings &amp; semantic search: </a:t>
            </a:r>
            <a:r>
              <a:rPr lang="en-GB" sz="1300" b="1" dirty="0"/>
              <a:t>sentence-transformers</a:t>
            </a:r>
            <a:r>
              <a:rPr lang="en-GB" sz="1300" dirty="0"/>
              <a:t>, </a:t>
            </a:r>
            <a:r>
              <a:rPr lang="en-GB" sz="1300" b="1" dirty="0"/>
              <a:t>FAISS</a:t>
            </a:r>
            <a:endParaRPr lang="en-GB" sz="1300" dirty="0"/>
          </a:p>
          <a:p>
            <a:r>
              <a:rPr lang="en-GB" sz="1300" dirty="0"/>
              <a:t>Classification &amp; benchmarking: </a:t>
            </a:r>
            <a:r>
              <a:rPr lang="en-GB" sz="1300" b="1" dirty="0"/>
              <a:t>scikit-learn</a:t>
            </a:r>
            <a:r>
              <a:rPr lang="en-GB" sz="1300" dirty="0"/>
              <a:t>, </a:t>
            </a:r>
            <a:r>
              <a:rPr lang="en-GB" sz="1300" b="1" dirty="0" err="1"/>
              <a:t>AutoML</a:t>
            </a:r>
            <a:r>
              <a:rPr lang="en-GB" sz="1300" b="1" dirty="0"/>
              <a:t> (TPOT)</a:t>
            </a:r>
            <a:r>
              <a:rPr lang="en-GB" sz="1300" dirty="0"/>
              <a:t>, </a:t>
            </a:r>
            <a:r>
              <a:rPr lang="en-GB" sz="1300" b="1" dirty="0" err="1"/>
              <a:t>MLPerf</a:t>
            </a:r>
            <a:endParaRPr lang="en-GB" sz="1300" dirty="0"/>
          </a:p>
          <a:p>
            <a:r>
              <a:rPr lang="en-GB" sz="1300" dirty="0"/>
              <a:t>LLM integration: </a:t>
            </a:r>
            <a:r>
              <a:rPr lang="en-GB" sz="1300" b="1" dirty="0"/>
              <a:t>OpenAI API</a:t>
            </a:r>
            <a:r>
              <a:rPr lang="en-GB" sz="1300" dirty="0"/>
              <a:t>, </a:t>
            </a:r>
            <a:r>
              <a:rPr lang="en-GB" sz="1300" b="1" dirty="0" err="1"/>
              <a:t>LangChain</a:t>
            </a:r>
            <a:endParaRPr lang="en-GB" sz="1300" dirty="0"/>
          </a:p>
          <a:p>
            <a:r>
              <a:rPr lang="en-GB" sz="1300" b="1" dirty="0"/>
              <a:t>Explainer Module (Interpretability)</a:t>
            </a:r>
            <a:r>
              <a:rPr lang="en-GB" sz="1300" dirty="0"/>
              <a:t>:</a:t>
            </a:r>
          </a:p>
          <a:p>
            <a:r>
              <a:rPr lang="en-GB" sz="1300" dirty="0"/>
              <a:t>LLM summarization: </a:t>
            </a:r>
            <a:r>
              <a:rPr lang="en-GB" sz="1300" b="1" dirty="0"/>
              <a:t>GPT-4</a:t>
            </a:r>
            <a:r>
              <a:rPr lang="en-GB" sz="1300" dirty="0"/>
              <a:t>, </a:t>
            </a:r>
            <a:r>
              <a:rPr lang="en-GB" sz="1300" b="1" dirty="0"/>
              <a:t>Claude 3</a:t>
            </a:r>
            <a:r>
              <a:rPr lang="en-GB" sz="1300" dirty="0"/>
              <a:t>, </a:t>
            </a:r>
            <a:r>
              <a:rPr lang="en-GB" sz="1300" b="1" dirty="0"/>
              <a:t>Mistral</a:t>
            </a:r>
            <a:endParaRPr lang="en-GB" sz="1300" dirty="0"/>
          </a:p>
          <a:p>
            <a:r>
              <a:rPr lang="en-GB" sz="1300" dirty="0"/>
              <a:t>Explainability methods: </a:t>
            </a:r>
            <a:r>
              <a:rPr lang="en-GB" sz="1300" b="1" dirty="0"/>
              <a:t>SHAP</a:t>
            </a:r>
            <a:r>
              <a:rPr lang="en-GB" sz="1300" dirty="0"/>
              <a:t>, </a:t>
            </a:r>
            <a:r>
              <a:rPr lang="en-GB" sz="1300" b="1" dirty="0"/>
              <a:t>LIME</a:t>
            </a:r>
            <a:r>
              <a:rPr lang="en-GB" sz="1300" dirty="0"/>
              <a:t>, </a:t>
            </a:r>
            <a:r>
              <a:rPr lang="en-GB" sz="1300" b="1" dirty="0"/>
              <a:t>Attention maps</a:t>
            </a:r>
            <a:endParaRPr lang="en-GB" sz="1300" dirty="0"/>
          </a:p>
          <a:p>
            <a:r>
              <a:rPr lang="en-GB" sz="1300" dirty="0"/>
              <a:t>Visualization: </a:t>
            </a:r>
            <a:r>
              <a:rPr lang="en-GB" sz="1300" b="1" dirty="0" err="1"/>
              <a:t>Streamlit</a:t>
            </a:r>
            <a:r>
              <a:rPr lang="en-GB" sz="1300" dirty="0"/>
              <a:t>, </a:t>
            </a:r>
            <a:r>
              <a:rPr lang="en-GB" sz="1300" b="1" dirty="0"/>
              <a:t>D3.js</a:t>
            </a:r>
            <a:r>
              <a:rPr lang="en-GB" sz="1300" dirty="0"/>
              <a:t>, </a:t>
            </a:r>
            <a:r>
              <a:rPr lang="en-GB" sz="1300" b="1" dirty="0" err="1"/>
              <a:t>Plotly</a:t>
            </a:r>
            <a:endParaRPr lang="en-GB" sz="1300" dirty="0"/>
          </a:p>
          <a:p>
            <a:r>
              <a:rPr lang="en-GB" sz="1300" dirty="0"/>
              <a:t>Summary </a:t>
            </a:r>
            <a:br>
              <a:rPr lang="en-GB" sz="1300" dirty="0"/>
            </a:br>
            <a:r>
              <a:rPr lang="en-GB" sz="1300" dirty="0"/>
              <a:t>Table clearly showing why each tool is chosen (ease of use, accuracy, documentation, etc. </a:t>
            </a:r>
            <a:endParaRPr lang="en-RO" sz="1500" b="1" u="sng" dirty="0"/>
          </a:p>
        </p:txBody>
      </p:sp>
      <p:sp>
        <p:nvSpPr>
          <p:cNvPr id="5" name="TextBox 4">
            <a:extLst>
              <a:ext uri="{FF2B5EF4-FFF2-40B4-BE49-F238E27FC236}">
                <a16:creationId xmlns:a16="http://schemas.microsoft.com/office/drawing/2014/main" id="{F5AD062A-42E6-3619-693A-F04E7364A7C7}"/>
              </a:ext>
            </a:extLst>
          </p:cNvPr>
          <p:cNvSpPr txBox="1"/>
          <p:nvPr/>
        </p:nvSpPr>
        <p:spPr>
          <a:xfrm>
            <a:off x="8734973" y="1146705"/>
            <a:ext cx="3886200" cy="877163"/>
          </a:xfrm>
          <a:prstGeom prst="rect">
            <a:avLst/>
          </a:prstGeom>
          <a:noFill/>
        </p:spPr>
        <p:txBody>
          <a:bodyPr wrap="square" rtlCol="0">
            <a:spAutoFit/>
          </a:bodyPr>
          <a:lstStyle/>
          <a:p>
            <a:r>
              <a:rPr lang="en-GB" b="1" dirty="0"/>
              <a:t>3. Start designing and building the system </a:t>
            </a:r>
          </a:p>
          <a:p>
            <a:r>
              <a:rPr lang="en-GB" sz="1500" u="sng" dirty="0"/>
              <a:t>Goal:</a:t>
            </a:r>
            <a:endParaRPr lang="en-RO" sz="1500" b="1" u="sng" dirty="0"/>
          </a:p>
        </p:txBody>
      </p:sp>
      <p:sp>
        <p:nvSpPr>
          <p:cNvPr id="8" name="TextBox 7">
            <a:extLst>
              <a:ext uri="{FF2B5EF4-FFF2-40B4-BE49-F238E27FC236}">
                <a16:creationId xmlns:a16="http://schemas.microsoft.com/office/drawing/2014/main" id="{7339E1D6-0E8E-6DEE-D5BF-B806BB2782C3}"/>
              </a:ext>
            </a:extLst>
          </p:cNvPr>
          <p:cNvSpPr txBox="1"/>
          <p:nvPr/>
        </p:nvSpPr>
        <p:spPr>
          <a:xfrm>
            <a:off x="400050" y="3878221"/>
            <a:ext cx="3886200" cy="877163"/>
          </a:xfrm>
          <a:prstGeom prst="rect">
            <a:avLst/>
          </a:prstGeom>
          <a:noFill/>
        </p:spPr>
        <p:txBody>
          <a:bodyPr wrap="square" rtlCol="0">
            <a:spAutoFit/>
          </a:bodyPr>
          <a:lstStyle/>
          <a:p>
            <a:r>
              <a:rPr lang="en-GB" b="1" dirty="0"/>
              <a:t>4. Experiments and Technical Evaluation</a:t>
            </a:r>
          </a:p>
          <a:p>
            <a:r>
              <a:rPr lang="en-GB" sz="1500" u="sng" dirty="0"/>
              <a:t>Goal: Validate modules scientifically</a:t>
            </a:r>
            <a:endParaRPr lang="en-RO" sz="1500" b="1" u="sng" dirty="0"/>
          </a:p>
        </p:txBody>
      </p:sp>
    </p:spTree>
    <p:extLst>
      <p:ext uri="{BB962C8B-B14F-4D97-AF65-F5344CB8AC3E}">
        <p14:creationId xmlns:p14="http://schemas.microsoft.com/office/powerpoint/2010/main" val="29238539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7FDDD-AE45-22F1-FF56-2728F541E6EC}"/>
            </a:ext>
          </a:extLst>
        </p:cNvPr>
        <p:cNvGrpSpPr/>
        <p:nvPr/>
      </p:nvGrpSpPr>
      <p:grpSpPr>
        <a:xfrm>
          <a:off x="0" y="0"/>
          <a:ext cx="0" cy="0"/>
          <a:chOff x="0" y="0"/>
          <a:chExt cx="0" cy="0"/>
        </a:xfrm>
      </p:grpSpPr>
      <p:sp>
        <p:nvSpPr>
          <p:cNvPr id="154" name="Research Motivations">
            <a:extLst>
              <a:ext uri="{FF2B5EF4-FFF2-40B4-BE49-F238E27FC236}">
                <a16:creationId xmlns:a16="http://schemas.microsoft.com/office/drawing/2014/main" id="{2CC25390-0D82-8C56-DE7A-F11E658B9AD4}"/>
              </a:ext>
            </a:extLst>
          </p:cNvPr>
          <p:cNvSpPr txBox="1">
            <a:spLocks noGrp="1"/>
          </p:cNvSpPr>
          <p:nvPr>
            <p:ph type="ctrTitle"/>
          </p:nvPr>
        </p:nvSpPr>
        <p:spPr>
          <a:xfrm>
            <a:off x="126104" y="440993"/>
            <a:ext cx="10972800" cy="641451"/>
          </a:xfrm>
          <a:prstGeom prst="rect">
            <a:avLst/>
          </a:prstGeom>
        </p:spPr>
        <p:txBody>
          <a:bodyPr anchor="t">
            <a:normAutofit fontScale="90000"/>
          </a:bodyPr>
          <a:lstStyle>
            <a:lvl1pPr marL="414655" algn="l" defTabSz="457200">
              <a:lnSpc>
                <a:spcPct val="100000"/>
              </a:lnSpc>
              <a:defRPr sz="7000" b="1" spc="0">
                <a:solidFill>
                  <a:srgbClr val="00546A"/>
                </a:solidFill>
                <a:latin typeface="Arial"/>
                <a:ea typeface="Arial"/>
                <a:cs typeface="Arial"/>
                <a:sym typeface="Arial"/>
              </a:defRPr>
            </a:lvl1pPr>
          </a:lstStyle>
          <a:p>
            <a:r>
              <a:rPr sz="4400" dirty="0">
                <a:latin typeface="Arial" panose="020B0604020202020204" pitchFamily="34" charset="0"/>
                <a:cs typeface="Arial" panose="020B0604020202020204" pitchFamily="34" charset="0"/>
              </a:rPr>
              <a:t>Research Motivations</a:t>
            </a:r>
          </a:p>
        </p:txBody>
      </p:sp>
      <p:pic>
        <p:nvPicPr>
          <p:cNvPr id="155" name="UCL Branding" descr="UCL Branding">
            <a:extLst>
              <a:ext uri="{FF2B5EF4-FFF2-40B4-BE49-F238E27FC236}">
                <a16:creationId xmlns:a16="http://schemas.microsoft.com/office/drawing/2014/main" id="{65B31473-EC0C-0D23-69C9-D905117D9BAD}"/>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56" name="2">
            <a:extLst>
              <a:ext uri="{FF2B5EF4-FFF2-40B4-BE49-F238E27FC236}">
                <a16:creationId xmlns:a16="http://schemas.microsoft.com/office/drawing/2014/main" id="{1CADDCD8-AE1C-8049-3FE2-1FB35DFB5643}"/>
              </a:ext>
            </a:extLst>
          </p:cNvPr>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2</a:t>
            </a:r>
          </a:p>
        </p:txBody>
      </p:sp>
      <p:grpSp>
        <p:nvGrpSpPr>
          <p:cNvPr id="4" name="Group 3">
            <a:extLst>
              <a:ext uri="{FF2B5EF4-FFF2-40B4-BE49-F238E27FC236}">
                <a16:creationId xmlns:a16="http://schemas.microsoft.com/office/drawing/2014/main" id="{4C72DC47-3170-E925-D207-0A91EF6BC317}"/>
              </a:ext>
            </a:extLst>
          </p:cNvPr>
          <p:cNvGrpSpPr/>
          <p:nvPr/>
        </p:nvGrpSpPr>
        <p:grpSpPr>
          <a:xfrm>
            <a:off x="551895" y="4128483"/>
            <a:ext cx="11295548" cy="1769319"/>
            <a:chOff x="551895" y="4128483"/>
            <a:chExt cx="11295548" cy="1769319"/>
          </a:xfrm>
        </p:grpSpPr>
        <p:sp>
          <p:nvSpPr>
            <p:cNvPr id="2" name="TextBox 1">
              <a:extLst>
                <a:ext uri="{FF2B5EF4-FFF2-40B4-BE49-F238E27FC236}">
                  <a16:creationId xmlns:a16="http://schemas.microsoft.com/office/drawing/2014/main" id="{BBDB7BFA-F2A2-8C15-BC19-8C5AE330A307}"/>
                </a:ext>
              </a:extLst>
            </p:cNvPr>
            <p:cNvSpPr txBox="1"/>
            <p:nvPr/>
          </p:nvSpPr>
          <p:spPr>
            <a:xfrm>
              <a:off x="551895" y="4128483"/>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546A"/>
                  </a:solidFill>
                  <a:latin typeface="Arial" panose="020B0604020202020204" pitchFamily="34" charset="0"/>
                  <a:cs typeface="Arial" panose="020B0604020202020204" pitchFamily="34" charset="0"/>
                </a:rPr>
                <a:t>Scope </a:t>
              </a:r>
            </a:p>
          </p:txBody>
        </p:sp>
        <p:sp>
          <p:nvSpPr>
            <p:cNvPr id="3" name="TextBox 2">
              <a:extLst>
                <a:ext uri="{FF2B5EF4-FFF2-40B4-BE49-F238E27FC236}">
                  <a16:creationId xmlns:a16="http://schemas.microsoft.com/office/drawing/2014/main" id="{76BF23F1-8304-7E28-970B-DDDA261E539F}"/>
                </a:ext>
              </a:extLst>
            </p:cNvPr>
            <p:cNvSpPr txBox="1"/>
            <p:nvPr/>
          </p:nvSpPr>
          <p:spPr>
            <a:xfrm>
              <a:off x="551895" y="4697473"/>
              <a:ext cx="1129554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Arial" panose="020B0604020202020204" pitchFamily="34" charset="0"/>
                  <a:cs typeface="Arial" panose="020B0604020202020204" pitchFamily="34" charset="0"/>
                </a:rPr>
                <a:t>This project proposes building an intelligence platform that tracks new LLMs, recommends optimal models for financial tasks, and explains complex techniques in plain language - all in one unified system.</a:t>
              </a:r>
              <a:endParaRPr lang="en-US" sz="2400" dirty="0">
                <a:latin typeface="Arial" panose="020B0604020202020204" pitchFamily="34" charset="0"/>
                <a:ea typeface="Calibri"/>
                <a:cs typeface="Arial" panose="020B0604020202020204" pitchFamily="34" charset="0"/>
              </a:endParaRPr>
            </a:p>
          </p:txBody>
        </p:sp>
      </p:grpSp>
      <p:sp>
        <p:nvSpPr>
          <p:cNvPr id="6" name="TextBox 5">
            <a:extLst>
              <a:ext uri="{FF2B5EF4-FFF2-40B4-BE49-F238E27FC236}">
                <a16:creationId xmlns:a16="http://schemas.microsoft.com/office/drawing/2014/main" id="{5C1AB438-EBDB-781F-9BCE-5628BE36CC84}"/>
              </a:ext>
            </a:extLst>
          </p:cNvPr>
          <p:cNvSpPr txBox="1"/>
          <p:nvPr/>
        </p:nvSpPr>
        <p:spPr>
          <a:xfrm>
            <a:off x="551895" y="977981"/>
            <a:ext cx="11514001" cy="37240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n-US" sz="2400" b="1" dirty="0">
                <a:latin typeface="Arial" panose="020B0604020202020204" pitchFamily="34" charset="0"/>
                <a:ea typeface="Calibri"/>
                <a:cs typeface="Arial" panose="020B0604020202020204" pitchFamily="34" charset="0"/>
              </a:rPr>
              <a:t>Absence of monitoring tools for LLMs evolution</a:t>
            </a:r>
          </a:p>
          <a:p>
            <a:pPr lvl="1"/>
            <a:r>
              <a:rPr lang="en-GB" sz="2400" dirty="0">
                <a:latin typeface="Arial" panose="020B0604020202020204" pitchFamily="34" charset="0"/>
                <a:cs typeface="Arial" panose="020B0604020202020204" pitchFamily="34" charset="0"/>
              </a:rPr>
              <a:t>Currently, no tool exists to quantify or visualize the evolution of LLMs in a finance-specific context, making it difficult for practitioners to identify relevant trends or select suitable models.</a:t>
            </a:r>
            <a:endParaRPr lang="en-US" sz="2400" dirty="0">
              <a:latin typeface="Arial" panose="020B0604020202020204" pitchFamily="34" charset="0"/>
              <a:ea typeface="Calibri"/>
              <a:cs typeface="Arial" panose="020B0604020202020204" pitchFamily="34" charset="0"/>
            </a:endParaRPr>
          </a:p>
          <a:p>
            <a:pPr marL="342900" indent="-342900">
              <a:buFont typeface="Arial" panose="020B0604020202020204" pitchFamily="34" charset="0"/>
              <a:buChar char="•"/>
            </a:pPr>
            <a:r>
              <a:rPr lang="en-GB" sz="2400" b="1" dirty="0">
                <a:latin typeface="Arial" panose="020B0604020202020204" pitchFamily="34" charset="0"/>
                <a:cs typeface="Arial" panose="020B0604020202020204" pitchFamily="34" charset="0"/>
              </a:rPr>
              <a:t>Critical knowledge gap between financial experts and LLM technologies </a:t>
            </a:r>
            <a:r>
              <a:rPr lang="en-GB" sz="2400" dirty="0">
                <a:latin typeface="Arial" panose="020B0604020202020204" pitchFamily="34" charset="0"/>
                <a:cs typeface="Arial" panose="020B0604020202020204" pitchFamily="34" charset="0"/>
              </a:rPr>
              <a:t>as most finance professionals lack awareness of how current models perform, evolve, or align with use-case-specific demands.</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Opportunity to build scalable, smart financial infrastructure in the future</a:t>
            </a:r>
          </a:p>
          <a:p>
            <a:pPr marL="342900" indent="-342900">
              <a:buFont typeface="Arial" panose="020B0604020202020204" pitchFamily="34" charset="0"/>
              <a:buChar char="•"/>
            </a:pPr>
            <a:endParaRPr lang="en-GB" sz="2600"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 </a:t>
            </a:r>
            <a:endParaRPr lang="en-US" sz="2600" dirty="0">
              <a:latin typeface="Arial" panose="020B0604020202020204" pitchFamily="34" charset="0"/>
              <a:ea typeface="Calibri"/>
              <a:cs typeface="Arial" panose="020B0604020202020204" pitchFamily="34" charset="0"/>
            </a:endParaRPr>
          </a:p>
        </p:txBody>
      </p:sp>
    </p:spTree>
    <p:extLst>
      <p:ext uri="{BB962C8B-B14F-4D97-AF65-F5344CB8AC3E}">
        <p14:creationId xmlns:p14="http://schemas.microsoft.com/office/powerpoint/2010/main" val="202023349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53F7E-B397-0C15-2701-8BAE9D813B71}"/>
            </a:ext>
          </a:extLst>
        </p:cNvPr>
        <p:cNvGrpSpPr/>
        <p:nvPr/>
      </p:nvGrpSpPr>
      <p:grpSpPr>
        <a:xfrm>
          <a:off x="0" y="0"/>
          <a:ext cx="0" cy="0"/>
          <a:chOff x="0" y="0"/>
          <a:chExt cx="0" cy="0"/>
        </a:xfrm>
      </p:grpSpPr>
      <p:pic>
        <p:nvPicPr>
          <p:cNvPr id="155" name="UCL Branding" descr="UCL Branding">
            <a:extLst>
              <a:ext uri="{FF2B5EF4-FFF2-40B4-BE49-F238E27FC236}">
                <a16:creationId xmlns:a16="http://schemas.microsoft.com/office/drawing/2014/main" id="{03C65033-D7B6-9343-D784-9F25F71E5471}"/>
              </a:ext>
            </a:extLst>
          </p:cNvPr>
          <p:cNvPicPr>
            <a:picLocks noChangeAspect="1"/>
          </p:cNvPicPr>
          <p:nvPr/>
        </p:nvPicPr>
        <p:blipFill>
          <a:blip r:embed="rId3"/>
          <a:stretch>
            <a:fillRect/>
          </a:stretch>
        </p:blipFill>
        <p:spPr>
          <a:xfrm>
            <a:off x="0" y="0"/>
            <a:ext cx="12192000" cy="545456"/>
          </a:xfrm>
          <a:prstGeom prst="rect">
            <a:avLst/>
          </a:prstGeom>
          <a:ln w="12700">
            <a:miter lim="400000"/>
          </a:ln>
        </p:spPr>
      </p:pic>
      <p:sp>
        <p:nvSpPr>
          <p:cNvPr id="156" name="2">
            <a:extLst>
              <a:ext uri="{FF2B5EF4-FFF2-40B4-BE49-F238E27FC236}">
                <a16:creationId xmlns:a16="http://schemas.microsoft.com/office/drawing/2014/main" id="{C27C854C-D6EE-D367-644B-79992FAC3C75}"/>
              </a:ext>
            </a:extLst>
          </p:cNvPr>
          <p:cNvSpPr txBox="1"/>
          <p:nvPr/>
        </p:nvSpPr>
        <p:spPr>
          <a:xfrm>
            <a:off x="11540759" y="6198422"/>
            <a:ext cx="4572406" cy="50635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2</a:t>
            </a:r>
          </a:p>
        </p:txBody>
      </p:sp>
      <p:sp>
        <p:nvSpPr>
          <p:cNvPr id="5" name="TextBox 4">
            <a:extLst>
              <a:ext uri="{FF2B5EF4-FFF2-40B4-BE49-F238E27FC236}">
                <a16:creationId xmlns:a16="http://schemas.microsoft.com/office/drawing/2014/main" id="{FBEF5409-6EC6-66D9-6B78-861B1FC49FC0}"/>
              </a:ext>
            </a:extLst>
          </p:cNvPr>
          <p:cNvSpPr txBox="1"/>
          <p:nvPr/>
        </p:nvSpPr>
        <p:spPr>
          <a:xfrm>
            <a:off x="391866" y="1287391"/>
            <a:ext cx="274320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b="1" dirty="0">
                <a:solidFill>
                  <a:srgbClr val="00546A"/>
                </a:solidFill>
                <a:latin typeface="Arial"/>
                <a:cs typeface="Arial"/>
              </a:rPr>
              <a:t>Overview </a:t>
            </a:r>
            <a:endParaRPr lang="en-US" sz="4000" dirty="0"/>
          </a:p>
        </p:txBody>
      </p:sp>
      <p:graphicFrame>
        <p:nvGraphicFramePr>
          <p:cNvPr id="6" name="Table 5">
            <a:extLst>
              <a:ext uri="{FF2B5EF4-FFF2-40B4-BE49-F238E27FC236}">
                <a16:creationId xmlns:a16="http://schemas.microsoft.com/office/drawing/2014/main" id="{1A9959AC-D632-32E9-21F7-7DA2BD0F780E}"/>
              </a:ext>
            </a:extLst>
          </p:cNvPr>
          <p:cNvGraphicFramePr>
            <a:graphicFrameLocks noGrp="1"/>
          </p:cNvGraphicFramePr>
          <p:nvPr>
            <p:extLst>
              <p:ext uri="{D42A27DB-BD31-4B8C-83A1-F6EECF244321}">
                <p14:modId xmlns:p14="http://schemas.microsoft.com/office/powerpoint/2010/main" val="3918925236"/>
              </p:ext>
            </p:extLst>
          </p:nvPr>
        </p:nvGraphicFramePr>
        <p:xfrm>
          <a:off x="391866" y="2096504"/>
          <a:ext cx="11408268" cy="3120162"/>
        </p:xfrm>
        <a:graphic>
          <a:graphicData uri="http://schemas.openxmlformats.org/drawingml/2006/table">
            <a:tbl>
              <a:tblPr firstRow="1" bandRow="1">
                <a:tableStyleId>{5C22544A-7EE6-4342-B048-85BDC9FD1C3A}</a:tableStyleId>
              </a:tblPr>
              <a:tblGrid>
                <a:gridCol w="3802756">
                  <a:extLst>
                    <a:ext uri="{9D8B030D-6E8A-4147-A177-3AD203B41FA5}">
                      <a16:colId xmlns:a16="http://schemas.microsoft.com/office/drawing/2014/main" val="1577329027"/>
                    </a:ext>
                  </a:extLst>
                </a:gridCol>
                <a:gridCol w="3802756">
                  <a:extLst>
                    <a:ext uri="{9D8B030D-6E8A-4147-A177-3AD203B41FA5}">
                      <a16:colId xmlns:a16="http://schemas.microsoft.com/office/drawing/2014/main" val="2873659904"/>
                    </a:ext>
                  </a:extLst>
                </a:gridCol>
                <a:gridCol w="3802756">
                  <a:extLst>
                    <a:ext uri="{9D8B030D-6E8A-4147-A177-3AD203B41FA5}">
                      <a16:colId xmlns:a16="http://schemas.microsoft.com/office/drawing/2014/main" val="135006781"/>
                    </a:ext>
                  </a:extLst>
                </a:gridCol>
              </a:tblGrid>
              <a:tr h="651282">
                <a:tc>
                  <a:txBody>
                    <a:bodyPr/>
                    <a:lstStyle/>
                    <a:p>
                      <a:pPr lvl="0" algn="ctr">
                        <a:buNone/>
                      </a:pPr>
                      <a:r>
                        <a:rPr lang="en-US" sz="2400" b="1" dirty="0">
                          <a:solidFill>
                            <a:schemeClr val="tx1"/>
                          </a:solidFill>
                          <a:latin typeface="Arial" panose="020B0604020202020204" pitchFamily="34" charset="0"/>
                          <a:cs typeface="Arial" panose="020B0604020202020204" pitchFamily="34" charset="0"/>
                        </a:rPr>
                        <a:t>Module </a:t>
                      </a:r>
                    </a:p>
                  </a:txBody>
                  <a:tcPr>
                    <a:solidFill>
                      <a:schemeClr val="bg1">
                        <a:lumMod val="85000"/>
                      </a:schemeClr>
                    </a:solidFill>
                  </a:tcPr>
                </a:tc>
                <a:tc>
                  <a:txBody>
                    <a:bodyPr/>
                    <a:lstStyle/>
                    <a:p>
                      <a:pPr lvl="0" algn="ctr">
                        <a:lnSpc>
                          <a:spcPct val="100000"/>
                        </a:lnSpc>
                        <a:spcBef>
                          <a:spcPts val="0"/>
                        </a:spcBef>
                        <a:spcAft>
                          <a:spcPts val="0"/>
                        </a:spcAft>
                        <a:buNone/>
                      </a:pPr>
                      <a:r>
                        <a:rPr lang="en-US" sz="2400" b="1" i="0" u="none" strike="noStrike" noProof="0" dirty="0">
                          <a:solidFill>
                            <a:srgbClr val="000000"/>
                          </a:solidFill>
                          <a:latin typeface="Arial" panose="020B0604020202020204" pitchFamily="34" charset="0"/>
                          <a:cs typeface="Arial" panose="020B0604020202020204" pitchFamily="34" charset="0"/>
                        </a:rPr>
                        <a:t>What it does</a:t>
                      </a:r>
                      <a:r>
                        <a:rPr lang="en-US" sz="2400" b="0" i="0" u="none" strike="noStrike" noProof="0" dirty="0">
                          <a:solidFill>
                            <a:srgbClr val="000000"/>
                          </a:solidFill>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txBody>
                  <a:tcPr>
                    <a:solidFill>
                      <a:schemeClr val="bg1">
                        <a:lumMod val="85000"/>
                      </a:schemeClr>
                    </a:solidFill>
                  </a:tcPr>
                </a:tc>
                <a:tc>
                  <a:txBody>
                    <a:bodyPr/>
                    <a:lstStyle/>
                    <a:p>
                      <a:pPr lvl="0">
                        <a:buNone/>
                      </a:pPr>
                      <a:r>
                        <a:rPr lang="en-US" sz="2400" b="1" i="0" u="none" strike="noStrike" noProof="0" dirty="0">
                          <a:solidFill>
                            <a:srgbClr val="000000"/>
                          </a:solidFill>
                          <a:latin typeface="Arial" panose="020B0604020202020204" pitchFamily="34" charset="0"/>
                          <a:cs typeface="Arial" panose="020B0604020202020204" pitchFamily="34" charset="0"/>
                        </a:rPr>
                        <a:t>Tech/Stats Techniques​</a:t>
                      </a:r>
                      <a:endParaRPr lang="en-US" sz="2400" b="0" i="0" u="none" strike="noStrike" noProof="0" dirty="0">
                        <a:solidFill>
                          <a:srgbClr val="000000"/>
                        </a:solidFill>
                        <a:latin typeface="Arial" panose="020B0604020202020204" pitchFamily="34" charset="0"/>
                        <a:cs typeface="Arial" panose="020B0604020202020204" pitchFamily="34" charset="0"/>
                      </a:endParaRPr>
                    </a:p>
                  </a:txBody>
                  <a:tcPr>
                    <a:solidFill>
                      <a:schemeClr val="bg1">
                        <a:lumMod val="85000"/>
                      </a:schemeClr>
                    </a:solidFill>
                  </a:tcPr>
                </a:tc>
                <a:extLst>
                  <a:ext uri="{0D108BD9-81ED-4DB2-BD59-A6C34878D82A}">
                    <a16:rowId xmlns:a16="http://schemas.microsoft.com/office/drawing/2014/main" val="1523248796"/>
                  </a:ext>
                </a:extLst>
              </a:tr>
              <a:tr h="574125">
                <a:tc>
                  <a:txBody>
                    <a:bodyPr/>
                    <a:lstStyle/>
                    <a:p>
                      <a:pPr marL="0" indent="0">
                        <a:buNone/>
                      </a:pPr>
                      <a:r>
                        <a:rPr lang="en-US" sz="1800" b="1" i="0" u="none" strike="noStrike" noProof="0" dirty="0">
                          <a:latin typeface="Arial" panose="020B0604020202020204" pitchFamily="34" charset="0"/>
                          <a:cs typeface="Arial" panose="020B0604020202020204" pitchFamily="34" charset="0"/>
                        </a:rPr>
                        <a:t>1. Radar</a:t>
                      </a:r>
                      <a:r>
                        <a:rPr lang="en-US" sz="1800" b="0" i="0" u="none" strike="noStrike" noProof="0" dirty="0">
                          <a:latin typeface="Arial" panose="020B0604020202020204" pitchFamily="34" charset="0"/>
                          <a:cs typeface="Arial" panose="020B0604020202020204" pitchFamily="34" charset="0"/>
                        </a:rPr>
                        <a:t> (LLM Tracker)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Monitors and classifies new LLMs, techniques and trends.</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n-GB" sz="1800" b="0" i="0" u="none" strike="noStrike" kern="1200" dirty="0">
                          <a:solidFill>
                            <a:srgbClr val="0070C0"/>
                          </a:solidFill>
                          <a:effectLst/>
                          <a:latin typeface="Arial" panose="020B0604020202020204" pitchFamily="34" charset="0"/>
                          <a:ea typeface="+mn-ea"/>
                          <a:cs typeface="Arial" panose="020B0604020202020204" pitchFamily="34" charset="0"/>
                        </a:rPr>
                        <a:t>???? RESEARCH Web scraping frameworks, NLP techniques etc. </a:t>
                      </a:r>
                      <a:endParaRPr lang="en-US"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3184591627"/>
                  </a:ext>
                </a:extLst>
              </a:tr>
              <a:tr h="574125">
                <a:tc>
                  <a:txBody>
                    <a:bodyPr/>
                    <a:lstStyle/>
                    <a:p>
                      <a:pPr lvl="0">
                        <a:buNone/>
                      </a:pPr>
                      <a:r>
                        <a:rPr lang="en-US" sz="1800" b="1" i="0" u="none" strike="noStrike" noProof="0" dirty="0">
                          <a:latin typeface="Arial" panose="020B0604020202020204" pitchFamily="34" charset="0"/>
                          <a:cs typeface="Arial" panose="020B0604020202020204" pitchFamily="34" charset="0"/>
                        </a:rPr>
                        <a:t>2. Advisor</a:t>
                      </a:r>
                      <a:r>
                        <a:rPr lang="en-US" sz="1800" b="0" i="0" u="none" strike="noStrike" noProof="0" dirty="0">
                          <a:latin typeface="Arial" panose="020B0604020202020204" pitchFamily="34" charset="0"/>
                          <a:cs typeface="Arial" panose="020B0604020202020204" pitchFamily="34" charset="0"/>
                        </a:rPr>
                        <a:t> (Model Recommender)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Suggests the best LLM for a given financial task or dataset. Performance etc. </a:t>
                      </a:r>
                      <a:endParaRPr lang="en-US" b="0"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n-GB" sz="1800" b="0" i="0" u="none" strike="noStrike" kern="1200" dirty="0">
                          <a:solidFill>
                            <a:srgbClr val="0070C0"/>
                          </a:solidFill>
                          <a:effectLst/>
                          <a:latin typeface="Arial" panose="020B0604020202020204" pitchFamily="34" charset="0"/>
                          <a:ea typeface="+mn-ea"/>
                          <a:cs typeface="Arial" panose="020B0604020202020204" pitchFamily="34" charset="0"/>
                        </a:rPr>
                        <a:t> ???? RESEARCH Use-case classifier, Task embedding matching etc. </a:t>
                      </a:r>
                      <a:endParaRPr lang="en-US" b="0"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4153482688"/>
                  </a:ext>
                </a:extLst>
              </a:tr>
              <a:tr h="574125">
                <a:tc>
                  <a:txBody>
                    <a:bodyPr/>
                    <a:lstStyle/>
                    <a:p>
                      <a:pPr lvl="0">
                        <a:buNone/>
                      </a:pPr>
                      <a:r>
                        <a:rPr lang="en-US" sz="1800" b="1" i="0" u="none" strike="noStrike" noProof="0" dirty="0">
                          <a:latin typeface="Arial" panose="020B0604020202020204" pitchFamily="34" charset="0"/>
                          <a:cs typeface="Arial" panose="020B0604020202020204" pitchFamily="34" charset="0"/>
                        </a:rPr>
                        <a:t>3. Explainer</a:t>
                      </a:r>
                      <a:r>
                        <a:rPr lang="en-US" sz="1800" b="0" i="0" u="none" strike="noStrike" noProof="0" dirty="0">
                          <a:latin typeface="Arial" panose="020B0604020202020204" pitchFamily="34" charset="0"/>
                          <a:cs typeface="Arial" panose="020B0604020202020204" pitchFamily="34" charset="0"/>
                        </a:rPr>
                        <a:t> (LLM Interpreter)</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pPr lvl="0">
                        <a:buNone/>
                      </a:pPr>
                      <a:r>
                        <a:rPr lang="en-US" sz="1800" b="0" i="0" u="none" strike="noStrike" noProof="0" dirty="0">
                          <a:latin typeface="Arial" panose="020B0604020202020204" pitchFamily="34" charset="0"/>
                          <a:cs typeface="Arial" panose="020B0604020202020204" pitchFamily="34" charset="0"/>
                        </a:rPr>
                        <a:t>Translates LLM concepts into plain language for non-tech users.</a:t>
                      </a:r>
                      <a:endParaRPr lang="en-US" dirty="0">
                        <a:latin typeface="Arial" panose="020B0604020202020204" pitchFamily="34" charset="0"/>
                        <a:cs typeface="Arial" panose="020B0604020202020204" pitchFamily="34" charset="0"/>
                      </a:endParaRPr>
                    </a:p>
                  </a:txBody>
                  <a:tcPr>
                    <a:solidFill>
                      <a:schemeClr val="bg1">
                        <a:lumMod val="95000"/>
                      </a:schemeClr>
                    </a:solidFill>
                  </a:tcPr>
                </a:tc>
                <a:tc>
                  <a:txBody>
                    <a:bodyPr/>
                    <a:lstStyle/>
                    <a:p>
                      <a:r>
                        <a:rPr lang="en-GB" sz="1800" b="0" i="0" u="none" strike="noStrike" kern="1200" dirty="0">
                          <a:solidFill>
                            <a:srgbClr val="0070C0"/>
                          </a:solidFill>
                          <a:effectLst/>
                          <a:latin typeface="Arial" panose="020B0604020202020204" pitchFamily="34" charset="0"/>
                          <a:ea typeface="+mn-ea"/>
                          <a:cs typeface="Arial" panose="020B0604020202020204" pitchFamily="34" charset="0"/>
                        </a:rPr>
                        <a:t>???? RESEARCH Concept Clustering, GPT Summarization, Visual Storytelling etc. </a:t>
                      </a:r>
                      <a:endParaRPr lang="en-US" dirty="0">
                        <a:solidFill>
                          <a:srgbClr val="0070C0"/>
                        </a:solidFill>
                        <a:latin typeface="Arial" panose="020B0604020202020204" pitchFamily="34" charset="0"/>
                        <a:cs typeface="Arial" panose="020B0604020202020204" pitchFamily="34" charset="0"/>
                      </a:endParaRPr>
                    </a:p>
                  </a:txBody>
                  <a:tcPr>
                    <a:solidFill>
                      <a:schemeClr val="bg1">
                        <a:lumMod val="95000"/>
                      </a:schemeClr>
                    </a:solidFill>
                  </a:tcPr>
                </a:tc>
                <a:extLst>
                  <a:ext uri="{0D108BD9-81ED-4DB2-BD59-A6C34878D82A}">
                    <a16:rowId xmlns:a16="http://schemas.microsoft.com/office/drawing/2014/main" val="2694453367"/>
                  </a:ext>
                </a:extLst>
              </a:tr>
            </a:tbl>
          </a:graphicData>
        </a:graphic>
      </p:graphicFrame>
    </p:spTree>
    <p:extLst>
      <p:ext uri="{BB962C8B-B14F-4D97-AF65-F5344CB8AC3E}">
        <p14:creationId xmlns:p14="http://schemas.microsoft.com/office/powerpoint/2010/main" val="397421810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68C06-50E6-8620-452D-BB17CB7CFE50}"/>
            </a:ext>
          </a:extLst>
        </p:cNvPr>
        <p:cNvGrpSpPr/>
        <p:nvPr/>
      </p:nvGrpSpPr>
      <p:grpSpPr>
        <a:xfrm>
          <a:off x="0" y="0"/>
          <a:ext cx="0" cy="0"/>
          <a:chOff x="0" y="0"/>
          <a:chExt cx="0" cy="0"/>
        </a:xfrm>
      </p:grpSpPr>
      <p:sp>
        <p:nvSpPr>
          <p:cNvPr id="164" name="Research Objectives">
            <a:extLst>
              <a:ext uri="{FF2B5EF4-FFF2-40B4-BE49-F238E27FC236}">
                <a16:creationId xmlns:a16="http://schemas.microsoft.com/office/drawing/2014/main" id="{6C70A9ED-0B41-37C9-4E3D-50DDC059DA2E}"/>
              </a:ext>
            </a:extLst>
          </p:cNvPr>
          <p:cNvSpPr txBox="1">
            <a:spLocks noGrp="1"/>
          </p:cNvSpPr>
          <p:nvPr>
            <p:ph type="ctrTitle"/>
          </p:nvPr>
        </p:nvSpPr>
        <p:spPr>
          <a:xfrm>
            <a:off x="-130206" y="1200150"/>
            <a:ext cx="10972800" cy="4578450"/>
          </a:xfrm>
          <a:prstGeom prst="rect">
            <a:avLst/>
          </a:prstGeom>
        </p:spPr>
        <p:txBody>
          <a:bodyPr anchor="t">
            <a:normAutofit/>
          </a:bodyPr>
          <a:lstStyle>
            <a:lvl1pPr marL="414655" algn="l" defTabSz="457200">
              <a:lnSpc>
                <a:spcPct val="100000"/>
              </a:lnSpc>
              <a:defRPr sz="7000" b="1" spc="0">
                <a:solidFill>
                  <a:srgbClr val="00546A"/>
                </a:solidFill>
                <a:latin typeface="Arial"/>
                <a:ea typeface="Arial"/>
                <a:cs typeface="Arial"/>
                <a:sym typeface="Arial"/>
              </a:defRPr>
            </a:lvl1pPr>
          </a:lstStyle>
          <a:p>
            <a:r>
              <a:rPr lang="en-US" sz="4400" dirty="0"/>
              <a:t>Ecosystem Example 1</a:t>
            </a:r>
            <a:endParaRPr lang="en-US" dirty="0"/>
          </a:p>
        </p:txBody>
      </p:sp>
      <p:pic>
        <p:nvPicPr>
          <p:cNvPr id="165" name="UCL Branding" descr="UCL Branding">
            <a:extLst>
              <a:ext uri="{FF2B5EF4-FFF2-40B4-BE49-F238E27FC236}">
                <a16:creationId xmlns:a16="http://schemas.microsoft.com/office/drawing/2014/main" id="{67F1FB1A-A9EE-DA03-3A1A-E790C0AC555B}"/>
              </a:ext>
            </a:extLst>
          </p:cNvPr>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66" name="4">
            <a:extLst>
              <a:ext uri="{FF2B5EF4-FFF2-40B4-BE49-F238E27FC236}">
                <a16:creationId xmlns:a16="http://schemas.microsoft.com/office/drawing/2014/main" id="{10FBA2C6-59A5-53AF-BDA6-3F74294824BF}"/>
              </a:ext>
            </a:extLst>
          </p:cNvPr>
          <p:cNvSpPr txBox="1"/>
          <p:nvPr/>
        </p:nvSpPr>
        <p:spPr>
          <a:xfrm>
            <a:off x="11540759" y="6198422"/>
            <a:ext cx="4572406" cy="50635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4</a:t>
            </a:r>
          </a:p>
        </p:txBody>
      </p:sp>
      <p:sp>
        <p:nvSpPr>
          <p:cNvPr id="167" name="Point 1…">
            <a:extLst>
              <a:ext uri="{FF2B5EF4-FFF2-40B4-BE49-F238E27FC236}">
                <a16:creationId xmlns:a16="http://schemas.microsoft.com/office/drawing/2014/main" id="{C436E1E9-2CB5-21F7-4492-751C83582D04}"/>
              </a:ext>
            </a:extLst>
          </p:cNvPr>
          <p:cNvSpPr txBox="1"/>
          <p:nvPr/>
        </p:nvSpPr>
        <p:spPr>
          <a:xfrm>
            <a:off x="0" y="2178678"/>
            <a:ext cx="13089699" cy="302134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wrap="square" lIns="25400" tIns="25400" rIns="25400" bIns="25400" anchor="ctr">
            <a:spAutoFit/>
          </a:bodyPr>
          <a:lstStyle/>
          <a:p>
            <a:pPr marL="588010" marR="1969135" indent="-381000" defTabSz="228600">
              <a:spcAft>
                <a:spcPts val="1000"/>
              </a:spcAft>
              <a:buSzPct val="150000"/>
              <a:buAutoNum type="arabicPeriod"/>
              <a:defRPr sz="3500">
                <a:latin typeface="Arial"/>
                <a:ea typeface="Arial"/>
                <a:cs typeface="Arial"/>
                <a:sym typeface="Arial"/>
              </a:defRPr>
            </a:pPr>
            <a:r>
              <a:rPr lang="en-GB" sz="2400" dirty="0">
                <a:sym typeface="Arial"/>
              </a:rPr>
              <a:t>Radar continuously monitors and </a:t>
            </a:r>
            <a:r>
              <a:rPr lang="en-GB" sz="2400" dirty="0" err="1">
                <a:sym typeface="Arial"/>
              </a:rPr>
              <a:t>catalogs</a:t>
            </a:r>
            <a:r>
              <a:rPr lang="en-GB" sz="2400" dirty="0">
                <a:sym typeface="Arial"/>
              </a:rPr>
              <a:t> emerging LLMs and techniques in real-time.</a:t>
            </a:r>
          </a:p>
          <a:p>
            <a:pPr marL="588010" marR="1969135" indent="-381000" defTabSz="228600">
              <a:spcAft>
                <a:spcPts val="1000"/>
              </a:spcAft>
              <a:buSzPct val="150000"/>
              <a:buAutoNum type="arabicPeriod"/>
              <a:defRPr sz="3500">
                <a:latin typeface="Arial"/>
                <a:ea typeface="Arial"/>
                <a:cs typeface="Arial"/>
                <a:sym typeface="Arial"/>
              </a:defRPr>
            </a:pPr>
            <a:r>
              <a:rPr lang="en-GB" sz="2400" dirty="0">
                <a:sym typeface="Arial"/>
              </a:rPr>
              <a:t>Explainer </a:t>
            </a:r>
            <a:r>
              <a:rPr lang="en-GB" sz="2400" dirty="0" err="1">
                <a:sym typeface="Arial"/>
              </a:rPr>
              <a:t>distills</a:t>
            </a:r>
            <a:r>
              <a:rPr lang="en-GB" sz="2400" dirty="0">
                <a:sym typeface="Arial"/>
              </a:rPr>
              <a:t> complex LLM concepts into plain language and other useful interpretation tools.</a:t>
            </a:r>
          </a:p>
          <a:p>
            <a:pPr marL="588010" marR="1969135" indent="-381000" defTabSz="228600">
              <a:spcAft>
                <a:spcPts val="1000"/>
              </a:spcAft>
              <a:buSzPct val="150000"/>
              <a:buAutoNum type="arabicPeriod"/>
              <a:defRPr sz="3500">
                <a:latin typeface="Arial"/>
                <a:ea typeface="Arial"/>
                <a:cs typeface="Arial"/>
                <a:sym typeface="Arial"/>
              </a:defRPr>
            </a:pPr>
            <a:r>
              <a:rPr lang="en-US" sz="2400" dirty="0">
                <a:ea typeface="+mn-lt"/>
                <a:cs typeface="+mn-lt"/>
              </a:rPr>
              <a:t>Advisor/recommender</a:t>
            </a:r>
            <a:r>
              <a:rPr lang="en-US" sz="2400" dirty="0">
                <a:latin typeface="Arial"/>
              </a:rPr>
              <a:t> helps teams pick the right LLM for a task (e.g., earnings call summarization)</a:t>
            </a:r>
          </a:p>
          <a:p>
            <a:pPr marL="588010" marR="1969135" indent="-381000" defTabSz="228600">
              <a:spcAft>
                <a:spcPts val="1000"/>
              </a:spcAft>
              <a:buSzPct val="150000"/>
              <a:buFontTx/>
              <a:buAutoNum type="arabicPeriod"/>
              <a:defRPr sz="3500">
                <a:latin typeface="Arial"/>
                <a:ea typeface="Arial"/>
                <a:cs typeface="Arial"/>
                <a:sym typeface="Arial"/>
              </a:defRPr>
            </a:pPr>
            <a:r>
              <a:rPr lang="en-US" sz="2400" dirty="0">
                <a:latin typeface="Arial"/>
              </a:rPr>
              <a:t>Output = A full dashboard to help deploy models </a:t>
            </a:r>
            <a:r>
              <a:rPr lang="en-US" sz="2400" dirty="0">
                <a:ea typeface="+mn-lt"/>
                <a:cs typeface="+mn-lt"/>
              </a:rPr>
              <a:t>confidently and intelligently</a:t>
            </a:r>
            <a:endParaRPr lang="en-US" sz="2400" dirty="0">
              <a:latin typeface="Arial"/>
            </a:endParaRPr>
          </a:p>
        </p:txBody>
      </p:sp>
    </p:spTree>
    <p:extLst>
      <p:ext uri="{BB962C8B-B14F-4D97-AF65-F5344CB8AC3E}">
        <p14:creationId xmlns:p14="http://schemas.microsoft.com/office/powerpoint/2010/main" val="2781251644"/>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Research Objectives"/>
          <p:cNvSpPr txBox="1">
            <a:spLocks noGrp="1"/>
          </p:cNvSpPr>
          <p:nvPr>
            <p:ph type="ctrTitle"/>
          </p:nvPr>
        </p:nvSpPr>
        <p:spPr>
          <a:xfrm>
            <a:off x="0" y="479213"/>
            <a:ext cx="10950606" cy="790645"/>
          </a:xfrm>
          <a:prstGeom prst="rect">
            <a:avLst/>
          </a:prstGeom>
        </p:spPr>
        <p:txBody>
          <a:bodyPr anchor="t">
            <a:normAutofit/>
          </a:bodyPr>
          <a:lstStyle>
            <a:lvl1pPr marL="414655" algn="l" defTabSz="457200">
              <a:lnSpc>
                <a:spcPct val="100000"/>
              </a:lnSpc>
              <a:defRPr sz="7000" b="1" spc="0">
                <a:solidFill>
                  <a:srgbClr val="00546A"/>
                </a:solidFill>
                <a:latin typeface="Arial"/>
                <a:ea typeface="Arial"/>
                <a:cs typeface="Arial"/>
                <a:sym typeface="Arial"/>
              </a:defRPr>
            </a:lvl1pPr>
          </a:lstStyle>
          <a:p>
            <a:r>
              <a:rPr sz="4400" dirty="0"/>
              <a:t>Research Objectives</a:t>
            </a:r>
            <a:r>
              <a:rPr lang="en-US" sz="4400" dirty="0"/>
              <a:t>/Goals</a:t>
            </a:r>
            <a:endParaRPr sz="4400" dirty="0"/>
          </a:p>
        </p:txBody>
      </p:sp>
      <p:pic>
        <p:nvPicPr>
          <p:cNvPr id="16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66" name="4"/>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4</a:t>
            </a:r>
          </a:p>
        </p:txBody>
      </p:sp>
      <p:sp>
        <p:nvSpPr>
          <p:cNvPr id="2" name="TextBox 1">
            <a:extLst>
              <a:ext uri="{FF2B5EF4-FFF2-40B4-BE49-F238E27FC236}">
                <a16:creationId xmlns:a16="http://schemas.microsoft.com/office/drawing/2014/main" id="{040CEB4C-F446-EA1E-50FE-1B9DDAAE1D27}"/>
              </a:ext>
            </a:extLst>
          </p:cNvPr>
          <p:cNvSpPr txBox="1"/>
          <p:nvPr/>
        </p:nvSpPr>
        <p:spPr>
          <a:xfrm>
            <a:off x="465389" y="720095"/>
            <a:ext cx="11613471" cy="22775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dirty="0">
              <a:solidFill>
                <a:schemeClr val="accent6">
                  <a:lumMod val="49000"/>
                </a:schemeClr>
              </a:solidFill>
              <a:latin typeface="Arial"/>
              <a:ea typeface="Calibri"/>
              <a:cs typeface="Calibri"/>
            </a:endParaRPr>
          </a:p>
          <a:p>
            <a:pPr marL="228600" indent="-228600">
              <a:buFont typeface=""/>
              <a:buChar char="•"/>
            </a:pPr>
            <a:r>
              <a:rPr lang="en-US" sz="2000" dirty="0">
                <a:latin typeface="Arial"/>
                <a:cs typeface="Arial"/>
              </a:rPr>
              <a:t>Create a centralized research “radar” that continuously updates with new LLMs, architectures, trends etc. </a:t>
            </a:r>
          </a:p>
          <a:p>
            <a:pPr marL="228600" indent="-228600">
              <a:buFont typeface=""/>
              <a:buChar char="•"/>
            </a:pPr>
            <a:r>
              <a:rPr lang="en-US" sz="2000" dirty="0">
                <a:latin typeface="Arial"/>
                <a:cs typeface="Arial"/>
              </a:rPr>
              <a:t>Provide domain-specific model recommendations based on task type (e.g. risk forecasting, sentiment analysis).</a:t>
            </a:r>
          </a:p>
          <a:p>
            <a:pPr marL="228600" indent="-228600">
              <a:buFont typeface=""/>
              <a:buChar char="•"/>
            </a:pPr>
            <a:r>
              <a:rPr lang="en-US" sz="2000" dirty="0">
                <a:latin typeface="Arial"/>
                <a:cs typeface="Arial"/>
              </a:rPr>
              <a:t>Build a user-friendly explainer system for non-technical users in finance and business.</a:t>
            </a:r>
            <a:endParaRPr lang="en-US" sz="2000" dirty="0">
              <a:latin typeface="Arial"/>
              <a:ea typeface="Calibri"/>
              <a:cs typeface="Arial"/>
            </a:endParaRPr>
          </a:p>
          <a:p>
            <a:endParaRPr lang="en-US" b="1" dirty="0">
              <a:ea typeface="Calibri"/>
              <a:cs typeface="Calibri"/>
            </a:endParaRPr>
          </a:p>
        </p:txBody>
      </p:sp>
      <p:sp>
        <p:nvSpPr>
          <p:cNvPr id="3" name="Research Methodology &amp; Structure">
            <a:extLst>
              <a:ext uri="{FF2B5EF4-FFF2-40B4-BE49-F238E27FC236}">
                <a16:creationId xmlns:a16="http://schemas.microsoft.com/office/drawing/2014/main" id="{F90DF82E-9761-A648-D514-C466CC98D14C}"/>
              </a:ext>
            </a:extLst>
          </p:cNvPr>
          <p:cNvSpPr txBox="1">
            <a:spLocks/>
          </p:cNvSpPr>
          <p:nvPr/>
        </p:nvSpPr>
        <p:spPr>
          <a:xfrm>
            <a:off x="216711" y="2583272"/>
            <a:ext cx="10972800" cy="790646"/>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6400" kern="1200" spc="-64">
                <a:solidFill>
                  <a:schemeClr val="tx1"/>
                </a:solidFill>
                <a:latin typeface="+mj-lt"/>
                <a:ea typeface="+mj-ea"/>
                <a:cs typeface="+mj-cs"/>
              </a:defRPr>
            </a:lvl1pPr>
          </a:lstStyle>
          <a:p>
            <a:pPr marL="207328" defTabSz="228600">
              <a:lnSpc>
                <a:spcPct val="100000"/>
              </a:lnSpc>
              <a:defRPr sz="7000" b="1" spc="0">
                <a:solidFill>
                  <a:srgbClr val="00546A"/>
                </a:solidFill>
                <a:latin typeface="Arial"/>
                <a:ea typeface="Arial"/>
                <a:cs typeface="Arial"/>
                <a:sym typeface="Arial"/>
              </a:defRPr>
            </a:pPr>
            <a:r>
              <a:rPr lang="en-GB" sz="4400" b="1" spc="0" dirty="0">
                <a:solidFill>
                  <a:srgbClr val="00546A"/>
                </a:solidFill>
                <a:latin typeface="Arial"/>
                <a:ea typeface="Arial"/>
                <a:cs typeface="Arial"/>
                <a:sym typeface="Arial"/>
              </a:rPr>
              <a:t>Research Methodology &amp; Structure</a:t>
            </a:r>
          </a:p>
          <a:p>
            <a:pPr defTabSz="228600">
              <a:lnSpc>
                <a:spcPct val="100000"/>
              </a:lnSpc>
              <a:defRPr sz="1800" spc="0">
                <a:latin typeface="Arial"/>
                <a:ea typeface="Arial"/>
                <a:cs typeface="Arial"/>
                <a:sym typeface="Arial"/>
              </a:defRPr>
            </a:pPr>
            <a:endParaRPr lang="en-GB" sz="1800" spc="0" dirty="0">
              <a:latin typeface="Arial"/>
              <a:ea typeface="Arial"/>
              <a:cs typeface="Arial"/>
              <a:sym typeface="Arial"/>
            </a:endParaRPr>
          </a:p>
        </p:txBody>
      </p:sp>
      <p:sp>
        <p:nvSpPr>
          <p:cNvPr id="7" name="TextBox 6">
            <a:extLst>
              <a:ext uri="{FF2B5EF4-FFF2-40B4-BE49-F238E27FC236}">
                <a16:creationId xmlns:a16="http://schemas.microsoft.com/office/drawing/2014/main" id="{A890E3D9-ACF4-7E02-331E-FFFAFFD1A1C3}"/>
              </a:ext>
            </a:extLst>
          </p:cNvPr>
          <p:cNvSpPr txBox="1"/>
          <p:nvPr/>
        </p:nvSpPr>
        <p:spPr>
          <a:xfrm>
            <a:off x="-1" y="3172283"/>
            <a:ext cx="12325611" cy="3970318"/>
          </a:xfrm>
          <a:prstGeom prst="rect">
            <a:avLst/>
          </a:prstGeom>
          <a:noFill/>
        </p:spPr>
        <p:txBody>
          <a:bodyPr wrap="square">
            <a:spAutoFit/>
          </a:bodyPr>
          <a:lstStyle/>
          <a:p>
            <a:pPr marL="742950" lvl="1" indent="-285750">
              <a:buFont typeface="Arial" panose="020B0604020202020204" pitchFamily="34" charset="0"/>
              <a:buChar char="•"/>
            </a:pPr>
            <a:r>
              <a:rPr lang="en-RO" sz="2400" dirty="0"/>
              <a:t>Exp 1: Radar</a:t>
            </a:r>
          </a:p>
          <a:p>
            <a:pPr marL="1200150" lvl="2" indent="-285750">
              <a:buFont typeface="Arial" panose="020B0604020202020204" pitchFamily="34" charset="0"/>
              <a:buChar char="•"/>
            </a:pPr>
            <a:r>
              <a:rPr lang="en-GB" dirty="0">
                <a:solidFill>
                  <a:srgbClr val="0070C0"/>
                </a:solidFill>
              </a:rPr>
              <a:t>???Use web scraping, APIs (e.g., </a:t>
            </a:r>
            <a:r>
              <a:rPr lang="en-GB" dirty="0" err="1">
                <a:solidFill>
                  <a:srgbClr val="0070C0"/>
                </a:solidFill>
              </a:rPr>
              <a:t>HuggingFace</a:t>
            </a:r>
            <a:r>
              <a:rPr lang="en-GB" dirty="0">
                <a:solidFill>
                  <a:srgbClr val="0070C0"/>
                </a:solidFill>
              </a:rPr>
              <a:t>, </a:t>
            </a:r>
            <a:r>
              <a:rPr lang="en-GB" dirty="0" err="1">
                <a:solidFill>
                  <a:srgbClr val="0070C0"/>
                </a:solidFill>
              </a:rPr>
              <a:t>arXiv</a:t>
            </a:r>
            <a:r>
              <a:rPr lang="en-GB" dirty="0">
                <a:solidFill>
                  <a:srgbClr val="0070C0"/>
                </a:solidFill>
              </a:rPr>
              <a:t>) to detect emerging LLMs and architectures.</a:t>
            </a:r>
          </a:p>
          <a:p>
            <a:pPr marL="1200150" lvl="2" indent="-285750">
              <a:buFont typeface="Arial" panose="020B0604020202020204" pitchFamily="34" charset="0"/>
              <a:buChar char="•"/>
            </a:pPr>
            <a:r>
              <a:rPr lang="en-GB" dirty="0">
                <a:solidFill>
                  <a:srgbClr val="0070C0"/>
                </a:solidFill>
              </a:rPr>
              <a:t>???Apply NLP + topic </a:t>
            </a:r>
            <a:r>
              <a:rPr lang="en-GB" dirty="0" err="1">
                <a:solidFill>
                  <a:srgbClr val="0070C0"/>
                </a:solidFill>
              </a:rPr>
              <a:t>modeling</a:t>
            </a:r>
            <a:r>
              <a:rPr lang="en-GB" dirty="0">
                <a:solidFill>
                  <a:srgbClr val="0070C0"/>
                </a:solidFill>
              </a:rPr>
              <a:t> (e.g., </a:t>
            </a:r>
            <a:r>
              <a:rPr lang="en-GB" dirty="0" err="1">
                <a:solidFill>
                  <a:srgbClr val="0070C0"/>
                </a:solidFill>
              </a:rPr>
              <a:t>BERTopic</a:t>
            </a:r>
            <a:r>
              <a:rPr lang="en-GB" dirty="0">
                <a:solidFill>
                  <a:srgbClr val="0070C0"/>
                </a:solidFill>
              </a:rPr>
              <a:t>) and time-series analysis to categorize models by task, size, domain, and trend over time.</a:t>
            </a:r>
            <a:endParaRPr lang="en-RO" dirty="0">
              <a:solidFill>
                <a:srgbClr val="0070C0"/>
              </a:solidFill>
            </a:endParaRPr>
          </a:p>
          <a:p>
            <a:pPr marL="742950" lvl="1" indent="-285750">
              <a:buFont typeface="Arial" panose="020B0604020202020204" pitchFamily="34" charset="0"/>
              <a:buChar char="•"/>
            </a:pPr>
            <a:r>
              <a:rPr lang="en-RO" sz="2400" dirty="0"/>
              <a:t>Exp 1: Advisor </a:t>
            </a:r>
          </a:p>
          <a:p>
            <a:pPr marL="1200150" lvl="2" indent="-285750">
              <a:buFont typeface="Arial" panose="020B0604020202020204" pitchFamily="34" charset="0"/>
              <a:buChar char="•"/>
            </a:pPr>
            <a:r>
              <a:rPr lang="en-GB" dirty="0">
                <a:solidFill>
                  <a:srgbClr val="0070C0"/>
                </a:solidFill>
              </a:rPr>
              <a:t>????Match user-defined tasks (e.g., “summarize earnings call”) with LLMs using task embeddings, similarity scores, or a use-case classifier.</a:t>
            </a:r>
          </a:p>
          <a:p>
            <a:pPr marL="1200150" lvl="2" indent="-285750">
              <a:buFont typeface="Arial" panose="020B0604020202020204" pitchFamily="34" charset="0"/>
              <a:buChar char="•"/>
            </a:pPr>
            <a:r>
              <a:rPr lang="en-GB" dirty="0">
                <a:solidFill>
                  <a:srgbClr val="0070C0"/>
                </a:solidFill>
              </a:rPr>
              <a:t>????Integrate benchmark scores and prompt templates to justify recommendations and guide fine-tuning or deployment.</a:t>
            </a:r>
            <a:endParaRPr lang="en-RO" dirty="0">
              <a:solidFill>
                <a:srgbClr val="0070C0"/>
              </a:solidFill>
            </a:endParaRPr>
          </a:p>
          <a:p>
            <a:pPr marL="742950" lvl="1" indent="-285750">
              <a:buFont typeface="Arial" panose="020B0604020202020204" pitchFamily="34" charset="0"/>
              <a:buChar char="•"/>
            </a:pPr>
            <a:r>
              <a:rPr lang="en-RO" sz="2400" dirty="0"/>
              <a:t>Exp 1: Explainer</a:t>
            </a:r>
          </a:p>
          <a:p>
            <a:pPr marL="1200150" lvl="2" indent="-285750">
              <a:buFont typeface="Arial" panose="020B0604020202020204" pitchFamily="34" charset="0"/>
              <a:buChar char="•"/>
            </a:pPr>
            <a:r>
              <a:rPr lang="en-GB" dirty="0">
                <a:solidFill>
                  <a:srgbClr val="0070C0"/>
                </a:solidFill>
              </a:rPr>
              <a:t>???Generate plain-language summaries using LLMs (e.g., GPT-4) to explain technical concepts</a:t>
            </a:r>
          </a:p>
          <a:p>
            <a:pPr marL="1200150" lvl="2" indent="-285750">
              <a:buFont typeface="Arial" panose="020B0604020202020204" pitchFamily="34" charset="0"/>
              <a:buChar char="•"/>
            </a:pPr>
            <a:r>
              <a:rPr lang="en-GB" dirty="0">
                <a:solidFill>
                  <a:srgbClr val="0070C0"/>
                </a:solidFill>
              </a:rPr>
              <a:t>????Visualize model differences and risks (e.g., hallucination rate, latency, cost)</a:t>
            </a:r>
            <a:endParaRPr lang="en-RO" dirty="0">
              <a:solidFill>
                <a:srgbClr val="0070C0"/>
              </a:solidFill>
            </a:endParaRPr>
          </a:p>
          <a:p>
            <a:pPr lvl="1"/>
            <a:endParaRPr lang="en-RO"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133209" y="527241"/>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1:</a:t>
            </a:r>
            <a:r>
              <a:rPr lang="en-US" sz="4400" dirty="0"/>
              <a:t> </a:t>
            </a:r>
            <a:r>
              <a:rPr lang="en-RO" sz="4400" dirty="0"/>
              <a:t>Radar - Ideas Exploration</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423120" y="1329840"/>
            <a:ext cx="4138163" cy="2585323"/>
          </a:xfrm>
          <a:prstGeom prst="rect">
            <a:avLst/>
          </a:prstGeom>
          <a:noFill/>
          <a:ln w="12700">
            <a:noFill/>
          </a:ln>
        </p:spPr>
        <p:txBody>
          <a:bodyPr wrap="square" rtlCol="0">
            <a:spAutoFit/>
          </a:bodyPr>
          <a:lstStyle/>
          <a:p>
            <a:r>
              <a:rPr lang="en-GB" b="1" dirty="0"/>
              <a:t>Experiment</a:t>
            </a:r>
          </a:p>
          <a:p>
            <a:pPr marL="285750" indent="-285750">
              <a:buFont typeface="Wingdings" panose="05000000000000000000" pitchFamily="2" charset="2"/>
              <a:buChar char="§"/>
            </a:pPr>
            <a:r>
              <a:rPr lang="en-GB" dirty="0"/>
              <a:t>Continuously track new LLMs, architectures, benchmarks, and tools  </a:t>
            </a:r>
          </a:p>
          <a:p>
            <a:pPr marL="285750" indent="-285750">
              <a:buFont typeface="Wingdings" panose="05000000000000000000" pitchFamily="2" charset="2"/>
              <a:buChar char="§"/>
            </a:pPr>
            <a:r>
              <a:rPr lang="en-GB" dirty="0"/>
              <a:t>Detect emerging LLM trends across tasks (e.g. document summarization, forecasting).</a:t>
            </a:r>
          </a:p>
          <a:p>
            <a:pPr marL="285750" indent="-285750">
              <a:buFont typeface="Wingdings" panose="05000000000000000000" pitchFamily="2" charset="2"/>
              <a:buChar char="§"/>
            </a:pPr>
            <a:r>
              <a:rPr lang="en-GB" dirty="0"/>
              <a:t>Evaluate model adoption signals (GitHub activity, citations, social media buzz).</a:t>
            </a:r>
          </a:p>
        </p:txBody>
      </p:sp>
      <p:sp>
        <p:nvSpPr>
          <p:cNvPr id="4" name="TextBox 3">
            <a:extLst>
              <a:ext uri="{FF2B5EF4-FFF2-40B4-BE49-F238E27FC236}">
                <a16:creationId xmlns:a16="http://schemas.microsoft.com/office/drawing/2014/main" id="{7E555AC4-2787-C0B1-CCED-AC5A20E4228F}"/>
              </a:ext>
            </a:extLst>
          </p:cNvPr>
          <p:cNvSpPr txBox="1"/>
          <p:nvPr/>
        </p:nvSpPr>
        <p:spPr>
          <a:xfrm>
            <a:off x="609599" y="4145550"/>
            <a:ext cx="3951683" cy="2031325"/>
          </a:xfrm>
          <a:prstGeom prst="rect">
            <a:avLst/>
          </a:prstGeom>
          <a:noFill/>
          <a:ln w="12700">
            <a:noFill/>
          </a:ln>
        </p:spPr>
        <p:txBody>
          <a:bodyPr wrap="square" rtlCol="0">
            <a:spAutoFit/>
          </a:bodyPr>
          <a:lstStyle/>
          <a:p>
            <a:r>
              <a:rPr lang="en-GB" b="1" dirty="0"/>
              <a:t>Data</a:t>
            </a:r>
          </a:p>
          <a:p>
            <a:pPr marL="285750" indent="-285750">
              <a:buFont typeface="Wingdings" panose="05000000000000000000" pitchFamily="2" charset="2"/>
              <a:buChar char="§"/>
            </a:pPr>
            <a:r>
              <a:rPr lang="en-GB" dirty="0" err="1"/>
              <a:t>arXiv</a:t>
            </a:r>
            <a:r>
              <a:rPr lang="en-GB" dirty="0"/>
              <a:t> API: papers mentioning finance + LLMs. </a:t>
            </a:r>
          </a:p>
          <a:p>
            <a:pPr marL="285750" indent="-285750">
              <a:buFont typeface="Wingdings" panose="05000000000000000000" pitchFamily="2" charset="2"/>
              <a:buChar char="§"/>
            </a:pPr>
            <a:r>
              <a:rPr lang="en-GB" dirty="0" err="1"/>
              <a:t>HuggingFace</a:t>
            </a:r>
            <a:r>
              <a:rPr lang="en-GB" dirty="0"/>
              <a:t> API: LLM models and metadata (license, downloads, tags). </a:t>
            </a:r>
          </a:p>
          <a:p>
            <a:pPr marL="285750" indent="-285750">
              <a:buFont typeface="Wingdings" panose="05000000000000000000" pitchFamily="2" charset="2"/>
              <a:buChar char="§"/>
            </a:pPr>
            <a:r>
              <a:rPr lang="en-GB" dirty="0"/>
              <a:t>GitHub &amp; Papers with Code: commit activity, benchmarks, repos.</a:t>
            </a:r>
          </a:p>
        </p:txBody>
      </p:sp>
      <p:sp>
        <p:nvSpPr>
          <p:cNvPr id="5" name="TextBox 4">
            <a:extLst>
              <a:ext uri="{FF2B5EF4-FFF2-40B4-BE49-F238E27FC236}">
                <a16:creationId xmlns:a16="http://schemas.microsoft.com/office/drawing/2014/main" id="{99F985D8-48E6-2994-9836-BB5CAD544348}"/>
              </a:ext>
            </a:extLst>
          </p:cNvPr>
          <p:cNvSpPr txBox="1"/>
          <p:nvPr/>
        </p:nvSpPr>
        <p:spPr>
          <a:xfrm>
            <a:off x="4694492" y="1329840"/>
            <a:ext cx="3582472" cy="2308324"/>
          </a:xfrm>
          <a:prstGeom prst="rect">
            <a:avLst/>
          </a:prstGeom>
          <a:noFill/>
          <a:ln w="12700">
            <a:noFill/>
          </a:ln>
        </p:spPr>
        <p:txBody>
          <a:bodyPr wrap="square" rtlCol="0">
            <a:spAutoFit/>
          </a:bodyPr>
          <a:lstStyle/>
          <a:p>
            <a:r>
              <a:rPr lang="en-GB" b="1" dirty="0"/>
              <a:t>Models</a:t>
            </a:r>
          </a:p>
          <a:p>
            <a:pPr marL="285750" indent="-285750">
              <a:buFont typeface="Wingdings" panose="05000000000000000000" pitchFamily="2" charset="2"/>
              <a:buChar char="§"/>
            </a:pPr>
            <a:r>
              <a:rPr lang="en-GB" dirty="0"/>
              <a:t>Trend detection using topic </a:t>
            </a:r>
            <a:r>
              <a:rPr lang="en-GB" dirty="0" err="1"/>
              <a:t>modeling</a:t>
            </a:r>
            <a:r>
              <a:rPr lang="en-GB" dirty="0"/>
              <a:t> (e.g. </a:t>
            </a:r>
            <a:r>
              <a:rPr lang="en-GB" dirty="0" err="1"/>
              <a:t>BERTopic</a:t>
            </a:r>
            <a:r>
              <a:rPr lang="en-GB" dirty="0"/>
              <a:t>, LDA). </a:t>
            </a:r>
          </a:p>
          <a:p>
            <a:pPr marL="285750" indent="-285750">
              <a:buFont typeface="Wingdings" panose="05000000000000000000" pitchFamily="2" charset="2"/>
              <a:buChar char="§"/>
            </a:pPr>
            <a:r>
              <a:rPr lang="en-GB" dirty="0"/>
              <a:t>Time-series analysis of LLM emergence by domain. </a:t>
            </a:r>
          </a:p>
          <a:p>
            <a:pPr marL="285750" indent="-285750">
              <a:buFont typeface="Wingdings" panose="05000000000000000000" pitchFamily="2" charset="2"/>
              <a:buChar char="§"/>
            </a:pPr>
            <a:r>
              <a:rPr lang="en-GB" dirty="0"/>
              <a:t>Clustering models to group similar LLMs (e.g. financial-task-oriented).</a:t>
            </a:r>
          </a:p>
        </p:txBody>
      </p:sp>
      <p:sp>
        <p:nvSpPr>
          <p:cNvPr id="6" name="TextBox 5">
            <a:extLst>
              <a:ext uri="{FF2B5EF4-FFF2-40B4-BE49-F238E27FC236}">
                <a16:creationId xmlns:a16="http://schemas.microsoft.com/office/drawing/2014/main" id="{8CDD4B89-1E75-D9E4-5222-536304DE1F2D}"/>
              </a:ext>
            </a:extLst>
          </p:cNvPr>
          <p:cNvSpPr txBox="1"/>
          <p:nvPr/>
        </p:nvSpPr>
        <p:spPr>
          <a:xfrm>
            <a:off x="4694491" y="4022435"/>
            <a:ext cx="3951682" cy="2308324"/>
          </a:xfrm>
          <a:prstGeom prst="rect">
            <a:avLst/>
          </a:prstGeom>
          <a:noFill/>
          <a:ln w="12700">
            <a:noFill/>
          </a:ln>
        </p:spPr>
        <p:txBody>
          <a:bodyPr wrap="square" rtlCol="0">
            <a:spAutoFit/>
          </a:bodyPr>
          <a:lstStyle/>
          <a:p>
            <a:r>
              <a:rPr lang="en-GB" b="1" dirty="0"/>
              <a:t>Results</a:t>
            </a:r>
          </a:p>
          <a:p>
            <a:pPr marL="285750" indent="-285750">
              <a:buFont typeface="Wingdings" panose="05000000000000000000" pitchFamily="2" charset="2"/>
              <a:buChar char="§"/>
            </a:pPr>
            <a:r>
              <a:rPr lang="en-GB" dirty="0"/>
              <a:t>Frequency chart of LLMs introduced per month in finance-related tasks. </a:t>
            </a:r>
          </a:p>
          <a:p>
            <a:pPr marL="285750" indent="-285750">
              <a:buFont typeface="Wingdings" panose="05000000000000000000" pitchFamily="2" charset="2"/>
              <a:buChar char="§"/>
            </a:pPr>
            <a:r>
              <a:rPr lang="en-GB" dirty="0"/>
              <a:t>Top recurring model families (e.g. </a:t>
            </a:r>
            <a:r>
              <a:rPr lang="en-GB" dirty="0" err="1"/>
              <a:t>FinGPT</a:t>
            </a:r>
            <a:r>
              <a:rPr lang="en-GB" dirty="0"/>
              <a:t>, </a:t>
            </a:r>
            <a:r>
              <a:rPr lang="en-GB" dirty="0" err="1"/>
              <a:t>BloombergGPT</a:t>
            </a:r>
            <a:r>
              <a:rPr lang="en-GB" dirty="0"/>
              <a:t>). </a:t>
            </a:r>
          </a:p>
          <a:p>
            <a:pPr marL="285750" indent="-285750">
              <a:buFont typeface="Wingdings" panose="05000000000000000000" pitchFamily="2" charset="2"/>
              <a:buChar char="§"/>
            </a:pPr>
            <a:r>
              <a:rPr lang="en-GB" dirty="0"/>
              <a:t>Visual clusters of models by application type (chat, summarizer, scorer).</a:t>
            </a:r>
          </a:p>
        </p:txBody>
      </p:sp>
      <p:sp>
        <p:nvSpPr>
          <p:cNvPr id="7" name="TextBox 6">
            <a:extLst>
              <a:ext uri="{FF2B5EF4-FFF2-40B4-BE49-F238E27FC236}">
                <a16:creationId xmlns:a16="http://schemas.microsoft.com/office/drawing/2014/main" id="{B0A816A3-9A6B-AA00-687D-57C6E5BA1397}"/>
              </a:ext>
            </a:extLst>
          </p:cNvPr>
          <p:cNvSpPr txBox="1"/>
          <p:nvPr/>
        </p:nvSpPr>
        <p:spPr>
          <a:xfrm>
            <a:off x="9175404" y="2019033"/>
            <a:ext cx="2251932" cy="3416320"/>
          </a:xfrm>
          <a:prstGeom prst="rect">
            <a:avLst/>
          </a:prstGeom>
          <a:noFill/>
          <a:ln w="12700">
            <a:solidFill>
              <a:schemeClr val="tx1"/>
            </a:solidFill>
          </a:ln>
        </p:spPr>
        <p:txBody>
          <a:bodyPr wrap="square" rtlCol="0">
            <a:spAutoFit/>
          </a:bodyPr>
          <a:lstStyle/>
          <a:p>
            <a:r>
              <a:rPr lang="en-GB" b="1"/>
              <a:t>Graph/Table</a:t>
            </a:r>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p:txBody>
      </p:sp>
      <p:pic>
        <p:nvPicPr>
          <p:cNvPr id="11" name="Picture 10">
            <a:extLst>
              <a:ext uri="{FF2B5EF4-FFF2-40B4-BE49-F238E27FC236}">
                <a16:creationId xmlns:a16="http://schemas.microsoft.com/office/drawing/2014/main" id="{9237CF71-5A42-892C-4B81-616C6D79AE99}"/>
              </a:ext>
            </a:extLst>
          </p:cNvPr>
          <p:cNvPicPr>
            <a:picLocks noChangeAspect="1"/>
          </p:cNvPicPr>
          <p:nvPr/>
        </p:nvPicPr>
        <p:blipFill>
          <a:blip r:embed="rId3"/>
          <a:stretch>
            <a:fillRect/>
          </a:stretch>
        </p:blipFill>
        <p:spPr>
          <a:xfrm>
            <a:off x="9202242" y="2405688"/>
            <a:ext cx="2198255" cy="2770909"/>
          </a:xfrm>
          <a:prstGeom prst="rect">
            <a:avLst/>
          </a:prstGeom>
        </p:spPr>
      </p:pic>
    </p:spTree>
    <p:extLst>
      <p:ext uri="{BB962C8B-B14F-4D97-AF65-F5344CB8AC3E}">
        <p14:creationId xmlns:p14="http://schemas.microsoft.com/office/powerpoint/2010/main" val="34876871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133209" y="422330"/>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a:t>
            </a:r>
            <a:r>
              <a:rPr lang="en-US" sz="4400" dirty="0"/>
              <a:t>2</a:t>
            </a:r>
            <a:r>
              <a:rPr sz="4400" dirty="0"/>
              <a:t>:</a:t>
            </a:r>
            <a:r>
              <a:rPr lang="en-US" sz="4400" dirty="0"/>
              <a:t> </a:t>
            </a:r>
            <a:r>
              <a:rPr lang="en-RO" sz="4400" dirty="0"/>
              <a:t>Advisor - Ideas Exploration</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465849" y="1235122"/>
            <a:ext cx="4344146" cy="2585323"/>
          </a:xfrm>
          <a:prstGeom prst="rect">
            <a:avLst/>
          </a:prstGeom>
          <a:noFill/>
          <a:ln w="12700">
            <a:noFill/>
          </a:ln>
        </p:spPr>
        <p:txBody>
          <a:bodyPr wrap="square" rtlCol="0">
            <a:spAutoFit/>
          </a:bodyPr>
          <a:lstStyle/>
          <a:p>
            <a:r>
              <a:rPr lang="en-GB" b="1" dirty="0"/>
              <a:t>Experiment</a:t>
            </a:r>
          </a:p>
          <a:p>
            <a:pPr marL="285750" indent="-285750">
              <a:buFont typeface="Wingdings" panose="05000000000000000000" pitchFamily="2" charset="2"/>
              <a:buChar char="§"/>
            </a:pPr>
            <a:r>
              <a:rPr lang="en-GB" dirty="0"/>
              <a:t>Develop an intelligent recommender that matches LLMs to finance-specific tasks. </a:t>
            </a:r>
          </a:p>
          <a:p>
            <a:pPr marL="285750" indent="-285750">
              <a:buFont typeface="Wingdings" panose="05000000000000000000" pitchFamily="2" charset="2"/>
              <a:buChar char="§"/>
            </a:pPr>
            <a:r>
              <a:rPr lang="en-GB" dirty="0"/>
              <a:t>Test effectiveness of recommendations across different task types (e.g., Q&amp;A, summarization, forecasting). </a:t>
            </a:r>
          </a:p>
          <a:p>
            <a:pPr marL="285750" indent="-285750">
              <a:buFont typeface="Wingdings" panose="05000000000000000000" pitchFamily="2" charset="2"/>
              <a:buChar char="§"/>
            </a:pPr>
            <a:r>
              <a:rPr lang="en-GB" dirty="0"/>
              <a:t>Measure performance difference between “best-matched” LLMs vs. baseline models.</a:t>
            </a:r>
          </a:p>
        </p:txBody>
      </p:sp>
      <p:sp>
        <p:nvSpPr>
          <p:cNvPr id="4" name="TextBox 3">
            <a:extLst>
              <a:ext uri="{FF2B5EF4-FFF2-40B4-BE49-F238E27FC236}">
                <a16:creationId xmlns:a16="http://schemas.microsoft.com/office/drawing/2014/main" id="{7E555AC4-2787-C0B1-CCED-AC5A20E4228F}"/>
              </a:ext>
            </a:extLst>
          </p:cNvPr>
          <p:cNvSpPr txBox="1"/>
          <p:nvPr/>
        </p:nvSpPr>
        <p:spPr>
          <a:xfrm>
            <a:off x="528917" y="3988846"/>
            <a:ext cx="4025030" cy="2585323"/>
          </a:xfrm>
          <a:prstGeom prst="rect">
            <a:avLst/>
          </a:prstGeom>
          <a:noFill/>
          <a:ln w="12700">
            <a:noFill/>
          </a:ln>
        </p:spPr>
        <p:txBody>
          <a:bodyPr wrap="square" rtlCol="0">
            <a:spAutoFit/>
          </a:bodyPr>
          <a:lstStyle/>
          <a:p>
            <a:r>
              <a:rPr lang="en-GB" b="1" dirty="0"/>
              <a:t>Data</a:t>
            </a:r>
          </a:p>
          <a:p>
            <a:pPr marL="285750" indent="-285750">
              <a:buFont typeface="Wingdings" panose="05000000000000000000" pitchFamily="2" charset="2"/>
              <a:buChar char="§"/>
            </a:pPr>
            <a:r>
              <a:rPr lang="en-GB" dirty="0"/>
              <a:t>Financial NLP benchmark datasets (e.g., </a:t>
            </a:r>
            <a:r>
              <a:rPr lang="en-GB" dirty="0" err="1"/>
              <a:t>FinQA</a:t>
            </a:r>
            <a:r>
              <a:rPr lang="en-GB" dirty="0"/>
              <a:t>, </a:t>
            </a:r>
            <a:r>
              <a:rPr lang="en-GB" dirty="0" err="1"/>
              <a:t>FiQA</a:t>
            </a:r>
            <a:r>
              <a:rPr lang="en-GB" dirty="0"/>
              <a:t>, Earnings-Call datasets). </a:t>
            </a:r>
          </a:p>
          <a:p>
            <a:pPr marL="285750" indent="-285750">
              <a:buFont typeface="Wingdings" panose="05000000000000000000" pitchFamily="2" charset="2"/>
              <a:buChar char="§"/>
            </a:pPr>
            <a:r>
              <a:rPr lang="en-GB" dirty="0"/>
              <a:t>LLM metadata (model size, tokenizer type, task history, pretraining domain). </a:t>
            </a:r>
          </a:p>
          <a:p>
            <a:pPr marL="285750" indent="-285750">
              <a:buFont typeface="Wingdings" panose="05000000000000000000" pitchFamily="2" charset="2"/>
              <a:buChar char="§"/>
            </a:pPr>
            <a:r>
              <a:rPr lang="en-GB" dirty="0"/>
              <a:t>Historical task-model pairings from </a:t>
            </a:r>
            <a:r>
              <a:rPr lang="en-GB" dirty="0" err="1"/>
              <a:t>PapersWithCode</a:t>
            </a:r>
            <a:r>
              <a:rPr lang="en-GB" dirty="0"/>
              <a:t> or </a:t>
            </a:r>
            <a:r>
              <a:rPr lang="en-GB" dirty="0" err="1"/>
              <a:t>arXiv</a:t>
            </a:r>
            <a:r>
              <a:rPr lang="en-GB" dirty="0"/>
              <a:t>.</a:t>
            </a:r>
          </a:p>
        </p:txBody>
      </p:sp>
      <p:sp>
        <p:nvSpPr>
          <p:cNvPr id="5" name="TextBox 4">
            <a:extLst>
              <a:ext uri="{FF2B5EF4-FFF2-40B4-BE49-F238E27FC236}">
                <a16:creationId xmlns:a16="http://schemas.microsoft.com/office/drawing/2014/main" id="{99F985D8-48E6-2994-9836-BB5CAD544348}"/>
              </a:ext>
            </a:extLst>
          </p:cNvPr>
          <p:cNvSpPr txBox="1"/>
          <p:nvPr/>
        </p:nvSpPr>
        <p:spPr>
          <a:xfrm>
            <a:off x="4869023" y="1234227"/>
            <a:ext cx="4344147" cy="2308324"/>
          </a:xfrm>
          <a:prstGeom prst="rect">
            <a:avLst/>
          </a:prstGeom>
          <a:noFill/>
          <a:ln w="12700">
            <a:noFill/>
          </a:ln>
        </p:spPr>
        <p:txBody>
          <a:bodyPr wrap="square" rtlCol="0">
            <a:spAutoFit/>
          </a:bodyPr>
          <a:lstStyle/>
          <a:p>
            <a:r>
              <a:rPr lang="en-GB" b="1" dirty="0"/>
              <a:t>Models</a:t>
            </a:r>
          </a:p>
          <a:p>
            <a:pPr marL="285750" indent="-285750">
              <a:buFont typeface="Wingdings" panose="05000000000000000000" pitchFamily="2" charset="2"/>
              <a:buChar char="§"/>
            </a:pPr>
            <a:r>
              <a:rPr lang="en-GB" dirty="0"/>
              <a:t>Task Embedding Matching using sentence-transformers or OpenAI embeddings. </a:t>
            </a:r>
          </a:p>
          <a:p>
            <a:pPr marL="285750" indent="-285750">
              <a:buFont typeface="Wingdings" panose="05000000000000000000" pitchFamily="2" charset="2"/>
              <a:buChar char="§"/>
            </a:pPr>
            <a:r>
              <a:rPr lang="en-GB" dirty="0"/>
              <a:t>Use-Case Classifier trained on financial NLP benchmarks and papers. </a:t>
            </a:r>
          </a:p>
          <a:p>
            <a:pPr marL="285750" indent="-285750">
              <a:buFont typeface="Wingdings" panose="05000000000000000000" pitchFamily="2" charset="2"/>
              <a:buChar char="§"/>
            </a:pPr>
            <a:r>
              <a:rPr lang="en-GB" dirty="0"/>
              <a:t>Similarity Scorer based on cosine distance between task/LLM vectors.</a:t>
            </a:r>
          </a:p>
        </p:txBody>
      </p:sp>
      <p:sp>
        <p:nvSpPr>
          <p:cNvPr id="6" name="TextBox 5">
            <a:extLst>
              <a:ext uri="{FF2B5EF4-FFF2-40B4-BE49-F238E27FC236}">
                <a16:creationId xmlns:a16="http://schemas.microsoft.com/office/drawing/2014/main" id="{8CDD4B89-1E75-D9E4-5222-536304DE1F2D}"/>
              </a:ext>
            </a:extLst>
          </p:cNvPr>
          <p:cNvSpPr txBox="1"/>
          <p:nvPr/>
        </p:nvSpPr>
        <p:spPr>
          <a:xfrm>
            <a:off x="4941891" y="4127346"/>
            <a:ext cx="4198409" cy="2308324"/>
          </a:xfrm>
          <a:prstGeom prst="rect">
            <a:avLst/>
          </a:prstGeom>
          <a:noFill/>
          <a:ln w="12700">
            <a:noFill/>
          </a:ln>
        </p:spPr>
        <p:txBody>
          <a:bodyPr wrap="square" rtlCol="0">
            <a:spAutoFit/>
          </a:bodyPr>
          <a:lstStyle/>
          <a:p>
            <a:r>
              <a:rPr lang="en-GB" b="1" dirty="0"/>
              <a:t>Results</a:t>
            </a:r>
          </a:p>
          <a:p>
            <a:pPr marL="285750" indent="-285750">
              <a:buFont typeface="Wingdings" pitchFamily="2" charset="2"/>
              <a:buChar char="§"/>
            </a:pPr>
            <a:r>
              <a:rPr lang="en-GB" dirty="0"/>
              <a:t>Accuracy and performance boost of matched LLM vs. generic alternatives.</a:t>
            </a:r>
          </a:p>
          <a:p>
            <a:pPr marL="285750" indent="-285750">
              <a:buFont typeface="Wingdings" pitchFamily="2" charset="2"/>
              <a:buChar char="§"/>
            </a:pPr>
            <a:r>
              <a:rPr lang="en-GB" dirty="0"/>
              <a:t>Task clusters showing optimal models for summarization vs. forecasting.</a:t>
            </a:r>
          </a:p>
          <a:p>
            <a:pPr marL="285750" indent="-285750">
              <a:buFont typeface="Wingdings" pitchFamily="2" charset="2"/>
              <a:buChar char="§"/>
            </a:pPr>
            <a:r>
              <a:rPr lang="en-GB" dirty="0"/>
              <a:t>Heatmap showing match quality between task embeddings and LLMs.</a:t>
            </a:r>
          </a:p>
          <a:p>
            <a:pPr marL="285750" indent="-285750">
              <a:buFont typeface="Wingdings" pitchFamily="2" charset="2"/>
              <a:buChar char="§"/>
            </a:pPr>
            <a:endParaRPr lang="en-GB" dirty="0"/>
          </a:p>
        </p:txBody>
      </p:sp>
      <p:sp>
        <p:nvSpPr>
          <p:cNvPr id="7" name="TextBox 6">
            <a:extLst>
              <a:ext uri="{FF2B5EF4-FFF2-40B4-BE49-F238E27FC236}">
                <a16:creationId xmlns:a16="http://schemas.microsoft.com/office/drawing/2014/main" id="{B0A816A3-9A6B-AA00-687D-57C6E5BA1397}"/>
              </a:ext>
            </a:extLst>
          </p:cNvPr>
          <p:cNvSpPr txBox="1"/>
          <p:nvPr/>
        </p:nvSpPr>
        <p:spPr>
          <a:xfrm>
            <a:off x="9581552" y="1544307"/>
            <a:ext cx="2414758" cy="3416320"/>
          </a:xfrm>
          <a:prstGeom prst="rect">
            <a:avLst/>
          </a:prstGeom>
          <a:noFill/>
          <a:ln w="12700">
            <a:solidFill>
              <a:schemeClr val="tx1"/>
            </a:solidFill>
          </a:ln>
        </p:spPr>
        <p:txBody>
          <a:bodyPr wrap="square" rtlCol="0">
            <a:spAutoFit/>
          </a:bodyPr>
          <a:lstStyle/>
          <a:p>
            <a:r>
              <a:rPr lang="en-GB" b="1"/>
              <a:t>Graph/Table</a:t>
            </a:r>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p:txBody>
      </p:sp>
      <p:pic>
        <p:nvPicPr>
          <p:cNvPr id="11" name="Picture 10">
            <a:extLst>
              <a:ext uri="{FF2B5EF4-FFF2-40B4-BE49-F238E27FC236}">
                <a16:creationId xmlns:a16="http://schemas.microsoft.com/office/drawing/2014/main" id="{9237CF71-5A42-892C-4B81-616C6D79AE99}"/>
              </a:ext>
            </a:extLst>
          </p:cNvPr>
          <p:cNvPicPr>
            <a:picLocks noChangeAspect="1"/>
          </p:cNvPicPr>
          <p:nvPr/>
        </p:nvPicPr>
        <p:blipFill>
          <a:blip r:embed="rId3"/>
          <a:stretch>
            <a:fillRect/>
          </a:stretch>
        </p:blipFill>
        <p:spPr>
          <a:xfrm>
            <a:off x="9640580" y="1986484"/>
            <a:ext cx="2198255" cy="2770909"/>
          </a:xfrm>
          <a:prstGeom prst="rect">
            <a:avLst/>
          </a:prstGeom>
        </p:spPr>
      </p:pic>
    </p:spTree>
    <p:extLst>
      <p:ext uri="{BB962C8B-B14F-4D97-AF65-F5344CB8AC3E}">
        <p14:creationId xmlns:p14="http://schemas.microsoft.com/office/powerpoint/2010/main" val="2491766149"/>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Experiment 1:"/>
          <p:cNvSpPr txBox="1">
            <a:spLocks noGrp="1"/>
          </p:cNvSpPr>
          <p:nvPr>
            <p:ph type="ctrTitle"/>
          </p:nvPr>
        </p:nvSpPr>
        <p:spPr>
          <a:xfrm>
            <a:off x="0" y="461003"/>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Exp </a:t>
            </a:r>
            <a:r>
              <a:rPr lang="en-US" sz="4400" dirty="0"/>
              <a:t>3</a:t>
            </a:r>
            <a:r>
              <a:rPr sz="4400" dirty="0"/>
              <a:t>:</a:t>
            </a:r>
            <a:r>
              <a:rPr lang="en-US" sz="4400" dirty="0"/>
              <a:t> </a:t>
            </a:r>
            <a:r>
              <a:rPr lang="en-RO" sz="4400" dirty="0"/>
              <a:t>Explainer - Ideas Exploration</a:t>
            </a:r>
            <a:endParaRPr sz="4400" dirty="0"/>
          </a:p>
          <a:p>
            <a:pPr defTabSz="228600">
              <a:lnSpc>
                <a:spcPct val="100000"/>
              </a:lnSpc>
              <a:defRPr sz="1800" spc="0">
                <a:latin typeface="Arial"/>
                <a:ea typeface="Arial"/>
                <a:cs typeface="Arial"/>
                <a:sym typeface="Arial"/>
              </a:defRPr>
            </a:pPr>
            <a:endParaRPr dirty="0"/>
          </a:p>
        </p:txBody>
      </p:sp>
      <p:pic>
        <p:nvPicPr>
          <p:cNvPr id="175"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177" name="6"/>
          <p:cNvSpPr txBox="1"/>
          <p:nvPr/>
        </p:nvSpPr>
        <p:spPr>
          <a:xfrm>
            <a:off x="11540759" y="6198422"/>
            <a:ext cx="4572406"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6</a:t>
            </a:r>
          </a:p>
        </p:txBody>
      </p:sp>
      <p:sp>
        <p:nvSpPr>
          <p:cNvPr id="3" name="TextBox 2">
            <a:extLst>
              <a:ext uri="{FF2B5EF4-FFF2-40B4-BE49-F238E27FC236}">
                <a16:creationId xmlns:a16="http://schemas.microsoft.com/office/drawing/2014/main" id="{AA30DB0C-BFAE-8DF0-2583-C97C57A67D21}"/>
              </a:ext>
            </a:extLst>
          </p:cNvPr>
          <p:cNvSpPr txBox="1"/>
          <p:nvPr/>
        </p:nvSpPr>
        <p:spPr>
          <a:xfrm>
            <a:off x="397097" y="1235122"/>
            <a:ext cx="4149851" cy="2308324"/>
          </a:xfrm>
          <a:prstGeom prst="rect">
            <a:avLst/>
          </a:prstGeom>
          <a:noFill/>
          <a:ln w="12700">
            <a:noFill/>
          </a:ln>
        </p:spPr>
        <p:txBody>
          <a:bodyPr wrap="square" rtlCol="0">
            <a:spAutoFit/>
          </a:bodyPr>
          <a:lstStyle/>
          <a:p>
            <a:r>
              <a:rPr lang="en-GB" b="1" dirty="0"/>
              <a:t>Experiment</a:t>
            </a:r>
          </a:p>
          <a:p>
            <a:pPr marL="285750" indent="-285750">
              <a:buFont typeface="Wingdings" panose="05000000000000000000" pitchFamily="2" charset="2"/>
              <a:buChar char="§"/>
            </a:pPr>
            <a:r>
              <a:rPr lang="en-GB" dirty="0"/>
              <a:t>Translate technical LLM papers and benchmarks into plain language.</a:t>
            </a:r>
          </a:p>
          <a:p>
            <a:pPr marL="285750" indent="-285750">
              <a:buFont typeface="Wingdings" panose="05000000000000000000" pitchFamily="2" charset="2"/>
              <a:buChar char="§"/>
            </a:pPr>
            <a:r>
              <a:rPr lang="en-GB" dirty="0"/>
              <a:t>Identify key performance and architectural features that matter to financial users.</a:t>
            </a:r>
          </a:p>
          <a:p>
            <a:pPr marL="285750" indent="-285750">
              <a:buFont typeface="Wingdings" panose="05000000000000000000" pitchFamily="2" charset="2"/>
              <a:buChar char="§"/>
            </a:pPr>
            <a:r>
              <a:rPr lang="en-GB" dirty="0"/>
              <a:t>Test interpretability techniques for clarity, trust, and explainability.</a:t>
            </a:r>
          </a:p>
        </p:txBody>
      </p:sp>
      <p:sp>
        <p:nvSpPr>
          <p:cNvPr id="4" name="TextBox 3">
            <a:extLst>
              <a:ext uri="{FF2B5EF4-FFF2-40B4-BE49-F238E27FC236}">
                <a16:creationId xmlns:a16="http://schemas.microsoft.com/office/drawing/2014/main" id="{7E555AC4-2787-C0B1-CCED-AC5A20E4228F}"/>
              </a:ext>
            </a:extLst>
          </p:cNvPr>
          <p:cNvSpPr txBox="1"/>
          <p:nvPr/>
        </p:nvSpPr>
        <p:spPr>
          <a:xfrm>
            <a:off x="397097" y="3730989"/>
            <a:ext cx="4135973" cy="2308324"/>
          </a:xfrm>
          <a:prstGeom prst="rect">
            <a:avLst/>
          </a:prstGeom>
          <a:noFill/>
          <a:ln w="12700">
            <a:noFill/>
          </a:ln>
        </p:spPr>
        <p:txBody>
          <a:bodyPr wrap="square" rtlCol="0">
            <a:spAutoFit/>
          </a:bodyPr>
          <a:lstStyle/>
          <a:p>
            <a:r>
              <a:rPr lang="en-GB" b="1" dirty="0"/>
              <a:t>Data</a:t>
            </a:r>
          </a:p>
          <a:p>
            <a:pPr marL="285750" indent="-285750">
              <a:buFont typeface="Wingdings" panose="05000000000000000000" pitchFamily="2" charset="2"/>
              <a:buChar char="§"/>
            </a:pPr>
            <a:r>
              <a:rPr lang="en-GB" dirty="0"/>
              <a:t>Model documentation, </a:t>
            </a:r>
            <a:r>
              <a:rPr lang="en-GB" dirty="0" err="1"/>
              <a:t>HuggingFace</a:t>
            </a:r>
            <a:r>
              <a:rPr lang="en-GB" dirty="0"/>
              <a:t> &amp; </a:t>
            </a:r>
            <a:r>
              <a:rPr lang="en-GB" dirty="0" err="1"/>
              <a:t>arXiv</a:t>
            </a:r>
            <a:r>
              <a:rPr lang="en-GB" dirty="0"/>
              <a:t> abstracts, technical blogs.</a:t>
            </a:r>
          </a:p>
          <a:p>
            <a:pPr marL="285750" indent="-285750">
              <a:buFont typeface="Wingdings" panose="05000000000000000000" pitchFamily="2" charset="2"/>
              <a:buChar char="§"/>
            </a:pPr>
            <a:r>
              <a:rPr lang="en-GB" dirty="0"/>
              <a:t>Financial datasets (e.g. risk reports, call transcripts) used for evaluation context.</a:t>
            </a:r>
          </a:p>
          <a:p>
            <a:pPr marL="285750" indent="-285750">
              <a:buFont typeface="Wingdings" panose="05000000000000000000" pitchFamily="2" charset="2"/>
              <a:buChar char="§"/>
            </a:pPr>
            <a:r>
              <a:rPr lang="en-GB" dirty="0"/>
              <a:t>Human feedback (Likert ratings) on explanation clarity and usefulness.</a:t>
            </a:r>
          </a:p>
        </p:txBody>
      </p:sp>
      <p:sp>
        <p:nvSpPr>
          <p:cNvPr id="5" name="TextBox 4">
            <a:extLst>
              <a:ext uri="{FF2B5EF4-FFF2-40B4-BE49-F238E27FC236}">
                <a16:creationId xmlns:a16="http://schemas.microsoft.com/office/drawing/2014/main" id="{99F985D8-48E6-2994-9836-BB5CAD544348}"/>
              </a:ext>
            </a:extLst>
          </p:cNvPr>
          <p:cNvSpPr txBox="1"/>
          <p:nvPr/>
        </p:nvSpPr>
        <p:spPr>
          <a:xfrm>
            <a:off x="4797376" y="1234227"/>
            <a:ext cx="4346621" cy="2031325"/>
          </a:xfrm>
          <a:prstGeom prst="rect">
            <a:avLst/>
          </a:prstGeom>
          <a:noFill/>
          <a:ln w="12700">
            <a:noFill/>
          </a:ln>
        </p:spPr>
        <p:txBody>
          <a:bodyPr wrap="square" rtlCol="0">
            <a:spAutoFit/>
          </a:bodyPr>
          <a:lstStyle/>
          <a:p>
            <a:r>
              <a:rPr lang="en-GB" b="1" dirty="0"/>
              <a:t>Models</a:t>
            </a:r>
          </a:p>
          <a:p>
            <a:pPr marL="285750" indent="-285750">
              <a:buFont typeface="Wingdings" panose="05000000000000000000" pitchFamily="2" charset="2"/>
              <a:buChar char="§"/>
            </a:pPr>
            <a:r>
              <a:rPr lang="en-GB" dirty="0"/>
              <a:t>OpenAI GPT family, Meta </a:t>
            </a:r>
            <a:r>
              <a:rPr lang="en-GB" dirty="0" err="1"/>
              <a:t>LLaMA</a:t>
            </a:r>
            <a:r>
              <a:rPr lang="en-GB" dirty="0"/>
              <a:t>, Mistral, Claude, Gemini (for output comparison).</a:t>
            </a:r>
          </a:p>
          <a:p>
            <a:pPr marL="285750" indent="-285750">
              <a:buFont typeface="Wingdings" panose="05000000000000000000" pitchFamily="2" charset="2"/>
              <a:buChar char="§"/>
            </a:pPr>
            <a:r>
              <a:rPr lang="en-GB" dirty="0"/>
              <a:t>Explainability models: SHAP, LIME, Attention Flow.</a:t>
            </a:r>
          </a:p>
          <a:p>
            <a:pPr marL="285750" indent="-285750">
              <a:buFont typeface="Wingdings" panose="05000000000000000000" pitchFamily="2" charset="2"/>
              <a:buChar char="§"/>
            </a:pPr>
            <a:r>
              <a:rPr lang="en-GB" dirty="0"/>
              <a:t>Concept clustering with </a:t>
            </a:r>
            <a:r>
              <a:rPr lang="en-GB" dirty="0" err="1"/>
              <a:t>BERTopic</a:t>
            </a:r>
            <a:r>
              <a:rPr lang="en-GB" dirty="0"/>
              <a:t> or </a:t>
            </a:r>
            <a:r>
              <a:rPr lang="en-GB" dirty="0" err="1"/>
              <a:t>KeyBERT</a:t>
            </a:r>
            <a:r>
              <a:rPr lang="en-GB" dirty="0"/>
              <a:t>.</a:t>
            </a:r>
          </a:p>
        </p:txBody>
      </p:sp>
      <p:sp>
        <p:nvSpPr>
          <p:cNvPr id="6" name="TextBox 5">
            <a:extLst>
              <a:ext uri="{FF2B5EF4-FFF2-40B4-BE49-F238E27FC236}">
                <a16:creationId xmlns:a16="http://schemas.microsoft.com/office/drawing/2014/main" id="{8CDD4B89-1E75-D9E4-5222-536304DE1F2D}"/>
              </a:ext>
            </a:extLst>
          </p:cNvPr>
          <p:cNvSpPr txBox="1"/>
          <p:nvPr/>
        </p:nvSpPr>
        <p:spPr>
          <a:xfrm>
            <a:off x="4797376" y="3730989"/>
            <a:ext cx="4346622" cy="2031325"/>
          </a:xfrm>
          <a:prstGeom prst="rect">
            <a:avLst/>
          </a:prstGeom>
          <a:noFill/>
          <a:ln w="12700">
            <a:noFill/>
          </a:ln>
        </p:spPr>
        <p:txBody>
          <a:bodyPr wrap="square" rtlCol="0">
            <a:spAutoFit/>
          </a:bodyPr>
          <a:lstStyle/>
          <a:p>
            <a:r>
              <a:rPr lang="en-GB" b="1" dirty="0"/>
              <a:t>Results</a:t>
            </a:r>
          </a:p>
          <a:p>
            <a:pPr marL="285750" indent="-285750">
              <a:buFont typeface="Wingdings" panose="05000000000000000000" pitchFamily="2" charset="2"/>
              <a:buChar char="§"/>
            </a:pPr>
            <a:r>
              <a:rPr lang="en-GB" dirty="0"/>
              <a:t>Clear summaries generated for non-technical users with 85%+ satisfaction.</a:t>
            </a:r>
          </a:p>
          <a:p>
            <a:pPr marL="285750" indent="-285750">
              <a:buFont typeface="Wingdings" panose="05000000000000000000" pitchFamily="2" charset="2"/>
              <a:buChar char="§"/>
            </a:pPr>
            <a:r>
              <a:rPr lang="en-GB" dirty="0"/>
              <a:t>Key model traits (e.g. hallucination risk, domain fit) were understandable.</a:t>
            </a:r>
          </a:p>
          <a:p>
            <a:pPr marL="285750" indent="-285750">
              <a:buFont typeface="Wingdings" panose="05000000000000000000" pitchFamily="2" charset="2"/>
              <a:buChar char="§"/>
            </a:pPr>
            <a:r>
              <a:rPr lang="en-GB" dirty="0" err="1"/>
              <a:t>BERTopic</a:t>
            </a:r>
            <a:r>
              <a:rPr lang="en-GB" dirty="0"/>
              <a:t> improved clustering of LLMs by use-case and style.</a:t>
            </a:r>
          </a:p>
        </p:txBody>
      </p:sp>
      <p:sp>
        <p:nvSpPr>
          <p:cNvPr id="7" name="TextBox 6">
            <a:extLst>
              <a:ext uri="{FF2B5EF4-FFF2-40B4-BE49-F238E27FC236}">
                <a16:creationId xmlns:a16="http://schemas.microsoft.com/office/drawing/2014/main" id="{B0A816A3-9A6B-AA00-687D-57C6E5BA1397}"/>
              </a:ext>
            </a:extLst>
          </p:cNvPr>
          <p:cNvSpPr txBox="1"/>
          <p:nvPr/>
        </p:nvSpPr>
        <p:spPr>
          <a:xfrm>
            <a:off x="9519781" y="1375921"/>
            <a:ext cx="2438185" cy="3509230"/>
          </a:xfrm>
          <a:prstGeom prst="rect">
            <a:avLst/>
          </a:prstGeom>
          <a:noFill/>
          <a:ln w="12700">
            <a:solidFill>
              <a:schemeClr val="tx1"/>
            </a:solidFill>
          </a:ln>
        </p:spPr>
        <p:txBody>
          <a:bodyPr wrap="square" rtlCol="0">
            <a:spAutoFit/>
          </a:bodyPr>
          <a:lstStyle/>
          <a:p>
            <a:r>
              <a:rPr lang="en-GB" b="1"/>
              <a:t>Graph/Table</a:t>
            </a:r>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a:p>
            <a:endParaRPr lang="en-GB" b="1"/>
          </a:p>
        </p:txBody>
      </p:sp>
      <p:pic>
        <p:nvPicPr>
          <p:cNvPr id="11" name="Picture 10">
            <a:extLst>
              <a:ext uri="{FF2B5EF4-FFF2-40B4-BE49-F238E27FC236}">
                <a16:creationId xmlns:a16="http://schemas.microsoft.com/office/drawing/2014/main" id="{9237CF71-5A42-892C-4B81-616C6D79AE99}"/>
              </a:ext>
            </a:extLst>
          </p:cNvPr>
          <p:cNvPicPr>
            <a:picLocks noChangeAspect="1"/>
          </p:cNvPicPr>
          <p:nvPr/>
        </p:nvPicPr>
        <p:blipFill>
          <a:blip r:embed="rId3"/>
          <a:stretch>
            <a:fillRect/>
          </a:stretch>
        </p:blipFill>
        <p:spPr>
          <a:xfrm>
            <a:off x="9639745" y="1858727"/>
            <a:ext cx="2198255" cy="2770909"/>
          </a:xfrm>
          <a:prstGeom prst="rect">
            <a:avLst/>
          </a:prstGeom>
        </p:spPr>
      </p:pic>
    </p:spTree>
    <p:extLst>
      <p:ext uri="{BB962C8B-B14F-4D97-AF65-F5344CB8AC3E}">
        <p14:creationId xmlns:p14="http://schemas.microsoft.com/office/powerpoint/2010/main" val="254363904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ontributions"/>
          <p:cNvSpPr txBox="1">
            <a:spLocks noGrp="1"/>
          </p:cNvSpPr>
          <p:nvPr>
            <p:ph type="ctrTitle"/>
          </p:nvPr>
        </p:nvSpPr>
        <p:spPr>
          <a:xfrm>
            <a:off x="121085" y="545456"/>
            <a:ext cx="10972800" cy="4578450"/>
          </a:xfrm>
          <a:prstGeom prst="rect">
            <a:avLst/>
          </a:prstGeom>
        </p:spPr>
        <p:txBody>
          <a:bodyPr anchor="t"/>
          <a:lstStyle/>
          <a:p>
            <a:pPr marL="207328" defTabSz="228600">
              <a:lnSpc>
                <a:spcPct val="100000"/>
              </a:lnSpc>
              <a:defRPr sz="7000" b="1" spc="0">
                <a:solidFill>
                  <a:srgbClr val="00546A"/>
                </a:solidFill>
                <a:latin typeface="Arial"/>
                <a:ea typeface="Arial"/>
                <a:cs typeface="Arial"/>
                <a:sym typeface="Arial"/>
              </a:defRPr>
            </a:pPr>
            <a:r>
              <a:rPr sz="4400" dirty="0"/>
              <a:t>Contributions</a:t>
            </a:r>
            <a:r>
              <a:rPr lang="en-US" sz="4400" dirty="0"/>
              <a:t> to Science (academic)</a:t>
            </a:r>
            <a:endParaRPr sz="4400" dirty="0"/>
          </a:p>
          <a:p>
            <a:pPr defTabSz="228600">
              <a:lnSpc>
                <a:spcPct val="100000"/>
              </a:lnSpc>
              <a:defRPr sz="1800" spc="0">
                <a:latin typeface="Arial"/>
                <a:ea typeface="Arial"/>
                <a:cs typeface="Arial"/>
                <a:sym typeface="Arial"/>
              </a:defRPr>
            </a:pPr>
            <a:endParaRPr dirty="0"/>
          </a:p>
        </p:txBody>
      </p:sp>
      <p:pic>
        <p:nvPicPr>
          <p:cNvPr id="199" name="UCL Branding" descr="UCL Branding"/>
          <p:cNvPicPr>
            <a:picLocks noChangeAspect="1"/>
          </p:cNvPicPr>
          <p:nvPr/>
        </p:nvPicPr>
        <p:blipFill>
          <a:blip r:embed="rId2"/>
          <a:stretch>
            <a:fillRect/>
          </a:stretch>
        </p:blipFill>
        <p:spPr>
          <a:xfrm>
            <a:off x="0" y="0"/>
            <a:ext cx="12192000" cy="545456"/>
          </a:xfrm>
          <a:prstGeom prst="rect">
            <a:avLst/>
          </a:prstGeom>
          <a:ln w="12700">
            <a:miter lim="400000"/>
          </a:ln>
        </p:spPr>
      </p:pic>
      <p:sp>
        <p:nvSpPr>
          <p:cNvPr id="200" name="10"/>
          <p:cNvSpPr txBox="1"/>
          <p:nvPr/>
        </p:nvSpPr>
        <p:spPr>
          <a:xfrm>
            <a:off x="11413759" y="6198422"/>
            <a:ext cx="4697440" cy="506357"/>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none" lIns="25400" tIns="25400" rIns="25400" bIns="25400" anchor="ctr">
            <a:spAutoFit/>
          </a:bodyPr>
          <a:lstStyle>
            <a:lvl1pPr marL="414655" marR="3938904" algn="l" defTabSz="457200">
              <a:lnSpc>
                <a:spcPct val="200000"/>
              </a:lnSpc>
              <a:defRPr sz="3500">
                <a:latin typeface="Arial"/>
                <a:ea typeface="Arial"/>
                <a:cs typeface="Arial"/>
                <a:sym typeface="Arial"/>
              </a:defRPr>
            </a:lvl1pPr>
          </a:lstStyle>
          <a:p>
            <a:r>
              <a:rPr sz="1750"/>
              <a:t>10</a:t>
            </a:r>
          </a:p>
        </p:txBody>
      </p:sp>
      <p:sp>
        <p:nvSpPr>
          <p:cNvPr id="201" name="Point 1…"/>
          <p:cNvSpPr txBox="1"/>
          <p:nvPr/>
        </p:nvSpPr>
        <p:spPr>
          <a:xfrm>
            <a:off x="559494" y="2020899"/>
            <a:ext cx="12580307" cy="3898503"/>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wrap="square" lIns="25400" tIns="25400" rIns="25400" bIns="25400" anchor="ctr">
            <a:spAutoFit/>
          </a:bodyPr>
          <a:lstStyle/>
          <a:p>
            <a:pPr marL="588328" marR="1969452" indent="-381000" defTabSz="228600">
              <a:spcAft>
                <a:spcPts val="1000"/>
              </a:spcAft>
              <a:buSzPct val="150000"/>
              <a:buChar char="•"/>
              <a:defRPr sz="3500">
                <a:latin typeface="Arial"/>
                <a:ea typeface="Arial"/>
                <a:cs typeface="Arial"/>
                <a:sym typeface="Arial"/>
              </a:defRPr>
            </a:pPr>
            <a:r>
              <a:rPr lang="en-US" sz="1750" b="1" dirty="0"/>
              <a:t>Novel task- specific recommender system for LLMs</a:t>
            </a:r>
            <a:endParaRPr lang="en-GB" sz="1750" b="1" dirty="0"/>
          </a:p>
          <a:p>
            <a:pPr marL="861377" marR="1969452" lvl="1" indent="-381000" defTabSz="228600">
              <a:spcAft>
                <a:spcPts val="1000"/>
              </a:spcAft>
              <a:buSzPct val="150000"/>
              <a:buChar char="•"/>
              <a:defRPr sz="3500">
                <a:latin typeface="Arial"/>
                <a:ea typeface="Arial"/>
                <a:cs typeface="Arial"/>
                <a:sym typeface="Arial"/>
              </a:defRPr>
            </a:pPr>
            <a:r>
              <a:rPr lang="en-US" sz="1750" dirty="0"/>
              <a:t>Introduces a research-driven framework that matches LLMs to domain-specific tasks in finance </a:t>
            </a:r>
          </a:p>
          <a:p>
            <a:pPr marL="861377" marR="1969452" lvl="1" indent="-381000" defTabSz="228600">
              <a:spcAft>
                <a:spcPts val="1000"/>
              </a:spcAft>
              <a:buSzPct val="150000"/>
              <a:buChar char="•"/>
              <a:defRPr sz="3500">
                <a:latin typeface="Arial"/>
                <a:ea typeface="Arial"/>
                <a:cs typeface="Arial"/>
                <a:sym typeface="Arial"/>
              </a:defRPr>
            </a:pPr>
            <a:r>
              <a:rPr lang="en-US" sz="1750" dirty="0"/>
              <a:t>Bridges gaps between benchmark scores and real work task performance </a:t>
            </a:r>
            <a:endParaRPr sz="1750" dirty="0"/>
          </a:p>
          <a:p>
            <a:pPr marL="861377" marR="1969452" lvl="1" indent="-381000" defTabSz="228600">
              <a:spcAft>
                <a:spcPts val="1000"/>
              </a:spcAft>
              <a:buSzPct val="150000"/>
              <a:buChar char="•"/>
              <a:defRPr sz="3500">
                <a:latin typeface="Arial"/>
                <a:ea typeface="Arial"/>
                <a:cs typeface="Arial"/>
                <a:sym typeface="Arial"/>
              </a:defRPr>
            </a:pPr>
            <a:r>
              <a:rPr lang="en-US" sz="1750" dirty="0"/>
              <a:t>Pioneers the integration of explainability and use case classifiers in LLM selection.?</a:t>
            </a:r>
            <a:endParaRPr sz="1750" dirty="0"/>
          </a:p>
          <a:p>
            <a:pPr marL="588328" marR="1969452" indent="-381000" defTabSz="228600">
              <a:spcAft>
                <a:spcPts val="1000"/>
              </a:spcAft>
              <a:buSzPct val="150000"/>
              <a:buChar char="•"/>
              <a:defRPr sz="3500">
                <a:latin typeface="Arial"/>
                <a:ea typeface="Arial"/>
                <a:cs typeface="Arial"/>
                <a:sym typeface="Arial"/>
              </a:defRPr>
            </a:pPr>
            <a:r>
              <a:rPr lang="en-US" sz="1750" b="1" dirty="0"/>
              <a:t>Expansion of interdisciplinary applications of LLMs</a:t>
            </a:r>
            <a:endParaRPr sz="1750" b="1" dirty="0"/>
          </a:p>
          <a:p>
            <a:pPr marL="861377" marR="1969452" lvl="1" indent="-381000" defTabSz="228600">
              <a:spcAft>
                <a:spcPts val="1000"/>
              </a:spcAft>
              <a:buSzPct val="150000"/>
              <a:buChar char="•"/>
              <a:defRPr sz="3500">
                <a:latin typeface="Arial"/>
                <a:ea typeface="Arial"/>
                <a:cs typeface="Arial"/>
                <a:sym typeface="Arial"/>
              </a:defRPr>
            </a:pPr>
            <a:r>
              <a:rPr lang="en-US" sz="1750" dirty="0"/>
              <a:t>Fosters collaboration </a:t>
            </a:r>
            <a:r>
              <a:rPr lang="en-US" sz="1750" dirty="0" err="1"/>
              <a:t>beween</a:t>
            </a:r>
            <a:r>
              <a:rPr lang="en-US" sz="1750" dirty="0"/>
              <a:t> cutting edge emerging LLMs and financial experts </a:t>
            </a:r>
            <a:endParaRPr sz="1750" dirty="0"/>
          </a:p>
          <a:p>
            <a:pPr marL="861377" marR="1969452" lvl="1" indent="-381000" defTabSz="228600">
              <a:spcAft>
                <a:spcPts val="1000"/>
              </a:spcAft>
              <a:buSzPct val="150000"/>
              <a:buChar char="•"/>
              <a:defRPr sz="3500">
                <a:latin typeface="Arial"/>
                <a:ea typeface="Arial"/>
                <a:cs typeface="Arial"/>
                <a:sym typeface="Arial"/>
              </a:defRPr>
            </a:pPr>
            <a:r>
              <a:rPr sz="1750" dirty="0"/>
              <a:t>S</a:t>
            </a:r>
            <a:r>
              <a:rPr lang="en-US" sz="1750" dirty="0"/>
              <a:t>upports new academic discourse around LLM utility in high-stakes domains (e.g. trading etc.)</a:t>
            </a:r>
            <a:endParaRPr lang="en-GB" sz="1750" dirty="0"/>
          </a:p>
          <a:p>
            <a:pPr marL="588328" marR="1969452" indent="-381000" defTabSz="228600">
              <a:spcAft>
                <a:spcPts val="1000"/>
              </a:spcAft>
              <a:buSzPct val="150000"/>
              <a:buChar char="•"/>
              <a:defRPr sz="3500">
                <a:latin typeface="Arial"/>
                <a:ea typeface="Arial"/>
                <a:cs typeface="Arial"/>
                <a:sym typeface="Arial"/>
              </a:defRPr>
            </a:pPr>
            <a:r>
              <a:rPr lang="en-GB" sz="1750" b="1" dirty="0"/>
              <a:t>New Approach when it comes to LLMs </a:t>
            </a:r>
          </a:p>
          <a:p>
            <a:pPr marL="861377" marR="1969452" lvl="1" indent="-381000" defTabSz="228600">
              <a:spcAft>
                <a:spcPts val="1000"/>
              </a:spcAft>
              <a:buSzPct val="150000"/>
              <a:buChar char="•"/>
              <a:defRPr sz="3500">
                <a:latin typeface="Arial"/>
                <a:ea typeface="Arial"/>
                <a:cs typeface="Arial"/>
                <a:sym typeface="Arial"/>
              </a:defRPr>
            </a:pPr>
            <a:r>
              <a:rPr lang="en-US" sz="1750" dirty="0"/>
              <a:t>Promotes easy user-centered AI research and interpretability for non-technical experts.</a:t>
            </a:r>
          </a:p>
          <a:p>
            <a:pPr marL="861377" marR="1969452" lvl="1" indent="-381000" defTabSz="228600">
              <a:spcAft>
                <a:spcPts val="1000"/>
              </a:spcAft>
              <a:buSzPct val="150000"/>
              <a:buChar char="•"/>
              <a:defRPr sz="3500">
                <a:latin typeface="Arial"/>
                <a:ea typeface="Arial"/>
                <a:cs typeface="Arial"/>
                <a:sym typeface="Arial"/>
              </a:defRPr>
            </a:pPr>
            <a:endParaRPr lang="en-US" sz="1750" dirty="0"/>
          </a:p>
        </p:txBody>
      </p:sp>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34905</TotalTime>
  <Words>3274</Words>
  <Application>Microsoft Macintosh PowerPoint</Application>
  <PresentationFormat>Widescreen</PresentationFormat>
  <Paragraphs>235</Paragraphs>
  <Slides>11</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Arial,Sans-Serif</vt:lpstr>
      <vt:lpstr>Calibri</vt:lpstr>
      <vt:lpstr>Calibri Light</vt:lpstr>
      <vt:lpstr>Graphik Medium</vt:lpstr>
      <vt:lpstr>Graphik Semibold</vt:lpstr>
      <vt:lpstr>Wingdings</vt:lpstr>
      <vt:lpstr>Office Theme</vt:lpstr>
      <vt:lpstr>LLM Recommender system for finance  An innovative intelligent system designed to track, explain, and recommend emerging, task-specific Large Language Models (LLMs) for financial applications       Sara Craciun  Academic Supervisor: Prof Philip Treleaven Technical Advisor:      </vt:lpstr>
      <vt:lpstr>Research Motivations</vt:lpstr>
      <vt:lpstr>PowerPoint Presentation</vt:lpstr>
      <vt:lpstr>Ecosystem Example 1</vt:lpstr>
      <vt:lpstr>Research Objectives/Goals</vt:lpstr>
      <vt:lpstr>Exp 1: Radar - Ideas Exploration </vt:lpstr>
      <vt:lpstr>Exp 2: Advisor - Ideas Exploration </vt:lpstr>
      <vt:lpstr>Exp 3: Explainer - Ideas Exploration </vt:lpstr>
      <vt:lpstr>Contributions to Science (academic) </vt:lpstr>
      <vt:lpstr>Impact Statement (business/industry) </vt:lpstr>
      <vt:lpstr>Research Plan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Treleaven, Philip</dc:creator>
  <cp:lastModifiedBy>Craciun, Sara</cp:lastModifiedBy>
  <cp:revision>276</cp:revision>
  <dcterms:created xsi:type="dcterms:W3CDTF">2023-05-17T17:08:02Z</dcterms:created>
  <dcterms:modified xsi:type="dcterms:W3CDTF">2025-07-24T16:05:13Z</dcterms:modified>
</cp:coreProperties>
</file>