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3" r:id="rId3"/>
    <p:sldId id="271" r:id="rId4"/>
    <p:sldId id="272" r:id="rId5"/>
    <p:sldId id="268" r:id="rId6"/>
    <p:sldId id="269" r:id="rId7"/>
    <p:sldId id="270" r:id="rId8"/>
    <p:sldId id="267"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32729"/>
  </p:normalViewPr>
  <p:slideViewPr>
    <p:cSldViewPr snapToGrid="0">
      <p:cViewPr>
        <p:scale>
          <a:sx n="108" d="100"/>
          <a:sy n="108" d="100"/>
        </p:scale>
        <p:origin x="736" y="144"/>
      </p:cViewPr>
      <p:guideLst/>
    </p:cSldViewPr>
  </p:slideViewPr>
  <p:outlineViewPr>
    <p:cViewPr>
      <p:scale>
        <a:sx n="33" d="100"/>
        <a:sy n="33" d="100"/>
      </p:scale>
      <p:origin x="0" y="-10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E3511-2A30-4E7D-8317-ECB7369F891B}" type="datetimeFigureOut">
              <a:t>20.07.2025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B5357-A0F9-4B42-8C1A-4CE683E98066}" type="slidenum">
              <a:t>‹#›</a:t>
            </a:fld>
            <a:endParaRPr lang="en-US"/>
          </a:p>
        </p:txBody>
      </p:sp>
    </p:spTree>
    <p:extLst>
      <p:ext uri="{BB962C8B-B14F-4D97-AF65-F5344CB8AC3E}">
        <p14:creationId xmlns:p14="http://schemas.microsoft.com/office/powerpoint/2010/main" val="247856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6052-D634-FEA6-95A4-8164D6BD2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4E205-CA06-1718-0D5A-AF20A07C5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9849C-148C-3D88-1A9A-F2E273664D5D}"/>
              </a:ext>
            </a:extLst>
          </p:cNvPr>
          <p:cNvSpPr>
            <a:spLocks noGrp="1"/>
          </p:cNvSpPr>
          <p:nvPr>
            <p:ph type="body" idx="1"/>
          </p:nvPr>
        </p:nvSpPr>
        <p:spPr/>
        <p:txBody>
          <a:bodyPr/>
          <a:lstStyle/>
          <a:p>
            <a:pPr rtl="0" fontAlgn="base"/>
            <a:r>
              <a:rPr lang="en-GB" sz="1200" b="0" i="0" u="none" strike="noStrike" kern="1200" dirty="0">
                <a:solidFill>
                  <a:schemeClr val="tx1"/>
                </a:solidFill>
                <a:effectLst/>
                <a:latin typeface="+mn-lt"/>
                <a:ea typeface="+mn-ea"/>
                <a:cs typeface="+mn-cs"/>
              </a:rPr>
              <a:t>the research motivation behind this idea is that with the fast progress of LLMs there is an absence of a monitoring tool for their evolution so there is no way to quantify or visualise that especially in finance specific context. This is making it difficult for professionals to identify relevant trends or select suitable models. The second thing is that there is a critical knowledge gap between financial experts and LLM technologies so most finance professionals lack awareness of how current models perform, evolve, or align with use-case-specific demands.  </a:t>
            </a:r>
          </a:p>
          <a:p>
            <a:pPr rtl="0" fontAlgn="base"/>
            <a:r>
              <a:rPr lang="en-GB" sz="1200" b="0" i="0" u="none" strike="noStrike" kern="1200" dirty="0">
                <a:solidFill>
                  <a:schemeClr val="tx1"/>
                </a:solidFill>
                <a:effectLst/>
                <a:latin typeface="+mn-lt"/>
                <a:ea typeface="+mn-ea"/>
                <a:cs typeface="+mn-cs"/>
              </a:rPr>
              <a:t>Honestly in other words financial analysts have now a very heavy duty to deeply understand, evaluate, and research LLMs, including which types to use. In the near future hedge funds and financial institutes are </a:t>
            </a:r>
            <a:r>
              <a:rPr lang="en-GB" sz="1200" b="0" i="0" u="none" strike="noStrike" kern="1200" dirty="0" err="1">
                <a:solidFill>
                  <a:schemeClr val="tx1"/>
                </a:solidFill>
                <a:effectLst/>
                <a:latin typeface="+mn-lt"/>
                <a:ea typeface="+mn-ea"/>
                <a:cs typeface="+mn-cs"/>
              </a:rPr>
              <a:t>gonna</a:t>
            </a:r>
            <a:r>
              <a:rPr lang="en-GB" sz="1200" b="0" i="0" u="none" strike="noStrike" kern="1200" dirty="0">
                <a:solidFill>
                  <a:schemeClr val="tx1"/>
                </a:solidFill>
                <a:effectLst/>
                <a:latin typeface="+mn-lt"/>
                <a:ea typeface="+mn-ea"/>
                <a:cs typeface="+mn-cs"/>
              </a:rPr>
              <a:t> be deploying these LLMS heavily so analysts must navigate complex decisions around model selection and implementation from now. However, many struggle to experiment with these models because they face major challenges in understanding how they work and which ones perform best (i.e. are the best suited for a task specific application </a:t>
            </a:r>
            <a:r>
              <a:rPr lang="en-GB" sz="1200" b="0" i="0" u="none" strike="noStrike" kern="1200" dirty="0" err="1">
                <a:solidFill>
                  <a:schemeClr val="tx1"/>
                </a:solidFill>
                <a:effectLst/>
                <a:latin typeface="+mn-lt"/>
                <a:ea typeface="+mn-ea"/>
                <a:cs typeface="+mn-cs"/>
              </a:rPr>
              <a:t>they’are</a:t>
            </a:r>
            <a:r>
              <a:rPr lang="en-GB" sz="1200" b="0" i="0" u="none" strike="noStrike" kern="1200" dirty="0">
                <a:solidFill>
                  <a:schemeClr val="tx1"/>
                </a:solidFill>
                <a:effectLst/>
                <a:latin typeface="+mn-lt"/>
                <a:ea typeface="+mn-ea"/>
                <a:cs typeface="+mn-cs"/>
              </a:rPr>
              <a:t> trying to execute) due to their complex technical nature, and over use of technical  jargon. This is where our solution comes in. We propose a tool designed to simplify this process and empower not only financial analysts, but also smaller or early-stage businesses that lack the </a:t>
            </a:r>
            <a:r>
              <a:rPr lang="en-GB" sz="1200" b="0" i="0" u="none" strike="noStrike" kern="1200" dirty="0" err="1">
                <a:solidFill>
                  <a:schemeClr val="tx1"/>
                </a:solidFill>
                <a:effectLst/>
                <a:latin typeface="+mn-lt"/>
                <a:ea typeface="+mn-ea"/>
                <a:cs typeface="+mn-cs"/>
              </a:rPr>
              <a:t>bugdets</a:t>
            </a:r>
            <a:r>
              <a:rPr lang="en-GB" sz="1200" b="0" i="0" u="none" strike="noStrike" kern="1200" dirty="0">
                <a:solidFill>
                  <a:schemeClr val="tx1"/>
                </a:solidFill>
                <a:effectLst/>
                <a:latin typeface="+mn-lt"/>
                <a:ea typeface="+mn-ea"/>
                <a:cs typeface="+mn-cs"/>
              </a:rPr>
              <a:t> for expensive LLM experts. So they would be able to adopt these technologies with our help in a reliable, and cost-effective way. </a:t>
            </a:r>
          </a:p>
          <a:p>
            <a:pPr rtl="0" fontAlgn="base"/>
            <a:r>
              <a:rPr lang="en-GB" sz="1200" b="0" i="0" u="none" strike="noStrike" kern="1200" dirty="0">
                <a:solidFill>
                  <a:schemeClr val="tx1"/>
                </a:solidFill>
                <a:effectLst/>
                <a:latin typeface="+mn-lt"/>
                <a:ea typeface="+mn-ea"/>
                <a:cs typeface="+mn-cs"/>
              </a:rPr>
              <a:t>So what this project proposes is to build an intelligence platform that tracks new LLMs, recommends optimal models for financial tasks, and explains complex techniques in plain language - all in one unified system. </a:t>
            </a:r>
          </a:p>
          <a:p>
            <a:pPr rtl="0" fontAlgn="base"/>
            <a:r>
              <a:rPr lang="en-GB" sz="1200" b="0" i="0" u="none" strike="noStrike" kern="1200" dirty="0">
                <a:solidFill>
                  <a:schemeClr val="tx1"/>
                </a:solidFill>
                <a:effectLst/>
                <a:latin typeface="+mn-lt"/>
                <a:ea typeface="+mn-ea"/>
                <a:cs typeface="+mn-cs"/>
              </a:rPr>
              <a:t>So, </a:t>
            </a:r>
            <a:r>
              <a:rPr lang="en-GB" sz="1200" b="0" i="0" u="none" strike="noStrike" kern="1200" dirty="0" err="1">
                <a:solidFill>
                  <a:schemeClr val="tx1"/>
                </a:solidFill>
                <a:effectLst/>
                <a:latin typeface="+mn-lt"/>
                <a:ea typeface="+mn-ea"/>
                <a:cs typeface="+mn-cs"/>
              </a:rPr>
              <a:t>obviosly</a:t>
            </a:r>
            <a:r>
              <a:rPr lang="en-GB" sz="1200" b="0" i="0" u="none" strike="noStrike" kern="1200" dirty="0">
                <a:solidFill>
                  <a:schemeClr val="tx1"/>
                </a:solidFill>
                <a:effectLst/>
                <a:latin typeface="+mn-lt"/>
                <a:ea typeface="+mn-ea"/>
                <a:cs typeface="+mn-cs"/>
              </a:rPr>
              <a:t> there is a lot of </a:t>
            </a:r>
            <a:r>
              <a:rPr lang="en-GB" sz="1200" b="0" i="0" u="none" strike="noStrike" kern="1200" dirty="0" err="1">
                <a:solidFill>
                  <a:schemeClr val="tx1"/>
                </a:solidFill>
                <a:effectLst/>
                <a:latin typeface="+mn-lt"/>
                <a:ea typeface="+mn-ea"/>
                <a:cs typeface="+mn-cs"/>
              </a:rPr>
              <a:t>opportuntity</a:t>
            </a:r>
            <a:r>
              <a:rPr lang="en-GB" sz="1200" b="0" i="0" u="none" strike="noStrike" kern="1200" dirty="0">
                <a:solidFill>
                  <a:schemeClr val="tx1"/>
                </a:solidFill>
                <a:effectLst/>
                <a:latin typeface="+mn-lt"/>
                <a:ea typeface="+mn-ea"/>
                <a:cs typeface="+mn-cs"/>
              </a:rPr>
              <a:t> here to build a smart, scalable product that can be widely adopted in the financial sector and potentially be integrated into core financial infrastructure. </a:t>
            </a:r>
          </a:p>
          <a:p>
            <a:br>
              <a:rPr lang="en-GB" dirty="0"/>
            </a:br>
            <a:endParaRPr lang="en-US" dirty="0"/>
          </a:p>
          <a:p>
            <a:endParaRPr lang="en-US" dirty="0">
              <a:ea typeface="Calibri"/>
              <a:cs typeface="Calibri"/>
            </a:endParaRPr>
          </a:p>
        </p:txBody>
      </p:sp>
      <p:sp>
        <p:nvSpPr>
          <p:cNvPr id="4" name="Slide Number Placeholder 3">
            <a:extLst>
              <a:ext uri="{FF2B5EF4-FFF2-40B4-BE49-F238E27FC236}">
                <a16:creationId xmlns:a16="http://schemas.microsoft.com/office/drawing/2014/main" id="{B886F181-7F7C-3CD2-2F84-13997D9CB976}"/>
              </a:ext>
            </a:extLst>
          </p:cNvPr>
          <p:cNvSpPr>
            <a:spLocks noGrp="1"/>
          </p:cNvSpPr>
          <p:nvPr>
            <p:ph type="sldNum" sz="quarter" idx="5"/>
          </p:nvPr>
        </p:nvSpPr>
        <p:spPr/>
        <p:txBody>
          <a:bodyPr/>
          <a:lstStyle/>
          <a:p>
            <a:fld id="{C7CB5357-A0F9-4B42-8C1A-4CE683E98066}" type="slidenum">
              <a:t>2</a:t>
            </a:fld>
            <a:endParaRPr lang="en-US"/>
          </a:p>
        </p:txBody>
      </p:sp>
    </p:spTree>
    <p:extLst>
      <p:ext uri="{BB962C8B-B14F-4D97-AF65-F5344CB8AC3E}">
        <p14:creationId xmlns:p14="http://schemas.microsoft.com/office/powerpoint/2010/main" val="210046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432D-8B4A-D079-3A96-BE761D24F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69EA1-2FA2-EE0E-6D8F-D1056B24E3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FAEA7-E6D5-0684-A1D4-39A0B014AD34}"/>
              </a:ext>
            </a:extLst>
          </p:cNvPr>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So we thought that our system should be comprised of 3 modules: A radar(</a:t>
            </a:r>
            <a:r>
              <a:rPr lang="en-GB" sz="1200" b="0" i="0" u="none" strike="noStrike" kern="1200" dirty="0" err="1">
                <a:solidFill>
                  <a:schemeClr val="tx1"/>
                </a:solidFill>
                <a:effectLst/>
                <a:latin typeface="+mn-lt"/>
                <a:ea typeface="+mn-ea"/>
                <a:cs typeface="+mn-cs"/>
              </a:rPr>
              <a:t>raydaa</a:t>
            </a:r>
            <a:r>
              <a:rPr lang="en-GB" sz="1200" b="0" i="0" u="none" strike="noStrike" kern="1200" dirty="0">
                <a:solidFill>
                  <a:schemeClr val="tx1"/>
                </a:solidFill>
                <a:effectLst/>
                <a:latin typeface="+mn-lt"/>
                <a:ea typeface="+mn-ea"/>
                <a:cs typeface="+mn-cs"/>
              </a:rPr>
              <a:t>)  for LLM TRACKING that will monitor and classify new LLMs, techniques and trends. An advisor which would suggest the best LLM for a given financial task or dataset. And finally an explainer module that would translate LLM concepts into plain language for non-tech users</a:t>
            </a:r>
            <a:endParaRPr lang="en-US" b="1" dirty="0"/>
          </a:p>
        </p:txBody>
      </p:sp>
      <p:sp>
        <p:nvSpPr>
          <p:cNvPr id="4" name="Slide Number Placeholder 3">
            <a:extLst>
              <a:ext uri="{FF2B5EF4-FFF2-40B4-BE49-F238E27FC236}">
                <a16:creationId xmlns:a16="http://schemas.microsoft.com/office/drawing/2014/main" id="{D68AA682-5375-E4C4-7C77-A3F4F84186B7}"/>
              </a:ext>
            </a:extLst>
          </p:cNvPr>
          <p:cNvSpPr>
            <a:spLocks noGrp="1"/>
          </p:cNvSpPr>
          <p:nvPr>
            <p:ph type="sldNum" sz="quarter" idx="5"/>
          </p:nvPr>
        </p:nvSpPr>
        <p:spPr/>
        <p:txBody>
          <a:bodyPr/>
          <a:lstStyle/>
          <a:p>
            <a:fld id="{C7CB5357-A0F9-4B42-8C1A-4CE683E98066}" type="slidenum">
              <a:t>3</a:t>
            </a:fld>
            <a:endParaRPr lang="en-US"/>
          </a:p>
        </p:txBody>
      </p:sp>
    </p:spTree>
    <p:extLst>
      <p:ext uri="{BB962C8B-B14F-4D97-AF65-F5344CB8AC3E}">
        <p14:creationId xmlns:p14="http://schemas.microsoft.com/office/powerpoint/2010/main" val="285720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0" i="0" u="none" strike="noStrike" kern="1200" dirty="0">
                <a:solidFill>
                  <a:schemeClr val="tx1"/>
                </a:solidFill>
                <a:effectLst/>
                <a:latin typeface="+mn-lt"/>
                <a:ea typeface="+mn-ea"/>
                <a:cs typeface="+mn-cs"/>
              </a:rPr>
              <a:t>So this is an example of a potential ecosystem. </a:t>
            </a:r>
          </a:p>
          <a:p>
            <a:pPr rtl="0" fontAlgn="base"/>
            <a:r>
              <a:rPr lang="en-GB" sz="1200" b="0" i="0" u="none" strike="noStrike" kern="1200" dirty="0">
                <a:solidFill>
                  <a:schemeClr val="tx1"/>
                </a:solidFill>
                <a:effectLst/>
                <a:latin typeface="+mn-lt"/>
                <a:ea typeface="+mn-ea"/>
                <a:cs typeface="+mn-cs"/>
              </a:rPr>
              <a:t>So our main objectives would be to build this. Each module can be implemented with different techniques so we </a:t>
            </a:r>
            <a:r>
              <a:rPr lang="en-GB" sz="1200" b="0" i="0" u="none" strike="noStrike" kern="1200" dirty="0" err="1">
                <a:solidFill>
                  <a:schemeClr val="tx1"/>
                </a:solidFill>
                <a:effectLst/>
                <a:latin typeface="+mn-lt"/>
                <a:ea typeface="+mn-ea"/>
                <a:cs typeface="+mn-cs"/>
              </a:rPr>
              <a:t>dont</a:t>
            </a:r>
            <a:r>
              <a:rPr lang="en-GB" sz="1200" b="0" i="0" u="none" strike="noStrike" kern="1200" dirty="0">
                <a:solidFill>
                  <a:schemeClr val="tx1"/>
                </a:solidFill>
                <a:effectLst/>
                <a:latin typeface="+mn-lt"/>
                <a:ea typeface="+mn-ea"/>
                <a:cs typeface="+mn-cs"/>
              </a:rPr>
              <a:t> need to train a brand-new LLM from scratch for any of them. Instead we can leverage existing models or lightweight fine-tuning, which would be far more feasible for us. </a:t>
            </a:r>
          </a:p>
          <a:p>
            <a:endParaRPr lang="en-RO" dirty="0"/>
          </a:p>
        </p:txBody>
      </p:sp>
      <p:sp>
        <p:nvSpPr>
          <p:cNvPr id="4" name="Slide Number Placeholder 3"/>
          <p:cNvSpPr>
            <a:spLocks noGrp="1"/>
          </p:cNvSpPr>
          <p:nvPr>
            <p:ph type="sldNum" sz="quarter" idx="5"/>
          </p:nvPr>
        </p:nvSpPr>
        <p:spPr/>
        <p:txBody>
          <a:bodyPr/>
          <a:lstStyle/>
          <a:p>
            <a:fld id="{C7CB5357-A0F9-4B42-8C1A-4CE683E98066}" type="slidenum">
              <a:rPr lang="en-RO" smtClean="0"/>
              <a:t>4</a:t>
            </a:fld>
            <a:endParaRPr lang="en-RO"/>
          </a:p>
        </p:txBody>
      </p:sp>
    </p:spTree>
    <p:extLst>
      <p:ext uri="{BB962C8B-B14F-4D97-AF65-F5344CB8AC3E}">
        <p14:creationId xmlns:p14="http://schemas.microsoft.com/office/powerpoint/2010/main" val="286012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0" i="0" u="none" strike="noStrike" kern="1200" dirty="0">
                <a:solidFill>
                  <a:schemeClr val="tx1"/>
                </a:solidFill>
                <a:effectLst/>
                <a:latin typeface="+mn-lt"/>
                <a:ea typeface="+mn-ea"/>
                <a:cs typeface="+mn-cs"/>
              </a:rPr>
              <a:t>Our goal here will be to continuously monitor the flood of new LLMs, techniques, and trends, especially those relevant to finance, and classify them in a useful way. However, the challenge here is that LLM landscape evolves rapidly as new models are released almost daily, and each of these models have unique capabilities. A static approach will not be enough and we would need an automated pipeline to gather and organize this information.  </a:t>
            </a:r>
          </a:p>
          <a:p>
            <a:pPr rtl="0" fontAlgn="base"/>
            <a:r>
              <a:rPr lang="en-GB" sz="1200" b="1" i="0" u="none" strike="noStrike" kern="1200" dirty="0">
                <a:solidFill>
                  <a:schemeClr val="tx1"/>
                </a:solidFill>
                <a:effectLst/>
                <a:latin typeface="+mn-lt"/>
                <a:ea typeface="+mn-ea"/>
                <a:cs typeface="+mn-cs"/>
              </a:rPr>
              <a:t>Here are the possible techniques we could use. </a:t>
            </a:r>
            <a:r>
              <a:rPr lang="en-GB" sz="1200" b="1" i="0" u="none" strike="noStrike" kern="1200" dirty="0" err="1">
                <a:solidFill>
                  <a:schemeClr val="tx1"/>
                </a:solidFill>
                <a:effectLst/>
                <a:latin typeface="+mn-lt"/>
                <a:ea typeface="+mn-ea"/>
                <a:cs typeface="+mn-cs"/>
              </a:rPr>
              <a:t>Firrst</a:t>
            </a:r>
            <a:r>
              <a:rPr lang="en-GB" sz="1200" b="1" i="0" u="none" strike="noStrike" kern="1200" dirty="0">
                <a:solidFill>
                  <a:schemeClr val="tx1"/>
                </a:solidFill>
                <a:effectLst/>
                <a:latin typeface="+mn-lt"/>
                <a:ea typeface="+mn-ea"/>
                <a:cs typeface="+mn-cs"/>
              </a:rPr>
              <a:t> we have Automated Feed and Database: </a:t>
            </a:r>
            <a:r>
              <a:rPr lang="en-GB" sz="1200" b="0" i="0" u="none" strike="noStrike" kern="1200" dirty="0">
                <a:solidFill>
                  <a:schemeClr val="tx1"/>
                </a:solidFill>
                <a:effectLst/>
                <a:latin typeface="+mn-lt"/>
                <a:ea typeface="+mn-ea"/>
                <a:cs typeface="+mn-cs"/>
              </a:rPr>
              <a:t>We could set up a pipeline to scrape or query sources of LLM announcements (</a:t>
            </a:r>
            <a:r>
              <a:rPr lang="en-GB" sz="1200" b="0" i="0" u="none" strike="noStrike" kern="1200" dirty="0" err="1">
                <a:solidFill>
                  <a:schemeClr val="tx1"/>
                </a:solidFill>
                <a:effectLst/>
                <a:latin typeface="+mn-lt"/>
                <a:ea typeface="+mn-ea"/>
                <a:cs typeface="+mn-cs"/>
              </a:rPr>
              <a:t>eg</a:t>
            </a:r>
            <a:r>
              <a:rPr lang="en-GB" sz="1200" b="0" i="0" u="none" strike="noStrike" kern="1200" dirty="0">
                <a:solidFill>
                  <a:schemeClr val="tx1"/>
                </a:solidFill>
                <a:effectLst/>
                <a:latin typeface="+mn-lt"/>
                <a:ea typeface="+mn-ea"/>
                <a:cs typeface="+mn-cs"/>
              </a:rPr>
              <a:t> scientific papers, model hubs like Hugging Face, AI news sites). For example, one project would systematically scrape an LLM repository daily, extracting each model’s name, family, downloads, tags, and description or it could collect model metadata (for example model size, domain, release date, performance metrics) and store it in a database.) The pros of these is that it will be </a:t>
            </a:r>
            <a:r>
              <a:rPr lang="en-GB" sz="1200" b="0" i="0" u="none" strike="noStrike" kern="1200" dirty="0" err="1">
                <a:solidFill>
                  <a:schemeClr val="tx1"/>
                </a:solidFill>
                <a:effectLst/>
                <a:latin typeface="+mn-lt"/>
                <a:ea typeface="+mn-ea"/>
                <a:cs typeface="+mn-cs"/>
              </a:rPr>
              <a:t>straightfoward</a:t>
            </a:r>
            <a:r>
              <a:rPr lang="en-GB" sz="1200" b="0" i="0" u="none" strike="noStrike" kern="1200" dirty="0">
                <a:solidFill>
                  <a:schemeClr val="tx1"/>
                </a:solidFill>
                <a:effectLst/>
                <a:latin typeface="+mn-lt"/>
                <a:ea typeface="+mn-ea"/>
                <a:cs typeface="+mn-cs"/>
              </a:rPr>
              <a:t> to implement as we can use tools like  APIs or web scrapers to collect raw info about new models like their descriptions and how much they’re used and store them in a database which later would make it easy for the Advisor module to find and filter models based on different criteria. However the potential cons for that is that we would need to keep updating our scrapers or API setups because sources might often change how their data is structured. Also, these tools don’t understand the data—they just grab it so even after collecting everything, we might still need to organize or label the data ourself to actually make use of it. </a:t>
            </a:r>
          </a:p>
          <a:p>
            <a:pPr rtl="0" fontAlgn="base"/>
            <a:r>
              <a:rPr lang="en-GB" sz="1200" b="0" i="0" u="none" strike="noStrike" kern="1200" dirty="0">
                <a:solidFill>
                  <a:schemeClr val="tx1"/>
                </a:solidFill>
                <a:effectLst/>
                <a:latin typeface="+mn-lt"/>
                <a:ea typeface="+mn-ea"/>
                <a:cs typeface="+mn-cs"/>
              </a:rPr>
              <a:t>For the next part we have </a:t>
            </a:r>
            <a:r>
              <a:rPr lang="en-GB" sz="1200" b="1" i="0" u="none" strike="noStrike" kern="1200" dirty="0">
                <a:solidFill>
                  <a:schemeClr val="tx1"/>
                </a:solidFill>
                <a:effectLst/>
                <a:latin typeface="+mn-lt"/>
                <a:ea typeface="+mn-ea"/>
                <a:cs typeface="+mn-cs"/>
              </a:rPr>
              <a:t>LLM/NLP-Based Classification: </a:t>
            </a:r>
            <a:r>
              <a:rPr lang="en-GB" sz="1200" b="0" i="0" u="none" strike="noStrike" kern="1200" dirty="0">
                <a:solidFill>
                  <a:schemeClr val="tx1"/>
                </a:solidFill>
                <a:effectLst/>
                <a:latin typeface="+mn-lt"/>
                <a:ea typeface="+mn-ea"/>
                <a:cs typeface="+mn-cs"/>
              </a:rPr>
              <a:t>which we can use to</a:t>
            </a:r>
            <a:r>
              <a:rPr lang="en-GB" sz="1200" b="1"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classify new models and techniques. For instance, when a new model/paper is detected, use an </a:t>
            </a:r>
            <a:r>
              <a:rPr lang="en-GB" sz="1200" b="1" i="0" u="none" strike="noStrike" kern="1200" dirty="0">
                <a:solidFill>
                  <a:schemeClr val="tx1"/>
                </a:solidFill>
                <a:effectLst/>
                <a:latin typeface="+mn-lt"/>
                <a:ea typeface="+mn-ea"/>
                <a:cs typeface="+mn-cs"/>
              </a:rPr>
              <a:t>existing LLM or a fine-tuned classifier</a:t>
            </a:r>
            <a:r>
              <a:rPr lang="en-GB" sz="1200" b="0" i="0" u="none" strike="noStrike" kern="1200" dirty="0">
                <a:solidFill>
                  <a:schemeClr val="tx1"/>
                </a:solidFill>
                <a:effectLst/>
                <a:latin typeface="+mn-lt"/>
                <a:ea typeface="+mn-ea"/>
                <a:cs typeface="+mn-cs"/>
              </a:rPr>
              <a:t> to </a:t>
            </a:r>
            <a:r>
              <a:rPr lang="en-GB" sz="1200" b="0" i="0" u="none" strike="noStrike" kern="1200" dirty="0" err="1">
                <a:solidFill>
                  <a:schemeClr val="tx1"/>
                </a:solidFill>
                <a:effectLst/>
                <a:latin typeface="+mn-lt"/>
                <a:ea typeface="+mn-ea"/>
                <a:cs typeface="+mn-cs"/>
              </a:rPr>
              <a:t>analyze</a:t>
            </a:r>
            <a:r>
              <a:rPr lang="en-GB" sz="1200" b="0" i="0" u="none" strike="noStrike" kern="1200" dirty="0">
                <a:solidFill>
                  <a:schemeClr val="tx1"/>
                </a:solidFill>
                <a:effectLst/>
                <a:latin typeface="+mn-lt"/>
                <a:ea typeface="+mn-ea"/>
                <a:cs typeface="+mn-cs"/>
              </a:rPr>
              <a:t> the description and label it (e.g., </a:t>
            </a:r>
            <a:r>
              <a:rPr lang="en-GB" sz="1200" b="1" i="0" u="none" strike="noStrike" kern="1200" dirty="0">
                <a:solidFill>
                  <a:schemeClr val="tx1"/>
                </a:solidFill>
                <a:effectLst/>
                <a:latin typeface="+mn-lt"/>
                <a:ea typeface="+mn-ea"/>
                <a:cs typeface="+mn-cs"/>
              </a:rPr>
              <a:t>Domain:</a:t>
            </a:r>
            <a:r>
              <a:rPr lang="en-GB" sz="1200" b="0" i="0" u="none" strike="noStrike" kern="1200" dirty="0">
                <a:solidFill>
                  <a:schemeClr val="tx1"/>
                </a:solidFill>
                <a:effectLst/>
                <a:latin typeface="+mn-lt"/>
                <a:ea typeface="+mn-ea"/>
                <a:cs typeface="+mn-cs"/>
              </a:rPr>
              <a:t> finance vs. general; </a:t>
            </a:r>
            <a:r>
              <a:rPr lang="en-GB" sz="1200" b="1" i="0" u="none" strike="noStrike" kern="1200" dirty="0">
                <a:solidFill>
                  <a:schemeClr val="tx1"/>
                </a:solidFill>
                <a:effectLst/>
                <a:latin typeface="+mn-lt"/>
                <a:ea typeface="+mn-ea"/>
                <a:cs typeface="+mn-cs"/>
              </a:rPr>
              <a:t>Technique:</a:t>
            </a:r>
            <a:r>
              <a:rPr lang="en-GB" sz="1200" b="0" i="0" u="none" strike="noStrike" kern="1200" dirty="0">
                <a:solidFill>
                  <a:schemeClr val="tx1"/>
                </a:solidFill>
                <a:effectLst/>
                <a:latin typeface="+mn-lt"/>
                <a:ea typeface="+mn-ea"/>
                <a:cs typeface="+mn-cs"/>
              </a:rPr>
              <a:t> new architecture, fine-tune method, etc.). For this we can use a smaller model (like a BERT-based classifier) or even prompting a service like GPT-4 can do the job. This will automate understanding of each model and helps turn raw data into searchable categories of interest. Here we will have to train a custom classifier which requires some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data so we could either start by manually </a:t>
            </a:r>
            <a:r>
              <a:rPr lang="en-GB" sz="1200" b="0" i="0" u="none" strike="noStrike" kern="1200" dirty="0" err="1">
                <a:solidFill>
                  <a:schemeClr val="tx1"/>
                </a:solidFill>
                <a:effectLst/>
                <a:latin typeface="+mn-lt"/>
                <a:ea typeface="+mn-ea"/>
                <a:cs typeface="+mn-cs"/>
              </a:rPr>
              <a:t>labeling</a:t>
            </a:r>
            <a:r>
              <a:rPr lang="en-GB" sz="1200" b="0" i="0" u="none" strike="noStrike" kern="1200" dirty="0">
                <a:solidFill>
                  <a:schemeClr val="tx1"/>
                </a:solidFill>
                <a:effectLst/>
                <a:latin typeface="+mn-lt"/>
                <a:ea typeface="+mn-ea"/>
                <a:cs typeface="+mn-cs"/>
              </a:rPr>
              <a:t> a few examples of model descriptions to train or prompt the system. Here we also have to be </a:t>
            </a:r>
            <a:r>
              <a:rPr lang="en-GB" sz="1200" b="0" i="0" u="none" strike="noStrike" kern="1200" dirty="0" err="1">
                <a:solidFill>
                  <a:schemeClr val="tx1"/>
                </a:solidFill>
                <a:effectLst/>
                <a:latin typeface="+mn-lt"/>
                <a:ea typeface="+mn-ea"/>
                <a:cs typeface="+mn-cs"/>
              </a:rPr>
              <a:t>carefull</a:t>
            </a:r>
            <a:r>
              <a:rPr lang="en-GB" sz="1200" b="0" i="0" u="none" strike="noStrike" kern="1200" dirty="0">
                <a:solidFill>
                  <a:schemeClr val="tx1"/>
                </a:solidFill>
                <a:effectLst/>
                <a:latin typeface="+mn-lt"/>
                <a:ea typeface="+mn-ea"/>
                <a:cs typeface="+mn-cs"/>
              </a:rPr>
              <a:t> of possible errors or irrelevant output at this point as well.  </a:t>
            </a:r>
          </a:p>
          <a:p>
            <a:pPr rtl="0" fontAlgn="base"/>
            <a:r>
              <a:rPr lang="en-GB" sz="1200" b="0" i="0" u="none" strike="noStrike" kern="1200" dirty="0">
                <a:solidFill>
                  <a:schemeClr val="tx1"/>
                </a:solidFill>
                <a:effectLst/>
                <a:latin typeface="+mn-lt"/>
                <a:ea typeface="+mn-ea"/>
                <a:cs typeface="+mn-cs"/>
              </a:rPr>
              <a:t> </a:t>
            </a:r>
          </a:p>
          <a:p>
            <a:pPr rtl="0" fontAlgn="base"/>
            <a:r>
              <a:rPr lang="en-GB" sz="1200" b="0" i="0" u="none" strike="noStrike" kern="1200" dirty="0">
                <a:solidFill>
                  <a:schemeClr val="tx1"/>
                </a:solidFill>
                <a:effectLst/>
                <a:latin typeface="+mn-lt"/>
                <a:ea typeface="+mn-ea"/>
                <a:cs typeface="+mn-cs"/>
              </a:rPr>
              <a:t>Optional we could also have a </a:t>
            </a:r>
            <a:r>
              <a:rPr lang="en-GB" sz="1200" b="1" i="0" u="none" strike="noStrike" kern="1200" dirty="0">
                <a:solidFill>
                  <a:schemeClr val="tx1"/>
                </a:solidFill>
                <a:effectLst/>
                <a:latin typeface="+mn-lt"/>
                <a:ea typeface="+mn-ea"/>
                <a:cs typeface="+mn-cs"/>
              </a:rPr>
              <a:t>Trend Analytics (</a:t>
            </a:r>
            <a:r>
              <a:rPr lang="en-GB" sz="1200" b="1" i="0" u="none" strike="noStrike" kern="1200" dirty="0" err="1">
                <a:solidFill>
                  <a:schemeClr val="tx1"/>
                </a:solidFill>
                <a:effectLst/>
                <a:latin typeface="+mn-lt"/>
                <a:ea typeface="+mn-ea"/>
                <a:cs typeface="+mn-cs"/>
              </a:rPr>
              <a:t>i.e</a:t>
            </a:r>
            <a:r>
              <a:rPr lang="en-GB" sz="1200" b="1" i="0" u="none" strike="noStrike" kern="1200" dirty="0">
                <a:solidFill>
                  <a:schemeClr val="tx1"/>
                </a:solidFill>
                <a:effectLst/>
                <a:latin typeface="+mn-lt"/>
                <a:ea typeface="+mn-ea"/>
                <a:cs typeface="+mn-cs"/>
              </a:rPr>
              <a:t> Popularity Tracking) </a:t>
            </a:r>
            <a:r>
              <a:rPr lang="en-GB" sz="1200" b="0" i="0" u="none" strike="noStrike" kern="1200" dirty="0">
                <a:solidFill>
                  <a:schemeClr val="tx1"/>
                </a:solidFill>
                <a:effectLst/>
                <a:latin typeface="+mn-lt"/>
                <a:ea typeface="+mn-ea"/>
                <a:cs typeface="+mn-cs"/>
              </a:rPr>
              <a:t>which would track which models are trending at the moment. We might want to consider this as it will add a quantitative layer to our tracker – you can quickly see which new LLMs are gaining traction in the community. That can be something we can look at. (this can be done by monitoring metrics like downloads, GitHub stars, or discussion frequency. For example, one approach tracked the popularity trajectory of open-source models by recording download counts over time and visualizing trends. Implementing this might involve time-series databases or dashboards (as in the example, which evolved from simple CSV logs to a cloud database and </a:t>
            </a:r>
            <a:r>
              <a:rPr lang="en-GB" sz="1200" b="0" i="0" u="none" strike="noStrike" kern="1200" dirty="0" err="1">
                <a:solidFill>
                  <a:schemeClr val="tx1"/>
                </a:solidFill>
                <a:effectLst/>
                <a:latin typeface="+mn-lt"/>
                <a:ea typeface="+mn-ea"/>
                <a:cs typeface="+mn-cs"/>
              </a:rPr>
              <a:t>Streamlit</a:t>
            </a:r>
            <a:r>
              <a:rPr lang="en-GB" sz="1200" b="0" i="0" u="none" strike="noStrike" kern="1200" dirty="0">
                <a:solidFill>
                  <a:schemeClr val="tx1"/>
                </a:solidFill>
                <a:effectLst/>
                <a:latin typeface="+mn-lt"/>
                <a:ea typeface="+mn-ea"/>
                <a:cs typeface="+mn-cs"/>
              </a:rPr>
              <a:t> dashboard.  This is valuable for recommending “tried-and-true” models versus obscure ones. Trending metrics are </a:t>
            </a:r>
            <a:r>
              <a:rPr lang="en-GB" sz="1200" b="1" i="0" u="none" strike="noStrike" kern="1200" dirty="0">
                <a:solidFill>
                  <a:schemeClr val="tx1"/>
                </a:solidFill>
                <a:effectLst/>
                <a:latin typeface="+mn-lt"/>
                <a:ea typeface="+mn-ea"/>
                <a:cs typeface="+mn-cs"/>
              </a:rPr>
              <a:t>automatically collected</a:t>
            </a:r>
            <a:r>
              <a:rPr lang="en-GB" sz="1200" b="0" i="0" u="none" strike="noStrike" kern="1200" dirty="0">
                <a:solidFill>
                  <a:schemeClr val="tx1"/>
                </a:solidFill>
                <a:effectLst/>
                <a:latin typeface="+mn-lt"/>
                <a:ea typeface="+mn-ea"/>
                <a:cs typeface="+mn-cs"/>
              </a:rPr>
              <a:t>, reducing manual effort in identifying hot models. </a:t>
            </a:r>
            <a:r>
              <a:rPr lang="en-GB" sz="1200" b="1" i="0" u="none" strike="noStrike" kern="1200" dirty="0">
                <a:solidFill>
                  <a:schemeClr val="tx1"/>
                </a:solidFill>
                <a:effectLst/>
                <a:latin typeface="+mn-lt"/>
                <a:ea typeface="+mn-ea"/>
                <a:cs typeface="+mn-cs"/>
              </a:rPr>
              <a:t>Cons:</a:t>
            </a:r>
            <a:r>
              <a:rPr lang="en-GB" sz="1200" b="0" i="0" u="none" strike="noStrike" kern="1200" dirty="0">
                <a:solidFill>
                  <a:schemeClr val="tx1"/>
                </a:solidFill>
                <a:effectLst/>
                <a:latin typeface="+mn-lt"/>
                <a:ea typeface="+mn-ea"/>
                <a:cs typeface="+mn-cs"/>
              </a:rPr>
              <a:t> Depends on available data; you need access to metrics (Hugging Face APIs for downloads, for instance). Popularity doesn’t always equal suitability – a model could be trending generally but not be the best for finance-specific tasks. Thus, we’d use this in combination with content-based classification. Also, setting up dashboards or cloud storage adds complexity (though there are templates and tools available).  </a:t>
            </a:r>
          </a:p>
          <a:p>
            <a:endParaRPr lang="en-RO" dirty="0"/>
          </a:p>
        </p:txBody>
      </p:sp>
      <p:sp>
        <p:nvSpPr>
          <p:cNvPr id="4" name="Slide Number Placeholder 3"/>
          <p:cNvSpPr>
            <a:spLocks noGrp="1"/>
          </p:cNvSpPr>
          <p:nvPr>
            <p:ph type="sldNum" sz="quarter" idx="5"/>
          </p:nvPr>
        </p:nvSpPr>
        <p:spPr/>
        <p:txBody>
          <a:bodyPr/>
          <a:lstStyle/>
          <a:p>
            <a:fld id="{C7CB5357-A0F9-4B42-8C1A-4CE683E98066}" type="slidenum">
              <a:rPr lang="en-RO" smtClean="0"/>
              <a:t>5</a:t>
            </a:fld>
            <a:endParaRPr lang="en-RO"/>
          </a:p>
        </p:txBody>
      </p:sp>
    </p:spTree>
    <p:extLst>
      <p:ext uri="{BB962C8B-B14F-4D97-AF65-F5344CB8AC3E}">
        <p14:creationId xmlns:p14="http://schemas.microsoft.com/office/powerpoint/2010/main" val="266472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0" i="0" u="none" strike="noStrike" kern="1200" dirty="0">
                <a:solidFill>
                  <a:schemeClr val="tx1"/>
                </a:solidFill>
                <a:effectLst/>
                <a:latin typeface="+mn-lt"/>
                <a:ea typeface="+mn-ea"/>
                <a:cs typeface="+mn-cs"/>
              </a:rPr>
              <a:t>Experiment 2: Advisor Module. The goal here is given a specific financial task or dataset the advisor will suggest the best-suited LLM (or approach) to use. For example, if the task is sentiment analysis on financial news, the Advisor might recommend </a:t>
            </a:r>
            <a:r>
              <a:rPr lang="en-GB" sz="1200" b="0" i="0" u="none" strike="noStrike" kern="1200" dirty="0" err="1">
                <a:solidFill>
                  <a:schemeClr val="tx1"/>
                </a:solidFill>
                <a:effectLst/>
                <a:latin typeface="+mn-lt"/>
                <a:ea typeface="+mn-ea"/>
                <a:cs typeface="+mn-cs"/>
              </a:rPr>
              <a:t>FinBERT</a:t>
            </a:r>
            <a:r>
              <a:rPr lang="en-GB" sz="1200" b="0" i="0" u="none" strike="noStrike" kern="1200" dirty="0">
                <a:solidFill>
                  <a:schemeClr val="tx1"/>
                </a:solidFill>
                <a:effectLst/>
                <a:latin typeface="+mn-lt"/>
                <a:ea typeface="+mn-ea"/>
                <a:cs typeface="+mn-cs"/>
              </a:rPr>
              <a:t> as a strong candidate or if the task is </a:t>
            </a:r>
            <a:r>
              <a:rPr lang="en-GB" sz="1200" b="0" i="1" u="none" strike="noStrike" kern="1200" dirty="0">
                <a:solidFill>
                  <a:schemeClr val="tx1"/>
                </a:solidFill>
                <a:effectLst/>
                <a:latin typeface="+mn-lt"/>
                <a:ea typeface="+mn-ea"/>
                <a:cs typeface="+mn-cs"/>
              </a:rPr>
              <a:t>broad Q&amp;A on market data</a:t>
            </a:r>
            <a:r>
              <a:rPr lang="en-GB" sz="1200" b="0" i="0" u="none" strike="noStrike" kern="1200" dirty="0">
                <a:solidFill>
                  <a:schemeClr val="tx1"/>
                </a:solidFill>
                <a:effectLst/>
                <a:latin typeface="+mn-lt"/>
                <a:ea typeface="+mn-ea"/>
                <a:cs typeface="+mn-cs"/>
              </a:rPr>
              <a:t>, it might suggest a larger model like </a:t>
            </a:r>
            <a:r>
              <a:rPr lang="en-GB" sz="1200" b="1" i="0" u="none" strike="noStrike" kern="1200" dirty="0" err="1">
                <a:solidFill>
                  <a:schemeClr val="tx1"/>
                </a:solidFill>
                <a:effectLst/>
                <a:latin typeface="+mn-lt"/>
                <a:ea typeface="+mn-ea"/>
                <a:cs typeface="+mn-cs"/>
              </a:rPr>
              <a:t>BloombergGPT</a:t>
            </a:r>
            <a:r>
              <a:rPr lang="en-GB" sz="1200" b="1" i="0" u="none" strike="noStrike" kern="1200" dirty="0">
                <a:solidFill>
                  <a:schemeClr val="tx1"/>
                </a:solidFill>
                <a:effectLst/>
                <a:latin typeface="+mn-lt"/>
                <a:ea typeface="+mn-ea"/>
                <a:cs typeface="+mn-cs"/>
              </a:rPr>
              <a:t> or </a:t>
            </a:r>
            <a:r>
              <a:rPr lang="en-GB" sz="1200" b="1" i="0" u="none" strike="noStrike" kern="1200" dirty="0" err="1">
                <a:solidFill>
                  <a:schemeClr val="tx1"/>
                </a:solidFill>
                <a:effectLst/>
                <a:latin typeface="+mn-lt"/>
                <a:ea typeface="+mn-ea"/>
                <a:cs typeface="+mn-cs"/>
              </a:rPr>
              <a:t>FinGPT</a:t>
            </a:r>
            <a:r>
              <a:rPr lang="en-GB" sz="1200" b="0" i="0" u="none" strike="noStrike" kern="1200" dirty="0">
                <a:solidFill>
                  <a:schemeClr val="tx1"/>
                </a:solidFill>
                <a:effectLst/>
                <a:latin typeface="+mn-lt"/>
                <a:ea typeface="+mn-ea"/>
                <a:cs typeface="+mn-cs"/>
              </a:rPr>
              <a:t> which are designed for a wide range of financial tasks. A challenge we would need to address is that the Advisor needs knowledge of various models’ strengths and also  Finance tasks vary widely (sentiment analysis, fraud detection, forecasting, Q&amp;A on reports, etc.), not to mention new models keep emerging. We need to find a way to optimise this.  </a:t>
            </a:r>
          </a:p>
          <a:p>
            <a:pPr rtl="0" fontAlgn="base"/>
            <a:r>
              <a:rPr lang="en-GB" sz="1200" b="0" i="0" u="none" strike="noStrike" kern="1200" dirty="0">
                <a:solidFill>
                  <a:schemeClr val="tx1"/>
                </a:solidFill>
                <a:effectLst/>
                <a:latin typeface="+mn-lt"/>
                <a:ea typeface="+mn-ea"/>
                <a:cs typeface="+mn-cs"/>
              </a:rPr>
              <a:t>Possible Techniques: we can use </a:t>
            </a:r>
            <a:r>
              <a:rPr lang="en-GB" sz="1200" b="1" i="0" u="none" strike="noStrike" kern="1200" dirty="0">
                <a:solidFill>
                  <a:schemeClr val="tx1"/>
                </a:solidFill>
                <a:effectLst/>
                <a:latin typeface="+mn-lt"/>
                <a:ea typeface="+mn-ea"/>
                <a:cs typeface="+mn-cs"/>
              </a:rPr>
              <a:t>Knowledge Base &amp; Rule-Based Mapping: </a:t>
            </a:r>
            <a:r>
              <a:rPr lang="en-GB" sz="1200" b="0" i="0" u="none" strike="noStrike" kern="1200" dirty="0">
                <a:solidFill>
                  <a:schemeClr val="tx1"/>
                </a:solidFill>
                <a:effectLst/>
                <a:latin typeface="+mn-lt"/>
                <a:ea typeface="+mn-ea"/>
                <a:cs typeface="+mn-cs"/>
              </a:rPr>
              <a:t>so what we discussed with professor </a:t>
            </a:r>
            <a:r>
              <a:rPr lang="en-GB" sz="1200" b="0" i="0" u="none" strike="noStrike" kern="1200" dirty="0" err="1">
                <a:solidFill>
                  <a:schemeClr val="tx1"/>
                </a:solidFill>
                <a:effectLst/>
                <a:latin typeface="+mn-lt"/>
                <a:ea typeface="+mn-ea"/>
                <a:cs typeface="+mn-cs"/>
              </a:rPr>
              <a:t>philip</a:t>
            </a:r>
            <a:r>
              <a:rPr lang="en-GB" sz="1200" b="0" i="0" u="none" strike="noStrike" kern="1200" dirty="0">
                <a:solidFill>
                  <a:schemeClr val="tx1"/>
                </a:solidFill>
                <a:effectLst/>
                <a:latin typeface="+mn-lt"/>
                <a:ea typeface="+mn-ea"/>
                <a:cs typeface="+mn-cs"/>
              </a:rPr>
              <a:t> is that initially we can start focusing on 1 or 2 tasks </a:t>
            </a:r>
            <a:r>
              <a:rPr lang="en-GB" sz="1200" b="0" i="0" u="none" strike="noStrike" kern="1200" dirty="0" err="1">
                <a:solidFill>
                  <a:schemeClr val="tx1"/>
                </a:solidFill>
                <a:effectLst/>
                <a:latin typeface="+mn-lt"/>
                <a:ea typeface="+mn-ea"/>
                <a:cs typeface="+mn-cs"/>
              </a:rPr>
              <a:t>eg</a:t>
            </a:r>
            <a:r>
              <a:rPr lang="en-GB" sz="1200" b="0" i="0" u="none" strike="noStrike" kern="1200" dirty="0">
                <a:solidFill>
                  <a:schemeClr val="tx1"/>
                </a:solidFill>
                <a:effectLst/>
                <a:latin typeface="+mn-lt"/>
                <a:ea typeface="+mn-ea"/>
                <a:cs typeface="+mn-cs"/>
              </a:rPr>
              <a:t> sentiment analysis and we can create a manual or rules-driven mapping from task requirements to recommended models. For example, if the task is "financial sentiment analysis," we could say: "Use </a:t>
            </a:r>
            <a:r>
              <a:rPr lang="en-GB" sz="1200" b="0" i="0" u="none" strike="noStrike" kern="1200" dirty="0" err="1">
                <a:solidFill>
                  <a:schemeClr val="tx1"/>
                </a:solidFill>
                <a:effectLst/>
                <a:latin typeface="+mn-lt"/>
                <a:ea typeface="+mn-ea"/>
                <a:cs typeface="+mn-cs"/>
              </a:rPr>
              <a:t>FinBERT</a:t>
            </a:r>
            <a:r>
              <a:rPr lang="en-GB" sz="1200" b="0" i="0" u="none" strike="noStrike" kern="1200" dirty="0">
                <a:solidFill>
                  <a:schemeClr val="tx1"/>
                </a:solidFill>
                <a:effectLst/>
                <a:latin typeface="+mn-lt"/>
                <a:ea typeface="+mn-ea"/>
                <a:cs typeface="+mn-cs"/>
              </a:rPr>
              <a:t>." This would be a very hands-on, expert-driven approach. Basically, what we’re building here is a kind of expert system. It works by encoding domain knowledge—like rules that say “For task X, model Y is known to work well.” Another example could be: “If you're doing general financial forecasting, try </a:t>
            </a:r>
            <a:r>
              <a:rPr lang="en-GB" sz="1200" b="0" i="0" u="none" strike="noStrike" kern="1200" dirty="0" err="1">
                <a:solidFill>
                  <a:schemeClr val="tx1"/>
                </a:solidFill>
                <a:effectLst/>
                <a:latin typeface="+mn-lt"/>
                <a:ea typeface="+mn-ea"/>
                <a:cs typeface="+mn-cs"/>
              </a:rPr>
              <a:t>FinGPT</a:t>
            </a:r>
            <a:r>
              <a:rPr lang="en-GB" sz="1200" b="0" i="0" u="none" strike="noStrike"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rPr>
              <a:t>BloombergGPT</a:t>
            </a:r>
            <a:r>
              <a:rPr lang="en-GB" sz="1200" b="0" i="0" u="none" strike="noStrike" kern="1200" dirty="0">
                <a:solidFill>
                  <a:schemeClr val="tx1"/>
                </a:solidFill>
                <a:effectLst/>
                <a:latin typeface="+mn-lt"/>
                <a:ea typeface="+mn-ea"/>
                <a:cs typeface="+mn-cs"/>
              </a:rPr>
              <a:t>.” As we go, we can keep expanding this knowledge base with more rules. Like: </a:t>
            </a:r>
          </a:p>
          <a:p>
            <a:pPr rtl="0" fontAlgn="base"/>
            <a:r>
              <a:rPr lang="en-GB" sz="1200" b="0" i="0" u="none" strike="noStrike" kern="1200" dirty="0">
                <a:solidFill>
                  <a:schemeClr val="tx1"/>
                </a:solidFill>
                <a:effectLst/>
                <a:latin typeface="+mn-lt"/>
                <a:ea typeface="+mn-ea"/>
                <a:cs typeface="+mn-cs"/>
              </a:rPr>
              <a:t>“For fraud detection on transaction data, an LLM might not be necessary—use an anomaly detection model instead.” </a:t>
            </a:r>
          </a:p>
          <a:p>
            <a:pPr rtl="0" fontAlgn="base"/>
            <a:r>
              <a:rPr lang="en-GB" sz="1200" b="0" i="0" u="none" strike="noStrike" kern="1200" dirty="0">
                <a:solidFill>
                  <a:schemeClr val="tx1"/>
                </a:solidFill>
                <a:effectLst/>
                <a:latin typeface="+mn-lt"/>
                <a:ea typeface="+mn-ea"/>
                <a:cs typeface="+mn-cs"/>
              </a:rPr>
              <a:t>“For summarizing long annual reports, go with a model that's fine-tuned for summarization.” </a:t>
            </a:r>
          </a:p>
          <a:p>
            <a:pPr rtl="0" fontAlgn="base"/>
            <a:r>
              <a:rPr lang="en-GB" sz="1200" b="0" i="0" u="none" strike="noStrike" kern="1200" dirty="0">
                <a:solidFill>
                  <a:schemeClr val="tx1"/>
                </a:solidFill>
                <a:effectLst/>
                <a:latin typeface="+mn-lt"/>
                <a:ea typeface="+mn-ea"/>
                <a:cs typeface="+mn-cs"/>
              </a:rPr>
              <a:t>This kind of rule-based setup is really easy to implement—it doesn’t need fancy code. A simple if-else or a lookup table would be enough. But the cool part is that it’s still based on expert insights, whether from academic papers, online forums, or just what practitioners in the field are recommending. The big advantage here is </a:t>
            </a:r>
            <a:r>
              <a:rPr lang="en-GB" sz="1200" b="1" i="0" u="none" strike="noStrike" kern="1200" dirty="0">
                <a:solidFill>
                  <a:schemeClr val="tx1"/>
                </a:solidFill>
                <a:effectLst/>
                <a:latin typeface="+mn-lt"/>
                <a:ea typeface="+mn-ea"/>
                <a:cs typeface="+mn-cs"/>
              </a:rPr>
              <a:t>transparency</a:t>
            </a:r>
            <a:r>
              <a:rPr lang="en-GB" sz="1200" b="0" i="0" u="none" strike="noStrike" kern="1200" dirty="0">
                <a:solidFill>
                  <a:schemeClr val="tx1"/>
                </a:solidFill>
                <a:effectLst/>
                <a:latin typeface="+mn-lt"/>
                <a:ea typeface="+mn-ea"/>
                <a:cs typeface="+mn-cs"/>
              </a:rPr>
              <a:t>—users can actually see and understand </a:t>
            </a:r>
            <a:r>
              <a:rPr lang="en-GB" sz="1200" b="0" i="1" u="none" strike="noStrike" kern="1200" dirty="0">
                <a:solidFill>
                  <a:schemeClr val="tx1"/>
                </a:solidFill>
                <a:effectLst/>
                <a:latin typeface="+mn-lt"/>
                <a:ea typeface="+mn-ea"/>
                <a:cs typeface="+mn-cs"/>
              </a:rPr>
              <a:t>why</a:t>
            </a:r>
            <a:r>
              <a:rPr lang="en-GB" sz="1200" b="0" i="0" u="none" strike="noStrike" kern="1200" dirty="0">
                <a:solidFill>
                  <a:schemeClr val="tx1"/>
                </a:solidFill>
                <a:effectLst/>
                <a:latin typeface="+mn-lt"/>
                <a:ea typeface="+mn-ea"/>
                <a:cs typeface="+mn-cs"/>
              </a:rPr>
              <a:t> a certain model is being suggested. That makes the system more trustworthy. However this might not be as scalable as other methods  </a:t>
            </a:r>
          </a:p>
          <a:p>
            <a:pPr rtl="0" fontAlgn="base"/>
            <a:r>
              <a:rPr lang="en-GB" sz="1200" b="1" i="0" u="none" strike="noStrike" kern="1200" dirty="0">
                <a:solidFill>
                  <a:schemeClr val="tx1"/>
                </a:solidFill>
                <a:effectLst/>
                <a:latin typeface="+mn-lt"/>
                <a:ea typeface="+mn-ea"/>
                <a:cs typeface="+mn-cs"/>
              </a:rPr>
              <a:t>Cons:</a:t>
            </a:r>
            <a:r>
              <a:rPr lang="en-GB" sz="1200" b="0" i="0" u="none" strike="noStrike" kern="1200" dirty="0">
                <a:solidFill>
                  <a:schemeClr val="tx1"/>
                </a:solidFill>
                <a:effectLst/>
                <a:latin typeface="+mn-lt"/>
                <a:ea typeface="+mn-ea"/>
                <a:cs typeface="+mn-cs"/>
              </a:rPr>
              <a:t> It’s static and manual. As new models appear or if tasks change, you must update the rules. It doesn’t scale well to “almost all” tasks in finance without becoming unwieldy. Also, a rule-based system might oversimplify – it might miss nuances like “if dataset is very small, a smaller pre-trained model might outperform a large one without fine-tuning,” etc. Initially, however, this is a good bootstrap approach before more automation. </a:t>
            </a:r>
          </a:p>
          <a:p>
            <a:pPr rtl="0" fontAlgn="base"/>
            <a:r>
              <a:rPr lang="en-GB" sz="1200" b="0" i="0" u="none" strike="noStrike" kern="1200" dirty="0">
                <a:solidFill>
                  <a:schemeClr val="tx1"/>
                </a:solidFill>
                <a:effectLst/>
                <a:latin typeface="+mn-lt"/>
                <a:ea typeface="+mn-ea"/>
                <a:cs typeface="+mn-cs"/>
              </a:rPr>
              <a:t>We could have a </a:t>
            </a:r>
            <a:r>
              <a:rPr lang="en-GB" sz="1200" b="1" i="0" u="none" strike="noStrike" kern="1200" dirty="0">
                <a:solidFill>
                  <a:schemeClr val="tx1"/>
                </a:solidFill>
                <a:effectLst/>
                <a:latin typeface="+mn-lt"/>
                <a:ea typeface="+mn-ea"/>
                <a:cs typeface="+mn-cs"/>
              </a:rPr>
              <a:t>Data-Driven Model Selection: </a:t>
            </a:r>
            <a:r>
              <a:rPr lang="en-GB" sz="1200" b="0" i="0" u="none" strike="noStrike" kern="1200" dirty="0">
                <a:solidFill>
                  <a:schemeClr val="tx1"/>
                </a:solidFill>
                <a:effectLst/>
                <a:latin typeface="+mn-lt"/>
                <a:ea typeface="+mn-ea"/>
                <a:cs typeface="+mn-cs"/>
              </a:rPr>
              <a:t>A more scalable solution is to treat this as a </a:t>
            </a:r>
            <a:r>
              <a:rPr lang="en-GB" sz="1200" b="1" i="0" u="none" strike="noStrike" kern="1200" dirty="0">
                <a:solidFill>
                  <a:schemeClr val="tx1"/>
                </a:solidFill>
                <a:effectLst/>
                <a:latin typeface="+mn-lt"/>
                <a:ea typeface="+mn-ea"/>
                <a:cs typeface="+mn-cs"/>
              </a:rPr>
              <a:t>model recommendation problem using data</a:t>
            </a:r>
            <a:r>
              <a:rPr lang="en-GB" sz="1200" b="0" i="0" u="none" strike="noStrike" kern="1200" dirty="0">
                <a:solidFill>
                  <a:schemeClr val="tx1"/>
                </a:solidFill>
                <a:effectLst/>
                <a:latin typeface="+mn-lt"/>
                <a:ea typeface="+mn-ea"/>
                <a:cs typeface="+mn-cs"/>
              </a:rPr>
              <a:t>. Here we would maintain a database (possibly fed by the Radar module) of models and their known performance on various benchmark tasks or datasets. For example, we could compile evaluation results from papers or leaderboards and store it in a knowledge base. Given a new user task description, the system can </a:t>
            </a:r>
            <a:r>
              <a:rPr lang="en-GB" sz="1200" b="1" i="0" u="none" strike="noStrike" kern="1200" dirty="0">
                <a:solidFill>
                  <a:schemeClr val="tx1"/>
                </a:solidFill>
                <a:effectLst/>
                <a:latin typeface="+mn-lt"/>
                <a:ea typeface="+mn-ea"/>
                <a:cs typeface="+mn-cs"/>
              </a:rPr>
              <a:t>retrieve</a:t>
            </a:r>
            <a:r>
              <a:rPr lang="en-GB" sz="1200" b="0" i="0" u="none" strike="noStrike" kern="1200" dirty="0">
                <a:solidFill>
                  <a:schemeClr val="tx1"/>
                </a:solidFill>
                <a:effectLst/>
                <a:latin typeface="+mn-lt"/>
                <a:ea typeface="+mn-ea"/>
                <a:cs typeface="+mn-cs"/>
              </a:rPr>
              <a:t> the top LLM from this knowledge base. This could be as simple as filtering (e.g., find models that have the highest score on the relevant task) or it could be more complex such as computing (um-</a:t>
            </a:r>
            <a:r>
              <a:rPr lang="en-GB" sz="1200" b="0" i="0" u="none" strike="noStrike" kern="1200" dirty="0" err="1">
                <a:solidFill>
                  <a:schemeClr val="tx1"/>
                </a:solidFill>
                <a:effectLst/>
                <a:latin typeface="+mn-lt"/>
                <a:ea typeface="+mn-ea"/>
                <a:cs typeface="+mn-cs"/>
              </a:rPr>
              <a:t>bedings</a:t>
            </a:r>
            <a:r>
              <a:rPr lang="en-GB" sz="1200" b="0" i="0" u="none" strike="noStrike" kern="1200" dirty="0">
                <a:solidFill>
                  <a:schemeClr val="tx1"/>
                </a:solidFill>
                <a:effectLst/>
                <a:latin typeface="+mn-lt"/>
                <a:ea typeface="+mn-ea"/>
                <a:cs typeface="+mn-cs"/>
              </a:rPr>
              <a:t> ) embeddings of the task description and finding similar known tasks. Another approach is a </a:t>
            </a:r>
            <a:r>
              <a:rPr lang="en-GB" sz="1200" b="1" i="0" u="none" strike="noStrike" kern="1200" dirty="0">
                <a:solidFill>
                  <a:schemeClr val="tx1"/>
                </a:solidFill>
                <a:effectLst/>
                <a:latin typeface="+mn-lt"/>
                <a:ea typeface="+mn-ea"/>
                <a:cs typeface="+mn-cs"/>
              </a:rPr>
              <a:t>content-based recommender which would</a:t>
            </a:r>
            <a:r>
              <a:rPr lang="en-GB" sz="1200" b="0" i="0" u="none" strike="noStrike" kern="1200" dirty="0">
                <a:solidFill>
                  <a:schemeClr val="tx1"/>
                </a:solidFill>
                <a:effectLst/>
                <a:latin typeface="+mn-lt"/>
                <a:ea typeface="+mn-ea"/>
                <a:cs typeface="+mn-cs"/>
              </a:rPr>
              <a:t> represent each model by features (for example domains it’s trained on, parameter size, speed) and each task by requirements (text length, needed accuracy, etc.), then use a similarity or machine learning model to match them.  </a:t>
            </a:r>
          </a:p>
          <a:p>
            <a:pPr rtl="0" fontAlgn="base"/>
            <a:r>
              <a:rPr lang="en-GB" sz="1200" b="0" i="0" u="none" strike="noStrike" kern="1200" dirty="0">
                <a:solidFill>
                  <a:schemeClr val="tx1"/>
                </a:solidFill>
                <a:effectLst/>
                <a:latin typeface="+mn-lt"/>
                <a:ea typeface="+mn-ea"/>
                <a:cs typeface="+mn-cs"/>
              </a:rPr>
              <a:t>The pros here is that this approach can adapt to new data automatically. If a new LLM comes out that outperforms others on, say, stock price forecasting, you update the database and the Advisor will start recommending it. It can also consider multiple factors – e.g., if the user specifies a constraint like </a:t>
            </a:r>
            <a:r>
              <a:rPr lang="en-GB" sz="1200" b="0" i="1" u="none" strike="noStrike" kern="1200" dirty="0">
                <a:solidFill>
                  <a:schemeClr val="tx1"/>
                </a:solidFill>
                <a:effectLst/>
                <a:latin typeface="+mn-lt"/>
                <a:ea typeface="+mn-ea"/>
                <a:cs typeface="+mn-cs"/>
              </a:rPr>
              <a:t>“must run on a laptop”</a:t>
            </a:r>
            <a:r>
              <a:rPr lang="en-GB" sz="1200" b="0" i="0" u="none" strike="noStrike" kern="1200" dirty="0">
                <a:solidFill>
                  <a:schemeClr val="tx1"/>
                </a:solidFill>
                <a:effectLst/>
                <a:latin typeface="+mn-lt"/>
                <a:ea typeface="+mn-ea"/>
                <a:cs typeface="+mn-cs"/>
              </a:rPr>
              <a:t>, the system can prioritize smaller models in the database. Over time, this could become an </a:t>
            </a:r>
            <a:r>
              <a:rPr lang="en-GB" sz="1200" b="1" i="0" u="none" strike="noStrike" kern="1200" dirty="0">
                <a:solidFill>
                  <a:schemeClr val="tx1"/>
                </a:solidFill>
                <a:effectLst/>
                <a:latin typeface="+mn-lt"/>
                <a:ea typeface="+mn-ea"/>
                <a:cs typeface="+mn-cs"/>
              </a:rPr>
              <a:t>“</a:t>
            </a:r>
            <a:r>
              <a:rPr lang="en-GB" sz="1200" b="1" i="0" u="none" strike="noStrike" kern="1200" dirty="0" err="1">
                <a:solidFill>
                  <a:schemeClr val="tx1"/>
                </a:solidFill>
                <a:effectLst/>
                <a:latin typeface="+mn-lt"/>
                <a:ea typeface="+mn-ea"/>
                <a:cs typeface="+mn-cs"/>
              </a:rPr>
              <a:t>AutoML</a:t>
            </a:r>
            <a:r>
              <a:rPr lang="en-GB" sz="1200" b="1" i="0" u="none" strike="noStrike" kern="1200" dirty="0">
                <a:solidFill>
                  <a:schemeClr val="tx1"/>
                </a:solidFill>
                <a:effectLst/>
                <a:latin typeface="+mn-lt"/>
                <a:ea typeface="+mn-ea"/>
                <a:cs typeface="+mn-cs"/>
              </a:rPr>
              <a:t>” for model selection</a:t>
            </a:r>
            <a:r>
              <a:rPr lang="en-GB" sz="1200" b="0" i="0" u="none" strike="noStrike" kern="1200" dirty="0">
                <a:solidFill>
                  <a:schemeClr val="tx1"/>
                </a:solidFill>
                <a:effectLst/>
                <a:latin typeface="+mn-lt"/>
                <a:ea typeface="+mn-ea"/>
                <a:cs typeface="+mn-cs"/>
              </a:rPr>
              <a:t>, picking the best model like how </a:t>
            </a:r>
            <a:r>
              <a:rPr lang="en-GB" sz="1200" b="0" i="0" u="none" strike="noStrike" kern="1200" dirty="0" err="1">
                <a:solidFill>
                  <a:schemeClr val="tx1"/>
                </a:solidFill>
                <a:effectLst/>
                <a:latin typeface="+mn-lt"/>
                <a:ea typeface="+mn-ea"/>
                <a:cs typeface="+mn-cs"/>
              </a:rPr>
              <a:t>AutoML</a:t>
            </a:r>
            <a:r>
              <a:rPr lang="en-GB" sz="1200" b="0" i="0" u="none" strike="noStrike" kern="1200" dirty="0">
                <a:solidFill>
                  <a:schemeClr val="tx1"/>
                </a:solidFill>
                <a:effectLst/>
                <a:latin typeface="+mn-lt"/>
                <a:ea typeface="+mn-ea"/>
                <a:cs typeface="+mn-cs"/>
              </a:rPr>
              <a:t> picks the best algorithm. However this requires gathering and updating a lot of information. We would have to rely on external evaluations (which might not cover every niche task or the user’s proprietary dataset). Implementation also is more complex: so we might need to build a search index or even train a secondary model that predicts performance. </a:t>
            </a:r>
          </a:p>
          <a:p>
            <a:pPr rtl="0" fontAlgn="base"/>
            <a:r>
              <a:rPr lang="en-GB" sz="1200" b="0" i="0" u="none" strike="noStrike" kern="1200" dirty="0">
                <a:solidFill>
                  <a:schemeClr val="tx1"/>
                </a:solidFill>
                <a:effectLst/>
                <a:latin typeface="+mn-lt"/>
                <a:ea typeface="+mn-ea"/>
                <a:cs typeface="+mn-cs"/>
              </a:rPr>
              <a:t>Next we have </a:t>
            </a:r>
            <a:r>
              <a:rPr lang="en-GB" sz="1200" b="1" i="0" u="none" strike="noStrike" kern="1200" dirty="0">
                <a:solidFill>
                  <a:schemeClr val="tx1"/>
                </a:solidFill>
                <a:effectLst/>
                <a:latin typeface="+mn-lt"/>
                <a:ea typeface="+mn-ea"/>
                <a:cs typeface="+mn-cs"/>
              </a:rPr>
              <a:t>LLM-based Advisory Agent which </a:t>
            </a:r>
            <a:r>
              <a:rPr lang="en-GB" sz="1200" b="1" i="0" u="none" strike="noStrike" kern="1200" dirty="0" err="1">
                <a:solidFill>
                  <a:schemeClr val="tx1"/>
                </a:solidFill>
                <a:effectLst/>
                <a:latin typeface="+mn-lt"/>
                <a:ea typeface="+mn-ea"/>
                <a:cs typeface="+mn-cs"/>
              </a:rPr>
              <a:t>i</a:t>
            </a:r>
            <a:r>
              <a:rPr lang="en-GB" sz="1200" b="1" i="0" u="none" strike="noStrike" kern="1200" dirty="0">
                <a:solidFill>
                  <a:schemeClr val="tx1"/>
                </a:solidFill>
                <a:effectLst/>
                <a:latin typeface="+mn-lt"/>
                <a:ea typeface="+mn-ea"/>
                <a:cs typeface="+mn-cs"/>
              </a:rPr>
              <a:t> think is the best and we should go with it:</a:t>
            </a:r>
            <a:r>
              <a:rPr lang="en-GB" sz="1200" b="0" i="0" u="none" strike="noStrike" kern="1200" dirty="0">
                <a:solidFill>
                  <a:schemeClr val="tx1"/>
                </a:solidFill>
                <a:effectLst/>
                <a:latin typeface="+mn-lt"/>
                <a:ea typeface="+mn-ea"/>
                <a:cs typeface="+mn-cs"/>
              </a:rPr>
              <a:t> This technique will use a LLM itself to generate recommendations, effectively making the Advisor a conversational agent. For instance, we could prompt an LLM (like GPT-4 or an open-source instruct model) with a description of the task and perhaps some context about available models, asking it to suggest the most suitable model. We could also provide the Radar module’s database summary as context. This method also has the potential to reason about the task and essentially, do the meta-thinking. </a:t>
            </a:r>
          </a:p>
          <a:p>
            <a:pPr rtl="0" fontAlgn="base"/>
            <a:r>
              <a:rPr lang="en-GB" sz="1200" b="1" i="0" u="none" strike="noStrike" kern="1200" dirty="0">
                <a:solidFill>
                  <a:schemeClr val="tx1"/>
                </a:solidFill>
                <a:effectLst/>
                <a:latin typeface="+mn-lt"/>
                <a:ea typeface="+mn-ea"/>
                <a:cs typeface="+mn-cs"/>
              </a:rPr>
              <a:t>Pros:</a:t>
            </a:r>
            <a:r>
              <a:rPr lang="en-GB" sz="1200" b="0" i="0" u="none" strike="noStrike" kern="1200" dirty="0">
                <a:solidFill>
                  <a:schemeClr val="tx1"/>
                </a:solidFill>
                <a:effectLst/>
                <a:latin typeface="+mn-lt"/>
                <a:ea typeface="+mn-ea"/>
                <a:cs typeface="+mn-cs"/>
              </a:rPr>
              <a:t> </a:t>
            </a:r>
            <a:r>
              <a:rPr lang="en-GB" sz="1200" b="1" i="0" u="none" strike="noStrike" kern="1200" dirty="0">
                <a:solidFill>
                  <a:schemeClr val="tx1"/>
                </a:solidFill>
                <a:effectLst/>
                <a:latin typeface="+mn-lt"/>
                <a:ea typeface="+mn-ea"/>
                <a:cs typeface="+mn-cs"/>
              </a:rPr>
              <a:t>Flexible and natural</a:t>
            </a:r>
            <a:r>
              <a:rPr lang="en-GB" sz="1200" b="0" i="0" u="none" strike="noStrike" kern="1200" dirty="0">
                <a:solidFill>
                  <a:schemeClr val="tx1"/>
                </a:solidFill>
                <a:effectLst/>
                <a:latin typeface="+mn-lt"/>
                <a:ea typeface="+mn-ea"/>
                <a:cs typeface="+mn-cs"/>
              </a:rPr>
              <a:t> – you can accommodate arbitrary user questions (“Which LLM is best for detecting fraud in transaction logs?”) and let the AI consider various factors. It leverages the knowledge encoded in the LLM (GPT-4, for example, </a:t>
            </a:r>
            <a:r>
              <a:rPr lang="en-GB" sz="1200" b="0" i="1" u="none" strike="noStrike" kern="1200" dirty="0">
                <a:solidFill>
                  <a:schemeClr val="tx1"/>
                </a:solidFill>
                <a:effectLst/>
                <a:latin typeface="+mn-lt"/>
                <a:ea typeface="+mn-ea"/>
                <a:cs typeface="+mn-cs"/>
              </a:rPr>
              <a:t>knows</a:t>
            </a:r>
            <a:r>
              <a:rPr lang="en-GB" sz="1200" b="0" i="0" u="none" strike="noStrike" kern="1200" dirty="0">
                <a:solidFill>
                  <a:schemeClr val="tx1"/>
                </a:solidFill>
                <a:effectLst/>
                <a:latin typeface="+mn-lt"/>
                <a:ea typeface="+mn-ea"/>
                <a:cs typeface="+mn-cs"/>
              </a:rPr>
              <a:t> about many models and techniques up to its training cutoff). This approach can also explain its recommendation in plain language, which is great for user trust. No separate training is required if you use an existing powerful LLM; just craft effective prompts. </a:t>
            </a:r>
          </a:p>
          <a:p>
            <a:pPr rtl="0" fontAlgn="base"/>
            <a:r>
              <a:rPr lang="en-GB" sz="1200" b="1" i="0" u="none" strike="noStrike" kern="1200" dirty="0">
                <a:solidFill>
                  <a:schemeClr val="tx1"/>
                </a:solidFill>
                <a:effectLst/>
                <a:latin typeface="+mn-lt"/>
                <a:ea typeface="+mn-ea"/>
                <a:cs typeface="+mn-cs"/>
              </a:rPr>
              <a:t>Cons:</a:t>
            </a:r>
            <a:r>
              <a:rPr lang="en-GB" sz="1200" b="0" i="0" u="none" strike="noStrike" kern="1200" dirty="0">
                <a:solidFill>
                  <a:schemeClr val="tx1"/>
                </a:solidFill>
                <a:effectLst/>
                <a:latin typeface="+mn-lt"/>
                <a:ea typeface="+mn-ea"/>
                <a:cs typeface="+mn-cs"/>
              </a:rPr>
              <a:t> The advice is only as good as the LLM’s knowledge and the prompt. A general LLM might have outdated or incomplete info on very new models (unless you feed it via prompt). It can also </a:t>
            </a:r>
            <a:r>
              <a:rPr lang="en-GB" sz="1200" b="1" i="0" u="none" strike="noStrike" kern="1200" dirty="0">
                <a:solidFill>
                  <a:schemeClr val="tx1"/>
                </a:solidFill>
                <a:effectLst/>
                <a:latin typeface="+mn-lt"/>
                <a:ea typeface="+mn-ea"/>
                <a:cs typeface="+mn-cs"/>
              </a:rPr>
              <a:t>hallucinate</a:t>
            </a:r>
            <a:r>
              <a:rPr lang="en-GB" sz="1200" b="0" i="0" u="none" strike="noStrike" kern="1200" dirty="0">
                <a:solidFill>
                  <a:schemeClr val="tx1"/>
                </a:solidFill>
                <a:effectLst/>
                <a:latin typeface="+mn-lt"/>
                <a:ea typeface="+mn-ea"/>
                <a:cs typeface="+mn-cs"/>
              </a:rPr>
              <a:t> – e.g., recommend a model that doesn’t exist or exaggerate differences. You also have cost and dependency considerations: using an API like OpenAI’s is not free, and running a large model locally (if you choose an open one) is computationally heavy. To mitigate this, you can constrain the LLM by providing facts (from the Radar database) and ask it to choose among those – this reduces the chance of it making stuff up. Another con is that debugging or evaluating the correctness of its recommendation can be tricky.</a:t>
            </a:r>
          </a:p>
          <a:p>
            <a:endParaRPr lang="en-RO" dirty="0"/>
          </a:p>
        </p:txBody>
      </p:sp>
      <p:sp>
        <p:nvSpPr>
          <p:cNvPr id="4" name="Slide Number Placeholder 3"/>
          <p:cNvSpPr>
            <a:spLocks noGrp="1"/>
          </p:cNvSpPr>
          <p:nvPr>
            <p:ph type="sldNum" sz="quarter" idx="5"/>
          </p:nvPr>
        </p:nvSpPr>
        <p:spPr/>
        <p:txBody>
          <a:bodyPr/>
          <a:lstStyle/>
          <a:p>
            <a:fld id="{C7CB5357-A0F9-4B42-8C1A-4CE683E98066}" type="slidenum">
              <a:rPr lang="en-RO" smtClean="0"/>
              <a:t>6</a:t>
            </a:fld>
            <a:endParaRPr lang="en-RO"/>
          </a:p>
        </p:txBody>
      </p:sp>
    </p:spTree>
    <p:extLst>
      <p:ext uri="{BB962C8B-B14F-4D97-AF65-F5344CB8AC3E}">
        <p14:creationId xmlns:p14="http://schemas.microsoft.com/office/powerpoint/2010/main" val="34524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1" i="0" u="none" strike="noStrike" kern="1200" dirty="0">
                <a:solidFill>
                  <a:schemeClr val="tx1"/>
                </a:solidFill>
                <a:effectLst/>
                <a:latin typeface="+mn-lt"/>
                <a:ea typeface="+mn-ea"/>
                <a:cs typeface="+mn-cs"/>
              </a:rPr>
              <a:t>Explainer Module</a:t>
            </a:r>
            <a:r>
              <a:rPr lang="en-GB" sz="1200" b="0" i="0" u="none" strike="noStrike" kern="1200" dirty="0">
                <a:solidFill>
                  <a:schemeClr val="tx1"/>
                </a:solidFill>
                <a:effectLst/>
                <a:latin typeface="+mn-lt"/>
                <a:ea typeface="+mn-ea"/>
                <a:cs typeface="+mn-cs"/>
              </a:rPr>
              <a:t>: Our goal for this modules is make LLM concepts, outputs, or decisions understandable to non-technical users in finance. This module acts as an </a:t>
            </a:r>
            <a:r>
              <a:rPr lang="en-GB" sz="1200" b="0" i="1" u="none" strike="noStrike" kern="1200" dirty="0">
                <a:solidFill>
                  <a:schemeClr val="tx1"/>
                </a:solidFill>
                <a:effectLst/>
                <a:latin typeface="+mn-lt"/>
                <a:ea typeface="+mn-ea"/>
                <a:cs typeface="+mn-cs"/>
              </a:rPr>
              <a:t>explainer</a:t>
            </a:r>
            <a:r>
              <a:rPr lang="en-GB" sz="1200" b="0" i="0" u="none" strike="noStrike" kern="1200" dirty="0">
                <a:solidFill>
                  <a:schemeClr val="tx1"/>
                </a:solidFill>
                <a:effectLst/>
                <a:latin typeface="+mn-lt"/>
                <a:ea typeface="+mn-ea"/>
                <a:cs typeface="+mn-cs"/>
              </a:rPr>
              <a:t> or </a:t>
            </a:r>
            <a:r>
              <a:rPr lang="en-GB" sz="1200" b="0" i="1" u="none" strike="noStrike" kern="1200" dirty="0">
                <a:solidFill>
                  <a:schemeClr val="tx1"/>
                </a:solidFill>
                <a:effectLst/>
                <a:latin typeface="+mn-lt"/>
                <a:ea typeface="+mn-ea"/>
                <a:cs typeface="+mn-cs"/>
              </a:rPr>
              <a:t>interpreter</a:t>
            </a:r>
            <a:r>
              <a:rPr lang="en-GB" sz="1200" b="0" i="0" u="none" strike="noStrike" kern="1200" dirty="0">
                <a:solidFill>
                  <a:schemeClr val="tx1"/>
                </a:solidFill>
                <a:effectLst/>
                <a:latin typeface="+mn-lt"/>
                <a:ea typeface="+mn-ea"/>
                <a:cs typeface="+mn-cs"/>
              </a:rPr>
              <a:t>, translating jargon and complex ideas into plain English. For every model the Advisor recommends, the Explainer should also break down </a:t>
            </a:r>
            <a:r>
              <a:rPr lang="en-GB" sz="1200" b="0" i="1" u="none" strike="noStrike" kern="1200" dirty="0">
                <a:solidFill>
                  <a:schemeClr val="tx1"/>
                </a:solidFill>
                <a:effectLst/>
                <a:latin typeface="+mn-lt"/>
                <a:ea typeface="+mn-ea"/>
                <a:cs typeface="+mn-cs"/>
              </a:rPr>
              <a:t>why</a:t>
            </a:r>
            <a:r>
              <a:rPr lang="en-GB" sz="1200" b="0" i="0" u="none" strike="noStrike" kern="1200" dirty="0">
                <a:solidFill>
                  <a:schemeClr val="tx1"/>
                </a:solidFill>
                <a:effectLst/>
                <a:latin typeface="+mn-lt"/>
                <a:ea typeface="+mn-ea"/>
                <a:cs typeface="+mn-cs"/>
              </a:rPr>
              <a:t> that model was chosen. Also what I wanted to point out at this point is that there is a </a:t>
            </a:r>
            <a:r>
              <a:rPr lang="en-GB" sz="1200" b="0" i="0" u="none" strike="noStrike" kern="1200" dirty="0" err="1">
                <a:solidFill>
                  <a:schemeClr val="tx1"/>
                </a:solidFill>
                <a:effectLst/>
                <a:latin typeface="+mn-lt"/>
                <a:ea typeface="+mn-ea"/>
                <a:cs typeface="+mn-cs"/>
              </a:rPr>
              <a:t>lof</a:t>
            </a:r>
            <a:r>
              <a:rPr lang="en-GB" sz="1200" b="0" i="0" u="none" strike="noStrike" kern="1200" dirty="0">
                <a:solidFill>
                  <a:schemeClr val="tx1"/>
                </a:solidFill>
                <a:effectLst/>
                <a:latin typeface="+mn-lt"/>
                <a:ea typeface="+mn-ea"/>
                <a:cs typeface="+mn-cs"/>
              </a:rPr>
              <a:t> of discussion on </a:t>
            </a:r>
            <a:r>
              <a:rPr lang="en-GB" sz="1200" b="0" i="0" u="none" strike="noStrike" kern="1200" dirty="0" err="1">
                <a:solidFill>
                  <a:schemeClr val="tx1"/>
                </a:solidFill>
                <a:effectLst/>
                <a:latin typeface="+mn-lt"/>
                <a:ea typeface="+mn-ea"/>
                <a:cs typeface="+mn-cs"/>
              </a:rPr>
              <a:t>hallucianation</a:t>
            </a:r>
            <a:r>
              <a:rPr lang="en-GB" sz="1200" b="0" i="0" u="none" strike="noStrike" kern="1200" dirty="0">
                <a:solidFill>
                  <a:schemeClr val="tx1"/>
                </a:solidFill>
                <a:effectLst/>
                <a:latin typeface="+mn-lt"/>
                <a:ea typeface="+mn-ea"/>
                <a:cs typeface="+mn-cs"/>
              </a:rPr>
              <a:t>, biases and regulations of LLMS so I think here we could also think about how address these issues for our users. For example whenever a model is recommended by our advisor, we could include a section where we talk about the known limitations of this specific model or even the advantages ( for example we could say stuff like </a:t>
            </a:r>
            <a:r>
              <a:rPr lang="en-GB" sz="1200" b="0" i="1" u="sng" strike="noStrike" kern="1200" dirty="0">
                <a:solidFill>
                  <a:schemeClr val="tx1"/>
                </a:solidFill>
                <a:effectLst/>
                <a:latin typeface="+mn-lt"/>
                <a:ea typeface="+mn-ea"/>
                <a:cs typeface="+mn-cs"/>
              </a:rPr>
              <a:t>“this model tends to </a:t>
            </a:r>
            <a:r>
              <a:rPr lang="en-GB" sz="1200" b="0" i="1" u="sng" strike="noStrike" kern="1200" dirty="0" err="1">
                <a:solidFill>
                  <a:schemeClr val="tx1"/>
                </a:solidFill>
                <a:effectLst/>
                <a:latin typeface="+mn-lt"/>
                <a:ea typeface="+mn-ea"/>
                <a:cs typeface="+mn-cs"/>
              </a:rPr>
              <a:t>halucciane</a:t>
            </a:r>
            <a:r>
              <a:rPr lang="en-GB" sz="1200" b="0" i="1" u="sng" strike="noStrike" kern="1200" dirty="0">
                <a:solidFill>
                  <a:schemeClr val="tx1"/>
                </a:solidFill>
                <a:effectLst/>
                <a:latin typeface="+mn-lt"/>
                <a:ea typeface="+mn-ea"/>
                <a:cs typeface="+mn-cs"/>
              </a:rPr>
              <a:t> when X happens” or “</a:t>
            </a:r>
            <a:r>
              <a:rPr lang="en-GB" sz="1200" b="0" i="0" u="none" strike="noStrike" kern="1200" dirty="0">
                <a:solidFill>
                  <a:schemeClr val="tx1"/>
                </a:solidFill>
                <a:effectLst/>
                <a:latin typeface="+mn-lt"/>
                <a:ea typeface="+mn-ea"/>
                <a:cs typeface="+mn-cs"/>
              </a:rPr>
              <a:t>This model shows bias towards certain genders.” Also here we could </a:t>
            </a:r>
            <a:r>
              <a:rPr lang="en-GB" sz="1200" b="0" i="0" u="none" strike="noStrike" kern="1200" dirty="0" err="1">
                <a:solidFill>
                  <a:schemeClr val="tx1"/>
                </a:solidFill>
                <a:effectLst/>
                <a:latin typeface="+mn-lt"/>
                <a:ea typeface="+mn-ea"/>
                <a:cs typeface="+mn-cs"/>
              </a:rPr>
              <a:t>futher</a:t>
            </a:r>
            <a:r>
              <a:rPr lang="en-GB" sz="1200" b="0" i="0" u="none" strike="noStrike" kern="1200" dirty="0">
                <a:solidFill>
                  <a:schemeClr val="tx1"/>
                </a:solidFill>
                <a:effectLst/>
                <a:latin typeface="+mn-lt"/>
                <a:ea typeface="+mn-ea"/>
                <a:cs typeface="+mn-cs"/>
              </a:rPr>
              <a:t> guide our user on the usage of the model recommended like suggesting retrieval-augmented generation (RAG) setups to reduce hallucinations, or prompt engineering advice to help users get more reliable results. Basically, we should not only recommend a model but also guide users on how to use it responsibly and effectively.   </a:t>
            </a:r>
          </a:p>
          <a:p>
            <a:pPr rtl="0" fontAlgn="base"/>
            <a:r>
              <a:rPr lang="en-GB" sz="1200" b="0" i="0" u="none" strike="noStrike" kern="1200" dirty="0">
                <a:solidFill>
                  <a:schemeClr val="tx1"/>
                </a:solidFill>
                <a:effectLst/>
                <a:latin typeface="+mn-lt"/>
                <a:ea typeface="+mn-ea"/>
                <a:cs typeface="+mn-cs"/>
              </a:rPr>
              <a:t>SOME of the </a:t>
            </a:r>
            <a:r>
              <a:rPr lang="en-GB" sz="1200" b="1" i="0" u="none" strike="noStrike" kern="1200" dirty="0">
                <a:solidFill>
                  <a:schemeClr val="tx1"/>
                </a:solidFill>
                <a:effectLst/>
                <a:latin typeface="+mn-lt"/>
                <a:ea typeface="+mn-ea"/>
                <a:cs typeface="+mn-cs"/>
              </a:rPr>
              <a:t>Challenges  here is that  M</a:t>
            </a:r>
            <a:r>
              <a:rPr lang="en-GB" sz="1200" b="0" i="0" u="none" strike="noStrike" kern="1200" dirty="0">
                <a:solidFill>
                  <a:schemeClr val="tx1"/>
                </a:solidFill>
                <a:effectLst/>
                <a:latin typeface="+mn-lt"/>
                <a:ea typeface="+mn-ea"/>
                <a:cs typeface="+mn-cs"/>
              </a:rPr>
              <a:t>any AI terms (like </a:t>
            </a:r>
            <a:r>
              <a:rPr lang="en-GB" sz="1200" b="0" i="1" u="none" strike="noStrike" kern="1200" dirty="0">
                <a:solidFill>
                  <a:schemeClr val="tx1"/>
                </a:solidFill>
                <a:effectLst/>
                <a:latin typeface="+mn-lt"/>
                <a:ea typeface="+mn-ea"/>
                <a:cs typeface="+mn-cs"/>
              </a:rPr>
              <a:t>fine-tuning, embeddings, overfitting, hallucination</a:t>
            </a:r>
            <a:r>
              <a:rPr lang="en-GB" sz="1200" b="0" i="0" u="none" strike="noStrike" kern="1200" dirty="0">
                <a:solidFill>
                  <a:schemeClr val="tx1"/>
                </a:solidFill>
                <a:effectLst/>
                <a:latin typeface="+mn-lt"/>
                <a:ea typeface="+mn-ea"/>
                <a:cs typeface="+mn-cs"/>
              </a:rPr>
              <a:t>) are unfamiliar to non-tech users.  and Also, explaining </a:t>
            </a:r>
            <a:r>
              <a:rPr lang="en-GB" sz="1200" b="0" i="1" u="none" strike="noStrike" kern="1200" dirty="0">
                <a:solidFill>
                  <a:schemeClr val="tx1"/>
                </a:solidFill>
                <a:effectLst/>
                <a:latin typeface="+mn-lt"/>
                <a:ea typeface="+mn-ea"/>
                <a:cs typeface="+mn-cs"/>
              </a:rPr>
              <a:t>why</a:t>
            </a:r>
            <a:r>
              <a:rPr lang="en-GB" sz="1200" b="0" i="0" u="none" strike="noStrike" kern="1200" dirty="0">
                <a:solidFill>
                  <a:schemeClr val="tx1"/>
                </a:solidFill>
                <a:effectLst/>
                <a:latin typeface="+mn-lt"/>
                <a:ea typeface="+mn-ea"/>
                <a:cs typeface="+mn-cs"/>
              </a:rPr>
              <a:t> a model was recommended or </a:t>
            </a:r>
            <a:r>
              <a:rPr lang="en-GB" sz="1200" b="0" i="1" u="none" strike="noStrike" kern="1200" dirty="0">
                <a:solidFill>
                  <a:schemeClr val="tx1"/>
                </a:solidFill>
                <a:effectLst/>
                <a:latin typeface="+mn-lt"/>
                <a:ea typeface="+mn-ea"/>
                <a:cs typeface="+mn-cs"/>
              </a:rPr>
              <a:t>how</a:t>
            </a:r>
            <a:r>
              <a:rPr lang="en-GB" sz="1200" b="0" i="0" u="none" strike="noStrike" kern="1200" dirty="0">
                <a:solidFill>
                  <a:schemeClr val="tx1"/>
                </a:solidFill>
                <a:effectLst/>
                <a:latin typeface="+mn-lt"/>
                <a:ea typeface="+mn-ea"/>
                <a:cs typeface="+mn-cs"/>
              </a:rPr>
              <a:t> an LLM arrived at an answer is hard as we get into AI explainability. </a:t>
            </a:r>
          </a:p>
          <a:p>
            <a:pPr rtl="0" fontAlgn="base"/>
            <a:r>
              <a:rPr lang="en-GB" sz="1200" b="0" i="0" u="none" strike="noStrike" kern="1200" dirty="0">
                <a:solidFill>
                  <a:schemeClr val="tx1"/>
                </a:solidFill>
                <a:effectLst/>
                <a:latin typeface="+mn-lt"/>
                <a:ea typeface="+mn-ea"/>
                <a:cs typeface="+mn-cs"/>
              </a:rPr>
              <a:t>Possible Techniques: One straightforward approach is </a:t>
            </a:r>
            <a:r>
              <a:rPr lang="en-GB" sz="1200" b="1" i="0" u="none" strike="noStrike" kern="1200" dirty="0">
                <a:solidFill>
                  <a:schemeClr val="tx1"/>
                </a:solidFill>
                <a:effectLst/>
                <a:latin typeface="+mn-lt"/>
                <a:ea typeface="+mn-ea"/>
                <a:cs typeface="+mn-cs"/>
              </a:rPr>
              <a:t>Glossary-Base Retrieval </a:t>
            </a:r>
            <a:r>
              <a:rPr lang="en-GB" sz="1200" b="0" i="0" u="none" strike="noStrike" kern="1200" dirty="0">
                <a:solidFill>
                  <a:schemeClr val="tx1"/>
                </a:solidFill>
                <a:effectLst/>
                <a:latin typeface="+mn-lt"/>
                <a:ea typeface="+mn-ea"/>
                <a:cs typeface="+mn-cs"/>
              </a:rPr>
              <a:t>where we could maintain a curated glossary of AI/LLM terms and their plain-language definitions. This could be as simple as a dictionary. So When the user encounters an unknown term or requests an explanation, the system looks it up in this glossary and returns the explanation. The pros here is that we get a lot of Accuracy and consistency here and is computationally cheap, however this method is very limited and its not quite as good as the others. </a:t>
            </a:r>
          </a:p>
          <a:p>
            <a:pPr rtl="0" fontAlgn="base"/>
            <a:r>
              <a:rPr lang="en-GB" sz="1200" b="0" i="0" u="none" strike="noStrike" kern="1200" dirty="0">
                <a:solidFill>
                  <a:schemeClr val="tx1"/>
                </a:solidFill>
                <a:effectLst/>
                <a:latin typeface="+mn-lt"/>
                <a:ea typeface="+mn-ea"/>
                <a:cs typeface="+mn-cs"/>
              </a:rPr>
              <a:t>Next is </a:t>
            </a:r>
            <a:r>
              <a:rPr lang="en-GB" sz="1200" b="1" i="0" u="none" strike="noStrike" kern="1200" dirty="0">
                <a:solidFill>
                  <a:schemeClr val="tx1"/>
                </a:solidFill>
                <a:effectLst/>
                <a:latin typeface="+mn-lt"/>
                <a:ea typeface="+mn-ea"/>
                <a:cs typeface="+mn-cs"/>
              </a:rPr>
              <a:t>Explanation (Prompting): where we would use an LLM </a:t>
            </a:r>
            <a:r>
              <a:rPr lang="en-GB" sz="1200" b="0" i="0" u="none" strike="noStrike" kern="1200" dirty="0">
                <a:solidFill>
                  <a:schemeClr val="tx1"/>
                </a:solidFill>
                <a:effectLst/>
                <a:latin typeface="+mn-lt"/>
                <a:ea typeface="+mn-ea"/>
                <a:cs typeface="+mn-cs"/>
              </a:rPr>
              <a:t>(maybe the same one behind Advisor, or a smaller one) to generate explanations on demand. This technique could handle not just definitions but also explanations of a model’s </a:t>
            </a:r>
            <a:r>
              <a:rPr lang="en-GB" sz="1200" b="0" i="0" u="none" strike="noStrike" kern="1200" dirty="0" err="1">
                <a:solidFill>
                  <a:schemeClr val="tx1"/>
                </a:solidFill>
                <a:effectLst/>
                <a:latin typeface="+mn-lt"/>
                <a:ea typeface="+mn-ea"/>
                <a:cs typeface="+mn-cs"/>
              </a:rPr>
              <a:t>behavior</a:t>
            </a:r>
            <a:r>
              <a:rPr lang="en-GB" sz="1200" b="0" i="0" u="none" strike="noStrike" kern="1200" dirty="0">
                <a:solidFill>
                  <a:schemeClr val="tx1"/>
                </a:solidFill>
                <a:effectLst/>
                <a:latin typeface="+mn-lt"/>
                <a:ea typeface="+mn-ea"/>
                <a:cs typeface="+mn-cs"/>
              </a:rPr>
              <a:t>, strengths and weaknesses, common failure cases, and even guidance on how to best interact with it using </a:t>
            </a:r>
            <a:r>
              <a:rPr lang="en-GB" sz="1200" b="0" i="0" u="none" strike="noStrike" kern="1200" dirty="0" err="1">
                <a:solidFill>
                  <a:schemeClr val="tx1"/>
                </a:solidFill>
                <a:effectLst/>
                <a:latin typeface="+mn-lt"/>
                <a:ea typeface="+mn-ea"/>
                <a:cs typeface="+mn-cs"/>
              </a:rPr>
              <a:t>prompts.It</a:t>
            </a:r>
            <a:r>
              <a:rPr lang="en-GB" sz="1200" b="0" i="0" u="none" strike="noStrike" kern="1200" dirty="0">
                <a:solidFill>
                  <a:schemeClr val="tx1"/>
                </a:solidFill>
                <a:effectLst/>
                <a:latin typeface="+mn-lt"/>
                <a:ea typeface="+mn-ea"/>
                <a:cs typeface="+mn-cs"/>
              </a:rPr>
              <a:t> would give users quick, AI-generated insights into </a:t>
            </a:r>
            <a:r>
              <a:rPr lang="en-GB" sz="1200" b="0" i="1" u="none" strike="noStrike" kern="1200" dirty="0">
                <a:solidFill>
                  <a:schemeClr val="tx1"/>
                </a:solidFill>
                <a:effectLst/>
                <a:latin typeface="+mn-lt"/>
                <a:ea typeface="+mn-ea"/>
                <a:cs typeface="+mn-cs"/>
              </a:rPr>
              <a:t>why</a:t>
            </a:r>
            <a:r>
              <a:rPr lang="en-GB" sz="1200" b="0" i="0" u="none" strike="noStrike" kern="1200" dirty="0">
                <a:solidFill>
                  <a:schemeClr val="tx1"/>
                </a:solidFill>
                <a:effectLst/>
                <a:latin typeface="+mn-lt"/>
                <a:ea typeface="+mn-ea"/>
                <a:cs typeface="+mn-cs"/>
              </a:rPr>
              <a:t> a model was recommended and </a:t>
            </a:r>
            <a:r>
              <a:rPr lang="en-GB" sz="1200" b="0" i="1" u="none" strike="noStrike" kern="1200" dirty="0">
                <a:solidFill>
                  <a:schemeClr val="tx1"/>
                </a:solidFill>
                <a:effectLst/>
                <a:latin typeface="+mn-lt"/>
                <a:ea typeface="+mn-ea"/>
                <a:cs typeface="+mn-cs"/>
              </a:rPr>
              <a:t>how</a:t>
            </a:r>
            <a:r>
              <a:rPr lang="en-GB" sz="1200" b="0" i="0" u="none" strike="noStrike" kern="1200" dirty="0">
                <a:solidFill>
                  <a:schemeClr val="tx1"/>
                </a:solidFill>
                <a:effectLst/>
                <a:latin typeface="+mn-lt"/>
                <a:ea typeface="+mn-ea"/>
                <a:cs typeface="+mn-cs"/>
              </a:rPr>
              <a:t> to get the best results from it. This method is </a:t>
            </a:r>
            <a:r>
              <a:rPr lang="en-GB" sz="1200" b="1" i="0" u="none" strike="noStrike" kern="1200" dirty="0">
                <a:solidFill>
                  <a:schemeClr val="tx1"/>
                </a:solidFill>
                <a:effectLst/>
                <a:latin typeface="+mn-lt"/>
                <a:ea typeface="+mn-ea"/>
                <a:cs typeface="+mn-cs"/>
              </a:rPr>
              <a:t>Flexible and comprehensive</a:t>
            </a:r>
            <a:r>
              <a:rPr lang="en-GB" sz="1200" b="0" i="0" u="none" strike="noStrike" kern="1200" dirty="0">
                <a:solidFill>
                  <a:schemeClr val="tx1"/>
                </a:solidFill>
                <a:effectLst/>
                <a:latin typeface="+mn-lt"/>
                <a:ea typeface="+mn-ea"/>
                <a:cs typeface="+mn-cs"/>
              </a:rPr>
              <a:t> as the LLM would be able to answer even something that is not predefined. However there is always the risk that the LLM might output an explanation that is too technical or even incorrect. </a:t>
            </a:r>
          </a:p>
          <a:p>
            <a:pPr rtl="0" fontAlgn="base"/>
            <a:r>
              <a:rPr lang="en-GB" sz="1200" b="0" i="0" u="none" strike="noStrike" kern="1200" dirty="0">
                <a:solidFill>
                  <a:schemeClr val="tx1"/>
                </a:solidFill>
                <a:effectLst/>
                <a:latin typeface="+mn-lt"/>
                <a:ea typeface="+mn-ea"/>
                <a:cs typeface="+mn-cs"/>
              </a:rPr>
              <a:t>And lastly we have</a:t>
            </a:r>
            <a:r>
              <a:rPr lang="en-GB" sz="1200" b="1" i="0" u="none" strike="noStrike" kern="1200" dirty="0">
                <a:solidFill>
                  <a:schemeClr val="tx1"/>
                </a:solidFill>
                <a:effectLst/>
                <a:latin typeface="+mn-lt"/>
                <a:ea typeface="+mn-ea"/>
                <a:cs typeface="+mn-cs"/>
              </a:rPr>
              <a:t> Fine-Tuned Explainer Model </a:t>
            </a:r>
            <a:r>
              <a:rPr lang="en-GB" sz="1200" b="0" i="0" u="none" strike="noStrike" kern="1200" dirty="0">
                <a:solidFill>
                  <a:schemeClr val="tx1"/>
                </a:solidFill>
                <a:effectLst/>
                <a:latin typeface="+mn-lt"/>
                <a:ea typeface="+mn-ea"/>
                <a:cs typeface="+mn-cs"/>
              </a:rPr>
              <a:t>where we could</a:t>
            </a:r>
            <a:r>
              <a:rPr lang="en-GB" sz="1200" b="1"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fine-tune a smaller open-source model to be an “explainer.” We can take an instruction-following model (like a smaller LLaMA-2 or GPT-J variant) and fine tune it on this data to produce a reliable model that outputs easy-to-understand answers. This is a good idea as it can be optimized for our domain (for example, using finance-specific language or analogies when it makes sense.) This approach aligns with our objectives as it makes sure explanations truly help users and over time this model can be updated as new terminology emerges. However, this </a:t>
            </a:r>
            <a:r>
              <a:rPr lang="en-GB" sz="1200" b="0" i="0" u="none" strike="noStrike" kern="1200" dirty="0" err="1">
                <a:solidFill>
                  <a:schemeClr val="tx1"/>
                </a:solidFill>
                <a:effectLst/>
                <a:latin typeface="+mn-lt"/>
                <a:ea typeface="+mn-ea"/>
                <a:cs typeface="+mn-cs"/>
              </a:rPr>
              <a:t>obviosly</a:t>
            </a:r>
            <a:r>
              <a:rPr lang="en-GB" sz="1200" b="0" i="0" u="none" strike="noStrike" kern="1200" dirty="0">
                <a:solidFill>
                  <a:schemeClr val="tx1"/>
                </a:solidFill>
                <a:effectLst/>
                <a:latin typeface="+mn-lt"/>
                <a:ea typeface="+mn-ea"/>
                <a:cs typeface="+mn-cs"/>
              </a:rPr>
              <a:t> requires more development effort and data. We would need to prepare a training dataset (which could be a bottleneck – however, we might bootstrap it from existing glossaries or even synthetic data generated by GPT-4 and then verified by experts).  A practical strategy is to mix these approaches for reliability. We could start with a predefined glossary for the most common terms and then, integrate an LLM for more in-depth questions. But that needs to be decided. </a:t>
            </a:r>
          </a:p>
          <a:p>
            <a:endParaRPr lang="en-RO" dirty="0"/>
          </a:p>
        </p:txBody>
      </p:sp>
      <p:sp>
        <p:nvSpPr>
          <p:cNvPr id="4" name="Slide Number Placeholder 3"/>
          <p:cNvSpPr>
            <a:spLocks noGrp="1"/>
          </p:cNvSpPr>
          <p:nvPr>
            <p:ph type="sldNum" sz="quarter" idx="5"/>
          </p:nvPr>
        </p:nvSpPr>
        <p:spPr/>
        <p:txBody>
          <a:bodyPr/>
          <a:lstStyle/>
          <a:p>
            <a:fld id="{C7CB5357-A0F9-4B42-8C1A-4CE683E98066}" type="slidenum">
              <a:rPr lang="en-RO" smtClean="0"/>
              <a:t>7</a:t>
            </a:fld>
            <a:endParaRPr lang="en-RO"/>
          </a:p>
        </p:txBody>
      </p:sp>
    </p:spTree>
    <p:extLst>
      <p:ext uri="{BB962C8B-B14F-4D97-AF65-F5344CB8AC3E}">
        <p14:creationId xmlns:p14="http://schemas.microsoft.com/office/powerpoint/2010/main" val="231469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C7CB5357-A0F9-4B42-8C1A-4CE683E98066}" type="slidenum">
              <a:rPr lang="en-RO" smtClean="0"/>
              <a:t>8</a:t>
            </a:fld>
            <a:endParaRPr lang="en-RO"/>
          </a:p>
        </p:txBody>
      </p:sp>
    </p:spTree>
    <p:extLst>
      <p:ext uri="{BB962C8B-B14F-4D97-AF65-F5344CB8AC3E}">
        <p14:creationId xmlns:p14="http://schemas.microsoft.com/office/powerpoint/2010/main" val="112520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64F4-2785-130F-5C70-4D901CF86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3262709-F007-CA20-1EF1-C2FFD3A8C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A0C058-3088-8F8E-95DD-E157CF962DF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733AE552-7654-1E4A-FAEF-27518CEDD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9097EB-7153-1704-F38B-5337628F1E7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8261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EE5F-0CBB-8AD8-7474-8987BF63DA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0DB9CE-5768-DAC0-637D-88BADC54F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67E56A-68A9-C5C8-8BD0-9F7B513831DF}"/>
              </a:ext>
            </a:extLst>
          </p:cNvPr>
          <p:cNvSpPr>
            <a:spLocks noGrp="1"/>
          </p:cNvSpPr>
          <p:nvPr>
            <p:ph type="dt" sz="half" idx="10"/>
          </p:nvPr>
        </p:nvSpPr>
        <p:spPr>
          <a:xfrm>
            <a:off x="838200" y="6356350"/>
            <a:ext cx="2743200" cy="365125"/>
          </a:xfrm>
          <a:prstGeom prst="rect">
            <a:avLst/>
          </a:prstGeom>
        </p:spPr>
        <p:txBody>
          <a:bodyPr/>
          <a:lstStyle/>
          <a:p>
            <a:endParaRPr lang="en-GB"/>
          </a:p>
          <a:p>
            <a:endParaRPr lang="en-GB"/>
          </a:p>
        </p:txBody>
      </p:sp>
      <p:sp>
        <p:nvSpPr>
          <p:cNvPr id="5" name="Footer Placeholder 4">
            <a:extLst>
              <a:ext uri="{FF2B5EF4-FFF2-40B4-BE49-F238E27FC236}">
                <a16:creationId xmlns:a16="http://schemas.microsoft.com/office/drawing/2014/main" id="{8A7C081F-96FD-3F8A-60F3-F113280794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0A4BE-1DAA-E6C4-A36C-C455CC56BB55}"/>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1206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3FE2F-D465-A726-0978-A888C8C6B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F729A7-07E0-53FC-96EB-83D7BF4C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6E829F-9ACC-86BF-AF95-8DF7EF07101E}"/>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ACB99354-32F9-3C33-7D27-2E9301BCF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CB8F5B-B34D-5E0B-7E03-59FB4157FBFA}"/>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12506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9600" y="5993081"/>
            <a:ext cx="10972800" cy="302896"/>
          </a:xfrm>
          <a:prstGeom prst="rect">
            <a:avLst/>
          </a:prstGeom>
        </p:spPr>
        <p:txBody>
          <a:bodyPr/>
          <a:lstStyle>
            <a:lvl1pPr marL="0" indent="0" algn="ctr" defTabSz="412750">
              <a:lnSpc>
                <a:spcPct val="100000"/>
              </a:lnSpc>
              <a:spcBef>
                <a:spcPts val="0"/>
              </a:spcBef>
              <a:buSzTx/>
              <a:buNone/>
              <a:defRPr sz="1500" spc="-14">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609600" y="1771650"/>
            <a:ext cx="10972800" cy="2133600"/>
          </a:xfrm>
          <a:prstGeom prst="rect">
            <a:avLst/>
          </a:prstGeom>
        </p:spPr>
        <p:txBody>
          <a:bodyPr anchor="b"/>
          <a:lstStyle>
            <a:lvl1pPr>
              <a:defRPr sz="6400" spc="-64"/>
            </a:lvl1pPr>
          </a:lstStyle>
          <a:p>
            <a:r>
              <a:t>Presentation Title</a:t>
            </a:r>
          </a:p>
        </p:txBody>
      </p:sp>
      <p:sp>
        <p:nvSpPr>
          <p:cNvPr id="13" name="Body Level One…"/>
          <p:cNvSpPr txBox="1">
            <a:spLocks noGrp="1"/>
          </p:cNvSpPr>
          <p:nvPr>
            <p:ph type="body" sz="quarter" idx="1" hasCustomPrompt="1"/>
          </p:nvPr>
        </p:nvSpPr>
        <p:spPr>
          <a:xfrm>
            <a:off x="609600" y="3783790"/>
            <a:ext cx="10972800" cy="1125297"/>
          </a:xfrm>
          <a:prstGeom prst="rect">
            <a:avLst/>
          </a:prstGeom>
        </p:spPr>
        <p:txBody>
          <a:bodyPr/>
          <a:lstStyle>
            <a:lvl1pPr marL="0" indent="0" algn="ctr" defTabSz="412750">
              <a:lnSpc>
                <a:spcPct val="100000"/>
              </a:lnSpc>
              <a:spcBef>
                <a:spcPts val="0"/>
              </a:spcBef>
              <a:buSzTx/>
              <a:buNone/>
              <a:defRPr sz="3000" spc="-30">
                <a:latin typeface="Graphik Semibold"/>
                <a:ea typeface="Graphik Semibold"/>
                <a:cs typeface="Graphik Semibold"/>
                <a:sym typeface="Graphik Semibold"/>
              </a:defRPr>
            </a:lvl1pPr>
            <a:lvl2pPr marL="0" indent="228600" algn="ctr" defTabSz="412750">
              <a:lnSpc>
                <a:spcPct val="100000"/>
              </a:lnSpc>
              <a:spcBef>
                <a:spcPts val="0"/>
              </a:spcBef>
              <a:buSzTx/>
              <a:buNone/>
              <a:defRPr sz="3000" spc="-30">
                <a:latin typeface="Graphik Semibold"/>
                <a:ea typeface="Graphik Semibold"/>
                <a:cs typeface="Graphik Semibold"/>
                <a:sym typeface="Graphik Semibold"/>
              </a:defRPr>
            </a:lvl2pPr>
            <a:lvl3pPr marL="0" indent="457200" algn="ctr" defTabSz="412750">
              <a:lnSpc>
                <a:spcPct val="100000"/>
              </a:lnSpc>
              <a:spcBef>
                <a:spcPts val="0"/>
              </a:spcBef>
              <a:buSzTx/>
              <a:buNone/>
              <a:defRPr sz="3000" spc="-30">
                <a:latin typeface="Graphik Semibold"/>
                <a:ea typeface="Graphik Semibold"/>
                <a:cs typeface="Graphik Semibold"/>
                <a:sym typeface="Graphik Semibold"/>
              </a:defRPr>
            </a:lvl3pPr>
            <a:lvl4pPr marL="0" indent="685800" algn="ctr" defTabSz="412750">
              <a:lnSpc>
                <a:spcPct val="100000"/>
              </a:lnSpc>
              <a:spcBef>
                <a:spcPts val="0"/>
              </a:spcBef>
              <a:buSzTx/>
              <a:buNone/>
              <a:defRPr sz="3000" spc="-30">
                <a:latin typeface="Graphik Semibold"/>
                <a:ea typeface="Graphik Semibold"/>
                <a:cs typeface="Graphik Semibold"/>
                <a:sym typeface="Graphik Semibold"/>
              </a:defRPr>
            </a:lvl4pPr>
            <a:lvl5pPr marL="0" indent="914400" algn="ctr" defTabSz="412750">
              <a:lnSpc>
                <a:spcPct val="100000"/>
              </a:lnSpc>
              <a:spcBef>
                <a:spcPts val="0"/>
              </a:spcBef>
              <a:buSzTx/>
              <a:buNone/>
              <a:defRPr sz="3000" spc="-30">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48490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49E-EC25-C45C-93EB-108CFDBB41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775D0F-24D4-ACE8-80E8-ACD4FBC14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92B46B-FC10-FD4A-E603-86807A021CA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6FA78338-BAEC-01E9-FF2B-5CC782135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366EB4-FED5-F0EB-04F8-E757A7FDF678}"/>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63201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36D-7E2A-74D6-D604-0032EC964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49A04A-9F05-D3B0-5DB6-AE751C154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59B3A-3F11-1E0A-C9BE-69A736082512}"/>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257BF716-63EC-7A7F-4A87-E48D924E7E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6177ED-3818-7505-CB75-1D383460CD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6604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810-364D-ED5D-B6AA-810F85126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9B02A6-22D2-101E-6427-3E1348249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C31489-1BCF-AB4A-5D90-C4CA764A9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368908-0AFA-32F5-5825-69F0CD777A7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BDFFCB78-AE80-B2B9-5D5F-66AC096B6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9C0DD-EEF3-A115-C99E-68DEC46FE92B}"/>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4276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4275-0AF5-4B25-7BFD-1D33A0C326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201EDE-486C-1060-8044-8CCE8193E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1DAFE-1216-FC79-5942-007A3DF2A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3028C8-6075-EC0C-16BD-9490EB9E0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B5A99-4DB0-7F46-BA01-DF021E2FE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E24CF-C75C-0BE9-66BF-A2AAFD9B51E3}"/>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22B5CBB4-E4FD-3BAC-50D0-C854153164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CA846D-FBED-5518-A517-297E8047875D}"/>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21354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34F5-25CE-C33D-12C6-C8C5AC97CC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428349-CF78-2423-E46D-BA153BF268A7}"/>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57816586-2C49-B299-7E8A-2993F32087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662BD9-26F6-F391-373A-EB882292D5B1}"/>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0349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0D117-EEAB-E6B6-29C1-C48F9EA8EA01}"/>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3" name="Footer Placeholder 2">
            <a:extLst>
              <a:ext uri="{FF2B5EF4-FFF2-40B4-BE49-F238E27FC236}">
                <a16:creationId xmlns:a16="http://schemas.microsoft.com/office/drawing/2014/main" id="{6B5170A0-EDAD-05D2-EB10-909D78DCD8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C65A53-2110-9A98-EDE4-DB37A094441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94946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5852-4CDA-7B81-0BA0-B855C2617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AB60B0-5AE3-EF76-3F5B-FABD60329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ABEC0E-2F94-0C39-4600-1DEBFE4D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F844-6F7C-CD02-A8A9-5FD7C0169557}"/>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D47B2CFC-2430-A73B-C088-DEC265C5BC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2380A0-AD01-643A-9470-A40B216B8C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8227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E6D6-5C22-5403-95F3-C69F60242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BD5E61-488C-D244-5B9D-439728CDC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DCC785-8798-508A-314D-6D8E5CB52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C5BE4-EB8B-80C6-0442-239941241F8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42250A11-75DA-7BCB-910A-AB8CE3178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7CF4B3-1584-EAB5-DB26-E55E520FB1E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7684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A9BD0-D643-7729-2069-A4AE1702B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980F8D-CC2C-A9B2-798C-FEBD2C6E0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9D72533-0746-D00E-1C70-76279E6FC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A97612-3C7D-1634-AAFD-BFE5346DE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0FBC-B040-45CD-8233-C639FA0E7BCB}" type="slidenum">
              <a:rPr lang="en-GB" smtClean="0"/>
              <a:t>‹#›</a:t>
            </a:fld>
            <a:endParaRPr lang="en-GB"/>
          </a:p>
        </p:txBody>
      </p:sp>
      <p:sp>
        <p:nvSpPr>
          <p:cNvPr id="7" name="Date Placeholder 3">
            <a:extLst>
              <a:ext uri="{FF2B5EF4-FFF2-40B4-BE49-F238E27FC236}">
                <a16:creationId xmlns:a16="http://schemas.microsoft.com/office/drawing/2014/main" id="{05C1A410-F349-58D2-A706-2833232F8954}"/>
              </a:ext>
            </a:extLst>
          </p:cNvPr>
          <p:cNvSpPr txBox="1">
            <a:spLocks/>
          </p:cNvSpPr>
          <p:nvPr userDrawn="1"/>
        </p:nvSpPr>
        <p:spPr>
          <a:xfrm>
            <a:off x="748048" y="629902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395538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t;PROJECT_NAME&gt;…"/>
          <p:cNvSpPr txBox="1">
            <a:spLocks noGrp="1"/>
          </p:cNvSpPr>
          <p:nvPr>
            <p:ph type="ctrTitle"/>
          </p:nvPr>
        </p:nvSpPr>
        <p:spPr>
          <a:xfrm>
            <a:off x="410818" y="1556423"/>
            <a:ext cx="10972800" cy="4513240"/>
          </a:xfrm>
          <a:prstGeom prst="rect">
            <a:avLst/>
          </a:prstGeom>
        </p:spPr>
        <p:txBody>
          <a:bodyPr anchor="t">
            <a:normAutofit/>
          </a:bodyPr>
          <a:lstStyle/>
          <a:p>
            <a:pPr marL="207010" defTabSz="228600">
              <a:lnSpc>
                <a:spcPct val="100000"/>
              </a:lnSpc>
              <a:defRPr sz="7000" b="1" spc="0">
                <a:solidFill>
                  <a:srgbClr val="00546A"/>
                </a:solidFill>
                <a:latin typeface="Arial"/>
                <a:ea typeface="Arial"/>
                <a:cs typeface="Arial"/>
                <a:sym typeface="Arial"/>
              </a:defRPr>
            </a:pPr>
            <a:r>
              <a:rPr lang="en-US" sz="4000" dirty="0"/>
              <a:t>LLM Recommender system for finance </a:t>
            </a:r>
            <a:br>
              <a:rPr lang="en-US" sz="4000" dirty="0"/>
            </a:br>
            <a:r>
              <a:rPr lang="en-US" sz="2000" dirty="0">
                <a:latin typeface="Arial"/>
              </a:rPr>
              <a:t>An innovative intelligent system </a:t>
            </a:r>
            <a:r>
              <a:rPr lang="en-GB" sz="2000" dirty="0">
                <a:sym typeface="Arial"/>
              </a:rPr>
              <a:t>designed to </a:t>
            </a:r>
            <a:r>
              <a:rPr lang="en-GB" sz="2000" b="1" dirty="0">
                <a:sym typeface="Arial"/>
              </a:rPr>
              <a:t>track, explain, and recommend emerging, </a:t>
            </a:r>
            <a:r>
              <a:rPr lang="en-GB" sz="2000" dirty="0">
                <a:sym typeface="Arial"/>
              </a:rPr>
              <a:t>task-specific Large </a:t>
            </a:r>
            <a:r>
              <a:rPr lang="en-GB" sz="2000" b="1" dirty="0">
                <a:sym typeface="Arial"/>
              </a:rPr>
              <a:t>Language Models (LLMs) </a:t>
            </a:r>
            <a:r>
              <a:rPr lang="en-GB" sz="2000" dirty="0">
                <a:sym typeface="Arial"/>
              </a:rPr>
              <a:t>for financial applications</a:t>
            </a:r>
            <a:br>
              <a:rPr lang="en-GB" sz="2000" dirty="0">
                <a:sym typeface="Arial"/>
              </a:rPr>
            </a:br>
            <a:br>
              <a:rPr lang="en-GB" sz="2000" dirty="0">
                <a:sym typeface="Arial"/>
              </a:rPr>
            </a:br>
            <a:br>
              <a:rPr lang="en-GB" sz="2000" dirty="0">
                <a:sym typeface="Arial"/>
              </a:rPr>
            </a:br>
            <a:br>
              <a:rPr lang="en-GB" sz="2000" dirty="0">
                <a:sym typeface="Arial"/>
              </a:rPr>
            </a:br>
            <a:br>
              <a:rPr lang="en-GB" sz="2000" dirty="0">
                <a:sym typeface="Arial"/>
              </a:rPr>
            </a:br>
            <a:br>
              <a:rPr lang="en-US" sz="2000" dirty="0">
                <a:latin typeface="Arial"/>
              </a:rPr>
            </a:br>
            <a:endParaRPr sz="2000" dirty="0">
              <a:latin typeface="Arial"/>
            </a:endParaRPr>
          </a:p>
          <a:p>
            <a:pPr marL="207010" marR="1969135" defTabSz="228600">
              <a:lnSpc>
                <a:spcPct val="100000"/>
              </a:lnSpc>
              <a:defRPr sz="2800" spc="0">
                <a:latin typeface="Arial"/>
                <a:ea typeface="Arial"/>
                <a:cs typeface="Arial"/>
                <a:sym typeface="Arial"/>
              </a:defRPr>
            </a:pPr>
            <a:r>
              <a:rPr lang="en-US" dirty="0">
                <a:latin typeface="Arial"/>
              </a:rPr>
              <a:t>Sara Craciun</a:t>
            </a:r>
            <a:endParaRPr dirty="0">
              <a:latin typeface="Arial"/>
            </a:endParaRPr>
          </a:p>
          <a:p>
            <a:pPr defTabSz="228600">
              <a:lnSpc>
                <a:spcPct val="100000"/>
              </a:lnSpc>
              <a:defRPr sz="2000" spc="0">
                <a:latin typeface="Arial"/>
                <a:ea typeface="Arial"/>
                <a:cs typeface="Arial"/>
                <a:sym typeface="Arial"/>
              </a:defRPr>
            </a:pPr>
            <a:endParaRPr dirty="0">
              <a:latin typeface="Arial"/>
            </a:endParaRPr>
          </a:p>
          <a:p>
            <a:pPr marL="207010" marR="1969135" defTabSz="228600">
              <a:lnSpc>
                <a:spcPct val="100000"/>
              </a:lnSpc>
              <a:defRPr sz="2800" spc="0">
                <a:latin typeface="Arial"/>
                <a:ea typeface="Arial"/>
                <a:cs typeface="Arial"/>
                <a:sym typeface="Arial"/>
              </a:defRPr>
            </a:pPr>
            <a:r>
              <a:rPr lang="en-US" sz="2000" dirty="0">
                <a:latin typeface="Arial"/>
              </a:rPr>
              <a:t>Academic Supervisor: Prof Philip Treleaven</a:t>
            </a:r>
            <a:br>
              <a:rPr lang="en-US" sz="2000" dirty="0">
                <a:latin typeface="Arial"/>
              </a:rPr>
            </a:br>
            <a:r>
              <a:rPr lang="en-US" sz="2000" dirty="0">
                <a:latin typeface="Arial"/>
              </a:rPr>
              <a:t>Technical Advisor: </a:t>
            </a:r>
            <a:endParaRPr sz="2000" dirty="0">
              <a:latin typeface="Arial"/>
            </a:endParaRPr>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defTabSz="228600">
              <a:lnSpc>
                <a:spcPct val="100000"/>
              </a:lnSpc>
              <a:defRPr sz="1800" spc="0">
                <a:latin typeface="Arial"/>
                <a:ea typeface="Arial"/>
                <a:cs typeface="Arial"/>
                <a:sym typeface="Arial"/>
              </a:defRPr>
            </a:pPr>
            <a:endParaRPr dirty="0"/>
          </a:p>
        </p:txBody>
      </p:sp>
      <p:pic>
        <p:nvPicPr>
          <p:cNvPr id="152" name="UCL Branding" descr="UCL Branding"/>
          <p:cNvPicPr>
            <a:picLocks noChangeAspect="1"/>
          </p:cNvPicPr>
          <p:nvPr/>
        </p:nvPicPr>
        <p:blipFill>
          <a:blip r:embed="rId2"/>
          <a:stretch>
            <a:fillRect/>
          </a:stretch>
        </p:blipFill>
        <p:spPr>
          <a:xfrm>
            <a:off x="0" y="0"/>
            <a:ext cx="12192000" cy="134112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7FDDD-AE45-22F1-FF56-2728F541E6EC}"/>
            </a:ext>
          </a:extLst>
        </p:cNvPr>
        <p:cNvGrpSpPr/>
        <p:nvPr/>
      </p:nvGrpSpPr>
      <p:grpSpPr>
        <a:xfrm>
          <a:off x="0" y="0"/>
          <a:ext cx="0" cy="0"/>
          <a:chOff x="0" y="0"/>
          <a:chExt cx="0" cy="0"/>
        </a:xfrm>
      </p:grpSpPr>
      <p:sp>
        <p:nvSpPr>
          <p:cNvPr id="154" name="Research Motivations">
            <a:extLst>
              <a:ext uri="{FF2B5EF4-FFF2-40B4-BE49-F238E27FC236}">
                <a16:creationId xmlns:a16="http://schemas.microsoft.com/office/drawing/2014/main" id="{2CC25390-0D82-8C56-DE7A-F11E658B9AD4}"/>
              </a:ext>
            </a:extLst>
          </p:cNvPr>
          <p:cNvSpPr txBox="1">
            <a:spLocks noGrp="1"/>
          </p:cNvSpPr>
          <p:nvPr>
            <p:ph type="ctrTitle"/>
          </p:nvPr>
        </p:nvSpPr>
        <p:spPr>
          <a:xfrm>
            <a:off x="126104" y="440993"/>
            <a:ext cx="10972800" cy="641451"/>
          </a:xfrm>
          <a:prstGeom prst="rect">
            <a:avLst/>
          </a:prstGeom>
        </p:spPr>
        <p:txBody>
          <a:bodyPr anchor="t">
            <a:normAutofit fontScale="90000"/>
          </a:bodyPr>
          <a:lstStyle>
            <a:lvl1pPr marL="414655" algn="l" defTabSz="457200">
              <a:lnSpc>
                <a:spcPct val="100000"/>
              </a:lnSpc>
              <a:defRPr sz="7000" b="1" spc="0">
                <a:solidFill>
                  <a:srgbClr val="00546A"/>
                </a:solidFill>
                <a:latin typeface="Arial"/>
                <a:ea typeface="Arial"/>
                <a:cs typeface="Arial"/>
                <a:sym typeface="Arial"/>
              </a:defRPr>
            </a:lvl1pPr>
          </a:lstStyle>
          <a:p>
            <a:r>
              <a:rPr sz="4400" dirty="0">
                <a:latin typeface="Arial" panose="020B0604020202020204" pitchFamily="34" charset="0"/>
                <a:cs typeface="Arial" panose="020B0604020202020204" pitchFamily="34" charset="0"/>
              </a:rPr>
              <a:t>Research Motivations</a:t>
            </a:r>
          </a:p>
        </p:txBody>
      </p:sp>
      <p:pic>
        <p:nvPicPr>
          <p:cNvPr id="155" name="UCL Branding" descr="UCL Branding">
            <a:extLst>
              <a:ext uri="{FF2B5EF4-FFF2-40B4-BE49-F238E27FC236}">
                <a16:creationId xmlns:a16="http://schemas.microsoft.com/office/drawing/2014/main" id="{65B31473-EC0C-0D23-69C9-D905117D9BAD}"/>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56" name="2">
            <a:extLst>
              <a:ext uri="{FF2B5EF4-FFF2-40B4-BE49-F238E27FC236}">
                <a16:creationId xmlns:a16="http://schemas.microsoft.com/office/drawing/2014/main" id="{1CADDCD8-AE1C-8049-3FE2-1FB35DFB5643}"/>
              </a:ext>
            </a:extLst>
          </p:cNvPr>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2</a:t>
            </a:r>
          </a:p>
        </p:txBody>
      </p:sp>
      <p:grpSp>
        <p:nvGrpSpPr>
          <p:cNvPr id="4" name="Group 3">
            <a:extLst>
              <a:ext uri="{FF2B5EF4-FFF2-40B4-BE49-F238E27FC236}">
                <a16:creationId xmlns:a16="http://schemas.microsoft.com/office/drawing/2014/main" id="{4C72DC47-3170-E925-D207-0A91EF6BC317}"/>
              </a:ext>
            </a:extLst>
          </p:cNvPr>
          <p:cNvGrpSpPr/>
          <p:nvPr/>
        </p:nvGrpSpPr>
        <p:grpSpPr>
          <a:xfrm>
            <a:off x="551895" y="4607414"/>
            <a:ext cx="11295548" cy="1863982"/>
            <a:chOff x="551895" y="4033820"/>
            <a:chExt cx="11295548" cy="1863982"/>
          </a:xfrm>
        </p:grpSpPr>
        <p:sp>
          <p:nvSpPr>
            <p:cNvPr id="2" name="TextBox 1">
              <a:extLst>
                <a:ext uri="{FF2B5EF4-FFF2-40B4-BE49-F238E27FC236}">
                  <a16:creationId xmlns:a16="http://schemas.microsoft.com/office/drawing/2014/main" id="{BBDB7BFA-F2A2-8C15-BC19-8C5AE330A307}"/>
                </a:ext>
              </a:extLst>
            </p:cNvPr>
            <p:cNvSpPr txBox="1"/>
            <p:nvPr/>
          </p:nvSpPr>
          <p:spPr>
            <a:xfrm>
              <a:off x="551895" y="403382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546A"/>
                  </a:solidFill>
                  <a:latin typeface="Arial" panose="020B0604020202020204" pitchFamily="34" charset="0"/>
                  <a:cs typeface="Arial" panose="020B0604020202020204" pitchFamily="34" charset="0"/>
                </a:rPr>
                <a:t>Scope </a:t>
              </a:r>
            </a:p>
          </p:txBody>
        </p:sp>
        <p:sp>
          <p:nvSpPr>
            <p:cNvPr id="3" name="TextBox 2">
              <a:extLst>
                <a:ext uri="{FF2B5EF4-FFF2-40B4-BE49-F238E27FC236}">
                  <a16:creationId xmlns:a16="http://schemas.microsoft.com/office/drawing/2014/main" id="{76BF23F1-8304-7E28-970B-DDDA261E539F}"/>
                </a:ext>
              </a:extLst>
            </p:cNvPr>
            <p:cNvSpPr txBox="1"/>
            <p:nvPr/>
          </p:nvSpPr>
          <p:spPr>
            <a:xfrm>
              <a:off x="551895" y="4697473"/>
              <a:ext cx="112955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panose="020B0604020202020204" pitchFamily="34" charset="0"/>
                  <a:cs typeface="Arial" panose="020B0604020202020204" pitchFamily="34" charset="0"/>
                </a:rPr>
                <a:t>This project proposes building an intelligence platform that tracks new LLMs, recommends optimal models for financial tasks, and explains complex techniques in plain language - all in one unified system.</a:t>
              </a:r>
              <a:endParaRPr lang="en-US" sz="2400" dirty="0">
                <a:latin typeface="Arial" panose="020B0604020202020204" pitchFamily="34" charset="0"/>
                <a:ea typeface="Calibri"/>
                <a:cs typeface="Arial" panose="020B0604020202020204" pitchFamily="34" charset="0"/>
              </a:endParaRPr>
            </a:p>
          </p:txBody>
        </p:sp>
      </p:grpSp>
      <p:sp>
        <p:nvSpPr>
          <p:cNvPr id="6" name="TextBox 5">
            <a:extLst>
              <a:ext uri="{FF2B5EF4-FFF2-40B4-BE49-F238E27FC236}">
                <a16:creationId xmlns:a16="http://schemas.microsoft.com/office/drawing/2014/main" id="{5C1AB438-EBDB-781F-9BCE-5628BE36CC84}"/>
              </a:ext>
            </a:extLst>
          </p:cNvPr>
          <p:cNvSpPr txBox="1"/>
          <p:nvPr/>
        </p:nvSpPr>
        <p:spPr>
          <a:xfrm>
            <a:off x="551895" y="1415969"/>
            <a:ext cx="11514001"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b="1" dirty="0">
                <a:latin typeface="Arial" panose="020B0604020202020204" pitchFamily="34" charset="0"/>
                <a:ea typeface="Calibri"/>
                <a:cs typeface="Arial" panose="020B0604020202020204" pitchFamily="34" charset="0"/>
              </a:rPr>
              <a:t>Absence of monitoring tools for LLMs evolution</a:t>
            </a:r>
          </a:p>
          <a:p>
            <a:pPr lvl="1"/>
            <a:r>
              <a:rPr lang="en-GB" sz="2400" dirty="0">
                <a:latin typeface="Arial" panose="020B0604020202020204" pitchFamily="34" charset="0"/>
                <a:cs typeface="Arial" panose="020B0604020202020204" pitchFamily="34" charset="0"/>
              </a:rPr>
              <a:t>Currently, no tool exists to quantify or visualize the evolution of LLMs in a finance-specific context, making it difficult for practitioners to identify relevant trends or select suitable models.</a:t>
            </a:r>
            <a:endParaRPr lang="en-US" sz="2400" dirty="0">
              <a:latin typeface="Arial" panose="020B0604020202020204" pitchFamily="34" charset="0"/>
              <a:ea typeface="Calibri"/>
              <a:cs typeface="Arial" panose="020B0604020202020204" pitchFamily="34" charset="0"/>
            </a:endParaRPr>
          </a:p>
          <a:p>
            <a:pPr marL="342900" indent="-342900">
              <a:buFont typeface="Arial" panose="020B0604020202020204" pitchFamily="34" charset="0"/>
              <a:buChar char="•"/>
            </a:pPr>
            <a:r>
              <a:rPr lang="en-GB" sz="2400" b="1" dirty="0">
                <a:latin typeface="Arial" panose="020B0604020202020204" pitchFamily="34" charset="0"/>
                <a:cs typeface="Arial" panose="020B0604020202020204" pitchFamily="34" charset="0"/>
              </a:rPr>
              <a:t>Critical knowledge gap between financial experts and LLM technologies </a:t>
            </a:r>
            <a:r>
              <a:rPr lang="en-GB" sz="2400" dirty="0">
                <a:latin typeface="Arial" panose="020B0604020202020204" pitchFamily="34" charset="0"/>
                <a:cs typeface="Arial" panose="020B0604020202020204" pitchFamily="34" charset="0"/>
              </a:rPr>
              <a:t>as most finance professionals lack awareness of how current models perform, evolve, or align with use-case-specific demands.</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Opportunity to build scalable, smart financial infrastructure in the future</a:t>
            </a:r>
          </a:p>
          <a:p>
            <a:pPr marL="342900" indent="-342900">
              <a:buFont typeface="Arial" panose="020B0604020202020204" pitchFamily="34" charset="0"/>
              <a:buChar char="•"/>
            </a:pPr>
            <a:endParaRPr lang="en-GB" sz="26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US" sz="26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0202334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53F7E-B397-0C15-2701-8BAE9D813B71}"/>
            </a:ext>
          </a:extLst>
        </p:cNvPr>
        <p:cNvGrpSpPr/>
        <p:nvPr/>
      </p:nvGrpSpPr>
      <p:grpSpPr>
        <a:xfrm>
          <a:off x="0" y="0"/>
          <a:ext cx="0" cy="0"/>
          <a:chOff x="0" y="0"/>
          <a:chExt cx="0" cy="0"/>
        </a:xfrm>
      </p:grpSpPr>
      <p:pic>
        <p:nvPicPr>
          <p:cNvPr id="155" name="UCL Branding" descr="UCL Branding">
            <a:extLst>
              <a:ext uri="{FF2B5EF4-FFF2-40B4-BE49-F238E27FC236}">
                <a16:creationId xmlns:a16="http://schemas.microsoft.com/office/drawing/2014/main" id="{03C65033-D7B6-9343-D784-9F25F71E5471}"/>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56" name="2">
            <a:extLst>
              <a:ext uri="{FF2B5EF4-FFF2-40B4-BE49-F238E27FC236}">
                <a16:creationId xmlns:a16="http://schemas.microsoft.com/office/drawing/2014/main" id="{C27C854C-D6EE-D367-644B-79992FAC3C75}"/>
              </a:ext>
            </a:extLst>
          </p:cNvPr>
          <p:cNvSpPr txBox="1"/>
          <p:nvPr/>
        </p:nvSpPr>
        <p:spPr>
          <a:xfrm>
            <a:off x="11540759" y="6198422"/>
            <a:ext cx="4572406" cy="50635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2</a:t>
            </a:r>
          </a:p>
        </p:txBody>
      </p:sp>
      <p:sp>
        <p:nvSpPr>
          <p:cNvPr id="5" name="TextBox 4">
            <a:extLst>
              <a:ext uri="{FF2B5EF4-FFF2-40B4-BE49-F238E27FC236}">
                <a16:creationId xmlns:a16="http://schemas.microsoft.com/office/drawing/2014/main" id="{FBEF5409-6EC6-66D9-6B78-861B1FC49FC0}"/>
              </a:ext>
            </a:extLst>
          </p:cNvPr>
          <p:cNvSpPr txBox="1"/>
          <p:nvPr/>
        </p:nvSpPr>
        <p:spPr>
          <a:xfrm>
            <a:off x="391866" y="128739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546A"/>
                </a:solidFill>
                <a:latin typeface="Arial"/>
                <a:cs typeface="Arial"/>
              </a:rPr>
              <a:t>Overview </a:t>
            </a:r>
            <a:endParaRPr lang="en-US" sz="4000" dirty="0"/>
          </a:p>
        </p:txBody>
      </p:sp>
      <p:graphicFrame>
        <p:nvGraphicFramePr>
          <p:cNvPr id="6" name="Table 5">
            <a:extLst>
              <a:ext uri="{FF2B5EF4-FFF2-40B4-BE49-F238E27FC236}">
                <a16:creationId xmlns:a16="http://schemas.microsoft.com/office/drawing/2014/main" id="{1A9959AC-D632-32E9-21F7-7DA2BD0F780E}"/>
              </a:ext>
            </a:extLst>
          </p:cNvPr>
          <p:cNvGraphicFramePr>
            <a:graphicFrameLocks noGrp="1"/>
          </p:cNvGraphicFramePr>
          <p:nvPr>
            <p:extLst>
              <p:ext uri="{D42A27DB-BD31-4B8C-83A1-F6EECF244321}">
                <p14:modId xmlns:p14="http://schemas.microsoft.com/office/powerpoint/2010/main" val="772631248"/>
              </p:ext>
            </p:extLst>
          </p:nvPr>
        </p:nvGraphicFramePr>
        <p:xfrm>
          <a:off x="391866" y="2096504"/>
          <a:ext cx="11408268" cy="2571522"/>
        </p:xfrm>
        <a:graphic>
          <a:graphicData uri="http://schemas.openxmlformats.org/drawingml/2006/table">
            <a:tbl>
              <a:tblPr firstRow="1" bandRow="1">
                <a:tableStyleId>{5C22544A-7EE6-4342-B048-85BDC9FD1C3A}</a:tableStyleId>
              </a:tblPr>
              <a:tblGrid>
                <a:gridCol w="3802756">
                  <a:extLst>
                    <a:ext uri="{9D8B030D-6E8A-4147-A177-3AD203B41FA5}">
                      <a16:colId xmlns:a16="http://schemas.microsoft.com/office/drawing/2014/main" val="1577329027"/>
                    </a:ext>
                  </a:extLst>
                </a:gridCol>
                <a:gridCol w="3802756">
                  <a:extLst>
                    <a:ext uri="{9D8B030D-6E8A-4147-A177-3AD203B41FA5}">
                      <a16:colId xmlns:a16="http://schemas.microsoft.com/office/drawing/2014/main" val="2873659904"/>
                    </a:ext>
                  </a:extLst>
                </a:gridCol>
                <a:gridCol w="3802756">
                  <a:extLst>
                    <a:ext uri="{9D8B030D-6E8A-4147-A177-3AD203B41FA5}">
                      <a16:colId xmlns:a16="http://schemas.microsoft.com/office/drawing/2014/main" val="135006781"/>
                    </a:ext>
                  </a:extLst>
                </a:gridCol>
              </a:tblGrid>
              <a:tr h="651282">
                <a:tc>
                  <a:txBody>
                    <a:bodyPr/>
                    <a:lstStyle/>
                    <a:p>
                      <a:pPr lvl="0" algn="ctr">
                        <a:buNone/>
                      </a:pPr>
                      <a:r>
                        <a:rPr lang="en-US" sz="2400" b="1" dirty="0">
                          <a:solidFill>
                            <a:schemeClr val="tx1"/>
                          </a:solidFill>
                          <a:latin typeface="Arial" panose="020B0604020202020204" pitchFamily="34" charset="0"/>
                          <a:cs typeface="Arial" panose="020B0604020202020204" pitchFamily="34" charset="0"/>
                        </a:rPr>
                        <a:t>Module </a:t>
                      </a:r>
                    </a:p>
                  </a:txBody>
                  <a:tcPr>
                    <a:solidFill>
                      <a:schemeClr val="bg1">
                        <a:lumMod val="85000"/>
                      </a:schemeClr>
                    </a:solidFill>
                  </a:tcPr>
                </a:tc>
                <a:tc>
                  <a:txBody>
                    <a:bodyPr/>
                    <a:lstStyle/>
                    <a:p>
                      <a:pPr lvl="0" algn="ctr">
                        <a:lnSpc>
                          <a:spcPct val="100000"/>
                        </a:lnSpc>
                        <a:spcBef>
                          <a:spcPts val="0"/>
                        </a:spcBef>
                        <a:spcAft>
                          <a:spcPts val="0"/>
                        </a:spcAft>
                        <a:buNone/>
                      </a:pPr>
                      <a:r>
                        <a:rPr lang="en-US" sz="2400" b="1" i="0" u="none" strike="noStrike" noProof="0" dirty="0">
                          <a:solidFill>
                            <a:srgbClr val="000000"/>
                          </a:solidFill>
                          <a:latin typeface="Arial" panose="020B0604020202020204" pitchFamily="34" charset="0"/>
                          <a:cs typeface="Arial" panose="020B0604020202020204" pitchFamily="34" charset="0"/>
                        </a:rPr>
                        <a:t>What it does</a:t>
                      </a:r>
                      <a:r>
                        <a:rPr lang="en-US" sz="2400" b="0" i="0" u="none" strike="noStrike" noProof="0" dirty="0">
                          <a:solidFill>
                            <a:srgbClr val="00000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lvl="0">
                        <a:buNone/>
                      </a:pPr>
                      <a:r>
                        <a:rPr lang="en-US" sz="2400" b="1" i="0" u="none" strike="noStrike" noProof="0" dirty="0">
                          <a:solidFill>
                            <a:srgbClr val="000000"/>
                          </a:solidFill>
                          <a:latin typeface="Arial" panose="020B0604020202020204" pitchFamily="34" charset="0"/>
                          <a:cs typeface="Arial" panose="020B0604020202020204" pitchFamily="34" charset="0"/>
                        </a:rPr>
                        <a:t>Tech/Stats Techniques​</a:t>
                      </a:r>
                      <a:endParaRPr lang="en-US" sz="2400" b="0" i="0" u="none" strike="noStrike" noProof="0" dirty="0">
                        <a:solidFill>
                          <a:srgbClr val="000000"/>
                        </a:solidFill>
                        <a:latin typeface="Arial" panose="020B0604020202020204" pitchFamily="34" charset="0"/>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523248796"/>
                  </a:ext>
                </a:extLst>
              </a:tr>
              <a:tr h="574125">
                <a:tc>
                  <a:txBody>
                    <a:bodyPr/>
                    <a:lstStyle/>
                    <a:p>
                      <a:pPr marL="0" indent="0">
                        <a:buNone/>
                      </a:pPr>
                      <a:r>
                        <a:rPr lang="en-US" sz="1800" b="1" i="0" u="none" strike="noStrike" noProof="0" dirty="0">
                          <a:latin typeface="Arial" panose="020B0604020202020204" pitchFamily="34" charset="0"/>
                          <a:cs typeface="Arial" panose="020B0604020202020204" pitchFamily="34" charset="0"/>
                        </a:rPr>
                        <a:t>1. Radar</a:t>
                      </a:r>
                      <a:r>
                        <a:rPr lang="en-US" sz="1800" b="0" i="0" u="none" strike="noStrike" noProof="0" dirty="0">
                          <a:latin typeface="Arial" panose="020B0604020202020204" pitchFamily="34" charset="0"/>
                          <a:cs typeface="Arial" panose="020B0604020202020204" pitchFamily="34" charset="0"/>
                        </a:rPr>
                        <a:t> (LLM Tracker)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Monitors and classifies new LLMs, techniques and trends.</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endParaRPr lang="en-US"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3184591627"/>
                  </a:ext>
                </a:extLst>
              </a:tr>
              <a:tr h="574125">
                <a:tc>
                  <a:txBody>
                    <a:bodyPr/>
                    <a:lstStyle/>
                    <a:p>
                      <a:pPr lvl="0">
                        <a:buNone/>
                      </a:pPr>
                      <a:r>
                        <a:rPr lang="en-US" sz="1800" b="1" i="0" u="none" strike="noStrike" noProof="0" dirty="0">
                          <a:latin typeface="Arial" panose="020B0604020202020204" pitchFamily="34" charset="0"/>
                          <a:cs typeface="Arial" panose="020B0604020202020204" pitchFamily="34" charset="0"/>
                        </a:rPr>
                        <a:t>2. Advisor</a:t>
                      </a:r>
                      <a:r>
                        <a:rPr lang="en-US" sz="1800" b="0" i="0" u="none" strike="noStrike" noProof="0" dirty="0">
                          <a:latin typeface="Arial" panose="020B0604020202020204" pitchFamily="34" charset="0"/>
                          <a:cs typeface="Arial" panose="020B0604020202020204" pitchFamily="34" charset="0"/>
                        </a:rPr>
                        <a:t> (Model Recommender)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Suggests the best LLM for a given financial task or dataset. </a:t>
                      </a:r>
                      <a:endParaRPr lang="en-US" b="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endParaRPr lang="en-US" b="0"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4153482688"/>
                  </a:ext>
                </a:extLst>
              </a:tr>
              <a:tr h="574125">
                <a:tc>
                  <a:txBody>
                    <a:bodyPr/>
                    <a:lstStyle/>
                    <a:p>
                      <a:pPr lvl="0">
                        <a:buNone/>
                      </a:pPr>
                      <a:r>
                        <a:rPr lang="en-US" sz="1800" b="1" i="0" u="none" strike="noStrike" noProof="0" dirty="0">
                          <a:latin typeface="Arial" panose="020B0604020202020204" pitchFamily="34" charset="0"/>
                          <a:cs typeface="Arial" panose="020B0604020202020204" pitchFamily="34" charset="0"/>
                        </a:rPr>
                        <a:t>3. Explainer</a:t>
                      </a:r>
                      <a:r>
                        <a:rPr lang="en-US" sz="1800" b="0" i="0" u="none" strike="noStrike" noProof="0" dirty="0">
                          <a:latin typeface="Arial" panose="020B0604020202020204" pitchFamily="34" charset="0"/>
                          <a:cs typeface="Arial" panose="020B0604020202020204" pitchFamily="34" charset="0"/>
                        </a:rPr>
                        <a:t> (LLM Interpreter)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Translates LLM concepts into plain language for non-tech users.</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endParaRPr lang="en-US"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2694453367"/>
                  </a:ext>
                </a:extLst>
              </a:tr>
            </a:tbl>
          </a:graphicData>
        </a:graphic>
      </p:graphicFrame>
    </p:spTree>
    <p:extLst>
      <p:ext uri="{BB962C8B-B14F-4D97-AF65-F5344CB8AC3E}">
        <p14:creationId xmlns:p14="http://schemas.microsoft.com/office/powerpoint/2010/main" val="39742181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68C06-50E6-8620-452D-BB17CB7CFE50}"/>
            </a:ext>
          </a:extLst>
        </p:cNvPr>
        <p:cNvGrpSpPr/>
        <p:nvPr/>
      </p:nvGrpSpPr>
      <p:grpSpPr>
        <a:xfrm>
          <a:off x="0" y="0"/>
          <a:ext cx="0" cy="0"/>
          <a:chOff x="0" y="0"/>
          <a:chExt cx="0" cy="0"/>
        </a:xfrm>
      </p:grpSpPr>
      <p:sp>
        <p:nvSpPr>
          <p:cNvPr id="164" name="Research Objectives">
            <a:extLst>
              <a:ext uri="{FF2B5EF4-FFF2-40B4-BE49-F238E27FC236}">
                <a16:creationId xmlns:a16="http://schemas.microsoft.com/office/drawing/2014/main" id="{6C70A9ED-0B41-37C9-4E3D-50DDC059DA2E}"/>
              </a:ext>
            </a:extLst>
          </p:cNvPr>
          <p:cNvSpPr txBox="1">
            <a:spLocks noGrp="1"/>
          </p:cNvSpPr>
          <p:nvPr>
            <p:ph type="ctrTitle"/>
          </p:nvPr>
        </p:nvSpPr>
        <p:spPr>
          <a:xfrm>
            <a:off x="-130206" y="1200150"/>
            <a:ext cx="10972800" cy="4578450"/>
          </a:xfrm>
          <a:prstGeom prst="rect">
            <a:avLst/>
          </a:prstGeom>
        </p:spPr>
        <p:txBody>
          <a:bodyPr anchor="t">
            <a:normAutofit/>
          </a:bodyPr>
          <a:lstStyle>
            <a:lvl1pPr marL="414655" algn="l" defTabSz="457200">
              <a:lnSpc>
                <a:spcPct val="100000"/>
              </a:lnSpc>
              <a:defRPr sz="7000" b="1" spc="0">
                <a:solidFill>
                  <a:srgbClr val="00546A"/>
                </a:solidFill>
                <a:latin typeface="Arial"/>
                <a:ea typeface="Arial"/>
                <a:cs typeface="Arial"/>
                <a:sym typeface="Arial"/>
              </a:defRPr>
            </a:lvl1pPr>
          </a:lstStyle>
          <a:p>
            <a:r>
              <a:rPr lang="en-US" sz="4400" dirty="0"/>
              <a:t>Ecosystem Example 1</a:t>
            </a:r>
            <a:endParaRPr lang="en-US" dirty="0"/>
          </a:p>
        </p:txBody>
      </p:sp>
      <p:pic>
        <p:nvPicPr>
          <p:cNvPr id="165" name="UCL Branding" descr="UCL Branding">
            <a:extLst>
              <a:ext uri="{FF2B5EF4-FFF2-40B4-BE49-F238E27FC236}">
                <a16:creationId xmlns:a16="http://schemas.microsoft.com/office/drawing/2014/main" id="{67F1FB1A-A9EE-DA03-3A1A-E790C0AC555B}"/>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66" name="4">
            <a:extLst>
              <a:ext uri="{FF2B5EF4-FFF2-40B4-BE49-F238E27FC236}">
                <a16:creationId xmlns:a16="http://schemas.microsoft.com/office/drawing/2014/main" id="{10FBA2C6-59A5-53AF-BDA6-3F74294824BF}"/>
              </a:ext>
            </a:extLst>
          </p:cNvPr>
          <p:cNvSpPr txBox="1"/>
          <p:nvPr/>
        </p:nvSpPr>
        <p:spPr>
          <a:xfrm>
            <a:off x="11540759" y="6198422"/>
            <a:ext cx="4572406" cy="50635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4</a:t>
            </a:r>
          </a:p>
        </p:txBody>
      </p:sp>
      <p:sp>
        <p:nvSpPr>
          <p:cNvPr id="167" name="Point 1…">
            <a:extLst>
              <a:ext uri="{FF2B5EF4-FFF2-40B4-BE49-F238E27FC236}">
                <a16:creationId xmlns:a16="http://schemas.microsoft.com/office/drawing/2014/main" id="{C436E1E9-2CB5-21F7-4492-751C83582D04}"/>
              </a:ext>
            </a:extLst>
          </p:cNvPr>
          <p:cNvSpPr txBox="1"/>
          <p:nvPr/>
        </p:nvSpPr>
        <p:spPr>
          <a:xfrm>
            <a:off x="0" y="2178678"/>
            <a:ext cx="13089699" cy="30213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ctr">
            <a:spAutoFit/>
          </a:bodyPr>
          <a:lstStyle/>
          <a:p>
            <a:pPr marL="588010" marR="1969135" indent="-381000" defTabSz="228600">
              <a:spcAft>
                <a:spcPts val="1000"/>
              </a:spcAft>
              <a:buSzPct val="150000"/>
              <a:buAutoNum type="arabicPeriod"/>
              <a:defRPr sz="3500">
                <a:latin typeface="Arial"/>
                <a:ea typeface="Arial"/>
                <a:cs typeface="Arial"/>
                <a:sym typeface="Arial"/>
              </a:defRPr>
            </a:pPr>
            <a:r>
              <a:rPr lang="en-GB" sz="2400" dirty="0">
                <a:sym typeface="Arial"/>
              </a:rPr>
              <a:t>Radar continuously monitors and </a:t>
            </a:r>
            <a:r>
              <a:rPr lang="en-GB" sz="2400" dirty="0" err="1">
                <a:sym typeface="Arial"/>
              </a:rPr>
              <a:t>catalogs</a:t>
            </a:r>
            <a:r>
              <a:rPr lang="en-GB" sz="2400" dirty="0">
                <a:sym typeface="Arial"/>
              </a:rPr>
              <a:t> emerging LLMs and techniques in real-time.</a:t>
            </a:r>
          </a:p>
          <a:p>
            <a:pPr marL="588010" marR="1969135" indent="-381000" defTabSz="228600">
              <a:spcAft>
                <a:spcPts val="1000"/>
              </a:spcAft>
              <a:buSzPct val="150000"/>
              <a:buAutoNum type="arabicPeriod"/>
              <a:defRPr sz="3500">
                <a:latin typeface="Arial"/>
                <a:ea typeface="Arial"/>
                <a:cs typeface="Arial"/>
                <a:sym typeface="Arial"/>
              </a:defRPr>
            </a:pPr>
            <a:r>
              <a:rPr lang="en-GB" sz="2400" dirty="0">
                <a:sym typeface="Arial"/>
              </a:rPr>
              <a:t>Explainer </a:t>
            </a:r>
            <a:r>
              <a:rPr lang="en-GB" sz="2400" dirty="0" err="1">
                <a:sym typeface="Arial"/>
              </a:rPr>
              <a:t>distills</a:t>
            </a:r>
            <a:r>
              <a:rPr lang="en-GB" sz="2400" dirty="0">
                <a:sym typeface="Arial"/>
              </a:rPr>
              <a:t> complex LLM concepts into plain language and other useful interpretation tools.</a:t>
            </a:r>
          </a:p>
          <a:p>
            <a:pPr marL="588010" marR="1969135" indent="-381000" defTabSz="228600">
              <a:spcAft>
                <a:spcPts val="1000"/>
              </a:spcAft>
              <a:buSzPct val="150000"/>
              <a:buAutoNum type="arabicPeriod"/>
              <a:defRPr sz="3500">
                <a:latin typeface="Arial"/>
                <a:ea typeface="Arial"/>
                <a:cs typeface="Arial"/>
                <a:sym typeface="Arial"/>
              </a:defRPr>
            </a:pPr>
            <a:r>
              <a:rPr lang="en-US" sz="2400" dirty="0">
                <a:ea typeface="+mn-lt"/>
                <a:cs typeface="+mn-lt"/>
              </a:rPr>
              <a:t>Advisor/recommender</a:t>
            </a:r>
            <a:r>
              <a:rPr lang="en-US" sz="2400" dirty="0">
                <a:latin typeface="Arial"/>
              </a:rPr>
              <a:t> helps teams pick the right LLM for a task (e.g., earnings call summarization)</a:t>
            </a:r>
          </a:p>
          <a:p>
            <a:pPr marL="588010" marR="1969135" indent="-381000" defTabSz="228600">
              <a:spcAft>
                <a:spcPts val="1000"/>
              </a:spcAft>
              <a:buSzPct val="150000"/>
              <a:buFontTx/>
              <a:buAutoNum type="arabicPeriod"/>
              <a:defRPr sz="3500">
                <a:latin typeface="Arial"/>
                <a:ea typeface="Arial"/>
                <a:cs typeface="Arial"/>
                <a:sym typeface="Arial"/>
              </a:defRPr>
            </a:pPr>
            <a:r>
              <a:rPr lang="en-US" sz="2400" dirty="0">
                <a:latin typeface="Arial"/>
              </a:rPr>
              <a:t>Output = A full dashboard to help deploy models </a:t>
            </a:r>
            <a:r>
              <a:rPr lang="en-US" sz="2400" dirty="0">
                <a:ea typeface="+mn-lt"/>
                <a:cs typeface="+mn-lt"/>
              </a:rPr>
              <a:t>confidently and intelligently</a:t>
            </a:r>
            <a:endParaRPr lang="en-US" sz="2400" dirty="0">
              <a:latin typeface="Arial"/>
            </a:endParaRPr>
          </a:p>
        </p:txBody>
      </p:sp>
    </p:spTree>
    <p:extLst>
      <p:ext uri="{BB962C8B-B14F-4D97-AF65-F5344CB8AC3E}">
        <p14:creationId xmlns:p14="http://schemas.microsoft.com/office/powerpoint/2010/main" val="27812516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133209" y="527241"/>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1:</a:t>
            </a:r>
            <a:r>
              <a:rPr lang="en-US" sz="4400" dirty="0"/>
              <a:t> </a:t>
            </a:r>
            <a:r>
              <a:rPr lang="en-RO" sz="4400" dirty="0"/>
              <a:t>Radar Module</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480223" y="1414315"/>
            <a:ext cx="5322772" cy="1200329"/>
          </a:xfrm>
          <a:prstGeom prst="rect">
            <a:avLst/>
          </a:prstGeom>
          <a:noFill/>
          <a:ln w="12700">
            <a:noFill/>
          </a:ln>
        </p:spPr>
        <p:txBody>
          <a:bodyPr wrap="square" rtlCol="0">
            <a:spAutoFit/>
          </a:bodyPr>
          <a:lstStyle/>
          <a:p>
            <a:r>
              <a:rPr lang="en-GB" b="1" dirty="0"/>
              <a:t>Goal:</a:t>
            </a:r>
          </a:p>
          <a:p>
            <a:pPr marL="285750" indent="-285750">
              <a:buFont typeface="Wingdings" panose="05000000000000000000" pitchFamily="2" charset="2"/>
              <a:buChar char="§"/>
            </a:pPr>
            <a:r>
              <a:rPr lang="en-GB" dirty="0"/>
              <a:t>Continuously monitor the flood of new LLMs, techniques, and trends, especially those relevant to finance, and classify them in a useful way</a:t>
            </a:r>
          </a:p>
        </p:txBody>
      </p:sp>
      <p:sp>
        <p:nvSpPr>
          <p:cNvPr id="4" name="TextBox 3">
            <a:extLst>
              <a:ext uri="{FF2B5EF4-FFF2-40B4-BE49-F238E27FC236}">
                <a16:creationId xmlns:a16="http://schemas.microsoft.com/office/drawing/2014/main" id="{7E555AC4-2787-C0B1-CCED-AC5A20E4228F}"/>
              </a:ext>
            </a:extLst>
          </p:cNvPr>
          <p:cNvSpPr txBox="1"/>
          <p:nvPr/>
        </p:nvSpPr>
        <p:spPr>
          <a:xfrm>
            <a:off x="480223" y="2541720"/>
            <a:ext cx="5925536" cy="1200329"/>
          </a:xfrm>
          <a:prstGeom prst="rect">
            <a:avLst/>
          </a:prstGeom>
          <a:noFill/>
          <a:ln w="12700">
            <a:noFill/>
          </a:ln>
        </p:spPr>
        <p:txBody>
          <a:bodyPr wrap="square" rtlCol="0">
            <a:spAutoFit/>
          </a:bodyPr>
          <a:lstStyle/>
          <a:p>
            <a:endParaRPr lang="en-GB" dirty="0"/>
          </a:p>
          <a:p>
            <a:r>
              <a:rPr lang="en-GB" b="1" dirty="0"/>
              <a:t>Challenges:</a:t>
            </a:r>
            <a:endParaRPr lang="en-GB" dirty="0"/>
          </a:p>
          <a:p>
            <a:pPr marL="285750" indent="-285750">
              <a:buFont typeface="Wingdings" panose="05000000000000000000" pitchFamily="2" charset="2"/>
              <a:buChar char="§"/>
            </a:pPr>
            <a:r>
              <a:rPr lang="en-GB" dirty="0"/>
              <a:t>The LLM landscape evolves rapidly -new models are released almost daily, each with unique capabilities. </a:t>
            </a:r>
          </a:p>
        </p:txBody>
      </p:sp>
      <p:sp>
        <p:nvSpPr>
          <p:cNvPr id="5" name="TextBox 4">
            <a:extLst>
              <a:ext uri="{FF2B5EF4-FFF2-40B4-BE49-F238E27FC236}">
                <a16:creationId xmlns:a16="http://schemas.microsoft.com/office/drawing/2014/main" id="{99F985D8-48E6-2994-9836-BB5CAD544348}"/>
              </a:ext>
            </a:extLst>
          </p:cNvPr>
          <p:cNvSpPr txBox="1"/>
          <p:nvPr/>
        </p:nvSpPr>
        <p:spPr>
          <a:xfrm>
            <a:off x="571402" y="4078594"/>
            <a:ext cx="8720880" cy="1754326"/>
          </a:xfrm>
          <a:prstGeom prst="rect">
            <a:avLst/>
          </a:prstGeom>
          <a:noFill/>
          <a:ln w="12700">
            <a:noFill/>
          </a:ln>
        </p:spPr>
        <p:txBody>
          <a:bodyPr wrap="square" rtlCol="0">
            <a:spAutoFit/>
          </a:bodyPr>
          <a:lstStyle/>
          <a:p>
            <a:r>
              <a:rPr lang="en-GB" b="1" dirty="0"/>
              <a:t>Possible Techniques </a:t>
            </a:r>
          </a:p>
          <a:p>
            <a:pPr marL="342900" indent="-342900">
              <a:buFont typeface="+mj-lt"/>
              <a:buAutoNum type="arabicPeriod"/>
            </a:pPr>
            <a:r>
              <a:rPr lang="en-GB" dirty="0"/>
              <a:t>Automated Feed &amp; Database (pipeline to scrape or query sources of LLM announcements)</a:t>
            </a:r>
          </a:p>
          <a:p>
            <a:pPr marL="342900" indent="-342900">
              <a:buFont typeface="+mj-lt"/>
              <a:buAutoNum type="arabicPeriod"/>
            </a:pPr>
            <a:r>
              <a:rPr lang="en-GB" dirty="0"/>
              <a:t>LLM/NLP-Based Classification (to classify new models and techniques).  (</a:t>
            </a:r>
            <a:r>
              <a:rPr lang="en-GB" dirty="0" err="1"/>
              <a:t>Eg</a:t>
            </a:r>
            <a:r>
              <a:rPr lang="en-GB" dirty="0"/>
              <a:t> use of BERT-based classifier/ChatGPT)</a:t>
            </a:r>
          </a:p>
          <a:p>
            <a:pPr marL="342900" indent="-342900">
              <a:buFont typeface="+mj-lt"/>
              <a:buAutoNum type="arabicPeriod"/>
            </a:pPr>
            <a:r>
              <a:rPr lang="en-GB" dirty="0"/>
              <a:t>(Optional: Trend Analytics (Popularity Tracking): track which models are trending</a:t>
            </a:r>
            <a:r>
              <a:rPr lang="en-GB" dirty="0">
                <a:sym typeface="Wingdings" pitchFamily="2" charset="2"/>
              </a:rPr>
              <a:t>) </a:t>
            </a:r>
            <a:endParaRPr lang="en-GB" dirty="0"/>
          </a:p>
        </p:txBody>
      </p:sp>
    </p:spTree>
    <p:extLst>
      <p:ext uri="{BB962C8B-B14F-4D97-AF65-F5344CB8AC3E}">
        <p14:creationId xmlns:p14="http://schemas.microsoft.com/office/powerpoint/2010/main" val="34876871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133209" y="422330"/>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a:t>
            </a:r>
            <a:r>
              <a:rPr lang="en-US" sz="4400" dirty="0"/>
              <a:t>2</a:t>
            </a:r>
            <a:r>
              <a:rPr sz="4400" dirty="0"/>
              <a:t>:</a:t>
            </a:r>
            <a:r>
              <a:rPr lang="en-US" sz="4400" dirty="0"/>
              <a:t> </a:t>
            </a:r>
            <a:r>
              <a:rPr lang="en-RO" sz="4400" dirty="0"/>
              <a:t>Advisor Module</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465848" y="1482258"/>
            <a:ext cx="6664001" cy="923330"/>
          </a:xfrm>
          <a:prstGeom prst="rect">
            <a:avLst/>
          </a:prstGeom>
          <a:noFill/>
          <a:ln w="12700">
            <a:noFill/>
          </a:ln>
        </p:spPr>
        <p:txBody>
          <a:bodyPr wrap="square" rtlCol="0">
            <a:spAutoFit/>
          </a:bodyPr>
          <a:lstStyle/>
          <a:p>
            <a:r>
              <a:rPr lang="en-GB" b="1" dirty="0"/>
              <a:t>Goal:</a:t>
            </a:r>
          </a:p>
          <a:p>
            <a:pPr marL="285750" indent="-285750">
              <a:buFont typeface="Wingdings" panose="05000000000000000000" pitchFamily="2" charset="2"/>
              <a:buChar char="§"/>
            </a:pPr>
            <a:r>
              <a:rPr lang="en-GB" dirty="0"/>
              <a:t>Given a specific financial task or dataset, suggest the best-suited LLM (or approach) to use.</a:t>
            </a:r>
          </a:p>
        </p:txBody>
      </p:sp>
      <p:sp>
        <p:nvSpPr>
          <p:cNvPr id="4" name="TextBox 3">
            <a:extLst>
              <a:ext uri="{FF2B5EF4-FFF2-40B4-BE49-F238E27FC236}">
                <a16:creationId xmlns:a16="http://schemas.microsoft.com/office/drawing/2014/main" id="{7E555AC4-2787-C0B1-CCED-AC5A20E4228F}"/>
              </a:ext>
            </a:extLst>
          </p:cNvPr>
          <p:cNvSpPr txBox="1"/>
          <p:nvPr/>
        </p:nvSpPr>
        <p:spPr>
          <a:xfrm>
            <a:off x="465848" y="2646289"/>
            <a:ext cx="6960563" cy="1200329"/>
          </a:xfrm>
          <a:prstGeom prst="rect">
            <a:avLst/>
          </a:prstGeom>
          <a:noFill/>
          <a:ln w="12700">
            <a:noFill/>
          </a:ln>
        </p:spPr>
        <p:txBody>
          <a:bodyPr wrap="square" rtlCol="0">
            <a:spAutoFit/>
          </a:bodyPr>
          <a:lstStyle/>
          <a:p>
            <a:r>
              <a:rPr lang="en-GB" b="1" dirty="0"/>
              <a:t>Challenges </a:t>
            </a:r>
          </a:p>
          <a:p>
            <a:pPr marL="285750" indent="-285750">
              <a:buFont typeface="Wingdings" panose="05000000000000000000" pitchFamily="2" charset="2"/>
              <a:buChar char="§"/>
            </a:pPr>
            <a:r>
              <a:rPr lang="en-GB" dirty="0"/>
              <a:t>The Advisor needs knowledge of various models’ strengths.</a:t>
            </a:r>
          </a:p>
          <a:p>
            <a:pPr marL="285750" indent="-285750">
              <a:buFont typeface="Wingdings" panose="05000000000000000000" pitchFamily="2" charset="2"/>
              <a:buChar char="§"/>
            </a:pPr>
            <a:r>
              <a:rPr lang="en-GB" dirty="0"/>
              <a:t>Finance tasks vary widely (sentiment analysis, fraud detection, forecasting, Q&amp;A on reports, etc.). </a:t>
            </a:r>
          </a:p>
        </p:txBody>
      </p:sp>
      <p:sp>
        <p:nvSpPr>
          <p:cNvPr id="6" name="TextBox 5">
            <a:extLst>
              <a:ext uri="{FF2B5EF4-FFF2-40B4-BE49-F238E27FC236}">
                <a16:creationId xmlns:a16="http://schemas.microsoft.com/office/drawing/2014/main" id="{8CDD4B89-1E75-D9E4-5222-536304DE1F2D}"/>
              </a:ext>
            </a:extLst>
          </p:cNvPr>
          <p:cNvSpPr txBox="1"/>
          <p:nvPr/>
        </p:nvSpPr>
        <p:spPr>
          <a:xfrm>
            <a:off x="465848" y="4087319"/>
            <a:ext cx="8566941" cy="1754326"/>
          </a:xfrm>
          <a:prstGeom prst="rect">
            <a:avLst/>
          </a:prstGeom>
          <a:noFill/>
          <a:ln w="12700">
            <a:noFill/>
          </a:ln>
        </p:spPr>
        <p:txBody>
          <a:bodyPr wrap="square" rtlCol="0">
            <a:spAutoFit/>
          </a:bodyPr>
          <a:lstStyle/>
          <a:p>
            <a:r>
              <a:rPr lang="en-GB" b="1" dirty="0"/>
              <a:t>Possible Techniques </a:t>
            </a:r>
          </a:p>
          <a:p>
            <a:pPr marL="342900" indent="-342900">
              <a:buFont typeface="+mj-lt"/>
              <a:buAutoNum type="arabicPeriod"/>
            </a:pPr>
            <a:r>
              <a:rPr lang="en-GB" dirty="0"/>
              <a:t>Knowledge Base &amp; Rule-Based Mapping (mapping from task requirements to recommended model)</a:t>
            </a:r>
          </a:p>
          <a:p>
            <a:pPr marL="342900" indent="-342900">
              <a:buFont typeface="+mj-lt"/>
              <a:buAutoNum type="arabicPeriod"/>
            </a:pPr>
            <a:r>
              <a:rPr lang="en-GB" dirty="0"/>
              <a:t>Data-Driven Model Selection (database)</a:t>
            </a:r>
          </a:p>
          <a:p>
            <a:pPr marL="342900" indent="-342900">
              <a:buFont typeface="+mj-lt"/>
              <a:buAutoNum type="arabicPeriod"/>
            </a:pPr>
            <a:r>
              <a:rPr lang="en-GB" dirty="0"/>
              <a:t>LLM-based Advisory Agent (using a large language model itself to generate recommendations)</a:t>
            </a:r>
          </a:p>
        </p:txBody>
      </p:sp>
    </p:spTree>
    <p:extLst>
      <p:ext uri="{BB962C8B-B14F-4D97-AF65-F5344CB8AC3E}">
        <p14:creationId xmlns:p14="http://schemas.microsoft.com/office/powerpoint/2010/main" val="2491766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0" y="461003"/>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a:t>
            </a:r>
            <a:r>
              <a:rPr lang="en-US" sz="4400" dirty="0"/>
              <a:t>3</a:t>
            </a:r>
            <a:r>
              <a:rPr sz="4400" dirty="0"/>
              <a:t>:</a:t>
            </a:r>
            <a:r>
              <a:rPr lang="en-US" sz="4400" dirty="0"/>
              <a:t> </a:t>
            </a:r>
            <a:r>
              <a:rPr lang="en-RO" sz="4400" dirty="0"/>
              <a:t>Explainer Module</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397097" y="1407459"/>
            <a:ext cx="5114017" cy="923330"/>
          </a:xfrm>
          <a:prstGeom prst="rect">
            <a:avLst/>
          </a:prstGeom>
          <a:noFill/>
          <a:ln w="12700">
            <a:noFill/>
          </a:ln>
        </p:spPr>
        <p:txBody>
          <a:bodyPr wrap="square" rtlCol="0">
            <a:spAutoFit/>
          </a:bodyPr>
          <a:lstStyle/>
          <a:p>
            <a:r>
              <a:rPr lang="en-GB" b="1" dirty="0"/>
              <a:t>Goal</a:t>
            </a:r>
          </a:p>
          <a:p>
            <a:pPr marL="285750" indent="-285750">
              <a:buFont typeface="Wingdings" panose="05000000000000000000" pitchFamily="2" charset="2"/>
              <a:buChar char="§"/>
            </a:pPr>
            <a:r>
              <a:rPr lang="en-GB" dirty="0"/>
              <a:t>Make LLM concepts, outputs, or decisions understandable to non-technical users in finance. </a:t>
            </a:r>
          </a:p>
        </p:txBody>
      </p:sp>
      <p:sp>
        <p:nvSpPr>
          <p:cNvPr id="4" name="TextBox 3">
            <a:extLst>
              <a:ext uri="{FF2B5EF4-FFF2-40B4-BE49-F238E27FC236}">
                <a16:creationId xmlns:a16="http://schemas.microsoft.com/office/drawing/2014/main" id="{7E555AC4-2787-C0B1-CCED-AC5A20E4228F}"/>
              </a:ext>
            </a:extLst>
          </p:cNvPr>
          <p:cNvSpPr txBox="1"/>
          <p:nvPr/>
        </p:nvSpPr>
        <p:spPr>
          <a:xfrm>
            <a:off x="397097" y="4167097"/>
            <a:ext cx="8536838" cy="2031325"/>
          </a:xfrm>
          <a:prstGeom prst="rect">
            <a:avLst/>
          </a:prstGeom>
          <a:noFill/>
          <a:ln w="12700">
            <a:noFill/>
          </a:ln>
        </p:spPr>
        <p:txBody>
          <a:bodyPr wrap="square" rtlCol="0">
            <a:spAutoFit/>
          </a:bodyPr>
          <a:lstStyle/>
          <a:p>
            <a:r>
              <a:rPr lang="en-GB" b="1" dirty="0"/>
              <a:t>Possible Techniques  </a:t>
            </a:r>
          </a:p>
          <a:p>
            <a:pPr marL="342900" indent="-342900">
              <a:buFont typeface="+mj-lt"/>
              <a:buAutoNum type="arabicPeriod"/>
            </a:pPr>
            <a:r>
              <a:rPr lang="en-GB" dirty="0"/>
              <a:t>Glossary-Base Retrieval (curated glossary of AI/LLM terms and their plain-language definitions)</a:t>
            </a:r>
          </a:p>
          <a:p>
            <a:pPr marL="342900" indent="-342900">
              <a:buFont typeface="+mj-lt"/>
              <a:buAutoNum type="arabicPeriod"/>
            </a:pPr>
            <a:r>
              <a:rPr lang="en-GB" dirty="0"/>
              <a:t>LLM Explanation (Prompting): (utilize a large language model (maybe the same one behind Advisor, or a smaller one) to generate explanations on demand)</a:t>
            </a:r>
          </a:p>
          <a:p>
            <a:pPr marL="342900" indent="-342900">
              <a:buFont typeface="+mj-lt"/>
              <a:buAutoNum type="arabicPeriod"/>
            </a:pPr>
            <a:r>
              <a:rPr lang="en-GB" dirty="0"/>
              <a:t>Fine-Tuned Explainer Model (fine-tune a smaller open-source model to be an “explainer”)</a:t>
            </a:r>
          </a:p>
        </p:txBody>
      </p:sp>
      <p:sp>
        <p:nvSpPr>
          <p:cNvPr id="5" name="TextBox 4">
            <a:extLst>
              <a:ext uri="{FF2B5EF4-FFF2-40B4-BE49-F238E27FC236}">
                <a16:creationId xmlns:a16="http://schemas.microsoft.com/office/drawing/2014/main" id="{99F985D8-48E6-2994-9836-BB5CAD544348}"/>
              </a:ext>
            </a:extLst>
          </p:cNvPr>
          <p:cNvSpPr txBox="1"/>
          <p:nvPr/>
        </p:nvSpPr>
        <p:spPr>
          <a:xfrm>
            <a:off x="397097" y="2459268"/>
            <a:ext cx="8536838" cy="1477328"/>
          </a:xfrm>
          <a:prstGeom prst="rect">
            <a:avLst/>
          </a:prstGeom>
          <a:noFill/>
          <a:ln w="12700">
            <a:noFill/>
          </a:ln>
        </p:spPr>
        <p:txBody>
          <a:bodyPr wrap="square" rtlCol="0">
            <a:spAutoFit/>
          </a:bodyPr>
          <a:lstStyle/>
          <a:p>
            <a:r>
              <a:rPr lang="en-GB" b="1" dirty="0"/>
              <a:t>Challenges </a:t>
            </a:r>
          </a:p>
          <a:p>
            <a:pPr marL="285750" indent="-285750">
              <a:buFont typeface="Wingdings" panose="05000000000000000000" pitchFamily="2" charset="2"/>
              <a:buChar char="§"/>
            </a:pPr>
            <a:r>
              <a:rPr lang="en-GB" dirty="0"/>
              <a:t>Many AI terms (like </a:t>
            </a:r>
            <a:r>
              <a:rPr lang="en-GB" i="1" dirty="0"/>
              <a:t>fine-tuning, embeddings, overfitting, hallucination</a:t>
            </a:r>
            <a:r>
              <a:rPr lang="en-GB" dirty="0"/>
              <a:t>) are unfamiliar to non-tech users. </a:t>
            </a:r>
          </a:p>
          <a:p>
            <a:pPr marL="285750" indent="-285750">
              <a:buFont typeface="Wingdings" panose="05000000000000000000" pitchFamily="2" charset="2"/>
              <a:buChar char="§"/>
            </a:pPr>
            <a:r>
              <a:rPr lang="en-GB" dirty="0"/>
              <a:t>Also, explaining </a:t>
            </a:r>
            <a:r>
              <a:rPr lang="en-GB" i="1" dirty="0"/>
              <a:t>why</a:t>
            </a:r>
            <a:r>
              <a:rPr lang="en-GB" dirty="0"/>
              <a:t> a model was recommended or </a:t>
            </a:r>
            <a:r>
              <a:rPr lang="en-GB" i="1" dirty="0"/>
              <a:t>how</a:t>
            </a:r>
            <a:r>
              <a:rPr lang="en-GB" dirty="0"/>
              <a:t> an LLM arrived at an answer is hard as we get into AI explainability. </a:t>
            </a:r>
          </a:p>
        </p:txBody>
      </p:sp>
    </p:spTree>
    <p:extLst>
      <p:ext uri="{BB962C8B-B14F-4D97-AF65-F5344CB8AC3E}">
        <p14:creationId xmlns:p14="http://schemas.microsoft.com/office/powerpoint/2010/main" val="25436390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ributions"/>
          <p:cNvSpPr txBox="1">
            <a:spLocks noGrp="1"/>
          </p:cNvSpPr>
          <p:nvPr>
            <p:ph type="ctrTitle"/>
          </p:nvPr>
        </p:nvSpPr>
        <p:spPr>
          <a:xfrm>
            <a:off x="146137" y="545456"/>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US" sz="4400" dirty="0"/>
              <a:t>Impact Statement (business/industry)</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200" name="10"/>
          <p:cNvSpPr txBox="1"/>
          <p:nvPr/>
        </p:nvSpPr>
        <p:spPr>
          <a:xfrm>
            <a:off x="11413759" y="6198422"/>
            <a:ext cx="4697440"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201" name="Point 1…"/>
          <p:cNvSpPr txBox="1"/>
          <p:nvPr/>
        </p:nvSpPr>
        <p:spPr>
          <a:xfrm>
            <a:off x="450869" y="1267585"/>
            <a:ext cx="12192000" cy="156709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p>
            <a:pPr marL="285750" indent="-285750">
              <a:lnSpc>
                <a:spcPct val="150000"/>
              </a:lnSpc>
              <a:buFont typeface="Arial" panose="020B0604020202020204" pitchFamily="34" charset="0"/>
              <a:buChar char="•"/>
            </a:pPr>
            <a:r>
              <a:rPr lang="en-GB" dirty="0"/>
              <a:t>Clarifies AI concepts for teams across business functions.</a:t>
            </a:r>
          </a:p>
          <a:p>
            <a:pPr marL="285750" indent="-285750">
              <a:lnSpc>
                <a:spcPct val="150000"/>
              </a:lnSpc>
              <a:buFont typeface="Arial" panose="020B0604020202020204" pitchFamily="34" charset="0"/>
              <a:buChar char="•"/>
            </a:pPr>
            <a:r>
              <a:rPr lang="en-GB" dirty="0"/>
              <a:t>Enhances documentation and justification for AI model selection.</a:t>
            </a:r>
          </a:p>
          <a:p>
            <a:pPr marL="285750" indent="-285750">
              <a:lnSpc>
                <a:spcPct val="150000"/>
              </a:lnSpc>
              <a:buFont typeface="Arial" panose="020B0604020202020204" pitchFamily="34" charset="0"/>
              <a:buChar char="•"/>
            </a:pPr>
            <a:r>
              <a:rPr lang="en-GB" dirty="0"/>
              <a:t>Promotes transparency and trust in high-stakes decision-making.</a:t>
            </a:r>
          </a:p>
          <a:p>
            <a:pPr marL="480377" marR="1969452" lvl="1" defTabSz="228600">
              <a:spcAft>
                <a:spcPts val="1000"/>
              </a:spcAft>
              <a:buSzPct val="150000"/>
              <a:defRPr sz="3500">
                <a:latin typeface="Arial"/>
                <a:ea typeface="Arial"/>
                <a:cs typeface="Arial"/>
                <a:sym typeface="Arial"/>
              </a:defRPr>
            </a:pPr>
            <a:endParaRPr sz="1750" dirty="0"/>
          </a:p>
        </p:txBody>
      </p:sp>
    </p:spTree>
    <p:extLst>
      <p:ext uri="{BB962C8B-B14F-4D97-AF65-F5344CB8AC3E}">
        <p14:creationId xmlns:p14="http://schemas.microsoft.com/office/powerpoint/2010/main" val="27240529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D4693-63B9-AE2A-2CC8-EF2912C43018}"/>
            </a:ext>
          </a:extLst>
        </p:cNvPr>
        <p:cNvGrpSpPr/>
        <p:nvPr/>
      </p:nvGrpSpPr>
      <p:grpSpPr>
        <a:xfrm>
          <a:off x="0" y="0"/>
          <a:ext cx="0" cy="0"/>
          <a:chOff x="0" y="0"/>
          <a:chExt cx="0" cy="0"/>
        </a:xfrm>
      </p:grpSpPr>
      <p:sp>
        <p:nvSpPr>
          <p:cNvPr id="198" name="Contributions">
            <a:extLst>
              <a:ext uri="{FF2B5EF4-FFF2-40B4-BE49-F238E27FC236}">
                <a16:creationId xmlns:a16="http://schemas.microsoft.com/office/drawing/2014/main" id="{4352E57C-5F4B-9E0E-F0D1-3D4CB1F27251}"/>
              </a:ext>
            </a:extLst>
          </p:cNvPr>
          <p:cNvSpPr txBox="1">
            <a:spLocks noGrp="1"/>
          </p:cNvSpPr>
          <p:nvPr>
            <p:ph type="ctrTitle"/>
          </p:nvPr>
        </p:nvSpPr>
        <p:spPr>
          <a:xfrm>
            <a:off x="146137" y="545456"/>
            <a:ext cx="10972800" cy="4578450"/>
          </a:xfrm>
          <a:prstGeom prst="rect">
            <a:avLst/>
          </a:prstGeom>
        </p:spPr>
        <p:txBody>
          <a:bodyPr anchor="t"/>
          <a:lstStyle/>
          <a:p>
            <a:pPr marL="207328" algn="ctr" defTabSz="228600">
              <a:lnSpc>
                <a:spcPct val="100000"/>
              </a:lnSpc>
              <a:defRPr sz="7000" b="1" spc="0">
                <a:solidFill>
                  <a:srgbClr val="00546A"/>
                </a:solidFill>
                <a:latin typeface="Arial"/>
                <a:ea typeface="Arial"/>
                <a:cs typeface="Arial"/>
                <a:sym typeface="Arial"/>
              </a:defRPr>
            </a:pPr>
            <a:r>
              <a:rPr lang="en-US" sz="4400" b="1" dirty="0">
                <a:sym typeface="Arial"/>
              </a:rPr>
              <a:t>List of deliverables for Recommender System </a:t>
            </a:r>
            <a:br>
              <a:rPr lang="en-RO" sz="4400" b="1" dirty="0">
                <a:sym typeface="Arial"/>
              </a:rPr>
            </a:b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a:extLst>
              <a:ext uri="{FF2B5EF4-FFF2-40B4-BE49-F238E27FC236}">
                <a16:creationId xmlns:a16="http://schemas.microsoft.com/office/drawing/2014/main" id="{8B6F38DB-C33D-7E77-BAB9-E74B8DC58AAE}"/>
              </a:ext>
            </a:extLst>
          </p:cNvPr>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200" name="10">
            <a:extLst>
              <a:ext uri="{FF2B5EF4-FFF2-40B4-BE49-F238E27FC236}">
                <a16:creationId xmlns:a16="http://schemas.microsoft.com/office/drawing/2014/main" id="{8B9E3BDA-8149-379D-82C6-FD471232AD4D}"/>
              </a:ext>
            </a:extLst>
          </p:cNvPr>
          <p:cNvSpPr txBox="1"/>
          <p:nvPr/>
        </p:nvSpPr>
        <p:spPr>
          <a:xfrm>
            <a:off x="11413759" y="6198422"/>
            <a:ext cx="4697440" cy="50635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3" name="TextBox 2">
            <a:extLst>
              <a:ext uri="{FF2B5EF4-FFF2-40B4-BE49-F238E27FC236}">
                <a16:creationId xmlns:a16="http://schemas.microsoft.com/office/drawing/2014/main" id="{7B3C9280-A19A-4DE6-1DA1-CEAD0AB3234F}"/>
              </a:ext>
            </a:extLst>
          </p:cNvPr>
          <p:cNvSpPr txBox="1"/>
          <p:nvPr/>
        </p:nvSpPr>
        <p:spPr>
          <a:xfrm>
            <a:off x="753762" y="1976043"/>
            <a:ext cx="9057502" cy="3693319"/>
          </a:xfrm>
          <a:prstGeom prst="rect">
            <a:avLst/>
          </a:prstGeom>
          <a:noFill/>
        </p:spPr>
        <p:txBody>
          <a:bodyPr wrap="square">
            <a:spAutoFit/>
          </a:bodyPr>
          <a:lstStyle/>
          <a:p>
            <a:pPr marL="342900" lvl="0" indent="-342900">
              <a:buSzPts val="1100"/>
              <a:buFont typeface="Calibri" panose="020F0502020204030204" pitchFamily="34" charset="0"/>
              <a:buAutoNum type="arabicPeriod"/>
            </a:pPr>
            <a:r>
              <a:rPr lang="en-RO" dirty="0">
                <a:effectLst/>
                <a:ea typeface="Times New Roman" panose="02020603050405020304" pitchFamily="18" charset="0"/>
                <a:cs typeface="Arial" panose="020B0604020202020204" pitchFamily="34" charset="0"/>
              </a:rPr>
              <a:t>HCI report :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Evidence of consultation with users at each stage (when appropriate)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Personas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Sketches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Evidence of consideration of alternatives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Evidence of iteration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Demonstration of a user interacting with the prototype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Evaluation of prototype </a:t>
            </a:r>
          </a:p>
          <a:p>
            <a:pPr marL="742950" lvl="1" indent="-285750">
              <a:buFont typeface="+mj-lt"/>
              <a:buAutoNum type="alphaLcPeriod"/>
            </a:pPr>
            <a:r>
              <a:rPr lang="en-RO" dirty="0">
                <a:effectLst/>
                <a:ea typeface="Times New Roman" panose="02020603050405020304" pitchFamily="18" charset="0"/>
                <a:cs typeface="Arial" panose="020B0604020202020204" pitchFamily="34" charset="0"/>
              </a:rPr>
              <a:t>Citations and relation to the literature</a:t>
            </a:r>
          </a:p>
          <a:p>
            <a:pPr marL="342900" lvl="0" indent="-342900">
              <a:buSzPts val="1100"/>
              <a:buFont typeface="Calibri" panose="020F0502020204030204" pitchFamily="34" charset="0"/>
              <a:buAutoNum type="arabicPeriod"/>
            </a:pPr>
            <a:r>
              <a:rPr lang="en-RO" dirty="0">
                <a:effectLst/>
                <a:ea typeface="Times New Roman" panose="02020603050405020304" pitchFamily="18" charset="0"/>
                <a:cs typeface="Arial" panose="020B0604020202020204" pitchFamily="34" charset="0"/>
              </a:rPr>
              <a:t>20240210 Venture Scientists project-startup template</a:t>
            </a:r>
          </a:p>
          <a:p>
            <a:pPr marL="342900" lvl="0" indent="-342900">
              <a:buSzPts val="1100"/>
              <a:buFont typeface="Calibri" panose="020F0502020204030204" pitchFamily="34" charset="0"/>
              <a:buAutoNum type="arabicPeriod"/>
            </a:pPr>
            <a:r>
              <a:rPr lang="en-RO" dirty="0">
                <a:effectLst/>
                <a:ea typeface="Times New Roman" panose="02020603050405020304" pitchFamily="18" charset="0"/>
                <a:cs typeface="Arial" panose="020B0604020202020204" pitchFamily="34" charset="0"/>
              </a:rPr>
              <a:t>20230517 Project Workplans and Tasks</a:t>
            </a:r>
          </a:p>
          <a:p>
            <a:pPr marL="342900" lvl="0" indent="-342900">
              <a:buSzPts val="1100"/>
              <a:buFont typeface="Calibri" panose="020F0502020204030204" pitchFamily="34" charset="0"/>
              <a:buAutoNum type="arabicPeriod"/>
            </a:pPr>
            <a:r>
              <a:rPr lang="en-RO" dirty="0">
                <a:effectLst/>
                <a:ea typeface="Times New Roman" panose="02020603050405020304" pitchFamily="18" charset="0"/>
                <a:cs typeface="Arial" panose="020B0604020202020204" pitchFamily="34" charset="0"/>
              </a:rPr>
              <a:t>UI Design </a:t>
            </a:r>
          </a:p>
          <a:p>
            <a:pPr marL="342900" lvl="0" indent="-342900">
              <a:buSzPts val="1100"/>
              <a:buFont typeface="Calibri" panose="020F0502020204030204" pitchFamily="34" charset="0"/>
              <a:buAutoNum type="arabicPeriod"/>
            </a:pPr>
            <a:r>
              <a:rPr lang="en-RO" dirty="0">
                <a:effectLst/>
                <a:ea typeface="Times New Roman" panose="02020603050405020304" pitchFamily="18" charset="0"/>
                <a:cs typeface="Arial" panose="020B0604020202020204" pitchFamily="34" charset="0"/>
              </a:rPr>
              <a:t>Pitch Website </a:t>
            </a:r>
          </a:p>
        </p:txBody>
      </p:sp>
    </p:spTree>
    <p:extLst>
      <p:ext uri="{BB962C8B-B14F-4D97-AF65-F5344CB8AC3E}">
        <p14:creationId xmlns:p14="http://schemas.microsoft.com/office/powerpoint/2010/main" val="71089937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38917</TotalTime>
  <Words>3827</Words>
  <Application>Microsoft Macintosh PowerPoint</Application>
  <PresentationFormat>Widescreen</PresentationFormat>
  <Paragraphs>123</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Graphik Medium</vt:lpstr>
      <vt:lpstr>Graphik Semibold</vt:lpstr>
      <vt:lpstr>Times New Roman</vt:lpstr>
      <vt:lpstr>Wingdings</vt:lpstr>
      <vt:lpstr>Office Theme</vt:lpstr>
      <vt:lpstr>LLM Recommender system for finance  An innovative intelligent system designed to track, explain, and recommend emerging, task-specific Large Language Models (LLMs) for financial applications       Sara Craciun  Academic Supervisor: Prof Philip Treleaven Technical Advisor:      </vt:lpstr>
      <vt:lpstr>Research Motivations</vt:lpstr>
      <vt:lpstr>PowerPoint Presentation</vt:lpstr>
      <vt:lpstr>Ecosystem Example 1</vt:lpstr>
      <vt:lpstr>Exp 1: Radar Module </vt:lpstr>
      <vt:lpstr>Exp 2: Advisor Module </vt:lpstr>
      <vt:lpstr>Exp 3: Explainer Module </vt:lpstr>
      <vt:lpstr>Impact Statement (business/industry) </vt:lpstr>
      <vt:lpstr>List of deliverables for Recommender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Treleaven, Philip</dc:creator>
  <cp:lastModifiedBy>Craciun, Sara</cp:lastModifiedBy>
  <cp:revision>280</cp:revision>
  <dcterms:created xsi:type="dcterms:W3CDTF">2023-05-17T17:08:02Z</dcterms:created>
  <dcterms:modified xsi:type="dcterms:W3CDTF">2025-07-27T10:57:20Z</dcterms:modified>
</cp:coreProperties>
</file>