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79" r:id="rId12"/>
    <p:sldId id="280" r:id="rId13"/>
    <p:sldId id="281" r:id="rId14"/>
    <p:sldId id="282" r:id="rId15"/>
    <p:sldId id="265" r:id="rId16"/>
    <p:sldId id="267" r:id="rId17"/>
    <p:sldId id="266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1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6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3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5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31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1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4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1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6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4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7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E9E970-8CAA-4FA9-9AFA-197EBECDC56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DA3091-D888-494E-8BAB-7FA95F6A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../Feladat/Feladat_Megfogalmazasa.docx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5A52-E984-4A8D-A98B-CC1BC9472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>
                <a:latin typeface="Algerian" panose="04020705040A02060702" pitchFamily="82" charset="0"/>
              </a:rPr>
              <a:t>HAS</a:t>
            </a:r>
            <a:r>
              <a:rPr lang="en-US" sz="3600" dirty="0" err="1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hu-HU" sz="36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ÓTÁBLA Ny</a:t>
            </a:r>
            <a:r>
              <a:rPr lang="en-US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hu-HU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lt c</a:t>
            </a:r>
            <a:r>
              <a:rPr lang="en-US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hu-HU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mzés </a:t>
            </a:r>
            <a:r>
              <a:rPr lang="en-US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– N</a:t>
            </a:r>
            <a:r>
              <a:rPr lang="hu-HU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égyzetes kiprobálás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B9BD8-AB2C-4297-A1BD-BABA72A62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						</a:t>
            </a:r>
            <a:r>
              <a:rPr lang="hu-HU" sz="2800" b="1" i="1" dirty="0"/>
              <a:t>Kész</a:t>
            </a:r>
            <a:r>
              <a:rPr lang="en-US" sz="2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hu-HU" sz="2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tette</a:t>
            </a:r>
            <a:r>
              <a:rPr lang="en-US" sz="2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lang="en-US" sz="2400" dirty="0" err="1"/>
              <a:t>Sz</a:t>
            </a:r>
            <a:r>
              <a:rPr lang="hu-HU" sz="2400" dirty="0"/>
              <a:t>ékely Robert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15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BFFBCD-90FF-4524-B6C5-682F67E7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18227"/>
              </p:ext>
            </p:extLst>
          </p:nvPr>
        </p:nvGraphicFramePr>
        <p:xfrm>
          <a:off x="1359849" y="447205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43643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68154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13499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950052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88248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7853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93072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35025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7073967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94213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1985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5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E555B5-17E1-45E4-B9DE-1E765B0F63D4}"/>
              </a:ext>
            </a:extLst>
          </p:cNvPr>
          <p:cNvSpPr txBox="1"/>
          <p:nvPr/>
        </p:nvSpPr>
        <p:spPr>
          <a:xfrm>
            <a:off x="1359849" y="4898242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0		 1	     2		   3           4           5            6           7          8           9          10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/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h(key) = key % 11</a:t>
                </a:r>
              </a:p>
              <a:p>
                <a:r>
                  <a:rPr lang="en-US" dirty="0"/>
                  <a:t>H(key ,i) = (h(key)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) % 11</a:t>
                </a:r>
              </a:p>
              <a:p>
                <a:endParaRPr lang="en-US" dirty="0"/>
              </a:p>
              <a:p>
                <a:r>
                  <a:rPr lang="en-US" dirty="0">
                    <a:latin typeface="+mj-lt"/>
                  </a:rPr>
                  <a:t>V=(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18,28,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+mj-lt"/>
                  </a:rPr>
                  <a:t>36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,17,62,48,50 )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blipFill>
                <a:blip r:embed="rId2"/>
                <a:stretch>
                  <a:fillRect l="-692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2D272B-A689-4FA4-953C-1EC933FE560F}"/>
              </a:ext>
            </a:extLst>
          </p:cNvPr>
          <p:cNvSpPr txBox="1"/>
          <p:nvPr/>
        </p:nvSpPr>
        <p:spPr>
          <a:xfrm>
            <a:off x="1359848" y="2939373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h(36) = 3</a:t>
            </a:r>
          </a:p>
          <a:p>
            <a:r>
              <a:rPr lang="en-US" dirty="0"/>
              <a:t>H(36 ,0) = (3+ 0) % 11 =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2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BFFBCD-90FF-4524-B6C5-682F67E7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42624"/>
              </p:ext>
            </p:extLst>
          </p:nvPr>
        </p:nvGraphicFramePr>
        <p:xfrm>
          <a:off x="1359849" y="472481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43643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68154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13499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950052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88248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7853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93072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35025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7073967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94213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1985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5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E555B5-17E1-45E4-B9DE-1E765B0F63D4}"/>
              </a:ext>
            </a:extLst>
          </p:cNvPr>
          <p:cNvSpPr txBox="1"/>
          <p:nvPr/>
        </p:nvSpPr>
        <p:spPr>
          <a:xfrm>
            <a:off x="1359849" y="5126761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0		 1	     2		   3           4           5            6           7          8           9          10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/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h(key) = key % 11</a:t>
                </a:r>
              </a:p>
              <a:p>
                <a:r>
                  <a:rPr lang="en-US" dirty="0"/>
                  <a:t>H(key ,i) = (h(key)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) % 11</a:t>
                </a:r>
              </a:p>
              <a:p>
                <a:endParaRPr lang="en-US" dirty="0"/>
              </a:p>
              <a:p>
                <a:r>
                  <a:rPr lang="en-US" dirty="0">
                    <a:latin typeface="+mj-lt"/>
                  </a:rPr>
                  <a:t>V=(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18,28,36,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+mj-lt"/>
                  </a:rPr>
                  <a:t>17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,62,48,50 )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blipFill>
                <a:blip r:embed="rId2"/>
                <a:stretch>
                  <a:fillRect l="-692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2D272B-A689-4FA4-953C-1EC933FE560F}"/>
              </a:ext>
            </a:extLst>
          </p:cNvPr>
          <p:cNvSpPr txBox="1"/>
          <p:nvPr/>
        </p:nvSpPr>
        <p:spPr>
          <a:xfrm>
            <a:off x="1359848" y="2939373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h(17) = 6</a:t>
            </a:r>
          </a:p>
          <a:p>
            <a:r>
              <a:rPr lang="en-US" dirty="0"/>
              <a:t>H(17 ,0) = (6 + 0) % 11 = 6</a:t>
            </a:r>
          </a:p>
          <a:p>
            <a:r>
              <a:rPr lang="en-US" dirty="0"/>
              <a:t>H(17 ,1) = (6 + 1) % 11 = 7</a:t>
            </a:r>
          </a:p>
          <a:p>
            <a:r>
              <a:rPr lang="en-US" dirty="0"/>
              <a:t>H(17 ,2) = (6 + 4)%11 =   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BFFBCD-90FF-4524-B6C5-682F67E7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10951"/>
              </p:ext>
            </p:extLst>
          </p:nvPr>
        </p:nvGraphicFramePr>
        <p:xfrm>
          <a:off x="1359849" y="472481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43643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68154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13499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950052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88248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7853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93072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35025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7073967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94213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1985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5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E555B5-17E1-45E4-B9DE-1E765B0F63D4}"/>
              </a:ext>
            </a:extLst>
          </p:cNvPr>
          <p:cNvSpPr txBox="1"/>
          <p:nvPr/>
        </p:nvSpPr>
        <p:spPr>
          <a:xfrm>
            <a:off x="1359849" y="5126761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0		 1	     2		   3           4           5            6           7          8           9          10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/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h(key) = key % 11</a:t>
                </a:r>
              </a:p>
              <a:p>
                <a:r>
                  <a:rPr lang="en-US" dirty="0"/>
                  <a:t>H(key ,i) = (h(key)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) % 11</a:t>
                </a:r>
              </a:p>
              <a:p>
                <a:endParaRPr lang="en-US" dirty="0"/>
              </a:p>
              <a:p>
                <a:r>
                  <a:rPr lang="en-US" dirty="0">
                    <a:latin typeface="+mj-lt"/>
                  </a:rPr>
                  <a:t>V=(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18,28,36,17,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+mj-lt"/>
                  </a:rPr>
                  <a:t>62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,48,50 )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blipFill>
                <a:blip r:embed="rId2"/>
                <a:stretch>
                  <a:fillRect l="-692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2D272B-A689-4FA4-953C-1EC933FE560F}"/>
              </a:ext>
            </a:extLst>
          </p:cNvPr>
          <p:cNvSpPr txBox="1"/>
          <p:nvPr/>
        </p:nvSpPr>
        <p:spPr>
          <a:xfrm>
            <a:off x="1359848" y="2939373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h(62) = 7</a:t>
            </a:r>
          </a:p>
          <a:p>
            <a:r>
              <a:rPr lang="en-US" dirty="0"/>
              <a:t>H(62 ,0) = (7 + 0) % 11 = 7</a:t>
            </a:r>
          </a:p>
          <a:p>
            <a:r>
              <a:rPr lang="en-US" dirty="0"/>
              <a:t>H(62 ,1) = (7 + 1) % 11 = 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BFFBCD-90FF-4524-B6C5-682F67E7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49346"/>
              </p:ext>
            </p:extLst>
          </p:nvPr>
        </p:nvGraphicFramePr>
        <p:xfrm>
          <a:off x="1359849" y="472481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43643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68154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13499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950052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88248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7853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93072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35025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7073967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94213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1985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5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E555B5-17E1-45E4-B9DE-1E765B0F63D4}"/>
              </a:ext>
            </a:extLst>
          </p:cNvPr>
          <p:cNvSpPr txBox="1"/>
          <p:nvPr/>
        </p:nvSpPr>
        <p:spPr>
          <a:xfrm>
            <a:off x="1359849" y="5126761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0		 1	     2		   3           4           5            6           7          8           9          10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/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h(key) = key % 11</a:t>
                </a:r>
              </a:p>
              <a:p>
                <a:r>
                  <a:rPr lang="en-US" dirty="0"/>
                  <a:t>H(key ,i) = (h(key)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) % 11</a:t>
                </a:r>
              </a:p>
              <a:p>
                <a:endParaRPr lang="en-US" dirty="0"/>
              </a:p>
              <a:p>
                <a:r>
                  <a:rPr lang="en-US" dirty="0">
                    <a:latin typeface="+mj-lt"/>
                  </a:rPr>
                  <a:t>V=(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18,28,36,17,62,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+mj-lt"/>
                  </a:rPr>
                  <a:t>48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,50 )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blipFill>
                <a:blip r:embed="rId2"/>
                <a:stretch>
                  <a:fillRect l="-692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2D272B-A689-4FA4-953C-1EC933FE560F}"/>
              </a:ext>
            </a:extLst>
          </p:cNvPr>
          <p:cNvSpPr txBox="1"/>
          <p:nvPr/>
        </p:nvSpPr>
        <p:spPr>
          <a:xfrm>
            <a:off x="1359848" y="2939373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h(48) = 4</a:t>
            </a:r>
          </a:p>
          <a:p>
            <a:r>
              <a:rPr lang="en-US" dirty="0"/>
              <a:t>H(48 ,0) = (4 + 0) % 11 =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BFFBCD-90FF-4524-B6C5-682F67E7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44091"/>
              </p:ext>
            </p:extLst>
          </p:nvPr>
        </p:nvGraphicFramePr>
        <p:xfrm>
          <a:off x="1359849" y="472481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43643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68154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13499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950052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88248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7853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93072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35025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7073967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94213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1985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5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E555B5-17E1-45E4-B9DE-1E765B0F63D4}"/>
              </a:ext>
            </a:extLst>
          </p:cNvPr>
          <p:cNvSpPr txBox="1"/>
          <p:nvPr/>
        </p:nvSpPr>
        <p:spPr>
          <a:xfrm>
            <a:off x="1359849" y="5126761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0		 1	     2		   3           4           5            6           7          8           9          10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/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h(key) = key % 11</a:t>
                </a:r>
              </a:p>
              <a:p>
                <a:r>
                  <a:rPr lang="en-US" dirty="0"/>
                  <a:t>H(key ,i) = (h(key)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) % 11</a:t>
                </a:r>
              </a:p>
              <a:p>
                <a:endParaRPr lang="en-US" dirty="0"/>
              </a:p>
              <a:p>
                <a:r>
                  <a:rPr lang="en-US" dirty="0">
                    <a:latin typeface="+mj-lt"/>
                  </a:rPr>
                  <a:t>V=(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18,28,36,17,62,</a:t>
                </a:r>
                <a:r>
                  <a:rPr lang="en-US" sz="1800" b="0" i="0" u="none" strike="noStrike" baseline="0" dirty="0">
                    <a:latin typeface="+mj-lt"/>
                  </a:rPr>
                  <a:t>48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,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+mj-lt"/>
                  </a:rPr>
                  <a:t>50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)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blipFill>
                <a:blip r:embed="rId2"/>
                <a:stretch>
                  <a:fillRect l="-692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2D272B-A689-4FA4-953C-1EC933FE560F}"/>
              </a:ext>
            </a:extLst>
          </p:cNvPr>
          <p:cNvSpPr txBox="1"/>
          <p:nvPr/>
        </p:nvSpPr>
        <p:spPr>
          <a:xfrm>
            <a:off x="1359849" y="2914849"/>
            <a:ext cx="8362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h(50) = 6</a:t>
            </a:r>
          </a:p>
          <a:p>
            <a:r>
              <a:rPr lang="en-US" dirty="0"/>
              <a:t>H(50 ,0) = (6 + 0) % 11 = 6                            H(50,5) = (6 + 25) % 11 = 9</a:t>
            </a:r>
          </a:p>
          <a:p>
            <a:r>
              <a:rPr lang="en-US" dirty="0"/>
              <a:t>H(50 ,1) = (6 + 1) % 11 = 7</a:t>
            </a:r>
          </a:p>
          <a:p>
            <a:r>
              <a:rPr lang="en-US" dirty="0"/>
              <a:t>H(50 ,2) = (6 + 4) % 11 = 10</a:t>
            </a:r>
          </a:p>
          <a:p>
            <a:r>
              <a:rPr lang="en-US" dirty="0"/>
              <a:t>H(50 ,3) = (6 + 9) % 11 = 4</a:t>
            </a:r>
          </a:p>
          <a:p>
            <a:r>
              <a:rPr lang="en-US" dirty="0"/>
              <a:t>H(50 ,4) = (6 + 16) % 11 =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7DCD-E0FD-4AA4-98D9-B19E4983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98" y="1140926"/>
            <a:ext cx="3594012" cy="756466"/>
          </a:xfrm>
        </p:spPr>
        <p:txBody>
          <a:bodyPr>
            <a:normAutofit/>
          </a:bodyPr>
          <a:lstStyle/>
          <a:p>
            <a:r>
              <a:rPr lang="en-US" sz="3200" dirty="0"/>
              <a:t>M</a:t>
            </a:r>
            <a:r>
              <a:rPr lang="hu-HU" sz="3200" dirty="0"/>
              <a:t>űveletek 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66E5B2-CCEB-4A4F-8BA5-822618FC0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507" y="3031064"/>
            <a:ext cx="5893362" cy="12703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D0AFC-5811-4156-835A-E098736F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248573" cy="2438404"/>
          </a:xfrm>
        </p:spPr>
        <p:txBody>
          <a:bodyPr/>
          <a:lstStyle/>
          <a:p>
            <a:r>
              <a:rPr lang="hu-HU" dirty="0"/>
              <a:t>A Has</a:t>
            </a:r>
            <a:r>
              <a:rPr lang="en-US" dirty="0"/>
              <a:t>í</a:t>
            </a:r>
            <a:r>
              <a:rPr lang="hu-HU" dirty="0"/>
              <a:t>tótábla komoly ellenfélnek mutat más adatszerkezetekkel szemben ,mivelhogy megfelelően implementálva a Beszúrás, Törlés , Keresés mind O</a:t>
            </a:r>
            <a:r>
              <a:rPr lang="en-US" dirty="0"/>
              <a:t>(1) id</a:t>
            </a:r>
            <a:r>
              <a:rPr lang="hu-HU" dirty="0"/>
              <a:t>őben valós</a:t>
            </a:r>
            <a:r>
              <a:rPr lang="en-US" dirty="0"/>
              <a:t>í</a:t>
            </a:r>
            <a:r>
              <a:rPr lang="hu-HU" dirty="0"/>
              <a:t>tható meg. Ny</a:t>
            </a:r>
            <a:r>
              <a:rPr lang="en-US" dirty="0"/>
              <a:t>í</a:t>
            </a:r>
            <a:r>
              <a:rPr lang="hu-HU" dirty="0"/>
              <a:t>lt c</a:t>
            </a:r>
            <a:r>
              <a:rPr lang="en-US" dirty="0"/>
              <a:t>í</a:t>
            </a:r>
            <a:r>
              <a:rPr lang="hu-HU" dirty="0"/>
              <a:t>mzés esetén nagyon fontos mindvégig a tábla tel</a:t>
            </a:r>
            <a:r>
              <a:rPr lang="en-US" dirty="0"/>
              <a:t>í</a:t>
            </a:r>
            <a:r>
              <a:rPr lang="hu-HU" dirty="0"/>
              <a:t>tettségi sz</a:t>
            </a:r>
            <a:r>
              <a:rPr lang="en-US" dirty="0"/>
              <a:t>í</a:t>
            </a:r>
            <a:r>
              <a:rPr lang="hu-HU" dirty="0"/>
              <a:t>ntjét figyelni ,mivelhogy ha ez meghaladja a 75% 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hu-HU" dirty="0"/>
              <a:t> a műveletek elvégzése lényegesen le lassulhat.</a:t>
            </a:r>
          </a:p>
        </p:txBody>
      </p:sp>
    </p:spTree>
    <p:extLst>
      <p:ext uri="{BB962C8B-B14F-4D97-AF65-F5344CB8AC3E}">
        <p14:creationId xmlns:p14="http://schemas.microsoft.com/office/powerpoint/2010/main" val="88746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00C0-3D52-4DA6-81C3-8551A128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5" y="923731"/>
            <a:ext cx="5822302" cy="1595534"/>
          </a:xfrm>
        </p:spPr>
        <p:txBody>
          <a:bodyPr>
            <a:normAutofit/>
          </a:bodyPr>
          <a:lstStyle/>
          <a:p>
            <a:r>
              <a:rPr lang="hu-HU" dirty="0"/>
              <a:t>A négyzetes kiprobálás esetén fontos megeml</a:t>
            </a:r>
            <a:r>
              <a:rPr lang="en-US" dirty="0"/>
              <a:t>í</a:t>
            </a:r>
            <a:r>
              <a:rPr lang="hu-HU" dirty="0"/>
              <a:t>teni még két feltételt melyek a has</a:t>
            </a:r>
            <a:r>
              <a:rPr lang="en-US" dirty="0"/>
              <a:t>í</a:t>
            </a:r>
            <a:r>
              <a:rPr lang="hu-HU" dirty="0"/>
              <a:t>tótábla helyes működését biztos</a:t>
            </a:r>
            <a:r>
              <a:rPr lang="en-US" dirty="0"/>
              <a:t>í</a:t>
            </a:r>
            <a:r>
              <a:rPr lang="hu-HU" dirty="0"/>
              <a:t>tják 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C5A2-DCB9-49F7-9B1A-E161B7B0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1045" y="2519265"/>
            <a:ext cx="4385042" cy="699796"/>
          </a:xfrm>
        </p:spPr>
        <p:txBody>
          <a:bodyPr/>
          <a:lstStyle/>
          <a:p>
            <a:endParaRPr lang="hu-HU" sz="2000" dirty="0"/>
          </a:p>
          <a:p>
            <a:endParaRPr lang="hu-HU" dirty="0"/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C2BD6-D3B0-4AC5-8053-921C356F72C2}"/>
              </a:ext>
            </a:extLst>
          </p:cNvPr>
          <p:cNvSpPr txBox="1"/>
          <p:nvPr/>
        </p:nvSpPr>
        <p:spPr>
          <a:xfrm>
            <a:off x="5256245" y="2782669"/>
            <a:ext cx="457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 t</a:t>
            </a:r>
            <a:r>
              <a:rPr lang="hu-HU" sz="2000" dirty="0"/>
              <a:t>ábla mérete pr</a:t>
            </a:r>
            <a:r>
              <a:rPr lang="en-US" sz="2000" dirty="0"/>
              <a:t>í</a:t>
            </a:r>
            <a:r>
              <a:rPr lang="hu-HU" sz="2000" dirty="0"/>
              <a:t>mszám kell legyen.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u-HU" sz="2000" dirty="0"/>
              <a:t>A tábla csak félig telhet meg.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72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CDB4-C4B4-47B3-9C1E-85E4086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824042"/>
            <a:ext cx="3718455" cy="1371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F</a:t>
            </a:r>
            <a:r>
              <a:rPr lang="hu-HU" sz="3200" dirty="0">
                <a:latin typeface="Algerian" panose="04020705040A02060702" pitchFamily="82" charset="0"/>
              </a:rPr>
              <a:t>üggvények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BCC3C-AB4E-48A1-8427-84B480C4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A mellékelt képen látható pár le implementát függvény fejléce a HashTable osztályon belül. Ezek közül a fontosabbak az Insert ,Search ,Delete ,ReHash , és persze a Has</a:t>
            </a:r>
            <a:r>
              <a:rPr lang="en-US" dirty="0"/>
              <a:t>í</a:t>
            </a:r>
            <a:r>
              <a:rPr lang="hu-HU" dirty="0"/>
              <a:t>tófüggvény ,mely nélkül nem lenne garantált a működés.</a:t>
            </a: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AE7C1E2-C694-40A2-8C36-27A363592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0809" y="982663"/>
            <a:ext cx="4345182" cy="4892675"/>
          </a:xfrm>
        </p:spPr>
      </p:pic>
    </p:spTree>
    <p:extLst>
      <p:ext uri="{BB962C8B-B14F-4D97-AF65-F5344CB8AC3E}">
        <p14:creationId xmlns:p14="http://schemas.microsoft.com/office/powerpoint/2010/main" val="30832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1822-E378-498A-A3C1-9C015187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0" y="2108717"/>
            <a:ext cx="9983757" cy="2640565"/>
          </a:xfrm>
        </p:spPr>
        <p:txBody>
          <a:bodyPr>
            <a:normAutofit/>
          </a:bodyPr>
          <a:lstStyle/>
          <a:p>
            <a:r>
              <a:rPr lang="hu-HU" dirty="0"/>
              <a:t>Has</a:t>
            </a:r>
            <a:r>
              <a:rPr lang="en-US" dirty="0"/>
              <a:t>í</a:t>
            </a:r>
            <a:r>
              <a:rPr lang="hu-HU" dirty="0"/>
              <a:t>tótáblák alkalmazása legfőképpen olyan téreken tűnik ki,</a:t>
            </a:r>
            <a:br>
              <a:rPr lang="hu-HU" dirty="0"/>
            </a:br>
            <a:r>
              <a:rPr lang="hu-HU" dirty="0"/>
              <a:t>ahol fontos egy elem elérése , tőrlése vagy tárolása. Mivel ezeket a műveleteket mind konstans időben képes elvégezni , egyik leghatékonyabb adatszerkezetnek minősül , az kulcsok ütkőzésének hátrányát is számon tartva.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9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0102-54C0-49A5-A681-549C57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Algerian" panose="04020705040A02060702" pitchFamily="82" charset="0"/>
              </a:rPr>
              <a:t>FELADAT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4C250-9855-435A-9649-42190E886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397862" cy="243840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  <a:hlinkClick r:id="rId2" action="ppaction://hlinkfile"/>
              </a:rPr>
              <a:t>..\</a:t>
            </a:r>
            <a:r>
              <a:rPr lang="en-US" sz="1800" dirty="0" err="1">
                <a:solidFill>
                  <a:srgbClr val="0070C0"/>
                </a:solidFill>
                <a:hlinkClick r:id="rId2" action="ppaction://hlinkfile"/>
              </a:rPr>
              <a:t>Feladat</a:t>
            </a:r>
            <a:r>
              <a:rPr lang="en-US" sz="1800" dirty="0">
                <a:solidFill>
                  <a:srgbClr val="0070C0"/>
                </a:solidFill>
                <a:hlinkClick r:id="rId2" action="ppaction://hlinkfile"/>
              </a:rPr>
              <a:t>\Feladat_Megfogalmazasa.docx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E998-A218-4AB4-8D39-481B668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74" y="989731"/>
            <a:ext cx="3821092" cy="466533"/>
          </a:xfrm>
        </p:spPr>
        <p:txBody>
          <a:bodyPr>
            <a:normAutofit/>
          </a:bodyPr>
          <a:lstStyle/>
          <a:p>
            <a:r>
              <a:rPr lang="en-US" dirty="0"/>
              <a:t>Mi is </a:t>
            </a:r>
            <a:r>
              <a:rPr lang="en-US" dirty="0" err="1"/>
              <a:t>val</a:t>
            </a:r>
            <a:r>
              <a:rPr lang="hu-HU" dirty="0"/>
              <a:t>ójában a Has</a:t>
            </a:r>
            <a:r>
              <a:rPr lang="en-US" dirty="0"/>
              <a:t>í</a:t>
            </a:r>
            <a:r>
              <a:rPr lang="hu-HU" dirty="0"/>
              <a:t>tótábla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CD2D6-FEA1-4B2D-8DD2-2F7DF83F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769" y="1605136"/>
            <a:ext cx="3914979" cy="1315345"/>
          </a:xfrm>
        </p:spPr>
        <p:txBody>
          <a:bodyPr>
            <a:normAutofit/>
          </a:bodyPr>
          <a:lstStyle/>
          <a:p>
            <a:r>
              <a:rPr lang="en-US" dirty="0"/>
              <a:t>Els</a:t>
            </a:r>
            <a:r>
              <a:rPr lang="hu-HU" dirty="0"/>
              <a:t>ő olvasásra azt gondolnánk ,hogy has</a:t>
            </a:r>
            <a:r>
              <a:rPr lang="en-US" dirty="0"/>
              <a:t>í</a:t>
            </a:r>
            <a:r>
              <a:rPr lang="hu-HU" dirty="0"/>
              <a:t>tásról </a:t>
            </a:r>
            <a:r>
              <a:rPr lang="en-US" dirty="0" err="1"/>
              <a:t>vagy</a:t>
            </a:r>
            <a:r>
              <a:rPr lang="en-US" dirty="0"/>
              <a:t> t</a:t>
            </a:r>
            <a:r>
              <a:rPr lang="hu-HU" dirty="0"/>
              <a:t>ábláról szó,de valójában </a:t>
            </a:r>
            <a:r>
              <a:rPr lang="en-US" dirty="0"/>
              <a:t>í</a:t>
            </a:r>
            <a:r>
              <a:rPr lang="hu-HU" dirty="0"/>
              <a:t>gy is </a:t>
            </a:r>
            <a:r>
              <a:rPr lang="hu-HU"/>
              <a:t>van, csak </a:t>
            </a:r>
            <a:r>
              <a:rPr lang="en-US" dirty="0"/>
              <a:t>el</a:t>
            </a:r>
            <a:r>
              <a:rPr lang="hu-HU" dirty="0"/>
              <a:t>őbb lássuk ezt pontosabban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26" name="Picture 2" descr="How to Split Firewood and Logs With Ease">
            <a:extLst>
              <a:ext uri="{FF2B5EF4-FFF2-40B4-BE49-F238E27FC236}">
                <a16:creationId xmlns:a16="http://schemas.microsoft.com/office/drawing/2014/main" id="{BA516BDD-0277-4BF4-A88C-59EE367BF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68" y="1605136"/>
            <a:ext cx="5470525" cy="364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 You Need Blackboard for What You'll Do?">
            <a:extLst>
              <a:ext uri="{FF2B5EF4-FFF2-40B4-BE49-F238E27FC236}">
                <a16:creationId xmlns:a16="http://schemas.microsoft.com/office/drawing/2014/main" id="{683B26C6-7CC4-4636-B276-B30163DC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70" y="3277815"/>
            <a:ext cx="4065037" cy="19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2B0B-E3F8-4B82-8F55-8A73EC94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375" y="1782148"/>
            <a:ext cx="7147249" cy="1875453"/>
          </a:xfrm>
        </p:spPr>
        <p:txBody>
          <a:bodyPr/>
          <a:lstStyle/>
          <a:p>
            <a:r>
              <a:rPr lang="hu-HU" dirty="0"/>
              <a:t>KÖSZÖNÖM A FIGYELMET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87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12C-35CA-48E1-A082-577028B6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778" y="1368870"/>
            <a:ext cx="4477725" cy="1371600"/>
          </a:xfrm>
        </p:spPr>
        <p:txBody>
          <a:bodyPr/>
          <a:lstStyle/>
          <a:p>
            <a:r>
              <a:rPr lang="hu-HU" dirty="0"/>
              <a:t>Valóban szükségünk lesz egy táblára, melyben kulcs</a:t>
            </a:r>
            <a:r>
              <a:rPr lang="en-US" dirty="0"/>
              <a:t> – </a:t>
            </a:r>
            <a:r>
              <a:rPr lang="hu-HU" dirty="0"/>
              <a:t>érték párokat tárolunk el.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8599E6-8686-46F7-A79E-7D0C59A6A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778" y="2982314"/>
            <a:ext cx="5883738" cy="2672162"/>
          </a:xfrm>
        </p:spPr>
      </p:pic>
    </p:spTree>
    <p:extLst>
      <p:ext uri="{BB962C8B-B14F-4D97-AF65-F5344CB8AC3E}">
        <p14:creationId xmlns:p14="http://schemas.microsoft.com/office/powerpoint/2010/main" val="352885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A7F7-D238-466F-B936-F1551F42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68" y="3060017"/>
            <a:ext cx="6119712" cy="1735623"/>
          </a:xfrm>
        </p:spPr>
        <p:txBody>
          <a:bodyPr>
            <a:normAutofit/>
          </a:bodyPr>
          <a:lstStyle/>
          <a:p>
            <a:r>
              <a:rPr lang="hu-HU" dirty="0"/>
              <a:t>De mindez nem lesz elegendő, mivelhogy szükségünk van egy Has</a:t>
            </a:r>
            <a:r>
              <a:rPr lang="en-US" dirty="0"/>
              <a:t>í</a:t>
            </a:r>
            <a:r>
              <a:rPr lang="hu-HU" dirty="0"/>
              <a:t>tó függvényre is, ami nagyon fontos szerepet vállal a Has</a:t>
            </a:r>
            <a:r>
              <a:rPr lang="en-US" dirty="0"/>
              <a:t>í</a:t>
            </a:r>
            <a:r>
              <a:rPr lang="hu-HU" dirty="0"/>
              <a:t>tótábla működésében.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1B4614-185E-4391-803D-EFACE0001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102" y="3429000"/>
            <a:ext cx="4332010" cy="973195"/>
          </a:xfrm>
        </p:spPr>
      </p:pic>
    </p:spTree>
    <p:extLst>
      <p:ext uri="{BB962C8B-B14F-4D97-AF65-F5344CB8AC3E}">
        <p14:creationId xmlns:p14="http://schemas.microsoft.com/office/powerpoint/2010/main" val="75418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3790-9261-4A1B-8489-9085F5DB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982131"/>
            <a:ext cx="5496232" cy="1778003"/>
          </a:xfrm>
        </p:spPr>
        <p:txBody>
          <a:bodyPr>
            <a:normAutofit/>
          </a:bodyPr>
          <a:lstStyle/>
          <a:p>
            <a:r>
              <a:rPr lang="hu-HU" dirty="0"/>
              <a:t>Mostmár tudjuk mi az,hogy Has</a:t>
            </a:r>
            <a:r>
              <a:rPr lang="en-US" dirty="0"/>
              <a:t>í</a:t>
            </a:r>
            <a:r>
              <a:rPr lang="hu-HU" dirty="0"/>
              <a:t>tótábla ,de most beszéljünk kicsit a ny</a:t>
            </a:r>
            <a:r>
              <a:rPr lang="en-US" dirty="0"/>
              <a:t>í</a:t>
            </a:r>
            <a:r>
              <a:rPr lang="hu-HU" dirty="0"/>
              <a:t>lt c</a:t>
            </a:r>
            <a:r>
              <a:rPr lang="en-US" dirty="0"/>
              <a:t>í</a:t>
            </a:r>
            <a:r>
              <a:rPr lang="hu-HU" dirty="0"/>
              <a:t>mzésről 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27337-D175-4512-BC0A-A3E898A60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5608434" cy="2438404"/>
          </a:xfrm>
        </p:spPr>
        <p:txBody>
          <a:bodyPr/>
          <a:lstStyle/>
          <a:p>
            <a:r>
              <a:rPr lang="hu-HU" sz="1800" dirty="0"/>
              <a:t>A ny</a:t>
            </a:r>
            <a:r>
              <a:rPr lang="en-US" sz="1800" dirty="0"/>
              <a:t>í</a:t>
            </a:r>
            <a:r>
              <a:rPr lang="hu-HU" sz="1800" dirty="0"/>
              <a:t>lt c</a:t>
            </a:r>
            <a:r>
              <a:rPr lang="en-US" sz="1800" dirty="0"/>
              <a:t>í</a:t>
            </a:r>
            <a:r>
              <a:rPr lang="hu-HU" sz="1800" dirty="0"/>
              <a:t>mzés a has</a:t>
            </a:r>
            <a:r>
              <a:rPr lang="en-US" sz="1800" dirty="0"/>
              <a:t>í</a:t>
            </a:r>
            <a:r>
              <a:rPr lang="hu-HU" sz="1800" dirty="0"/>
              <a:t>tótáblák egy olyan technikája ,mely nem engedélyezi meg egy indexen több értéknek a  tárolását ,mint láncolást alkmazó has</a:t>
            </a:r>
            <a:r>
              <a:rPr lang="en-US" sz="1800" dirty="0"/>
              <a:t>í</a:t>
            </a:r>
            <a:r>
              <a:rPr lang="hu-HU" sz="1800" dirty="0"/>
              <a:t>tótáblák. Egy elem beszúrásakor a képlet által megadott kulcstól keressük az elem helyét ,ha ez foglalt akkor a kovetkező szabad helyre fog történni a beszúrás.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BF7D-29D8-4424-8EB8-7D574D1A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91" y="1380881"/>
            <a:ext cx="4005776" cy="1371600"/>
          </a:xfrm>
        </p:spPr>
        <p:txBody>
          <a:bodyPr>
            <a:normAutofit fontScale="90000"/>
          </a:bodyPr>
          <a:lstStyle/>
          <a:p>
            <a:r>
              <a:rPr lang="hu-HU" dirty="0"/>
              <a:t>Mostmár tudjuk ,hogy mi a has</a:t>
            </a:r>
            <a:r>
              <a:rPr lang="en-US" dirty="0"/>
              <a:t>í</a:t>
            </a:r>
            <a:r>
              <a:rPr lang="hu-HU" dirty="0"/>
              <a:t>tótábla és a ny</a:t>
            </a:r>
            <a:r>
              <a:rPr lang="en-US" dirty="0"/>
              <a:t>í</a:t>
            </a:r>
            <a:r>
              <a:rPr lang="hu-HU" dirty="0"/>
              <a:t>lt c</a:t>
            </a:r>
            <a:r>
              <a:rPr lang="en-US" dirty="0"/>
              <a:t>í</a:t>
            </a:r>
            <a:r>
              <a:rPr lang="hu-HU" dirty="0"/>
              <a:t>mzés,</a:t>
            </a:r>
            <a:br>
              <a:rPr lang="hu-HU" dirty="0"/>
            </a:br>
            <a:r>
              <a:rPr lang="hu-HU" dirty="0"/>
              <a:t>de még nem volt szó a négyzetes kiprobálásról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757C-5CE6-4FDE-8EE3-74419DA9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sz="1800" dirty="0"/>
              <a:t>A négyzetes kiprobálást a ny</a:t>
            </a:r>
            <a:r>
              <a:rPr lang="en-US" sz="1800" dirty="0"/>
              <a:t>í</a:t>
            </a:r>
            <a:r>
              <a:rPr lang="hu-HU" sz="1800" dirty="0"/>
              <a:t>lt c</a:t>
            </a:r>
            <a:r>
              <a:rPr lang="en-US" sz="1800" dirty="0"/>
              <a:t>í</a:t>
            </a:r>
            <a:r>
              <a:rPr lang="hu-HU" sz="1800" dirty="0"/>
              <a:t>mzésű has</a:t>
            </a:r>
            <a:r>
              <a:rPr lang="en-US" sz="1800" dirty="0"/>
              <a:t>í</a:t>
            </a:r>
            <a:r>
              <a:rPr lang="hu-HU" sz="1800" dirty="0"/>
              <a:t>tótáblákban szükséges használni, mivelhogy nagyon gyakran fel léphetnek az ütkőzések az elemek között ,de a négyzetes kiprobálást használva ezt orvosolhatjuk.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9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4B71-BDE0-4007-AB0D-59C6B0A9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korábban látott képletünket tovább fejlesszük ,és ezt fogjuk használni a has</a:t>
            </a:r>
            <a:r>
              <a:rPr lang="en-US" dirty="0"/>
              <a:t>í</a:t>
            </a:r>
            <a:r>
              <a:rPr lang="hu-HU" dirty="0"/>
              <a:t>tótáblánk helyes működéséhez.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C3A22E-2091-4A00-B955-DD5FF2949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119" y="3031065"/>
            <a:ext cx="5470525" cy="10941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C8FE5-5482-4131-BA2B-43EAEDE8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A négyzetes kiprobálási techinkát használva ,</a:t>
            </a:r>
          </a:p>
          <a:p>
            <a:r>
              <a:rPr lang="hu-HU" dirty="0"/>
              <a:t>minden lépésben kiszámolódik egy kulcs mely a táblánkban fog helyet foglalni.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BFFBCD-90FF-4524-B6C5-682F67E7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94711"/>
              </p:ext>
            </p:extLst>
          </p:nvPr>
        </p:nvGraphicFramePr>
        <p:xfrm>
          <a:off x="1359849" y="423128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43643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68154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13499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950052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88248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7853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93072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35025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7073967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94213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1985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5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E555B5-17E1-45E4-B9DE-1E765B0F63D4}"/>
              </a:ext>
            </a:extLst>
          </p:cNvPr>
          <p:cNvSpPr txBox="1"/>
          <p:nvPr/>
        </p:nvSpPr>
        <p:spPr>
          <a:xfrm>
            <a:off x="1359848" y="4604250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0		 1	     2		   3           4           5            6           7          8           9          10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/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h(key) = key % 11</a:t>
                </a:r>
              </a:p>
              <a:p>
                <a:r>
                  <a:rPr lang="en-US" dirty="0"/>
                  <a:t>H(key ,i) = (h(key)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) % 11</a:t>
                </a:r>
              </a:p>
              <a:p>
                <a:endParaRPr lang="en-US" dirty="0"/>
              </a:p>
              <a:p>
                <a:r>
                  <a:rPr lang="en-US" dirty="0">
                    <a:latin typeface="+mj-lt"/>
                  </a:rPr>
                  <a:t>V=(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+mj-lt"/>
                  </a:rPr>
                  <a:t>18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,28,36,17,62,48,50 )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blipFill>
                <a:blip r:embed="rId2"/>
                <a:stretch>
                  <a:fillRect l="-692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2D272B-A689-4FA4-953C-1EC933FE560F}"/>
              </a:ext>
            </a:extLst>
          </p:cNvPr>
          <p:cNvSpPr txBox="1"/>
          <p:nvPr/>
        </p:nvSpPr>
        <p:spPr>
          <a:xfrm>
            <a:off x="1359848" y="2939373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h(18) = 7</a:t>
            </a:r>
          </a:p>
          <a:p>
            <a:r>
              <a:rPr lang="en-US" dirty="0"/>
              <a:t>H(18 ,0) = (7 + 0) % 11 = 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9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BFFBCD-90FF-4524-B6C5-682F67E7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53873"/>
              </p:ext>
            </p:extLst>
          </p:nvPr>
        </p:nvGraphicFramePr>
        <p:xfrm>
          <a:off x="1359849" y="423128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4364326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68154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613499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950052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88248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847853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93072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35025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7073967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94213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1985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5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E555B5-17E1-45E4-B9DE-1E765B0F63D4}"/>
              </a:ext>
            </a:extLst>
          </p:cNvPr>
          <p:cNvSpPr txBox="1"/>
          <p:nvPr/>
        </p:nvSpPr>
        <p:spPr>
          <a:xfrm>
            <a:off x="1359848" y="4604250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0		 1	     2		   3           4           5            6           7          8           9          10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/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h(key) = key % 11</a:t>
                </a:r>
              </a:p>
              <a:p>
                <a:r>
                  <a:rPr lang="en-US" dirty="0"/>
                  <a:t>H(key ,i) = (h(key)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) % 11</a:t>
                </a:r>
              </a:p>
              <a:p>
                <a:endParaRPr lang="en-US" dirty="0"/>
              </a:p>
              <a:p>
                <a:r>
                  <a:rPr lang="en-US" dirty="0">
                    <a:latin typeface="+mj-lt"/>
                  </a:rPr>
                  <a:t>V=(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18,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+mj-lt"/>
                  </a:rPr>
                  <a:t>28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,36,17,62,48,50 )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D40106-3372-4022-81DD-B9C5EF32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1240971"/>
                <a:ext cx="7931021" cy="1200329"/>
              </a:xfrm>
              <a:prstGeom prst="rect">
                <a:avLst/>
              </a:prstGeom>
              <a:blipFill>
                <a:blip r:embed="rId2"/>
                <a:stretch>
                  <a:fillRect l="-692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2D272B-A689-4FA4-953C-1EC933FE560F}"/>
              </a:ext>
            </a:extLst>
          </p:cNvPr>
          <p:cNvSpPr txBox="1"/>
          <p:nvPr/>
        </p:nvSpPr>
        <p:spPr>
          <a:xfrm>
            <a:off x="1359848" y="2939373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h(28) = 6</a:t>
            </a:r>
          </a:p>
          <a:p>
            <a:r>
              <a:rPr lang="en-US" dirty="0"/>
              <a:t>H(28 ,0) = (6 + 0) % 11 =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5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287</TotalTime>
  <Words>1198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Cambria Math</vt:lpstr>
      <vt:lpstr>Garamond</vt:lpstr>
      <vt:lpstr>Wingdings</vt:lpstr>
      <vt:lpstr>Organic</vt:lpstr>
      <vt:lpstr>HASíTÓTÁBLA Nyílt címzés – Négyzetes kiprobálás</vt:lpstr>
      <vt:lpstr>Mi is valójában a Hasítótábla?</vt:lpstr>
      <vt:lpstr>Valóban szükségünk lesz egy táblára, melyben kulcs – érték párokat tárolunk el.</vt:lpstr>
      <vt:lpstr>De mindez nem lesz elegendő, mivelhogy szükségünk van egy Hasító függvényre is, ami nagyon fontos szerepet vállal a Hasítótábla működésében.</vt:lpstr>
      <vt:lpstr>Mostmár tudjuk mi az,hogy Hasítótábla ,de most beszéljünk kicsit a nyílt címzésről is </vt:lpstr>
      <vt:lpstr>Mostmár tudjuk ,hogy mi a hasítótábla és a nyílt címzés, de még nem volt szó a négyzetes kiprobálásról</vt:lpstr>
      <vt:lpstr>A korábban látott képletünket tovább fejlesszük ,és ezt fogjuk használni a hasítótáblánk helyes működéséhez.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Műveletek </vt:lpstr>
      <vt:lpstr>A négyzetes kiprobálás esetén fontos megemlíteni még két feltételt melyek a hasítótábla helyes működését biztosítják :</vt:lpstr>
      <vt:lpstr>Függvények</vt:lpstr>
      <vt:lpstr>Hasítótáblák alkalmazása legfőképpen olyan téreken tűnik ki, ahol fontos egy elem elérése , tőrlése vagy tárolása. Mivel ezeket a műveleteket mind konstans időben képes elvégezni , egyik leghatékonyabb adatszerkezetnek minősül , az kulcsok ütkőzésének hátrányát is számon tartva.</vt:lpstr>
      <vt:lpstr>FELADAT</vt:lpstr>
      <vt:lpstr>KÖSZÖNÖM A FIGYELMET!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</dc:title>
  <dc:creator>7 Robi</dc:creator>
  <cp:lastModifiedBy>7 Robi</cp:lastModifiedBy>
  <cp:revision>81</cp:revision>
  <dcterms:created xsi:type="dcterms:W3CDTF">2021-05-24T20:27:38Z</dcterms:created>
  <dcterms:modified xsi:type="dcterms:W3CDTF">2021-05-25T15:03:03Z</dcterms:modified>
</cp:coreProperties>
</file>