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61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May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7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May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613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May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May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May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5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May 13,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0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May 13,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997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May 13,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237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May 13,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8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May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9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May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9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May 13,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638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50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7D879-CF44-4686-9EAA-243B1910D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056" y="565866"/>
            <a:ext cx="5320206" cy="1594839"/>
          </a:xfrm>
        </p:spPr>
        <p:txBody>
          <a:bodyPr>
            <a:normAutofit/>
          </a:bodyPr>
          <a:lstStyle/>
          <a:p>
            <a:r>
              <a:rPr lang="en-US" sz="2000" dirty="0"/>
              <a:t>CS 532 Intelligent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C9C45-AD70-4B2E-B10F-56C46648E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56" y="2479662"/>
            <a:ext cx="6987822" cy="2679359"/>
          </a:xfrm>
        </p:spPr>
        <p:txBody>
          <a:bodyPr>
            <a:normAutofit/>
          </a:bodyPr>
          <a:lstStyle/>
          <a:p>
            <a:r>
              <a:rPr lang="en-US" sz="3200" dirty="0"/>
              <a:t>“GA-ANFIS and CRNN for Mental Attention State Classification using Passive BCI-based EEG data”</a:t>
            </a:r>
          </a:p>
          <a:p>
            <a:r>
              <a:rPr lang="en-US" dirty="0"/>
              <a:t>Zoraiz Qureshi (21100130) &amp; </a:t>
            </a:r>
            <a:br>
              <a:rPr lang="en-US" dirty="0"/>
            </a:br>
            <a:r>
              <a:rPr lang="en-US" dirty="0"/>
              <a:t>Syed Ali Hassan Bukhari (21100187)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AAB78169-A95A-4DC3-A340-B6A326B0FA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62" r="31227" b="2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42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2395-C382-45B9-ADB0-D960F071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4BD66-F696-4418-87F8-1CC3EC70B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bands at certain lobes of the brain associated to mental attention states</a:t>
            </a:r>
          </a:p>
          <a:p>
            <a:r>
              <a:rPr lang="en-US" dirty="0"/>
              <a:t>EEG-based Brain Computer Interface (BCI) data from Brainwear devices/headsets from simulations/experiments</a:t>
            </a:r>
          </a:p>
          <a:p>
            <a:r>
              <a:rPr lang="en-US" dirty="0"/>
              <a:t>Classify attention states as ‘</a:t>
            </a:r>
            <a:r>
              <a:rPr lang="en-US" i="1" dirty="0"/>
              <a:t>focused</a:t>
            </a:r>
            <a:r>
              <a:rPr lang="en-US" dirty="0"/>
              <a:t>’, ‘</a:t>
            </a:r>
            <a:r>
              <a:rPr lang="en-US" i="1" dirty="0"/>
              <a:t>unfocused</a:t>
            </a:r>
            <a:r>
              <a:rPr lang="en-US" dirty="0"/>
              <a:t>’ or ‘</a:t>
            </a:r>
            <a:r>
              <a:rPr lang="en-US" i="1" dirty="0"/>
              <a:t>drowsy</a:t>
            </a:r>
            <a:r>
              <a:rPr lang="en-US" dirty="0"/>
              <a:t>’ from EEG signal data trials</a:t>
            </a:r>
          </a:p>
          <a:p>
            <a:endParaRPr lang="en-US" dirty="0"/>
          </a:p>
        </p:txBody>
      </p:sp>
      <p:pic>
        <p:nvPicPr>
          <p:cNvPr id="1026" name="Picture 2" descr="EEG-headset Emotiv EPOC (left) and its electrodes positions (right). |  Download Scientific Diagram">
            <a:extLst>
              <a:ext uri="{FF2B5EF4-FFF2-40B4-BE49-F238E27FC236}">
                <a16:creationId xmlns:a16="http://schemas.microsoft.com/office/drawing/2014/main" id="{AFD87CBC-3647-459E-B8C8-DD87D0757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966" y="3663949"/>
            <a:ext cx="4499155" cy="224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48C3D75C-6AB7-4380-B63B-A2FCA336A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33" y="2609110"/>
            <a:ext cx="121920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rimson Text"/>
              </a:rPr>
              <a:t>                       focused                                        unfocused                                          drowsy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rimson Text"/>
              </a:rPr>
              <a:t>  </a:t>
            </a:r>
            <a:r>
              <a:rPr kumimoji="0" lang="en-US" altLang="en-US" sz="7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rimson Text"/>
              </a:rPr>
              <a:t>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rimson Text"/>
              </a:rPr>
              <a:t>  </a:t>
            </a:r>
            <a:r>
              <a:rPr kumimoji="0" lang="en-US" altLang="en-US" sz="7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rimson Text"/>
              </a:rPr>
              <a:t>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rimson Text"/>
              </a:rPr>
              <a:t>  </a:t>
            </a:r>
            <a:r>
              <a:rPr kumimoji="0" lang="en-US" altLang="en-US" sz="7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rimson Text"/>
              </a:rPr>
              <a:t>         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4168F1A-A926-4C9E-BD71-DD44C799E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72" y="4230525"/>
            <a:ext cx="2239939" cy="147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9B49073F-BE7C-4629-BDB0-490EDCFCE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343" y="4230525"/>
            <a:ext cx="2205478" cy="144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3FF37A-9AC5-4A79-AAF0-5EBFC6C8B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660" y="4230525"/>
            <a:ext cx="2216965" cy="144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39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2395-C382-45B9-ADB0-D960F071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4BD66-F696-4418-87F8-1CC3EC70B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Monitoring control tasks where high focus and concentration levels</a:t>
            </a:r>
          </a:p>
          <a:p>
            <a:r>
              <a:rPr lang="en-US" dirty="0"/>
              <a:t>Detection of driver fatigue or classroom student attention</a:t>
            </a:r>
          </a:p>
          <a:p>
            <a:r>
              <a:rPr lang="en-US" dirty="0"/>
              <a:t>Stress states - LDA, KNN, SVM, Naive Bayes, and Decision Trees (</a:t>
            </a:r>
            <a:r>
              <a:rPr lang="en-US" i="1" dirty="0"/>
              <a:t>Bozhkov et. al</a:t>
            </a:r>
            <a:r>
              <a:rPr lang="en-US" dirty="0"/>
              <a:t>.)</a:t>
            </a:r>
          </a:p>
          <a:p>
            <a:r>
              <a:rPr lang="en-US" dirty="0"/>
              <a:t>Attention state classification with SVM (96.7% best 91.72% avg) with dataset </a:t>
            </a:r>
            <a:r>
              <a:rPr lang="en-US" i="1" dirty="0"/>
              <a:t>(C.I. Acı et. al</a:t>
            </a:r>
            <a:r>
              <a:rPr lang="en-US" dirty="0"/>
              <a:t>.)</a:t>
            </a:r>
          </a:p>
          <a:p>
            <a:r>
              <a:rPr lang="en-US" dirty="0"/>
              <a:t>Realtime 4-class emotion recognition with SVM (</a:t>
            </a:r>
            <a:r>
              <a:rPr lang="en-US" i="1" dirty="0"/>
              <a:t>Mian M. Awais et. al.</a:t>
            </a:r>
            <a:r>
              <a:rPr lang="en-US" dirty="0"/>
              <a:t>)</a:t>
            </a:r>
          </a:p>
          <a:p>
            <a:r>
              <a:rPr lang="en-US" dirty="0"/>
              <a:t>End-to-end convolutional neural networks (</a:t>
            </a:r>
            <a:r>
              <a:rPr lang="en-US" i="1" dirty="0"/>
              <a:t>Fahimi F et. al.</a:t>
            </a:r>
            <a:r>
              <a:rPr lang="en-US" dirty="0"/>
              <a:t>)</a:t>
            </a:r>
          </a:p>
          <a:p>
            <a:r>
              <a:rPr lang="en-US" dirty="0"/>
              <a:t>Different preprocessing techniques – HFD, STFT, dimensionality reduction with SFS, data augmentation with GANs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9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2395-C382-45B9-ADB0-D960F0719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29" y="531068"/>
            <a:ext cx="9810604" cy="1216024"/>
          </a:xfrm>
        </p:spPr>
        <p:txBody>
          <a:bodyPr/>
          <a:lstStyle/>
          <a:p>
            <a:r>
              <a:rPr lang="en-US" dirty="0"/>
              <a:t>CNN &amp; CRNN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4BD66-F696-4418-87F8-1CC3EC70B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829" y="1747091"/>
            <a:ext cx="9810604" cy="4428753"/>
          </a:xfrm>
        </p:spPr>
        <p:txBody>
          <a:bodyPr>
            <a:normAutofit/>
          </a:bodyPr>
          <a:lstStyle/>
          <a:p>
            <a:r>
              <a:rPr lang="en-US" dirty="0"/>
              <a:t>Shallow 2D CNN &amp; CRNN network variants (tested on MI-EEG data by Hauke Dose et. al)</a:t>
            </a:r>
          </a:p>
          <a:p>
            <a:r>
              <a:rPr lang="en-US" dirty="0"/>
              <a:t>6s (768 steps) 14-channel trials from 24 </a:t>
            </a:r>
            <a:br>
              <a:rPr lang="en-US" dirty="0"/>
            </a:br>
            <a:r>
              <a:rPr lang="en-US" dirty="0"/>
              <a:t>experiments for 5 associated subjects </a:t>
            </a:r>
            <a:br>
              <a:rPr lang="en-US" dirty="0"/>
            </a:br>
            <a:r>
              <a:rPr lang="en-US" dirty="0"/>
              <a:t>shuffled class-wise (dataset C.I. Acı et. al.),</a:t>
            </a:r>
            <a:br>
              <a:rPr lang="en-US" dirty="0"/>
            </a:br>
            <a:r>
              <a:rPr lang="en-US" dirty="0"/>
              <a:t>categorical cross-entropy</a:t>
            </a:r>
          </a:p>
          <a:p>
            <a:r>
              <a:rPr lang="en-US" i="1" dirty="0"/>
              <a:t>Pool strides, regularization, dense layers, </a:t>
            </a:r>
            <a:br>
              <a:rPr lang="en-US" i="1" dirty="0"/>
            </a:br>
            <a:r>
              <a:rPr lang="en-US" i="1" dirty="0"/>
              <a:t>lr, epochs, filter numbers, LSTM cells</a:t>
            </a:r>
          </a:p>
          <a:p>
            <a:r>
              <a:rPr lang="en-US" dirty="0"/>
              <a:t>80-20 train-test, batch size 16,</a:t>
            </a:r>
            <a:br>
              <a:rPr lang="en-US" dirty="0"/>
            </a:br>
            <a:r>
              <a:rPr lang="en-US" dirty="0"/>
              <a:t>~430 samples per class except </a:t>
            </a:r>
            <a:br>
              <a:rPr lang="en-US" dirty="0"/>
            </a:br>
            <a:r>
              <a:rPr lang="en-US" dirty="0"/>
              <a:t>drowsy 3x</a:t>
            </a:r>
          </a:p>
          <a:p>
            <a:r>
              <a:rPr lang="en-US" dirty="0"/>
              <a:t>Per-channel mean-std feature scaling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69B102-E3C4-4F2B-B925-F8C2F98F4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743" y="2330230"/>
            <a:ext cx="2381049" cy="373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B8BE3D8-FAA2-4D0E-B948-91E9BE5B4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792" y="2330230"/>
            <a:ext cx="2845783" cy="343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11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31FF16-C308-49A5-9586-2FBDA8816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907" y="3955915"/>
            <a:ext cx="5834415" cy="2309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652395-C382-45B9-ADB0-D960F0719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29" y="531068"/>
            <a:ext cx="9810604" cy="1216024"/>
          </a:xfrm>
        </p:spPr>
        <p:txBody>
          <a:bodyPr/>
          <a:lstStyle/>
          <a:p>
            <a:r>
              <a:rPr lang="en-US" dirty="0"/>
              <a:t>HYBRID ANFIS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4BD66-F696-4418-87F8-1CC3EC70B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829" y="1747091"/>
            <a:ext cx="9810604" cy="4428753"/>
          </a:xfrm>
        </p:spPr>
        <p:txBody>
          <a:bodyPr>
            <a:normAutofit/>
          </a:bodyPr>
          <a:lstStyle/>
          <a:p>
            <a:r>
              <a:rPr lang="en-US" dirty="0"/>
              <a:t>Gaussian membership functions, Takagi-</a:t>
            </a:r>
            <a:r>
              <a:rPr lang="en-US" dirty="0" err="1"/>
              <a:t>Sugeno</a:t>
            </a:r>
            <a:r>
              <a:rPr lang="en-US" dirty="0"/>
              <a:t> ANFIS model, RMSE loss</a:t>
            </a:r>
          </a:p>
          <a:p>
            <a:r>
              <a:rPr lang="en-US" dirty="0"/>
              <a:t>7 features generated from per-channel pre-processing: </a:t>
            </a:r>
            <a:r>
              <a:rPr lang="en-US" b="1" dirty="0"/>
              <a:t>Number of zero crossings, SVD entropy, Perm entropy, App entropy, Petrosian’s and Higuchi’s fractal dimension.</a:t>
            </a:r>
          </a:p>
          <a:p>
            <a:r>
              <a:rPr lang="en-US" dirty="0"/>
              <a:t>Single or combinations of features used for each channel (14, 28 … inputs).</a:t>
            </a:r>
          </a:p>
          <a:p>
            <a:r>
              <a:rPr lang="en-US" dirty="0"/>
              <a:t>Genetic algorithm used to determine the number of rules – with training as a loss minimization function</a:t>
            </a:r>
          </a:p>
          <a:p>
            <a:r>
              <a:rPr lang="en-US" dirty="0"/>
              <a:t>Binary classification (focused vs unfocused)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1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2395-C382-45B9-ADB0-D960F0719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29" y="531068"/>
            <a:ext cx="9810604" cy="1216024"/>
          </a:xfrm>
        </p:spPr>
        <p:txBody>
          <a:bodyPr/>
          <a:lstStyle/>
          <a:p>
            <a:r>
              <a:rPr lang="en-US" dirty="0"/>
              <a:t>RESULTS – CNN &amp; CRNN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4BD66-F696-4418-87F8-1CC3EC70B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829" y="1747091"/>
            <a:ext cx="9810604" cy="442875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A1E03-122B-4A71-A1BC-6A2CB069B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18" y="1346898"/>
            <a:ext cx="5590069" cy="24934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7F3511-3B5C-475A-89FE-3FD0D0224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61" y="3961467"/>
            <a:ext cx="5951381" cy="26107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104344-CA75-4246-863A-D0AC358A4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254" y="1453483"/>
            <a:ext cx="3208179" cy="228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6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2395-C382-45B9-ADB0-D960F0719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29" y="531068"/>
            <a:ext cx="9810604" cy="1216024"/>
          </a:xfrm>
        </p:spPr>
        <p:txBody>
          <a:bodyPr/>
          <a:lstStyle/>
          <a:p>
            <a:r>
              <a:rPr lang="en-US" dirty="0"/>
              <a:t>RESULTS – HNGFS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4BD66-F696-4418-87F8-1CC3EC70B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829" y="1747091"/>
            <a:ext cx="9810604" cy="442875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058A41-2ECF-48FF-BCD0-26E55BFC6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30" y="1543050"/>
            <a:ext cx="4960578" cy="2303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D14C89-6FFB-43E8-A86D-51DE0F020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7961"/>
            <a:ext cx="4915766" cy="22693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36DB2B-26B9-483E-89A7-6D92FDC26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496" y="4017576"/>
            <a:ext cx="5391548" cy="237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63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2395-C382-45B9-ADB0-D960F0719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29" y="531068"/>
            <a:ext cx="9810604" cy="1216024"/>
          </a:xfrm>
        </p:spPr>
        <p:txBody>
          <a:bodyPr/>
          <a:lstStyle/>
          <a:p>
            <a:r>
              <a:rPr lang="en-US" dirty="0"/>
              <a:t>DISCUSSION &amp; 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4BD66-F696-4418-87F8-1CC3EC70B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829" y="1747091"/>
            <a:ext cx="9810604" cy="442875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F7ACEDE-40C3-477D-9EF9-D0F9B95A9892}"/>
              </a:ext>
            </a:extLst>
          </p:cNvPr>
          <p:cNvSpPr txBox="1">
            <a:spLocks/>
          </p:cNvSpPr>
          <p:nvPr/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C.I. Acı et. al. achieved 96.70% (best) and 91.72% (avg.) – experimental classification accuracy using SVM on 3-class</a:t>
            </a:r>
          </a:p>
          <a:p>
            <a:r>
              <a:rPr lang="en-US" dirty="0"/>
              <a:t>Shorter time length trials quicker and responsive predictions - real time mental attention state classification. Optimization can be further done</a:t>
            </a:r>
          </a:p>
          <a:p>
            <a:r>
              <a:rPr lang="en-US" dirty="0"/>
              <a:t>5-fold cross validation and denoising filters such as high band pass ones can be tested.</a:t>
            </a:r>
          </a:p>
          <a:p>
            <a:r>
              <a:rPr lang="en-US" dirty="0"/>
              <a:t>More membership function types beyond Gaussian to be tested for HNGFS.</a:t>
            </a:r>
          </a:p>
          <a:p>
            <a:r>
              <a:rPr lang="en-US" dirty="0"/>
              <a:t>L1 regularization, and other optimization e.g. ABC, more optimizers other than Adam</a:t>
            </a:r>
          </a:p>
          <a:p>
            <a:r>
              <a:rPr lang="en-US" dirty="0"/>
              <a:t>More combinations of pre-processing must be tested for the HGNFS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41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2395-C382-45B9-ADB0-D960F0719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29" y="531068"/>
            <a:ext cx="9810604" cy="121602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4BD66-F696-4418-87F8-1CC3EC70B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829" y="1747091"/>
            <a:ext cx="9810604" cy="442875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BE9512-E67F-4FD0-874A-FDC26D75329B}"/>
              </a:ext>
            </a:extLst>
          </p:cNvPr>
          <p:cNvSpPr txBox="1">
            <a:spLocks/>
          </p:cNvSpPr>
          <p:nvPr/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Hybrid neuro-genetic fuzzy </a:t>
            </a:r>
            <a:r>
              <a:rPr lang="en-US" dirty="0"/>
              <a:t>- 91.8% test accuracy for binary classification (focused vs unfocused).</a:t>
            </a:r>
          </a:p>
          <a:p>
            <a:r>
              <a:rPr lang="en-US" dirty="0"/>
              <a:t>Used various pre-processing techniques and a combination of Zero Crossings, Perm Entropy and PFD was used, with Zero Crossings + Perm Entropy performing the best.</a:t>
            </a:r>
          </a:p>
          <a:p>
            <a:r>
              <a:rPr lang="en-US" i="1" dirty="0"/>
              <a:t>Shallow CNN and CRNN </a:t>
            </a:r>
            <a:r>
              <a:rPr lang="en-US" dirty="0"/>
              <a:t>– CRNN with 95.7% on 3-class classification with focused, unfocused and drowsy states.</a:t>
            </a:r>
          </a:p>
          <a:p>
            <a:r>
              <a:rPr lang="en-US" dirty="0"/>
              <a:t>Used raw EEG signal data.</a:t>
            </a:r>
          </a:p>
          <a:p>
            <a:r>
              <a:rPr lang="en-US" i="1" dirty="0"/>
              <a:t>Responsive: </a:t>
            </a:r>
            <a:r>
              <a:rPr lang="en-US" dirty="0"/>
              <a:t>Trial lengths of 6 seconds.</a:t>
            </a:r>
          </a:p>
        </p:txBody>
      </p:sp>
    </p:spTree>
    <p:extLst>
      <p:ext uri="{BB962C8B-B14F-4D97-AF65-F5344CB8AC3E}">
        <p14:creationId xmlns:p14="http://schemas.microsoft.com/office/powerpoint/2010/main" val="3770563574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591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Bembo</vt:lpstr>
      <vt:lpstr>Crimson Text</vt:lpstr>
      <vt:lpstr>ArchiveVTI</vt:lpstr>
      <vt:lpstr>CS 532 Intelligent computing</vt:lpstr>
      <vt:lpstr>INTRODUCTION</vt:lpstr>
      <vt:lpstr>MOTIVATION &amp; LITERATURE REVIEW</vt:lpstr>
      <vt:lpstr>CNN &amp; CRNN Design</vt:lpstr>
      <vt:lpstr>HYBRID ANFIS Design</vt:lpstr>
      <vt:lpstr>RESULTS – CNN &amp; CRNN</vt:lpstr>
      <vt:lpstr>RESULTS – HNGFS</vt:lpstr>
      <vt:lpstr>DISCUSSION &amp; FUTURE WORKS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532 Intelligent computing</dc:title>
  <dc:creator>Zoraiz Qureshi</dc:creator>
  <cp:lastModifiedBy>Zoraiz Qureshi</cp:lastModifiedBy>
  <cp:revision>22</cp:revision>
  <dcterms:created xsi:type="dcterms:W3CDTF">2021-03-21T19:19:39Z</dcterms:created>
  <dcterms:modified xsi:type="dcterms:W3CDTF">2021-05-12T21:05:08Z</dcterms:modified>
</cp:coreProperties>
</file>