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478" r:id="rId2"/>
    <p:sldId id="481" r:id="rId3"/>
    <p:sldId id="493" r:id="rId4"/>
    <p:sldId id="483" r:id="rId5"/>
    <p:sldId id="589" r:id="rId6"/>
    <p:sldId id="790" r:id="rId7"/>
    <p:sldId id="767" r:id="rId8"/>
    <p:sldId id="732" r:id="rId9"/>
    <p:sldId id="737" r:id="rId10"/>
    <p:sldId id="738" r:id="rId11"/>
    <p:sldId id="791" r:id="rId12"/>
    <p:sldId id="775" r:id="rId13"/>
    <p:sldId id="776" r:id="rId14"/>
    <p:sldId id="739" r:id="rId15"/>
    <p:sldId id="777" r:id="rId16"/>
    <p:sldId id="778" r:id="rId17"/>
    <p:sldId id="779" r:id="rId18"/>
    <p:sldId id="792" r:id="rId19"/>
    <p:sldId id="780" r:id="rId20"/>
    <p:sldId id="793" r:id="rId21"/>
    <p:sldId id="740" r:id="rId22"/>
    <p:sldId id="783" r:id="rId23"/>
    <p:sldId id="770" r:id="rId24"/>
    <p:sldId id="746" r:id="rId25"/>
    <p:sldId id="747" r:id="rId26"/>
    <p:sldId id="748" r:id="rId27"/>
    <p:sldId id="749" r:id="rId28"/>
    <p:sldId id="784" r:id="rId29"/>
    <p:sldId id="794" r:id="rId30"/>
    <p:sldId id="785" r:id="rId31"/>
    <p:sldId id="795" r:id="rId32"/>
    <p:sldId id="796" r:id="rId33"/>
    <p:sldId id="787" r:id="rId34"/>
    <p:sldId id="788" r:id="rId35"/>
    <p:sldId id="789" r:id="rId36"/>
    <p:sldId id="769" r:id="rId37"/>
    <p:sldId id="756" r:id="rId38"/>
    <p:sldId id="722" r:id="rId39"/>
    <p:sldId id="723" r:id="rId40"/>
    <p:sldId id="476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0000"/>
    <a:srgbClr val="000066"/>
    <a:srgbClr val="CC6600"/>
    <a:srgbClr val="CC3300"/>
    <a:srgbClr val="AE0B0B"/>
    <a:srgbClr val="3D3D3D"/>
    <a:srgbClr val="393939"/>
    <a:srgbClr val="CC0000"/>
    <a:srgbClr val="FF3300"/>
    <a:srgbClr val="99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3394" autoAdjust="0"/>
  </p:normalViewPr>
  <p:slideViewPr>
    <p:cSldViewPr snapToGrid="0">
      <p:cViewPr>
        <p:scale>
          <a:sx n="60" d="100"/>
          <a:sy n="60" d="100"/>
        </p:scale>
        <p:origin x="-1086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本章引言</a:t>
            </a:r>
            <a:r>
              <a:rPr lang="en-US" altLang="zh-CN" dirty="0" smtClean="0"/>
              <a:t>】</a:t>
            </a:r>
          </a:p>
          <a:p>
            <a:r>
              <a:rPr lang="zh-CN" altLang="en-US" baseline="0" dirty="0" smtClean="0"/>
              <a:t>         反射与内省是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语言中两个非常重要的特性，本章进行学习。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如果我们去看一些比较新的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项目，常常会在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文件里看到</a:t>
            </a:r>
            <a:r>
              <a:rPr lang="en-US" altLang="zh-CN" dirty="0" smtClean="0"/>
              <a:t>@</a:t>
            </a:r>
            <a:r>
              <a:rPr lang="zh-CN" altLang="en-US" dirty="0" smtClean="0"/>
              <a:t>的字样。我们平时用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自动生成的代码中也可能看到类似的：</a:t>
            </a:r>
            <a:endParaRPr lang="en-US" altLang="zh-CN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@Override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"Employee [name=" + name + ", salary=" + salary + "]";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@Override</a:t>
            </a:r>
            <a:r>
              <a:rPr lang="zh-CN" altLang="en-US" dirty="0" smtClean="0"/>
              <a:t>就是注解，注解在很多新版本的框架技术中大量使用，本节学习注解的相关知识。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  <a:pPr/>
              <a:t>40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本节学习反射的概念及作用，为后面具体学习反射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打下基础。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  </a:t>
            </a:r>
            <a:r>
              <a:rPr lang="zh-CN" altLang="en-US" dirty="0" smtClean="0"/>
              <a:t>要使用反射机制，就要熟悉反射相关的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，本节学习使用反射相关的类的使用。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704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2&#33410;-&#21453;&#23556;/Account.java" TargetMode="External"/><Relationship Id="rId4" Type="http://schemas.openxmlformats.org/officeDocument/2006/relationships/hyperlink" Target="&#35838;&#22530;&#26696;&#20363;/&#31532;2&#33410;-&#21453;&#23556;/TestClass.jav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2&#33410;-&#21453;&#23556;/TestNewInstance.java" TargetMode="External"/><Relationship Id="rId4" Type="http://schemas.openxmlformats.org/officeDocument/2006/relationships/hyperlink" Target="&#35838;&#22530;&#26696;&#20363;/&#31532;2&#33410;-Swing&#32534;&#31243;&#24555;&#36895;&#20837;&#38376;/TestJFrame.jav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2&#33410;-&#21453;&#23556;/TestConstructor.java" TargetMode="External"/><Relationship Id="rId4" Type="http://schemas.openxmlformats.org/officeDocument/2006/relationships/hyperlink" Target="&#35838;&#22530;&#26696;&#20363;/&#31532;2&#33410;-Swing&#32534;&#31243;&#24555;&#36895;&#20837;&#38376;/TestJFrame.jav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2&#33410;-&#21453;&#23556;/Account.java" TargetMode="External"/><Relationship Id="rId4" Type="http://schemas.openxmlformats.org/officeDocument/2006/relationships/hyperlink" Target="&#35838;&#22530;&#26696;&#20363;/&#31532;2&#33410;-&#21453;&#23556;/TestMethod.jav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1453;&#23556;/MethodInvoker.java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1453;&#23556;/Employee.java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1453;&#23556;/Employee.jav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1453;&#23556;/Employee.jav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1453;&#23556;/TestPropertyName.java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1453;&#23556;/TestGetterSetter.java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3&#33410;-&#27880;&#35299;/MyAnnotation.java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3&#33410;-&#27880;&#35299;/MyAnnotation2.jav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3&#33410;-&#27880;&#35299;/MyAnnotation3.java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3&#33410;-&#27880;&#35299;/MyAnnotation4.java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3&#33410;-&#27880;&#35299;/MyAnnotation5.java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3&#33410;-&#27880;&#35299;/LogOffWebComponent.java" TargetMode="External"/><Relationship Id="rId4" Type="http://schemas.openxmlformats.org/officeDocument/2006/relationships/hyperlink" Target="&#35838;&#22530;&#26696;&#20363;/&#31532;3&#33410;-&#27880;&#35299;/LoginWebComponent.java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3&#33410;-&#27880;&#35299;/TestMyAnnotation.java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反射与内省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399"/>
            <a:ext cx="11015870" cy="395714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java.lang.Class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类是反射机制中最重要的类，是使用反射机制时的“起点”；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JVM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运行程序时，会将要使用到的类加载到内存中，同时就会自行为这个类创建一个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对象，这个对象中就封装了类的所有信息，包括类中的属性、方法、构造方法、修饰符等；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Java.lang.Class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类中定义了一系列的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getXXX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方法，可以获取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中封装的其他信息；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Class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类的作用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165" y="756744"/>
            <a:ext cx="11015870" cy="132430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Java.lang.Class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类中定义了一系列的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getXXX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方法，可以获取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中封装的其他信息；部分方法如下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Class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类的作用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81572" y="2091266"/>
          <a:ext cx="10958786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504"/>
                <a:gridCol w="66372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 </a:t>
                      </a:r>
                      <a:r>
                        <a:rPr lang="en-US" dirty="0" err="1" smtClean="0"/>
                        <a:t>getMethod</a:t>
                      </a:r>
                      <a:r>
                        <a:rPr lang="en-US" dirty="0" smtClean="0"/>
                        <a:t>(String name, Class&lt;?&gt;... </a:t>
                      </a:r>
                      <a:r>
                        <a:rPr lang="en-US" dirty="0" err="1" smtClean="0"/>
                        <a:t>parameterTypes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通过指定方法的名字及参数类型，返回类中的一个方法对象；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Method[] </a:t>
                      </a:r>
                      <a:r>
                        <a:rPr lang="en-US" dirty="0" err="1" smtClean="0"/>
                        <a:t>getMethods</a:t>
                      </a:r>
                      <a:r>
                        <a:rPr lang="en-US" dirty="0" smtClean="0"/>
                        <a:t>()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返回类中所有方法对象；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</a:t>
                      </a:r>
                      <a:r>
                        <a:rPr lang="en-US" dirty="0" err="1" smtClean="0"/>
                        <a:t>getField</a:t>
                      </a:r>
                      <a:r>
                        <a:rPr lang="en-US" dirty="0" smtClean="0"/>
                        <a:t>(String name)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指定属性的名字，返回一个属性对象；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Field[] </a:t>
                      </a:r>
                      <a:r>
                        <a:rPr lang="en-US" dirty="0" err="1" smtClean="0"/>
                        <a:t>getFields</a:t>
                      </a:r>
                      <a:r>
                        <a:rPr lang="en-US" dirty="0" smtClean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返回类中所有属性对象；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Constructor&lt;T&gt; </a:t>
                      </a:r>
                      <a:r>
                        <a:rPr lang="en-US" dirty="0" err="1" smtClean="0"/>
                        <a:t>getConstructor</a:t>
                      </a:r>
                      <a:r>
                        <a:rPr lang="en-US" dirty="0" smtClean="0"/>
                        <a:t>(Class&lt;?&gt;... </a:t>
                      </a:r>
                      <a:r>
                        <a:rPr lang="en-US" dirty="0" err="1" smtClean="0"/>
                        <a:t>parameterTypes</a:t>
                      </a:r>
                      <a:r>
                        <a:rPr lang="en-US" dirty="0" smtClean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通过指定构造方法的参数类型，返回类中第一个构造方法对象；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Constructor&lt;?&gt;[] </a:t>
                      </a:r>
                      <a:r>
                        <a:rPr lang="en-US" dirty="0" err="1" smtClean="0"/>
                        <a:t>getConstructors</a:t>
                      </a:r>
                      <a:r>
                        <a:rPr lang="en-US" dirty="0" smtClean="0"/>
                        <a:t>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返回类中所有构造方法对象；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getModifiers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返回类的修饰符，修饰符代码在虚拟机规范中定义；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Class&lt;?&gt;[] </a:t>
                      </a:r>
                      <a:r>
                        <a:rPr lang="en-US" dirty="0" err="1" smtClean="0"/>
                        <a:t>getInterfaces</a:t>
                      </a:r>
                      <a:r>
                        <a:rPr lang="en-US" dirty="0" smtClean="0"/>
                        <a:t>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返回类所实现的接口；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getName</a:t>
                      </a:r>
                      <a:r>
                        <a:rPr lang="en-US" dirty="0" smtClean="0"/>
                        <a:t>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返回类的名字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lowchart: Punched Tape 4"/>
          <p:cNvSpPr/>
          <p:nvPr/>
        </p:nvSpPr>
        <p:spPr>
          <a:xfrm>
            <a:off x="4382814" y="1418897"/>
            <a:ext cx="7094483" cy="520262"/>
          </a:xfrm>
          <a:prstGeom prst="flowChartPunched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990000"/>
                </a:solidFill>
              </a:rPr>
              <a:t>问题来了，怎么调用这些方法？当然是先要得到</a:t>
            </a:r>
            <a:r>
              <a:rPr lang="en-US" altLang="zh-CN" b="1" dirty="0" smtClean="0">
                <a:solidFill>
                  <a:srgbClr val="990000"/>
                </a:solidFill>
              </a:rPr>
              <a:t>Class</a:t>
            </a:r>
            <a:r>
              <a:rPr lang="zh-CN" altLang="en-US" b="1" dirty="0" smtClean="0">
                <a:solidFill>
                  <a:srgbClr val="990000"/>
                </a:solidFill>
              </a:rPr>
              <a:t>对象喽！</a:t>
            </a:r>
            <a:endParaRPr lang="en-US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400"/>
            <a:ext cx="11015870" cy="121394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java.lang.Class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是使用反射的基础，那么获得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对象就是重中之重，有三种方式可以得到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2【Class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对象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获取方式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1572" y="2264687"/>
          <a:ext cx="10958786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504"/>
                <a:gridCol w="66372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得到</a:t>
                      </a:r>
                      <a:r>
                        <a:rPr lang="en-US" altLang="zh-CN" dirty="0" smtClean="0"/>
                        <a:t>Class</a:t>
                      </a:r>
                      <a:r>
                        <a:rPr lang="zh-CN" altLang="en-US" dirty="0" smtClean="0"/>
                        <a:t>对象的方式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具体描述适用情况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类名</a:t>
                      </a:r>
                      <a:r>
                        <a:rPr lang="en-US" altLang="zh-CN" dirty="0" smtClean="0"/>
                        <a:t>.class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JVM</a:t>
                      </a:r>
                      <a:r>
                        <a:rPr lang="zh-CN" altLang="en-US" dirty="0" smtClean="0"/>
                        <a:t>会在加载任何一个类的时候，都为这个类创建一个</a:t>
                      </a:r>
                      <a:r>
                        <a:rPr lang="en-US" altLang="zh-CN" dirty="0" smtClean="0"/>
                        <a:t>Class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对象，所以用类名</a:t>
                      </a:r>
                      <a:r>
                        <a:rPr lang="en-US" altLang="zh-CN" baseline="0" dirty="0" smtClean="0"/>
                        <a:t>.class</a:t>
                      </a:r>
                      <a:r>
                        <a:rPr lang="zh-CN" altLang="en-US" baseline="0" dirty="0" smtClean="0"/>
                        <a:t>的方式就可以得到该类的</a:t>
                      </a:r>
                      <a:r>
                        <a:rPr lang="en-US" altLang="zh-CN" baseline="0" dirty="0" smtClean="0"/>
                        <a:t>Class</a:t>
                      </a:r>
                      <a:r>
                        <a:rPr lang="zh-CN" altLang="en-US" baseline="0" dirty="0" smtClean="0"/>
                        <a:t>对象；适用于知道类名的情况；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调用</a:t>
                      </a:r>
                      <a:r>
                        <a:rPr lang="en-US" altLang="zh-CN" dirty="0" smtClean="0"/>
                        <a:t>Object</a:t>
                      </a:r>
                      <a:r>
                        <a:rPr lang="zh-CN" altLang="en-US" dirty="0" smtClean="0"/>
                        <a:t>类中的</a:t>
                      </a:r>
                      <a:r>
                        <a:rPr lang="en-US" altLang="zh-CN" dirty="0" err="1" smtClean="0"/>
                        <a:t>getClass</a:t>
                      </a:r>
                      <a:r>
                        <a:rPr lang="zh-CN" altLang="en-US" dirty="0" smtClean="0"/>
                        <a:t>方法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每个类都继承了</a:t>
                      </a:r>
                      <a:r>
                        <a:rPr lang="en-US" altLang="zh-CN" dirty="0" smtClean="0"/>
                        <a:t>Object</a:t>
                      </a:r>
                      <a:r>
                        <a:rPr lang="zh-CN" altLang="en-US" dirty="0" smtClean="0"/>
                        <a:t>类，所以都拥有</a:t>
                      </a:r>
                      <a:r>
                        <a:rPr lang="en-US" altLang="zh-CN" dirty="0" err="1" smtClean="0"/>
                        <a:t>getClass</a:t>
                      </a:r>
                      <a:r>
                        <a:rPr lang="zh-CN" altLang="en-US" dirty="0" smtClean="0"/>
                        <a:t>方法；适用于已知一个类的对象，通过这个对象获得其</a:t>
                      </a:r>
                      <a:r>
                        <a:rPr lang="en-US" altLang="zh-CN" dirty="0" smtClean="0"/>
                        <a:t>Class</a:t>
                      </a:r>
                      <a:r>
                        <a:rPr lang="zh-CN" altLang="en-US" dirty="0" smtClean="0"/>
                        <a:t>对象的情况；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调用</a:t>
                      </a:r>
                      <a:r>
                        <a:rPr lang="en-US" altLang="zh-CN" dirty="0" smtClean="0"/>
                        <a:t>Class</a:t>
                      </a:r>
                      <a:r>
                        <a:rPr lang="zh-CN" altLang="en-US" dirty="0" smtClean="0"/>
                        <a:t>类中的</a:t>
                      </a:r>
                      <a:r>
                        <a:rPr lang="en-US" altLang="zh-CN" dirty="0" err="1" smtClean="0"/>
                        <a:t>forName</a:t>
                      </a:r>
                      <a:r>
                        <a:rPr lang="en-US" altLang="zh-CN" dirty="0" smtClean="0"/>
                        <a:t>(String </a:t>
                      </a:r>
                      <a:r>
                        <a:rPr lang="en-US" altLang="zh-CN" dirty="0" err="1" smtClean="0"/>
                        <a:t>className</a:t>
                      </a:r>
                      <a:r>
                        <a:rPr lang="en-US" altLang="zh-C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Class</a:t>
                      </a:r>
                      <a:r>
                        <a:rPr lang="zh-CN" altLang="en-US" dirty="0" smtClean="0"/>
                        <a:t>类中定义了静态方法</a:t>
                      </a:r>
                      <a:r>
                        <a:rPr lang="en-US" altLang="zh-CN" dirty="0" err="1" smtClean="0"/>
                        <a:t>forName</a:t>
                      </a:r>
                      <a:r>
                        <a:rPr lang="zh-CN" altLang="en-US" dirty="0" smtClean="0"/>
                        <a:t>，可以通过名字获得该类的</a:t>
                      </a:r>
                      <a:r>
                        <a:rPr lang="en-US" altLang="zh-CN" dirty="0" smtClean="0"/>
                        <a:t>Class</a:t>
                      </a:r>
                      <a:r>
                        <a:rPr lang="zh-CN" altLang="en-US" dirty="0" smtClean="0"/>
                        <a:t>对象；适用于知道一个类的名字，尤其这个名字是一个变量的时候使用；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lowchart: Punched Tape 7"/>
          <p:cNvSpPr/>
          <p:nvPr/>
        </p:nvSpPr>
        <p:spPr>
          <a:xfrm>
            <a:off x="583324" y="5470635"/>
            <a:ext cx="7094483" cy="520262"/>
          </a:xfrm>
          <a:prstGeom prst="flowChartPunched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990000"/>
                </a:solidFill>
              </a:rPr>
              <a:t>得到</a:t>
            </a:r>
            <a:r>
              <a:rPr lang="en-US" altLang="zh-CN" b="1" dirty="0" smtClean="0">
                <a:solidFill>
                  <a:srgbClr val="990000"/>
                </a:solidFill>
              </a:rPr>
              <a:t>Class</a:t>
            </a:r>
            <a:r>
              <a:rPr lang="zh-CN" altLang="en-US" b="1" dirty="0" smtClean="0">
                <a:solidFill>
                  <a:srgbClr val="990000"/>
                </a:solidFill>
              </a:rPr>
              <a:t>对象后，就可以根据需要调用</a:t>
            </a:r>
            <a:r>
              <a:rPr lang="en-US" altLang="zh-CN" b="1" dirty="0" smtClean="0">
                <a:solidFill>
                  <a:srgbClr val="990000"/>
                </a:solidFill>
              </a:rPr>
              <a:t>Class</a:t>
            </a:r>
            <a:r>
              <a:rPr lang="zh-CN" altLang="en-US" b="1" dirty="0" smtClean="0">
                <a:solidFill>
                  <a:srgbClr val="990000"/>
                </a:solidFill>
              </a:rPr>
              <a:t>类中的方法喽</a:t>
            </a:r>
            <a:r>
              <a:rPr lang="en-US" altLang="zh-CN" b="1" dirty="0" smtClean="0">
                <a:solidFill>
                  <a:srgbClr val="990000"/>
                </a:solidFill>
              </a:rPr>
              <a:t>~~</a:t>
            </a:r>
            <a:endParaRPr lang="en-US" b="1" dirty="0">
              <a:solidFill>
                <a:srgbClr val="990000"/>
              </a:solidFill>
            </a:endParaRPr>
          </a:p>
        </p:txBody>
      </p:sp>
      <p:sp>
        <p:nvSpPr>
          <p:cNvPr id="9" name="TextBox 8">
            <a:hlinkClick r:id="rId3" action="ppaction://hlinkfile"/>
          </p:cNvPr>
          <p:cNvSpPr txBox="1"/>
          <p:nvPr/>
        </p:nvSpPr>
        <p:spPr>
          <a:xfrm>
            <a:off x="9593705" y="0"/>
            <a:ext cx="2083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TestClass.java</a:t>
            </a:r>
            <a:endParaRPr lang="en-US" altLang="zh-CN" dirty="0" smtClean="0"/>
          </a:p>
          <a:p>
            <a:r>
              <a:rPr lang="en-US" altLang="zh-CN" dirty="0" smtClean="0">
                <a:hlinkClick r:id="rId5" action="ppaction://hlinkfile"/>
              </a:rPr>
              <a:t>Account.java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869" y="851337"/>
            <a:ext cx="11015870" cy="58332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使用反射可以动态创建对象，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newInstance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通过字符串加载类后构建对象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7" name="TextBox 6">
            <a:hlinkClick r:id="rId3" action="ppaction://hlinkfile"/>
          </p:cNvPr>
          <p:cNvSpPr txBox="1"/>
          <p:nvPr/>
        </p:nvSpPr>
        <p:spPr>
          <a:xfrm>
            <a:off x="9593705" y="284813"/>
            <a:ext cx="224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5" action="ppaction://hlinkfile"/>
              </a:rPr>
              <a:t>TestNewInstance.java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623" y="2879451"/>
            <a:ext cx="11270626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通过类名得到</a:t>
            </a:r>
            <a:r>
              <a:rPr lang="en-US" sz="1600" dirty="0" smtClean="0"/>
              <a:t>Class</a:t>
            </a:r>
            <a:r>
              <a:rPr lang="zh-CN" altLang="en-US" sz="1600" dirty="0" smtClean="0"/>
              <a:t>对象</a:t>
            </a:r>
          </a:p>
          <a:p>
            <a:r>
              <a:rPr lang="en-US" sz="1600" dirty="0" smtClean="0"/>
              <a:t>Class&lt;?&gt; </a:t>
            </a:r>
            <a:r>
              <a:rPr lang="en-US" sz="1600" dirty="0" err="1" smtClean="0"/>
              <a:t>clazz</a:t>
            </a:r>
            <a:r>
              <a:rPr lang="en-US" sz="1600" dirty="0" smtClean="0"/>
              <a:t>= </a:t>
            </a:r>
            <a:r>
              <a:rPr lang="en-US" sz="1600" dirty="0" err="1" smtClean="0"/>
              <a:t>Class.forName</a:t>
            </a:r>
            <a:r>
              <a:rPr lang="en-US" sz="1600" dirty="0" smtClean="0"/>
              <a:t>("com.chinasofti.chapter14.section01.Account");</a:t>
            </a:r>
          </a:p>
          <a:p>
            <a:endParaRPr lang="en-US" sz="1600" dirty="0" smtClean="0"/>
          </a:p>
          <a:p>
            <a:r>
              <a:rPr lang="en-US" sz="1600" dirty="0" smtClean="0"/>
              <a:t>//</a:t>
            </a:r>
            <a:r>
              <a:rPr lang="zh-CN" altLang="en-US" sz="1600" dirty="0" smtClean="0"/>
              <a:t>使用</a:t>
            </a:r>
            <a:r>
              <a:rPr lang="en-US" sz="1600" dirty="0" smtClean="0"/>
              <a:t>Class</a:t>
            </a:r>
            <a:r>
              <a:rPr lang="zh-CN" altLang="en-US" sz="1600" dirty="0" smtClean="0"/>
              <a:t>对象的</a:t>
            </a:r>
            <a:r>
              <a:rPr lang="en-US" sz="1600" dirty="0" err="1" smtClean="0"/>
              <a:t>newInstance</a:t>
            </a:r>
            <a:r>
              <a:rPr lang="zh-CN" altLang="en-US" sz="1600" dirty="0" smtClean="0"/>
              <a:t>方法实例化</a:t>
            </a:r>
          </a:p>
          <a:p>
            <a:r>
              <a:rPr lang="en-US" sz="1600" dirty="0" smtClean="0"/>
              <a:t>Account </a:t>
            </a:r>
            <a:r>
              <a:rPr lang="en-US" sz="1600" dirty="0" err="1" smtClean="0"/>
              <a:t>account</a:t>
            </a:r>
            <a:r>
              <a:rPr lang="en-US" sz="1600" dirty="0" smtClean="0"/>
              <a:t>= (Account) </a:t>
            </a:r>
            <a:r>
              <a:rPr lang="en-US" sz="1600" dirty="0" err="1" smtClean="0"/>
              <a:t>clazz.newInstance</a:t>
            </a:r>
            <a:r>
              <a:rPr lang="en-US" sz="1600" dirty="0" smtClean="0"/>
              <a:t>();</a:t>
            </a:r>
            <a:endParaRPr lang="en-US" sz="16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34275" y="1571004"/>
          <a:ext cx="109587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504"/>
                <a:gridCol w="66372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构建对象的方法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  </a:t>
                      </a:r>
                      <a:r>
                        <a:rPr lang="en-US" altLang="zh-CN" dirty="0" err="1" smtClean="0"/>
                        <a:t>newInstance</a:t>
                      </a:r>
                      <a:r>
                        <a:rPr lang="en-US" altLang="zh-CN" dirty="0" smtClean="0"/>
                        <a:t>()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动态构建一个类的对象；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835569"/>
            <a:ext cx="11015870" cy="12139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反射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中定义了构造方法类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，前面介绍过，使用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类中方法可以获得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类中定义了如下方法可以构建类的对象：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反射获取构造方法并构建对象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44635" y="2280452"/>
          <a:ext cx="109587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504"/>
                <a:gridCol w="66372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构建对象的方法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 </a:t>
                      </a:r>
                      <a:r>
                        <a:rPr lang="en-US" altLang="zh-CN" dirty="0" err="1" smtClean="0"/>
                        <a:t>newInstance</a:t>
                      </a:r>
                      <a:r>
                        <a:rPr lang="en-US" altLang="zh-CN" dirty="0" smtClean="0"/>
                        <a:t>(Object... </a:t>
                      </a:r>
                      <a:r>
                        <a:rPr lang="en-US" altLang="zh-CN" dirty="0" err="1" smtClean="0"/>
                        <a:t>initargs</a:t>
                      </a:r>
                      <a:r>
                        <a:rPr lang="en-US" altLang="zh-CN" dirty="0" smtClean="0"/>
                        <a:t>)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构建一个类的对象；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6217" y="3478540"/>
            <a:ext cx="11270626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使用</a:t>
            </a:r>
            <a:r>
              <a:rPr lang="en-US" altLang="zh-CN" sz="1600" dirty="0" smtClean="0"/>
              <a:t>Class</a:t>
            </a:r>
            <a:r>
              <a:rPr lang="zh-CN" altLang="en-US" sz="1600" dirty="0" smtClean="0"/>
              <a:t>对象获得</a:t>
            </a:r>
            <a:r>
              <a:rPr lang="en-US" altLang="zh-CN" sz="1600" dirty="0" smtClean="0"/>
              <a:t>Constructor,</a:t>
            </a:r>
            <a:r>
              <a:rPr lang="zh-CN" altLang="en-US" sz="1600" dirty="0" smtClean="0"/>
              <a:t>方法参数是构造方法的参数类型</a:t>
            </a:r>
          </a:p>
          <a:p>
            <a:r>
              <a:rPr lang="en-US" altLang="zh-CN" sz="1600" dirty="0" smtClean="0"/>
              <a:t>Constructor&lt;Account&gt; con=</a:t>
            </a:r>
            <a:r>
              <a:rPr lang="en-US" altLang="zh-CN" sz="1600" dirty="0" err="1" smtClean="0"/>
              <a:t>Account.class.getConstructor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String.class,String.class,Double.class</a:t>
            </a:r>
            <a:r>
              <a:rPr lang="en-US" altLang="zh-CN" sz="1600" dirty="0" smtClean="0"/>
              <a:t>);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使用</a:t>
            </a:r>
            <a:r>
              <a:rPr lang="en-US" altLang="zh-CN" sz="1600" dirty="0" smtClean="0"/>
              <a:t>Constructor</a:t>
            </a:r>
            <a:r>
              <a:rPr lang="zh-CN" altLang="en-US" sz="1600" dirty="0" smtClean="0"/>
              <a:t>类的</a:t>
            </a:r>
            <a:r>
              <a:rPr lang="en-US" altLang="zh-CN" sz="1600" dirty="0" err="1" smtClean="0"/>
              <a:t>newInstance</a:t>
            </a:r>
            <a:r>
              <a:rPr lang="zh-CN" altLang="en-US" sz="1600" dirty="0" smtClean="0"/>
              <a:t>构建对象，方法参数数组中是构造方法的参数</a:t>
            </a:r>
          </a:p>
          <a:p>
            <a:r>
              <a:rPr lang="en-US" altLang="zh-CN" sz="1600" dirty="0" smtClean="0"/>
              <a:t>Account </a:t>
            </a:r>
            <a:r>
              <a:rPr lang="en-US" altLang="zh-CN" sz="1600" dirty="0" err="1" smtClean="0"/>
              <a:t>account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con.newInstance</a:t>
            </a:r>
            <a:r>
              <a:rPr lang="en-US" altLang="zh-CN" sz="1600" dirty="0" smtClean="0"/>
              <a:t>(new Object[]{"7222 2221 1343 35325","832112",new Double(3908)});</a:t>
            </a:r>
            <a:endParaRPr lang="en-US" sz="1600" dirty="0"/>
          </a:p>
        </p:txBody>
      </p:sp>
      <p:sp>
        <p:nvSpPr>
          <p:cNvPr id="13" name="TextBox 12">
            <a:hlinkClick r:id="rId3" action="ppaction://hlinkfile"/>
          </p:cNvPr>
          <p:cNvSpPr txBox="1"/>
          <p:nvPr/>
        </p:nvSpPr>
        <p:spPr>
          <a:xfrm>
            <a:off x="9593705" y="284813"/>
            <a:ext cx="224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5" action="ppaction://hlinkfile"/>
              </a:rPr>
              <a:t>TestConstructor.java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677914"/>
            <a:ext cx="11015870" cy="256978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类可以动态调用方法，并且可以返回方法相关的信息，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类中的部分方法如下：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5【Method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类作用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841" y="4120435"/>
            <a:ext cx="10988565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			</a:t>
            </a:r>
            <a:r>
              <a:rPr lang="zh-CN" altLang="en-US" dirty="0" smtClean="0"/>
              <a:t>获得</a:t>
            </a:r>
            <a:r>
              <a:rPr lang="en-US" dirty="0" smtClean="0"/>
              <a:t>Method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方法名是</a:t>
            </a:r>
            <a:r>
              <a:rPr lang="en-US" dirty="0" smtClean="0"/>
              <a:t>save，</a:t>
            </a:r>
            <a:r>
              <a:rPr lang="zh-CN" altLang="en-US" dirty="0" smtClean="0"/>
              <a:t>参数类型是</a:t>
            </a:r>
            <a:r>
              <a:rPr lang="en-US" dirty="0" smtClean="0"/>
              <a:t>Double</a:t>
            </a:r>
          </a:p>
          <a:p>
            <a:r>
              <a:rPr lang="en-US" dirty="0" smtClean="0"/>
              <a:t>			Method m=</a:t>
            </a:r>
            <a:r>
              <a:rPr lang="en-US" dirty="0" err="1" smtClean="0"/>
              <a:t>clazz.getMethod</a:t>
            </a:r>
            <a:r>
              <a:rPr lang="en-US" dirty="0" smtClean="0"/>
              <a:t>("save", new Class[]{</a:t>
            </a:r>
            <a:r>
              <a:rPr lang="en-US" dirty="0" err="1" smtClean="0"/>
              <a:t>Double.class</a:t>
            </a:r>
            <a:r>
              <a:rPr lang="en-US" dirty="0" smtClean="0"/>
              <a:t>});</a:t>
            </a:r>
          </a:p>
          <a:p>
            <a:r>
              <a:rPr lang="en-US" dirty="0" smtClean="0"/>
              <a:t>//			</a:t>
            </a:r>
            <a:r>
              <a:rPr lang="zh-CN" altLang="en-US" dirty="0" smtClean="0"/>
              <a:t>创建对象</a:t>
            </a:r>
          </a:p>
          <a:p>
            <a:r>
              <a:rPr lang="zh-CN" altLang="en-US" dirty="0" smtClean="0"/>
              <a:t>			</a:t>
            </a:r>
            <a:r>
              <a:rPr lang="en-US" dirty="0" smtClean="0"/>
              <a:t>Account </a:t>
            </a:r>
            <a:r>
              <a:rPr lang="en-US" dirty="0" err="1" smtClean="0"/>
              <a:t>account</a:t>
            </a:r>
            <a:r>
              <a:rPr lang="en-US" dirty="0" smtClean="0"/>
              <a:t>=(Account) </a:t>
            </a:r>
            <a:r>
              <a:rPr lang="en-US" dirty="0" err="1" smtClean="0"/>
              <a:t>clazz.newInstance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//			</a:t>
            </a:r>
            <a:r>
              <a:rPr lang="zh-CN" altLang="en-US" dirty="0" smtClean="0"/>
              <a:t>调用</a:t>
            </a:r>
            <a:r>
              <a:rPr lang="en-US" dirty="0" smtClean="0"/>
              <a:t>save</a:t>
            </a:r>
            <a:r>
              <a:rPr lang="zh-CN" altLang="en-US" dirty="0" smtClean="0"/>
              <a:t>方法，参数是</a:t>
            </a:r>
            <a:r>
              <a:rPr lang="en-US" altLang="zh-CN" dirty="0" smtClean="0"/>
              <a:t>1000</a:t>
            </a:r>
          </a:p>
          <a:p>
            <a:r>
              <a:rPr lang="en-US" altLang="zh-CN" dirty="0" smtClean="0"/>
              <a:t>			</a:t>
            </a:r>
            <a:r>
              <a:rPr lang="en-US" dirty="0" err="1" smtClean="0"/>
              <a:t>m.invoke</a:t>
            </a:r>
            <a:r>
              <a:rPr lang="en-US" dirty="0" smtClean="0"/>
              <a:t>(</a:t>
            </a:r>
            <a:r>
              <a:rPr lang="en-US" dirty="0" err="1" smtClean="0"/>
              <a:t>account,new</a:t>
            </a:r>
            <a:r>
              <a:rPr lang="en-US" dirty="0" smtClean="0"/>
              <a:t> Object[]{new Double(1000)});</a:t>
            </a:r>
          </a:p>
          <a:p>
            <a:r>
              <a:rPr lang="en-US" dirty="0" smtClean="0"/>
              <a:t>//			</a:t>
            </a:r>
            <a:r>
              <a:rPr lang="zh-CN" altLang="en-US" dirty="0" smtClean="0"/>
              <a:t>查看</a:t>
            </a:r>
            <a:r>
              <a:rPr lang="en-US" dirty="0" smtClean="0"/>
              <a:t>account</a:t>
            </a:r>
            <a:r>
              <a:rPr lang="zh-CN" altLang="en-US" dirty="0" smtClean="0"/>
              <a:t>对象的越是否是</a:t>
            </a:r>
            <a:r>
              <a:rPr lang="en-US" altLang="zh-CN" dirty="0" smtClean="0"/>
              <a:t>1000</a:t>
            </a:r>
            <a:endParaRPr lang="en-US" dirty="0"/>
          </a:p>
        </p:txBody>
      </p:sp>
      <p:sp>
        <p:nvSpPr>
          <p:cNvPr id="13" name="TextBox 12">
            <a:hlinkClick r:id="rId3" action="ppaction://hlinkfile"/>
          </p:cNvPr>
          <p:cNvSpPr txBox="1"/>
          <p:nvPr/>
        </p:nvSpPr>
        <p:spPr>
          <a:xfrm>
            <a:off x="9593705" y="0"/>
            <a:ext cx="2083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TestMethod.java</a:t>
            </a:r>
            <a:endParaRPr lang="en-US" altLang="zh-CN" dirty="0" smtClean="0"/>
          </a:p>
          <a:p>
            <a:r>
              <a:rPr lang="en-US" altLang="zh-CN" dirty="0" smtClean="0">
                <a:hlinkClick r:id="rId5" action="ppaction://hlinkfile"/>
              </a:rPr>
              <a:t>Account.java</a:t>
            </a:r>
            <a:endParaRPr lang="en-US" altLang="zh-CN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6979" y="1996673"/>
          <a:ext cx="109587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504"/>
                <a:gridCol w="66372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getName</a:t>
                      </a:r>
                      <a:r>
                        <a:rPr lang="en-US" dirty="0" smtClean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返回一个方法的名字；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Class&lt;?&gt; </a:t>
                      </a:r>
                      <a:r>
                        <a:rPr lang="en-US" dirty="0" err="1" smtClean="0"/>
                        <a:t>getReturnType</a:t>
                      </a:r>
                      <a:r>
                        <a:rPr lang="en-US" dirty="0" smtClean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返回方法的返回值类型；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Class&lt;?&gt;[] </a:t>
                      </a:r>
                      <a:r>
                        <a:rPr lang="en-US" dirty="0" err="1" smtClean="0"/>
                        <a:t>getParameterTypes</a:t>
                      </a:r>
                      <a:r>
                        <a:rPr lang="en-US" dirty="0" smtClean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返回方法的参数类型；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 invoke(Object </a:t>
                      </a:r>
                      <a:r>
                        <a:rPr lang="en-US" dirty="0" err="1" smtClean="0"/>
                        <a:t>obj</a:t>
                      </a:r>
                      <a:r>
                        <a:rPr lang="en-US" dirty="0" smtClean="0"/>
                        <a:t>, Object... 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调用对象</a:t>
                      </a:r>
                      <a:r>
                        <a:rPr lang="en-US" altLang="zh-CN" dirty="0" err="1" smtClean="0"/>
                        <a:t>obj</a:t>
                      </a:r>
                      <a:r>
                        <a:rPr lang="zh-CN" altLang="en-US" dirty="0" smtClean="0"/>
                        <a:t>的当前方法，</a:t>
                      </a:r>
                      <a:r>
                        <a:rPr lang="en-US" altLang="zh-CN" dirty="0" err="1" smtClean="0"/>
                        <a:t>args</a:t>
                      </a:r>
                      <a:r>
                        <a:rPr lang="zh-CN" altLang="en-US" dirty="0" smtClean="0"/>
                        <a:t>为方法参数；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677914"/>
            <a:ext cx="11015870" cy="256978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动态查找调用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类中的方法：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动态查找调用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Java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类中的方法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731" y="1225689"/>
            <a:ext cx="10988565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public static Object execute(String </a:t>
            </a:r>
            <a:r>
              <a:rPr lang="en-US" dirty="0" err="1" smtClean="0"/>
              <a:t>className</a:t>
            </a:r>
            <a:r>
              <a:rPr lang="en-US" dirty="0" smtClean="0"/>
              <a:t>, String </a:t>
            </a:r>
            <a:r>
              <a:rPr lang="en-US" dirty="0" err="1" smtClean="0"/>
              <a:t>methodName</a:t>
            </a:r>
            <a:r>
              <a:rPr lang="en-US" dirty="0" smtClean="0"/>
              <a:t>, Object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r>
              <a:rPr lang="en-US" dirty="0" smtClean="0"/>
              <a:t>Object results = null;</a:t>
            </a:r>
          </a:p>
          <a:p>
            <a:r>
              <a:rPr lang="en-US" dirty="0" smtClean="0"/>
              <a:t>try {</a:t>
            </a:r>
          </a:p>
          <a:p>
            <a:r>
              <a:rPr lang="en-US" dirty="0" smtClean="0"/>
              <a:t>//</a:t>
            </a:r>
            <a:r>
              <a:rPr lang="zh-CN" altLang="en-US" dirty="0" smtClean="0"/>
              <a:t>获得类的</a:t>
            </a:r>
            <a:r>
              <a:rPr lang="en-US" dirty="0" smtClean="0"/>
              <a:t>Class</a:t>
            </a:r>
            <a:r>
              <a:rPr lang="zh-CN" altLang="en-US" dirty="0" smtClean="0"/>
              <a:t>对象</a:t>
            </a:r>
          </a:p>
          <a:p>
            <a:r>
              <a:rPr lang="en-US" dirty="0" smtClean="0"/>
              <a:t>Class&lt;?&gt; </a:t>
            </a:r>
            <a:r>
              <a:rPr lang="en-US" dirty="0" err="1" smtClean="0"/>
              <a:t>clazz</a:t>
            </a:r>
            <a:r>
              <a:rPr lang="en-US" dirty="0" smtClean="0"/>
              <a:t> = </a:t>
            </a:r>
            <a:r>
              <a:rPr lang="en-US" dirty="0" err="1" smtClean="0"/>
              <a:t>Class.forName</a:t>
            </a:r>
            <a:r>
              <a:rPr lang="en-US" dirty="0" smtClean="0"/>
              <a:t>(</a:t>
            </a:r>
            <a:r>
              <a:rPr lang="en-US" dirty="0" err="1" smtClean="0"/>
              <a:t>className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Method </a:t>
            </a:r>
            <a:r>
              <a:rPr lang="en-US" dirty="0" err="1" smtClean="0"/>
              <a:t>method</a:t>
            </a:r>
            <a:r>
              <a:rPr lang="en-US" dirty="0" smtClean="0"/>
              <a:t> = null;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clazz.getMethods</a:t>
            </a:r>
            <a:r>
              <a:rPr lang="en-US" dirty="0" smtClean="0"/>
              <a:t>().length;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//</a:t>
            </a:r>
            <a:r>
              <a:rPr lang="zh-CN" altLang="en-US" dirty="0" smtClean="0"/>
              <a:t>返回该类的所有方法</a:t>
            </a:r>
          </a:p>
          <a:p>
            <a:r>
              <a:rPr lang="en-US" dirty="0" smtClean="0"/>
              <a:t>method = </a:t>
            </a:r>
            <a:r>
              <a:rPr lang="en-US" dirty="0" err="1" smtClean="0"/>
              <a:t>clazz.getMethods</a:t>
            </a:r>
            <a:r>
              <a:rPr lang="en-US" dirty="0" smtClean="0"/>
              <a:t>()[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//</a:t>
            </a:r>
            <a:r>
              <a:rPr lang="zh-CN" altLang="en-US" dirty="0" smtClean="0"/>
              <a:t>查找名字匹配的方法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methodName.equals</a:t>
            </a:r>
            <a:r>
              <a:rPr lang="en-US" dirty="0" smtClean="0"/>
              <a:t>(</a:t>
            </a:r>
            <a:r>
              <a:rPr lang="en-US" dirty="0" err="1" smtClean="0"/>
              <a:t>method.getName</a:t>
            </a:r>
            <a:r>
              <a:rPr lang="en-US" dirty="0" smtClean="0"/>
              <a:t>())) {</a:t>
            </a:r>
          </a:p>
          <a:p>
            <a:r>
              <a:rPr lang="en-US" dirty="0" smtClean="0"/>
              <a:t>//</a:t>
            </a:r>
            <a:r>
              <a:rPr lang="zh-CN" altLang="en-US" dirty="0" smtClean="0"/>
              <a:t>创建临时对象，调用方法</a:t>
            </a:r>
          </a:p>
          <a:p>
            <a:r>
              <a:rPr lang="en-US" dirty="0" smtClean="0"/>
              <a:t>results = </a:t>
            </a:r>
            <a:r>
              <a:rPr lang="en-US" dirty="0" err="1" smtClean="0"/>
              <a:t>method.invoke</a:t>
            </a:r>
            <a:r>
              <a:rPr lang="en-US" dirty="0" smtClean="0"/>
              <a:t>(</a:t>
            </a:r>
            <a:r>
              <a:rPr lang="en-US" dirty="0" err="1" smtClean="0"/>
              <a:t>clazz.newInstance</a:t>
            </a:r>
            <a:r>
              <a:rPr lang="en-US" dirty="0" smtClean="0"/>
              <a:t>(), </a:t>
            </a:r>
            <a:r>
              <a:rPr lang="en-US" dirty="0" err="1" smtClean="0"/>
              <a:t>args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break;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 catch (Exception e) {		</a:t>
            </a:r>
          </a:p>
          <a:p>
            <a:r>
              <a:rPr lang="en-US" dirty="0" err="1" smtClean="0"/>
              <a:t>e.printStackTrace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3" name="TextBox 12">
            <a:hlinkClick r:id="rId3" action="ppaction://hlinkfile"/>
          </p:cNvPr>
          <p:cNvSpPr txBox="1"/>
          <p:nvPr/>
        </p:nvSpPr>
        <p:spPr>
          <a:xfrm>
            <a:off x="9593705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MethodInvoker.java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1245476"/>
            <a:ext cx="11344318" cy="540757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在实际编程中，我们常常需要一些用来包装值对象的类，例如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Student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Order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，这些类中往往没有业务方法，只是为了把需要处理的实体对象进行封装，有这样的特征：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属性都是私有的；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有无参的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构造方法；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对私有属性根据需要提供 公有的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getXxx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方法以及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setXxx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方法；例如属性名称为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name,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则有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getName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方法返回属性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值，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setName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方法设置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值；注意方法的名称通常是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或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加上属性名称，并把属性名称的首字母大写；这些方法称为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getters/setters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getters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必须有返回值没有方法参数；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setter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值没有返回值，有方法参数；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符合这些特征的类，被称为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JavaBean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内省（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Inspector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）机制就是基于反射的基础，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Bean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类属性、事件的一种缺省处理方法。；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7【Java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内省机制的作用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3" name="TextBox 12">
            <a:hlinkClick r:id="rId3" action="ppaction://hlinkfile"/>
          </p:cNvPr>
          <p:cNvSpPr txBox="1"/>
          <p:nvPr/>
        </p:nvSpPr>
        <p:spPr>
          <a:xfrm>
            <a:off x="9593705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Employee.java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1434662"/>
            <a:ext cx="11344318" cy="465082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内省有关的主要类及接口有：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java.beans.Introspector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为获得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JavaBean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属性、事件、方法提供了标准方法；通常使用其中的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getBeanInfo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方法返回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BeanInfo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Java.beans.BeanInfo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接口：不能直接实例化，通常通过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Introspector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类返回该类型对象，提供了返回属性描述符对象（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PropertyDescriptor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）、方法描述符对象（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MethodDescriptor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 、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bean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描述符（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BeanDescriptor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）对象的方法；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Java.beans.PropertyDescriptor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类：用来描述一个属性，该属性有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getter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及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setter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7【Java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内省机制的作用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3" name="TextBox 12">
            <a:hlinkClick r:id="rId3" action="ppaction://hlinkfile"/>
          </p:cNvPr>
          <p:cNvSpPr txBox="1"/>
          <p:nvPr/>
        </p:nvSpPr>
        <p:spPr>
          <a:xfrm>
            <a:off x="9593705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Employee.java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7" y="772508"/>
            <a:ext cx="11344318" cy="27747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只要类中有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getXXX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方法，或者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setXXX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方法，或者同时有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getXXX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及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setXXX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方法，其中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getXXX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方法没有方法参数，有返回值；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setXXX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方法没有返回值，有一个方法参数；那么内省机制就认为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为一个属性；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内省确定属性名的方法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6842" y="3574751"/>
            <a:ext cx="10988565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	age</a:t>
            </a:r>
            <a:r>
              <a:rPr lang="zh-CN" altLang="en-US" dirty="0" smtClean="0"/>
              <a:t>将被内省认为是属性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getAge</a:t>
            </a:r>
            <a:r>
              <a:rPr lang="en-US" altLang="zh-CN" dirty="0" smtClean="0"/>
              <a:t>(){</a:t>
            </a:r>
          </a:p>
          <a:p>
            <a:r>
              <a:rPr lang="en-US" altLang="zh-CN" dirty="0" smtClean="0"/>
              <a:t>		return 18;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//	score</a:t>
            </a:r>
            <a:r>
              <a:rPr lang="zh-CN" altLang="en-US" dirty="0" smtClean="0"/>
              <a:t>将被内省认为是属性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public void </a:t>
            </a:r>
            <a:r>
              <a:rPr lang="en-US" altLang="zh-CN" dirty="0" err="1" smtClean="0"/>
              <a:t>setScore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score){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}</a:t>
            </a:r>
            <a:endParaRPr lang="en-US" dirty="0"/>
          </a:p>
        </p:txBody>
      </p:sp>
      <p:sp>
        <p:nvSpPr>
          <p:cNvPr id="17" name="TextBox 16">
            <a:hlinkClick r:id="rId3" action="ppaction://hlinkfile"/>
          </p:cNvPr>
          <p:cNvSpPr txBox="1"/>
          <p:nvPr/>
        </p:nvSpPr>
        <p:spPr>
          <a:xfrm>
            <a:off x="9364717" y="0"/>
            <a:ext cx="231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Employee.java</a:t>
            </a:r>
            <a:endParaRPr lang="en-US" altLang="zh-CN" dirty="0" smtClean="0"/>
          </a:p>
        </p:txBody>
      </p:sp>
      <p:sp>
        <p:nvSpPr>
          <p:cNvPr id="19" name="Oval Callout 18"/>
          <p:cNvSpPr/>
          <p:nvPr/>
        </p:nvSpPr>
        <p:spPr>
          <a:xfrm>
            <a:off x="5644055" y="2664371"/>
            <a:ext cx="3074276" cy="2790497"/>
          </a:xfrm>
          <a:prstGeom prst="wedgeEllipseCallout">
            <a:avLst>
              <a:gd name="adj1" fmla="val -126914"/>
              <a:gd name="adj2" fmla="val 389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Employee</a:t>
            </a:r>
            <a:r>
              <a:rPr lang="zh-CN" altLang="en-US" dirty="0" smtClean="0">
                <a:solidFill>
                  <a:schemeClr val="tx1"/>
                </a:solidFill>
              </a:rPr>
              <a:t>类中根本没有声明</a:t>
            </a:r>
            <a:r>
              <a:rPr lang="en-US" altLang="zh-CN" dirty="0" err="1" smtClean="0">
                <a:solidFill>
                  <a:schemeClr val="tx1"/>
                </a:solidFill>
              </a:rPr>
              <a:t>age,score</a:t>
            </a:r>
            <a:r>
              <a:rPr lang="zh-CN" altLang="en-US" dirty="0" smtClean="0">
                <a:solidFill>
                  <a:schemeClr val="tx1"/>
                </a:solidFill>
              </a:rPr>
              <a:t>属性，仅仅是声明了这样的</a:t>
            </a:r>
            <a:r>
              <a:rPr lang="en-US" altLang="zh-CN" dirty="0" smtClean="0">
                <a:solidFill>
                  <a:schemeClr val="tx1"/>
                </a:solidFill>
              </a:rPr>
              <a:t>getter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setter</a:t>
            </a:r>
            <a:r>
              <a:rPr lang="zh-CN" altLang="en-US" dirty="0" smtClean="0">
                <a:solidFill>
                  <a:schemeClr val="tx1"/>
                </a:solidFill>
              </a:rPr>
              <a:t>，内省机制就认为</a:t>
            </a:r>
            <a:r>
              <a:rPr lang="en-US" altLang="zh-CN" dirty="0" smtClean="0">
                <a:solidFill>
                  <a:schemeClr val="tx1"/>
                </a:solidFill>
              </a:rPr>
              <a:t>age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score</a:t>
            </a:r>
            <a:r>
              <a:rPr lang="zh-CN" altLang="en-US" dirty="0" smtClean="0">
                <a:solidFill>
                  <a:schemeClr val="tx1"/>
                </a:solidFill>
              </a:rPr>
              <a:t>是属性。</a:t>
            </a:r>
            <a:r>
              <a:rPr lang="zh-CN" altLang="en-US" b="1" dirty="0" smtClean="0">
                <a:solidFill>
                  <a:srgbClr val="990000"/>
                </a:solidFill>
              </a:rPr>
              <a:t>出乎意料吧？！</a:t>
            </a:r>
            <a:endParaRPr lang="en-US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本章内容：共</a:t>
            </a:r>
            <a:r>
              <a:rPr lang="en-US" altLang="zh-CN" dirty="0" smtClean="0"/>
              <a:t>2</a:t>
            </a:r>
            <a:r>
              <a:rPr lang="zh-CN" altLang="en-US" dirty="0" smtClean="0"/>
              <a:t>小节，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5020"/>
            <a:ext cx="10515600" cy="485577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节：概述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 反射操作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 注解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677913"/>
            <a:ext cx="11344318" cy="1781507"/>
          </a:xfrm>
        </p:spPr>
        <p:txBody>
          <a:bodyPr vert="horz" lIns="91440" tIns="45720" rIns="91440" bIns="45720" rtlCol="0">
            <a:noAutofit/>
          </a:bodyPr>
          <a:lstStyle/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PropertyDescriptor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类的方法获取属性相关的信息，例如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getName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方法返回属性的名字：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9【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获取属性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028" y="2644586"/>
            <a:ext cx="10988565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返回</a:t>
            </a:r>
            <a:r>
              <a:rPr lang="en-US" dirty="0" smtClean="0"/>
              <a:t>Employee</a:t>
            </a:r>
            <a:r>
              <a:rPr lang="zh-CN" altLang="en-US" dirty="0" smtClean="0"/>
              <a:t>类的</a:t>
            </a:r>
            <a:r>
              <a:rPr lang="en-US" dirty="0" err="1" smtClean="0"/>
              <a:t>BeanInfo</a:t>
            </a:r>
            <a:r>
              <a:rPr lang="zh-CN" altLang="en-US" dirty="0" smtClean="0"/>
              <a:t>对象</a:t>
            </a:r>
          </a:p>
          <a:p>
            <a:r>
              <a:rPr lang="en-US" dirty="0" err="1" smtClean="0"/>
              <a:t>BeanInfo</a:t>
            </a:r>
            <a:r>
              <a:rPr lang="en-US" dirty="0" smtClean="0"/>
              <a:t> </a:t>
            </a:r>
            <a:r>
              <a:rPr lang="en-US" dirty="0" err="1" smtClean="0"/>
              <a:t>employeeInfo</a:t>
            </a:r>
            <a:r>
              <a:rPr lang="en-US" dirty="0" smtClean="0"/>
              <a:t>=</a:t>
            </a:r>
            <a:r>
              <a:rPr lang="en-US" dirty="0" err="1" smtClean="0"/>
              <a:t>Introspector.getBeanInfo</a:t>
            </a:r>
            <a:r>
              <a:rPr lang="en-US" dirty="0" smtClean="0"/>
              <a:t>(</a:t>
            </a:r>
            <a:r>
              <a:rPr lang="en-US" dirty="0" err="1" smtClean="0"/>
              <a:t>Employee.class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//</a:t>
            </a:r>
            <a:r>
              <a:rPr lang="zh-CN" altLang="en-US" dirty="0" smtClean="0"/>
              <a:t>使用</a:t>
            </a:r>
            <a:r>
              <a:rPr lang="en-US" dirty="0" err="1" smtClean="0"/>
              <a:t>BeanInfo</a:t>
            </a:r>
            <a:r>
              <a:rPr lang="zh-CN" altLang="en-US" dirty="0" smtClean="0"/>
              <a:t>返回</a:t>
            </a:r>
            <a:r>
              <a:rPr lang="en-US" dirty="0" err="1" smtClean="0"/>
              <a:t>PropertyDescriptor</a:t>
            </a:r>
            <a:r>
              <a:rPr lang="zh-CN" altLang="en-US" dirty="0" smtClean="0"/>
              <a:t>对象数组</a:t>
            </a:r>
          </a:p>
          <a:p>
            <a:r>
              <a:rPr lang="en-US" dirty="0" err="1" smtClean="0"/>
              <a:t>PropertyDescriptor</a:t>
            </a:r>
            <a:r>
              <a:rPr lang="en-US" dirty="0" smtClean="0"/>
              <a:t>[] </a:t>
            </a:r>
            <a:r>
              <a:rPr lang="en-US" dirty="0" err="1" smtClean="0"/>
              <a:t>propsDes</a:t>
            </a:r>
            <a:r>
              <a:rPr lang="en-US" dirty="0" smtClean="0"/>
              <a:t>=</a:t>
            </a:r>
            <a:r>
              <a:rPr lang="en-US" dirty="0" err="1" smtClean="0"/>
              <a:t>employeeInfo.getPropertyDescriptors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//</a:t>
            </a:r>
            <a:r>
              <a:rPr lang="zh-CN" altLang="en-US" dirty="0" smtClean="0"/>
              <a:t>迭代所有的</a:t>
            </a:r>
            <a:r>
              <a:rPr lang="en-US" dirty="0" err="1" smtClean="0"/>
              <a:t>PropertyDescriptor</a:t>
            </a:r>
            <a:r>
              <a:rPr lang="en-US" dirty="0" smtClean="0"/>
              <a:t>，</a:t>
            </a:r>
            <a:r>
              <a:rPr lang="zh-CN" altLang="en-US" dirty="0" smtClean="0"/>
              <a:t>返回属性名字。由于从</a:t>
            </a:r>
            <a:r>
              <a:rPr lang="en-US" dirty="0" smtClean="0"/>
              <a:t>Object</a:t>
            </a:r>
            <a:r>
              <a:rPr lang="zh-CN" altLang="en-US" dirty="0" smtClean="0"/>
              <a:t>类继承</a:t>
            </a:r>
            <a:r>
              <a:rPr lang="en-US" dirty="0" err="1" smtClean="0"/>
              <a:t>getClass</a:t>
            </a:r>
            <a:r>
              <a:rPr lang="zh-CN" altLang="en-US" dirty="0" smtClean="0"/>
              <a:t>方法，所以属性名有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PropertyDescriptor</a:t>
            </a:r>
            <a:r>
              <a:rPr lang="en-US" dirty="0" smtClean="0"/>
              <a:t> </a:t>
            </a:r>
            <a:r>
              <a:rPr lang="en-US" dirty="0" err="1" smtClean="0"/>
              <a:t>prop:propsDes</a:t>
            </a:r>
            <a:r>
              <a:rPr lang="en-US" dirty="0" smtClean="0"/>
              <a:t>){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prop.getName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7" name="TextBox 16">
            <a:hlinkClick r:id="rId3" action="ppaction://hlinkfile"/>
          </p:cNvPr>
          <p:cNvSpPr txBox="1"/>
          <p:nvPr/>
        </p:nvSpPr>
        <p:spPr>
          <a:xfrm>
            <a:off x="8702567" y="0"/>
            <a:ext cx="2974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TestPropertyName.java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165" y="804042"/>
            <a:ext cx="11015870" cy="174997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PropertyDescriptor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类中定义了方法可以获取该属性的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getter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setter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10【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获取属性对应的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getter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和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setter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方法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65806" y="1586769"/>
          <a:ext cx="109587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504"/>
                <a:gridCol w="66372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 </a:t>
                      </a:r>
                      <a:r>
                        <a:rPr lang="en-US" dirty="0" err="1" smtClean="0"/>
                        <a:t>getReadMethod</a:t>
                      </a:r>
                      <a:r>
                        <a:rPr lang="en-US" dirty="0" smtClean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返回属性对应的</a:t>
                      </a:r>
                      <a:r>
                        <a:rPr lang="en-US" altLang="zh-CN" dirty="0" smtClean="0"/>
                        <a:t>getter</a:t>
                      </a:r>
                      <a:r>
                        <a:rPr lang="zh-CN" altLang="en-US" dirty="0" smtClean="0"/>
                        <a:t>方法对象；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 </a:t>
                      </a:r>
                      <a:r>
                        <a:rPr lang="en-US" dirty="0" err="1" smtClean="0"/>
                        <a:t>getWriteMethod</a:t>
                      </a:r>
                      <a:r>
                        <a:rPr lang="en-US" dirty="0" smtClean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返回属性对应的</a:t>
                      </a:r>
                      <a:r>
                        <a:rPr lang="en-US" altLang="zh-CN" dirty="0" smtClean="0"/>
                        <a:t>setter</a:t>
                      </a:r>
                      <a:r>
                        <a:rPr lang="zh-CN" altLang="en-US" dirty="0" smtClean="0"/>
                        <a:t>方法对象；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20262" y="3007193"/>
            <a:ext cx="10988565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迭代所有的</a:t>
            </a:r>
            <a:r>
              <a:rPr lang="en-US" altLang="zh-CN" dirty="0" err="1" smtClean="0"/>
              <a:t>PropertyDescriptor</a:t>
            </a:r>
            <a:r>
              <a:rPr lang="zh-CN" altLang="en-US" dirty="0" smtClean="0"/>
              <a:t>，使用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方法对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salary</a:t>
            </a:r>
            <a:r>
              <a:rPr lang="zh-CN" altLang="en-US" dirty="0" smtClean="0"/>
              <a:t>赋值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返回对应值</a:t>
            </a:r>
          </a:p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PropertyDescriptor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prop:propsDes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if(</a:t>
            </a:r>
            <a:r>
              <a:rPr lang="en-US" altLang="zh-CN" dirty="0" err="1" smtClean="0"/>
              <a:t>prop.getName</a:t>
            </a:r>
            <a:r>
              <a:rPr lang="en-US" altLang="zh-CN" dirty="0" smtClean="0"/>
              <a:t>().equals("name")){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prop.getWriteMethod</a:t>
            </a:r>
            <a:r>
              <a:rPr lang="en-US" altLang="zh-CN" dirty="0" smtClean="0"/>
              <a:t>().invoke(</a:t>
            </a:r>
            <a:r>
              <a:rPr lang="en-US" altLang="zh-CN" dirty="0" err="1" smtClean="0"/>
              <a:t>emp</a:t>
            </a:r>
            <a:r>
              <a:rPr lang="en-US" altLang="zh-CN" dirty="0" smtClean="0"/>
              <a:t>, "Alice");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prop.getReadMethod</a:t>
            </a:r>
            <a:r>
              <a:rPr lang="en-US" altLang="zh-CN" dirty="0" smtClean="0"/>
              <a:t>().invoke(</a:t>
            </a:r>
            <a:r>
              <a:rPr lang="en-US" altLang="zh-CN" dirty="0" err="1" smtClean="0"/>
              <a:t>emp</a:t>
            </a:r>
            <a:r>
              <a:rPr lang="en-US" altLang="zh-CN" dirty="0" smtClean="0"/>
              <a:t>));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if(</a:t>
            </a:r>
            <a:r>
              <a:rPr lang="en-US" altLang="zh-CN" dirty="0" err="1" smtClean="0"/>
              <a:t>prop.getName</a:t>
            </a:r>
            <a:r>
              <a:rPr lang="en-US" altLang="zh-CN" dirty="0" smtClean="0"/>
              <a:t>().equals("salary")){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prop.getWriteMethod</a:t>
            </a:r>
            <a:r>
              <a:rPr lang="en-US" altLang="zh-CN" dirty="0" smtClean="0"/>
              <a:t>().invoke(</a:t>
            </a:r>
            <a:r>
              <a:rPr lang="en-US" altLang="zh-CN" dirty="0" err="1" smtClean="0"/>
              <a:t>emp</a:t>
            </a:r>
            <a:r>
              <a:rPr lang="en-US" altLang="zh-CN" dirty="0" smtClean="0"/>
              <a:t>, new Double(10000));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prop.getReadMethod</a:t>
            </a:r>
            <a:r>
              <a:rPr lang="en-US" altLang="zh-CN" dirty="0" smtClean="0"/>
              <a:t>().invoke(</a:t>
            </a:r>
            <a:r>
              <a:rPr lang="en-US" altLang="zh-CN" dirty="0" err="1" smtClean="0"/>
              <a:t>emp</a:t>
            </a:r>
            <a:r>
              <a:rPr lang="en-US" altLang="zh-CN" dirty="0" smtClean="0"/>
              <a:t>));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en-US" dirty="0"/>
          </a:p>
        </p:txBody>
      </p:sp>
      <p:sp>
        <p:nvSpPr>
          <p:cNvPr id="26" name="TextBox 25">
            <a:hlinkClick r:id="rId3" action="ppaction://hlinkfile"/>
          </p:cNvPr>
          <p:cNvSpPr txBox="1"/>
          <p:nvPr/>
        </p:nvSpPr>
        <p:spPr>
          <a:xfrm>
            <a:off x="9364717" y="0"/>
            <a:ext cx="231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TestGetterSetter.java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851337"/>
            <a:ext cx="11015870" cy="316886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很多框架都使用了内省机制检索对象的属性，定义属性名字时，名字最好起码以两个小写字母开头，例如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stuName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，而不要使用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sName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，某些情况下，可能会导致检索属性失败；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再次强调，内省机制检索属性时，是根据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getter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setter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方法确认属性名字，而不是根据类里声明的属性名决定；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内省属性的注意事项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反射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反射的概念，反射有什么作用？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反射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中常用的类有 哪些？</a:t>
            </a:r>
            <a:endParaRPr lang="en-US" altLang="zh-CN" dirty="0" smtClean="0"/>
          </a:p>
          <a:p>
            <a:r>
              <a:rPr lang="zh-CN" altLang="en-US" dirty="0" smtClean="0"/>
              <a:t>有哪几种方式能得到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对象？</a:t>
            </a:r>
            <a:endParaRPr lang="en-US" altLang="zh-CN" dirty="0" smtClean="0"/>
          </a:p>
          <a:p>
            <a:r>
              <a:rPr lang="zh-CN" altLang="en-US" dirty="0" smtClean="0"/>
              <a:t>内省的概念，内省有什么作用？</a:t>
            </a:r>
            <a:endParaRPr lang="en-US" altLang="zh-CN" dirty="0" smtClean="0"/>
          </a:p>
          <a:p>
            <a:r>
              <a:rPr lang="zh-CN" altLang="en-US" dirty="0" smtClean="0"/>
              <a:t>内省有关的类和接口有哪几个？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反射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反射机制是在运行状态中，对于任意一个类，都能够知道这个类的所有属性和方法；对于任意一个对象，都能够调用它的任意一个方法和属性；这种动态获取信息以及动态调用对象的方法的功能称为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语言的反射机制。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反射使得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程序能够动态获取类的信息，进一步实现需要的功能，例如：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框架通过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文件描述类的基本信息，使用反射机制动态装配对象；</a:t>
            </a:r>
            <a:endParaRPr lang="en-US" altLang="zh-CN" dirty="0" smtClean="0"/>
          </a:p>
          <a:p>
            <a:r>
              <a:rPr lang="zh-CN" altLang="en-US" dirty="0" smtClean="0"/>
              <a:t>内省（</a:t>
            </a:r>
            <a:r>
              <a:rPr lang="en-US" altLang="zh-CN" dirty="0" smtClean="0"/>
              <a:t>Inspector</a:t>
            </a:r>
            <a:r>
              <a:rPr lang="zh-CN" altLang="en-US" dirty="0" smtClean="0"/>
              <a:t>）机制就是基于反射的基础，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语言对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类属性、事件的一种缺省处理方法；</a:t>
            </a:r>
            <a:endParaRPr lang="en-US" altLang="zh-CN" dirty="0" smtClean="0"/>
          </a:p>
          <a:p>
            <a:r>
              <a:rPr lang="zh-CN" altLang="en-US" dirty="0" smtClean="0"/>
              <a:t>与反射有关的主要常用类包括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Constructor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等。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是反射的基础，可以有三种方式获得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对象；</a:t>
            </a:r>
            <a:endParaRPr lang="en-US" altLang="zh-CN" dirty="0" smtClean="0"/>
          </a:p>
          <a:p>
            <a:r>
              <a:rPr lang="zh-CN" altLang="en-US" dirty="0" smtClean="0"/>
              <a:t>与内省有关的常用类和接口有</a:t>
            </a:r>
            <a:r>
              <a:rPr lang="en-US" altLang="zh-CN" dirty="0" err="1" smtClean="0"/>
              <a:t>Introspector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BeanInfo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PropertyDescriptor</a:t>
            </a:r>
            <a:r>
              <a:rPr lang="zh-CN" altLang="en-US" dirty="0" smtClean="0"/>
              <a:t>。</a:t>
            </a:r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注解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3965" y="1032094"/>
            <a:ext cx="10515600" cy="4770438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：注解的功能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：注解的声明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：注解修饰的目标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：注解的生命周期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：注解属性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：默认值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：注解的使用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：反射对注解的操作</a:t>
            </a:r>
          </a:p>
          <a:p>
            <a:endParaRPr lang="zh-CN" altLang="en-US" dirty="0" smtClean="0"/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14399"/>
            <a:ext cx="11997559" cy="562829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定义：注解（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），也叫元数据，是一种代码级别的说明。是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JDK1.5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版本开始引入的一个特性，与类、接口、枚举是在同一个层次。它可以声明在包、类、属性、方法、局部变量、方法参数等的前面，用来对这些元素进行说明，注释。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作用分类：</a:t>
            </a: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①编写文档：通过代码里标识的元数据生成文档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生成文档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</a:p>
          <a:p>
            <a:pPr lvl="1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②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代码分析：通过代码里标识的元数据对代码进行分析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使用反射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</a:p>
          <a:p>
            <a:pPr lvl="1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③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编译检查：通过代码里标识的元数据让编译器能够实现基本的编译检查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【Override】</a:t>
            </a: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很多框架技术的新版本中，都可以使用注解替代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配置文件；</a:t>
            </a: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注解的功能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398"/>
            <a:ext cx="11015870" cy="59909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注解的声明形式如下：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注解声明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856" y="1588296"/>
            <a:ext cx="1098856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public @interface  </a:t>
            </a:r>
            <a:r>
              <a:rPr lang="zh-CN" altLang="en-US" dirty="0" smtClean="0"/>
              <a:t>注解名字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注解属性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58951" y="2638093"/>
            <a:ext cx="11015870" cy="688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声明注解类型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MyAnnotation.java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，如下所示：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454" y="3438117"/>
            <a:ext cx="1098856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@interface </a:t>
            </a:r>
            <a:r>
              <a:rPr lang="en-US" altLang="zh-CN" dirty="0" err="1" smtClean="0"/>
              <a:t>MyAnnotation</a:t>
            </a:r>
            <a:r>
              <a:rPr lang="en-US" altLang="zh-CN" dirty="0" smtClean="0"/>
              <a:t> 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dirty="0"/>
          </a:p>
        </p:txBody>
      </p:sp>
      <p:sp>
        <p:nvSpPr>
          <p:cNvPr id="10" name="TextBox 9">
            <a:hlinkClick r:id="rId3" action="ppaction://hlinkfile"/>
          </p:cNvPr>
          <p:cNvSpPr txBox="1"/>
          <p:nvPr/>
        </p:nvSpPr>
        <p:spPr>
          <a:xfrm>
            <a:off x="9593705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MyAnnotation.java</a:t>
            </a:r>
            <a:endParaRPr lang="en-US" altLang="zh-CN" dirty="0" smtClean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32523" y="4398575"/>
            <a:ext cx="11015870" cy="688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注解属性后续学习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398"/>
            <a:ext cx="11015870" cy="561252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注解可以用于不同的目标，例如接口、类、构造方法、方法、属性、类型等；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声明注解时，可以使用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中已经定义的注解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@Target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声明注解修饰的目标；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@Target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中使用枚举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ElementType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表示修饰目标，有如下几种修饰目标：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注解修饰目标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8510" y="3116024"/>
          <a:ext cx="1095878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504"/>
                <a:gridCol w="66372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ANNOTATION_TYPE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表示该注解能用于注解类型；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表示该注解能用于构造方法；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表示该注解能用于域；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LOCAL_VARIABLE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表示该注解能用于局部变量；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表示该注解能用于方法；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表示该注解能用于包；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表示该注解能用于方法参数；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表示该注解能用于类、接口、枚举声明；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398"/>
            <a:ext cx="11015870" cy="143466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修改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MyAnnotation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MyAnnotation2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，添加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@Target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，指定修饰目标为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，即类、接口、枚举等声明可用；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注解修饰目标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938" y="2539483"/>
            <a:ext cx="1098856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@Target(value=</a:t>
            </a:r>
            <a:r>
              <a:rPr lang="en-US" altLang="zh-CN" dirty="0" err="1" smtClean="0"/>
              <a:t>ElementType.TYPE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public @interface MyAnnotation2 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dirty="0"/>
          </a:p>
        </p:txBody>
      </p:sp>
      <p:sp>
        <p:nvSpPr>
          <p:cNvPr id="7" name="TextBox 6">
            <a:hlinkClick r:id="rId3" action="ppaction://hlinkfile"/>
          </p:cNvPr>
          <p:cNvSpPr txBox="1"/>
          <p:nvPr/>
        </p:nvSpPr>
        <p:spPr>
          <a:xfrm>
            <a:off x="9593705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MyAnnotation2.java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理解反射的作用；</a:t>
            </a:r>
            <a:endParaRPr lang="en-US" altLang="zh-CN" dirty="0" smtClean="0"/>
          </a:p>
          <a:p>
            <a:r>
              <a:rPr lang="zh-CN" altLang="en-US" dirty="0" smtClean="0"/>
              <a:t>能够熟练使用反射相关的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理解内省的作用和应用；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398"/>
            <a:ext cx="11015870" cy="165538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中已经定义了注解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@Retention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，用来定义注解的声明周期；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@Retention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使用枚举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RetentionPolicy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定义生命周期，共有三种情况：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注解生命周期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4276" y="2375045"/>
          <a:ext cx="1095878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372"/>
                <a:gridCol w="80404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SOURCE 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表示该注解只在源代码级别保留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编译时就会被忽略；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表示该注解编译时被保留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在</a:t>
                      </a:r>
                      <a:r>
                        <a:rPr lang="en-US" altLang="zh-CN" dirty="0" smtClean="0"/>
                        <a:t>class</a:t>
                      </a:r>
                      <a:r>
                        <a:rPr lang="zh-CN" altLang="en-US" dirty="0" smtClean="0"/>
                        <a:t>文件中存在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但</a:t>
                      </a:r>
                      <a:r>
                        <a:rPr lang="en-US" altLang="zh-CN" dirty="0" smtClean="0"/>
                        <a:t>JVM</a:t>
                      </a:r>
                      <a:r>
                        <a:rPr lang="zh-CN" altLang="en-US" dirty="0" smtClean="0"/>
                        <a:t>将会忽略；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表示该注解被</a:t>
                      </a:r>
                      <a:r>
                        <a:rPr lang="en-US" altLang="zh-CN" dirty="0" smtClean="0"/>
                        <a:t>JVM</a:t>
                      </a:r>
                      <a:r>
                        <a:rPr lang="zh-CN" altLang="en-US" dirty="0" smtClean="0"/>
                        <a:t>保留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所以能在运行时被</a:t>
                      </a:r>
                      <a:r>
                        <a:rPr lang="en-US" altLang="zh-CN" dirty="0" smtClean="0"/>
                        <a:t>JVM</a:t>
                      </a:r>
                      <a:r>
                        <a:rPr lang="zh-CN" altLang="en-US" dirty="0" smtClean="0"/>
                        <a:t>或其他使用反射机制的代码所读取和使用</a:t>
                      </a:r>
                      <a:r>
                        <a:rPr lang="en-US" altLang="zh-CN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398"/>
            <a:ext cx="11015870" cy="165538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MyAnnotation2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MyAnnotation3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，指定其生命周期为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RUNTIME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注解生命周期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9593705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MyAnnotation3.java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30469" y="2303001"/>
            <a:ext cx="1098856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@Target(value=</a:t>
            </a:r>
            <a:r>
              <a:rPr lang="en-US" altLang="zh-CN" dirty="0" err="1" smtClean="0"/>
              <a:t>ElementType.TYPE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@Retention(value=</a:t>
            </a:r>
            <a:r>
              <a:rPr lang="en-US" altLang="zh-CN" dirty="0" err="1" smtClean="0"/>
              <a:t>RetentionPolicy.RUNTIME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public @interface MyAnnotation3 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788273"/>
            <a:ext cx="11015870" cy="59909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注解的声明形式如下：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794" y="1367579"/>
            <a:ext cx="1098856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public @interface  </a:t>
            </a:r>
            <a:r>
              <a:rPr lang="zh-CN" altLang="en-US" dirty="0" smtClean="0"/>
              <a:t>注解名字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注解属性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16910" y="2280742"/>
            <a:ext cx="11015870" cy="1298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注解属性看起来像个方法，其实是属性，属性类型包括所有基本类型、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enum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Annotation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、以上类型的数组形式，注解元素声明形式如下：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538" y="3585262"/>
            <a:ext cx="1098856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 String  </a:t>
            </a:r>
            <a:r>
              <a:rPr lang="en-US" altLang="zh-CN" dirty="0" err="1" smtClean="0"/>
              <a:t>urlpattern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public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onload</a:t>
            </a:r>
            <a:r>
              <a:rPr lang="en-US" altLang="zh-CN" dirty="0" smtClean="0"/>
              <a:t>(); </a:t>
            </a:r>
            <a:endParaRPr 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48138" y="4340769"/>
            <a:ext cx="11015870" cy="688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修改注解类型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MyAnnotation3.java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MyAnnotation4.java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，添加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个属性，如下所示：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048" y="5103674"/>
            <a:ext cx="1098856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@Target(value=</a:t>
            </a:r>
            <a:r>
              <a:rPr lang="en-US" altLang="zh-CN" dirty="0" err="1" smtClean="0"/>
              <a:t>ElementType.TYPE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@Retention(value=</a:t>
            </a:r>
            <a:r>
              <a:rPr lang="en-US" altLang="zh-CN" dirty="0" err="1" smtClean="0"/>
              <a:t>RetentionPolicy.RUNTIME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public @interface MyAnnotation4 {</a:t>
            </a:r>
          </a:p>
          <a:p>
            <a:r>
              <a:rPr lang="en-US" altLang="zh-CN" dirty="0" smtClean="0"/>
              <a:t>	public String </a:t>
            </a:r>
            <a:r>
              <a:rPr lang="en-US" altLang="zh-CN" dirty="0" err="1" smtClean="0"/>
              <a:t>urlpattern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	public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onload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10" name="TextBox 9">
            <a:hlinkClick r:id="rId3" action="ppaction://hlinkfile"/>
          </p:cNvPr>
          <p:cNvSpPr txBox="1"/>
          <p:nvPr/>
        </p:nvSpPr>
        <p:spPr>
          <a:xfrm>
            <a:off x="9593705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MyAnnotation4.java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398"/>
            <a:ext cx="11015870" cy="215987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注解中的属性在使用的时候可以指定值，也可以在声明的时候赋默认值；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例如，将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MyAnnotation4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改为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MyAnnotation5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，对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onload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属性赋默认值为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默认值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517" y="2886325"/>
            <a:ext cx="10988565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@Target(value=</a:t>
            </a:r>
            <a:r>
              <a:rPr lang="en-US" altLang="zh-CN" dirty="0" err="1" smtClean="0"/>
              <a:t>ElementType.TYPE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@Retention(value=</a:t>
            </a:r>
            <a:r>
              <a:rPr lang="en-US" altLang="zh-CN" dirty="0" err="1" smtClean="0"/>
              <a:t>RetentionPolicy.RUNTIME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public @interface MyAnnotation5 {</a:t>
            </a:r>
          </a:p>
          <a:p>
            <a:r>
              <a:rPr lang="en-US" altLang="zh-CN" dirty="0" smtClean="0"/>
              <a:t>	public String </a:t>
            </a:r>
            <a:r>
              <a:rPr lang="en-US" altLang="zh-CN" dirty="0" err="1" smtClean="0"/>
              <a:t>urlpattern</a:t>
            </a:r>
            <a:r>
              <a:rPr lang="en-US" altLang="zh-CN" dirty="0" smtClean="0"/>
              <a:t>() ;</a:t>
            </a:r>
          </a:p>
          <a:p>
            <a:r>
              <a:rPr lang="en-US" altLang="zh-CN" dirty="0" smtClean="0"/>
              <a:t>	public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onload</a:t>
            </a:r>
            <a:r>
              <a:rPr lang="en-US" altLang="zh-CN" dirty="0" smtClean="0"/>
              <a:t>() default false;</a:t>
            </a:r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9593705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MyAnnotation5.java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397"/>
            <a:ext cx="11015870" cy="186033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使用注解非常简单，不管是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中内置的已经定义好的注解还是自定义的注解，只要使用  </a:t>
            </a:r>
            <a:r>
              <a:rPr lang="en-US" altLang="zh-CN" sz="2400" dirty="0" smtClean="0">
                <a:solidFill>
                  <a:srgbClr val="990000"/>
                </a:solidFill>
              </a:rPr>
              <a:t>@</a:t>
            </a:r>
            <a:r>
              <a:rPr lang="zh-CN" altLang="en-US" sz="2400" dirty="0" smtClean="0">
                <a:solidFill>
                  <a:srgbClr val="990000"/>
                </a:solidFill>
              </a:rPr>
              <a:t>注解名称（属性值列表）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的形式，均可以使用；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LoginWebComponent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MyAnnotaion5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，指定了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urlpattern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及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onload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属性值：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注解的使用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>
            <a:hlinkClick r:id="rId3" action="ppaction://hlinkfile"/>
          </p:cNvPr>
          <p:cNvSpPr txBox="1"/>
          <p:nvPr/>
        </p:nvSpPr>
        <p:spPr>
          <a:xfrm>
            <a:off x="8891753" y="1"/>
            <a:ext cx="2785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4" action="ppaction://hlinkfile"/>
              </a:rPr>
              <a:t>LoginComponent.java</a:t>
            </a:r>
            <a:endParaRPr lang="en-US" altLang="zh-CN" dirty="0" smtClean="0"/>
          </a:p>
          <a:p>
            <a:r>
              <a:rPr lang="en-US" altLang="zh-CN" dirty="0" smtClean="0">
                <a:hlinkClick r:id="rId5" action="ppaction://hlinkfile"/>
              </a:rPr>
              <a:t>LogOffComponent.java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7048" y="2618311"/>
            <a:ext cx="1098856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@MyAnnotation5(</a:t>
            </a:r>
            <a:r>
              <a:rPr lang="en-US" altLang="zh-CN" dirty="0" err="1" smtClean="0"/>
              <a:t>urlpattern</a:t>
            </a:r>
            <a:r>
              <a:rPr lang="en-US" altLang="zh-CN" dirty="0" smtClean="0"/>
              <a:t>="/</a:t>
            </a:r>
            <a:r>
              <a:rPr lang="en-US" altLang="zh-CN" dirty="0" err="1" smtClean="0"/>
              <a:t>bbs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login.do",onload</a:t>
            </a:r>
            <a:r>
              <a:rPr lang="en-US" altLang="zh-CN" dirty="0" smtClean="0"/>
              <a:t>=true)</a:t>
            </a:r>
          </a:p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LoginWebComponent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	public void </a:t>
            </a:r>
            <a:r>
              <a:rPr lang="en-US" altLang="zh-CN" dirty="0" err="1" smtClean="0"/>
              <a:t>doPost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urlpattern,boolean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onload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"+</a:t>
            </a:r>
            <a:r>
              <a:rPr lang="en-US" altLang="zh-CN" dirty="0" err="1" smtClean="0"/>
              <a:t>urlpattern</a:t>
            </a:r>
            <a:r>
              <a:rPr lang="en-US" altLang="zh-CN" dirty="0" smtClean="0"/>
              <a:t>+" </a:t>
            </a:r>
            <a:r>
              <a:rPr lang="en-US" altLang="zh-CN" dirty="0" err="1" smtClean="0"/>
              <a:t>onload</a:t>
            </a:r>
            <a:r>
              <a:rPr lang="zh-CN" altLang="en-US" dirty="0" smtClean="0"/>
              <a:t>属性为： </a:t>
            </a:r>
            <a:r>
              <a:rPr lang="en-US" altLang="zh-CN" dirty="0" smtClean="0"/>
              <a:t>"+</a:t>
            </a:r>
            <a:r>
              <a:rPr lang="en-US" altLang="zh-CN" dirty="0" err="1" smtClean="0"/>
              <a:t>onload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74564" y="4346025"/>
            <a:ext cx="11015870" cy="54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LogOffWebComponent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中使用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MyAnnotaion5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，指定了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urlpattern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属性值：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621" y="4867191"/>
            <a:ext cx="1098856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@MyAnnotation5(</a:t>
            </a:r>
            <a:r>
              <a:rPr lang="en-US" altLang="zh-CN" dirty="0" err="1" smtClean="0"/>
              <a:t>urlpattern</a:t>
            </a:r>
            <a:r>
              <a:rPr lang="en-US" altLang="zh-CN" dirty="0" smtClean="0"/>
              <a:t>="/</a:t>
            </a:r>
            <a:r>
              <a:rPr lang="en-US" altLang="zh-CN" dirty="0" err="1" smtClean="0"/>
              <a:t>bbs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loginoff.do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LogOffWebComponent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	public void </a:t>
            </a:r>
            <a:r>
              <a:rPr lang="en-US" altLang="zh-CN" dirty="0" err="1" smtClean="0"/>
              <a:t>doPost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urlpattern,boolean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onload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"+</a:t>
            </a:r>
            <a:r>
              <a:rPr lang="en-US" altLang="zh-CN" dirty="0" err="1" smtClean="0"/>
              <a:t>urlpattern</a:t>
            </a:r>
            <a:r>
              <a:rPr lang="en-US" altLang="zh-CN" dirty="0" smtClean="0"/>
              <a:t>+"  </a:t>
            </a:r>
            <a:r>
              <a:rPr lang="en-US" altLang="zh-CN" dirty="0" err="1" smtClean="0"/>
              <a:t>onload</a:t>
            </a:r>
            <a:r>
              <a:rPr lang="zh-CN" altLang="en-US" dirty="0" smtClean="0"/>
              <a:t>属性为： </a:t>
            </a:r>
            <a:r>
              <a:rPr lang="en-US" altLang="zh-CN" dirty="0" smtClean="0"/>
              <a:t>"+</a:t>
            </a:r>
            <a:r>
              <a:rPr lang="en-US" altLang="zh-CN" dirty="0" err="1" smtClean="0"/>
              <a:t>onload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288" y="740978"/>
            <a:ext cx="11015870" cy="75674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类中定义了获取注解的方法：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反射对注解的操作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8869" y="1287224"/>
          <a:ext cx="10958786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372"/>
                <a:gridCol w="80404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&lt;A extends Annotation&gt;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getAnnotation</a:t>
                      </a:r>
                      <a:r>
                        <a:rPr lang="en-US" dirty="0" smtClean="0"/>
                        <a:t>(Class&lt;A&gt; </a:t>
                      </a:r>
                      <a:r>
                        <a:rPr lang="en-US" dirty="0" err="1" smtClean="0"/>
                        <a:t>annotationClass</a:t>
                      </a:r>
                      <a:r>
                        <a:rPr lang="en-US" dirty="0" smtClean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返回某个类指定具体类型的注解；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Annotation[] </a:t>
                      </a:r>
                      <a:r>
                        <a:rPr lang="en-US" dirty="0" err="1" smtClean="0"/>
                        <a:t>getAnnotations</a:t>
                      </a:r>
                      <a:r>
                        <a:rPr lang="en-US" dirty="0" smtClean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返回某个类的所有注解；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458798" y="3195144"/>
            <a:ext cx="11015870" cy="756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Annotation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对象可以直接像使用方法一样使用注解的属性；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751" y="3784960"/>
            <a:ext cx="10988565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返回</a:t>
            </a:r>
            <a:r>
              <a:rPr lang="en-US" altLang="zh-CN" dirty="0" err="1" smtClean="0"/>
              <a:t>LoginWebComponent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LogoffWebComponent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MyAnnotation5</a:t>
            </a:r>
            <a:r>
              <a:rPr lang="zh-CN" altLang="en-US" dirty="0" smtClean="0"/>
              <a:t>类型注解</a:t>
            </a:r>
          </a:p>
          <a:p>
            <a:r>
              <a:rPr lang="en-US" altLang="zh-CN" dirty="0" smtClean="0"/>
              <a:t>MyAnnotation5 </a:t>
            </a:r>
            <a:r>
              <a:rPr lang="en-US" altLang="zh-CN" dirty="0" err="1" smtClean="0"/>
              <a:t>loginA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LoginWebComponent.class.getAnnotation</a:t>
            </a:r>
            <a:r>
              <a:rPr lang="en-US" altLang="zh-CN" dirty="0" smtClean="0"/>
              <a:t>(MyAnnotation5.class);</a:t>
            </a:r>
          </a:p>
          <a:p>
            <a:r>
              <a:rPr lang="en-US" altLang="zh-CN" dirty="0" smtClean="0"/>
              <a:t>MyAnnotation5 </a:t>
            </a:r>
            <a:r>
              <a:rPr lang="en-US" altLang="zh-CN" dirty="0" err="1" smtClean="0"/>
              <a:t>logoffA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LogOffWebComponent.class.getAnnotation</a:t>
            </a:r>
            <a:r>
              <a:rPr lang="en-US" altLang="zh-CN" dirty="0" smtClean="0"/>
              <a:t>(MyAnnotation5.class);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返回</a:t>
            </a:r>
            <a:r>
              <a:rPr lang="en-US" altLang="zh-CN" dirty="0" err="1" smtClean="0"/>
              <a:t>LoginWebComponent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LogoffWebComponent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MyAnnotation5</a:t>
            </a:r>
            <a:r>
              <a:rPr lang="zh-CN" altLang="en-US" dirty="0" smtClean="0"/>
              <a:t>类型注解的两个属性值</a:t>
            </a:r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loginurl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loginA.urlpattern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loginload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loginA.onload</a:t>
            </a:r>
            <a:r>
              <a:rPr lang="en-US" altLang="zh-CN" dirty="0" smtClean="0"/>
              <a:t>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logoffurl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logoffA.urlpattern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logoffload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logoffA.onload</a:t>
            </a:r>
            <a:r>
              <a:rPr lang="en-US" altLang="zh-CN" dirty="0" smtClean="0"/>
              <a:t>();</a:t>
            </a:r>
          </a:p>
        </p:txBody>
      </p:sp>
      <p:sp>
        <p:nvSpPr>
          <p:cNvPr id="8" name="TextBox 7">
            <a:hlinkClick r:id="rId3" action="ppaction://hlinkfile"/>
          </p:cNvPr>
          <p:cNvSpPr txBox="1"/>
          <p:nvPr/>
        </p:nvSpPr>
        <p:spPr>
          <a:xfrm>
            <a:off x="8891753" y="1"/>
            <a:ext cx="2785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4" action="ppaction://hlinkfile"/>
              </a:rPr>
              <a:t>TestMyAnnotaion.java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注解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注解如何声明？</a:t>
            </a:r>
            <a:endParaRPr lang="en-US" altLang="zh-CN" dirty="0" smtClean="0"/>
          </a:p>
          <a:p>
            <a:r>
              <a:rPr lang="zh-CN" altLang="en-US" dirty="0" smtClean="0"/>
              <a:t>注解属性如何声明？</a:t>
            </a:r>
            <a:endParaRPr lang="en-US" altLang="zh-CN" dirty="0" smtClean="0"/>
          </a:p>
          <a:p>
            <a:r>
              <a:rPr lang="zh-CN" altLang="en-US" dirty="0" smtClean="0"/>
              <a:t>如何指定注解的修饰对象和生命周期？</a:t>
            </a:r>
            <a:endParaRPr lang="en-US" altLang="zh-CN" dirty="0" smtClean="0"/>
          </a:p>
          <a:p>
            <a:r>
              <a:rPr lang="zh-CN" altLang="en-US" dirty="0" smtClean="0"/>
              <a:t>如何使用注解？</a:t>
            </a:r>
            <a:endParaRPr lang="en-US" altLang="zh-CN" dirty="0" smtClean="0"/>
          </a:p>
          <a:p>
            <a:r>
              <a:rPr lang="zh-CN" altLang="en-US" dirty="0" smtClean="0"/>
              <a:t>如何用反射操作注解？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注解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028" y="1320800"/>
            <a:ext cx="11098924" cy="497046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zh-CN" altLang="en-US" dirty="0" smtClean="0"/>
              <a:t>注解使用   </a:t>
            </a:r>
            <a:r>
              <a:rPr lang="en-US" altLang="zh-CN" dirty="0" smtClean="0"/>
              <a:t>public @interface </a:t>
            </a:r>
            <a:r>
              <a:rPr lang="zh-CN" altLang="en-US" dirty="0" smtClean="0"/>
              <a:t>注解名</a:t>
            </a:r>
            <a:r>
              <a:rPr lang="en-US" altLang="zh-CN" dirty="0" smtClean="0"/>
              <a:t>{}</a:t>
            </a:r>
            <a:r>
              <a:rPr lang="zh-CN" altLang="en-US" dirty="0" smtClean="0"/>
              <a:t>形式声明；</a:t>
            </a:r>
            <a:endParaRPr lang="en-US" altLang="zh-CN" dirty="0" smtClean="0"/>
          </a:p>
          <a:p>
            <a:r>
              <a:rPr lang="zh-CN" altLang="en-US" dirty="0" smtClean="0"/>
              <a:t>注解属性使用  </a:t>
            </a:r>
            <a:r>
              <a:rPr lang="en-US" altLang="zh-CN" dirty="0" smtClean="0"/>
              <a:t>public </a:t>
            </a:r>
            <a:r>
              <a:rPr lang="zh-CN" altLang="en-US" dirty="0" smtClean="0"/>
              <a:t>注解类型  属性名</a:t>
            </a:r>
            <a:r>
              <a:rPr lang="en-US" altLang="zh-CN" dirty="0" smtClean="0"/>
              <a:t>();</a:t>
            </a:r>
            <a:r>
              <a:rPr lang="zh-CN" altLang="en-US" dirty="0" smtClean="0"/>
              <a:t>形式声明；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@Target</a:t>
            </a:r>
            <a:r>
              <a:rPr lang="zh-CN" altLang="en-US" dirty="0" smtClean="0"/>
              <a:t>内置注解可以指定注解的修饰目标；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@Retention</a:t>
            </a:r>
            <a:r>
              <a:rPr lang="zh-CN" altLang="en-US" dirty="0" smtClean="0"/>
              <a:t>内置注解可以指定注解的生命周期；</a:t>
            </a:r>
            <a:endParaRPr lang="en-US" altLang="zh-CN" dirty="0" smtClean="0"/>
          </a:p>
          <a:p>
            <a:r>
              <a:rPr lang="zh-CN" altLang="en-US" dirty="0" smtClean="0"/>
              <a:t>在修饰目标前，使用</a:t>
            </a:r>
            <a:r>
              <a:rPr lang="en-US" altLang="zh-CN" dirty="0" smtClean="0"/>
              <a:t>@</a:t>
            </a:r>
            <a:r>
              <a:rPr lang="zh-CN" altLang="en-US" dirty="0" smtClean="0"/>
              <a:t>注解名称</a:t>
            </a:r>
            <a:r>
              <a:rPr lang="en-US" altLang="zh-CN" dirty="0" smtClean="0"/>
              <a:t>(</a:t>
            </a:r>
            <a:r>
              <a:rPr lang="zh-CN" altLang="en-US" dirty="0" smtClean="0"/>
              <a:t>属性列表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的形式就可以使用注解；</a:t>
            </a:r>
            <a:endParaRPr lang="en-US" altLang="zh-CN" dirty="0" smtClean="0"/>
          </a:p>
          <a:p>
            <a:r>
              <a:rPr lang="en-US" altLang="zh-CN" dirty="0" smtClean="0"/>
              <a:t>Class</a:t>
            </a:r>
            <a:r>
              <a:rPr lang="zh-CN" altLang="en-US" dirty="0" smtClean="0"/>
              <a:t>类提供了返回注解对象的方法，可以通过注解对象获得注解属性；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本章主要学习了反射和注解；</a:t>
            </a:r>
            <a:endParaRPr lang="en-US" altLang="zh-CN" dirty="0" smtClean="0"/>
          </a:p>
          <a:p>
            <a:r>
              <a:rPr lang="zh-CN" altLang="en-US" dirty="0" smtClean="0"/>
              <a:t>反射是在运行期动态获得类相关信息、创建对象、调用方法的一种机制，很多框架的底层使用反射实现；</a:t>
            </a:r>
            <a:endParaRPr lang="en-US" altLang="zh-CN" dirty="0" smtClean="0"/>
          </a:p>
          <a:p>
            <a:r>
              <a:rPr lang="zh-CN" altLang="en-US" dirty="0" smtClean="0"/>
              <a:t>内省是基于反射的一种对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进行缺省处理的机制；</a:t>
            </a:r>
            <a:endParaRPr lang="en-US" altLang="zh-CN" dirty="0" smtClean="0"/>
          </a:p>
          <a:p>
            <a:r>
              <a:rPr lang="zh-CN" altLang="en-US" dirty="0" smtClean="0"/>
              <a:t>注解目前在很多主流框架使用很多，用来替代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配置文件。注解使用</a:t>
            </a:r>
            <a:r>
              <a:rPr lang="en-US" altLang="zh-CN" dirty="0" smtClean="0"/>
              <a:t>@interface</a:t>
            </a:r>
            <a:r>
              <a:rPr lang="zh-CN" altLang="en-US" dirty="0" smtClean="0"/>
              <a:t>进行声明，可以声明多个属性。注解有不同的修饰目标和生命周期；</a:t>
            </a:r>
            <a:endParaRPr lang="en-US" altLang="zh-CN" dirty="0" smtClean="0"/>
          </a:p>
          <a:p>
            <a:r>
              <a:rPr lang="zh-CN" altLang="en-US" dirty="0" smtClean="0"/>
              <a:t>可以使用反射操作注解；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799" y="914400"/>
            <a:ext cx="11281104" cy="5943600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zh-CN" altLang="en-US" sz="2000" dirty="0" smtClean="0"/>
              <a:t> </a:t>
            </a:r>
            <a:r>
              <a:rPr lang="zh-CN" altLang="en-US" sz="2000" dirty="0" smtClean="0"/>
              <a:t>作业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题目：实现 一个方法：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public </a:t>
            </a:r>
            <a:r>
              <a:rPr lang="en-US" sz="2000" dirty="0" smtClean="0"/>
              <a:t>static Object execute(String </a:t>
            </a:r>
            <a:r>
              <a:rPr lang="en-US" sz="2000" dirty="0" err="1" smtClean="0"/>
              <a:t>className</a:t>
            </a:r>
            <a:r>
              <a:rPr lang="en-US" sz="2000" dirty="0" smtClean="0"/>
              <a:t>, String </a:t>
            </a:r>
            <a:r>
              <a:rPr lang="en-US" sz="2000" dirty="0" err="1" smtClean="0"/>
              <a:t>methodName</a:t>
            </a:r>
            <a:r>
              <a:rPr lang="en-US" sz="2000" dirty="0" smtClean="0"/>
              <a:t>, Object </a:t>
            </a:r>
            <a:r>
              <a:rPr lang="en-US" sz="2000" dirty="0" err="1" smtClean="0"/>
              <a:t>args</a:t>
            </a:r>
            <a:r>
              <a:rPr lang="en-US" sz="2000" dirty="0" smtClean="0"/>
              <a:t>[])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实现“</a:t>
            </a:r>
            <a:r>
              <a:rPr lang="zh-CN" altLang="en-US" sz="2000" dirty="0" smtClean="0"/>
              <a:t>通过类的名字、方法名字、方法参数调调用方法，返回值为该方法的返回值。</a:t>
            </a:r>
            <a:r>
              <a:rPr lang="zh-CN" altLang="en-US" sz="2000" dirty="0" smtClean="0"/>
              <a:t>” 的</a:t>
            </a:r>
            <a:r>
              <a:rPr lang="zh-CN" altLang="en-US" sz="2000" dirty="0" smtClean="0"/>
              <a:t>功能。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sz="2000" dirty="0" smtClean="0"/>
              <a:t>考点：反射</a:t>
            </a:r>
            <a:endParaRPr lang="zh-CN" altLang="en-US" sz="2000" dirty="0" smtClean="0">
              <a:latin typeface="+mn-ea"/>
              <a:ea typeface="微软雅黑 Light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2000" dirty="0" smtClean="0">
                <a:latin typeface="+mn-ea"/>
                <a:ea typeface="微软雅黑 Light"/>
              </a:rPr>
              <a:t>难度：中 </a:t>
            </a:r>
            <a:endParaRPr lang="en-US" altLang="zh-CN" sz="2000" dirty="0" smtClean="0">
              <a:latin typeface="+mn-ea"/>
              <a:ea typeface="微软雅黑 Light"/>
            </a:endParaRPr>
          </a:p>
          <a:p>
            <a:pPr>
              <a:lnSpc>
                <a:spcPct val="100000"/>
              </a:lnSpc>
              <a:buNone/>
            </a:pPr>
            <a:endParaRPr lang="zh-CN" altLang="en-US" sz="2000" dirty="0" smtClean="0">
              <a:latin typeface="+mn-ea"/>
              <a:ea typeface="微软雅黑 Light"/>
            </a:endParaRPr>
          </a:p>
          <a:p>
            <a:r>
              <a:rPr lang="zh-CN" altLang="en-US" sz="2000" dirty="0" smtClean="0"/>
              <a:t>作业</a:t>
            </a:r>
            <a:r>
              <a:rPr lang="en-US" altLang="zh-CN" sz="2000" dirty="0" smtClean="0"/>
              <a:t>2</a:t>
            </a:r>
            <a:endParaRPr lang="en-US" altLang="en-US" sz="2000" dirty="0" smtClean="0"/>
          </a:p>
          <a:p>
            <a:pPr>
              <a:buNone/>
            </a:pPr>
            <a:r>
              <a:rPr lang="zh-CN" altLang="en-US" sz="2000" dirty="0" smtClean="0">
                <a:latin typeface="+mn-ea"/>
                <a:ea typeface="微软雅黑 Light"/>
              </a:rPr>
              <a:t>题目</a:t>
            </a:r>
            <a:r>
              <a:rPr lang="zh-CN" altLang="en-US" sz="2000" dirty="0" smtClean="0">
                <a:latin typeface="+mn-ea"/>
                <a:ea typeface="微软雅黑 Light"/>
              </a:rPr>
              <a:t>：自定义注解</a:t>
            </a:r>
            <a:r>
              <a:rPr lang="en-US" altLang="zh-CN" sz="2000" dirty="0" err="1" smtClean="0">
                <a:latin typeface="+mn-ea"/>
                <a:ea typeface="微软雅黑 Light"/>
              </a:rPr>
              <a:t>WebInitParam</a:t>
            </a:r>
            <a:r>
              <a:rPr lang="zh-CN" altLang="en-US" sz="2000" dirty="0" smtClean="0">
                <a:latin typeface="+mn-ea"/>
                <a:ea typeface="微软雅黑 Light"/>
              </a:rPr>
              <a:t>以及</a:t>
            </a:r>
            <a:r>
              <a:rPr lang="en-US" altLang="zh-CN" sz="2000" dirty="0" err="1" smtClean="0">
                <a:latin typeface="+mn-ea"/>
                <a:ea typeface="微软雅黑 Light"/>
              </a:rPr>
              <a:t>WebServlet</a:t>
            </a:r>
            <a:r>
              <a:rPr lang="zh-CN" altLang="en-US" sz="2000" dirty="0" smtClean="0">
                <a:latin typeface="+mn-ea"/>
                <a:ea typeface="微软雅黑 Light"/>
              </a:rPr>
              <a:t>，其中</a:t>
            </a:r>
            <a:r>
              <a:rPr lang="en-US" altLang="zh-CN" sz="2000" dirty="0" err="1" smtClean="0">
                <a:latin typeface="+mn-ea"/>
                <a:ea typeface="微软雅黑 Light"/>
              </a:rPr>
              <a:t>WebInitParam</a:t>
            </a:r>
            <a:r>
              <a:rPr lang="zh-CN" altLang="en-US" sz="2000" dirty="0" smtClean="0">
                <a:latin typeface="+mn-ea"/>
                <a:ea typeface="微软雅黑 Light"/>
              </a:rPr>
              <a:t>定义字符串类型属性</a:t>
            </a:r>
            <a:r>
              <a:rPr lang="en-US" altLang="zh-CN" sz="2000" dirty="0" smtClean="0">
                <a:latin typeface="+mn-ea"/>
                <a:ea typeface="微软雅黑 Light"/>
              </a:rPr>
              <a:t>name</a:t>
            </a:r>
            <a:r>
              <a:rPr lang="zh-CN" altLang="en-US" sz="2000" dirty="0" smtClean="0">
                <a:latin typeface="+mn-ea"/>
                <a:ea typeface="微软雅黑 Light"/>
              </a:rPr>
              <a:t>及</a:t>
            </a:r>
            <a:r>
              <a:rPr lang="en-US" altLang="zh-CN" sz="2000" dirty="0" smtClean="0">
                <a:latin typeface="+mn-ea"/>
                <a:ea typeface="微软雅黑 Light"/>
              </a:rPr>
              <a:t>value</a:t>
            </a:r>
            <a:r>
              <a:rPr lang="zh-CN" altLang="en-US" sz="2000" dirty="0" smtClean="0">
                <a:latin typeface="+mn-ea"/>
                <a:ea typeface="微软雅黑 Light"/>
              </a:rPr>
              <a:t>；</a:t>
            </a:r>
            <a:r>
              <a:rPr lang="en-US" altLang="zh-CN" sz="2000" dirty="0" err="1" smtClean="0">
                <a:latin typeface="+mn-ea"/>
                <a:ea typeface="微软雅黑 Light"/>
              </a:rPr>
              <a:t>WebServlet</a:t>
            </a:r>
            <a:r>
              <a:rPr lang="zh-CN" altLang="en-US" sz="2000" dirty="0" smtClean="0">
                <a:latin typeface="+mn-ea"/>
                <a:ea typeface="微软雅黑 Light"/>
              </a:rPr>
              <a:t>解</a:t>
            </a:r>
            <a:r>
              <a:rPr lang="zh-CN" altLang="en-US" sz="2000" dirty="0" smtClean="0">
                <a:latin typeface="+mn-ea"/>
                <a:ea typeface="微软雅黑 Light"/>
              </a:rPr>
              <a:t>定义字符串类型属性</a:t>
            </a:r>
            <a:r>
              <a:rPr lang="en-US" altLang="zh-CN" sz="2000" dirty="0" smtClean="0">
                <a:latin typeface="+mn-ea"/>
                <a:ea typeface="微软雅黑 Light"/>
              </a:rPr>
              <a:t>name</a:t>
            </a:r>
            <a:r>
              <a:rPr lang="zh-CN" altLang="en-US" sz="2000" dirty="0" smtClean="0">
                <a:latin typeface="+mn-ea"/>
                <a:ea typeface="微软雅黑 Light"/>
              </a:rPr>
              <a:t>以及</a:t>
            </a:r>
            <a:r>
              <a:rPr lang="en-US" altLang="zh-CN" sz="2000" dirty="0" err="1" smtClean="0">
                <a:latin typeface="+mn-ea"/>
                <a:ea typeface="微软雅黑 Light"/>
              </a:rPr>
              <a:t>displayName</a:t>
            </a:r>
            <a:r>
              <a:rPr lang="zh-CN" altLang="en-US" sz="2000" dirty="0" smtClean="0">
                <a:latin typeface="+mn-ea"/>
                <a:ea typeface="微软雅黑 Light"/>
              </a:rPr>
              <a:t>；</a:t>
            </a:r>
            <a:r>
              <a:rPr lang="en-US" altLang="zh-CN" sz="2000" dirty="0" err="1" smtClean="0">
                <a:latin typeface="+mn-ea"/>
                <a:ea typeface="微软雅黑 Light"/>
              </a:rPr>
              <a:t>int</a:t>
            </a:r>
            <a:r>
              <a:rPr lang="zh-CN" altLang="en-US" sz="2000" dirty="0" smtClean="0">
                <a:latin typeface="+mn-ea"/>
                <a:ea typeface="微软雅黑 Light"/>
              </a:rPr>
              <a:t>类型属性</a:t>
            </a:r>
            <a:r>
              <a:rPr lang="en-US" altLang="zh-CN" sz="2000" dirty="0" err="1" smtClean="0">
                <a:latin typeface="+mn-ea"/>
                <a:ea typeface="微软雅黑 Light"/>
              </a:rPr>
              <a:t>loadOnStartup</a:t>
            </a:r>
            <a:r>
              <a:rPr lang="en-US" altLang="zh-CN" sz="2000" dirty="0" smtClean="0">
                <a:latin typeface="+mn-ea"/>
                <a:ea typeface="微软雅黑 Light"/>
              </a:rPr>
              <a:t> </a:t>
            </a:r>
            <a:r>
              <a:rPr lang="zh-CN" altLang="en-US" sz="2000" dirty="0" smtClean="0">
                <a:latin typeface="+mn-ea"/>
                <a:ea typeface="微软雅黑 Light"/>
              </a:rPr>
              <a:t>；</a:t>
            </a:r>
            <a:r>
              <a:rPr lang="en-US" altLang="zh-CN" sz="2000" dirty="0" err="1" smtClean="0">
                <a:latin typeface="+mn-ea"/>
                <a:ea typeface="微软雅黑 Light"/>
              </a:rPr>
              <a:t>boolean</a:t>
            </a:r>
            <a:r>
              <a:rPr lang="zh-CN" altLang="en-US" sz="2000" dirty="0" smtClean="0">
                <a:latin typeface="+mn-ea"/>
                <a:ea typeface="微软雅黑 Light"/>
              </a:rPr>
              <a:t>类型属性</a:t>
            </a:r>
            <a:r>
              <a:rPr lang="en-US" altLang="zh-CN" sz="2000" dirty="0" err="1" smtClean="0">
                <a:latin typeface="+mn-ea"/>
                <a:ea typeface="微软雅黑 Light"/>
              </a:rPr>
              <a:t>asyncSupported</a:t>
            </a:r>
            <a:r>
              <a:rPr lang="zh-CN" altLang="en-US" sz="2000" dirty="0" smtClean="0">
                <a:latin typeface="+mn-ea"/>
                <a:ea typeface="微软雅黑 Light"/>
              </a:rPr>
              <a:t>；</a:t>
            </a:r>
            <a:r>
              <a:rPr lang="en-US" altLang="zh-CN" sz="2000" dirty="0" smtClean="0">
                <a:latin typeface="+mn-ea"/>
                <a:ea typeface="微软雅黑 Light"/>
              </a:rPr>
              <a:t>String[]</a:t>
            </a:r>
            <a:r>
              <a:rPr lang="zh-CN" altLang="en-US" sz="2000" dirty="0" smtClean="0">
                <a:latin typeface="+mn-ea"/>
                <a:ea typeface="微软雅黑 Light"/>
              </a:rPr>
              <a:t>类型 属性</a:t>
            </a:r>
            <a:r>
              <a:rPr lang="en-US" altLang="zh-CN" sz="2000" dirty="0" err="1" smtClean="0">
                <a:latin typeface="+mn-ea"/>
                <a:ea typeface="微软雅黑 Light"/>
              </a:rPr>
              <a:t>urlPatterns</a:t>
            </a:r>
            <a:r>
              <a:rPr lang="zh-CN" altLang="en-US" sz="2000" dirty="0" smtClean="0">
                <a:latin typeface="+mn-ea"/>
                <a:ea typeface="微软雅黑 Light"/>
              </a:rPr>
              <a:t>；</a:t>
            </a:r>
            <a:r>
              <a:rPr lang="en-US" altLang="zh-CN" sz="2000" dirty="0" err="1" smtClean="0">
                <a:latin typeface="+mn-ea"/>
                <a:ea typeface="微软雅黑 Light"/>
              </a:rPr>
              <a:t>WebInitParam</a:t>
            </a:r>
            <a:r>
              <a:rPr lang="en-US" altLang="zh-CN" sz="2000" dirty="0" smtClean="0">
                <a:latin typeface="+mn-ea"/>
                <a:ea typeface="微软雅黑 Light"/>
              </a:rPr>
              <a:t> []</a:t>
            </a:r>
            <a:r>
              <a:rPr lang="zh-CN" altLang="en-US" sz="2000" dirty="0" smtClean="0">
                <a:latin typeface="+mn-ea"/>
                <a:ea typeface="微软雅黑 Light"/>
              </a:rPr>
              <a:t>类型属性</a:t>
            </a:r>
            <a:r>
              <a:rPr lang="en-US" altLang="zh-CN" sz="2000" dirty="0" err="1" smtClean="0">
                <a:latin typeface="+mn-ea"/>
                <a:ea typeface="微软雅黑 Light"/>
              </a:rPr>
              <a:t>initParams</a:t>
            </a:r>
            <a:r>
              <a:rPr lang="zh-CN" altLang="en-US" sz="2000" dirty="0" smtClean="0">
                <a:latin typeface="+mn-ea"/>
                <a:ea typeface="微软雅黑 Light"/>
              </a:rPr>
              <a:t>。在类</a:t>
            </a:r>
            <a:r>
              <a:rPr lang="en-US" altLang="zh-CN" sz="2000" dirty="0" err="1" smtClean="0">
                <a:latin typeface="+mn-ea"/>
                <a:ea typeface="微软雅黑 Light"/>
              </a:rPr>
              <a:t>LoginServlet</a:t>
            </a:r>
            <a:r>
              <a:rPr lang="zh-CN" altLang="en-US" sz="2000" dirty="0" smtClean="0">
                <a:latin typeface="+mn-ea"/>
                <a:ea typeface="微软雅黑 Light"/>
              </a:rPr>
              <a:t>中使用注解。</a:t>
            </a:r>
          </a:p>
          <a:p>
            <a:pPr>
              <a:buNone/>
            </a:pPr>
            <a:r>
              <a:rPr lang="zh-CN" altLang="en-US" sz="2000" dirty="0" smtClean="0">
                <a:latin typeface="+mn-ea"/>
                <a:ea typeface="微软雅黑 Light"/>
              </a:rPr>
              <a:t>考点：自定义注解</a:t>
            </a:r>
          </a:p>
          <a:p>
            <a:pPr>
              <a:buNone/>
            </a:pPr>
            <a:r>
              <a:rPr lang="zh-CN" altLang="en-US" sz="2000" dirty="0" smtClean="0">
                <a:latin typeface="+mn-ea"/>
                <a:ea typeface="微软雅黑 Light"/>
              </a:rPr>
              <a:t>难度：中 </a:t>
            </a:r>
          </a:p>
          <a:p>
            <a:endParaRPr lang="en-US" altLang="zh-CN" sz="2000" dirty="0" smtClean="0">
              <a:latin typeface="+mn-ea"/>
              <a:ea typeface="微软雅黑 Light"/>
            </a:endParaRPr>
          </a:p>
          <a:p>
            <a:pPr>
              <a:buNone/>
            </a:pPr>
            <a:endParaRPr lang="en-US" altLang="zh-CN" sz="2000" dirty="0" smtClean="0">
              <a:latin typeface="+mn-ea"/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概述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434" y="1095156"/>
            <a:ext cx="10515600" cy="47704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反射的概念及重要作用</a:t>
            </a: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041" y="788276"/>
            <a:ext cx="11297022" cy="581747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反射机制允许程序在运行时通过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 APIs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取得任何一个已知名称的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的内部信息，包括其修饰符、父类、接口、构造方法、属性、方法等，并可于运行时改变属性值或者调用方法等； 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反射机制是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语言的一个重要特性，使得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语言具备“动态性”：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在运行时获取任意一个对象所属的类的相关信息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在运行时构造任意一个类的对象；</a:t>
            </a: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在运行时获取任意一个类所具有的成员变量和方法；</a:t>
            </a: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在运行时调用任意一个对象的方法；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反射机制是构建框架技术的基础所在，例如后续学习的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Spring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框架等，都使用到反射技术；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反射的概念及重要作用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041" y="1213944"/>
            <a:ext cx="11297022" cy="480848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的反射机制依靠反射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实现，反射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主要包括以下几个类，后续学习：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java.lang.Class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类：代表一个类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java.lang.reflect.Field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类：类的成员变量（成员变量也称为类的属性）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java.lang.reflect.Method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类：类的方法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java.lang.reflect.Constructor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类：类的构造方法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java.lang.reflect.Array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类：动态创建数组，以及访问数组的元素的静态方法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反射的概念及重要作用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反射的概念及重要作用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反射有什么作用？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反射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主要有哪些类？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反射的概念及重要作用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反射机制能够使得在运行时动态地获取类的相关信息、创建对象、调用方法、修改属性等；是一些框架技术的基础；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语言的反射相关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主要包括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类、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类、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类、</a:t>
            </a:r>
            <a:r>
              <a:rPr lang="en-US" altLang="zh-CN" dirty="0" smtClean="0"/>
              <a:t>Constructor</a:t>
            </a:r>
            <a:r>
              <a:rPr lang="zh-CN" altLang="en-US" dirty="0" smtClean="0"/>
              <a:t>类等；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反射操作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9731" y="819806"/>
            <a:ext cx="10515600" cy="583324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1800" dirty="0" smtClean="0"/>
              <a:t>知识点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： </a:t>
            </a:r>
            <a:r>
              <a:rPr lang="en-US" altLang="zh-CN" sz="1800" dirty="0" smtClean="0"/>
              <a:t>Class</a:t>
            </a:r>
            <a:r>
              <a:rPr lang="zh-CN" altLang="en-US" sz="1800" dirty="0" smtClean="0"/>
              <a:t>类的作用</a:t>
            </a:r>
          </a:p>
          <a:p>
            <a:r>
              <a:rPr lang="zh-CN" altLang="en-US" sz="1800" dirty="0" smtClean="0"/>
              <a:t>知识点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：获取方式</a:t>
            </a:r>
          </a:p>
          <a:p>
            <a:r>
              <a:rPr lang="zh-CN" altLang="en-US" sz="1800" dirty="0" smtClean="0"/>
              <a:t>知识点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：通过字符串加载类后构建对象</a:t>
            </a:r>
          </a:p>
          <a:p>
            <a:r>
              <a:rPr lang="zh-CN" altLang="en-US" sz="1800" dirty="0" smtClean="0"/>
              <a:t>知识点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：反射获取构造方法并构建对象</a:t>
            </a:r>
          </a:p>
          <a:p>
            <a:r>
              <a:rPr lang="zh-CN" altLang="en-US" sz="1800" dirty="0" smtClean="0"/>
              <a:t>知识点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： </a:t>
            </a:r>
            <a:r>
              <a:rPr lang="en-US" altLang="zh-CN" sz="1800" dirty="0" smtClean="0"/>
              <a:t>Method</a:t>
            </a:r>
            <a:r>
              <a:rPr lang="zh-CN" altLang="en-US" sz="1800" dirty="0" smtClean="0"/>
              <a:t>类作用</a:t>
            </a:r>
          </a:p>
          <a:p>
            <a:r>
              <a:rPr lang="zh-CN" altLang="en-US" sz="1800" dirty="0" smtClean="0"/>
              <a:t>知识点</a:t>
            </a:r>
            <a:r>
              <a:rPr lang="en-US" altLang="zh-CN" sz="1800" dirty="0" smtClean="0"/>
              <a:t>6</a:t>
            </a:r>
            <a:r>
              <a:rPr lang="zh-CN" altLang="en-US" sz="1800" dirty="0" smtClean="0"/>
              <a:t>：动态查找调用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类中的方法</a:t>
            </a:r>
          </a:p>
          <a:p>
            <a:r>
              <a:rPr lang="zh-CN" altLang="en-US" sz="1800" dirty="0" smtClean="0"/>
              <a:t>知识点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： 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内省机制的作用</a:t>
            </a:r>
          </a:p>
          <a:p>
            <a:r>
              <a:rPr lang="zh-CN" altLang="en-US" sz="1800" dirty="0" smtClean="0"/>
              <a:t>知识点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：内省确定属性名的方法</a:t>
            </a:r>
          </a:p>
          <a:p>
            <a:r>
              <a:rPr lang="zh-CN" altLang="en-US" sz="1800" dirty="0" smtClean="0"/>
              <a:t>知识点</a:t>
            </a:r>
            <a:r>
              <a:rPr lang="en-US" altLang="zh-CN" sz="1800" dirty="0" smtClean="0"/>
              <a:t>9</a:t>
            </a:r>
            <a:r>
              <a:rPr lang="zh-CN" altLang="en-US" sz="1800" dirty="0" smtClean="0"/>
              <a:t>：获取属性</a:t>
            </a:r>
          </a:p>
          <a:p>
            <a:r>
              <a:rPr lang="zh-CN" altLang="en-US" sz="1800" dirty="0" smtClean="0"/>
              <a:t>知识点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：获取属性对应的</a:t>
            </a:r>
            <a:r>
              <a:rPr lang="en-US" altLang="zh-CN" sz="1800" dirty="0" smtClean="0"/>
              <a:t>getter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setter</a:t>
            </a:r>
            <a:r>
              <a:rPr lang="zh-CN" altLang="en-US" sz="1800" dirty="0" smtClean="0"/>
              <a:t>方法</a:t>
            </a:r>
          </a:p>
          <a:p>
            <a:r>
              <a:rPr lang="zh-CN" altLang="en-US" sz="1800" dirty="0" smtClean="0"/>
              <a:t>知识点</a:t>
            </a:r>
            <a:r>
              <a:rPr lang="en-US" altLang="zh-CN" sz="1800" dirty="0" smtClean="0"/>
              <a:t>11</a:t>
            </a:r>
            <a:r>
              <a:rPr lang="zh-CN" altLang="en-US" sz="1800" dirty="0" smtClean="0"/>
              <a:t>：内省属性的注意事项</a:t>
            </a:r>
          </a:p>
          <a:p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12501</TotalTime>
  <Words>3813</Words>
  <Application>Microsoft Office PowerPoint</Application>
  <PresentationFormat>Custom</PresentationFormat>
  <Paragraphs>455</Paragraphs>
  <Slides>40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主题</vt:lpstr>
      <vt:lpstr>反射与内省</vt:lpstr>
      <vt:lpstr>本章内容：共2小节，20个知识点</vt:lpstr>
      <vt:lpstr>本章目标</vt:lpstr>
      <vt:lpstr>第1节【概述】</vt:lpstr>
      <vt:lpstr>Slide 5</vt:lpstr>
      <vt:lpstr>Slide 6</vt:lpstr>
      <vt:lpstr>本节提问【反射的概念及重要作用】</vt:lpstr>
      <vt:lpstr>本节总结【反射的概念及重要作用】</vt:lpstr>
      <vt:lpstr>第2节【反射操作】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本节提问【反射】</vt:lpstr>
      <vt:lpstr>本节总结【反射】</vt:lpstr>
      <vt:lpstr>第3节【注解】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本节提问【注解】</vt:lpstr>
      <vt:lpstr>本节总结【注解】</vt:lpstr>
      <vt:lpstr>本章总结</vt:lpstr>
      <vt:lpstr>本章作业</vt:lpstr>
      <vt:lpstr>Slide 40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wxh</cp:lastModifiedBy>
  <cp:revision>1864</cp:revision>
  <dcterms:created xsi:type="dcterms:W3CDTF">2014-03-19T14:07:00Z</dcterms:created>
  <dcterms:modified xsi:type="dcterms:W3CDTF">2017-04-14T07:18:09Z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2052-10.1.0.5843</vt:lpwstr>
  </property>
</Properties>
</file>