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31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478" r:id="rId2"/>
    <p:sldId id="481" r:id="rId3"/>
    <p:sldId id="493" r:id="rId4"/>
    <p:sldId id="483" r:id="rId5"/>
    <p:sldId id="589" r:id="rId6"/>
    <p:sldId id="506" r:id="rId7"/>
    <p:sldId id="590" r:id="rId8"/>
    <p:sldId id="507" r:id="rId9"/>
    <p:sldId id="591" r:id="rId10"/>
    <p:sldId id="592" r:id="rId11"/>
    <p:sldId id="508" r:id="rId12"/>
    <p:sldId id="594" r:id="rId13"/>
    <p:sldId id="595" r:id="rId14"/>
    <p:sldId id="509" r:id="rId15"/>
    <p:sldId id="597" r:id="rId16"/>
    <p:sldId id="596" r:id="rId17"/>
    <p:sldId id="598" r:id="rId18"/>
    <p:sldId id="599" r:id="rId19"/>
    <p:sldId id="587" r:id="rId20"/>
    <p:sldId id="600" r:id="rId21"/>
    <p:sldId id="601" r:id="rId22"/>
    <p:sldId id="510" r:id="rId23"/>
    <p:sldId id="511" r:id="rId24"/>
    <p:sldId id="486" r:id="rId25"/>
    <p:sldId id="494" r:id="rId26"/>
    <p:sldId id="602" r:id="rId27"/>
    <p:sldId id="603" r:id="rId28"/>
    <p:sldId id="604" r:id="rId29"/>
    <p:sldId id="605" r:id="rId30"/>
    <p:sldId id="607" r:id="rId31"/>
    <p:sldId id="608" r:id="rId32"/>
    <p:sldId id="504" r:id="rId33"/>
    <p:sldId id="499" r:id="rId34"/>
    <p:sldId id="489" r:id="rId35"/>
    <p:sldId id="514" r:id="rId36"/>
    <p:sldId id="527" r:id="rId37"/>
    <p:sldId id="530" r:id="rId38"/>
    <p:sldId id="609" r:id="rId39"/>
    <p:sldId id="610" r:id="rId40"/>
    <p:sldId id="528" r:id="rId41"/>
    <p:sldId id="512" r:id="rId42"/>
    <p:sldId id="513" r:id="rId43"/>
    <p:sldId id="492" r:id="rId44"/>
    <p:sldId id="536" r:id="rId45"/>
    <p:sldId id="515" r:id="rId46"/>
    <p:sldId id="539" r:id="rId47"/>
    <p:sldId id="611" r:id="rId48"/>
    <p:sldId id="537" r:id="rId49"/>
    <p:sldId id="538" r:id="rId50"/>
    <p:sldId id="540" r:id="rId51"/>
    <p:sldId id="541" r:id="rId52"/>
    <p:sldId id="612" r:id="rId53"/>
    <p:sldId id="613" r:id="rId54"/>
    <p:sldId id="614" r:id="rId55"/>
    <p:sldId id="588" r:id="rId56"/>
    <p:sldId id="615" r:id="rId57"/>
    <p:sldId id="616" r:id="rId58"/>
    <p:sldId id="617" r:id="rId59"/>
    <p:sldId id="618" r:id="rId60"/>
    <p:sldId id="516" r:id="rId61"/>
    <p:sldId id="517" r:id="rId62"/>
    <p:sldId id="490" r:id="rId63"/>
    <p:sldId id="518" r:id="rId64"/>
    <p:sldId id="543" r:id="rId65"/>
    <p:sldId id="545" r:id="rId66"/>
    <p:sldId id="546" r:id="rId67"/>
    <p:sldId id="547" r:id="rId68"/>
    <p:sldId id="544" r:id="rId69"/>
    <p:sldId id="619" r:id="rId70"/>
    <p:sldId id="519" r:id="rId71"/>
    <p:sldId id="520" r:id="rId72"/>
    <p:sldId id="585" r:id="rId73"/>
    <p:sldId id="586" r:id="rId74"/>
    <p:sldId id="476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5921" autoAdjust="0"/>
  </p:normalViewPr>
  <p:slideViewPr>
    <p:cSldViewPr snapToGrid="0">
      <p:cViewPr>
        <p:scale>
          <a:sx n="60" d="100"/>
          <a:sy n="60" d="100"/>
        </p:scale>
        <p:origin x="-1086" y="-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F5CF76-4EBC-4A29-BCCA-62535A630509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8AE4FECE-85EA-47CE-BA09-6015D1C9E540}">
      <dgm:prSet phldrT="[Text]"/>
      <dgm:spPr/>
      <dgm:t>
        <a:bodyPr/>
        <a:lstStyle/>
        <a:p>
          <a:r>
            <a:rPr lang="zh-CN" altLang="en-US" dirty="0" smtClean="0"/>
            <a:t>硬件系统</a:t>
          </a:r>
          <a:endParaRPr lang="en-US" dirty="0"/>
        </a:p>
      </dgm:t>
    </dgm:pt>
    <dgm:pt modelId="{B44670EA-9AB6-448C-A55F-405A2B65C692}" type="parTrans" cxnId="{8D57C1A0-9E2F-4760-8C1D-160FFEB7530E}">
      <dgm:prSet/>
      <dgm:spPr/>
      <dgm:t>
        <a:bodyPr/>
        <a:lstStyle/>
        <a:p>
          <a:endParaRPr lang="en-US"/>
        </a:p>
      </dgm:t>
    </dgm:pt>
    <dgm:pt modelId="{0F708D3F-BC2E-4D7C-B78C-227E445CA9F5}" type="sibTrans" cxnId="{8D57C1A0-9E2F-4760-8C1D-160FFEB7530E}">
      <dgm:prSet/>
      <dgm:spPr/>
      <dgm:t>
        <a:bodyPr/>
        <a:lstStyle/>
        <a:p>
          <a:endParaRPr lang="en-US"/>
        </a:p>
      </dgm:t>
    </dgm:pt>
    <dgm:pt modelId="{42779C07-E52A-429C-8B2F-70D921CD18C9}">
      <dgm:prSet phldrT="[Text]"/>
      <dgm:spPr/>
      <dgm:t>
        <a:bodyPr/>
        <a:lstStyle/>
        <a:p>
          <a:r>
            <a:rPr lang="zh-CN" altLang="en-US" dirty="0" smtClean="0"/>
            <a:t>软件系统</a:t>
          </a:r>
          <a:endParaRPr lang="en-US" dirty="0"/>
        </a:p>
      </dgm:t>
    </dgm:pt>
    <dgm:pt modelId="{E1F80495-E65F-461D-B439-3D3F5095ABA7}" type="parTrans" cxnId="{242212B4-FD4F-4E1E-A0AF-976F6F6642FC}">
      <dgm:prSet/>
      <dgm:spPr/>
      <dgm:t>
        <a:bodyPr/>
        <a:lstStyle/>
        <a:p>
          <a:endParaRPr lang="en-US"/>
        </a:p>
      </dgm:t>
    </dgm:pt>
    <dgm:pt modelId="{C5D041D4-74D5-422C-9A4B-E13D40B2BBC2}" type="sibTrans" cxnId="{242212B4-FD4F-4E1E-A0AF-976F6F6642FC}">
      <dgm:prSet/>
      <dgm:spPr/>
      <dgm:t>
        <a:bodyPr/>
        <a:lstStyle/>
        <a:p>
          <a:endParaRPr lang="en-US"/>
        </a:p>
      </dgm:t>
    </dgm:pt>
    <dgm:pt modelId="{DB678CD5-23EF-4BA5-B2D2-A20AF0A22BB3}">
      <dgm:prSet phldrT="[Text]"/>
      <dgm:spPr/>
      <dgm:t>
        <a:bodyPr/>
        <a:lstStyle/>
        <a:p>
          <a:r>
            <a:rPr lang="zh-CN" altLang="en-US" dirty="0" smtClean="0"/>
            <a:t>计算机系统</a:t>
          </a:r>
          <a:endParaRPr lang="en-US" dirty="0"/>
        </a:p>
      </dgm:t>
    </dgm:pt>
    <dgm:pt modelId="{AEEA0998-EBDC-4646-9BCF-982A9BF50397}" type="parTrans" cxnId="{64E1E857-F66B-4E48-875E-0315A9AAA701}">
      <dgm:prSet/>
      <dgm:spPr/>
      <dgm:t>
        <a:bodyPr/>
        <a:lstStyle/>
        <a:p>
          <a:endParaRPr lang="en-US"/>
        </a:p>
      </dgm:t>
    </dgm:pt>
    <dgm:pt modelId="{F110EC91-9E50-4079-9098-E0398D925C62}" type="sibTrans" cxnId="{64E1E857-F66B-4E48-875E-0315A9AAA701}">
      <dgm:prSet/>
      <dgm:spPr/>
      <dgm:t>
        <a:bodyPr/>
        <a:lstStyle/>
        <a:p>
          <a:endParaRPr lang="en-US"/>
        </a:p>
      </dgm:t>
    </dgm:pt>
    <dgm:pt modelId="{F3DBE95E-32F5-4A96-BF92-129F7C31472B}" type="pres">
      <dgm:prSet presAssocID="{3AF5CF76-4EBC-4A29-BCCA-62535A630509}" presName="Name0" presStyleCnt="0">
        <dgm:presLayoutVars>
          <dgm:dir/>
          <dgm:resizeHandles val="exact"/>
        </dgm:presLayoutVars>
      </dgm:prSet>
      <dgm:spPr/>
    </dgm:pt>
    <dgm:pt modelId="{05A57AB3-7C7C-4927-8D6B-1A37481E70AB}" type="pres">
      <dgm:prSet presAssocID="{3AF5CF76-4EBC-4A29-BCCA-62535A630509}" presName="vNodes" presStyleCnt="0"/>
      <dgm:spPr/>
    </dgm:pt>
    <dgm:pt modelId="{C11FF9D6-2BCC-4B20-9E08-D94991CCDEB0}" type="pres">
      <dgm:prSet presAssocID="{8AE4FECE-85EA-47CE-BA09-6015D1C9E54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9E144-EF13-4E93-8985-6E7E7D80BAE7}" type="pres">
      <dgm:prSet presAssocID="{0F708D3F-BC2E-4D7C-B78C-227E445CA9F5}" presName="spacerT" presStyleCnt="0"/>
      <dgm:spPr/>
    </dgm:pt>
    <dgm:pt modelId="{97B888A9-D823-4CC1-BB3B-B29D9538A769}" type="pres">
      <dgm:prSet presAssocID="{0F708D3F-BC2E-4D7C-B78C-227E445CA9F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92A3921-1E25-4C2F-A031-E5A6132E9910}" type="pres">
      <dgm:prSet presAssocID="{0F708D3F-BC2E-4D7C-B78C-227E445CA9F5}" presName="spacerB" presStyleCnt="0"/>
      <dgm:spPr/>
    </dgm:pt>
    <dgm:pt modelId="{D3040412-D2DC-4AA0-8091-13848E79CCAE}" type="pres">
      <dgm:prSet presAssocID="{42779C07-E52A-429C-8B2F-70D921CD18C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561A7-4950-4E27-A164-46D8F8FFAE32}" type="pres">
      <dgm:prSet presAssocID="{3AF5CF76-4EBC-4A29-BCCA-62535A630509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359E463B-602F-4F96-9259-F0E0D1C5AF1E}" type="pres">
      <dgm:prSet presAssocID="{3AF5CF76-4EBC-4A29-BCCA-62535A63050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119BD4B-FF14-435D-B1EB-DE7928375E37}" type="pres">
      <dgm:prSet presAssocID="{3AF5CF76-4EBC-4A29-BCCA-62535A630509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E9AE21-0A75-45F8-A0C9-1CB1846F2158}" type="presOf" srcId="{0F708D3F-BC2E-4D7C-B78C-227E445CA9F5}" destId="{97B888A9-D823-4CC1-BB3B-B29D9538A769}" srcOrd="0" destOrd="0" presId="urn:microsoft.com/office/officeart/2005/8/layout/equation2"/>
    <dgm:cxn modelId="{AF11C283-7445-46E2-8B46-EBE64FD21B25}" type="presOf" srcId="{DB678CD5-23EF-4BA5-B2D2-A20AF0A22BB3}" destId="{D119BD4B-FF14-435D-B1EB-DE7928375E37}" srcOrd="0" destOrd="0" presId="urn:microsoft.com/office/officeart/2005/8/layout/equation2"/>
    <dgm:cxn modelId="{8D735A2B-0C86-4618-A9B3-B89BCC09D46B}" type="presOf" srcId="{8AE4FECE-85EA-47CE-BA09-6015D1C9E540}" destId="{C11FF9D6-2BCC-4B20-9E08-D94991CCDEB0}" srcOrd="0" destOrd="0" presId="urn:microsoft.com/office/officeart/2005/8/layout/equation2"/>
    <dgm:cxn modelId="{F40484B9-6FA6-4CA9-B5C1-7C8582242733}" type="presOf" srcId="{3AF5CF76-4EBC-4A29-BCCA-62535A630509}" destId="{F3DBE95E-32F5-4A96-BF92-129F7C31472B}" srcOrd="0" destOrd="0" presId="urn:microsoft.com/office/officeart/2005/8/layout/equation2"/>
    <dgm:cxn modelId="{64E1E857-F66B-4E48-875E-0315A9AAA701}" srcId="{3AF5CF76-4EBC-4A29-BCCA-62535A630509}" destId="{DB678CD5-23EF-4BA5-B2D2-A20AF0A22BB3}" srcOrd="2" destOrd="0" parTransId="{AEEA0998-EBDC-4646-9BCF-982A9BF50397}" sibTransId="{F110EC91-9E50-4079-9098-E0398D925C62}"/>
    <dgm:cxn modelId="{F69A69FA-26E8-4208-A773-4CBDBD8E0780}" type="presOf" srcId="{C5D041D4-74D5-422C-9A4B-E13D40B2BBC2}" destId="{CA1561A7-4950-4E27-A164-46D8F8FFAE32}" srcOrd="0" destOrd="0" presId="urn:microsoft.com/office/officeart/2005/8/layout/equation2"/>
    <dgm:cxn modelId="{CD824A4F-A22D-4C3E-832D-6AE828DDC0EF}" type="presOf" srcId="{C5D041D4-74D5-422C-9A4B-E13D40B2BBC2}" destId="{359E463B-602F-4F96-9259-F0E0D1C5AF1E}" srcOrd="1" destOrd="0" presId="urn:microsoft.com/office/officeart/2005/8/layout/equation2"/>
    <dgm:cxn modelId="{8D57C1A0-9E2F-4760-8C1D-160FFEB7530E}" srcId="{3AF5CF76-4EBC-4A29-BCCA-62535A630509}" destId="{8AE4FECE-85EA-47CE-BA09-6015D1C9E540}" srcOrd="0" destOrd="0" parTransId="{B44670EA-9AB6-448C-A55F-405A2B65C692}" sibTransId="{0F708D3F-BC2E-4D7C-B78C-227E445CA9F5}"/>
    <dgm:cxn modelId="{242212B4-FD4F-4E1E-A0AF-976F6F6642FC}" srcId="{3AF5CF76-4EBC-4A29-BCCA-62535A630509}" destId="{42779C07-E52A-429C-8B2F-70D921CD18C9}" srcOrd="1" destOrd="0" parTransId="{E1F80495-E65F-461D-B439-3D3F5095ABA7}" sibTransId="{C5D041D4-74D5-422C-9A4B-E13D40B2BBC2}"/>
    <dgm:cxn modelId="{054AB072-EF19-4908-AF55-54A632992F0B}" type="presOf" srcId="{42779C07-E52A-429C-8B2F-70D921CD18C9}" destId="{D3040412-D2DC-4AA0-8091-13848E79CCAE}" srcOrd="0" destOrd="0" presId="urn:microsoft.com/office/officeart/2005/8/layout/equation2"/>
    <dgm:cxn modelId="{5D41B172-D85D-466F-A835-828454626E04}" type="presParOf" srcId="{F3DBE95E-32F5-4A96-BF92-129F7C31472B}" destId="{05A57AB3-7C7C-4927-8D6B-1A37481E70AB}" srcOrd="0" destOrd="0" presId="urn:microsoft.com/office/officeart/2005/8/layout/equation2"/>
    <dgm:cxn modelId="{CE0C7C8C-AB74-466A-8AD4-558DA22B1D05}" type="presParOf" srcId="{05A57AB3-7C7C-4927-8D6B-1A37481E70AB}" destId="{C11FF9D6-2BCC-4B20-9E08-D94991CCDEB0}" srcOrd="0" destOrd="0" presId="urn:microsoft.com/office/officeart/2005/8/layout/equation2"/>
    <dgm:cxn modelId="{FC1BDA50-92B3-4E3F-9E13-E182EFA475E0}" type="presParOf" srcId="{05A57AB3-7C7C-4927-8D6B-1A37481E70AB}" destId="{9D59E144-EF13-4E93-8985-6E7E7D80BAE7}" srcOrd="1" destOrd="0" presId="urn:microsoft.com/office/officeart/2005/8/layout/equation2"/>
    <dgm:cxn modelId="{18F5D430-6391-4F40-9D7E-477DA6E7D51C}" type="presParOf" srcId="{05A57AB3-7C7C-4927-8D6B-1A37481E70AB}" destId="{97B888A9-D823-4CC1-BB3B-B29D9538A769}" srcOrd="2" destOrd="0" presId="urn:microsoft.com/office/officeart/2005/8/layout/equation2"/>
    <dgm:cxn modelId="{DEC3CFA7-7A9D-4828-9A2A-09788A9ED4AA}" type="presParOf" srcId="{05A57AB3-7C7C-4927-8D6B-1A37481E70AB}" destId="{992A3921-1E25-4C2F-A031-E5A6132E9910}" srcOrd="3" destOrd="0" presId="urn:microsoft.com/office/officeart/2005/8/layout/equation2"/>
    <dgm:cxn modelId="{9AD7F4C0-2594-4A49-92BB-140EF5EE7965}" type="presParOf" srcId="{05A57AB3-7C7C-4927-8D6B-1A37481E70AB}" destId="{D3040412-D2DC-4AA0-8091-13848E79CCAE}" srcOrd="4" destOrd="0" presId="urn:microsoft.com/office/officeart/2005/8/layout/equation2"/>
    <dgm:cxn modelId="{CD8C7A30-B786-4574-A34E-F9727144A952}" type="presParOf" srcId="{F3DBE95E-32F5-4A96-BF92-129F7C31472B}" destId="{CA1561A7-4950-4E27-A164-46D8F8FFAE32}" srcOrd="1" destOrd="0" presId="urn:microsoft.com/office/officeart/2005/8/layout/equation2"/>
    <dgm:cxn modelId="{93666820-A610-4E8A-BCC3-76DFE975E8FC}" type="presParOf" srcId="{CA1561A7-4950-4E27-A164-46D8F8FFAE32}" destId="{359E463B-602F-4F96-9259-F0E0D1C5AF1E}" srcOrd="0" destOrd="0" presId="urn:microsoft.com/office/officeart/2005/8/layout/equation2"/>
    <dgm:cxn modelId="{318D512C-94E6-49E9-83C9-69D892AD4992}" type="presParOf" srcId="{F3DBE95E-32F5-4A96-BF92-129F7C31472B}" destId="{D119BD4B-FF14-435D-B1EB-DE7928375E3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08DAD-49A6-47BC-B848-94463611097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EE22C4-BD03-4D87-B680-8F90E61E0AF1}">
      <dgm:prSet phldrT="[Text]"/>
      <dgm:spPr/>
      <dgm:t>
        <a:bodyPr/>
        <a:lstStyle/>
        <a:p>
          <a:r>
            <a:rPr lang="en-US" dirty="0" smtClean="0"/>
            <a:t>1995</a:t>
          </a:r>
        </a:p>
        <a:p>
          <a:r>
            <a:rPr lang="en-US" dirty="0" smtClean="0"/>
            <a:t>1.0</a:t>
          </a:r>
          <a:r>
            <a:rPr lang="zh-CN" altLang="en-US" dirty="0" smtClean="0"/>
            <a:t>版本</a:t>
          </a:r>
          <a:endParaRPr lang="en-US" dirty="0"/>
        </a:p>
      </dgm:t>
    </dgm:pt>
    <dgm:pt modelId="{1E6BC4C7-BD9A-4808-893D-C9A89601CB84}" type="parTrans" cxnId="{4BC9D0F3-F9BF-4B50-8B69-026E9349B38B}">
      <dgm:prSet/>
      <dgm:spPr/>
      <dgm:t>
        <a:bodyPr/>
        <a:lstStyle/>
        <a:p>
          <a:endParaRPr lang="en-US"/>
        </a:p>
      </dgm:t>
    </dgm:pt>
    <dgm:pt modelId="{A851E4B8-EF4B-44D8-9C00-D3169E970D1E}" type="sibTrans" cxnId="{4BC9D0F3-F9BF-4B50-8B69-026E9349B38B}">
      <dgm:prSet/>
      <dgm:spPr/>
      <dgm:t>
        <a:bodyPr/>
        <a:lstStyle/>
        <a:p>
          <a:endParaRPr lang="en-US"/>
        </a:p>
      </dgm:t>
    </dgm:pt>
    <dgm:pt modelId="{E76DBD12-2FCA-4BFE-8715-241283C8F583}">
      <dgm:prSet phldrT="[Text]"/>
      <dgm:spPr/>
      <dgm:t>
        <a:bodyPr/>
        <a:lstStyle/>
        <a:p>
          <a:r>
            <a:rPr lang="en-US" dirty="0" smtClean="0"/>
            <a:t>1997</a:t>
          </a:r>
        </a:p>
        <a:p>
          <a:r>
            <a:rPr lang="en-US" dirty="0" smtClean="0"/>
            <a:t>1.1</a:t>
          </a:r>
          <a:r>
            <a:rPr lang="zh-CN" altLang="en-US" dirty="0" smtClean="0"/>
            <a:t>版本</a:t>
          </a:r>
          <a:endParaRPr lang="en-US" dirty="0"/>
        </a:p>
      </dgm:t>
    </dgm:pt>
    <dgm:pt modelId="{C11E08F3-496C-49B3-932B-D1785D2F6C2D}" type="parTrans" cxnId="{620E2509-C2CE-488D-9214-B2F2D6B1B586}">
      <dgm:prSet/>
      <dgm:spPr/>
      <dgm:t>
        <a:bodyPr/>
        <a:lstStyle/>
        <a:p>
          <a:endParaRPr lang="en-US"/>
        </a:p>
      </dgm:t>
    </dgm:pt>
    <dgm:pt modelId="{C6B1EF4B-0A9A-45BB-B997-CDE06A649A87}" type="sibTrans" cxnId="{620E2509-C2CE-488D-9214-B2F2D6B1B586}">
      <dgm:prSet/>
      <dgm:spPr/>
      <dgm:t>
        <a:bodyPr/>
        <a:lstStyle/>
        <a:p>
          <a:endParaRPr lang="en-US"/>
        </a:p>
      </dgm:t>
    </dgm:pt>
    <dgm:pt modelId="{7B1332C5-259C-4F53-BA26-5CDC9E2B1FBF}">
      <dgm:prSet phldrT="[Text]"/>
      <dgm:spPr/>
      <dgm:t>
        <a:bodyPr/>
        <a:lstStyle/>
        <a:p>
          <a:r>
            <a:rPr lang="en-US" dirty="0" smtClean="0"/>
            <a:t>2011</a:t>
          </a:r>
        </a:p>
        <a:p>
          <a:r>
            <a:rPr lang="en-US" dirty="0" smtClean="0"/>
            <a:t>1.7</a:t>
          </a:r>
          <a:r>
            <a:rPr lang="zh-CN" altLang="en-US" dirty="0" smtClean="0"/>
            <a:t>版本</a:t>
          </a:r>
          <a:endParaRPr lang="en-US" dirty="0"/>
        </a:p>
      </dgm:t>
    </dgm:pt>
    <dgm:pt modelId="{7F895B3B-4F91-4102-A27A-1436E888EC3B}" type="parTrans" cxnId="{24003F55-265A-4BA9-AC45-0E8223A8F8A2}">
      <dgm:prSet/>
      <dgm:spPr/>
      <dgm:t>
        <a:bodyPr/>
        <a:lstStyle/>
        <a:p>
          <a:endParaRPr lang="en-US"/>
        </a:p>
      </dgm:t>
    </dgm:pt>
    <dgm:pt modelId="{FD3D9EAC-3948-4C8E-893A-88C5792894C7}" type="sibTrans" cxnId="{24003F55-265A-4BA9-AC45-0E8223A8F8A2}">
      <dgm:prSet/>
      <dgm:spPr/>
      <dgm:t>
        <a:bodyPr/>
        <a:lstStyle/>
        <a:p>
          <a:endParaRPr lang="en-US"/>
        </a:p>
      </dgm:t>
    </dgm:pt>
    <dgm:pt modelId="{21179D54-A1CD-43C5-A69F-F73C763E7E11}">
      <dgm:prSet phldrT="[Text]"/>
      <dgm:spPr/>
      <dgm:t>
        <a:bodyPr/>
        <a:lstStyle/>
        <a:p>
          <a:r>
            <a:rPr lang="en-US" dirty="0" smtClean="0"/>
            <a:t>1998</a:t>
          </a:r>
        </a:p>
        <a:p>
          <a:r>
            <a:rPr lang="en-US" dirty="0" smtClean="0"/>
            <a:t>1.2</a:t>
          </a:r>
          <a:r>
            <a:rPr lang="zh-CN" altLang="en-US" dirty="0" smtClean="0"/>
            <a:t>版本</a:t>
          </a:r>
          <a:endParaRPr lang="en-US" dirty="0"/>
        </a:p>
      </dgm:t>
    </dgm:pt>
    <dgm:pt modelId="{D7C92A81-6C1E-4701-BFC3-06FE6E81FC81}" type="parTrans" cxnId="{1A1F0A2B-4D54-4441-B267-99F69ACF9ED9}">
      <dgm:prSet/>
      <dgm:spPr/>
      <dgm:t>
        <a:bodyPr/>
        <a:lstStyle/>
        <a:p>
          <a:endParaRPr lang="en-US"/>
        </a:p>
      </dgm:t>
    </dgm:pt>
    <dgm:pt modelId="{34CA94A6-EA24-494B-8109-97CDECBEE6FC}" type="sibTrans" cxnId="{1A1F0A2B-4D54-4441-B267-99F69ACF9ED9}">
      <dgm:prSet/>
      <dgm:spPr/>
      <dgm:t>
        <a:bodyPr/>
        <a:lstStyle/>
        <a:p>
          <a:endParaRPr lang="en-US"/>
        </a:p>
      </dgm:t>
    </dgm:pt>
    <dgm:pt modelId="{9A4F4A58-BEC7-4B24-9134-B99F5ECB757A}">
      <dgm:prSet phldrT="[Text]"/>
      <dgm:spPr/>
      <dgm:t>
        <a:bodyPr/>
        <a:lstStyle/>
        <a:p>
          <a:r>
            <a:rPr lang="en-US" dirty="0" smtClean="0"/>
            <a:t>2000</a:t>
          </a:r>
        </a:p>
        <a:p>
          <a:r>
            <a:rPr lang="en-US" dirty="0" smtClean="0"/>
            <a:t>1.3</a:t>
          </a:r>
          <a:r>
            <a:rPr lang="zh-CN" altLang="en-US" dirty="0" smtClean="0"/>
            <a:t>版本</a:t>
          </a:r>
          <a:endParaRPr lang="en-US" dirty="0"/>
        </a:p>
      </dgm:t>
    </dgm:pt>
    <dgm:pt modelId="{8B915AE1-5A6A-4F26-9642-309219D3E842}" type="parTrans" cxnId="{4B471263-6F2E-4D3C-AF55-2A8396788862}">
      <dgm:prSet/>
      <dgm:spPr/>
      <dgm:t>
        <a:bodyPr/>
        <a:lstStyle/>
        <a:p>
          <a:endParaRPr lang="en-US"/>
        </a:p>
      </dgm:t>
    </dgm:pt>
    <dgm:pt modelId="{2E185776-CDF6-4F04-BC03-A9230E79D9C3}" type="sibTrans" cxnId="{4B471263-6F2E-4D3C-AF55-2A8396788862}">
      <dgm:prSet/>
      <dgm:spPr/>
      <dgm:t>
        <a:bodyPr/>
        <a:lstStyle/>
        <a:p>
          <a:endParaRPr lang="en-US"/>
        </a:p>
      </dgm:t>
    </dgm:pt>
    <dgm:pt modelId="{F96BA859-23AC-48F8-A852-1B68589244E4}">
      <dgm:prSet phldrT="[Text]"/>
      <dgm:spPr/>
      <dgm:t>
        <a:bodyPr/>
        <a:lstStyle/>
        <a:p>
          <a:r>
            <a:rPr lang="en-US" dirty="0" smtClean="0"/>
            <a:t>2002</a:t>
          </a:r>
        </a:p>
        <a:p>
          <a:r>
            <a:rPr lang="en-US" dirty="0" smtClean="0"/>
            <a:t>1.4</a:t>
          </a:r>
          <a:r>
            <a:rPr lang="zh-CN" altLang="en-US" dirty="0" smtClean="0"/>
            <a:t>版本</a:t>
          </a:r>
          <a:endParaRPr lang="en-US" dirty="0"/>
        </a:p>
      </dgm:t>
    </dgm:pt>
    <dgm:pt modelId="{77D0B417-3D53-4684-AA44-3D3715CF30DA}" type="parTrans" cxnId="{2D710317-A33E-468A-9EA1-388126531D22}">
      <dgm:prSet/>
      <dgm:spPr/>
      <dgm:t>
        <a:bodyPr/>
        <a:lstStyle/>
        <a:p>
          <a:endParaRPr lang="en-US"/>
        </a:p>
      </dgm:t>
    </dgm:pt>
    <dgm:pt modelId="{8DD1BDC5-06B3-45AA-9AB1-99A5370554EA}" type="sibTrans" cxnId="{2D710317-A33E-468A-9EA1-388126531D22}">
      <dgm:prSet/>
      <dgm:spPr/>
      <dgm:t>
        <a:bodyPr/>
        <a:lstStyle/>
        <a:p>
          <a:endParaRPr lang="en-US"/>
        </a:p>
      </dgm:t>
    </dgm:pt>
    <dgm:pt modelId="{75A2E2EE-F7EC-46FF-B5E2-D1A2137FD59F}">
      <dgm:prSet phldrT="[Text]"/>
      <dgm:spPr/>
      <dgm:t>
        <a:bodyPr/>
        <a:lstStyle/>
        <a:p>
          <a:r>
            <a:rPr lang="en-US" dirty="0" smtClean="0"/>
            <a:t>2004</a:t>
          </a:r>
        </a:p>
        <a:p>
          <a:r>
            <a:rPr lang="en-US" dirty="0" smtClean="0"/>
            <a:t>1.5</a:t>
          </a:r>
          <a:r>
            <a:rPr lang="zh-CN" altLang="en-US" dirty="0" smtClean="0"/>
            <a:t>版本</a:t>
          </a:r>
          <a:endParaRPr lang="en-US" dirty="0"/>
        </a:p>
      </dgm:t>
    </dgm:pt>
    <dgm:pt modelId="{E05726A8-99ED-499C-BDF9-46666A948487}" type="parTrans" cxnId="{DF2F48B9-17AE-457D-97C7-81E87D7C1EE0}">
      <dgm:prSet/>
      <dgm:spPr/>
      <dgm:t>
        <a:bodyPr/>
        <a:lstStyle/>
        <a:p>
          <a:endParaRPr lang="en-US"/>
        </a:p>
      </dgm:t>
    </dgm:pt>
    <dgm:pt modelId="{A869061E-82F1-4181-A69E-61ED32EC3417}" type="sibTrans" cxnId="{DF2F48B9-17AE-457D-97C7-81E87D7C1EE0}">
      <dgm:prSet/>
      <dgm:spPr/>
      <dgm:t>
        <a:bodyPr/>
        <a:lstStyle/>
        <a:p>
          <a:endParaRPr lang="en-US"/>
        </a:p>
      </dgm:t>
    </dgm:pt>
    <dgm:pt modelId="{387A4F8F-681D-4BA3-93A3-7A2E1368827E}">
      <dgm:prSet phldrT="[Text]"/>
      <dgm:spPr/>
      <dgm:t>
        <a:bodyPr/>
        <a:lstStyle/>
        <a:p>
          <a:r>
            <a:rPr lang="en-US" dirty="0" smtClean="0"/>
            <a:t>2006</a:t>
          </a:r>
        </a:p>
        <a:p>
          <a:r>
            <a:rPr lang="en-US" dirty="0" smtClean="0"/>
            <a:t>1.6</a:t>
          </a:r>
          <a:r>
            <a:rPr lang="zh-CN" altLang="en-US" dirty="0" smtClean="0"/>
            <a:t>版本</a:t>
          </a:r>
          <a:endParaRPr lang="en-US" dirty="0"/>
        </a:p>
      </dgm:t>
    </dgm:pt>
    <dgm:pt modelId="{C8D9FB20-DF00-472E-9E9A-E42A48FE663D}" type="parTrans" cxnId="{2DDB574B-6C26-488B-BCC9-B9D20769F693}">
      <dgm:prSet/>
      <dgm:spPr/>
      <dgm:t>
        <a:bodyPr/>
        <a:lstStyle/>
        <a:p>
          <a:endParaRPr lang="en-US"/>
        </a:p>
      </dgm:t>
    </dgm:pt>
    <dgm:pt modelId="{01422D94-4F0B-48E4-92A8-075F80966D13}" type="sibTrans" cxnId="{2DDB574B-6C26-488B-BCC9-B9D20769F693}">
      <dgm:prSet/>
      <dgm:spPr/>
      <dgm:t>
        <a:bodyPr/>
        <a:lstStyle/>
        <a:p>
          <a:endParaRPr lang="en-US"/>
        </a:p>
      </dgm:t>
    </dgm:pt>
    <dgm:pt modelId="{0115206A-4B00-4F14-B611-2941DC8AB991}">
      <dgm:prSet phldrT="[Text]"/>
      <dgm:spPr/>
      <dgm:t>
        <a:bodyPr/>
        <a:lstStyle/>
        <a:p>
          <a:r>
            <a:rPr lang="en-US" dirty="0" smtClean="0"/>
            <a:t>2014</a:t>
          </a:r>
        </a:p>
        <a:p>
          <a:r>
            <a:rPr lang="en-US" dirty="0" smtClean="0"/>
            <a:t>1.8</a:t>
          </a:r>
          <a:r>
            <a:rPr lang="zh-CN" altLang="en-US" dirty="0" smtClean="0"/>
            <a:t>版本</a:t>
          </a:r>
          <a:endParaRPr lang="en-US" dirty="0"/>
        </a:p>
      </dgm:t>
    </dgm:pt>
    <dgm:pt modelId="{D68593D1-080B-4D84-A8C1-F8978B9C6878}" type="parTrans" cxnId="{C0A2AFDA-73D4-433A-940C-4CA9102CED62}">
      <dgm:prSet/>
      <dgm:spPr/>
      <dgm:t>
        <a:bodyPr/>
        <a:lstStyle/>
        <a:p>
          <a:endParaRPr lang="en-US"/>
        </a:p>
      </dgm:t>
    </dgm:pt>
    <dgm:pt modelId="{F9C6B25C-1EF3-4105-8A19-949D356291ED}" type="sibTrans" cxnId="{C0A2AFDA-73D4-433A-940C-4CA9102CED62}">
      <dgm:prSet/>
      <dgm:spPr/>
      <dgm:t>
        <a:bodyPr/>
        <a:lstStyle/>
        <a:p>
          <a:endParaRPr lang="en-US"/>
        </a:p>
      </dgm:t>
    </dgm:pt>
    <dgm:pt modelId="{DDFC43C0-1E8F-49DF-811E-4C04A6FB349C}" type="pres">
      <dgm:prSet presAssocID="{81908DAD-49A6-47BC-B848-944636110979}" presName="CompostProcess" presStyleCnt="0">
        <dgm:presLayoutVars>
          <dgm:dir/>
          <dgm:resizeHandles val="exact"/>
        </dgm:presLayoutVars>
      </dgm:prSet>
      <dgm:spPr/>
    </dgm:pt>
    <dgm:pt modelId="{73BE1909-35CA-4675-8B80-F1D621EF709E}" type="pres">
      <dgm:prSet presAssocID="{81908DAD-49A6-47BC-B848-944636110979}" presName="arrow" presStyleLbl="bgShp" presStyleIdx="0" presStyleCnt="1" custScaleX="117647"/>
      <dgm:spPr/>
    </dgm:pt>
    <dgm:pt modelId="{256018C1-DA18-4349-978F-1948EAFF57D8}" type="pres">
      <dgm:prSet presAssocID="{81908DAD-49A6-47BC-B848-944636110979}" presName="linearProcess" presStyleCnt="0"/>
      <dgm:spPr/>
    </dgm:pt>
    <dgm:pt modelId="{3B5A0BFC-8940-452B-AEB8-09279788BB8C}" type="pres">
      <dgm:prSet presAssocID="{5EEE22C4-BD03-4D87-B680-8F90E61E0AF1}" presName="tex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599A96-909A-4158-B188-43895F48CF09}" type="pres">
      <dgm:prSet presAssocID="{A851E4B8-EF4B-44D8-9C00-D3169E970D1E}" presName="sibTrans" presStyleCnt="0"/>
      <dgm:spPr/>
    </dgm:pt>
    <dgm:pt modelId="{562F06B8-77DD-4694-9A06-D9AEA01F0E20}" type="pres">
      <dgm:prSet presAssocID="{E76DBD12-2FCA-4BFE-8715-241283C8F583}" presName="text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B8C9B-BBC0-418A-ADF4-B6FE0BF32354}" type="pres">
      <dgm:prSet presAssocID="{C6B1EF4B-0A9A-45BB-B997-CDE06A649A87}" presName="sibTrans" presStyleCnt="0"/>
      <dgm:spPr/>
    </dgm:pt>
    <dgm:pt modelId="{5D42C695-5EFB-4A4D-A1E1-A9DBB2F52242}" type="pres">
      <dgm:prSet presAssocID="{21179D54-A1CD-43C5-A69F-F73C763E7E11}" presName="text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9B186-83C1-4173-805A-755E39AA8E33}" type="pres">
      <dgm:prSet presAssocID="{34CA94A6-EA24-494B-8109-97CDECBEE6FC}" presName="sibTrans" presStyleCnt="0"/>
      <dgm:spPr/>
    </dgm:pt>
    <dgm:pt modelId="{825EA163-6020-4BD4-B640-D69AFF07CD07}" type="pres">
      <dgm:prSet presAssocID="{9A4F4A58-BEC7-4B24-9134-B99F5ECB757A}" presName="text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97AA8-A4DC-4E94-8AA7-32E990C56C7C}" type="pres">
      <dgm:prSet presAssocID="{2E185776-CDF6-4F04-BC03-A9230E79D9C3}" presName="sibTrans" presStyleCnt="0"/>
      <dgm:spPr/>
    </dgm:pt>
    <dgm:pt modelId="{FFC10B78-F299-4D0A-B1AF-C56CBAACBB2F}" type="pres">
      <dgm:prSet presAssocID="{F96BA859-23AC-48F8-A852-1B68589244E4}" presName="text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D603E-EBF3-4195-A39E-164D8A244BB6}" type="pres">
      <dgm:prSet presAssocID="{8DD1BDC5-06B3-45AA-9AB1-99A5370554EA}" presName="sibTrans" presStyleCnt="0"/>
      <dgm:spPr/>
    </dgm:pt>
    <dgm:pt modelId="{1822BFD2-4EEF-4CBA-9651-9F45B7B36E1B}" type="pres">
      <dgm:prSet presAssocID="{75A2E2EE-F7EC-46FF-B5E2-D1A2137FD59F}" presName="text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A0A0-DFE8-4C65-948E-D64F42F810BF}" type="pres">
      <dgm:prSet presAssocID="{A869061E-82F1-4181-A69E-61ED32EC3417}" presName="sibTrans" presStyleCnt="0"/>
      <dgm:spPr/>
    </dgm:pt>
    <dgm:pt modelId="{75BDCC37-DD00-4D60-9D92-BF809B2F8AB7}" type="pres">
      <dgm:prSet presAssocID="{387A4F8F-681D-4BA3-93A3-7A2E1368827E}" presName="text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85753-CD4E-4B02-A92A-ED206D810D13}" type="pres">
      <dgm:prSet presAssocID="{01422D94-4F0B-48E4-92A8-075F80966D13}" presName="sibTrans" presStyleCnt="0"/>
      <dgm:spPr/>
    </dgm:pt>
    <dgm:pt modelId="{FC13CDC5-EF51-4304-8610-37DF62CF0D28}" type="pres">
      <dgm:prSet presAssocID="{7B1332C5-259C-4F53-BA26-5CDC9E2B1FBF}" presName="text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F6D49-0A3E-446E-9305-4B02D496B8DE}" type="pres">
      <dgm:prSet presAssocID="{FD3D9EAC-3948-4C8E-893A-88C5792894C7}" presName="sibTrans" presStyleCnt="0"/>
      <dgm:spPr/>
    </dgm:pt>
    <dgm:pt modelId="{55EE2325-E0CA-434C-9C61-020B07C519C6}" type="pres">
      <dgm:prSet presAssocID="{0115206A-4B00-4F14-B611-2941DC8AB991}" presName="tex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A2AFDA-73D4-433A-940C-4CA9102CED62}" srcId="{81908DAD-49A6-47BC-B848-944636110979}" destId="{0115206A-4B00-4F14-B611-2941DC8AB991}" srcOrd="8" destOrd="0" parTransId="{D68593D1-080B-4D84-A8C1-F8978B9C6878}" sibTransId="{F9C6B25C-1EF3-4105-8A19-949D356291ED}"/>
    <dgm:cxn modelId="{76C3B27B-25D8-424F-9793-DD4B9096F4FF}" type="presOf" srcId="{F96BA859-23AC-48F8-A852-1B68589244E4}" destId="{FFC10B78-F299-4D0A-B1AF-C56CBAACBB2F}" srcOrd="0" destOrd="0" presId="urn:microsoft.com/office/officeart/2005/8/layout/hProcess9"/>
    <dgm:cxn modelId="{FA38CA98-5FFD-49A6-9594-3B6969C0C238}" type="presOf" srcId="{9A4F4A58-BEC7-4B24-9134-B99F5ECB757A}" destId="{825EA163-6020-4BD4-B640-D69AFF07CD07}" srcOrd="0" destOrd="0" presId="urn:microsoft.com/office/officeart/2005/8/layout/hProcess9"/>
    <dgm:cxn modelId="{4BC9D0F3-F9BF-4B50-8B69-026E9349B38B}" srcId="{81908DAD-49A6-47BC-B848-944636110979}" destId="{5EEE22C4-BD03-4D87-B680-8F90E61E0AF1}" srcOrd="0" destOrd="0" parTransId="{1E6BC4C7-BD9A-4808-893D-C9A89601CB84}" sibTransId="{A851E4B8-EF4B-44D8-9C00-D3169E970D1E}"/>
    <dgm:cxn modelId="{2DBA69B3-A444-4C82-B8BF-3079EBB830B4}" type="presOf" srcId="{387A4F8F-681D-4BA3-93A3-7A2E1368827E}" destId="{75BDCC37-DD00-4D60-9D92-BF809B2F8AB7}" srcOrd="0" destOrd="0" presId="urn:microsoft.com/office/officeart/2005/8/layout/hProcess9"/>
    <dgm:cxn modelId="{4B471263-6F2E-4D3C-AF55-2A8396788862}" srcId="{81908DAD-49A6-47BC-B848-944636110979}" destId="{9A4F4A58-BEC7-4B24-9134-B99F5ECB757A}" srcOrd="3" destOrd="0" parTransId="{8B915AE1-5A6A-4F26-9642-309219D3E842}" sibTransId="{2E185776-CDF6-4F04-BC03-A9230E79D9C3}"/>
    <dgm:cxn modelId="{1A1F0A2B-4D54-4441-B267-99F69ACF9ED9}" srcId="{81908DAD-49A6-47BC-B848-944636110979}" destId="{21179D54-A1CD-43C5-A69F-F73C763E7E11}" srcOrd="2" destOrd="0" parTransId="{D7C92A81-6C1E-4701-BFC3-06FE6E81FC81}" sibTransId="{34CA94A6-EA24-494B-8109-97CDECBEE6FC}"/>
    <dgm:cxn modelId="{723E5F3B-8A0F-4319-AE6B-A1D14EF8B070}" type="presOf" srcId="{7B1332C5-259C-4F53-BA26-5CDC9E2B1FBF}" destId="{FC13CDC5-EF51-4304-8610-37DF62CF0D28}" srcOrd="0" destOrd="0" presId="urn:microsoft.com/office/officeart/2005/8/layout/hProcess9"/>
    <dgm:cxn modelId="{5028D289-6B68-49FD-A722-C54EFEF7A2E2}" type="presOf" srcId="{81908DAD-49A6-47BC-B848-944636110979}" destId="{DDFC43C0-1E8F-49DF-811E-4C04A6FB349C}" srcOrd="0" destOrd="0" presId="urn:microsoft.com/office/officeart/2005/8/layout/hProcess9"/>
    <dgm:cxn modelId="{FCE60760-8D3C-44AA-8473-3A5E03C50292}" type="presOf" srcId="{5EEE22C4-BD03-4D87-B680-8F90E61E0AF1}" destId="{3B5A0BFC-8940-452B-AEB8-09279788BB8C}" srcOrd="0" destOrd="0" presId="urn:microsoft.com/office/officeart/2005/8/layout/hProcess9"/>
    <dgm:cxn modelId="{2D710317-A33E-468A-9EA1-388126531D22}" srcId="{81908DAD-49A6-47BC-B848-944636110979}" destId="{F96BA859-23AC-48F8-A852-1B68589244E4}" srcOrd="4" destOrd="0" parTransId="{77D0B417-3D53-4684-AA44-3D3715CF30DA}" sibTransId="{8DD1BDC5-06B3-45AA-9AB1-99A5370554EA}"/>
    <dgm:cxn modelId="{24003F55-265A-4BA9-AC45-0E8223A8F8A2}" srcId="{81908DAD-49A6-47BC-B848-944636110979}" destId="{7B1332C5-259C-4F53-BA26-5CDC9E2B1FBF}" srcOrd="7" destOrd="0" parTransId="{7F895B3B-4F91-4102-A27A-1436E888EC3B}" sibTransId="{FD3D9EAC-3948-4C8E-893A-88C5792894C7}"/>
    <dgm:cxn modelId="{F0AF9BAF-6D19-4F5F-9791-F1F5C2471AAE}" type="presOf" srcId="{21179D54-A1CD-43C5-A69F-F73C763E7E11}" destId="{5D42C695-5EFB-4A4D-A1E1-A9DBB2F52242}" srcOrd="0" destOrd="0" presId="urn:microsoft.com/office/officeart/2005/8/layout/hProcess9"/>
    <dgm:cxn modelId="{620E2509-C2CE-488D-9214-B2F2D6B1B586}" srcId="{81908DAD-49A6-47BC-B848-944636110979}" destId="{E76DBD12-2FCA-4BFE-8715-241283C8F583}" srcOrd="1" destOrd="0" parTransId="{C11E08F3-496C-49B3-932B-D1785D2F6C2D}" sibTransId="{C6B1EF4B-0A9A-45BB-B997-CDE06A649A87}"/>
    <dgm:cxn modelId="{87654523-4BB2-4F56-B82B-5708DF3D38F2}" type="presOf" srcId="{75A2E2EE-F7EC-46FF-B5E2-D1A2137FD59F}" destId="{1822BFD2-4EEF-4CBA-9651-9F45B7B36E1B}" srcOrd="0" destOrd="0" presId="urn:microsoft.com/office/officeart/2005/8/layout/hProcess9"/>
    <dgm:cxn modelId="{DF2F48B9-17AE-457D-97C7-81E87D7C1EE0}" srcId="{81908DAD-49A6-47BC-B848-944636110979}" destId="{75A2E2EE-F7EC-46FF-B5E2-D1A2137FD59F}" srcOrd="5" destOrd="0" parTransId="{E05726A8-99ED-499C-BDF9-46666A948487}" sibTransId="{A869061E-82F1-4181-A69E-61ED32EC3417}"/>
    <dgm:cxn modelId="{2DDB574B-6C26-488B-BCC9-B9D20769F693}" srcId="{81908DAD-49A6-47BC-B848-944636110979}" destId="{387A4F8F-681D-4BA3-93A3-7A2E1368827E}" srcOrd="6" destOrd="0" parTransId="{C8D9FB20-DF00-472E-9E9A-E42A48FE663D}" sibTransId="{01422D94-4F0B-48E4-92A8-075F80966D13}"/>
    <dgm:cxn modelId="{48FAB42B-AD5F-4227-915E-EAF7030DFE5C}" type="presOf" srcId="{0115206A-4B00-4F14-B611-2941DC8AB991}" destId="{55EE2325-E0CA-434C-9C61-020B07C519C6}" srcOrd="0" destOrd="0" presId="urn:microsoft.com/office/officeart/2005/8/layout/hProcess9"/>
    <dgm:cxn modelId="{A838BD1D-AEF7-44FB-8D1D-98658AFD6E28}" type="presOf" srcId="{E76DBD12-2FCA-4BFE-8715-241283C8F583}" destId="{562F06B8-77DD-4694-9A06-D9AEA01F0E20}" srcOrd="0" destOrd="0" presId="urn:microsoft.com/office/officeart/2005/8/layout/hProcess9"/>
    <dgm:cxn modelId="{7023BCBF-4BDC-4AF2-BB64-A27B6CA11E52}" type="presParOf" srcId="{DDFC43C0-1E8F-49DF-811E-4C04A6FB349C}" destId="{73BE1909-35CA-4675-8B80-F1D621EF709E}" srcOrd="0" destOrd="0" presId="urn:microsoft.com/office/officeart/2005/8/layout/hProcess9"/>
    <dgm:cxn modelId="{6B155252-4010-4131-B317-1BAF88C337B1}" type="presParOf" srcId="{DDFC43C0-1E8F-49DF-811E-4C04A6FB349C}" destId="{256018C1-DA18-4349-978F-1948EAFF57D8}" srcOrd="1" destOrd="0" presId="urn:microsoft.com/office/officeart/2005/8/layout/hProcess9"/>
    <dgm:cxn modelId="{A7FA2C8A-CDA7-490F-B415-45449FDEE23B}" type="presParOf" srcId="{256018C1-DA18-4349-978F-1948EAFF57D8}" destId="{3B5A0BFC-8940-452B-AEB8-09279788BB8C}" srcOrd="0" destOrd="0" presId="urn:microsoft.com/office/officeart/2005/8/layout/hProcess9"/>
    <dgm:cxn modelId="{A781DE44-F502-4FA7-A702-148478659CF9}" type="presParOf" srcId="{256018C1-DA18-4349-978F-1948EAFF57D8}" destId="{56599A96-909A-4158-B188-43895F48CF09}" srcOrd="1" destOrd="0" presId="urn:microsoft.com/office/officeart/2005/8/layout/hProcess9"/>
    <dgm:cxn modelId="{2634B2CD-A5A3-4DF4-A53A-BEEEA214E3E8}" type="presParOf" srcId="{256018C1-DA18-4349-978F-1948EAFF57D8}" destId="{562F06B8-77DD-4694-9A06-D9AEA01F0E20}" srcOrd="2" destOrd="0" presId="urn:microsoft.com/office/officeart/2005/8/layout/hProcess9"/>
    <dgm:cxn modelId="{66F12619-87EE-4B9C-BAFA-6DD914ECF09B}" type="presParOf" srcId="{256018C1-DA18-4349-978F-1948EAFF57D8}" destId="{3FCB8C9B-BBC0-418A-ADF4-B6FE0BF32354}" srcOrd="3" destOrd="0" presId="urn:microsoft.com/office/officeart/2005/8/layout/hProcess9"/>
    <dgm:cxn modelId="{0A5CA5F4-8F1D-4362-9FAC-B1A955879E67}" type="presParOf" srcId="{256018C1-DA18-4349-978F-1948EAFF57D8}" destId="{5D42C695-5EFB-4A4D-A1E1-A9DBB2F52242}" srcOrd="4" destOrd="0" presId="urn:microsoft.com/office/officeart/2005/8/layout/hProcess9"/>
    <dgm:cxn modelId="{4E9A3EDC-5F97-40DD-B63D-D4615EDB54D4}" type="presParOf" srcId="{256018C1-DA18-4349-978F-1948EAFF57D8}" destId="{5DE9B186-83C1-4173-805A-755E39AA8E33}" srcOrd="5" destOrd="0" presId="urn:microsoft.com/office/officeart/2005/8/layout/hProcess9"/>
    <dgm:cxn modelId="{CD7DC798-58C3-4A31-B2EF-BB7E0E416308}" type="presParOf" srcId="{256018C1-DA18-4349-978F-1948EAFF57D8}" destId="{825EA163-6020-4BD4-B640-D69AFF07CD07}" srcOrd="6" destOrd="0" presId="urn:microsoft.com/office/officeart/2005/8/layout/hProcess9"/>
    <dgm:cxn modelId="{BA58EF39-8AA6-4CA9-B253-90994754E213}" type="presParOf" srcId="{256018C1-DA18-4349-978F-1948EAFF57D8}" destId="{E8B97AA8-A4DC-4E94-8AA7-32E990C56C7C}" srcOrd="7" destOrd="0" presId="urn:microsoft.com/office/officeart/2005/8/layout/hProcess9"/>
    <dgm:cxn modelId="{B02212AB-8DDA-49A8-8B69-BCF5D3B03406}" type="presParOf" srcId="{256018C1-DA18-4349-978F-1948EAFF57D8}" destId="{FFC10B78-F299-4D0A-B1AF-C56CBAACBB2F}" srcOrd="8" destOrd="0" presId="urn:microsoft.com/office/officeart/2005/8/layout/hProcess9"/>
    <dgm:cxn modelId="{DFD8D6DD-978B-40BF-B5BF-29CF615A6EA7}" type="presParOf" srcId="{256018C1-DA18-4349-978F-1948EAFF57D8}" destId="{BC0D603E-EBF3-4195-A39E-164D8A244BB6}" srcOrd="9" destOrd="0" presId="urn:microsoft.com/office/officeart/2005/8/layout/hProcess9"/>
    <dgm:cxn modelId="{35F63331-27B4-464F-877A-37ADDF8EE822}" type="presParOf" srcId="{256018C1-DA18-4349-978F-1948EAFF57D8}" destId="{1822BFD2-4EEF-4CBA-9651-9F45B7B36E1B}" srcOrd="10" destOrd="0" presId="urn:microsoft.com/office/officeart/2005/8/layout/hProcess9"/>
    <dgm:cxn modelId="{35FA3478-F269-4052-AD43-F30A4D6E3EA5}" type="presParOf" srcId="{256018C1-DA18-4349-978F-1948EAFF57D8}" destId="{3124A0A0-DFE8-4C65-948E-D64F42F810BF}" srcOrd="11" destOrd="0" presId="urn:microsoft.com/office/officeart/2005/8/layout/hProcess9"/>
    <dgm:cxn modelId="{E6941516-82D2-4958-947E-48775F29FC4D}" type="presParOf" srcId="{256018C1-DA18-4349-978F-1948EAFF57D8}" destId="{75BDCC37-DD00-4D60-9D92-BF809B2F8AB7}" srcOrd="12" destOrd="0" presId="urn:microsoft.com/office/officeart/2005/8/layout/hProcess9"/>
    <dgm:cxn modelId="{6C3FB78C-64D4-498F-B2E2-7986B57C67AC}" type="presParOf" srcId="{256018C1-DA18-4349-978F-1948EAFF57D8}" destId="{30785753-CD4E-4B02-A92A-ED206D810D13}" srcOrd="13" destOrd="0" presId="urn:microsoft.com/office/officeart/2005/8/layout/hProcess9"/>
    <dgm:cxn modelId="{5F8354E0-3276-4707-BAC8-92A87774F4B0}" type="presParOf" srcId="{256018C1-DA18-4349-978F-1948EAFF57D8}" destId="{FC13CDC5-EF51-4304-8610-37DF62CF0D28}" srcOrd="14" destOrd="0" presId="urn:microsoft.com/office/officeart/2005/8/layout/hProcess9"/>
    <dgm:cxn modelId="{618B57A7-8DC9-4807-BAC9-79459BE5AAFD}" type="presParOf" srcId="{256018C1-DA18-4349-978F-1948EAFF57D8}" destId="{3E4F6D49-0A3E-446E-9305-4B02D496B8DE}" srcOrd="15" destOrd="0" presId="urn:microsoft.com/office/officeart/2005/8/layout/hProcess9"/>
    <dgm:cxn modelId="{5359766F-CB14-4053-8C63-27AD1C85281B}" type="presParOf" srcId="{256018C1-DA18-4349-978F-1948EAFF57D8}" destId="{55EE2325-E0CA-434C-9C61-020B07C519C6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1FF9D6-2BCC-4B20-9E08-D94991CCDEB0}">
      <dsp:nvSpPr>
        <dsp:cNvPr id="0" name=""/>
        <dsp:cNvSpPr/>
      </dsp:nvSpPr>
      <dsp:spPr>
        <a:xfrm>
          <a:off x="330302" y="1294"/>
          <a:ext cx="1219824" cy="121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硬件系统</a:t>
          </a:r>
          <a:endParaRPr lang="en-US" sz="2600" kern="1200" dirty="0"/>
        </a:p>
      </dsp:txBody>
      <dsp:txXfrm>
        <a:off x="330302" y="1294"/>
        <a:ext cx="1219824" cy="1219824"/>
      </dsp:txXfrm>
    </dsp:sp>
    <dsp:sp modelId="{97B888A9-D823-4CC1-BB3B-B29D9538A769}">
      <dsp:nvSpPr>
        <dsp:cNvPr id="0" name=""/>
        <dsp:cNvSpPr/>
      </dsp:nvSpPr>
      <dsp:spPr>
        <a:xfrm>
          <a:off x="586465" y="1320168"/>
          <a:ext cx="707498" cy="70749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86465" y="1320168"/>
        <a:ext cx="707498" cy="707498"/>
      </dsp:txXfrm>
    </dsp:sp>
    <dsp:sp modelId="{D3040412-D2DC-4AA0-8091-13848E79CCAE}">
      <dsp:nvSpPr>
        <dsp:cNvPr id="0" name=""/>
        <dsp:cNvSpPr/>
      </dsp:nvSpPr>
      <dsp:spPr>
        <a:xfrm>
          <a:off x="330302" y="2126716"/>
          <a:ext cx="1219824" cy="121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软件系统</a:t>
          </a:r>
          <a:endParaRPr lang="en-US" sz="2600" kern="1200" dirty="0"/>
        </a:p>
      </dsp:txBody>
      <dsp:txXfrm>
        <a:off x="330302" y="2126716"/>
        <a:ext cx="1219824" cy="1219824"/>
      </dsp:txXfrm>
    </dsp:sp>
    <dsp:sp modelId="{CA1561A7-4950-4E27-A164-46D8F8FFAE32}">
      <dsp:nvSpPr>
        <dsp:cNvPr id="0" name=""/>
        <dsp:cNvSpPr/>
      </dsp:nvSpPr>
      <dsp:spPr>
        <a:xfrm>
          <a:off x="1733100" y="1447030"/>
          <a:ext cx="387904" cy="453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733100" y="1447030"/>
        <a:ext cx="387904" cy="453774"/>
      </dsp:txXfrm>
    </dsp:sp>
    <dsp:sp modelId="{D119BD4B-FF14-435D-B1EB-DE7928375E37}">
      <dsp:nvSpPr>
        <dsp:cNvPr id="0" name=""/>
        <dsp:cNvSpPr/>
      </dsp:nvSpPr>
      <dsp:spPr>
        <a:xfrm>
          <a:off x="2282021" y="454093"/>
          <a:ext cx="2439648" cy="24396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计算机系统</a:t>
          </a:r>
          <a:endParaRPr lang="en-US" sz="4200" kern="1200" dirty="0"/>
        </a:p>
      </dsp:txBody>
      <dsp:txXfrm>
        <a:off x="2282021" y="454093"/>
        <a:ext cx="2439648" cy="243964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BE1909-35CA-4675-8B80-F1D621EF709E}">
      <dsp:nvSpPr>
        <dsp:cNvPr id="0" name=""/>
        <dsp:cNvSpPr/>
      </dsp:nvSpPr>
      <dsp:spPr>
        <a:xfrm>
          <a:off x="2" y="0"/>
          <a:ext cx="11256574" cy="22442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A0BFC-8940-452B-AEB8-09279788BB8C}">
      <dsp:nvSpPr>
        <dsp:cNvPr id="0" name=""/>
        <dsp:cNvSpPr/>
      </dsp:nvSpPr>
      <dsp:spPr>
        <a:xfrm>
          <a:off x="5496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1995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1.0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5496" y="673275"/>
        <a:ext cx="1088282" cy="897700"/>
      </dsp:txXfrm>
    </dsp:sp>
    <dsp:sp modelId="{562F06B8-77DD-4694-9A06-D9AEA01F0E20}">
      <dsp:nvSpPr>
        <dsp:cNvPr id="0" name=""/>
        <dsp:cNvSpPr/>
      </dsp:nvSpPr>
      <dsp:spPr>
        <a:xfrm>
          <a:off x="1275159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1997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1.1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1275159" y="673275"/>
        <a:ext cx="1088282" cy="897700"/>
      </dsp:txXfrm>
    </dsp:sp>
    <dsp:sp modelId="{5D42C695-5EFB-4A4D-A1E1-A9DBB2F52242}">
      <dsp:nvSpPr>
        <dsp:cNvPr id="0" name=""/>
        <dsp:cNvSpPr/>
      </dsp:nvSpPr>
      <dsp:spPr>
        <a:xfrm>
          <a:off x="2544822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1998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1.2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2544822" y="673275"/>
        <a:ext cx="1088282" cy="897700"/>
      </dsp:txXfrm>
    </dsp:sp>
    <dsp:sp modelId="{825EA163-6020-4BD4-B640-D69AFF07CD07}">
      <dsp:nvSpPr>
        <dsp:cNvPr id="0" name=""/>
        <dsp:cNvSpPr/>
      </dsp:nvSpPr>
      <dsp:spPr>
        <a:xfrm>
          <a:off x="3814485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2000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1.3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3814485" y="673275"/>
        <a:ext cx="1088282" cy="897700"/>
      </dsp:txXfrm>
    </dsp:sp>
    <dsp:sp modelId="{FFC10B78-F299-4D0A-B1AF-C56CBAACBB2F}">
      <dsp:nvSpPr>
        <dsp:cNvPr id="0" name=""/>
        <dsp:cNvSpPr/>
      </dsp:nvSpPr>
      <dsp:spPr>
        <a:xfrm>
          <a:off x="5084148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2002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1.4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5084148" y="673275"/>
        <a:ext cx="1088282" cy="897700"/>
      </dsp:txXfrm>
    </dsp:sp>
    <dsp:sp modelId="{1822BFD2-4EEF-4CBA-9651-9F45B7B36E1B}">
      <dsp:nvSpPr>
        <dsp:cNvPr id="0" name=""/>
        <dsp:cNvSpPr/>
      </dsp:nvSpPr>
      <dsp:spPr>
        <a:xfrm>
          <a:off x="6353811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2004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1.5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6353811" y="673275"/>
        <a:ext cx="1088282" cy="897700"/>
      </dsp:txXfrm>
    </dsp:sp>
    <dsp:sp modelId="{75BDCC37-DD00-4D60-9D92-BF809B2F8AB7}">
      <dsp:nvSpPr>
        <dsp:cNvPr id="0" name=""/>
        <dsp:cNvSpPr/>
      </dsp:nvSpPr>
      <dsp:spPr>
        <a:xfrm>
          <a:off x="7623474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2006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1.6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7623474" y="673275"/>
        <a:ext cx="1088282" cy="897700"/>
      </dsp:txXfrm>
    </dsp:sp>
    <dsp:sp modelId="{FC13CDC5-EF51-4304-8610-37DF62CF0D28}">
      <dsp:nvSpPr>
        <dsp:cNvPr id="0" name=""/>
        <dsp:cNvSpPr/>
      </dsp:nvSpPr>
      <dsp:spPr>
        <a:xfrm>
          <a:off x="8893137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2011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1.7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8893137" y="673275"/>
        <a:ext cx="1088282" cy="897700"/>
      </dsp:txXfrm>
    </dsp:sp>
    <dsp:sp modelId="{55EE2325-E0CA-434C-9C61-020B07C519C6}">
      <dsp:nvSpPr>
        <dsp:cNvPr id="0" name=""/>
        <dsp:cNvSpPr/>
      </dsp:nvSpPr>
      <dsp:spPr>
        <a:xfrm>
          <a:off x="10162800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2014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1.8</a:t>
          </a:r>
          <a:r>
            <a:rPr lang="zh-CN" altLang="en-US" sz="1900" kern="1200" dirty="0" smtClean="0"/>
            <a:t>版本</a:t>
          </a:r>
          <a:endParaRPr lang="en-US" sz="1900" kern="1200" dirty="0"/>
        </a:p>
      </dsp:txBody>
      <dsp:txXfrm>
        <a:off x="10162800" y="673275"/>
        <a:ext cx="1088282" cy="897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用二进制原因：（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）技术实现简单，计算机是由逻辑电路组成，逻辑电路通常只有两个状态，开关的接通与断开，这两种状态正好可以用“</a:t>
            </a:r>
            <a:r>
              <a:rPr lang="en-US" altLang="zh-CN" dirty="0" smtClean="0"/>
              <a:t>1”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表示。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）简化运算规则：两个二进制数和、积运算组合各有三种，运算规则简单，有利于简化计算机内部结构，提高运算速度。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）适合逻辑运算：逻辑代数是逻辑运算的理论依据，二进制只有两个数码，正好与逻辑代数中的“真”和“假”相吻合。 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）易于进行转换，二进制与十进制数易于互相转换。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为什么比较多用八进制，十六进制：计算机只认识二进制，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次方，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次方，跟二进制的转换容易。</a:t>
            </a:r>
            <a:endParaRPr lang="en-US" altLang="zh-CN" dirty="0" smtClean="0"/>
          </a:p>
          <a:p>
            <a:r>
              <a:rPr lang="zh-CN" altLang="en-US" dirty="0" smtClean="0"/>
              <a:t>一个二进制，每三位隔一下，用八进制表示，就变为八进制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一个二进制，每四位隔一下，用十六进制表示，就变为十六进制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对于正数来说，原码，反码，补码一致。</a:t>
            </a:r>
            <a:endParaRPr lang="en-US" altLang="zh-CN" dirty="0" smtClean="0"/>
          </a:p>
          <a:p>
            <a:r>
              <a:rPr lang="zh-CN" altLang="en-US" dirty="0" smtClean="0"/>
              <a:t>对于负数来说，计算机要正确运算就得识别符号位，这样一来就会导致计算机设计复杂。</a:t>
            </a:r>
            <a:endParaRPr lang="en-US" altLang="zh-CN" dirty="0" smtClean="0"/>
          </a:p>
          <a:p>
            <a:r>
              <a:rPr lang="zh-CN" altLang="en-US" dirty="0" smtClean="0"/>
              <a:t>如果能让符号位也参与运算就会简单得多。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于是人们开始探索 将符号位参与运算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并且只保留加法的方法。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补码就可以解决这个问题：计算机不做减法运算，只做加法，且让符号位也参与运算。这样使得计算机设计更为简单。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计算机里所有的数据都是用二进制，数字转变二进制的方法我们了解了，其他字符转变二进制就需要依赖特定的字符集，接下来我们将学习字符集。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</a:p>
          <a:p>
            <a:r>
              <a:rPr lang="zh-CN" altLang="en-US" baseline="0" dirty="0" smtClean="0"/>
              <a:t>         </a:t>
            </a:r>
            <a:r>
              <a:rPr lang="zh-CN" altLang="en-US" dirty="0" smtClean="0"/>
              <a:t>这门课程的主要目标就是学习使用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，本章主要是概述部分，会涉及到一些概念，也会编写一些很简单的代码，以入门为主要目标。有些术语可能暂时不大容易理解不要紧，后续都会详细学习。学习完本章后，应该可以在自己的电脑上安装好编译运行环境，能够编写并运行简单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程序，掌握简单的语法元素。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目前我们已经了解了程序开发的一些基本的概念，我们知道了计算机系统由硬件和软件组成，硬件主要包括输入设备、存储设备、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（运算器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控制器）、输出设备。计算机运行程序的简单过程可以理解为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从内存中读取指令和数据进行处理，处理后的数据再存到内存中，把结果通过输出设备显示。我们的学习目标是用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语言编写程序。编程语言很多种，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只是其中一种。用编程语言写出的文件叫源程序，源程序计算机看不懂，计算机只能认识二进制编码。源程序变成二进制文件的过程不同的语言不一样，有的使用编译，有的使用解释。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比较特殊，既需要编译，又需要解释。我们了解了数字如何转换为二进制。但是程序里肯定不止是数字，还有其他各种字符，其他字符如何转变为二进制呢，我们学习了字符集。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语言使用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字符集的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编码格式，是动态编码，兼容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字符集。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有了以上的基础知识，我们接下来就开始学习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语言。本节先简单学习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语言概述。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目前我们已经了解了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语言的基本特点。所谓工欲善其事，必先利其器。本节我们学习安装配置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的开发运行平台。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 </a:t>
            </a:r>
            <a:r>
              <a:rPr lang="en-US" altLang="zh-CN" dirty="0" smtClean="0"/>
              <a:t>false</a:t>
            </a:r>
          </a:p>
          <a:p>
            <a:r>
              <a:rPr lang="en-US" altLang="zh-CN" smtClean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 </a:t>
            </a:r>
            <a:r>
              <a:rPr lang="en-US" altLang="zh-CN" dirty="0" smtClean="0"/>
              <a:t>false</a:t>
            </a:r>
          </a:p>
          <a:p>
            <a:r>
              <a:rPr lang="en-US" altLang="zh-CN" smtClean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 </a:t>
            </a:r>
            <a:r>
              <a:rPr lang="en-US" altLang="zh-CN" dirty="0" smtClean="0"/>
              <a:t>false</a:t>
            </a:r>
          </a:p>
          <a:p>
            <a:r>
              <a:rPr lang="en-US" altLang="zh-CN" smtClean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语言编写程序前，先了解一些和程序开发的基本概念，有助于后续学习。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我们目前已经了解了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语言的基本特征，安装好了开发运行环境，接下来赶紧写第一个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也可以成功编译，不过字节码文件依然是</a:t>
            </a:r>
            <a:r>
              <a:rPr lang="en-US" altLang="zh-CN" dirty="0" smtClean="0"/>
              <a:t>Test.java</a:t>
            </a:r>
            <a:r>
              <a:rPr lang="zh-CN" altLang="en-US" dirty="0" smtClean="0"/>
              <a:t>，运行</a:t>
            </a:r>
            <a:r>
              <a:rPr lang="en-US" altLang="zh-CN" dirty="0" smtClean="0"/>
              <a:t>java  Test</a:t>
            </a:r>
            <a:r>
              <a:rPr lang="zh-CN" altLang="en-US" dirty="0" smtClean="0"/>
              <a:t>即可以打印</a:t>
            </a:r>
            <a:r>
              <a:rPr lang="en-US" altLang="zh-CN" dirty="0" smtClean="0"/>
              <a:t>Hello World</a:t>
            </a:r>
          </a:p>
          <a:p>
            <a:r>
              <a:rPr lang="zh-CN" altLang="en-US" dirty="0" smtClean="0"/>
              <a:t>说明生成的字节码文件名与源文件名无关，与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名字有关；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比较“笨”的办法是在程序一些重要的点上，把关键的值打印出来，看看是否与预期相符，找到原因；</a:t>
            </a:r>
            <a:endParaRPr lang="en-US" altLang="zh-CN" dirty="0" smtClean="0"/>
          </a:p>
          <a:p>
            <a:r>
              <a:rPr lang="zh-CN" altLang="en-US" dirty="0" smtClean="0"/>
              <a:t>但是这种方式比较麻烦，</a:t>
            </a:r>
            <a:r>
              <a:rPr lang="en-US" altLang="zh-CN" dirty="0" smtClean="0"/>
              <a:t>IDE</a:t>
            </a:r>
            <a:r>
              <a:rPr lang="zh-CN" altLang="en-US" dirty="0" smtClean="0"/>
              <a:t>里提供了工具可以帮忙，就是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工具啦</a:t>
            </a:r>
            <a:r>
              <a:rPr lang="en-US" altLang="zh-CN" dirty="0" smtClean="0"/>
              <a:t>~~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字符串类型是我们编程时最常用的类型之一，本节学习字符串类型的基本特征，先不去过多关注具体的方法，后续会学习。主要先了解这个类型的特点。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务必要求学员认真写至少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字的自我评价，简要的求职</a:t>
            </a:r>
            <a:r>
              <a:rPr lang="zh-CN" altLang="en-US" smtClean="0"/>
              <a:t>目标，学习经历，然后仔细查看，这</a:t>
            </a:r>
            <a:r>
              <a:rPr lang="zh-CN" altLang="en-US" dirty="0" smtClean="0"/>
              <a:t>是了解学员的途径之一；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74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101.jav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3.png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4&#33410;-&#21253;&#35013;&#22120;&#31867;&#22411;/Item0301.java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4&#33410;-&#21253;&#35013;&#22120;&#31867;&#22411;/Item0401.java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etbrains.com/idea/features/" TargetMode="External"/><Relationship Id="rId4" Type="http://schemas.openxmlformats.org/officeDocument/2006/relationships/hyperlink" Target="https://netbeans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5&#33410;-&#23383;&#31526;&#20018;&#31867;&#22411;/Item0201.java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5&#33410;-&#23383;&#31526;&#20018;&#31867;&#22411;/Item0202.java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程序开发概述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281256" cy="80404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下面是一段用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语言编写的程序；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程序与编程语言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017" y="1438873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// </a:t>
            </a:r>
            <a:r>
              <a:rPr lang="zh-CN" altLang="en-US" dirty="0" smtClean="0"/>
              <a:t>由于订单表只有单列主键，因此将第一个生成的主键值返回</a:t>
            </a:r>
          </a:p>
          <a:p>
            <a:r>
              <a:rPr lang="en-US" dirty="0" err="1" smtClean="0"/>
              <a:t>Orderinfo</a:t>
            </a:r>
            <a:r>
              <a:rPr lang="en-US" dirty="0" smtClean="0"/>
              <a:t> </a:t>
            </a:r>
            <a:r>
              <a:rPr lang="en-US" dirty="0" err="1" smtClean="0"/>
              <a:t>orderinfo</a:t>
            </a:r>
            <a:r>
              <a:rPr lang="en-US" dirty="0" smtClean="0"/>
              <a:t> = new </a:t>
            </a:r>
            <a:r>
              <a:rPr lang="en-US" dirty="0" err="1" smtClean="0"/>
              <a:t>Orderinfo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orderinfo.setTableId</a:t>
            </a:r>
            <a:r>
              <a:rPr lang="en-US" dirty="0" smtClean="0"/>
              <a:t>(</a:t>
            </a:r>
            <a:r>
              <a:rPr lang="en-US" dirty="0" err="1" smtClean="0"/>
              <a:t>tableId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orderinfo.setOrderState</a:t>
            </a:r>
            <a:r>
              <a:rPr lang="en-US" dirty="0" smtClean="0"/>
              <a:t>(new Integer(0));</a:t>
            </a:r>
          </a:p>
          <a:p>
            <a:r>
              <a:rPr lang="en-US" dirty="0" err="1" smtClean="0"/>
              <a:t>orderinfo.setOrderBeginDate</a:t>
            </a:r>
            <a:r>
              <a:rPr lang="en-US" dirty="0" smtClean="0"/>
              <a:t>(new Timestamp(</a:t>
            </a:r>
            <a:r>
              <a:rPr lang="en-US" dirty="0" err="1" smtClean="0"/>
              <a:t>System.currentTimeMillis</a:t>
            </a:r>
            <a:r>
              <a:rPr lang="en-US" dirty="0" smtClean="0"/>
              <a:t>()));</a:t>
            </a:r>
          </a:p>
          <a:p>
            <a:r>
              <a:rPr lang="en-US" dirty="0" err="1" smtClean="0"/>
              <a:t>Userinfo</a:t>
            </a:r>
            <a:r>
              <a:rPr lang="en-US" dirty="0" smtClean="0"/>
              <a:t> info = (</a:t>
            </a:r>
            <a:r>
              <a:rPr lang="en-US" dirty="0" err="1" smtClean="0"/>
              <a:t>Userinfo</a:t>
            </a:r>
            <a:r>
              <a:rPr lang="en-US" dirty="0" smtClean="0"/>
              <a:t>) </a:t>
            </a:r>
            <a:r>
              <a:rPr lang="en-US" dirty="0" err="1" smtClean="0"/>
              <a:t>template.getEntityById</a:t>
            </a:r>
            <a:r>
              <a:rPr lang="en-US" dirty="0" smtClean="0"/>
              <a:t>(</a:t>
            </a:r>
            <a:r>
              <a:rPr lang="en-US" dirty="0" err="1" smtClean="0"/>
              <a:t>Userinfo.class,waiterId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05792" y="3195144"/>
            <a:ext cx="11281256" cy="804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下面是一段用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语言编写的程序；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416" y="3861048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PERSONINFO </a:t>
            </a:r>
            <a:r>
              <a:rPr lang="en-US" dirty="0" err="1" smtClean="0"/>
              <a:t>StudentInfo</a:t>
            </a:r>
            <a:r>
              <a:rPr lang="en-US" dirty="0" smtClean="0"/>
              <a:t> = {"Bob", "20050101001",'M',21,{1995,7,1}};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iX</a:t>
            </a:r>
            <a:r>
              <a:rPr lang="en-US" dirty="0" smtClean="0"/>
              <a:t> = </a:t>
            </a:r>
            <a:r>
              <a:rPr lang="en-US" dirty="0" err="1" smtClean="0"/>
              <a:t>sizeof</a:t>
            </a:r>
            <a:r>
              <a:rPr lang="en-US" dirty="0" smtClean="0"/>
              <a:t>(DATE);</a:t>
            </a:r>
          </a:p>
          <a:p>
            <a:r>
              <a:rPr lang="en-US" dirty="0" err="1" smtClean="0"/>
              <a:t>iX</a:t>
            </a:r>
            <a:r>
              <a:rPr lang="en-US" dirty="0" smtClean="0"/>
              <a:t> =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StudentInfo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PERSONINFO </a:t>
            </a:r>
            <a:r>
              <a:rPr lang="en-US" dirty="0" err="1" smtClean="0"/>
              <a:t>StudentArray</a:t>
            </a:r>
            <a:r>
              <a:rPr lang="en-US" dirty="0" smtClean="0"/>
              <a:t>[50];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PERSONINFO * </a:t>
            </a:r>
            <a:r>
              <a:rPr lang="en-US" dirty="0" err="1" smtClean="0"/>
              <a:t>pStudent</a:t>
            </a:r>
            <a:r>
              <a:rPr lang="en-US" dirty="0" smtClean="0"/>
              <a:t> = </a:t>
            </a:r>
            <a:r>
              <a:rPr lang="en-US" dirty="0" err="1" smtClean="0"/>
              <a:t>StudentArray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不同类型语言的编译与运行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090042" y="3720662"/>
            <a:ext cx="1718440" cy="1340070"/>
          </a:xfrm>
          <a:prstGeom prst="wedgeEllipseCallout">
            <a:avLst>
              <a:gd name="adj1" fmla="val -116739"/>
              <a:gd name="adj2" fmla="val 613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我只会用编程语言写程序！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21" name="Picture 1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1091" y="4789269"/>
            <a:ext cx="1868487" cy="1773237"/>
          </a:xfrm>
          <a:prstGeom prst="rect">
            <a:avLst/>
          </a:prstGeom>
          <a:noFill/>
        </p:spPr>
      </p:pic>
      <p:pic>
        <p:nvPicPr>
          <p:cNvPr id="81923" name="Picture 3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43292" y="4845160"/>
            <a:ext cx="1843088" cy="1819275"/>
          </a:xfrm>
          <a:prstGeom prst="rect">
            <a:avLst/>
          </a:prstGeom>
          <a:noFill/>
        </p:spPr>
      </p:pic>
      <p:sp>
        <p:nvSpPr>
          <p:cNvPr id="14" name="Oval Callout 13"/>
          <p:cNvSpPr/>
          <p:nvPr/>
        </p:nvSpPr>
        <p:spPr>
          <a:xfrm>
            <a:off x="2769476" y="5171090"/>
            <a:ext cx="2054772" cy="1271753"/>
          </a:xfrm>
          <a:prstGeom prst="wedgeEllipseCallout">
            <a:avLst>
              <a:gd name="adj1" fmla="val -90702"/>
              <a:gd name="adj2" fmla="val -386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我写完的文件叫做“源程序”，或者“源文件”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6616262" y="3557752"/>
            <a:ext cx="1718440" cy="1340070"/>
          </a:xfrm>
          <a:prstGeom prst="wedgeEllipseCallout">
            <a:avLst>
              <a:gd name="adj1" fmla="val 108949"/>
              <a:gd name="adj2" fmla="val 742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我不认识编程语言写的东西！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5943600" y="4903076"/>
            <a:ext cx="1897116" cy="1739463"/>
          </a:xfrm>
          <a:prstGeom prst="wedgeEllipseCallout">
            <a:avLst>
              <a:gd name="adj1" fmla="val 116495"/>
              <a:gd name="adj2" fmla="val -22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我只认识机器语言，也就是二进制！我能运行的叫目标程序。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337930" y="825290"/>
            <a:ext cx="11015870" cy="256429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程序员用编程语言编写的是“源程序”，计算机不能直接运行；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“源程序”要想被运行，必须变成二进制编码才可以；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不同的编程语言不一样，有的通过“编译”变成二进制编码，有的通过“解释”变成二进制编码，分别被称为“</a:t>
            </a:r>
            <a:r>
              <a:rPr lang="zh-CN" altLang="en-US" sz="2400" dirty="0" smtClean="0">
                <a:solidFill>
                  <a:srgbClr val="FF0000"/>
                </a:solidFill>
              </a:rPr>
              <a:t>编译型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”和“</a:t>
            </a:r>
            <a:r>
              <a:rPr lang="zh-CN" altLang="en-US" sz="2400" dirty="0" smtClean="0">
                <a:solidFill>
                  <a:srgbClr val="FF0000"/>
                </a:solidFill>
              </a:rPr>
              <a:t>解释型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不同类型语言的编译与运行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２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337930" y="825290"/>
            <a:ext cx="11015870" cy="256429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“编译型”语言是先把源程序的每一条语句都编译成机器语言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并保存成二进制文件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运行时计算机可以直接以机器语言来运行此程序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速度较快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“解释型”语言在执行程序时才一条一条的解释成机器语言给计算机来执行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所以运行速度会受到影响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http://d.hiphotos.baidu.com/baike/w%3D268%3Bg%3D0/sign=3bf901b332adcbef01347900949449e0/aec379310a55b319009fba0240a98226cffc176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650" y="5565229"/>
            <a:ext cx="1463975" cy="1010580"/>
          </a:xfrm>
          <a:prstGeom prst="rect">
            <a:avLst/>
          </a:prstGeom>
          <a:noFill/>
        </p:spPr>
      </p:pic>
      <p:sp>
        <p:nvSpPr>
          <p:cNvPr id="2056" name="AutoShape 8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4" name="Picture 16" descr="https://ss2.bdstatic.com/70cFvnSh_Q1YnxGkpoWK1HF6hhy/it/u=1472946783,280293107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64913" y="3787829"/>
            <a:ext cx="2981325" cy="2095501"/>
          </a:xfrm>
          <a:prstGeom prst="rect">
            <a:avLst/>
          </a:prstGeom>
          <a:noFill/>
        </p:spPr>
      </p:pic>
      <p:pic>
        <p:nvPicPr>
          <p:cNvPr id="2066" name="Picture 18" descr="https://ss2.bdstatic.com/70cFvnSh_Q1YnxGkpoWK1HF6hhy/it/u=3859697310,779135286&amp;fm=21&amp;gp=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29396" y="4245030"/>
            <a:ext cx="2095500" cy="2095501"/>
          </a:xfrm>
          <a:prstGeom prst="rect">
            <a:avLst/>
          </a:prstGeom>
          <a:noFill/>
        </p:spPr>
      </p:pic>
      <p:sp>
        <p:nvSpPr>
          <p:cNvPr id="19" name="Oval Callout 18"/>
          <p:cNvSpPr/>
          <p:nvPr/>
        </p:nvSpPr>
        <p:spPr>
          <a:xfrm>
            <a:off x="1213945" y="3358055"/>
            <a:ext cx="2285999" cy="2144111"/>
          </a:xfrm>
          <a:prstGeom prst="wedgeEllipseCallout">
            <a:avLst>
              <a:gd name="adj1" fmla="val -46252"/>
              <a:gd name="adj2" fmla="val 620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我是编译型语言，用我写完程序，要编译生成机器码才能运行！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9990084" y="2995447"/>
            <a:ext cx="1802524" cy="1618595"/>
          </a:xfrm>
          <a:prstGeom prst="wedgeEllipseCallout">
            <a:avLst>
              <a:gd name="adj1" fmla="val -60735"/>
              <a:gd name="adj2" fmla="val 598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r>
              <a:rPr lang="zh-CN" altLang="en-US" dirty="0" smtClean="0">
                <a:solidFill>
                  <a:schemeClr val="tx1"/>
                </a:solidFill>
              </a:rPr>
              <a:t>我比较尴尬！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5491655" y="3084787"/>
            <a:ext cx="2496207" cy="2217684"/>
          </a:xfrm>
          <a:prstGeom prst="wedgeEllipseCallout">
            <a:avLst>
              <a:gd name="adj1" fmla="val -60735"/>
              <a:gd name="adj2" fmla="val 598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我是解释型语言，用我写完程序，不需要编译，在运行时候解释成机器语言就可以啦！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不同类型语言的编译与运行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３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306398" y="1040524"/>
            <a:ext cx="11015870" cy="9932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语言比较特殊，可以说既不是编译型的也不是解释型的；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6" name="AutoShape 8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45476" y="4209393"/>
            <a:ext cx="1592317" cy="15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源程序（</a:t>
            </a:r>
            <a:r>
              <a:rPr lang="en-US" altLang="zh-CN" dirty="0" smtClean="0">
                <a:solidFill>
                  <a:schemeClr val="tx1"/>
                </a:solidFill>
              </a:rPr>
              <a:t>.java</a:t>
            </a:r>
            <a:r>
              <a:rPr lang="zh-CN" altLang="en-US" dirty="0" smtClean="0">
                <a:solidFill>
                  <a:schemeClr val="tx1"/>
                </a:solidFill>
              </a:rPr>
              <a:t>文件）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869325" y="4556234"/>
            <a:ext cx="1166648" cy="7882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99186" y="4125311"/>
            <a:ext cx="1592317" cy="15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字节码文件（</a:t>
            </a:r>
            <a:r>
              <a:rPr lang="en-US" altLang="zh-CN" dirty="0" smtClean="0">
                <a:solidFill>
                  <a:schemeClr val="tx1"/>
                </a:solidFill>
              </a:rPr>
              <a:t>.class</a:t>
            </a:r>
            <a:r>
              <a:rPr lang="zh-CN" altLang="en-US" dirty="0" smtClean="0">
                <a:solidFill>
                  <a:schemeClr val="tx1"/>
                </a:solidFill>
              </a:rPr>
              <a:t>文件）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670332" y="4440621"/>
            <a:ext cx="1166648" cy="7882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47489" y="3978166"/>
            <a:ext cx="1592317" cy="15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机器码文件（二进制文件）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3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74824" y="3757339"/>
            <a:ext cx="1843088" cy="1819275"/>
          </a:xfrm>
          <a:prstGeom prst="rect">
            <a:avLst/>
          </a:prstGeom>
          <a:noFill/>
        </p:spPr>
      </p:pic>
      <p:sp>
        <p:nvSpPr>
          <p:cNvPr id="22" name="Cloud Callout 21"/>
          <p:cNvSpPr/>
          <p:nvPr/>
        </p:nvSpPr>
        <p:spPr>
          <a:xfrm>
            <a:off x="9317422" y="851338"/>
            <a:ext cx="2427888" cy="2002221"/>
          </a:xfrm>
          <a:prstGeom prst="cloudCallout">
            <a:avLst>
              <a:gd name="adj1" fmla="val -38075"/>
              <a:gd name="adj2" fmla="val 977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额</a:t>
            </a:r>
            <a:r>
              <a:rPr lang="en-US" altLang="zh-CN" dirty="0" smtClean="0">
                <a:solidFill>
                  <a:schemeClr val="tx1"/>
                </a:solidFill>
              </a:rPr>
              <a:t>….Java</a:t>
            </a:r>
            <a:r>
              <a:rPr lang="zh-CN" altLang="en-US" dirty="0" smtClean="0">
                <a:solidFill>
                  <a:schemeClr val="tx1"/>
                </a:solidFill>
              </a:rPr>
              <a:t>源程序还真不易啊，又得编译又得解释！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3153103" y="1970690"/>
            <a:ext cx="1970690" cy="1765737"/>
          </a:xfrm>
          <a:prstGeom prst="wedgeEllipseCallout">
            <a:avLst>
              <a:gd name="adj1" fmla="val 40767"/>
              <a:gd name="adj2" fmla="val 767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是个“半成品”，程序员和计算机都看不懂。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8" y="1109069"/>
            <a:ext cx="11501973" cy="4787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人们平时说的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13,2,98…….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这样的数，都是逢十进一，用数字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0,1-9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进制指的是：使用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X-1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）数字表示，逢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例如，三进制指的是用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表示，逢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0,1,2,10,11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（表示十进制的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0-4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十进制的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0-10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，用二进制表示分别为：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0,1,10,11,100,101,110,111,1000,1001,1010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计算机里的数都使用二进制，也就是说，计算机只认识二进制；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二进制表示和阅读起来太长太麻烦，所以编程时也可能使用到八进制、十六进制；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八进制用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0-7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表示，逢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；如：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0,1,2,3,4,5,6,7,10,11,12,13,14…..</a:t>
            </a: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十六进制用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0-9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A-F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表示，逢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0,1,2,3,4,5,6,7,8,9,A,B,C,D,E,F,10,11…..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进制与编码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10221311" y="0"/>
            <a:ext cx="1970689" cy="2254470"/>
          </a:xfrm>
          <a:prstGeom prst="cloudCallout">
            <a:avLst>
              <a:gd name="adj1" fmla="val -71951"/>
              <a:gd name="adj2" fmla="val 721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前面说过计算机只认识二进制，什么是进制呢？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501973" cy="4787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为什么计算机只能认识二进制？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为什么除了二进制外，比较多用八进制，十六进制？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思考？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501973" cy="4787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计算机中的符号数有三种表示方法，即原码、反码和补码；</a:t>
            </a:r>
            <a:endParaRPr lang="en-US" altLang="zh-CN" sz="2400" dirty="0" smtClean="0"/>
          </a:p>
          <a:p>
            <a:r>
              <a:rPr lang="zh-CN" altLang="en-US" sz="2400" dirty="0" smtClean="0"/>
              <a:t>三种表示方法均有符号位和数值位两部分，符号位都是用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表示“正”，用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表示“负”，而数值位，三种表示方法各不相同；</a:t>
            </a:r>
            <a:endParaRPr lang="en-US" altLang="zh-CN" sz="2400" dirty="0" smtClean="0"/>
          </a:p>
          <a:p>
            <a:r>
              <a:rPr lang="zh-CN" altLang="en-US" sz="2400" dirty="0" smtClean="0"/>
              <a:t>原码：符号位加上真值的绝对值，即用第一位表示符号，其余位表示值。</a:t>
            </a:r>
            <a:endParaRPr lang="en-US" altLang="zh-CN" sz="2400" dirty="0" smtClean="0"/>
          </a:p>
          <a:p>
            <a:r>
              <a:rPr lang="zh-CN" altLang="en-US" sz="2400" dirty="0" smtClean="0"/>
              <a:t>反码：正数的反码是其本身；负数的反码是在其原码的基础上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符号位不变，其余各个位取反</a:t>
            </a:r>
            <a:r>
              <a:rPr lang="en-US" altLang="zh-CN" sz="2400" dirty="0" smtClean="0"/>
              <a:t>.</a:t>
            </a:r>
          </a:p>
          <a:p>
            <a:r>
              <a:rPr lang="zh-CN" altLang="en-US" sz="2400" dirty="0" smtClean="0"/>
              <a:t>补码：正数的补码就是其本身；负数的补码是在其原码的基础上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符号位不变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其余各位取反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最后</a:t>
            </a:r>
            <a:r>
              <a:rPr lang="en-US" altLang="zh-CN" sz="2400" dirty="0" smtClean="0"/>
              <a:t>+1. (</a:t>
            </a:r>
            <a:r>
              <a:rPr lang="zh-CN" altLang="en-US" sz="2400" dirty="0" smtClean="0"/>
              <a:t>即在反码的基础上</a:t>
            </a:r>
            <a:r>
              <a:rPr lang="en-US" altLang="zh-CN" sz="2400" dirty="0" smtClean="0"/>
              <a:t>+1)</a:t>
            </a: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进制与编码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501973" cy="4787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计算机系统中数都使用</a:t>
            </a:r>
            <a:r>
              <a:rPr lang="zh-CN" altLang="en-US" dirty="0" smtClean="0">
                <a:solidFill>
                  <a:srgbClr val="C00000"/>
                </a:solidFill>
              </a:rPr>
              <a:t>补码</a:t>
            </a:r>
            <a:r>
              <a:rPr lang="zh-CN" altLang="en-US" dirty="0" smtClean="0"/>
              <a:t>表示；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400" dirty="0" smtClean="0"/>
              <a:t>  [+1] = [00000001]</a:t>
            </a:r>
            <a:r>
              <a:rPr lang="zh-CN" altLang="en-US" sz="2400" dirty="0" smtClean="0"/>
              <a:t>原 </a:t>
            </a:r>
            <a:r>
              <a:rPr lang="en-US" altLang="zh-CN" sz="2400" dirty="0" smtClean="0"/>
              <a:t>= [00000001]</a:t>
            </a:r>
            <a:r>
              <a:rPr lang="zh-CN" altLang="en-US" sz="2400" dirty="0" smtClean="0"/>
              <a:t>反 </a:t>
            </a:r>
            <a:r>
              <a:rPr lang="en-US" altLang="zh-CN" sz="2400" dirty="0" smtClean="0"/>
              <a:t>= [00000001]</a:t>
            </a:r>
            <a:r>
              <a:rPr lang="zh-CN" altLang="en-US" sz="2400" dirty="0" smtClean="0"/>
              <a:t>补</a:t>
            </a:r>
            <a:br>
              <a:rPr lang="zh-CN" altLang="en-US" sz="2400" dirty="0" smtClean="0"/>
            </a:br>
            <a:r>
              <a:rPr lang="en-US" altLang="zh-CN" sz="2400" dirty="0" smtClean="0"/>
              <a:t>[-1] = [10000001]</a:t>
            </a:r>
            <a:r>
              <a:rPr lang="zh-CN" altLang="en-US" sz="2400" dirty="0" smtClean="0"/>
              <a:t>原 </a:t>
            </a:r>
            <a:r>
              <a:rPr lang="en-US" altLang="zh-CN" sz="2400" dirty="0" smtClean="0"/>
              <a:t>= [11111110]</a:t>
            </a:r>
            <a:r>
              <a:rPr lang="zh-CN" altLang="en-US" sz="2400" dirty="0" smtClean="0"/>
              <a:t>反 </a:t>
            </a:r>
            <a:r>
              <a:rPr lang="en-US" altLang="zh-CN" sz="2400" dirty="0" smtClean="0"/>
              <a:t>= [11111111]</a:t>
            </a:r>
            <a:r>
              <a:rPr lang="zh-CN" altLang="en-US" sz="2400" dirty="0" smtClean="0"/>
              <a:t>补</a:t>
            </a:r>
            <a:endParaRPr lang="en-US" altLang="zh-CN" sz="2400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正数的原码、反码、补码相同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负数的原码、反码、补码不同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进制与编码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501973" cy="4787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为什么计算机系统中数都使用</a:t>
            </a:r>
            <a:r>
              <a:rPr lang="zh-CN" altLang="en-US" dirty="0" smtClean="0">
                <a:solidFill>
                  <a:srgbClr val="C00000"/>
                </a:solidFill>
              </a:rPr>
              <a:t>补码</a:t>
            </a:r>
            <a:r>
              <a:rPr lang="zh-CN" altLang="en-US" dirty="0" smtClean="0"/>
              <a:t>表示？</a:t>
            </a:r>
            <a:endParaRPr lang="en-US" altLang="zh-CN" dirty="0" smtClean="0"/>
          </a:p>
          <a:p>
            <a:r>
              <a:rPr lang="zh-CN" altLang="en-US" dirty="0" smtClean="0"/>
              <a:t>计算机里不仅仅需要计算处理数字，还需要处理很多其他字符，比如英文，中文，符号等等，是怎么存储的呢？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667636"/>
            <a:ext cx="11015870" cy="16341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000" dirty="0" smtClean="0"/>
              <a:t>字符集（</a:t>
            </a:r>
            <a:r>
              <a:rPr lang="en-US" altLang="zh-CN" sz="2000" dirty="0" err="1" smtClean="0"/>
              <a:t>Charset</a:t>
            </a:r>
            <a:r>
              <a:rPr lang="zh-CN" altLang="en-US" sz="2000" dirty="0" smtClean="0"/>
              <a:t>）：是一个系统支持的所有抽象字符的集合。字符是各种文字和符号的总称，包括各国家文字、标点符号、图形符号、数字等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 smtClean="0"/>
              <a:t>常见的字符集有：</a:t>
            </a:r>
            <a:r>
              <a:rPr lang="en-US" altLang="en-US" sz="2000" dirty="0" smtClean="0"/>
              <a:t> ASCII</a:t>
            </a:r>
            <a:r>
              <a:rPr lang="zh-CN" altLang="en-US" sz="2000" dirty="0" smtClean="0"/>
              <a:t>字符集、</a:t>
            </a:r>
            <a:r>
              <a:rPr lang="en-US" altLang="en-US" sz="2000" dirty="0" smtClean="0"/>
              <a:t>GB2312</a:t>
            </a:r>
            <a:r>
              <a:rPr lang="zh-CN" altLang="en-US" sz="2000" dirty="0" smtClean="0"/>
              <a:t>字符集、</a:t>
            </a:r>
            <a:r>
              <a:rPr lang="en-US" altLang="en-US" sz="2000" dirty="0" smtClean="0"/>
              <a:t>Unicode</a:t>
            </a:r>
            <a:r>
              <a:rPr lang="zh-CN" altLang="en-US" sz="2000" dirty="0" smtClean="0"/>
              <a:t>字符集等；</a:t>
            </a:r>
            <a:endParaRPr lang="en-US" altLang="zh-CN" sz="20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81921" name="Picture 1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29" y="4058636"/>
            <a:ext cx="1100137" cy="1804988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1781504" y="2123090"/>
            <a:ext cx="2916622" cy="2569780"/>
          </a:xfrm>
          <a:prstGeom prst="wedgeEllipseCallout">
            <a:avLst>
              <a:gd name="adj1" fmla="val -56468"/>
              <a:gd name="adj2" fmla="val 252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计算机只认识二进制，我知道数字怎么转换为二进制了，那么问题来了，字母、汉字、符号等等怎么转换为二进制呢？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22" name="Picture 2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5329" y="4587931"/>
            <a:ext cx="1830387" cy="1565275"/>
          </a:xfrm>
          <a:prstGeom prst="rect">
            <a:avLst/>
          </a:prstGeom>
          <a:noFill/>
        </p:spPr>
      </p:pic>
      <p:sp>
        <p:nvSpPr>
          <p:cNvPr id="7" name="Oval Callout 6"/>
          <p:cNvSpPr/>
          <p:nvPr/>
        </p:nvSpPr>
        <p:spPr>
          <a:xfrm>
            <a:off x="5559973" y="2186152"/>
            <a:ext cx="2543504" cy="2469931"/>
          </a:xfrm>
          <a:prstGeom prst="wedgeEllipseCallout">
            <a:avLst>
              <a:gd name="adj1" fmla="val 62991"/>
              <a:gd name="adj2" fmla="val 59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很简单，就是定好规则就行啦，比如字母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就用</a:t>
            </a:r>
            <a:r>
              <a:rPr lang="en-US" altLang="zh-CN" dirty="0" smtClean="0">
                <a:solidFill>
                  <a:schemeClr val="tx1"/>
                </a:solidFill>
              </a:rPr>
              <a:t>65</a:t>
            </a:r>
            <a:r>
              <a:rPr lang="zh-CN" altLang="en-US" dirty="0" smtClean="0">
                <a:solidFill>
                  <a:schemeClr val="tx1"/>
                </a:solidFill>
              </a:rPr>
              <a:t>表示，字母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</a:rPr>
              <a:t>66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012732" y="4897822"/>
            <a:ext cx="1991710" cy="1697420"/>
          </a:xfrm>
          <a:prstGeom prst="wedgeEllipseCallout">
            <a:avLst>
              <a:gd name="adj1" fmla="val -66198"/>
              <a:gd name="adj2" fmla="val -306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那这些规则谁来定呢？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186855" y="4682359"/>
            <a:ext cx="2438401" cy="2175641"/>
          </a:xfrm>
          <a:prstGeom prst="wedgeEllipseCallout">
            <a:avLst>
              <a:gd name="adj1" fmla="val 104778"/>
              <a:gd name="adj2" fmla="val -148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都是一些标准化组织定的，都有个名字，叫</a:t>
            </a:r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r>
              <a:rPr lang="zh-CN" altLang="en-US" dirty="0" smtClean="0">
                <a:solidFill>
                  <a:schemeClr val="tx1"/>
                </a:solidFill>
              </a:rPr>
              <a:t>字符集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节：程序开发常见概念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语言概述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开发运行平台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节：第一个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语法基本元素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04119"/>
            <a:ext cx="11015870" cy="16341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编码： 按照规则将字符存储在计算机中的过程，称为编码；</a:t>
            </a:r>
            <a:endParaRPr lang="en-US" altLang="zh-CN" sz="2400" dirty="0" smtClean="0"/>
          </a:p>
          <a:p>
            <a:r>
              <a:rPr lang="zh-CN" altLang="en-US" sz="2400" dirty="0" smtClean="0"/>
              <a:t>解码： 将存储在计算机中的二进制数解析显示出来，称为解码；</a:t>
            </a:r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103" y="3153103"/>
            <a:ext cx="1403131" cy="126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‘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137338" y="5044965"/>
            <a:ext cx="4020207" cy="8671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98676" y="4960882"/>
            <a:ext cx="1403131" cy="126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084786" y="3384331"/>
            <a:ext cx="4020207" cy="8671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编码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3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6286" y="2811408"/>
            <a:ext cx="1843088" cy="181927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7993118" y="3263462"/>
            <a:ext cx="99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65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6" name="Picture 3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155" y="4603422"/>
            <a:ext cx="1843088" cy="1819275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208690" y="5008179"/>
            <a:ext cx="99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65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9270124" y="1765738"/>
            <a:ext cx="2921876" cy="2727434"/>
          </a:xfrm>
          <a:prstGeom prst="wedgeEllipseCallout">
            <a:avLst>
              <a:gd name="adj1" fmla="val -61478"/>
              <a:gd name="adj2" fmla="val 599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如果编码和解码用的字符集不同，就可能出现乱码。就如同音乐老师写了一张乐谱，而体育老师按照数字给读了出来</a:t>
            </a:r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634"/>
            <a:ext cx="12192000" cy="59593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在计算机科学领域中，</a:t>
            </a:r>
            <a:r>
              <a:rPr lang="en-US" altLang="zh-CN" sz="2400" dirty="0" smtClean="0"/>
              <a:t>Unicode</a:t>
            </a:r>
            <a:r>
              <a:rPr lang="zh-CN" altLang="en-US" sz="2400" dirty="0" smtClean="0"/>
              <a:t>（统一码、万国码、单一码、标准万国码）是业界的一种标准，它可以使电脑得以体现世界上数十种文字的系统；</a:t>
            </a:r>
            <a:endParaRPr lang="en-US" altLang="zh-CN" sz="2400" dirty="0" smtClean="0"/>
          </a:p>
          <a:p>
            <a:r>
              <a:rPr lang="en-US" altLang="zh-CN" sz="2400" dirty="0" smtClean="0"/>
              <a:t>Unicode</a:t>
            </a:r>
            <a:r>
              <a:rPr lang="zh-CN" altLang="en-US" sz="2400" dirty="0" smtClean="0"/>
              <a:t>制定了三套编码方式，分别是</a:t>
            </a:r>
            <a:r>
              <a:rPr lang="en-US" altLang="zh-CN" sz="2400" dirty="0" smtClean="0"/>
              <a:t>UTF-8,UTF-16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UTF-32</a:t>
            </a:r>
            <a:r>
              <a:rPr lang="zh-CN" altLang="en-US" sz="2400" dirty="0" smtClean="0"/>
              <a:t>；通常使用</a:t>
            </a:r>
            <a:r>
              <a:rPr lang="en-US" altLang="zh-CN" sz="2400" dirty="0" smtClean="0"/>
              <a:t>UTF-8</a:t>
            </a:r>
            <a:r>
              <a:rPr lang="zh-CN" altLang="en-US" sz="2400" dirty="0" smtClean="0"/>
              <a:t>方式；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UTF-8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个字节编码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字符；它可以用来表示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标准中的任何字符，</a:t>
            </a:r>
            <a:r>
              <a:rPr lang="en-US" altLang="zh-CN" sz="2000" dirty="0" smtClean="0"/>
              <a:t>U</a:t>
            </a:r>
            <a:r>
              <a:rPr lang="en-US" sz="2000" dirty="0" smtClean="0"/>
              <a:t>TF-8</a:t>
            </a:r>
            <a:r>
              <a:rPr lang="zh-CN" altLang="en-US" sz="2000" dirty="0" smtClean="0"/>
              <a:t>是</a:t>
            </a:r>
            <a:r>
              <a:rPr lang="en-US" sz="2000" dirty="0" smtClean="0"/>
              <a:t>ASCII</a:t>
            </a:r>
            <a:r>
              <a:rPr lang="zh-CN" altLang="en-US" sz="2000" dirty="0" smtClean="0"/>
              <a:t>的一个超集；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对于单字节的字符，字节的第一位为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，后面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位为这个字符的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码。对于英语字母，</a:t>
            </a:r>
            <a:r>
              <a:rPr lang="en-US" altLang="zh-CN" sz="2000" dirty="0" smtClean="0"/>
              <a:t>UTF-8</a:t>
            </a:r>
            <a:r>
              <a:rPr lang="zh-CN" altLang="en-US" sz="2000" dirty="0" smtClean="0"/>
              <a:t>编码和</a:t>
            </a:r>
            <a:r>
              <a:rPr lang="en-US" altLang="zh-CN" sz="2000" dirty="0" smtClean="0"/>
              <a:t>ASCII</a:t>
            </a:r>
            <a:r>
              <a:rPr lang="zh-CN" altLang="en-US" sz="2000" dirty="0" smtClean="0"/>
              <a:t>码相同；</a:t>
            </a:r>
          </a:p>
          <a:p>
            <a:pPr lvl="1"/>
            <a:r>
              <a:rPr lang="zh-CN" altLang="en-US" sz="2000" dirty="0" smtClean="0"/>
              <a:t>对于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字节的字符（</a:t>
            </a:r>
            <a:r>
              <a:rPr lang="en-US" altLang="zh-CN" sz="2000" dirty="0" smtClean="0"/>
              <a:t>n&gt;1</a:t>
            </a:r>
            <a:r>
              <a:rPr lang="zh-CN" altLang="en-US" sz="2000" dirty="0" smtClean="0"/>
              <a:t>），第一个字节的前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位都为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，第</a:t>
            </a:r>
            <a:r>
              <a:rPr lang="en-US" altLang="zh-CN" sz="2000" dirty="0" smtClean="0"/>
              <a:t>n+1</a:t>
            </a:r>
            <a:r>
              <a:rPr lang="zh-CN" altLang="en-US" sz="2000" dirty="0" smtClean="0"/>
              <a:t>位为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，后面字节的前两位一律为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；剩下的为这个字符的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码。</a:t>
            </a:r>
            <a:endParaRPr lang="en-US" altLang="zh-CN" sz="2000" dirty="0" smtClean="0"/>
          </a:p>
          <a:p>
            <a:r>
              <a:rPr lang="en-US" altLang="zh-CN" sz="2400" dirty="0" smtClean="0"/>
              <a:t>Java</a:t>
            </a:r>
            <a:r>
              <a:rPr lang="zh-CN" altLang="en-US" sz="2400" dirty="0" smtClean="0"/>
              <a:t>语言使用</a:t>
            </a:r>
            <a:r>
              <a:rPr lang="en-US" altLang="zh-CN" sz="2400" dirty="0" smtClean="0">
                <a:solidFill>
                  <a:srgbClr val="C00000"/>
                </a:solidFill>
              </a:rPr>
              <a:t>Unicode</a:t>
            </a:r>
            <a:r>
              <a:rPr lang="zh-CN" altLang="en-US" sz="2400" dirty="0" smtClean="0"/>
              <a:t>字符集；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中的字符串都用</a:t>
            </a:r>
            <a:r>
              <a:rPr lang="en-US" altLang="zh-CN" sz="2400" dirty="0" smtClean="0"/>
              <a:t>Unicode</a:t>
            </a:r>
            <a:r>
              <a:rPr lang="zh-CN" altLang="en-US" sz="2400" dirty="0" smtClean="0"/>
              <a:t>字符集编码；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程序开发常见概念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计算机的硬件有哪五部分组成？</a:t>
            </a:r>
            <a:endParaRPr lang="en-US" altLang="zh-CN" dirty="0" smtClean="0"/>
          </a:p>
          <a:p>
            <a:r>
              <a:rPr lang="zh-CN" altLang="en-US" dirty="0" smtClean="0"/>
              <a:t>计算机在运行程序时，谁来执行命令？使用的数据存在哪里？</a:t>
            </a:r>
            <a:endParaRPr lang="en-US" altLang="zh-CN" dirty="0" smtClean="0"/>
          </a:p>
          <a:p>
            <a:r>
              <a:rPr lang="zh-CN" altLang="en-US" dirty="0" smtClean="0"/>
              <a:t>从编译运行的过程来分，编程语言分哪两种，分别举例？</a:t>
            </a:r>
            <a:endParaRPr lang="en-US" altLang="zh-CN" dirty="0" smtClean="0"/>
          </a:p>
          <a:p>
            <a:r>
              <a:rPr lang="zh-CN" altLang="en-US" dirty="0" smtClean="0"/>
              <a:t>计算机中存储的数据都是几进制？常用的进制有哪些？</a:t>
            </a:r>
            <a:endParaRPr lang="en-US" altLang="zh-CN" dirty="0" smtClean="0"/>
          </a:p>
          <a:p>
            <a:r>
              <a:rPr lang="zh-CN" altLang="en-US" dirty="0" smtClean="0"/>
              <a:t>符号数在计算机中存储的编码是什么格式？</a:t>
            </a:r>
            <a:endParaRPr lang="en-US" altLang="zh-CN" dirty="0" smtClean="0"/>
          </a:p>
          <a:p>
            <a:r>
              <a:rPr lang="zh-CN" altLang="en-US" dirty="0" smtClean="0"/>
              <a:t>常用的字符集有哪些？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用哪个字符集？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程序开发常见概念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8994"/>
            <a:ext cx="10515600" cy="5282270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zh-CN" altLang="en-US" dirty="0" smtClean="0"/>
              <a:t>计算机系统由硬件系统和软件系统组成，其中硬件系统包括控制器、运算器、存储器、输入设备、输出设备，其中运算器和控制一般统称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，存储器简称为内存；</a:t>
            </a:r>
            <a:endParaRPr lang="en-US" altLang="zh-CN" dirty="0" smtClean="0"/>
          </a:p>
          <a:p>
            <a:r>
              <a:rPr lang="zh-CN" altLang="en-US" dirty="0" smtClean="0"/>
              <a:t>计算机运行程序时，数据都存在内存中，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负责执行；</a:t>
            </a:r>
            <a:endParaRPr lang="en-US" altLang="zh-CN" dirty="0" smtClean="0"/>
          </a:p>
          <a:p>
            <a:r>
              <a:rPr lang="zh-CN" altLang="en-US" dirty="0" smtClean="0"/>
              <a:t>程序员使用编程语言编写程序，而计算机只认识二进制数据；除了二进制外，还常用八进制、十六进制表示；</a:t>
            </a:r>
            <a:endParaRPr lang="en-US" altLang="zh-CN" dirty="0" smtClean="0"/>
          </a:p>
          <a:p>
            <a:r>
              <a:rPr lang="zh-CN" altLang="en-US" dirty="0" smtClean="0"/>
              <a:t>符号数有原码、反码、补码三种形式；计算机系统中都使用补码；</a:t>
            </a:r>
            <a:endParaRPr lang="en-US" altLang="zh-CN" dirty="0" smtClean="0"/>
          </a:p>
          <a:p>
            <a:r>
              <a:rPr lang="zh-CN" altLang="en-US" dirty="0" smtClean="0"/>
              <a:t>源程序变成二进制数据的过程有两种，分别是编译、解释；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比较特殊，既需要编译，又需要解释；</a:t>
            </a:r>
            <a:endParaRPr lang="en-US" altLang="zh-CN" dirty="0" smtClean="0"/>
          </a:p>
          <a:p>
            <a:r>
              <a:rPr lang="zh-CN" altLang="en-US" dirty="0" smtClean="0"/>
              <a:t>常用的字符集有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gb2312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编码；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：发展历史与演进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语言的主要特点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695" y="636104"/>
            <a:ext cx="11015870" cy="2501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Sun  Microsystems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公司于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月推出；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Oracle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公司宣布正式以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亿美元的价格收购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公司，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商标从此正式归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Oracle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不仅仅是一门编程语言，同时也是一个技术平台；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技术分为三个版本：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发展历史与演进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1682" name="AutoShape 2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4" name="AutoShape 4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6" name="AutoShape 6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616454" y="3783952"/>
            <a:ext cx="6572622" cy="307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56745" y="3894083"/>
            <a:ext cx="6085490" cy="851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/>
            <a:r>
              <a:rPr lang="en-US" altLang="zh-CN" sz="20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Standard  Edition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:Java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标准版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/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是其他版本的核心基础，能用于开发桌面应用系统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7408" y="4869160"/>
            <a:ext cx="6085490" cy="714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28600">
              <a:spcBef>
                <a:spcPts val="500"/>
              </a:spcBef>
              <a:defRPr/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JavaEE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Enterprise Edition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企业版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indent="-228600">
              <a:spcBef>
                <a:spcPts val="5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用于开发企业级应用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7408" y="5733256"/>
            <a:ext cx="6085490" cy="851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CN" sz="20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JavaME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Micro Edition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微型版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/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可以用于嵌入式设备系统</a:t>
            </a:r>
          </a:p>
        </p:txBody>
      </p:sp>
      <p:sp>
        <p:nvSpPr>
          <p:cNvPr id="38" name="Oval Callout 37"/>
          <p:cNvSpPr/>
          <p:nvPr/>
        </p:nvSpPr>
        <p:spPr>
          <a:xfrm>
            <a:off x="8008882" y="2396359"/>
            <a:ext cx="2238704" cy="2017985"/>
          </a:xfrm>
          <a:prstGeom prst="wedgeEllipseCallout">
            <a:avLst>
              <a:gd name="adj1" fmla="val -110898"/>
              <a:gd name="adj2" fmla="val 455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本课程学习</a:t>
            </a:r>
            <a:r>
              <a:rPr lang="en-US" altLang="zh-CN" dirty="0" err="1" smtClean="0">
                <a:solidFill>
                  <a:schemeClr val="tx1"/>
                </a:solidFill>
              </a:rPr>
              <a:t>JavaSE</a:t>
            </a:r>
            <a:r>
              <a:rPr lang="zh-CN" altLang="en-US" dirty="0" smtClean="0">
                <a:solidFill>
                  <a:schemeClr val="tx1"/>
                </a:solidFill>
              </a:rPr>
              <a:t>版本，是继续学习其他版本的必要基础，非常非常非常重要！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7325710" y="4808483"/>
            <a:ext cx="1944415" cy="1781503"/>
          </a:xfrm>
          <a:prstGeom prst="wedgeEllipseCallout">
            <a:avLst>
              <a:gd name="adj1" fmla="val -77019"/>
              <a:gd name="adj2" fmla="val -295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要成为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软件开发工程师，此版本必学，必学，必学！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227" y="667636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年推出后，经历了很多版本；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下图展示的是本课程要学习的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的版本；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发展历史与演进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Diagram 13"/>
          <p:cNvGraphicFramePr/>
          <p:nvPr/>
        </p:nvGraphicFramePr>
        <p:xfrm>
          <a:off x="472965" y="2963918"/>
          <a:ext cx="11256580" cy="224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Oval Callout 20"/>
          <p:cNvSpPr/>
          <p:nvPr/>
        </p:nvSpPr>
        <p:spPr>
          <a:xfrm>
            <a:off x="3342290" y="2175642"/>
            <a:ext cx="1639613" cy="1418898"/>
          </a:xfrm>
          <a:prstGeom prst="wedgeEllipseCallout">
            <a:avLst>
              <a:gd name="adj1" fmla="val -61518"/>
              <a:gd name="adj2" fmla="val 680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里程碑版本，被称为</a:t>
            </a:r>
            <a:r>
              <a:rPr lang="en-US" altLang="zh-CN" dirty="0" smtClean="0">
                <a:solidFill>
                  <a:schemeClr val="tx1"/>
                </a:solidFill>
              </a:rPr>
              <a:t>Java2</a:t>
            </a:r>
            <a:r>
              <a:rPr lang="zh-CN" altLang="en-US" dirty="0" smtClean="0">
                <a:solidFill>
                  <a:schemeClr val="tx1"/>
                </a:solidFill>
              </a:rPr>
              <a:t>平台。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2885089" y="4477406"/>
            <a:ext cx="1970689" cy="1608083"/>
          </a:xfrm>
          <a:prstGeom prst="wedgeEllipseCallout">
            <a:avLst>
              <a:gd name="adj1" fmla="val -37273"/>
              <a:gd name="adj2" fmla="val -608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开始拆分为</a:t>
            </a:r>
            <a:r>
              <a:rPr lang="en-US" altLang="zh-CN" dirty="0" err="1" smtClean="0">
                <a:solidFill>
                  <a:schemeClr val="tx1"/>
                </a:solidFill>
              </a:rPr>
              <a:t>JavaSE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JavaEE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JavaME</a:t>
            </a:r>
            <a:r>
              <a:rPr lang="zh-CN" altLang="en-US" dirty="0" smtClean="0">
                <a:solidFill>
                  <a:schemeClr val="tx1"/>
                </a:solidFill>
              </a:rPr>
              <a:t>三个技术方向。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6968359" y="2065283"/>
            <a:ext cx="1560787" cy="1413643"/>
          </a:xfrm>
          <a:prstGeom prst="wedgeEllipseCallout">
            <a:avLst>
              <a:gd name="adj1" fmla="val -51417"/>
              <a:gd name="adj2" fmla="val 724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在语法易用性上有了很多改变。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2【Java</a:t>
            </a:r>
            <a:r>
              <a:rPr lang="zh-CN" altLang="en-US" sz="2800" dirty="0" smtClean="0"/>
              <a:t>语言的主要特点</a:t>
            </a:r>
            <a:r>
              <a:rPr lang="en-US" altLang="zh-CN" sz="2800" dirty="0" smtClean="0"/>
              <a:t>】-1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3" y="937501"/>
            <a:ext cx="10975428" cy="20737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 smtClean="0"/>
              <a:t>跨平台性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一处编写，处处运行。指的是用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语言编写的程序，可以在各个操作系统上运行，不需要修改。也称为平台无关性，可移植性。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JVM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虚拟机是实现这一特性的关键；</a:t>
            </a:r>
            <a:endParaRPr lang="en-US" sz="2200" dirty="0"/>
          </a:p>
        </p:txBody>
      </p:sp>
      <p:sp>
        <p:nvSpPr>
          <p:cNvPr id="4" name="Oval 3"/>
          <p:cNvSpPr/>
          <p:nvPr/>
        </p:nvSpPr>
        <p:spPr>
          <a:xfrm>
            <a:off x="4887310" y="3563007"/>
            <a:ext cx="1103587" cy="977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13034" y="5502166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Windows</a:t>
            </a:r>
            <a:r>
              <a:rPr lang="zh-CN" altLang="en-US" dirty="0" smtClean="0">
                <a:solidFill>
                  <a:schemeClr val="tx1"/>
                </a:solidFill>
              </a:rPr>
              <a:t>平台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03683" y="5544208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</a:rPr>
              <a:t>平台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61890" y="5507422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Mac</a:t>
            </a:r>
            <a:r>
              <a:rPr lang="zh-CN" altLang="en-US" dirty="0" smtClean="0">
                <a:solidFill>
                  <a:schemeClr val="tx1"/>
                </a:solidFill>
              </a:rPr>
              <a:t>平台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766848" y="4397323"/>
            <a:ext cx="2282079" cy="1104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470634" y="4587765"/>
            <a:ext cx="31532" cy="977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0"/>
          </p:cNvCxnSpPr>
          <p:nvPr/>
        </p:nvCxnSpPr>
        <p:spPr>
          <a:xfrm>
            <a:off x="5829280" y="4397323"/>
            <a:ext cx="2886424" cy="111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6637282" y="2932387"/>
            <a:ext cx="2033751" cy="1765738"/>
          </a:xfrm>
          <a:prstGeom prst="wedgeEllipseCallout">
            <a:avLst>
              <a:gd name="adj1" fmla="val -83845"/>
              <a:gd name="adj2" fmla="val 133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我根本不用改，就可以在任何一个操作系统上运行啦！！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86910" y="5328744"/>
            <a:ext cx="8182304" cy="12454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0" y="3137338"/>
            <a:ext cx="2233447" cy="1823546"/>
          </a:xfrm>
          <a:prstGeom prst="wedgeEllipseCallout">
            <a:avLst>
              <a:gd name="adj1" fmla="val 40186"/>
              <a:gd name="adj2" fmla="val 830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我们三是不同的操作系统，所以需要的机器码肯定是不一样的！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9590689" y="2774731"/>
            <a:ext cx="2601311" cy="2165132"/>
          </a:xfrm>
          <a:prstGeom prst="wedgeEllipseCallout">
            <a:avLst>
              <a:gd name="adj1" fmla="val -49819"/>
              <a:gd name="adj2" fmla="val 83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其实我们三在运行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程序的时候，把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程序解释成适合我们自己要求的机器码了！就是</a:t>
            </a:r>
            <a:r>
              <a:rPr lang="en-US" altLang="zh-CN" dirty="0" smtClean="0">
                <a:solidFill>
                  <a:schemeClr val="tx1"/>
                </a:solidFill>
              </a:rPr>
              <a:t>JVM</a:t>
            </a:r>
            <a:r>
              <a:rPr lang="zh-CN" altLang="en-US" dirty="0" smtClean="0">
                <a:solidFill>
                  <a:schemeClr val="tx1"/>
                </a:solidFill>
              </a:rPr>
              <a:t>来解释的！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26524" y="5423338"/>
            <a:ext cx="78827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JVM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70276" y="5386552"/>
            <a:ext cx="78827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JVM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1917" y="5412827"/>
            <a:ext cx="78827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JVM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2【Java</a:t>
            </a:r>
            <a:r>
              <a:rPr lang="zh-CN" altLang="en-US" sz="2800" dirty="0" smtClean="0"/>
              <a:t>语言的主要特点</a:t>
            </a:r>
            <a:r>
              <a:rPr lang="en-US" altLang="zh-CN" sz="2800" dirty="0" smtClean="0"/>
              <a:t>】-2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2509"/>
            <a:ext cx="3972910" cy="54075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跨平台性的实现原理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要理解跨平台性的实现原理，需要先简单了解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程序的运行过程；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Java</a:t>
            </a:r>
            <a:r>
              <a:rPr lang="zh-CN" altLang="en-US" sz="2200" dirty="0" smtClean="0"/>
              <a:t>源程序是解释执行的，每个平台上有不同版本的</a:t>
            </a:r>
            <a:r>
              <a:rPr lang="en-US" altLang="zh-CN" sz="2200" dirty="0" smtClean="0"/>
              <a:t>JVM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JVM</a:t>
            </a:r>
            <a:r>
              <a:rPr lang="zh-CN" altLang="en-US" sz="2200" dirty="0" smtClean="0"/>
              <a:t>负责把字节码文件（类文件）解释成符合当前平台规范的机器码</a:t>
            </a:r>
            <a:endParaRPr lang="en-US" sz="2200" dirty="0"/>
          </a:p>
        </p:txBody>
      </p:sp>
      <p:sp>
        <p:nvSpPr>
          <p:cNvPr id="5" name="Rounded Rectangle 4"/>
          <p:cNvSpPr/>
          <p:nvPr/>
        </p:nvSpPr>
        <p:spPr>
          <a:xfrm>
            <a:off x="4288220" y="4729655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符合</a:t>
            </a:r>
            <a:r>
              <a:rPr lang="en-US" altLang="zh-CN" dirty="0" smtClean="0">
                <a:solidFill>
                  <a:schemeClr val="tx1"/>
                </a:solidFill>
              </a:rPr>
              <a:t>Windows</a:t>
            </a:r>
            <a:r>
              <a:rPr lang="zh-CN" altLang="en-US" dirty="0" smtClean="0">
                <a:solidFill>
                  <a:schemeClr val="tx1"/>
                </a:solidFill>
              </a:rPr>
              <a:t>平台规范的机器码文件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15351" y="4740167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符合</a:t>
            </a:r>
            <a:r>
              <a:rPr lang="en-US" altLang="zh-CN" dirty="0" smtClean="0">
                <a:solidFill>
                  <a:schemeClr val="tx1"/>
                </a:solidFill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</a:rPr>
              <a:t>平台规范的机器码文件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811407" y="4703380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符合</a:t>
            </a:r>
            <a:r>
              <a:rPr lang="en-US" altLang="zh-CN" dirty="0" smtClean="0">
                <a:solidFill>
                  <a:schemeClr val="tx1"/>
                </a:solidFill>
              </a:rPr>
              <a:t>Mac</a:t>
            </a:r>
            <a:r>
              <a:rPr lang="zh-CN" altLang="en-US" dirty="0" smtClean="0">
                <a:solidFill>
                  <a:schemeClr val="tx1"/>
                </a:solidFill>
              </a:rPr>
              <a:t>平台规范的机器码文件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62096" y="4556233"/>
            <a:ext cx="7788166" cy="12454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168054" y="814551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源程序（</a:t>
            </a:r>
            <a:r>
              <a:rPr lang="en-US" altLang="zh-CN" dirty="0" smtClean="0">
                <a:solidFill>
                  <a:schemeClr val="tx1"/>
                </a:solidFill>
              </a:rPr>
              <a:t>.java</a:t>
            </a:r>
            <a:r>
              <a:rPr lang="zh-CN" altLang="en-US" dirty="0" smtClean="0">
                <a:solidFill>
                  <a:schemeClr val="tx1"/>
                </a:solidFill>
              </a:rPr>
              <a:t>文件）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 flipH="1">
            <a:off x="8103475" y="1713185"/>
            <a:ext cx="18393" cy="58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52137" y="1828799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编译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826469" y="2307020"/>
            <a:ext cx="2601310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类文件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字节码文件（</a:t>
            </a:r>
            <a:r>
              <a:rPr lang="en-US" altLang="zh-CN" dirty="0" smtClean="0">
                <a:solidFill>
                  <a:schemeClr val="tx1"/>
                </a:solidFill>
              </a:rPr>
              <a:t>.class</a:t>
            </a:r>
            <a:r>
              <a:rPr lang="zh-CN" altLang="en-US" dirty="0" smtClean="0">
                <a:solidFill>
                  <a:schemeClr val="tx1"/>
                </a:solidFill>
              </a:rPr>
              <a:t>文件）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8" idx="2"/>
            <a:endCxn id="5" idx="0"/>
          </p:cNvCxnSpPr>
          <p:nvPr/>
        </p:nvCxnSpPr>
        <p:spPr>
          <a:xfrm flipH="1">
            <a:off x="5242034" y="3205654"/>
            <a:ext cx="2885090" cy="152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64317" y="342111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Windows</a:t>
            </a:r>
            <a:r>
              <a:rPr lang="zh-CN" altLang="en-US" sz="1600" dirty="0" smtClean="0"/>
              <a:t>版本</a:t>
            </a:r>
            <a:r>
              <a:rPr lang="en-US" altLang="zh-CN" sz="1600" dirty="0" smtClean="0"/>
              <a:t>JVM</a:t>
            </a:r>
          </a:p>
          <a:p>
            <a:pPr algn="ctr"/>
            <a:r>
              <a:rPr lang="zh-CN" altLang="en-US" sz="1600" dirty="0" smtClean="0"/>
              <a:t>解释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28" idx="2"/>
            <a:endCxn id="8" idx="0"/>
          </p:cNvCxnSpPr>
          <p:nvPr/>
        </p:nvCxnSpPr>
        <p:spPr>
          <a:xfrm>
            <a:off x="8127124" y="3205654"/>
            <a:ext cx="42041" cy="1534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73006" y="395189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Linux</a:t>
            </a:r>
            <a:r>
              <a:rPr lang="zh-CN" altLang="en-US" sz="1600" dirty="0" smtClean="0"/>
              <a:t>版本</a:t>
            </a:r>
            <a:r>
              <a:rPr lang="en-US" altLang="zh-CN" sz="1600" dirty="0" smtClean="0"/>
              <a:t>JVM</a:t>
            </a:r>
          </a:p>
          <a:p>
            <a:pPr algn="ctr"/>
            <a:r>
              <a:rPr lang="zh-CN" altLang="en-US" sz="1600" dirty="0" smtClean="0"/>
              <a:t>解释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28" idx="2"/>
            <a:endCxn id="9" idx="0"/>
          </p:cNvCxnSpPr>
          <p:nvPr/>
        </p:nvCxnSpPr>
        <p:spPr>
          <a:xfrm>
            <a:off x="8127124" y="3205654"/>
            <a:ext cx="2638097" cy="1497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34855" y="3347544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Mac</a:t>
            </a:r>
            <a:r>
              <a:rPr lang="zh-CN" altLang="en-US" sz="1600" dirty="0" smtClean="0"/>
              <a:t>版本</a:t>
            </a:r>
            <a:r>
              <a:rPr lang="en-US" altLang="zh-CN" sz="1600" dirty="0" smtClean="0"/>
              <a:t>JVM</a:t>
            </a:r>
          </a:p>
          <a:p>
            <a:pPr algn="ctr"/>
            <a:r>
              <a:rPr lang="zh-CN" altLang="en-US" sz="1600" dirty="0" smtClean="0"/>
              <a:t>解释</a:t>
            </a:r>
            <a:endParaRPr lang="en-US" sz="1600" dirty="0"/>
          </a:p>
        </p:txBody>
      </p:sp>
      <p:sp>
        <p:nvSpPr>
          <p:cNvPr id="44" name="Snip Single Corner Rectangle 43"/>
          <p:cNvSpPr/>
          <p:nvPr/>
        </p:nvSpPr>
        <p:spPr>
          <a:xfrm>
            <a:off x="9821918" y="0"/>
            <a:ext cx="2370082" cy="2806262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FF0000"/>
                </a:solidFill>
              </a:rPr>
              <a:t>JVM:  </a:t>
            </a:r>
            <a:r>
              <a:rPr lang="en-US" dirty="0" smtClean="0">
                <a:solidFill>
                  <a:schemeClr val="tx1"/>
                </a:solidFill>
              </a:rPr>
              <a:t>Java Virtual Machine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虚拟机。是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的核心和基础。 能基于</a:t>
            </a:r>
            <a:r>
              <a:rPr lang="en-US" altLang="zh-CN" dirty="0" smtClean="0">
                <a:solidFill>
                  <a:schemeClr val="tx1"/>
                </a:solidFill>
              </a:rPr>
              <a:t>JVM</a:t>
            </a:r>
            <a:r>
              <a:rPr lang="zh-CN" altLang="en-US" dirty="0" smtClean="0">
                <a:solidFill>
                  <a:schemeClr val="tx1"/>
                </a:solidFill>
              </a:rPr>
              <a:t>执行字节码文件。如果计算机要执行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程序，那么必须安装</a:t>
            </a:r>
            <a:r>
              <a:rPr lang="en-US" altLang="zh-CN" dirty="0" smtClean="0">
                <a:solidFill>
                  <a:schemeClr val="tx1"/>
                </a:solidFill>
              </a:rPr>
              <a:t>JVM</a:t>
            </a:r>
            <a:r>
              <a:rPr lang="zh-CN" altLang="en-US" dirty="0" smtClean="0">
                <a:solidFill>
                  <a:schemeClr val="tx1"/>
                </a:solidFill>
              </a:rPr>
              <a:t>，如何获得</a:t>
            </a:r>
            <a:r>
              <a:rPr lang="en-US" altLang="zh-CN" dirty="0" smtClean="0">
                <a:solidFill>
                  <a:schemeClr val="tx1"/>
                </a:solidFill>
              </a:rPr>
              <a:t>JVM</a:t>
            </a:r>
            <a:r>
              <a:rPr lang="zh-CN" altLang="en-US" dirty="0" smtClean="0">
                <a:solidFill>
                  <a:schemeClr val="tx1"/>
                </a:solidFill>
              </a:rPr>
              <a:t>后续学习。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Callout 59"/>
          <p:cNvSpPr/>
          <p:nvPr/>
        </p:nvSpPr>
        <p:spPr>
          <a:xfrm>
            <a:off x="4745421" y="740979"/>
            <a:ext cx="1907627" cy="1655380"/>
          </a:xfrm>
          <a:prstGeom prst="wedgeEllipseCallout">
            <a:avLst>
              <a:gd name="adj1" fmla="val 63464"/>
              <a:gd name="adj2" fmla="val 739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我只是一个半成品，没有</a:t>
            </a:r>
            <a:r>
              <a:rPr lang="en-US" altLang="zh-CN" sz="1600" dirty="0" smtClean="0">
                <a:solidFill>
                  <a:schemeClr val="tx1"/>
                </a:solidFill>
              </a:rPr>
              <a:t>JVM</a:t>
            </a:r>
            <a:r>
              <a:rPr lang="zh-CN" altLang="en-US" sz="1600" dirty="0" smtClean="0">
                <a:solidFill>
                  <a:schemeClr val="tx1"/>
                </a:solidFill>
              </a:rPr>
              <a:t>进一步解释，计算机不认识我。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73" y="0"/>
            <a:ext cx="11573813" cy="849126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2【Java</a:t>
            </a:r>
            <a:r>
              <a:rPr lang="zh-CN" altLang="en-US" sz="2800" dirty="0" smtClean="0"/>
              <a:t>语言的主要特点</a:t>
            </a:r>
            <a:r>
              <a:rPr lang="en-US" altLang="zh-CN" sz="2800" dirty="0" smtClean="0"/>
              <a:t>】-3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09" y="851338"/>
            <a:ext cx="11461532" cy="25382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面向对象</a:t>
            </a:r>
            <a:endParaRPr lang="en-US" altLang="zh-CN" sz="2400" dirty="0" smtClean="0"/>
          </a:p>
          <a:p>
            <a:pPr lvl="1"/>
            <a:r>
              <a:rPr lang="en-US" altLang="zh-CN" sz="2200" dirty="0" smtClean="0"/>
              <a:t>Java</a:t>
            </a:r>
            <a:r>
              <a:rPr lang="zh-CN" altLang="en-US" sz="2200" dirty="0" smtClean="0"/>
              <a:t>是一门面向对象的语言；面向对象（</a:t>
            </a:r>
            <a:r>
              <a:rPr lang="en-US" altLang="zh-CN" sz="2200" dirty="0" smtClean="0"/>
              <a:t>Object Oriented</a:t>
            </a:r>
            <a:r>
              <a:rPr lang="zh-CN" altLang="en-US" sz="2200" dirty="0" smtClean="0"/>
              <a:t>）简称</a:t>
            </a:r>
            <a:r>
              <a:rPr lang="en-US" altLang="zh-CN" sz="2200" dirty="0" smtClean="0"/>
              <a:t>OO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面向对象与面向过程是两种有代表性的编程思想；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面向对象思想有三大特征：封装、继承、多态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本章中先不强调编程思想，先学习基本概念和语法，后续将重点学习面向对象思想；</a:t>
            </a:r>
            <a:endParaRPr lang="en-US" sz="2200" dirty="0"/>
          </a:p>
        </p:txBody>
      </p:sp>
      <p:pic>
        <p:nvPicPr>
          <p:cNvPr id="134146" name="Picture 2" descr="C:\Users\wxh\AppData\Local\Microsoft\Windows\Temporary Internet Files\Content.IE5\0M4P6LG4\logo-blue-square-300x3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3228" y="4194284"/>
            <a:ext cx="1586132" cy="1586132"/>
          </a:xfrm>
          <a:prstGeom prst="rect">
            <a:avLst/>
          </a:prstGeom>
          <a:noFill/>
        </p:spPr>
      </p:pic>
      <p:sp>
        <p:nvSpPr>
          <p:cNvPr id="21" name="Oval Callout 20"/>
          <p:cNvSpPr/>
          <p:nvPr/>
        </p:nvSpPr>
        <p:spPr>
          <a:xfrm>
            <a:off x="3074276" y="3815256"/>
            <a:ext cx="2081048" cy="2207172"/>
          </a:xfrm>
          <a:prstGeom prst="wedgeEllipseCallout">
            <a:avLst>
              <a:gd name="adj1" fmla="val -85363"/>
              <a:gd name="adj2" fmla="val -62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用面向对象的语言编程，有没有什么特点呢？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4147" name="Picture 3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5413" y="4149725"/>
            <a:ext cx="1773237" cy="1824038"/>
          </a:xfrm>
          <a:prstGeom prst="rect">
            <a:avLst/>
          </a:prstGeom>
          <a:noFill/>
        </p:spPr>
      </p:pic>
      <p:sp>
        <p:nvSpPr>
          <p:cNvPr id="23" name="Oval Callout 22"/>
          <p:cNvSpPr/>
          <p:nvPr/>
        </p:nvSpPr>
        <p:spPr>
          <a:xfrm>
            <a:off x="5502166" y="3515710"/>
            <a:ext cx="3436881" cy="3026979"/>
          </a:xfrm>
          <a:prstGeom prst="wedgeEllipseCallout">
            <a:avLst>
              <a:gd name="adj1" fmla="val 69984"/>
              <a:gd name="adj2" fmla="val -130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目前先不考虑编程思想，你就记住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这个特征就好，后面还会学习的。面向对象语言写的程序，都是一个一个类，就是</a:t>
            </a:r>
            <a:r>
              <a:rPr lang="en-US" altLang="zh-CN" dirty="0" smtClean="0">
                <a:solidFill>
                  <a:schemeClr val="tx1"/>
                </a:solidFill>
              </a:rPr>
              <a:t>class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啦，后面会使用的。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了解程序开发中的常见概念，对编程不陌生；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语言的基本特征；</a:t>
            </a:r>
            <a:endParaRPr lang="en-US" altLang="zh-CN" dirty="0" smtClean="0"/>
          </a:p>
          <a:p>
            <a:r>
              <a:rPr lang="zh-CN" altLang="en-US" dirty="0" smtClean="0"/>
              <a:t>能够搭建开发运行环境；</a:t>
            </a:r>
            <a:endParaRPr lang="en-US" altLang="zh-CN" dirty="0" smtClean="0"/>
          </a:p>
          <a:p>
            <a:r>
              <a:rPr lang="zh-CN" altLang="en-US" dirty="0" smtClean="0"/>
              <a:t>能够编写并正确运行一个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语言的基本语法；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73" y="0"/>
            <a:ext cx="11573813" cy="849126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2【Java</a:t>
            </a:r>
            <a:r>
              <a:rPr lang="zh-CN" altLang="en-US" sz="2800" dirty="0" smtClean="0"/>
              <a:t>语言的主要特点</a:t>
            </a:r>
            <a:r>
              <a:rPr lang="en-US" altLang="zh-CN" sz="2800" dirty="0" smtClean="0"/>
              <a:t>】-4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1" y="1008993"/>
            <a:ext cx="11776841" cy="5234151"/>
          </a:xfrm>
        </p:spPr>
        <p:txBody>
          <a:bodyPr>
            <a:normAutofit fontScale="92500"/>
          </a:bodyPr>
          <a:lstStyle/>
          <a:p>
            <a:r>
              <a:rPr lang="zh-CN" altLang="en-US" sz="2600" dirty="0" smtClean="0"/>
              <a:t>健壮性</a:t>
            </a:r>
            <a:endParaRPr lang="en-US" altLang="zh-CN" sz="2600" dirty="0" smtClean="0"/>
          </a:p>
          <a:p>
            <a:pPr lvl="1"/>
            <a:r>
              <a:rPr lang="zh-CN" altLang="en-US" dirty="0" smtClean="0"/>
              <a:t>健壮性又称鲁棒性（</a:t>
            </a:r>
            <a:r>
              <a:rPr lang="en-US" altLang="zh-CN" dirty="0" smtClean="0"/>
              <a:t>robustness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的强类型机制保证任何数据必须有明确的数据类型；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提供异常处理机制，能够统一处理异常事件；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不再使用指针，实现垃圾自动回收，程序员不需要手动回收内存；</a:t>
            </a:r>
            <a:endParaRPr lang="en-US" altLang="zh-CN" dirty="0" smtClean="0"/>
          </a:p>
          <a:p>
            <a:r>
              <a:rPr lang="zh-CN" altLang="en-US" sz="2600" dirty="0" smtClean="0"/>
              <a:t>分布式</a:t>
            </a:r>
            <a:endParaRPr lang="en-US" altLang="zh-CN" sz="2600" dirty="0" smtClean="0"/>
          </a:p>
          <a:p>
            <a:pPr lvl="1"/>
            <a:r>
              <a:rPr lang="zh-CN" altLang="en-US" dirty="0" smtClean="0"/>
              <a:t>提供了用于网络应用编程的类库，包括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URLConnection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ServerSocket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RMI(</a:t>
            </a:r>
            <a:r>
              <a:rPr lang="zh-CN" altLang="en-US" dirty="0" smtClean="0"/>
              <a:t>远程方法调用</a:t>
            </a:r>
            <a:r>
              <a:rPr lang="en-US" altLang="zh-CN" dirty="0" smtClean="0"/>
              <a:t>)</a:t>
            </a:r>
            <a:r>
              <a:rPr lang="zh-CN" altLang="en-US" dirty="0" smtClean="0"/>
              <a:t>机制是开发分布式应用的重要手段；</a:t>
            </a:r>
            <a:endParaRPr lang="en-US" altLang="zh-CN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73" y="0"/>
            <a:ext cx="11573813" cy="849126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2【Java</a:t>
            </a:r>
            <a:r>
              <a:rPr lang="zh-CN" altLang="en-US" sz="2800" dirty="0" smtClean="0"/>
              <a:t>语言的主要特点</a:t>
            </a:r>
            <a:r>
              <a:rPr lang="en-US" altLang="zh-CN" sz="2800" dirty="0" smtClean="0"/>
              <a:t>】-5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78" y="1008993"/>
            <a:ext cx="11908222" cy="523415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多线程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语言支持多线程编程；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提供多线程机制允许程序中有多个任务并发执行；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提供的同步机制允许共享数据；</a:t>
            </a:r>
            <a:endParaRPr lang="en-US" altLang="zh-CN" dirty="0" smtClean="0"/>
          </a:p>
          <a:p>
            <a:r>
              <a:rPr lang="zh-CN" altLang="en-US" sz="2800" dirty="0" smtClean="0"/>
              <a:t>动态性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允许程序动态地装人运行过程中所需要的类；也可以通过网络来载入所需要的类；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中能进行运行时的类型检查</a:t>
            </a:r>
            <a:endParaRPr lang="en-US" altLang="zh-CN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【Java</a:t>
            </a:r>
            <a:r>
              <a:rPr lang="zh-CN" altLang="en-US" dirty="0" smtClean="0"/>
              <a:t>语言概述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语言哪年正式推出？由哪个公司推出？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技术分哪三个版本？</a:t>
            </a:r>
            <a:endParaRPr lang="en-US" altLang="zh-CN" dirty="0" smtClean="0"/>
          </a:p>
          <a:p>
            <a:r>
              <a:rPr lang="zh-CN" altLang="en-US" dirty="0" smtClean="0"/>
              <a:t>本课程学习哪个版本？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语言的跨平台特性是如何实现的？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语言还有哪些其他特点？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【Java</a:t>
            </a:r>
            <a:r>
              <a:rPr lang="zh-CN" altLang="en-US" dirty="0" smtClean="0"/>
              <a:t>语言概述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793" y="1320800"/>
            <a:ext cx="10802007" cy="497046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由</a:t>
            </a:r>
            <a:r>
              <a:rPr lang="en-US" altLang="zh-CN" dirty="0" smtClean="0"/>
              <a:t>SUN</a:t>
            </a:r>
            <a:r>
              <a:rPr lang="zh-CN" altLang="en-US" dirty="0" smtClean="0"/>
              <a:t>公司于</a:t>
            </a:r>
            <a:r>
              <a:rPr lang="en-US" altLang="zh-CN" dirty="0" smtClean="0"/>
              <a:t>1995</a:t>
            </a:r>
            <a:r>
              <a:rPr lang="zh-CN" altLang="en-US" dirty="0" smtClean="0"/>
              <a:t>年正式推出，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年被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收购；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技术包括三个版本，分别是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标准版、</a:t>
            </a:r>
            <a:r>
              <a:rPr lang="en-US" altLang="zh-CN" dirty="0" err="1" smtClean="0"/>
              <a:t>JavaEE</a:t>
            </a:r>
            <a:r>
              <a:rPr lang="zh-CN" altLang="en-US" dirty="0" smtClean="0"/>
              <a:t>企业版、</a:t>
            </a:r>
            <a:r>
              <a:rPr lang="en-US" altLang="zh-CN" dirty="0" err="1" smtClean="0"/>
              <a:t>JavaME</a:t>
            </a:r>
            <a:r>
              <a:rPr lang="zh-CN" altLang="en-US" dirty="0" smtClean="0"/>
              <a:t>微型版，本课程主要学习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版本，是其他版本的核心基础；要成为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软件开发工程师，学习</a:t>
            </a:r>
            <a:r>
              <a:rPr lang="en-US" altLang="zh-CN" dirty="0" err="1" smtClean="0"/>
              <a:t>JavaEE</a:t>
            </a:r>
            <a:r>
              <a:rPr lang="zh-CN" altLang="en-US" dirty="0" smtClean="0"/>
              <a:t>版本是必须的；</a:t>
            </a:r>
            <a:endParaRPr lang="en-US" altLang="zh-CN" dirty="0" smtClean="0"/>
          </a:p>
          <a:p>
            <a:r>
              <a:rPr lang="zh-CN" altLang="en-US" dirty="0" smtClean="0"/>
              <a:t>到目前为止，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已经更新到</a:t>
            </a:r>
            <a:r>
              <a:rPr lang="en-US" altLang="zh-CN" dirty="0" smtClean="0"/>
              <a:t>1.8</a:t>
            </a:r>
            <a:r>
              <a:rPr lang="zh-CN" altLang="en-US" dirty="0" smtClean="0"/>
              <a:t>版本，也可以称为</a:t>
            </a:r>
            <a:r>
              <a:rPr lang="en-US" altLang="zh-CN" dirty="0" smtClean="0"/>
              <a:t>Java8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语言有很多特点，跨平台性是其中之一；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是实现跨平台特性的关键；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语言是面向对象的语言，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C#</a:t>
            </a:r>
            <a:r>
              <a:rPr lang="zh-CN" altLang="en-US" dirty="0" smtClean="0"/>
              <a:t>等也是面向对象的语言，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语言是面向过程的语言；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语言还有动态性、鲁棒性、分布式、多线程等特性；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开发运行平台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JDK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JRE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安装配置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JDK</a:t>
            </a:r>
            <a:r>
              <a:rPr lang="zh-CN" altLang="en-US" dirty="0" smtClean="0"/>
              <a:t>中的各种工具简介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388859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Virtual Machine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虚拟机，在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平台中有着举足轻重的地位；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可以理解为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编译器和操作系统间的虚拟处理器；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编译器编译出的字节码只要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认识即可；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再将字节码解释成操作系统认识的机器码；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只要需要运行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程序的设备，都需要安装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1【JVM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Item0101.java</a:t>
            </a:r>
            <a:endParaRPr lang="en-US" dirty="0"/>
          </a:p>
        </p:txBody>
      </p:sp>
      <p:pic>
        <p:nvPicPr>
          <p:cNvPr id="61441" name="Picture 1" descr="C:\Users\wxh\AppData\Local\Microsoft\Windows\Temporary Internet Files\Content.IE5\0M4P6LG4\logo-blue-square-300x3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60967" y="5123793"/>
            <a:ext cx="1239728" cy="1239728"/>
          </a:xfrm>
          <a:prstGeom prst="rect">
            <a:avLst/>
          </a:prstGeom>
          <a:noFill/>
        </p:spPr>
      </p:pic>
      <p:sp>
        <p:nvSpPr>
          <p:cNvPr id="8" name="Oval Callout 7"/>
          <p:cNvSpPr/>
          <p:nvPr/>
        </p:nvSpPr>
        <p:spPr>
          <a:xfrm>
            <a:off x="3137337" y="4682359"/>
            <a:ext cx="1608083" cy="1481959"/>
          </a:xfrm>
          <a:prstGeom prst="wedgeEllipseCallout">
            <a:avLst>
              <a:gd name="adj1" fmla="val -116389"/>
              <a:gd name="adj2" fmla="val 318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如何才能在设备上安装</a:t>
            </a:r>
            <a:r>
              <a:rPr lang="en-US" altLang="zh-CN" dirty="0" smtClean="0">
                <a:solidFill>
                  <a:schemeClr val="tx1"/>
                </a:solidFill>
              </a:rPr>
              <a:t>JVM</a:t>
            </a:r>
            <a:r>
              <a:rPr lang="zh-CN" altLang="en-US" dirty="0" smtClean="0">
                <a:solidFill>
                  <a:schemeClr val="tx1"/>
                </a:solidFill>
              </a:rPr>
              <a:t>呢？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43" name="Picture 3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25129" y="5292725"/>
            <a:ext cx="1830388" cy="1565275"/>
          </a:xfrm>
          <a:prstGeom prst="rect">
            <a:avLst/>
          </a:prstGeom>
          <a:noFill/>
        </p:spPr>
      </p:pic>
      <p:sp>
        <p:nvSpPr>
          <p:cNvPr id="11" name="Oval Callout 10"/>
          <p:cNvSpPr/>
          <p:nvPr/>
        </p:nvSpPr>
        <p:spPr>
          <a:xfrm>
            <a:off x="7173309" y="4666593"/>
            <a:ext cx="1860331" cy="1765738"/>
          </a:xfrm>
          <a:prstGeom prst="wedgeEllipseCallout">
            <a:avLst>
              <a:gd name="adj1" fmla="val 124396"/>
              <a:gd name="adj2" fmla="val 339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别着急，下个知识点就要讲啦！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32500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开发工具包（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 Development Kit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）的简称，是一个软件；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如果要用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语言编写程序，就必须在计算机上安装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JRE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运行环境（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 Runtime Environment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）的简称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如果要在机器上运行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程序，就必须要有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JRE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JDK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JRE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44566" y="3909848"/>
            <a:ext cx="7535917" cy="2711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48607" y="4367048"/>
            <a:ext cx="6038193" cy="18445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16165" y="4887310"/>
            <a:ext cx="1529256" cy="8355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06814" y="4882054"/>
            <a:ext cx="1529256" cy="8355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78318" y="6243145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开发工具包 </a:t>
            </a:r>
            <a:r>
              <a:rPr lang="en-US" altLang="zh-CN" dirty="0" smtClean="0"/>
              <a:t>JDK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36125" y="5701862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运行环境</a:t>
            </a:r>
            <a:r>
              <a:rPr lang="en-US" altLang="zh-CN" dirty="0" smtClean="0"/>
              <a:t>JRE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7188" y="5065986"/>
            <a:ext cx="155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虚拟机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JVM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1" y="5092262"/>
            <a:ext cx="155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基础类库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614855" y="3957145"/>
            <a:ext cx="2017987" cy="1844565"/>
          </a:xfrm>
          <a:prstGeom prst="wedgeEllipseCallout">
            <a:avLst>
              <a:gd name="adj1" fmla="val 89302"/>
              <a:gd name="adj2" fmla="val 357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只要计算机上有</a:t>
            </a:r>
            <a:r>
              <a:rPr lang="en-US" altLang="zh-CN" dirty="0" smtClean="0">
                <a:solidFill>
                  <a:schemeClr val="tx1"/>
                </a:solidFill>
              </a:rPr>
              <a:t>JRE</a:t>
            </a:r>
            <a:r>
              <a:rPr lang="zh-CN" altLang="en-US" dirty="0" smtClean="0">
                <a:solidFill>
                  <a:schemeClr val="tx1"/>
                </a:solidFill>
              </a:rPr>
              <a:t>，就有</a:t>
            </a:r>
            <a:r>
              <a:rPr lang="en-US" altLang="zh-CN" dirty="0" smtClean="0">
                <a:solidFill>
                  <a:schemeClr val="tx1"/>
                </a:solidFill>
              </a:rPr>
              <a:t>JVM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8981090" y="1986455"/>
            <a:ext cx="2638096" cy="2170387"/>
          </a:xfrm>
          <a:prstGeom prst="wedgeEllipseCallout">
            <a:avLst>
              <a:gd name="adj1" fmla="val -208584"/>
              <a:gd name="adj2" fmla="val 133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只要计算机上有</a:t>
            </a:r>
            <a:r>
              <a:rPr lang="en-US" altLang="zh-CN" dirty="0" smtClean="0">
                <a:solidFill>
                  <a:schemeClr val="tx1"/>
                </a:solidFill>
              </a:rPr>
              <a:t>JDK</a:t>
            </a:r>
            <a:r>
              <a:rPr lang="zh-CN" altLang="en-US" dirty="0" smtClean="0">
                <a:solidFill>
                  <a:schemeClr val="tx1"/>
                </a:solidFill>
              </a:rPr>
              <a:t>，就有</a:t>
            </a:r>
            <a:r>
              <a:rPr lang="en-US" altLang="zh-CN" dirty="0" smtClean="0">
                <a:solidFill>
                  <a:schemeClr val="tx1"/>
                </a:solidFill>
              </a:rPr>
              <a:t>JRE</a:t>
            </a:r>
            <a:r>
              <a:rPr lang="zh-CN" altLang="en-US" dirty="0" smtClean="0">
                <a:solidFill>
                  <a:schemeClr val="tx1"/>
                </a:solidFill>
              </a:rPr>
              <a:t>。如果不需要开发，只运行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程序，也可以单独安装</a:t>
            </a:r>
            <a:r>
              <a:rPr lang="en-US" altLang="zh-CN" dirty="0" smtClean="0">
                <a:solidFill>
                  <a:schemeClr val="tx1"/>
                </a:solidFill>
              </a:rPr>
              <a:t>JRE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9543392" y="3978166"/>
            <a:ext cx="2322786" cy="2091558"/>
          </a:xfrm>
          <a:prstGeom prst="wedgeEllipseCallout">
            <a:avLst>
              <a:gd name="adj1" fmla="val -222158"/>
              <a:gd name="adj2" fmla="val 637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根据不同的操作系统，下载不同版本</a:t>
            </a:r>
            <a:r>
              <a:rPr lang="en-US" altLang="zh-CN" dirty="0" smtClean="0">
                <a:solidFill>
                  <a:schemeClr val="tx1"/>
                </a:solidFill>
              </a:rPr>
              <a:t>JDK</a:t>
            </a:r>
            <a:r>
              <a:rPr lang="zh-CN" altLang="en-US" dirty="0" smtClean="0">
                <a:solidFill>
                  <a:schemeClr val="tx1"/>
                </a:solidFill>
              </a:rPr>
              <a:t>软件安装即可。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150883"/>
            <a:ext cx="10921277" cy="507649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下载：到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Oracle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官网或通过搜索下载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安装文件，本课程使用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版本；注意下载的版本要与当前操作系统一致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文件名中会包含操作系统名称关键词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安装：双击安装文件默认安装即可；默认安装到系统盘下的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files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目录下，生成文件夹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；该文件夹下两个子文件夹，具体名称与版本有关：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jdk1.7.0_79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：为开发工具目录；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jre7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：为开发环境目录；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JDK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安装配置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977462"/>
            <a:ext cx="10921277" cy="41620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配置：在系统的环境变量中配置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classpath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每个操作系统配置环境变量的操作路径有所差别，多数可以右键点击 我的电脑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高级系统配置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环境变量设置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值增加：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C:\Program Files (x86)\Java\jdk1.7.0_79\bin;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classpath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值增加：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.;【.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表示当前路径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设置了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路径，就能够使用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提供的工具，工具都位于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设置了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classpath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路径，就能够运行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classpath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.class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文件，后续将具体使用；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JDK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安装配置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36193" name="Picture 1" descr="C:\Users\wxh\AppData\Roaming\Tencent\Users\29097443\QQ\WinTemp\RichOle\8T)FP8M3V3EUQ9ZB5FIYSZ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869" y="5155324"/>
            <a:ext cx="3267075" cy="1295400"/>
          </a:xfrm>
          <a:prstGeom prst="rect">
            <a:avLst/>
          </a:prstGeom>
          <a:noFill/>
        </p:spPr>
      </p:pic>
      <p:pic>
        <p:nvPicPr>
          <p:cNvPr id="136194" name="Picture 2" descr="C:\Users\wxh\AppData\Roaming\Tencent\Users\29097443\QQ\WinTemp\RichOle\09K$Z$SP9}(745@6FE%OF[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483" y="5123793"/>
            <a:ext cx="3276600" cy="13239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977462"/>
            <a:ext cx="10921277" cy="193915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按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windows+R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，在弹出框中输入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，运行处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命令窗口；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输入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，出现如下提示，表示安装配置成功；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JDK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安装配置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46433" name="Picture 1" descr="C:\Users\wxh\AppData\Roaming\Tencent\Users\29097443\QQ\WinTemp\RichOle\W_~RZCIC]NE{$H4TUH$_AH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7820" y="2758965"/>
            <a:ext cx="6343650" cy="2105025"/>
          </a:xfrm>
          <a:prstGeom prst="rect">
            <a:avLst/>
          </a:prstGeom>
          <a:noFill/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50764" y="4913586"/>
            <a:ext cx="10921277" cy="1124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如果提示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不是可用命令，则表示安装不成功，或者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中的路径设置错误；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程序开发常见概念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：计算机结构与基础运行原理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：程序与编程语言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：不同类型语言的编译与运行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：进制与编码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：字符集</a:t>
            </a:r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788276"/>
            <a:ext cx="11015870" cy="57386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是开发工具包，提供了一系列的工具，都存在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目录下，是一系列的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.exe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文件，可以直接在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窗口调用使用；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javac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编译器，将源程序转成字节码；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–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运行编译后的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.class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后缀的）；</a:t>
            </a: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jar –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打包工具，将相关的类文件打包成一个文件；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javadoc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文档生成器，从源码注释中提取文档；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jdb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debugger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，查错工具；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appletviewer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：小程序浏览器，执行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文件上的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浏览器；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：产生可以调用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过程的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过程，或建立能被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程序调用的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过程的头文件；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反汇编器，显示编译类文件中的可访问功能和数据，同时显示字节代码含义；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进行系统调试和监控的工具；</a:t>
            </a: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JDK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中的各种工具简介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【Java</a:t>
            </a:r>
            <a:r>
              <a:rPr lang="zh-CN" altLang="en-US" dirty="0" smtClean="0"/>
              <a:t>开发运行平台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是什么简称，有什么作用？</a:t>
            </a:r>
            <a:endParaRPr lang="en-US" altLang="zh-CN" dirty="0" smtClean="0"/>
          </a:p>
          <a:p>
            <a:r>
              <a:rPr lang="en-US" altLang="zh-CN" dirty="0" smtClean="0"/>
              <a:t>JDK</a:t>
            </a:r>
            <a:r>
              <a:rPr lang="zh-CN" altLang="en-US" dirty="0" smtClean="0"/>
              <a:t>是什么简称？有什么作用？</a:t>
            </a:r>
            <a:endParaRPr lang="en-US" altLang="zh-CN" dirty="0" smtClean="0"/>
          </a:p>
          <a:p>
            <a:r>
              <a:rPr lang="en-US" altLang="zh-CN" dirty="0" smtClean="0"/>
              <a:t>JRE</a:t>
            </a:r>
            <a:r>
              <a:rPr lang="zh-CN" altLang="en-US" dirty="0" smtClean="0"/>
              <a:t>是什么简称，有什么作用？</a:t>
            </a:r>
            <a:endParaRPr lang="en-US" altLang="zh-CN" dirty="0" smtClean="0"/>
          </a:p>
          <a:p>
            <a:r>
              <a:rPr lang="en-US" altLang="zh-CN" dirty="0" smtClean="0"/>
              <a:t>JDK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的关系？</a:t>
            </a:r>
            <a:endParaRPr lang="en-US" altLang="zh-CN" dirty="0" smtClean="0"/>
          </a:p>
          <a:p>
            <a:r>
              <a:rPr lang="en-US" altLang="zh-CN" dirty="0" smtClean="0"/>
              <a:t>JDK</a:t>
            </a:r>
            <a:r>
              <a:rPr lang="zh-CN" altLang="en-US" dirty="0" smtClean="0"/>
              <a:t>下的工具存在哪里，有哪些主要的工具？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【Java</a:t>
            </a:r>
            <a:r>
              <a:rPr lang="zh-CN" altLang="en-US" dirty="0" smtClean="0"/>
              <a:t>开发运行平台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如果要使用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程序，作为程序员，那么就需要在计算机上安装</a:t>
            </a:r>
            <a:r>
              <a:rPr lang="en-US" altLang="zh-CN" dirty="0" smtClean="0"/>
              <a:t>JDK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如果只需要运行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程序，那么只要有</a:t>
            </a:r>
            <a:r>
              <a:rPr lang="en-US" altLang="zh-CN" dirty="0" smtClean="0"/>
              <a:t>JRE</a:t>
            </a:r>
            <a:r>
              <a:rPr lang="zh-CN" altLang="en-US" dirty="0" smtClean="0"/>
              <a:t>就可以；有了</a:t>
            </a:r>
            <a:r>
              <a:rPr lang="en-US" altLang="zh-CN" dirty="0" smtClean="0"/>
              <a:t>JRE</a:t>
            </a:r>
            <a:r>
              <a:rPr lang="zh-CN" altLang="en-US" dirty="0" smtClean="0"/>
              <a:t>，就有了</a:t>
            </a:r>
            <a:r>
              <a:rPr lang="en-US" altLang="zh-CN" dirty="0" smtClean="0"/>
              <a:t>JVM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JDK</a:t>
            </a:r>
            <a:r>
              <a:rPr lang="zh-CN" altLang="en-US" dirty="0" smtClean="0"/>
              <a:t>下的工具都存在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目录下，有</a:t>
            </a:r>
            <a:r>
              <a:rPr lang="en-US" altLang="zh-CN" dirty="0" err="1" smtClean="0"/>
              <a:t>java,javac,jar,javadoc,javap</a:t>
            </a:r>
            <a:r>
              <a:rPr lang="zh-CN" altLang="en-US" dirty="0" smtClean="0"/>
              <a:t>等；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52926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：可运行的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类的基本结构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编译与运行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类命名问题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：单一文件中编写多个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方法的声明规范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源代码从编译到执行的过程分析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：常见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介绍（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NetBeans</a:t>
            </a:r>
            <a:r>
              <a:rPr lang="zh-CN" altLang="en-US" dirty="0" smtClean="0"/>
              <a:t>等）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功能基本使用</a:t>
            </a:r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3" y="793759"/>
            <a:ext cx="11015870" cy="213862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是面向对象的语言，面向对象的语言的程序的组成单位就是“类”；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使用关键字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可以声明类；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可运行的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类的基本结构如下：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可运行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类的基本结构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2979" y="3495701"/>
            <a:ext cx="5612523" cy="30469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</a:t>
            </a:r>
            <a:r>
              <a:rPr lang="en-US" sz="2400" dirty="0" smtClean="0"/>
              <a:t>lass   Test   {</a:t>
            </a:r>
          </a:p>
          <a:p>
            <a:endParaRPr lang="en-US" sz="2400" dirty="0" smtClean="0"/>
          </a:p>
          <a:p>
            <a:r>
              <a:rPr lang="en-US" sz="2400" dirty="0" smtClean="0"/>
              <a:t>       public sta</a:t>
            </a:r>
            <a:r>
              <a:rPr lang="en-US" altLang="zh-CN" sz="2400" dirty="0" smtClean="0"/>
              <a:t>t</a:t>
            </a:r>
            <a:r>
              <a:rPr lang="en-US" sz="2400" dirty="0" smtClean="0"/>
              <a:t>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 {</a:t>
            </a:r>
          </a:p>
          <a:p>
            <a:r>
              <a:rPr lang="en-US" sz="2400" dirty="0" smtClean="0"/>
              <a:t>        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(“Hello World”);</a:t>
            </a:r>
          </a:p>
          <a:p>
            <a:r>
              <a:rPr lang="en-US" sz="2400" dirty="0" smtClean="0"/>
              <a:t>      </a:t>
            </a:r>
          </a:p>
          <a:p>
            <a:r>
              <a:rPr lang="en-US" sz="2400" dirty="0" smtClean="0"/>
              <a:t>    </a:t>
            </a:r>
            <a:r>
              <a:rPr lang="en-US" altLang="zh-CN" sz="2400" dirty="0" smtClean="0"/>
              <a:t>}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Oval Callout 5"/>
          <p:cNvSpPr/>
          <p:nvPr/>
        </p:nvSpPr>
        <p:spPr>
          <a:xfrm>
            <a:off x="3578773" y="2806262"/>
            <a:ext cx="1671144" cy="1245478"/>
          </a:xfrm>
          <a:prstGeom prst="wedgeEllipseCallout">
            <a:avLst>
              <a:gd name="adj1" fmla="val 83042"/>
              <a:gd name="adj2" fmla="val 284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lass</a:t>
            </a:r>
            <a:r>
              <a:rPr lang="zh-CN" altLang="en-US" dirty="0" smtClean="0">
                <a:solidFill>
                  <a:schemeClr val="tx1"/>
                </a:solidFill>
              </a:rPr>
              <a:t>关键字不能变，全部小写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379779" y="1939159"/>
            <a:ext cx="1818290" cy="1413642"/>
          </a:xfrm>
          <a:prstGeom prst="wedgeEllipseCallout">
            <a:avLst>
              <a:gd name="adj1" fmla="val -49508"/>
              <a:gd name="adj2" fmla="val 733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类的名字可以自取，建议英文，首字母大写。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3338" y="3563007"/>
            <a:ext cx="583324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27531" y="3541987"/>
            <a:ext cx="583324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84221" y="4314498"/>
            <a:ext cx="583324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8849710" y="1996965"/>
            <a:ext cx="1818290" cy="1413642"/>
          </a:xfrm>
          <a:prstGeom prst="wedgeEllipseCallout">
            <a:avLst>
              <a:gd name="adj1" fmla="val -137080"/>
              <a:gd name="adj2" fmla="val 811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与最后的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r>
              <a:rPr lang="zh-CN" altLang="en-US" dirty="0" smtClean="0">
                <a:solidFill>
                  <a:schemeClr val="tx1"/>
                </a:solidFill>
              </a:rPr>
              <a:t>成对出现，包含类体部分。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7627" y="4298732"/>
            <a:ext cx="4561489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788276" y="2758964"/>
            <a:ext cx="2138857" cy="2186155"/>
          </a:xfrm>
          <a:prstGeom prst="wedgeEllipseCallout">
            <a:avLst>
              <a:gd name="adj1" fmla="val 189475"/>
              <a:gd name="adj2" fmla="val 297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这个方法叫</a:t>
            </a:r>
            <a:r>
              <a:rPr lang="en-US" altLang="zh-CN" dirty="0" smtClean="0">
                <a:solidFill>
                  <a:schemeClr val="tx1"/>
                </a:solidFill>
              </a:rPr>
              <a:t>main</a:t>
            </a:r>
            <a:r>
              <a:rPr lang="zh-CN" altLang="en-US" dirty="0" smtClean="0">
                <a:solidFill>
                  <a:schemeClr val="tx1"/>
                </a:solidFill>
              </a:rPr>
              <a:t>方法，除了</a:t>
            </a:r>
            <a:r>
              <a:rPr lang="en-US" altLang="zh-CN" dirty="0" err="1" smtClean="0">
                <a:solidFill>
                  <a:schemeClr val="tx1"/>
                </a:solidFill>
              </a:rPr>
              <a:t>args</a:t>
            </a:r>
            <a:r>
              <a:rPr lang="zh-CN" altLang="en-US" dirty="0" smtClean="0">
                <a:solidFill>
                  <a:schemeClr val="tx1"/>
                </a:solidFill>
              </a:rPr>
              <a:t>可以自行命名，其他都不可变，是程序运行的入口。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428" y="3552497"/>
            <a:ext cx="583324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10326414" y="2758966"/>
            <a:ext cx="1865586" cy="1481958"/>
          </a:xfrm>
          <a:prstGeom prst="wedgeEllipseCallout">
            <a:avLst>
              <a:gd name="adj1" fmla="val -37369"/>
              <a:gd name="adj2" fmla="val 677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与随后的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r>
              <a:rPr lang="zh-CN" altLang="en-US" dirty="0" smtClean="0">
                <a:solidFill>
                  <a:schemeClr val="tx1"/>
                </a:solidFill>
              </a:rPr>
              <a:t>成对出现，包含</a:t>
            </a:r>
            <a:r>
              <a:rPr lang="en-US" altLang="zh-CN" dirty="0" smtClean="0">
                <a:solidFill>
                  <a:schemeClr val="tx1"/>
                </a:solidFill>
              </a:rPr>
              <a:t>main</a:t>
            </a:r>
            <a:r>
              <a:rPr lang="zh-CN" altLang="en-US" dirty="0" smtClean="0">
                <a:solidFill>
                  <a:schemeClr val="tx1"/>
                </a:solidFill>
              </a:rPr>
              <a:t>方法的方法体。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96607" y="5034455"/>
            <a:ext cx="4561489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1366345" y="4897819"/>
            <a:ext cx="2138857" cy="2186155"/>
          </a:xfrm>
          <a:prstGeom prst="wedgeEllipseCallout">
            <a:avLst>
              <a:gd name="adj1" fmla="val 162939"/>
              <a:gd name="adj2" fmla="val -351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打印输出</a:t>
            </a:r>
            <a:r>
              <a:rPr lang="en-US" altLang="zh-CN" dirty="0" err="1" smtClean="0">
                <a:solidFill>
                  <a:schemeClr val="tx1"/>
                </a:solidFill>
              </a:rPr>
              <a:t>HelloWorld</a:t>
            </a:r>
            <a:r>
              <a:rPr lang="zh-CN" altLang="en-US" dirty="0" smtClean="0">
                <a:solidFill>
                  <a:schemeClr val="tx1"/>
                </a:solidFill>
              </a:rPr>
              <a:t>，目前不会写其他的，先写这一条即可。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227" y="793760"/>
            <a:ext cx="11015870" cy="204403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编写：打开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notepad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记事本，编写上页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所示的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保存：将文件保存为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，存到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D:/java/chapter01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编译：运行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命令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，转到目录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D:/java/chapter01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下，运行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Test.java</a:t>
            </a:r>
          </a:p>
          <a:p>
            <a:pPr>
              <a:lnSpc>
                <a:spcPct val="10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2【HelloWorld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的编译与运行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45057" name="Picture 1" descr="C:\Users\wxh\AppData\Roaming\Tencent\Users\29097443\QQ\WinTemp\RichOle\D{~IDX0C~DE@OS1FJ@R~R~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089" y="2538248"/>
            <a:ext cx="6343650" cy="2105025"/>
          </a:xfrm>
          <a:prstGeom prst="rect">
            <a:avLst/>
          </a:prstGeom>
          <a:noFill/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06095" y="4698354"/>
            <a:ext cx="11015870" cy="472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运行：编译成功后，在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D:/java/chapter01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下生成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Test.class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文件，运行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Test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45058" name="Picture 2" descr="C:\Users\wxh\AppData\Roaming\Tencent\Users\29097443\QQ\WinTemp\RichOle\X9J9FSJ%0QVOJN59Q2S97X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028" y="5249917"/>
            <a:ext cx="6343650" cy="990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思考：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536050" y="940904"/>
            <a:ext cx="11015870" cy="5128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在前面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中，我们把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类的文件命名为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，如果保存为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会如何？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3【public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类的命名问题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536050" y="940904"/>
            <a:ext cx="11015870" cy="3441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类前面常常使用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修饰，成为公共类，具体含义暂时不用理解，后续将学习；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然而，用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public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修饰的类所在源文件命名就有要求：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.java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文件的名字必须与源文件中的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class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名字完全一致，大小写也需要一致；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如果不一致将出现编译错误；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148481" name="Picture 1" descr="C:\Users\wxh\AppData\Roaming\Tencent\Users\29097443\QQ\WinTemp\RichOle\$T8(HP~71WZBHOI}$2ZW([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386" y="4146331"/>
            <a:ext cx="6305550" cy="1295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639" y="1386542"/>
            <a:ext cx="11015870" cy="403679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文件中可以有多个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最多只能有一个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也可以没有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实际编程中，尽量不要在一个文件中存在多个类，可读性比较差；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单一文件里多个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类问题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0" name="TextBox 19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650" y="98662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类运行的入口；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也就是说，一个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类如果没有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方法，就不能运行；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方法的声明如下所示：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main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方法的声明规范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913" y="3042751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public static void main(String[] </a:t>
            </a:r>
            <a:r>
              <a:rPr lang="en-US" dirty="0" err="1" smtClean="0">
                <a:ea typeface="微软雅黑 Light"/>
              </a:rPr>
              <a:t>args</a:t>
            </a:r>
            <a:r>
              <a:rPr lang="en-US" dirty="0" smtClean="0">
                <a:ea typeface="微软雅黑 Light"/>
              </a:rPr>
              <a:t>)  {</a:t>
            </a:r>
          </a:p>
          <a:p>
            <a:r>
              <a:rPr lang="en-US" dirty="0" smtClean="0">
                <a:ea typeface="微软雅黑 Light"/>
              </a:rPr>
              <a:t>        </a:t>
            </a:r>
          </a:p>
          <a:p>
            <a:r>
              <a:rPr lang="en-US" dirty="0" smtClean="0">
                <a:ea typeface="微软雅黑 Light"/>
              </a:rPr>
              <a:t> }</a:t>
            </a:r>
            <a:endParaRPr lang="en-US" dirty="0">
              <a:ea typeface="微软雅黑 Light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44085" y="3972615"/>
            <a:ext cx="11015870" cy="67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其中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public  static void main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都不能修改，参数类型也必须是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String[]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参数名称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args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可以修改；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如果不符合以上规范，运行将出错：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Item0401.java</a:t>
            </a:r>
            <a:endParaRPr lang="en-US" dirty="0"/>
          </a:p>
        </p:txBody>
      </p:sp>
      <p:pic>
        <p:nvPicPr>
          <p:cNvPr id="38913" name="Picture 1" descr="C:\Users\wxh\AppData\Roaming\Tencent\Users\29097443\QQ\WinTemp\RichOle\]IF2@K3W7Y0EOUG((VI_G{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993" y="5218386"/>
            <a:ext cx="6296025" cy="9810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4" y="793759"/>
            <a:ext cx="11015870" cy="212286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计算机系统包括硬件和软件两个部分；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我们通常说的计算机结构指的是硬件部分的结构；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了解硬件的结构，有助于我们理解程序的运行过程；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计算机结构与基础运行原理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5108028" y="2790497"/>
          <a:ext cx="5051972" cy="3347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Callout 5"/>
          <p:cNvSpPr/>
          <p:nvPr/>
        </p:nvSpPr>
        <p:spPr>
          <a:xfrm>
            <a:off x="2017986" y="3058510"/>
            <a:ext cx="2333297" cy="2270235"/>
          </a:xfrm>
          <a:prstGeom prst="wedgeEllipseCallout">
            <a:avLst>
              <a:gd name="adj1" fmla="val 98284"/>
              <a:gd name="adj2" fmla="val 540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学习的目标是用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技术编写软件！但是软件是要运行在硬件之上的。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编译到执行的过程分析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353170" y="1123784"/>
            <a:ext cx="10745754" cy="799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为例，编译到执行的过程如下所示：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83324" y="3468414"/>
            <a:ext cx="2207173" cy="151348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源文件</a:t>
            </a:r>
            <a:r>
              <a:rPr lang="en-US" altLang="zh-CN" dirty="0" smtClean="0">
                <a:solidFill>
                  <a:schemeClr val="tx1"/>
                </a:solidFill>
              </a:rPr>
              <a:t>Test.java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058510" y="3767959"/>
            <a:ext cx="1623848" cy="7252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javac</a:t>
            </a:r>
            <a:r>
              <a:rPr lang="zh-CN" altLang="en-US" dirty="0" smtClean="0">
                <a:solidFill>
                  <a:schemeClr val="tx1"/>
                </a:solidFill>
              </a:rPr>
              <a:t>编译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4913587" y="3321270"/>
            <a:ext cx="2207173" cy="151348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字节码文件</a:t>
            </a:r>
            <a:r>
              <a:rPr lang="en-US" altLang="zh-CN" dirty="0" err="1" smtClean="0">
                <a:solidFill>
                  <a:schemeClr val="tx1"/>
                </a:solidFill>
              </a:rPr>
              <a:t>Test.class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7246882" y="3715407"/>
            <a:ext cx="1623848" cy="7252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运行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83669" y="1576552"/>
            <a:ext cx="151349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JVM</a:t>
            </a:r>
            <a:r>
              <a:rPr lang="zh-CN" altLang="en-US" dirty="0" smtClean="0"/>
              <a:t>根据当前操作系统规范对</a:t>
            </a:r>
            <a:r>
              <a:rPr lang="en-US" altLang="zh-CN" dirty="0" err="1" smtClean="0"/>
              <a:t>Test.class</a:t>
            </a:r>
            <a:r>
              <a:rPr lang="zh-CN" altLang="en-US" dirty="0" smtClean="0"/>
              <a:t>进行了解释，生成符合操作系统规范的机器码。</a:t>
            </a:r>
            <a:endParaRPr lang="en-US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8912774" y="3300249"/>
            <a:ext cx="2207173" cy="151348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运行</a:t>
            </a:r>
            <a:r>
              <a:rPr lang="en-US" altLang="zh-CN" dirty="0" smtClean="0">
                <a:solidFill>
                  <a:schemeClr val="tx1"/>
                </a:solidFill>
              </a:rPr>
              <a:t>main</a:t>
            </a:r>
            <a:r>
              <a:rPr lang="zh-CN" altLang="en-US" dirty="0" smtClean="0">
                <a:solidFill>
                  <a:schemeClr val="tx1"/>
                </a:solidFill>
              </a:rPr>
              <a:t>方法中代码，打印输出</a:t>
            </a:r>
            <a:r>
              <a:rPr lang="en-US" altLang="zh-CN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0" idx="2"/>
          </p:cNvCxnSpPr>
          <p:nvPr/>
        </p:nvCxnSpPr>
        <p:spPr>
          <a:xfrm>
            <a:off x="8040414" y="3607877"/>
            <a:ext cx="0" cy="38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4"/>
            <a:ext cx="11015870" cy="507416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在实际开发工作中，不会使用记事本来开发，虽然记事本确实可以用来写代码；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都会使用一种集成开发环境（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IDE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）进行开发，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会提供很多辅助功能，提高开发效率；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常用的能用于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开发的免费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 </a:t>
            </a:r>
            <a:r>
              <a:rPr lang="zh-CN" altLang="en-US" sz="2000" dirty="0" smtClean="0"/>
              <a:t>官方网站：</a:t>
            </a:r>
            <a:r>
              <a:rPr lang="en-US" sz="2000" dirty="0" smtClean="0">
                <a:hlinkClick r:id="rId3"/>
              </a:rPr>
              <a:t>https://eclipse.org/</a:t>
            </a:r>
            <a:r>
              <a:rPr lang="en-US" sz="2000" dirty="0" smtClean="0"/>
              <a:t>  </a:t>
            </a:r>
            <a:r>
              <a:rPr lang="zh-CN" altLang="en-US" sz="2000" dirty="0" smtClean="0"/>
              <a:t>基于插件开发，对</a:t>
            </a:r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支持较好；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NetBeans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 smtClean="0"/>
              <a:t>官方网站： </a:t>
            </a:r>
            <a:r>
              <a:rPr lang="en-US" sz="2000" dirty="0" smtClean="0">
                <a:hlinkClick r:id="rId4"/>
              </a:rPr>
              <a:t>https://netbeans.org/</a:t>
            </a:r>
            <a:r>
              <a:rPr lang="zh-CN" altLang="en-US" sz="2000" dirty="0" smtClean="0"/>
              <a:t>基于插件开发，对</a:t>
            </a:r>
            <a:r>
              <a:rPr lang="en-US" altLang="zh-CN" sz="2000" dirty="0" err="1" smtClean="0"/>
              <a:t>JavaSE</a:t>
            </a:r>
            <a:r>
              <a:rPr lang="zh-CN" altLang="en-US" sz="2000" dirty="0" smtClean="0"/>
              <a:t>支持较好；</a:t>
            </a:r>
            <a:endParaRPr lang="en-US" sz="2000" dirty="0" smtClean="0"/>
          </a:p>
          <a:p>
            <a:pPr lvl="1"/>
            <a:r>
              <a:rPr lang="en-US" altLang="zh-CN" sz="2000" dirty="0" smtClean="0"/>
              <a:t>Idea </a:t>
            </a:r>
            <a:r>
              <a:rPr lang="zh-CN" altLang="en-US" sz="2000" dirty="0" smtClean="0"/>
              <a:t>官方网站：</a:t>
            </a:r>
            <a:r>
              <a:rPr lang="en-US" sz="2000" dirty="0" smtClean="0">
                <a:hlinkClick r:id="rId5"/>
              </a:rPr>
              <a:t>https://www.jetbrains.com/idea/features/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谷歌将其作为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开发首选</a:t>
            </a:r>
            <a:r>
              <a:rPr lang="en-US" altLang="zh-CN" sz="2000" dirty="0" smtClean="0"/>
              <a:t>IDE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5454872" y="1860331"/>
            <a:ext cx="1813032" cy="1355834"/>
          </a:xfrm>
          <a:prstGeom prst="wedgeEllipseCallout">
            <a:avLst>
              <a:gd name="adj1" fmla="val -79740"/>
              <a:gd name="adj2" fmla="val 365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国内</a:t>
            </a:r>
            <a:r>
              <a:rPr lang="en-US" altLang="zh-CN" dirty="0" smtClean="0">
                <a:solidFill>
                  <a:schemeClr val="tx1"/>
                </a:solidFill>
              </a:rPr>
              <a:t>Eclipse</a:t>
            </a:r>
            <a:r>
              <a:rPr lang="zh-CN" altLang="en-US" dirty="0" smtClean="0">
                <a:solidFill>
                  <a:schemeClr val="tx1"/>
                </a:solidFill>
              </a:rPr>
              <a:t>用得最多，我们也选用</a:t>
            </a:r>
            <a:r>
              <a:rPr lang="en-US" altLang="zh-CN" dirty="0" smtClean="0">
                <a:solidFill>
                  <a:schemeClr val="tx1"/>
                </a:solidFill>
              </a:rPr>
              <a:t>Eclipse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5"/>
            <a:ext cx="11015870" cy="18737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课程选用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；到官网下载解压可用；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：创建工程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file-new-java project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50529" name="Picture 1" descr="C:\Users\wxh\AppData\Roaming\Tencent\Users\29097443\QQ\WinTemp\RichOle\X~M0[MYK(UW]6[AK6BA7L)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901" y="2238704"/>
            <a:ext cx="5174671" cy="333178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576552" y="3326524"/>
            <a:ext cx="725214" cy="29954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79379" y="4871545"/>
            <a:ext cx="1045780" cy="36260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162" y="1105917"/>
            <a:ext cx="4980831" cy="18737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：创建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右键点击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new-class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，生成源代码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6570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6369269" y="3689131"/>
            <a:ext cx="725214" cy="29954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43296" y="5423338"/>
            <a:ext cx="1045780" cy="36260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577" name="Picture 1" descr="C:\Users\wxh\AppData\Roaming\Tencent\Users\29097443\QQ\WinTemp\RichOle\3PLFB%J3LN~)RAXAL%Q0K]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1255" y="1190625"/>
            <a:ext cx="4752975" cy="56673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71795" y="2572195"/>
            <a:ext cx="4945681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class Test {</a:t>
            </a:r>
          </a:p>
          <a:p>
            <a:endParaRPr lang="en-US" dirty="0" smtClean="0"/>
          </a:p>
          <a:p>
            <a:r>
              <a:rPr lang="en-US" dirty="0" smtClean="0"/>
              <a:t>/**</a:t>
            </a:r>
          </a:p>
          <a:p>
            <a:r>
              <a:rPr lang="en-US" dirty="0" smtClean="0"/>
              <a:t> * </a:t>
            </a:r>
            <a:r>
              <a:rPr lang="en-US" b="1" dirty="0" smtClean="0"/>
              <a:t>@</a:t>
            </a:r>
            <a:r>
              <a:rPr lang="en-US" b="1" dirty="0" err="1" smtClean="0"/>
              <a:t>param</a:t>
            </a:r>
            <a:r>
              <a:rPr lang="en-US" b="1" dirty="0" smtClean="0"/>
              <a:t> </a:t>
            </a:r>
            <a:r>
              <a:rPr lang="en-US" b="1" dirty="0" err="1" smtClean="0"/>
              <a:t>args</a:t>
            </a:r>
            <a:endParaRPr lang="en-US" b="1" dirty="0" smtClean="0"/>
          </a:p>
          <a:p>
            <a:r>
              <a:rPr lang="en-US" dirty="0" smtClean="0"/>
              <a:t> */</a:t>
            </a:r>
          </a:p>
          <a:p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r>
              <a:rPr lang="en-US" dirty="0" smtClean="0"/>
              <a:t>// </a:t>
            </a:r>
            <a:r>
              <a:rPr lang="en-US" b="1" dirty="0" smtClean="0"/>
              <a:t>TODO Auto-generated method stub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162" y="1105917"/>
            <a:ext cx="4980831" cy="18737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：完成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类，右键点击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，选择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 as-Java Application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6570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294883" y="2995448"/>
            <a:ext cx="725214" cy="29954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40565" y="3515711"/>
            <a:ext cx="1045780" cy="36260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0264" y="3360471"/>
            <a:ext cx="4945681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class Test {</a:t>
            </a:r>
          </a:p>
          <a:p>
            <a:endParaRPr lang="en-US" dirty="0" smtClean="0"/>
          </a:p>
          <a:p>
            <a:r>
              <a:rPr lang="en-US" dirty="0" smtClean="0"/>
              <a:t>/**</a:t>
            </a:r>
          </a:p>
          <a:p>
            <a:r>
              <a:rPr lang="en-US" dirty="0" smtClean="0"/>
              <a:t> * </a:t>
            </a:r>
            <a:r>
              <a:rPr lang="en-US" b="1" dirty="0" smtClean="0"/>
              <a:t>@</a:t>
            </a:r>
            <a:r>
              <a:rPr lang="en-US" b="1" dirty="0" err="1" smtClean="0"/>
              <a:t>param</a:t>
            </a:r>
            <a:r>
              <a:rPr lang="en-US" b="1" dirty="0" smtClean="0"/>
              <a:t> </a:t>
            </a:r>
            <a:r>
              <a:rPr lang="en-US" b="1" dirty="0" err="1" smtClean="0"/>
              <a:t>args</a:t>
            </a:r>
            <a:endParaRPr lang="en-US" b="1" dirty="0" smtClean="0"/>
          </a:p>
          <a:p>
            <a:r>
              <a:rPr lang="en-US" dirty="0" smtClean="0"/>
              <a:t> */</a:t>
            </a:r>
          </a:p>
          <a:p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endParaRPr lang="en-US" b="1" dirty="0" smtClean="0"/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("Hello from </a:t>
            </a:r>
            <a:r>
              <a:rPr lang="zh-CN" altLang="en-US" i="1" dirty="0" smtClean="0"/>
              <a:t>中软国际！</a:t>
            </a:r>
            <a:r>
              <a:rPr lang="en-US" altLang="zh-CN" i="1" dirty="0" smtClean="0"/>
              <a:t>");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>
              <a:ea typeface="微软雅黑 Light"/>
            </a:endParaRPr>
          </a:p>
        </p:txBody>
      </p:sp>
      <p:pic>
        <p:nvPicPr>
          <p:cNvPr id="154625" name="Picture 1" descr="C:\Users\wxh\AppData\Roaming\Tencent\Users\29097443\QQ\WinTemp\RichOle\FUJ%`696M9CB_Q8SBPW}Q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3311" y="2869324"/>
            <a:ext cx="4307326" cy="162384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157545" y="3547241"/>
            <a:ext cx="2254469" cy="2837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152993" y="3005957"/>
            <a:ext cx="1382111" cy="3048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endCxn id="9" idx="1"/>
          </p:cNvCxnSpPr>
          <p:nvPr/>
        </p:nvCxnSpPr>
        <p:spPr>
          <a:xfrm flipV="1">
            <a:off x="5281448" y="3689131"/>
            <a:ext cx="1876097" cy="17657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6372" y="4650828"/>
            <a:ext cx="44143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可见，使用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可以提高开发运行效率；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5"/>
            <a:ext cx="11015870" cy="15111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当我们写的程序越来越复杂，编译虽然没有问题，但是运行出的结果和期望不符，有什么好办法找到错误所在呢？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4"/>
            <a:ext cx="11015870" cy="122737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是调试的意思，在实际编程中经常用到；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主要作用是尽快找到程序中的错误，使得程序运行结果与预期相符；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功能为例，目前由于我们没有学习太多，所以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程序比较简单，以下面程序为例；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DEBUG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功能使用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229" y="3178127"/>
            <a:ext cx="10687987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class Test {</a:t>
            </a:r>
          </a:p>
          <a:p>
            <a:r>
              <a:rPr lang="en-US" dirty="0" smtClean="0"/>
              <a:t>/**</a:t>
            </a:r>
          </a:p>
          <a:p>
            <a:r>
              <a:rPr lang="en-US" dirty="0" smtClean="0"/>
              <a:t> * </a:t>
            </a:r>
            <a:r>
              <a:rPr lang="en-US" b="1" dirty="0" smtClean="0"/>
              <a:t>@</a:t>
            </a:r>
            <a:r>
              <a:rPr lang="en-US" b="1" dirty="0" err="1" smtClean="0"/>
              <a:t>param</a:t>
            </a:r>
            <a:r>
              <a:rPr lang="en-US" b="1" dirty="0" smtClean="0"/>
              <a:t> </a:t>
            </a:r>
            <a:r>
              <a:rPr lang="en-US" b="1" dirty="0" err="1" smtClean="0"/>
              <a:t>args</a:t>
            </a:r>
            <a:endParaRPr lang="en-US" b="1" dirty="0" smtClean="0"/>
          </a:p>
          <a:p>
            <a:r>
              <a:rPr lang="en-US" dirty="0" smtClean="0"/>
              <a:t> */</a:t>
            </a:r>
          </a:p>
          <a:p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("Hello from </a:t>
            </a:r>
            <a:r>
              <a:rPr lang="zh-CN" altLang="en-US" i="1" dirty="0" smtClean="0"/>
              <a:t>中软国际！</a:t>
            </a:r>
            <a:r>
              <a:rPr lang="en-US" altLang="zh-CN" i="1" dirty="0" smtClean="0"/>
              <a:t>");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(1);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(2);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(3);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4"/>
            <a:ext cx="11015870" cy="122737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：设置断点。断点指的是希望程序运行到此处暂停，以便查看程序当前运行状况；我们将打印输出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这两条语句设为断点；鼠标双击代码左侧灰色区域即可，再次双击即取消断点；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DEBUG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功能使用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56673" name="Picture 1" descr="C:\Users\wxh\AppData\Roaming\Tencent\Users\29097443\QQ\WinTemp\RichOle\GLW8`9YFUB7JV_R$~E1HG]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1738" y="2900855"/>
            <a:ext cx="6214040" cy="288509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004440" y="4508938"/>
            <a:ext cx="362607" cy="6463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1813033" y="3421117"/>
            <a:ext cx="1497725" cy="1292773"/>
          </a:xfrm>
          <a:prstGeom prst="wedgeEllipseCallout">
            <a:avLst>
              <a:gd name="adj1" fmla="val 107629"/>
              <a:gd name="adj2" fmla="val 476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双击设置的两个断点；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1" name="Picture 3" descr="C:\Users\wxh\AppData\Roaming\Tencent\Users\29097443\QQ\WinTemp\RichOle\9X93`B[)G[MI2R3TXBT2NX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5517" y="1655379"/>
            <a:ext cx="7229475" cy="4772025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4"/>
            <a:ext cx="11015870" cy="122737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：启动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。右键单击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，选择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 as-Java  Application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，跳转到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视图；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DEBUG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功能使用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1281" y="5297214"/>
            <a:ext cx="362607" cy="6463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2128344" y="4414344"/>
            <a:ext cx="1497725" cy="1292773"/>
          </a:xfrm>
          <a:prstGeom prst="wedgeEllipseCallout">
            <a:avLst>
              <a:gd name="adj1" fmla="val 107629"/>
              <a:gd name="adj2" fmla="val 476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程序运行到第一个断点暂停；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3074" y="2580290"/>
            <a:ext cx="919657" cy="3520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8681544" y="3431627"/>
            <a:ext cx="1497725" cy="1292773"/>
          </a:xfrm>
          <a:prstGeom prst="wedgeEllipseCallout">
            <a:avLst>
              <a:gd name="adj1" fmla="val -5003"/>
              <a:gd name="adj2" fmla="val -852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设置断点的行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66288" y="2706414"/>
            <a:ext cx="3063767" cy="3993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Callout 13"/>
          <p:cNvSpPr/>
          <p:nvPr/>
        </p:nvSpPr>
        <p:spPr>
          <a:xfrm>
            <a:off x="1198179" y="2017986"/>
            <a:ext cx="2091559" cy="1807779"/>
          </a:xfrm>
          <a:prstGeom prst="wedgeEllipseCallout">
            <a:avLst>
              <a:gd name="adj1" fmla="val 127627"/>
              <a:gd name="adj2" fmla="val -32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把鼠标放到这些按钮上，能看到按钮的名称以及快捷键。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4"/>
            <a:ext cx="11015870" cy="449084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：使用调试按钮工具或者通过快捷键进行调试；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into（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快捷键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F5）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进入当前行的方法内部，一步一步执行；</a:t>
            </a:r>
          </a:p>
          <a:p>
            <a:pPr lvl="1"/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return 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快捷键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F7）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返回上一步执行的方法；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over（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快捷键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F6）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执行当前行，但不进入执行细节</a:t>
            </a:r>
          </a:p>
          <a:p>
            <a:pPr lvl="1"/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resume 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快捷键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F8）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恢复执行，表示接着执行代码，直接跳到下一个断点；</a:t>
            </a:r>
          </a:p>
          <a:p>
            <a:pPr lvl="1"/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terminate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停止调试；</a:t>
            </a: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DEBUG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功能使用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982946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计算机硬件部分包括输入设备、存储器、输出设备、运算器、控制器五大部分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计算机结构与基础运行原理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86017" name="Picture 1" descr="C:\Users\wxh\AppData\Roaming\Tencent\Users\29097443\QQ\WinTemp\RichOle\1{ZTJMDM5LG%)8A4F7K[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3197" y="1781505"/>
            <a:ext cx="8068906" cy="425669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任何一个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类都能运行么？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类能够运行必须有什么方法？这个方法有什么规范？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源文件命名有什么要求？</a:t>
            </a:r>
            <a:endParaRPr lang="en-US" altLang="zh-CN" dirty="0" smtClean="0"/>
          </a:p>
          <a:p>
            <a:r>
              <a:rPr lang="zh-CN" altLang="en-US" dirty="0" smtClean="0"/>
              <a:t>常用的</a:t>
            </a:r>
            <a:r>
              <a:rPr lang="en-US" altLang="zh-CN" dirty="0" smtClean="0"/>
              <a:t>Java IDE</a:t>
            </a:r>
            <a:r>
              <a:rPr lang="zh-CN" altLang="en-US" dirty="0" smtClean="0"/>
              <a:t>有哪几个？</a:t>
            </a:r>
            <a:endParaRPr lang="en-US" altLang="zh-CN" dirty="0" smtClean="0"/>
          </a:p>
          <a:p>
            <a:r>
              <a:rPr lang="en-US" altLang="zh-CN" dirty="0" smtClean="0"/>
              <a:t>Eclipse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工具的</a:t>
            </a:r>
            <a:r>
              <a:rPr lang="en-US" altLang="zh-CN" dirty="0" smtClean="0"/>
              <a:t>f5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f6</a:t>
            </a:r>
            <a:r>
              <a:rPr lang="zh-CN" altLang="en-US" dirty="0" smtClean="0"/>
              <a:t>快捷键有什么区别？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3228"/>
            <a:ext cx="11079480" cy="52980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并不是任何一个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类都能被运行，类中有符合规范的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方法才能被运行；</a:t>
            </a:r>
            <a:endParaRPr lang="en-US" altLang="zh-CN" sz="2400" dirty="0" smtClean="0"/>
          </a:p>
          <a:p>
            <a:r>
              <a:rPr lang="en-US" altLang="zh-CN" sz="2400" dirty="0" smtClean="0"/>
              <a:t>main</a:t>
            </a:r>
            <a:r>
              <a:rPr lang="zh-CN" altLang="en-US" sz="2400" dirty="0" smtClean="0"/>
              <a:t>方法必须遵守规范，用</a:t>
            </a:r>
            <a:r>
              <a:rPr lang="en-US" altLang="zh-CN" sz="2400" dirty="0" smtClean="0"/>
              <a:t>public static void main</a:t>
            </a:r>
            <a:r>
              <a:rPr lang="zh-CN" altLang="en-US" sz="2400" dirty="0" smtClean="0"/>
              <a:t>声明，参数是</a:t>
            </a:r>
            <a:r>
              <a:rPr lang="en-US" altLang="zh-CN" sz="2400" dirty="0" smtClean="0"/>
              <a:t>String[]</a:t>
            </a:r>
            <a:r>
              <a:rPr lang="zh-CN" altLang="en-US" sz="2400" dirty="0" smtClean="0"/>
              <a:t>类型；</a:t>
            </a:r>
            <a:endParaRPr lang="en-US" altLang="zh-CN" sz="2400" dirty="0" smtClean="0"/>
          </a:p>
          <a:p>
            <a:r>
              <a:rPr lang="en-US" altLang="zh-CN" sz="2400" dirty="0" smtClean="0"/>
              <a:t>Java</a:t>
            </a:r>
            <a:r>
              <a:rPr lang="zh-CN" altLang="en-US" sz="2400" dirty="0" smtClean="0"/>
              <a:t>源文件中如果没有</a:t>
            </a:r>
            <a:r>
              <a:rPr lang="en-US" altLang="zh-CN" sz="2400" dirty="0" smtClean="0"/>
              <a:t>public</a:t>
            </a:r>
            <a:r>
              <a:rPr lang="zh-CN" altLang="en-US" sz="2400" dirty="0" smtClean="0"/>
              <a:t>类，命名没有要求；如果有</a:t>
            </a:r>
            <a:r>
              <a:rPr lang="en-US" altLang="zh-CN" sz="2400" dirty="0" smtClean="0"/>
              <a:t>public</a:t>
            </a:r>
            <a:r>
              <a:rPr lang="zh-CN" altLang="en-US" sz="2400" dirty="0" smtClean="0"/>
              <a:t>类，源文件名称必须与类名一致，大小写也必须一致；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javac</a:t>
            </a:r>
            <a:r>
              <a:rPr lang="zh-CN" altLang="en-US" sz="2400" dirty="0" smtClean="0"/>
              <a:t>可以编译源文件，使用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可以运行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类；</a:t>
            </a:r>
            <a:endParaRPr lang="en-US" altLang="zh-CN" sz="2400" dirty="0" smtClean="0"/>
          </a:p>
          <a:p>
            <a:r>
              <a:rPr lang="zh-CN" altLang="en-US" sz="2400" dirty="0" smtClean="0"/>
              <a:t>常用的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Eclipse/</a:t>
            </a:r>
            <a:r>
              <a:rPr lang="en-US" altLang="zh-CN" sz="2400" dirty="0" err="1" smtClean="0"/>
              <a:t>netbeans</a:t>
            </a:r>
            <a:r>
              <a:rPr lang="en-US" altLang="zh-CN" sz="2400" dirty="0" smtClean="0"/>
              <a:t>/idea</a:t>
            </a:r>
            <a:r>
              <a:rPr lang="zh-CN" altLang="en-US" sz="2400" dirty="0" smtClean="0"/>
              <a:t>，国内目前用得最多的是</a:t>
            </a:r>
            <a:r>
              <a:rPr lang="en-US" altLang="zh-CN" sz="2400" dirty="0" smtClean="0"/>
              <a:t>eclipse;</a:t>
            </a:r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debuge</a:t>
            </a:r>
            <a:r>
              <a:rPr lang="zh-CN" altLang="en-US" sz="2400" dirty="0" smtClean="0"/>
              <a:t>功能可以方便调试，</a:t>
            </a:r>
            <a:r>
              <a:rPr lang="en-US" altLang="zh-CN" sz="2400" dirty="0" smtClean="0"/>
              <a:t>f5</a:t>
            </a:r>
            <a:r>
              <a:rPr lang="zh-CN" altLang="en-US" sz="2400" dirty="0" smtClean="0"/>
              <a:t>可以执行当前行并查看执行细节，</a:t>
            </a:r>
            <a:r>
              <a:rPr lang="en-US" altLang="zh-CN" sz="2400" dirty="0" smtClean="0"/>
              <a:t>f6</a:t>
            </a:r>
            <a:r>
              <a:rPr lang="zh-CN" altLang="en-US" sz="2400" dirty="0" smtClean="0"/>
              <a:t>只执行当前行，不看细节；</a:t>
            </a:r>
            <a:r>
              <a:rPr lang="en-US" altLang="zh-CN" sz="2400" dirty="0" smtClean="0"/>
              <a:t>f7</a:t>
            </a:r>
            <a:r>
              <a:rPr lang="zh-CN" altLang="en-US" sz="2400" dirty="0" smtClean="0"/>
              <a:t>可以返回上一步；</a:t>
            </a:r>
            <a:r>
              <a:rPr lang="en-US" altLang="zh-CN" sz="2400" dirty="0" smtClean="0"/>
              <a:t>f8</a:t>
            </a:r>
            <a:r>
              <a:rPr lang="zh-CN" altLang="en-US" sz="2400" dirty="0" smtClean="0"/>
              <a:t>跳到下一个断点；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语法基本元素 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：空白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：语句与分号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中的关键字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：表达式的概念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：逗号表达式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：标识符、变量与常量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15868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类中，可以使用空白来使得代码可读性更强，展现更为清晰；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空白不是必须使用；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空白</a:t>
            </a:r>
            <a:r>
              <a:rPr kumimoji="0" lang="en-US" altLang="zh-CN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24577" name="Picture 1" descr="C:\Users\wxh\AppData\Roaming\Tencent\Users\29097443\QQ\WinTemp\RichOle\XG)A@{UC9$1)1}~)S89E3K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1739" y="2711669"/>
            <a:ext cx="6168214" cy="250671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039708" y="3294994"/>
            <a:ext cx="3063767" cy="2522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1749" y="3746939"/>
            <a:ext cx="3063767" cy="2522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1891862" y="2522483"/>
            <a:ext cx="2065283" cy="1545021"/>
          </a:xfrm>
          <a:prstGeom prst="wedgeEllipseCallout">
            <a:avLst>
              <a:gd name="adj1" fmla="val 99778"/>
              <a:gd name="adj2" fmla="val 8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空白行使得代码更为清晰，把相关性不强的代码段分隔开。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一句完整的代码称为一个语句；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每个语句结束后用分号；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语句与分号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6" name="TextBox 1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 action="ppaction://hlinkfile"/>
              </a:rPr>
              <a:t>课堂案例：</a:t>
            </a:r>
            <a:r>
              <a:rPr lang="en-US" altLang="zh-CN" dirty="0" smtClean="0">
                <a:hlinkClick r:id="rId3" action="ppaction://hlinkfile"/>
              </a:rPr>
              <a:t>Item0201.java</a:t>
            </a:r>
            <a:endParaRPr lang="en-US" dirty="0"/>
          </a:p>
        </p:txBody>
      </p:sp>
      <p:pic>
        <p:nvPicPr>
          <p:cNvPr id="20" name="Picture 1" descr="C:\Users\wxh\AppData\Roaming\Tencent\Users\29097443\QQ\WinTemp\RichOle\XG)A@{UC9$1)1}~)S89E3K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8319" y="3342291"/>
            <a:ext cx="6168214" cy="2506717"/>
          </a:xfrm>
          <a:prstGeom prst="rect">
            <a:avLst/>
          </a:prstGeom>
          <a:noFill/>
        </p:spPr>
      </p:pic>
      <p:sp>
        <p:nvSpPr>
          <p:cNvPr id="22" name="Oval Callout 21"/>
          <p:cNvSpPr/>
          <p:nvPr/>
        </p:nvSpPr>
        <p:spPr>
          <a:xfrm>
            <a:off x="2396359" y="4351283"/>
            <a:ext cx="1340070" cy="1119354"/>
          </a:xfrm>
          <a:prstGeom prst="wedgeEllipseCallout">
            <a:avLst>
              <a:gd name="adj1" fmla="val 114084"/>
              <a:gd name="adj2" fmla="val -92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打印输出语句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2508" y="4619297"/>
            <a:ext cx="3063767" cy="2522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40315" y="3715408"/>
            <a:ext cx="3063767" cy="2522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2485696" y="3258208"/>
            <a:ext cx="1340070" cy="1119354"/>
          </a:xfrm>
          <a:prstGeom prst="wedgeEllipseCallout">
            <a:avLst>
              <a:gd name="adj1" fmla="val 111731"/>
              <a:gd name="adj2" fmla="val 20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变量声明语句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4" y="980268"/>
            <a:ext cx="4486318" cy="482144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关键字指的是事先定义好的，有特殊意义的，计算机能认识的一些字符；也称为保留字；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程序员不能用关键字给自己程序中的元素命名等；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关键字如表中所示，均为小写字母；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中的关键字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7" name="表格 2"/>
          <p:cNvGraphicFramePr>
            <a:graphicFrameLocks noGrp="1"/>
          </p:cNvGraphicFramePr>
          <p:nvPr/>
        </p:nvGraphicFramePr>
        <p:xfrm>
          <a:off x="5256215" y="894858"/>
          <a:ext cx="6694048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43"/>
                <a:gridCol w="55946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关键字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enum、interface、class、extends、implements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对象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new、instanceof、this、super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包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package、import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byte、short、int、long、float、double、char、boolean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分支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if、 else、switch、case、break、continue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循环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do、while、for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void、return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异常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throw、throws、try、catch、finally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修饰符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Abstract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final、private、protected、public、、static、synchronized、</a:t>
                      </a:r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strictfp、native、assert、transient、volatile</a:t>
                      </a:r>
                    </a:p>
                  </a:txBody>
                  <a:tcPr marL="91434" marR="9143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保留字</a:t>
                      </a:r>
                      <a:endParaRPr lang="zh-CN" altLang="en-US" dirty="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const、goto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55281"/>
            <a:ext cx="11854070" cy="52720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语言中的表达式可以是如下几种：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常量：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用单引号引起来的字符：</a:t>
            </a:r>
            <a:r>
              <a:rPr lang="en-US" dirty="0" smtClean="0"/>
              <a:t> ‘A’ </a:t>
            </a:r>
            <a:r>
              <a:rPr lang="zh-CN" altLang="en-US" dirty="0" smtClean="0"/>
              <a:t>，</a:t>
            </a:r>
            <a:r>
              <a:rPr lang="en-US" dirty="0" smtClean="0"/>
              <a:t> '</a:t>
            </a:r>
            <a:r>
              <a:rPr lang="zh-CN" altLang="en-US" dirty="0" smtClean="0"/>
              <a:t>中</a:t>
            </a:r>
            <a:r>
              <a:rPr lang="en-US" altLang="zh-CN" dirty="0" smtClean="0"/>
              <a:t>'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用双引号引起来的字符串：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中软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，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卓越</a:t>
            </a:r>
            <a:r>
              <a:rPr lang="en-US" altLang="zh-CN" dirty="0" smtClean="0"/>
              <a:t>”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正确声明的变量：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stuId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用运算符连接的：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++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x+2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m+n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上面提到的表达式后续都会学习使用，还有一些和面向对象有关的表达式后续学习；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表达式的概念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55281"/>
            <a:ext cx="11854070" cy="7527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逗号可以用于声明相同类型变量时：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逗号表达式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422" y="1799685"/>
            <a:ext cx="1068798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 </a:t>
            </a:r>
            <a:r>
              <a:rPr lang="en-US" sz="2400" dirty="0" err="1" smtClean="0"/>
              <a:t>a,b,c,d</a:t>
            </a:r>
            <a:r>
              <a:rPr lang="en-US" sz="2400" dirty="0" smtClean="0"/>
              <a:t>;</a:t>
            </a:r>
            <a:endParaRPr lang="en-US" sz="2400" dirty="0" smtClean="0">
              <a:ea typeface="微软雅黑 Light"/>
            </a:endParaRPr>
          </a:p>
        </p:txBody>
      </p:sp>
      <p:sp>
        <p:nvSpPr>
          <p:cNvPr id="8" name="TextBox 7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Item0202.java</a:t>
            </a:r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7930" y="2353157"/>
            <a:ext cx="11854070" cy="752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逗号可以用于分隔数组中元素值：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636" y="3118733"/>
            <a:ext cx="1068798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[]  a={10,45,23};</a:t>
            </a:r>
            <a:endParaRPr lang="en-US" sz="2400" dirty="0" smtClean="0">
              <a:ea typeface="微软雅黑 Light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37930" y="3977005"/>
            <a:ext cx="11854070" cy="752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变量、数组相关都会在后续学习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225" y="725214"/>
            <a:ext cx="10792525" cy="58963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语言编程序，就需要定义接口、类、方法、变量，它们都需要名字，它们的名字称为标识符；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标识符的命名规则如下：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某一个区域中是唯一的，在不同的区域中可以使用同一名字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必须由字母、数字、下划线和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$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符号组成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不能以数字开头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不能使用非法的字符，如：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#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%.......&amp;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不能使用系统关键字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不能使用空格来分隔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长度无限制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严格区分大小写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不同的标识符有一定的命名规矩，后续学习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标识符、常量、变量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8" name="圆角矩形 6"/>
          <p:cNvSpPr>
            <a:spLocks noChangeArrowheads="1"/>
          </p:cNvSpPr>
          <p:nvPr/>
        </p:nvSpPr>
        <p:spPr bwMode="auto">
          <a:xfrm>
            <a:off x="7906791" y="4079328"/>
            <a:ext cx="2198687" cy="19446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16200000" scaled="1"/>
          </a:gradFill>
          <a:ln w="9525">
            <a:solidFill>
              <a:srgbClr val="4BACC6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+mn-ea"/>
                <a:ea typeface="+mn-ea"/>
                <a:sym typeface="Cambria" panose="02040503050406030204" pitchFamily="18" charset="0"/>
              </a:rPr>
              <a:t>例如：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  <a:ea typeface="+mn-ea"/>
                <a:sym typeface="Cambria" panose="02040503050406030204" pitchFamily="18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myName,$points, _sys_ta</a:t>
            </a:r>
            <a:r>
              <a:rPr lang="zh-CN" altLang="en-US" sz="1800" dirty="0" smtClean="0">
                <a:latin typeface="+mn-ea"/>
                <a:ea typeface="+mn-ea"/>
              </a:rPr>
              <a:t>是合法的</a:t>
            </a:r>
            <a:endParaRPr lang="en-US" altLang="zh-CN" sz="1800" dirty="0" smtClean="0">
              <a:solidFill>
                <a:srgbClr val="000000"/>
              </a:solidFill>
              <a:latin typeface="+mn-ea"/>
              <a:ea typeface="+mn-ea"/>
              <a:sym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#name</a:t>
            </a:r>
            <a:r>
              <a:rPr lang="zh-CN" altLang="en-US" sz="1800" dirty="0" smtClean="0">
                <a:latin typeface="+mn-ea"/>
                <a:ea typeface="+mn-ea"/>
              </a:rPr>
              <a:t>，</a:t>
            </a:r>
            <a:r>
              <a:rPr lang="en-US" altLang="zh-CN" sz="1800" dirty="0" smtClean="0">
                <a:latin typeface="+mn-ea"/>
                <a:ea typeface="+mn-ea"/>
              </a:rPr>
              <a:t>25name</a:t>
            </a:r>
            <a:r>
              <a:rPr lang="zh-CN" altLang="en-US" sz="1800" dirty="0" smtClean="0">
                <a:latin typeface="+mn-ea"/>
                <a:ea typeface="+mn-ea"/>
              </a:rPr>
              <a:t>，</a:t>
            </a:r>
            <a:r>
              <a:rPr lang="en-US" altLang="zh-CN" sz="1800" dirty="0" smtClean="0">
                <a:latin typeface="+mn-ea"/>
                <a:ea typeface="+mn-ea"/>
              </a:rPr>
              <a:t>class</a:t>
            </a:r>
            <a:r>
              <a:rPr lang="zh-CN" altLang="en-US" sz="1800" dirty="0" smtClean="0">
                <a:latin typeface="+mn-ea"/>
                <a:ea typeface="+mn-ea"/>
              </a:rPr>
              <a:t>，</a:t>
            </a:r>
            <a:r>
              <a:rPr lang="en-US" altLang="zh-CN" sz="1800" dirty="0" smtClean="0">
                <a:latin typeface="+mn-ea"/>
                <a:ea typeface="+mn-ea"/>
              </a:rPr>
              <a:t>&amp;time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dirty="0" smtClean="0">
                <a:latin typeface="+mn-ea"/>
                <a:ea typeface="+mn-ea"/>
              </a:rPr>
              <a:t>是非法的</a:t>
            </a:r>
            <a:endParaRPr lang="zh-CN" altLang="en-US" sz="1800" dirty="0" smtClean="0">
              <a:latin typeface="+mn-ea"/>
              <a:ea typeface="+mn-ea"/>
              <a:sym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225" y="725214"/>
            <a:ext cx="10792525" cy="88286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中的数据分为常量和变量；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常量就是不可变的，例如：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标识符、常量、变量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718" y="1799685"/>
            <a:ext cx="106879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(100);</a:t>
            </a:r>
            <a:endParaRPr lang="en-US" dirty="0" smtClean="0">
              <a:ea typeface="微软雅黑 Light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27266" y="2343808"/>
            <a:ext cx="10792525" cy="1030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上述代码中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就是个常量，执行的时候，就在内存中存储了一个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的数字；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变量是可变的，使用前需要先定义，我们称为声明变量：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464" y="3339451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x=10;</a:t>
            </a:r>
          </a:p>
          <a:p>
            <a:r>
              <a:rPr lang="en-US" dirty="0" smtClean="0"/>
              <a:t>X</a:t>
            </a:r>
            <a:r>
              <a:rPr lang="en-US" altLang="zh-CN" dirty="0" smtClean="0"/>
              <a:t>=1000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(x);</a:t>
            </a:r>
            <a:endParaRPr lang="en-US" dirty="0" smtClean="0">
              <a:ea typeface="微软雅黑 Light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00838" y="4325007"/>
            <a:ext cx="10792525" cy="625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上述代码中的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就是变量，可以对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进行修改，从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变为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1000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27113" y="4934607"/>
            <a:ext cx="10792525" cy="625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如果声明的时候用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final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修饰，也将成为常量，不能被修改；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442" y="5604431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  </a:t>
            </a:r>
            <a:r>
              <a:rPr lang="en-US" b="1" dirty="0" err="1" smtClean="0"/>
              <a:t>int</a:t>
            </a:r>
            <a:r>
              <a:rPr lang="en-US" b="1" dirty="0" smtClean="0"/>
              <a:t> x=10;</a:t>
            </a:r>
          </a:p>
          <a:p>
            <a:r>
              <a:rPr lang="en-US" dirty="0" smtClean="0"/>
              <a:t>X</a:t>
            </a:r>
            <a:r>
              <a:rPr lang="en-US" altLang="zh-CN" dirty="0" smtClean="0"/>
              <a:t>=1000</a:t>
            </a:r>
            <a:r>
              <a:rPr lang="en-US" dirty="0" smtClean="0"/>
              <a:t>;//</a:t>
            </a:r>
            <a:r>
              <a:rPr lang="zh-CN" altLang="en-US" dirty="0" smtClean="0">
                <a:solidFill>
                  <a:srgbClr val="FF0000"/>
                </a:solidFill>
              </a:rPr>
              <a:t>编译错误，</a:t>
            </a:r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修饰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后即为常量，不能被修改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(x);</a:t>
            </a:r>
            <a:endParaRPr lang="en-US" dirty="0" smtClean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982946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计算机工作的简单过程如下：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计算机结构与基础运行原理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5214" y="1828800"/>
            <a:ext cx="11020096" cy="6306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第一步：将程序和数据通过输入设备送入存储器（可以理解为内存）</a:t>
            </a:r>
            <a:r>
              <a:rPr lang="en-US" altLang="zh-CN" sz="2000" dirty="0" smtClean="0">
                <a:solidFill>
                  <a:schemeClr val="tx1"/>
                </a:solidFill>
                <a:ea typeface="微软雅黑 Light"/>
              </a:rPr>
              <a:t>;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9959" y="2801007"/>
            <a:ext cx="11020096" cy="6306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 smtClean="0">
              <a:solidFill>
                <a:schemeClr val="tx1"/>
              </a:solidFill>
              <a:ea typeface="微软雅黑 Light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第二步：计算机从存储器中取出程序指令送到控制器（可以理解为</a:t>
            </a:r>
            <a:r>
              <a:rPr lang="en-US" altLang="zh-CN" sz="2000" dirty="0" smtClean="0">
                <a:solidFill>
                  <a:schemeClr val="tx1"/>
                </a:solidFill>
                <a:ea typeface="微软雅黑 Light"/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）去识别，分析该指令要做什么事</a:t>
            </a:r>
            <a:r>
              <a:rPr lang="en-US" altLang="zh-CN" sz="2000" dirty="0" smtClean="0">
                <a:solidFill>
                  <a:schemeClr val="tx1"/>
                </a:solidFill>
                <a:ea typeface="微软雅黑 Light"/>
              </a:rPr>
              <a:t>;</a:t>
            </a:r>
            <a:r>
              <a:rPr lang="en-US" sz="2000" dirty="0" smtClean="0">
                <a:solidFill>
                  <a:schemeClr val="tx1"/>
                </a:solidFill>
                <a:ea typeface="微软雅黑 Light"/>
              </a:rPr>
              <a:t> </a:t>
            </a:r>
          </a:p>
          <a:p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4703" y="3852042"/>
            <a:ext cx="11020096" cy="6306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第三步：控制器根据指令的含义发出相应的命令（如加法、减法），将存储单元中存放的操作数据取出送往运算器进行运算，再把运算结果送回存储器指定的单元中</a:t>
            </a:r>
            <a:r>
              <a:rPr lang="en-US" altLang="zh-CN" sz="2000" dirty="0" smtClean="0">
                <a:solidFill>
                  <a:schemeClr val="tx1"/>
                </a:solidFill>
                <a:ea typeface="微软雅黑 Light"/>
              </a:rPr>
              <a:t>;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5214" y="4871544"/>
            <a:ext cx="11020096" cy="6306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第四步：当运算任务完成后，根据指令将结果通过输出设备输出</a:t>
            </a:r>
            <a:r>
              <a:rPr lang="en-US" altLang="zh-CN" sz="2000" dirty="0" smtClean="0">
                <a:solidFill>
                  <a:schemeClr val="tx1"/>
                </a:solidFill>
                <a:ea typeface="微软雅黑 Light"/>
              </a:rPr>
              <a:t>;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5234152" y="2443656"/>
            <a:ext cx="362607" cy="37837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ea typeface="微软雅黑 Light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5270938" y="3457904"/>
            <a:ext cx="362607" cy="37837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ea typeface="微软雅黑 Light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5297213" y="4493173"/>
            <a:ext cx="362607" cy="37837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【Java</a:t>
            </a:r>
            <a:r>
              <a:rPr lang="zh-CN" altLang="en-US" dirty="0" smtClean="0"/>
              <a:t>语法基本元素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中每条语句以什么符号结束？</a:t>
            </a:r>
            <a:endParaRPr lang="en-US" altLang="zh-CN" dirty="0" smtClean="0"/>
          </a:p>
          <a:p>
            <a:r>
              <a:rPr lang="zh-CN" altLang="en-US" dirty="0" smtClean="0"/>
              <a:t>标识符有哪些命名规则？</a:t>
            </a:r>
            <a:endParaRPr lang="en-US" altLang="zh-CN" dirty="0" smtClean="0"/>
          </a:p>
          <a:p>
            <a:r>
              <a:rPr lang="zh-CN" altLang="en-US" dirty="0" smtClean="0"/>
              <a:t>什么是关键字，有哪些要求？</a:t>
            </a:r>
            <a:endParaRPr lang="en-US" altLang="zh-CN" dirty="0" smtClean="0"/>
          </a:p>
          <a:p>
            <a:r>
              <a:rPr lang="zh-CN" altLang="en-US" dirty="0" smtClean="0"/>
              <a:t>变量和常量有什么区别？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【Java</a:t>
            </a:r>
            <a:r>
              <a:rPr lang="zh-CN" altLang="en-US" dirty="0" smtClean="0"/>
              <a:t>语法基本元素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 smtClean="0"/>
              <a:t>Java</a:t>
            </a:r>
            <a:r>
              <a:rPr lang="zh-CN" altLang="en-US" sz="2400" dirty="0" smtClean="0"/>
              <a:t>每条语句以分号结束；</a:t>
            </a:r>
            <a:endParaRPr lang="en-US" altLang="zh-CN" sz="2400" dirty="0" smtClean="0"/>
          </a:p>
          <a:p>
            <a:r>
              <a:rPr lang="zh-CN" altLang="en-US" sz="2400" dirty="0" smtClean="0"/>
              <a:t>可以用空白行来使得代码更为清晰，可读性更强；</a:t>
            </a:r>
            <a:endParaRPr lang="en-US" altLang="zh-CN" sz="2400" dirty="0" smtClean="0"/>
          </a:p>
          <a:p>
            <a:r>
              <a:rPr lang="zh-CN" altLang="en-US" sz="2400" dirty="0" smtClean="0"/>
              <a:t>关键字都是小写字母，不能用来命名，也称为保留字；</a:t>
            </a:r>
            <a:endParaRPr lang="en-US" altLang="zh-CN" sz="2400" dirty="0" smtClean="0"/>
          </a:p>
          <a:p>
            <a:r>
              <a:rPr lang="zh-CN" altLang="en-US" sz="2400" dirty="0" smtClean="0"/>
              <a:t>标识符不能以数字开头，只能以字母，数字，下划线，</a:t>
            </a:r>
            <a:r>
              <a:rPr lang="en-US" altLang="zh-CN" sz="2400" dirty="0" smtClean="0"/>
              <a:t>$</a:t>
            </a:r>
            <a:r>
              <a:rPr lang="zh-CN" altLang="en-US" sz="2400" dirty="0" smtClean="0"/>
              <a:t>组成；</a:t>
            </a:r>
            <a:endParaRPr lang="en-US" altLang="zh-CN" sz="2400" dirty="0" smtClean="0"/>
          </a:p>
          <a:p>
            <a:r>
              <a:rPr lang="zh-CN" altLang="en-US" sz="2400" dirty="0" smtClean="0"/>
              <a:t>常量是值不能更改的，变量可以更改；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本章主要学习了程序开发的基本概念以及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语言的入门内容；</a:t>
            </a:r>
            <a:endParaRPr lang="en-US" altLang="zh-CN" sz="2400" dirty="0" smtClean="0"/>
          </a:p>
          <a:p>
            <a:r>
              <a:rPr lang="zh-CN" altLang="en-US" sz="2400" dirty="0" smtClean="0"/>
              <a:t>了解计算机的简单工作原理，了解进制、编码、字符集这些最基本的概念；</a:t>
            </a:r>
            <a:endParaRPr lang="en-US" altLang="zh-CN" sz="2400" dirty="0" smtClean="0"/>
          </a:p>
          <a:p>
            <a:r>
              <a:rPr lang="en-US" altLang="zh-CN" sz="2400" dirty="0" smtClean="0"/>
              <a:t>JDK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JVM</a:t>
            </a:r>
            <a:r>
              <a:rPr lang="zh-CN" altLang="en-US" sz="2400" dirty="0" smtClean="0"/>
              <a:t>之间有着包含的关系，作为程序员需要安装</a:t>
            </a:r>
            <a:r>
              <a:rPr lang="en-US" altLang="zh-CN" sz="2400" dirty="0" smtClean="0"/>
              <a:t>JDK</a:t>
            </a:r>
            <a:r>
              <a:rPr lang="zh-CN" altLang="en-US" sz="2400" dirty="0" smtClean="0"/>
              <a:t>，如果只是要运行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程序，只要安装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即可，有了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就有</a:t>
            </a:r>
            <a:r>
              <a:rPr lang="en-US" altLang="zh-CN" sz="2400" dirty="0" smtClean="0"/>
              <a:t>JVM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类如果要运行必须有符合规范的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方法；</a:t>
            </a:r>
            <a:endParaRPr lang="en-US" altLang="zh-CN" sz="2400" dirty="0" smtClean="0"/>
          </a:p>
          <a:p>
            <a:r>
              <a:rPr lang="zh-CN" altLang="en-US" sz="2400" dirty="0" smtClean="0"/>
              <a:t>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文件中可以有多个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类，但是不建议如此；最多只能有一个</a:t>
            </a:r>
            <a:r>
              <a:rPr lang="en-US" altLang="zh-CN" sz="2400" dirty="0" smtClean="0"/>
              <a:t>public</a:t>
            </a:r>
            <a:r>
              <a:rPr lang="zh-CN" altLang="en-US" sz="2400" dirty="0" smtClean="0"/>
              <a:t>类；</a:t>
            </a:r>
            <a:endParaRPr lang="en-US" altLang="zh-CN" sz="2400" dirty="0" smtClean="0"/>
          </a:p>
          <a:p>
            <a:r>
              <a:rPr lang="zh-CN" altLang="en-US" sz="2400" dirty="0" smtClean="0"/>
              <a:t>编写程序就需要对类，方法，变量进行命名，名字称为标识符，标识符有命名规则，必须遵守；</a:t>
            </a:r>
            <a:endParaRPr lang="en-US" altLang="zh-CN" sz="2400" dirty="0" smtClean="0"/>
          </a:p>
          <a:p>
            <a:r>
              <a:rPr lang="en-US" altLang="zh-CN" sz="2400" dirty="0" smtClean="0"/>
              <a:t>Java</a:t>
            </a:r>
            <a:r>
              <a:rPr lang="zh-CN" altLang="en-US" sz="2400" dirty="0" smtClean="0"/>
              <a:t>中的数据分为常量和变量，后续将详细学习；</a:t>
            </a:r>
            <a:endParaRPr lang="en-US" altLang="zh-CN" sz="2400" dirty="0" smtClean="0"/>
          </a:p>
          <a:p>
            <a:r>
              <a:rPr lang="zh-CN" altLang="en-US" sz="2400" dirty="0" smtClean="0"/>
              <a:t>本章提到很多概念都暂时没有学到，不要着急，后续都会详细学习；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1</a:t>
            </a:r>
            <a:r>
              <a:rPr lang="zh-CN" altLang="en-US" sz="2000" dirty="0" smtClean="0">
                <a:latin typeface="+mn-ea"/>
                <a:ea typeface="微软雅黑 Light"/>
              </a:rPr>
              <a:t>：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微软雅黑 Light"/>
              </a:rPr>
              <a:t>  </a:t>
            </a:r>
            <a:r>
              <a:rPr lang="zh-CN" altLang="en-US" sz="2000" dirty="0" smtClean="0">
                <a:latin typeface="+mn-ea"/>
                <a:ea typeface="微软雅黑 Light"/>
              </a:rPr>
              <a:t>题目：打印自己的一份简历，包括姓名、年龄、性别、电话、</a:t>
            </a:r>
            <a:r>
              <a:rPr lang="en-US" altLang="zh-CN" sz="2000" dirty="0" smtClean="0">
                <a:latin typeface="+mn-ea"/>
                <a:ea typeface="微软雅黑 Light"/>
              </a:rPr>
              <a:t>QQ</a:t>
            </a:r>
            <a:r>
              <a:rPr lang="zh-CN" altLang="en-US" sz="2000" dirty="0" smtClean="0">
                <a:latin typeface="+mn-ea"/>
                <a:ea typeface="微软雅黑 Light"/>
              </a:rPr>
              <a:t>、邮箱、微信</a:t>
            </a:r>
            <a:r>
              <a:rPr lang="zh-CN" altLang="en-US" sz="2000" dirty="0" smtClean="0">
                <a:latin typeface="+mn-ea"/>
                <a:ea typeface="微软雅黑 Light"/>
              </a:rPr>
              <a:t>、</a:t>
            </a:r>
            <a:r>
              <a:rPr lang="zh-CN" altLang="en-US" sz="2000" dirty="0" smtClean="0">
                <a:latin typeface="+mn-ea"/>
                <a:ea typeface="微软雅黑 Light"/>
              </a:rPr>
              <a:t>自我评价</a:t>
            </a:r>
            <a:r>
              <a:rPr lang="zh-CN" altLang="en-US" sz="2000" dirty="0" smtClean="0">
                <a:latin typeface="+mn-ea"/>
                <a:ea typeface="微软雅黑 Light"/>
              </a:rPr>
              <a:t>、学习经历、求职目标等</a:t>
            </a:r>
            <a:r>
              <a:rPr lang="zh-CN" altLang="en-US" sz="2000" dirty="0" smtClean="0">
                <a:latin typeface="+mn-ea"/>
                <a:ea typeface="微软雅黑 Light"/>
              </a:rPr>
              <a:t>。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微软雅黑 Light"/>
              </a:rPr>
              <a:t>  </a:t>
            </a:r>
            <a:r>
              <a:rPr lang="zh-CN" altLang="en-US" sz="2000" dirty="0" smtClean="0">
                <a:latin typeface="+mn-ea"/>
                <a:ea typeface="微软雅黑 Light"/>
              </a:rPr>
              <a:t>难度：低</a:t>
            </a:r>
            <a:endParaRPr lang="en-US" altLang="zh-CN" sz="2000" dirty="0" smtClean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4"/>
            <a:ext cx="11281256" cy="26328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我们的学习目标是使用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语言编写软件；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软件包括系统软件（例如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操作系统）和</a:t>
            </a:r>
            <a:r>
              <a:rPr lang="zh-CN" altLang="en-US" sz="2400" dirty="0" smtClean="0">
                <a:solidFill>
                  <a:srgbClr val="FF0000"/>
                </a:solidFill>
              </a:rPr>
              <a:t>应用软件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（例如淘宝、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程序是软件的必要元素，任何软件都包含程序；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生活中，常常把程序和软件等同，而实际上，程序是软件的一部分；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程序与编程语言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7930055" y="204952"/>
            <a:ext cx="1560786" cy="1213945"/>
          </a:xfrm>
          <a:prstGeom prst="wedgeEllipseCallout">
            <a:avLst>
              <a:gd name="adj1" fmla="val -35242"/>
              <a:gd name="adj2" fmla="val 736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我们的目标是编写应用软件。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45931" y="3657599"/>
            <a:ext cx="1954924" cy="1119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程序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83420" y="3668110"/>
            <a:ext cx="1954924" cy="1119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文档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10095" y="3710151"/>
            <a:ext cx="1954924" cy="1119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软件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Plus 34"/>
          <p:cNvSpPr/>
          <p:nvPr/>
        </p:nvSpPr>
        <p:spPr>
          <a:xfrm>
            <a:off x="3042745" y="375219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qual 35"/>
          <p:cNvSpPr/>
          <p:nvPr/>
        </p:nvSpPr>
        <p:spPr>
          <a:xfrm>
            <a:off x="6180084" y="3799489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Callout 37"/>
          <p:cNvSpPr/>
          <p:nvPr/>
        </p:nvSpPr>
        <p:spPr>
          <a:xfrm>
            <a:off x="2349062" y="4761186"/>
            <a:ext cx="2286000" cy="2096815"/>
          </a:xfrm>
          <a:prstGeom prst="wedgeEllipseCallout">
            <a:avLst>
              <a:gd name="adj1" fmla="val -71032"/>
              <a:gd name="adj2" fmla="val -67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程序就都是用编程语言来编写的，有很多种编程语言，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只是其中一种。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281256" cy="80404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编程语言（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Programming Language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）是定义计算机程序的形式语言；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程序与编程语言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08546" name="Picture 2" descr="http://e.hiphotos.baidu.com/baike/w%3D268%3Bg%3D0/sign=6710323e0a23dd542173a06ee932d4e3/562c11dfa9ec8a13cf2419baf403918fa0ecc0a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1878" y="1516062"/>
            <a:ext cx="2552700" cy="2562226"/>
          </a:xfrm>
          <a:prstGeom prst="rect">
            <a:avLst/>
          </a:prstGeom>
          <a:noFill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00688" y="1686910"/>
            <a:ext cx="4822649" cy="2301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编程语言有很多种，例如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C#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32219" y="4172607"/>
            <a:ext cx="11281256" cy="804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简单的说，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编程语言可以看做是程序员和计算机之间交流使用的语言；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7979</TotalTime>
  <Words>7337</Words>
  <Application>Microsoft Office PowerPoint</Application>
  <PresentationFormat>Custom</PresentationFormat>
  <Paragraphs>701</Paragraphs>
  <Slides>74</Slides>
  <Notes>72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主题</vt:lpstr>
      <vt:lpstr>Java程序开发概述</vt:lpstr>
      <vt:lpstr>本章内容：共5小节，25个知识点</vt:lpstr>
      <vt:lpstr>本章目标</vt:lpstr>
      <vt:lpstr>第1节【程序开发常见概念】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本节总结提问【程序开发常见概念】</vt:lpstr>
      <vt:lpstr>本节总结【程序开发常见概念】</vt:lpstr>
      <vt:lpstr>第2节【Java语言概述】</vt:lpstr>
      <vt:lpstr>Slide 25</vt:lpstr>
      <vt:lpstr>Slide 26</vt:lpstr>
      <vt:lpstr>知识点2【Java语言的主要特点】-1</vt:lpstr>
      <vt:lpstr>知识点2【Java语言的主要特点】-2</vt:lpstr>
      <vt:lpstr>知识点2【Java语言的主要特点】-3</vt:lpstr>
      <vt:lpstr>知识点2【Java语言的主要特点】-4</vt:lpstr>
      <vt:lpstr>知识点2【Java语言的主要特点】-5</vt:lpstr>
      <vt:lpstr>本节总结提问【Java语言概述】</vt:lpstr>
      <vt:lpstr>本节总结【Java语言概述】</vt:lpstr>
      <vt:lpstr>第3节【Java开发运行平台】</vt:lpstr>
      <vt:lpstr>Slide 35</vt:lpstr>
      <vt:lpstr>Slide 36</vt:lpstr>
      <vt:lpstr>Slide 37</vt:lpstr>
      <vt:lpstr>Slide 38</vt:lpstr>
      <vt:lpstr>Slide 39</vt:lpstr>
      <vt:lpstr>Slide 40</vt:lpstr>
      <vt:lpstr>本节总结提问【Java开发运行平台】</vt:lpstr>
      <vt:lpstr>本节总结【Java开发运行平台】</vt:lpstr>
      <vt:lpstr>第4节【第一个Java程序】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本节总结提问【第一个Java程序】</vt:lpstr>
      <vt:lpstr>本节总结【第一个Java程序】</vt:lpstr>
      <vt:lpstr>第5节【Java语法基本元素 】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本节总结提问【Java语法基本元素】</vt:lpstr>
      <vt:lpstr>本节总结【Java语法基本元素】</vt:lpstr>
      <vt:lpstr>本章总结</vt:lpstr>
      <vt:lpstr>本章作业</vt:lpstr>
      <vt:lpstr>Slide 74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wxh</cp:lastModifiedBy>
  <cp:revision>1394</cp:revision>
  <dcterms:created xsi:type="dcterms:W3CDTF">2014-03-19T14:07:00Z</dcterms:created>
  <dcterms:modified xsi:type="dcterms:W3CDTF">2017-04-12T05:37:29Z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2052-10.1.0.5843</vt:lpwstr>
  </property>
</Properties>
</file>