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73" r:id="rId4"/>
    <p:sldId id="275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60" autoAdjust="0"/>
  </p:normalViewPr>
  <p:slideViewPr>
    <p:cSldViewPr>
      <p:cViewPr varScale="1">
        <p:scale>
          <a:sx n="55" d="100"/>
          <a:sy n="55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778983.htm" TargetMode="External"/><Relationship Id="rId3" Type="http://schemas.openxmlformats.org/officeDocument/2006/relationships/hyperlink" Target="http://baike.baidu.com/view/29.htm" TargetMode="External"/><Relationship Id="rId7" Type="http://schemas.openxmlformats.org/officeDocument/2006/relationships/hyperlink" Target="http://baike.baidu.com/view/1188494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7674.htm" TargetMode="External"/><Relationship Id="rId5" Type="http://schemas.openxmlformats.org/officeDocument/2006/relationships/hyperlink" Target="http://baike.baidu.com/view/30741.htm" TargetMode="External"/><Relationship Id="rId4" Type="http://schemas.openxmlformats.org/officeDocument/2006/relationships/hyperlink" Target="http://baike.baidu.com/view/79807.htm" TargetMode="External"/><Relationship Id="rId9" Type="http://schemas.openxmlformats.org/officeDocument/2006/relationships/hyperlink" Target="http://baike.baidu.com/view/16603.htm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61302.htm" TargetMode="External"/><Relationship Id="rId13" Type="http://schemas.openxmlformats.org/officeDocument/2006/relationships/hyperlink" Target="http://baike.baidu.com/view/1792102.htm" TargetMode="External"/><Relationship Id="rId18" Type="http://schemas.openxmlformats.org/officeDocument/2006/relationships/hyperlink" Target="http://baike.baidu.com/view/560330.htm" TargetMode="External"/><Relationship Id="rId3" Type="http://schemas.openxmlformats.org/officeDocument/2006/relationships/hyperlink" Target="http://baike.baidu.com/view/2886403.htm" TargetMode="External"/><Relationship Id="rId21" Type="http://schemas.openxmlformats.org/officeDocument/2006/relationships/hyperlink" Target="http://baike.baidu.com/view/592974.htm" TargetMode="External"/><Relationship Id="rId7" Type="http://schemas.openxmlformats.org/officeDocument/2006/relationships/hyperlink" Target="http://baike.baidu.com/view/5776203.htm" TargetMode="External"/><Relationship Id="rId12" Type="http://schemas.openxmlformats.org/officeDocument/2006/relationships/hyperlink" Target="http://baike.baidu.com/view/99017.htm" TargetMode="External"/><Relationship Id="rId17" Type="http://schemas.openxmlformats.org/officeDocument/2006/relationships/hyperlink" Target="http://baike.baidu.com/view/185293.htm" TargetMode="External"/><Relationship Id="rId25" Type="http://schemas.openxmlformats.org/officeDocument/2006/relationships/hyperlink" Target="http://baike.baidu.com/view/1207212.htm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baike.baidu.com/view/634959.htm" TargetMode="External"/><Relationship Id="rId20" Type="http://schemas.openxmlformats.org/officeDocument/2006/relationships/hyperlink" Target="http://baike.baidu.com/view/3979609.ht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390935.htm" TargetMode="External"/><Relationship Id="rId11" Type="http://schemas.openxmlformats.org/officeDocument/2006/relationships/hyperlink" Target="http://baike.baidu.com/view/13870.htm" TargetMode="External"/><Relationship Id="rId24" Type="http://schemas.openxmlformats.org/officeDocument/2006/relationships/hyperlink" Target="http://baike.baidu.com/view/41.htm" TargetMode="External"/><Relationship Id="rId5" Type="http://schemas.openxmlformats.org/officeDocument/2006/relationships/hyperlink" Target="http://baike.baidu.com/view/159864.htm" TargetMode="External"/><Relationship Id="rId15" Type="http://schemas.openxmlformats.org/officeDocument/2006/relationships/hyperlink" Target="http://baike.baidu.com/view/16443.htm" TargetMode="External"/><Relationship Id="rId23" Type="http://schemas.openxmlformats.org/officeDocument/2006/relationships/hyperlink" Target="http://baike.baidu.com/view/6529628.htm" TargetMode="External"/><Relationship Id="rId10" Type="http://schemas.openxmlformats.org/officeDocument/2006/relationships/hyperlink" Target="http://baike.baidu.com/view/1496.htm" TargetMode="External"/><Relationship Id="rId19" Type="http://schemas.openxmlformats.org/officeDocument/2006/relationships/hyperlink" Target="http://baike.baidu.com/view/675645.htm" TargetMode="External"/><Relationship Id="rId4" Type="http://schemas.openxmlformats.org/officeDocument/2006/relationships/hyperlink" Target="http://baike.baidu.com/view/4541016.htm" TargetMode="External"/><Relationship Id="rId9" Type="http://schemas.openxmlformats.org/officeDocument/2006/relationships/hyperlink" Target="http://baike.baidu.com/view/897136.htm" TargetMode="External"/><Relationship Id="rId14" Type="http://schemas.openxmlformats.org/officeDocument/2006/relationships/hyperlink" Target="http://baike.baidu.com/view/1072586.htm" TargetMode="External"/><Relationship Id="rId22" Type="http://schemas.openxmlformats.org/officeDocument/2006/relationships/hyperlink" Target="http://baike.baidu.com/view/76320.htm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学习一门语言，先需要了解这门语言的特点。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92118-30EB-4422-8835-8A5B8986F217}" type="slidenum">
              <a:rPr lang="en-US" altLang="zh-CN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FE91F-3CC9-4370-84B7-080CDFA7854F}" type="slidenum">
              <a:rPr lang="en-US" altLang="zh-CN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8BC2F-FBBE-4769-B948-624E8A4589D7}" type="slidenum">
              <a:rPr lang="en-US" altLang="zh-CN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分为三个体系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(Java2 Platform Standard Edition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平台标准版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JavaEE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(Java 2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Platform,Enterprise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平台企业版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JavaME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(Java 2 Platform Micro Edition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平台微型版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SE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Java 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Platform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Edition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SE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以前称为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J2SE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。它允许开发和部署在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桌面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、服务器、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嵌入式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环境和实时环境中使用的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程序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SE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包含了支持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Web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服务开发的类，并为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Platform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Edition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EE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）提供基础。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EE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Java EE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Platform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Edition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）。这个版本以前称为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J2EE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。企业版本帮助开发和部署可移植、健壮、可伸缩且安全的服务器端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程序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EE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SE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的基础上构建的，它提供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服务、组件模型、管理和通信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，可以用来实现企业级的面向服务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体系结构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service-oriented architecture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）和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2.0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程序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ME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Java 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Platform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 Edition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）。这个版本以前称为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J2ME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ME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为在移动设备和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嵌入式设备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（比如手机、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、电视机顶盒和打印机）上运行的应用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程序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提供一个健壮且灵活的环境。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ME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包括灵活的用户界面、健壮的安全模型、许多内置的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网络协议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以及对可以动态下载的连网和离线应用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程序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的丰富支持。基于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ME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规范的应用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程序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只需编写一次，就可以用于许多设备，而且可以利用每个设备的本机功能。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语言是易学的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语言的语法与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语言很接近，使得大多数程序员很容易学习和使用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。另一方面，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丢弃了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中很少使用的、很难理解的、令人迷惑的那些特性，如操作符重载、多继承、自动的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强制类型转换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。特别地，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语言不使用指针，而是引用。并提供了自动的废料收集，使得程序员不必为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内存管理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而担忧。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语言是强制面向对象的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语言提供类、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接口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和继承等原语，为了简单起见，只支持类之间的单继承，但支持接口之间的多继承，并支持类与接口之间的实现机制（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关键字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语言全面支持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动态绑定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语言只对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虚函数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动态绑定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。总之，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语言是一个纯的面向对象程序设计语言。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语言是分布式的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应用的开发，在基本的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编程接口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中有一个网络应用编程接口（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net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），它提供了用于网络应用编程的类库，包括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URLConnection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RMI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（远程方法激活）机制也是开发分布式应用的重要手段。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语言是健壮的。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强类型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机制、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异常处理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、垃圾的自动收集等是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程序健壮性的重要保证。对指针的丢弃是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的明智选择。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的安全检查机制使得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更具健壮性。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语言是安全的。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通常被用在网络环境中，为此，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提供了一个安全机制以防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/>
              </a:rPr>
              <a:t>恶意代码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的攻击。除了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语言具有的许多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6"/>
              </a:rPr>
              <a:t>安全特性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对通过网络下载的类具有一个安全防范机制（类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ClassLoader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），如分配不同的名字空间以防替代本地的同名类、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7"/>
              </a:rPr>
              <a:t>字节代码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检查，并提供安全管理机制（类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）让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应用设置安全哨兵。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语言是体系结构中立的。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程序（后缀为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的文件）在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平台上被编译为体系结构中立的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8"/>
              </a:rPr>
              <a:t>字节码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格式（后缀为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的文件），然后可以在实现这个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平台的任何系统中运行。这种途径适合于异构的网络环境和软件的分发。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语言是可移植的。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这种可移植性来源于体系结构中立性，另外，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还严格规定了各个基本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9"/>
              </a:rPr>
              <a:t>数据类型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的长度。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系统本身也具有很强的可移植性，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编译器是用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的运行环境是用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0"/>
              </a:rPr>
              <a:t>ANSI 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实现的。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[9]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语言是解释型的。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如前所述，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平台上被编译为字节码格式，然后可以在实现这个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平台的任何系统中运行。在运行时，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1"/>
              </a:rPr>
              <a:t>解释器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对这些字节码进行解释执行，执行过程中需要的类在联接阶段被载入到运行环境中。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是性能略高的。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与那些解释型的高级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2"/>
              </a:rPr>
              <a:t>脚本语言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相比，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的性能还是较优的。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语言是原生支持多线程的。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语言中，线程是一种特殊的对象，它必须由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类或其子（孙）类来创建。通常有两种方法来创建线程：其一，使用型构为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Runnable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的构造子将一个实现了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3"/>
              </a:rPr>
              <a:t>Runnable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接口的对象包装成一个线程，其二，从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类派生出子类并重写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方法，使用该子类创建的对象即为线程。值得注意的是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类已经实现了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接口，因此，任何一个线程均有它的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方法中包含了线程所要运行的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4"/>
              </a:rPr>
              <a:t>代码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。线程的活动由一组方法来控制。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语言支持多个线程的同时执行，并提供多线程之间的同步机制（关键字为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5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语言是动态的。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语言的设计目标之一是适应于动态变化的环境。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程序需要的类能够动态地被载入到运行环境，也可以通过网络来载入所需要的类。这也有利于软件的升级。另外，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中的类有一个运行时刻的表示，能进行运行时刻的类型检查。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B662F-C84A-45FF-86B4-7CE6134C1E31}" type="slidenum">
              <a:rPr lang="en-US" altLang="zh-CN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2000" dirty="0" smtClean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E5F60-5E7B-4FAB-A996-655071AE95C1}" type="slidenum">
              <a:rPr lang="en-US" altLang="zh-CN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zh-CN" altLang="zh-CN" smtClean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018DC-D944-432B-A48C-B209E16F9629}" type="slidenum">
              <a:rPr lang="en-US" altLang="zh-CN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讲到这里，应该说明一下对象的概念，面向对象和面向过程的区别。不要求学员能深入理解，但是先建立初步概念。</a:t>
            </a:r>
            <a:endParaRPr lang="en-US" altLang="zh-CN" dirty="0" smtClean="0">
              <a:solidFill>
                <a:schemeClr val="bg2"/>
              </a:solidFill>
              <a:ea typeface="宋体" charset="-122"/>
            </a:endParaRPr>
          </a:p>
          <a:p>
            <a:pPr eaLnBrk="1" hangingPunct="1"/>
            <a:r>
              <a:rPr lang="zh-CN" altLang="en-US" dirty="0" smtClean="0">
                <a:solidFill>
                  <a:schemeClr val="bg2"/>
                </a:solidFill>
                <a:ea typeface="宋体" charset="-122"/>
              </a:rPr>
              <a:t>向学员解释，面向对象的三大特点，封装、继承、多态，是课程中逐步将学到的，其中继承，多态是难点。</a:t>
            </a:r>
            <a:endParaRPr lang="zh-CN" altLang="zh-CN" dirty="0" smtClean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7AF91-F78F-40C5-B75A-4956A9246BA4}" type="slidenum">
              <a:rPr lang="en-US" altLang="zh-CN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bg2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3600" dirty="0" smtClean="0"/>
              <a:t>Java</a:t>
            </a:r>
            <a:r>
              <a:rPr lang="zh-CN" altLang="en-US" sz="3600" dirty="0" smtClean="0"/>
              <a:t>平台介绍与特点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7570787" cy="1152525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语言特点</a:t>
            </a:r>
          </a:p>
          <a:p>
            <a:pPr lvl="1" algn="just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鲁棒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7584" y="3284984"/>
            <a:ext cx="69135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鲁棒即健壮的意思，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语言从编译到运行期，都有很多机制，以保证其程序的鲁棒性，如异常处理机制，也是保证鲁棒性的重要手段。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7570787" cy="1584895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语言特点</a:t>
            </a:r>
          </a:p>
          <a:p>
            <a:pPr lvl="1" algn="just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支持多线程编程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42988" y="3644900"/>
            <a:ext cx="6913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支持多线程编程是很多编程语言能够实现的功能，</a:t>
            </a:r>
            <a:r>
              <a:rPr lang="en-US" altLang="zh-CN" sz="2400" dirty="0"/>
              <a:t>Java</a:t>
            </a:r>
            <a:r>
              <a:rPr lang="zh-CN" altLang="en-US" sz="2400" dirty="0"/>
              <a:t>也不例外。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7570787" cy="1152525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语言特点</a:t>
            </a:r>
          </a:p>
          <a:p>
            <a:pPr lvl="1" algn="just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学习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Java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编程相对容易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99592" y="3573016"/>
            <a:ext cx="69135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Java</a:t>
            </a:r>
            <a:r>
              <a:rPr lang="zh-CN" altLang="en-US" sz="2400" dirty="0"/>
              <a:t>语言取消了很多容易混淆的概念，比如多继承、</a:t>
            </a:r>
            <a:r>
              <a:rPr lang="en-US" altLang="zh-CN" sz="2400" dirty="0" err="1"/>
              <a:t>goto</a:t>
            </a:r>
            <a:r>
              <a:rPr lang="zh-CN" altLang="en-US" sz="2400" dirty="0"/>
              <a:t>语句等。</a:t>
            </a:r>
            <a:r>
              <a:rPr lang="en-US" altLang="zh-CN" sz="2400" dirty="0"/>
              <a:t>Java</a:t>
            </a:r>
            <a:r>
              <a:rPr lang="zh-CN" altLang="en-US" sz="2400" dirty="0"/>
              <a:t>也没有指针的概念，也不支持头文件。</a:t>
            </a:r>
          </a:p>
        </p:txBody>
      </p:sp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语言的两个时间点：</a:t>
            </a:r>
            <a:r>
              <a:rPr lang="en-US" altLang="zh-CN" dirty="0" smtClean="0"/>
              <a:t>1995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技术的三个版本，本课程要学习的是</a:t>
            </a:r>
            <a:r>
              <a:rPr lang="en-US" altLang="zh-CN" dirty="0" err="1" smtClean="0"/>
              <a:t>JavaSE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语言的特点：面向对象是重点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技术的三个版本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50189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SUN</a:t>
            </a:r>
            <a:r>
              <a:rPr lang="zh-CN" altLang="en-US" sz="2400" dirty="0" smtClean="0"/>
              <a:t>公司（斯坦福大学网络公司）</a:t>
            </a:r>
            <a:r>
              <a:rPr lang="en-US" altLang="zh-CN" sz="2400" dirty="0" smtClean="0">
                <a:solidFill>
                  <a:srgbClr val="FF0000"/>
                </a:solidFill>
              </a:rPr>
              <a:t>1995</a:t>
            </a:r>
            <a:r>
              <a:rPr lang="zh-CN" altLang="en-US" sz="2400" dirty="0" smtClean="0">
                <a:solidFill>
                  <a:srgbClr val="FF0000"/>
                </a:solidFill>
              </a:rPr>
              <a:t>年</a:t>
            </a:r>
            <a:r>
              <a:rPr lang="zh-CN" altLang="en-US" sz="2400" dirty="0" smtClean="0"/>
              <a:t>推出的一门高级编程语言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是一种</a:t>
            </a:r>
            <a:r>
              <a:rPr lang="zh-CN" altLang="en-US" sz="2400" dirty="0" smtClean="0">
                <a:solidFill>
                  <a:srgbClr val="FF0000"/>
                </a:solidFill>
              </a:rPr>
              <a:t>面向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Internet</a:t>
            </a:r>
            <a:r>
              <a:rPr lang="zh-CN" altLang="en-US" sz="2400" dirty="0" smtClean="0">
                <a:solidFill>
                  <a:srgbClr val="FF0000"/>
                </a:solidFill>
              </a:rPr>
              <a:t>的编程语言</a:t>
            </a:r>
            <a:r>
              <a:rPr lang="zh-CN" altLang="en-US" sz="2400" dirty="0" smtClean="0"/>
              <a:t>，随着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技术在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方面的不断成熟，已经成为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应用程序的首选开发语言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是简单易学、完全面向对象、安全可靠，与平台无关的编程语言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Java</a:t>
            </a:r>
            <a:r>
              <a:rPr lang="zh-CN" altLang="en-US" sz="2400" dirty="0" smtClean="0">
                <a:solidFill>
                  <a:srgbClr val="FF0000"/>
                </a:solidFill>
              </a:rPr>
              <a:t>包括</a:t>
            </a:r>
            <a:r>
              <a:rPr lang="en-US" altLang="zh-CN" sz="2400" dirty="0" smtClean="0">
                <a:solidFill>
                  <a:srgbClr val="FF0000"/>
                </a:solidFill>
              </a:rPr>
              <a:t>Java</a:t>
            </a:r>
            <a:r>
              <a:rPr lang="zh-CN" altLang="en-US" sz="2400" dirty="0" smtClean="0">
                <a:solidFill>
                  <a:srgbClr val="FF0000"/>
                </a:solidFill>
              </a:rPr>
              <a:t>语言和</a:t>
            </a:r>
            <a:r>
              <a:rPr lang="en-US" altLang="zh-CN" sz="2400" dirty="0" smtClean="0">
                <a:solidFill>
                  <a:srgbClr val="FF0000"/>
                </a:solidFill>
              </a:rPr>
              <a:t>Java</a:t>
            </a:r>
            <a:r>
              <a:rPr lang="zh-CN" altLang="en-US" sz="2400" dirty="0" smtClean="0">
                <a:solidFill>
                  <a:srgbClr val="FF0000"/>
                </a:solidFill>
              </a:rPr>
              <a:t>平台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2009</a:t>
            </a:r>
            <a:r>
              <a:rPr lang="zh-CN" altLang="en-US" sz="2400" dirty="0" smtClean="0">
                <a:solidFill>
                  <a:srgbClr val="FF0000"/>
                </a:solidFill>
              </a:rPr>
              <a:t>年</a:t>
            </a:r>
            <a:r>
              <a:rPr lang="en-US" altLang="zh-CN" sz="2400" dirty="0" smtClean="0"/>
              <a:t>SUN</a:t>
            </a:r>
            <a:r>
              <a:rPr lang="zh-CN" altLang="en-US" sz="2400" dirty="0" smtClean="0"/>
              <a:t>公司被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公司收购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技术的三个版本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62744" cy="45148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技术分为三个版本</a:t>
            </a:r>
          </a:p>
          <a:p>
            <a:pPr>
              <a:buNone/>
            </a:pPr>
            <a:r>
              <a:rPr lang="zh-CN" altLang="en-US" sz="2800" dirty="0" smtClean="0"/>
              <a:t>	 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JavaSE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 Platform Standard Edition</a:t>
            </a:r>
            <a:r>
              <a:rPr lang="zh-CN" altLang="en-US" sz="2800" dirty="0" smtClean="0"/>
              <a:t>，标准版）用来开发桌面应用、</a:t>
            </a:r>
            <a:r>
              <a:rPr lang="en-US" altLang="zh-CN" sz="2800" dirty="0" smtClean="0"/>
              <a:t>C/S</a:t>
            </a:r>
            <a:r>
              <a:rPr lang="zh-CN" altLang="en-US" sz="2800" dirty="0" smtClean="0"/>
              <a:t>结构网络应该，是</a:t>
            </a:r>
            <a:r>
              <a:rPr lang="en-US" altLang="zh-CN" sz="2800" dirty="0" err="1" smtClean="0"/>
              <a:t>JavaEE</a:t>
            </a:r>
            <a:r>
              <a:rPr lang="zh-CN" altLang="en-US" sz="2800" dirty="0" smtClean="0"/>
              <a:t>的基础，是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技术体系的核心。</a:t>
            </a:r>
            <a:r>
              <a:rPr lang="zh-CN" altLang="en-US" sz="2800" dirty="0" smtClean="0">
                <a:solidFill>
                  <a:srgbClr val="FF0000"/>
                </a:solidFill>
              </a:rPr>
              <a:t>是本门课程的内容。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-</a:t>
            </a:r>
            <a:r>
              <a:rPr lang="en-US" altLang="zh-CN" dirty="0" smtClean="0"/>
              <a:t> </a:t>
            </a:r>
            <a:r>
              <a:rPr lang="en-US" altLang="zh-CN" sz="2800" dirty="0" err="1" smtClean="0"/>
              <a:t>JavaEE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 Platform, Enterprise Edition</a:t>
            </a:r>
            <a:r>
              <a:rPr lang="zh-CN" altLang="en-US" sz="2800" dirty="0" smtClean="0"/>
              <a:t>，企业版）用来开发企业环境下的应用程序，通常来说，</a:t>
            </a:r>
            <a:r>
              <a:rPr lang="en-US" altLang="zh-CN" sz="2800" dirty="0" err="1" smtClean="0"/>
              <a:t>JavaEE</a:t>
            </a:r>
            <a:r>
              <a:rPr lang="zh-CN" altLang="en-US" sz="2800" dirty="0" smtClean="0"/>
              <a:t>包含</a:t>
            </a:r>
            <a:r>
              <a:rPr lang="en-US" altLang="zh-CN" sz="2800" dirty="0" smtClean="0"/>
              <a:t>JSP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Servlet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JDBC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等</a:t>
            </a:r>
            <a:r>
              <a:rPr lang="en-US" altLang="zh-CN" sz="2800" dirty="0" smtClean="0"/>
              <a:t>13</a:t>
            </a:r>
            <a:r>
              <a:rPr lang="zh-CN" altLang="en-US" sz="2800" dirty="0" smtClean="0"/>
              <a:t>种技术。</a:t>
            </a:r>
            <a:r>
              <a:rPr lang="en-US" altLang="zh-CN" sz="2800" dirty="0" smtClean="0">
                <a:solidFill>
                  <a:srgbClr val="FF0000"/>
                </a:solidFill>
              </a:rPr>
              <a:t>Java</a:t>
            </a:r>
            <a:r>
              <a:rPr lang="zh-CN" altLang="en-US" sz="2800" dirty="0" smtClean="0">
                <a:solidFill>
                  <a:srgbClr val="FF0000"/>
                </a:solidFill>
              </a:rPr>
              <a:t>课程体系中，后续会重点学习这部分内容。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   </a:t>
            </a:r>
          </a:p>
          <a:p>
            <a:pPr>
              <a:buNone/>
            </a:pPr>
            <a:r>
              <a:rPr lang="en-US" altLang="zh-CN" sz="2800" dirty="0" smtClean="0"/>
              <a:t>  - </a:t>
            </a:r>
            <a:r>
              <a:rPr lang="en-US" altLang="zh-CN" sz="2800" dirty="0" err="1" smtClean="0"/>
              <a:t>JavaME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 Platform Micro Edition</a:t>
            </a:r>
            <a:r>
              <a:rPr lang="zh-CN" altLang="en-US" sz="2800" dirty="0" smtClean="0"/>
              <a:t>，微型版）用于小规模的嵌入式开发，适合手机等嵌入式设备。</a:t>
            </a:r>
            <a:r>
              <a:rPr lang="zh-CN" altLang="en-US" sz="2800" dirty="0" smtClean="0">
                <a:solidFill>
                  <a:srgbClr val="FF0000"/>
                </a:solidFill>
              </a:rPr>
              <a:t>课程体系中不涉及此版本。</a:t>
            </a:r>
          </a:p>
          <a:p>
            <a:pPr>
              <a:buNone/>
            </a:pPr>
            <a:endParaRPr lang="zh-CN" altLang="en-US" sz="28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386263" y="285750"/>
            <a:ext cx="4686300" cy="5000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187624" y="1857375"/>
            <a:ext cx="7670626" cy="428625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zh-CN" altLang="en-US" dirty="0" smtClean="0"/>
              <a:t>跨平台</a:t>
            </a:r>
            <a:endParaRPr lang="en-US" altLang="zh-CN" dirty="0" smtClean="0"/>
          </a:p>
          <a:p>
            <a:pPr>
              <a:buBlip>
                <a:blip r:embed="rId3"/>
              </a:buBlip>
            </a:pPr>
            <a:r>
              <a:rPr lang="zh-CN" altLang="en-US" dirty="0" smtClean="0"/>
              <a:t>解释执行</a:t>
            </a:r>
            <a:endParaRPr lang="en-US" altLang="zh-CN" dirty="0" smtClean="0"/>
          </a:p>
          <a:p>
            <a:pPr marL="342900" lvl="1" indent="-342900">
              <a:buClr>
                <a:srgbClr val="92D050"/>
              </a:buClr>
              <a:buBlip>
                <a:blip r:embed="rId3"/>
              </a:buBlip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面向对象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（应逐步建立面向对象的编程思想）</a:t>
            </a:r>
          </a:p>
          <a:p>
            <a:pPr marL="342900" lvl="1" indent="-342900">
              <a:buClr>
                <a:srgbClr val="92D050"/>
              </a:buClr>
              <a:buBlip>
                <a:blip r:embed="rId3"/>
              </a:buBlip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自动垃圾回收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342900" lvl="1" indent="-342900">
              <a:buClr>
                <a:srgbClr val="92D050"/>
              </a:buClr>
              <a:buBlip>
                <a:blip r:embed="rId3"/>
              </a:buBlip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鲁棒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342900" lvl="1" indent="-342900">
              <a:buClr>
                <a:srgbClr val="92D050"/>
              </a:buClr>
              <a:buBlip>
                <a:blip r:embed="rId3"/>
              </a:buBlip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支持多线程编程</a:t>
            </a:r>
          </a:p>
          <a:p>
            <a:pPr marL="342900" lvl="1" indent="-342900">
              <a:buClr>
                <a:srgbClr val="92D050"/>
              </a:buClr>
              <a:buBlip>
                <a:blip r:embed="rId3"/>
              </a:buBlip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简单性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marL="342900" lvl="1" indent="-342900">
              <a:buClr>
                <a:srgbClr val="92D050"/>
              </a:buClr>
              <a:buBlip>
                <a:blip r:embed="rId3"/>
              </a:buBlip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7570787" cy="11525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语言特点</a:t>
            </a:r>
          </a:p>
          <a:p>
            <a:pPr lvl="1" algn="just" eaLnBrk="1" hangingPunct="1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跨平台（可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移植、一次编写，处处运行）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71600" y="3645024"/>
            <a:ext cx="69135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简言之，跨平台的含义是使用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语言开发应用，不需要为不同的平台开发不同的程序，而是只开发一套应用，就可以运行在不同的平台上。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7570787" cy="1152525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语言特点</a:t>
            </a:r>
          </a:p>
          <a:p>
            <a:pPr lvl="1" algn="just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解释执行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42988" y="3644900"/>
            <a:ext cx="69135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解释执行的含义是，</a:t>
            </a:r>
            <a:r>
              <a:rPr lang="en-US" altLang="zh-CN" sz="2400" dirty="0"/>
              <a:t>Java</a:t>
            </a:r>
            <a:r>
              <a:rPr lang="zh-CN" altLang="en-US" sz="2400" dirty="0"/>
              <a:t>程序编译之后，只是生成了</a:t>
            </a:r>
            <a:r>
              <a:rPr lang="en-US" altLang="zh-CN" sz="2400" dirty="0"/>
              <a:t>class</a:t>
            </a:r>
            <a:r>
              <a:rPr lang="zh-CN" altLang="en-US" sz="2400" dirty="0"/>
              <a:t>文件，称为字节码，并不是机器码。在执行时，</a:t>
            </a:r>
            <a:r>
              <a:rPr lang="en-US" altLang="zh-CN" sz="2400" dirty="0"/>
              <a:t>JVM</a:t>
            </a:r>
            <a:r>
              <a:rPr lang="zh-CN" altLang="en-US" sz="2400" dirty="0"/>
              <a:t>中的解释器，会根据当前平台的特征，对</a:t>
            </a:r>
            <a:r>
              <a:rPr lang="en-US" altLang="zh-CN" sz="2400" dirty="0"/>
              <a:t>class</a:t>
            </a:r>
            <a:r>
              <a:rPr lang="zh-CN" altLang="en-US" sz="2400" dirty="0"/>
              <a:t>文件进行解释，生成符合当前规范的机器码，得以运行。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7570787" cy="1152525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语言特点</a:t>
            </a:r>
          </a:p>
          <a:p>
            <a:pPr lvl="1" algn="just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面向对象的语言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43608" y="4221088"/>
            <a:ext cx="6913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Java</a:t>
            </a:r>
            <a:r>
              <a:rPr lang="zh-CN" altLang="en-US" sz="2400" dirty="0"/>
              <a:t>语言是一门面向对象语言，具备面向对象语言三大特征：封装、继承、多态。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7570787" cy="1512887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语言特点</a:t>
            </a:r>
          </a:p>
          <a:p>
            <a:pPr lvl="1" algn="just"/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自动垃圾回收</a:t>
            </a: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99592" y="3933056"/>
            <a:ext cx="69135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程序员无权回收内存。系统级线程跟踪每一个存储空间的分配情况，在</a:t>
            </a:r>
            <a:r>
              <a:rPr lang="en-US" altLang="zh-CN" sz="2400" dirty="0"/>
              <a:t>JVM</a:t>
            </a:r>
            <a:r>
              <a:rPr lang="zh-CN" altLang="en-US" sz="2400" dirty="0"/>
              <a:t>空闲周期，垃圾收集线程检查，释放内存。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1376</Words>
  <Application>Microsoft Office PowerPoint</Application>
  <PresentationFormat>全屏显示(4:3)</PresentationFormat>
  <Paragraphs>96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Java平台介绍与特点 </vt:lpstr>
      <vt:lpstr>目录</vt:lpstr>
      <vt:lpstr>Java语言概述</vt:lpstr>
      <vt:lpstr>Java技术的三个版本</vt:lpstr>
      <vt:lpstr>Java语言的特点</vt:lpstr>
      <vt:lpstr>Java语言的特点</vt:lpstr>
      <vt:lpstr>Java语言的特点</vt:lpstr>
      <vt:lpstr>Java语言的特点</vt:lpstr>
      <vt:lpstr>Java语言的特点</vt:lpstr>
      <vt:lpstr>Java语言的特点</vt:lpstr>
      <vt:lpstr>Java语言的特点</vt:lpstr>
      <vt:lpstr>Java语言的特点</vt:lpstr>
      <vt:lpstr>总结</vt:lpstr>
      <vt:lpstr>幻灯片 14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176</cp:revision>
  <dcterms:created xsi:type="dcterms:W3CDTF">2009-09-29T02:37:27Z</dcterms:created>
  <dcterms:modified xsi:type="dcterms:W3CDTF">2016-03-11T08:41:44Z</dcterms:modified>
</cp:coreProperties>
</file>