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78" r:id="rId2"/>
    <p:sldId id="481" r:id="rId3"/>
    <p:sldId id="493" r:id="rId4"/>
    <p:sldId id="483" r:id="rId5"/>
    <p:sldId id="506" r:id="rId6"/>
    <p:sldId id="588" r:id="rId7"/>
    <p:sldId id="589" r:id="rId8"/>
    <p:sldId id="507" r:id="rId9"/>
    <p:sldId id="590" r:id="rId10"/>
    <p:sldId id="592" r:id="rId11"/>
    <p:sldId id="593" r:id="rId12"/>
    <p:sldId id="508" r:id="rId13"/>
    <p:sldId id="587" r:id="rId14"/>
    <p:sldId id="510" r:id="rId15"/>
    <p:sldId id="511" r:id="rId16"/>
    <p:sldId id="486" r:id="rId17"/>
    <p:sldId id="494" r:id="rId18"/>
    <p:sldId id="603" r:id="rId19"/>
    <p:sldId id="594" r:id="rId20"/>
    <p:sldId id="595" r:id="rId21"/>
    <p:sldId id="596" r:id="rId22"/>
    <p:sldId id="604" r:id="rId23"/>
    <p:sldId id="495" r:id="rId24"/>
    <p:sldId id="597" r:id="rId25"/>
    <p:sldId id="598" r:id="rId26"/>
    <p:sldId id="599" r:id="rId27"/>
    <p:sldId id="600" r:id="rId28"/>
    <p:sldId id="601" r:id="rId29"/>
    <p:sldId id="497" r:id="rId30"/>
    <p:sldId id="602" r:id="rId31"/>
    <p:sldId id="504" r:id="rId32"/>
    <p:sldId id="499" r:id="rId33"/>
    <p:sldId id="585" r:id="rId34"/>
    <p:sldId id="586" r:id="rId35"/>
    <p:sldId id="605" r:id="rId36"/>
    <p:sldId id="606" r:id="rId37"/>
    <p:sldId id="47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5560" autoAdjust="0"/>
  </p:normalViewPr>
  <p:slideViewPr>
    <p:cSldViewPr snapToGrid="0">
      <p:cViewPr>
        <p:scale>
          <a:sx n="60" d="100"/>
          <a:sy n="60" d="100"/>
        </p:scale>
        <p:origin x="-1086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除了条件分支外，还有一种流程控制就是循环，顾名思义，就是重复执行一些代码。本节学习三种循环控制语句，分别是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</a:t>
            </a:r>
            <a:r>
              <a:rPr lang="en-US" altLang="zh-CN" baseline="0" dirty="0" smtClean="0"/>
              <a:t> while</a:t>
            </a:r>
            <a:r>
              <a:rPr lang="zh-CN" altLang="en-US" baseline="0" dirty="0" smtClean="0"/>
              <a:t>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通过前两章的学习，我们掌握了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的基本特征，能够使用正确的数据类型声明变量，并且能够用运算符对变量进行运算。在实现一个功能的时候，往往不可能都是顺序执行的，很多时候需要流程控制。例如，输入密码后，如果正确将跳转到欢迎页面；如果错误就提醒重新输入；又例如：浏览一个商品信息，如果该商品库存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，则购买按钮失效；如果库存不为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，则可以使用购买按钮购物</a:t>
            </a:r>
            <a:r>
              <a:rPr lang="en-US" altLang="zh-CN" baseline="0" dirty="0" smtClean="0"/>
              <a:t>……</a:t>
            </a:r>
          </a:p>
          <a:p>
            <a:r>
              <a:rPr lang="en-US" altLang="zh-CN" baseline="0" dirty="0" smtClean="0"/>
              <a:t>       </a:t>
            </a:r>
            <a:r>
              <a:rPr lang="zh-CN" altLang="en-US" baseline="0" dirty="0" smtClean="0"/>
              <a:t>由此可见，我们要能够胜任编程工作，就必须掌握流程控制的方法。不管我们编写什么软件，流程控制无非就是分支和循环。分支就如上面的例子，一个条件满足后做什么，不满足做什么；循环指的是重复执行某些代码块。本章主要学习条件分支和循环流程控制的实现。</a:t>
            </a:r>
            <a:r>
              <a:rPr lang="en-US" altLang="zh-CN" baseline="0" dirty="0" smtClean="0"/>
              <a:t>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</a:t>
            </a:r>
            <a:r>
              <a:rPr lang="en-US" dirty="0" smtClean="0"/>
              <a:t>hile</a:t>
            </a:r>
            <a:r>
              <a:rPr lang="zh-CN" altLang="en-US" dirty="0" smtClean="0"/>
              <a:t>循环可以能循环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次，而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循环最少执行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本节先学习条件分支流程，主要包括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switch/case</a:t>
            </a:r>
            <a:r>
              <a:rPr lang="zh-CN" altLang="en-US" dirty="0" smtClean="0"/>
              <a:t>两种。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301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401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&#35838;&#22530;&#26696;&#20363;/&#31532;2&#33410;-&#22522;&#26412;&#25968;&#25454;&#31867;&#22411;/Item0401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1&#33410;-&#26465;&#20214;&#20998;&#25903;/Item0501.jav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1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1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1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201.jav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202.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203.jav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301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302.jav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303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401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402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&#35838;&#22530;&#26696;&#20363;/&#31532;2&#33410;-&#22522;&#26412;&#25968;&#25454;&#31867;&#22411;/Item0401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&#35838;&#22530;&#26696;&#20363;/&#31532;1&#33410;-&#26465;&#20214;&#20998;&#25903;/Item0101.java" TargetMode="Externa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&#35838;&#22530;&#26696;&#20363;/&#31532;2&#33410;-&#22522;&#26412;&#25968;&#25454;&#31867;&#22411;/Item0401.java" TargetMode="External"/><Relationship Id="rId5" Type="http://schemas.openxmlformats.org/officeDocument/2006/relationships/hyperlink" Target="&#35838;&#22530;&#26696;&#20363;/&#31532;1&#33410;-&#26465;&#20214;&#20998;&#25903;/Item0102.java" TargetMode="Externa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3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201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流程控制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6"/>
            <a:ext cx="11015870" cy="7252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语句块中用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语句控制跳出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3【switch/case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break】-2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2408" y="1447288"/>
            <a:ext cx="10138862" cy="5410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switch(</a:t>
            </a:r>
            <a:r>
              <a:rPr lang="zh-CN" altLang="en-US" dirty="0" smtClean="0">
                <a:ea typeface="微软雅黑 Light"/>
              </a:rPr>
              <a:t>表达式</a:t>
            </a:r>
            <a:r>
              <a:rPr lang="en-US" altLang="zh-CN" dirty="0" smtClean="0">
                <a:ea typeface="微软雅黑 Light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case 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语句</a:t>
            </a:r>
            <a:r>
              <a:rPr lang="en-US" altLang="zh-CN" dirty="0" smtClean="0">
                <a:ea typeface="微软雅黑 Light"/>
              </a:rPr>
              <a:t>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break;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case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 语句</a:t>
            </a:r>
            <a:r>
              <a:rPr lang="en-US" altLang="zh-CN" dirty="0" smtClean="0">
                <a:ea typeface="微软雅黑 Light"/>
              </a:rPr>
              <a:t>2;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break;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......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case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n 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语句</a:t>
            </a:r>
            <a:r>
              <a:rPr lang="en-US" altLang="zh-CN" dirty="0" smtClean="0">
                <a:ea typeface="微软雅黑 Light"/>
              </a:rPr>
              <a:t>n;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break;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default</a:t>
            </a:r>
            <a:r>
              <a:rPr lang="zh-CN" altLang="en-US" dirty="0" smtClean="0">
                <a:ea typeface="微软雅黑 Light"/>
              </a:rPr>
              <a:t>：   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语句</a:t>
            </a:r>
            <a:r>
              <a:rPr lang="en-US" altLang="zh-CN" dirty="0" smtClean="0">
                <a:ea typeface="微软雅黑 Light"/>
              </a:rPr>
              <a:t>n+1;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  <a:endParaRPr lang="en-US" dirty="0" smtClean="0">
              <a:ea typeface="微软雅黑 Light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4635062" y="1403131"/>
            <a:ext cx="2506716" cy="2727434"/>
          </a:xfrm>
          <a:prstGeom prst="wedgeEllipseCallout">
            <a:avLst>
              <a:gd name="adj1" fmla="val -116658"/>
              <a:gd name="adj2" fmla="val -286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当表达式的值等于常量表达式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的值时，从语句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开始运行，遇到</a:t>
            </a:r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语句，跳出</a:t>
            </a:r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r>
              <a:rPr lang="zh-CN" altLang="en-US" dirty="0" smtClean="0">
                <a:solidFill>
                  <a:schemeClr val="tx1"/>
                </a:solidFill>
              </a:rPr>
              <a:t>语句块；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8760373" y="2060028"/>
            <a:ext cx="2506716" cy="2727434"/>
          </a:xfrm>
          <a:prstGeom prst="wedgeEllipseCallout">
            <a:avLst>
              <a:gd name="adj1" fmla="val -116029"/>
              <a:gd name="adj2" fmla="val -21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也就是说，只要执行到</a:t>
            </a:r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语句，就中断整个</a:t>
            </a:r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r>
              <a:rPr lang="zh-CN" altLang="en-US" dirty="0" smtClean="0">
                <a:solidFill>
                  <a:schemeClr val="tx1"/>
                </a:solidFill>
              </a:rPr>
              <a:t>流程；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4887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如下所示的代码，运行结果是：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 err="1" smtClean="0"/>
              <a:t>Pls</a:t>
            </a:r>
            <a:r>
              <a:rPr lang="en-US" sz="1800" dirty="0" smtClean="0"/>
              <a:t> input your name and password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【switch/case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break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2915" y="1866969"/>
            <a:ext cx="10405242" cy="4745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x=2;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switch(x){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case 0: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System.out.println("</a:t>
            </a:r>
            <a:r>
              <a:rPr lang="zh-CN" altLang="en-US" dirty="0" smtClean="0">
                <a:ea typeface="微软雅黑 Light"/>
              </a:rPr>
              <a:t>你将退出系统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break;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case 1: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System.out.println("</a:t>
            </a:r>
            <a:r>
              <a:rPr lang="zh-CN" altLang="en-US" dirty="0" smtClean="0">
                <a:ea typeface="微软雅黑 Light"/>
              </a:rPr>
              <a:t>请输入用户名及密码：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break;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case 2: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System.out.println("</a:t>
            </a:r>
            <a:r>
              <a:rPr lang="en-US" altLang="zh-CN" dirty="0" err="1" smtClean="0">
                <a:ea typeface="微软雅黑 Light"/>
              </a:rPr>
              <a:t>Pls</a:t>
            </a:r>
            <a:r>
              <a:rPr lang="en-US" altLang="zh-CN" dirty="0" smtClean="0">
                <a:ea typeface="微软雅黑 Light"/>
              </a:rPr>
              <a:t> input your name and password");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break;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default: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	System.out.println("</a:t>
            </a:r>
            <a:r>
              <a:rPr lang="zh-CN" altLang="en-US" dirty="0" smtClean="0">
                <a:ea typeface="微软雅黑 Light"/>
              </a:rPr>
              <a:t>请按照提示选择</a:t>
            </a:r>
            <a:r>
              <a:rPr lang="en-US" altLang="zh-CN" dirty="0" smtClean="0">
                <a:ea typeface="微软雅黑 Light"/>
              </a:rPr>
              <a:t>1/2/3</a:t>
            </a:r>
            <a:r>
              <a:rPr lang="zh-CN" altLang="en-US" dirty="0" smtClean="0">
                <a:ea typeface="微软雅黑 Light"/>
              </a:rPr>
              <a:t>进行操作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}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8460828" y="2233448"/>
            <a:ext cx="2506716" cy="2727434"/>
          </a:xfrm>
          <a:prstGeom prst="wedgeEllipseCallout">
            <a:avLst>
              <a:gd name="adj1" fmla="val -258167"/>
              <a:gd name="adj2" fmla="val 424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找到入口“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”，执行语句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，执行到</a:t>
            </a:r>
            <a:r>
              <a:rPr lang="en-US" altLang="zh-CN" dirty="0" smtClean="0">
                <a:solidFill>
                  <a:schemeClr val="tx1"/>
                </a:solidFill>
              </a:rPr>
              <a:t>break,</a:t>
            </a:r>
            <a:r>
              <a:rPr lang="zh-CN" altLang="en-US" dirty="0" smtClean="0">
                <a:solidFill>
                  <a:schemeClr val="tx1"/>
                </a:solidFill>
              </a:rPr>
              <a:t>则跳出</a:t>
            </a:r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r>
              <a:rPr lang="zh-CN" altLang="en-US" dirty="0" smtClean="0">
                <a:solidFill>
                  <a:schemeClr val="tx1"/>
                </a:solidFill>
              </a:rPr>
              <a:t>语句块；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090" y="1292772"/>
            <a:ext cx="4382813" cy="3783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1109070"/>
            <a:ext cx="11015870" cy="522866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中的表达式只能使用规定的基本数据类型，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前可以使用：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byte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字符型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不能使用：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4【switch/case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表达式的要求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61836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表达式类型新增加支持：枚举（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enum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表达式类型新增加支持：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新版本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(JDK7+)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switch/case 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049" name="Picture 1" descr="C:\Users\wxh\AppData\Local\Microsoft\Windows\Temporary Internet Files\Content.IE5\EOIHY6EV\logo-blue-square-300x3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545" y="4414182"/>
            <a:ext cx="1680560" cy="1680560"/>
          </a:xfrm>
          <a:prstGeom prst="rect">
            <a:avLst/>
          </a:prstGeom>
          <a:noFill/>
        </p:spPr>
      </p:pic>
      <p:pic>
        <p:nvPicPr>
          <p:cNvPr id="2050" name="Picture 2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6315" y="4065095"/>
            <a:ext cx="1100137" cy="1804988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2490952" y="3058510"/>
            <a:ext cx="2049518" cy="1828800"/>
          </a:xfrm>
          <a:prstGeom prst="wedgeEllipseCallout">
            <a:avLst>
              <a:gd name="adj1" fmla="val -95448"/>
              <a:gd name="adj2" fmla="val 512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为什么我明明安装的是</a:t>
            </a:r>
            <a:r>
              <a:rPr lang="en-US" altLang="zh-CN" dirty="0" smtClean="0">
                <a:solidFill>
                  <a:schemeClr val="tx1"/>
                </a:solidFill>
              </a:rPr>
              <a:t>JDK7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还是不支持</a:t>
            </a:r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465379" y="2911366"/>
            <a:ext cx="2049518" cy="1828800"/>
          </a:xfrm>
          <a:prstGeom prst="wedgeEllipseCallout">
            <a:avLst>
              <a:gd name="adj1" fmla="val 89168"/>
              <a:gd name="adj2" fmla="val 659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要看一下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支持的编译版本是多少，跟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的版本有关系呢。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wxh\Documents\Tencent Files\29097443\Image\C2C\PO[)YU~AMI1RGHY3Q2]0J(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43575" y="5802688"/>
            <a:ext cx="4793046" cy="571508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8928537" y="2585545"/>
            <a:ext cx="2674883" cy="2180897"/>
          </a:xfrm>
          <a:prstGeom prst="wedgeEllipseCallout">
            <a:avLst>
              <a:gd name="adj1" fmla="val -50552"/>
              <a:gd name="adj2" fmla="val 77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看到下面截图了吧，这个就是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只支持到</a:t>
            </a:r>
            <a:r>
              <a:rPr lang="en-US" altLang="zh-CN" dirty="0" smtClean="0">
                <a:solidFill>
                  <a:schemeClr val="tx1"/>
                </a:solidFill>
              </a:rPr>
              <a:t>1.6</a:t>
            </a:r>
            <a:r>
              <a:rPr lang="zh-CN" altLang="en-US" dirty="0" smtClean="0">
                <a:solidFill>
                  <a:schemeClr val="tx1"/>
                </a:solidFill>
              </a:rPr>
              <a:t>的情况，你安装了</a:t>
            </a:r>
            <a:r>
              <a:rPr lang="en-US" altLang="zh-CN" dirty="0" smtClean="0">
                <a:solidFill>
                  <a:schemeClr val="tx1"/>
                </a:solidFill>
              </a:rPr>
              <a:t>1.7</a:t>
            </a:r>
            <a:r>
              <a:rPr lang="zh-CN" altLang="en-US" dirty="0" smtClean="0">
                <a:solidFill>
                  <a:schemeClr val="tx1"/>
                </a:solidFill>
              </a:rPr>
              <a:t>也木有用啊</a:t>
            </a:r>
            <a:r>
              <a:rPr lang="en-US" altLang="zh-CN" dirty="0" smtClean="0">
                <a:solidFill>
                  <a:schemeClr val="tx1"/>
                </a:solidFill>
              </a:rPr>
              <a:t>~~~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hlinkClick r:id="rId6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7" action="ppaction://hlinkfile"/>
              </a:rPr>
              <a:t>课堂案例：</a:t>
            </a:r>
            <a:r>
              <a:rPr lang="en-US" altLang="zh-CN" dirty="0" smtClean="0">
                <a:hlinkClick r:id="rId7" action="ppaction://hlinkfile"/>
              </a:rPr>
              <a:t>Item0501.java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条件分支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语言中有哪几种条件分支语句？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后的条件语句返回值可以是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0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必须和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一起使用吗？</a:t>
            </a:r>
            <a:endParaRPr lang="en-US" altLang="zh-CN" dirty="0" smtClean="0"/>
          </a:p>
          <a:p>
            <a:r>
              <a:rPr lang="en-US" altLang="zh-CN" dirty="0" smtClean="0"/>
              <a:t>JDK7</a:t>
            </a:r>
            <a:r>
              <a:rPr lang="zh-CN" altLang="en-US" dirty="0" smtClean="0"/>
              <a:t>以后，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后的表达式都可以是什么类型？</a:t>
            </a:r>
            <a:endParaRPr lang="en-US" altLang="zh-CN" dirty="0" smtClean="0"/>
          </a:p>
          <a:p>
            <a:r>
              <a:rPr lang="en-US" altLang="zh-CN" dirty="0" smtClean="0"/>
              <a:t>switch/case</a:t>
            </a:r>
            <a:r>
              <a:rPr lang="zh-CN" altLang="en-US" dirty="0" smtClean="0"/>
              <a:t>流程中，必须有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吗？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条件分支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0800"/>
            <a:ext cx="10765221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语言中的流程控制有两种，分别是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switch/case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后的条件表达式返回值必须是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类型，不能是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JDK7</a:t>
            </a:r>
            <a:r>
              <a:rPr lang="zh-CN" altLang="en-US" dirty="0" smtClean="0"/>
              <a:t>版本以后，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后的表达式类型有了增加，可以是</a:t>
            </a:r>
            <a:r>
              <a:rPr lang="en-US" altLang="zh-CN" dirty="0" smtClean="0"/>
              <a:t>byte, short,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char,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, String;</a:t>
            </a:r>
          </a:p>
          <a:p>
            <a:r>
              <a:rPr lang="en-US" altLang="zh-CN" dirty="0" smtClean="0"/>
              <a:t>switch/case</a:t>
            </a:r>
            <a:r>
              <a:rPr lang="zh-CN" altLang="en-US" dirty="0" smtClean="0"/>
              <a:t>中可以有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语句，也可以没有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，多数情况都使用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的区别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continue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break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：针对数组（集合）的增强型迭代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while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do while</a:t>
            </a:r>
            <a:r>
              <a:rPr lang="zh-CN" altLang="en-US" sz="3200" dirty="0" smtClean="0"/>
              <a:t>的区别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for(</a:t>
            </a:r>
            <a:r>
              <a:rPr lang="zh-CN" altLang="en-US" dirty="0" smtClean="0">
                <a:ea typeface="微软雅黑 Light"/>
              </a:rPr>
              <a:t>初始化语句；判断条件语句；控制语句</a:t>
            </a:r>
            <a:r>
              <a:rPr lang="en-US" altLang="zh-CN" dirty="0" smtClean="0">
                <a:ea typeface="微软雅黑 Light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</a:t>
            </a:r>
            <a:r>
              <a:rPr lang="zh-CN" altLang="en-US" dirty="0" smtClean="0">
                <a:ea typeface="微软雅黑 Light"/>
              </a:rPr>
              <a:t>循环体语句块；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具体代码如下所示：</a:t>
            </a:r>
            <a:endParaRPr lang="en-US" altLang="zh-CN" dirty="0" smtClean="0">
              <a:ea typeface="微软雅黑 Light"/>
            </a:endParaRPr>
          </a:p>
          <a:p>
            <a:r>
              <a:rPr lang="en-US" b="1" dirty="0" err="1" smtClean="0"/>
              <a:t>int</a:t>
            </a:r>
            <a:r>
              <a:rPr lang="en-US" b="1" dirty="0" smtClean="0"/>
              <a:t> a;</a:t>
            </a:r>
          </a:p>
          <a:p>
            <a:r>
              <a:rPr lang="en-US" b="1" dirty="0" smtClean="0"/>
              <a:t>for(   a=0;      a&lt;5;    a++   ){</a:t>
            </a:r>
          </a:p>
          <a:p>
            <a:endParaRPr lang="en-US" b="1" dirty="0" smtClean="0"/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("a="+a);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3586" y="4445875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39311" y="4456386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64677" y="4466897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6896" y="4960882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(Accent Bar) 23"/>
          <p:cNvSpPr/>
          <p:nvPr/>
        </p:nvSpPr>
        <p:spPr>
          <a:xfrm>
            <a:off x="4445875" y="28850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212793"/>
              <a:gd name="adj4" fmla="val -18448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初始化语句，给循环变量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a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赋初值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5686095" y="34946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27126"/>
              <a:gd name="adj4" fmla="val -21814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判断条件语句，返回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，执行循环体，否则跳出循环体；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696606" y="467184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4507"/>
              <a:gd name="adj4" fmla="val -17871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控制语句，修改循环变量。执行一次循环体后执行。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75549"/>
              <a:gd name="adj4" fmla="val -14602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循环体，每次判断语句返回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，执行一次。可以是多条语句。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3986" y="2853559"/>
            <a:ext cx="1671145" cy="804041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70331" y="3352800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374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、初始化</a:t>
            </a:r>
            <a:r>
              <a:rPr lang="en-US" altLang="zh-CN" dirty="0" smtClean="0">
                <a:ea typeface="微软雅黑 Light"/>
              </a:rPr>
              <a:t>a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a&lt;5</a:t>
            </a:r>
            <a:r>
              <a:rPr lang="zh-CN" altLang="en-US" dirty="0" smtClean="0">
                <a:ea typeface="微软雅黑 Light"/>
              </a:rPr>
              <a:t>的返回值为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，所以执行一次循环体；打印</a:t>
            </a:r>
            <a:r>
              <a:rPr lang="en-US" altLang="zh-CN" dirty="0" smtClean="0">
                <a:ea typeface="微软雅黑 Light"/>
              </a:rPr>
              <a:t>a=0;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smtClean="0">
                <a:ea typeface="微软雅黑 Light"/>
              </a:rPr>
              <a:t>a++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a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4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a&lt;5</a:t>
            </a:r>
            <a:r>
              <a:rPr lang="zh-CN" altLang="en-US" dirty="0" smtClean="0">
                <a:ea typeface="微软雅黑 Light"/>
              </a:rPr>
              <a:t>的返回值为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，再执行一次循环体；打印</a:t>
            </a:r>
            <a:r>
              <a:rPr lang="en-US" altLang="zh-CN" dirty="0" smtClean="0">
                <a:ea typeface="微软雅黑 Light"/>
              </a:rPr>
              <a:t>a=1;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5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smtClean="0">
                <a:ea typeface="微软雅黑 Light"/>
              </a:rPr>
              <a:t>a++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a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4-5</a:t>
            </a:r>
            <a:r>
              <a:rPr lang="zh-CN" altLang="en-US" dirty="0" smtClean="0">
                <a:ea typeface="微软雅黑 Light"/>
              </a:rPr>
              <a:t>步骤，直到打印</a:t>
            </a:r>
            <a:r>
              <a:rPr lang="en-US" altLang="zh-CN" dirty="0" smtClean="0">
                <a:ea typeface="微软雅黑 Light"/>
              </a:rPr>
              <a:t>a=4</a:t>
            </a:r>
            <a:r>
              <a:rPr lang="zh-CN" altLang="en-US" dirty="0" smtClean="0">
                <a:ea typeface="微软雅黑 Light"/>
              </a:rPr>
              <a:t>后，</a:t>
            </a:r>
            <a:r>
              <a:rPr lang="en-US" altLang="zh-CN" dirty="0" smtClean="0">
                <a:ea typeface="微软雅黑 Light"/>
              </a:rPr>
              <a:t>a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6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a&lt;5</a:t>
            </a:r>
            <a:r>
              <a:rPr lang="zh-CN" altLang="en-US" dirty="0" smtClean="0">
                <a:ea typeface="微软雅黑 Light"/>
              </a:rPr>
              <a:t>返回</a:t>
            </a:r>
            <a:r>
              <a:rPr lang="en-US" altLang="zh-CN" dirty="0" smtClean="0">
                <a:ea typeface="微软雅黑 Light"/>
              </a:rPr>
              <a:t>false</a:t>
            </a:r>
            <a:r>
              <a:rPr lang="zh-CN" altLang="en-US" dirty="0" smtClean="0">
                <a:ea typeface="微软雅黑 Light"/>
              </a:rPr>
              <a:t>，则循环结束，跳出循环体。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5197367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for(;;){} </a:t>
            </a:r>
            <a:r>
              <a:rPr lang="zh-CN" altLang="en-US" dirty="0" smtClean="0"/>
              <a:t>这样的语句会编译通过吗？如果通过，是个什么样的循环？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while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do while</a:t>
            </a:r>
            <a:r>
              <a:rPr lang="zh-CN" altLang="en-US" sz="3200" dirty="0" smtClean="0"/>
              <a:t>的区别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7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while(</a:t>
            </a:r>
            <a:r>
              <a:rPr lang="zh-CN" altLang="en-US" dirty="0" smtClean="0">
                <a:ea typeface="微软雅黑 Light"/>
              </a:rPr>
              <a:t>判断条件语句</a:t>
            </a:r>
            <a:r>
              <a:rPr lang="en-US" altLang="zh-CN" dirty="0" smtClean="0">
                <a:ea typeface="微软雅黑 Light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</a:t>
            </a:r>
            <a:r>
              <a:rPr lang="zh-CN" altLang="en-US" dirty="0" smtClean="0">
                <a:ea typeface="微软雅黑 Light"/>
              </a:rPr>
              <a:t>循环体语句块；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</a:t>
            </a:r>
            <a:r>
              <a:rPr lang="zh-CN" altLang="en-US" dirty="0" smtClean="0">
                <a:ea typeface="微软雅黑 Light"/>
              </a:rPr>
              <a:t>控制语句；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具体代码如下所示：</a:t>
            </a:r>
            <a:endParaRPr lang="en-US" altLang="zh-CN" dirty="0" smtClean="0">
              <a:ea typeface="微软雅黑 Light"/>
            </a:endParaRPr>
          </a:p>
          <a:p>
            <a:r>
              <a:rPr lang="en-US" b="1" dirty="0" err="1" smtClean="0"/>
              <a:t>int</a:t>
            </a:r>
            <a:r>
              <a:rPr lang="en-US" b="1" dirty="0" smtClean="0"/>
              <a:t> b=0;</a:t>
            </a:r>
          </a:p>
          <a:p>
            <a:r>
              <a:rPr lang="en-US" b="1" dirty="0" smtClean="0"/>
              <a:t>while(  b&lt;5  ){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("b="+b);</a:t>
            </a:r>
          </a:p>
          <a:p>
            <a:r>
              <a:rPr lang="en-US" dirty="0" smtClean="0"/>
              <a:t>b++;</a:t>
            </a:r>
          </a:p>
          <a:p>
            <a:r>
              <a:rPr lang="en-US" dirty="0" smtClean="0"/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4303" y="4776951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1643" y="5381297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5055475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(Accent Bar) 24"/>
          <p:cNvSpPr/>
          <p:nvPr/>
        </p:nvSpPr>
        <p:spPr>
          <a:xfrm>
            <a:off x="5686095" y="3494690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79362"/>
              <a:gd name="adj4" fmla="val -24987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判断条件语句，返回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，执行循环体，否则跳出循环体；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696606" y="467184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68623"/>
              <a:gd name="adj4" fmla="val -14506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循环体，每次判断语句返回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，执行一次</a:t>
            </a:r>
            <a:endParaRPr lang="en-US" sz="1600" dirty="0" smtClean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-29581"/>
              <a:gd name="adj4" fmla="val -28160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0331" y="3352800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ea typeface="微软雅黑 Light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控制语句，修改循环变量。执行一次循环体后执行。</a:t>
            </a:r>
            <a:endParaRPr lang="en-US" sz="1600" dirty="0" smtClean="0">
              <a:solidFill>
                <a:schemeClr val="tx1"/>
              </a:solidFill>
              <a:ea typeface="微软雅黑 Light"/>
            </a:endParaRPr>
          </a:p>
          <a:p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b&lt;5</a:t>
            </a:r>
            <a:r>
              <a:rPr lang="zh-CN" altLang="en-US" dirty="0" smtClean="0">
                <a:ea typeface="微软雅黑 Light"/>
              </a:rPr>
              <a:t>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，则执行一次循环体；打印</a:t>
            </a:r>
            <a:r>
              <a:rPr lang="en-US" altLang="zh-CN" dirty="0" smtClean="0">
                <a:ea typeface="微软雅黑 Light"/>
              </a:rPr>
              <a:t>b=0;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smtClean="0">
                <a:ea typeface="微软雅黑 Light"/>
              </a:rPr>
              <a:t>b++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b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b&lt;5</a:t>
            </a:r>
            <a:r>
              <a:rPr lang="zh-CN" altLang="en-US" dirty="0" smtClean="0">
                <a:ea typeface="微软雅黑 Light"/>
              </a:rPr>
              <a:t>的返回值为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，再执行一次循环体；打印</a:t>
            </a:r>
            <a:r>
              <a:rPr lang="en-US" altLang="zh-CN" dirty="0" smtClean="0">
                <a:ea typeface="微软雅黑 Light"/>
              </a:rPr>
              <a:t>b=1;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4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smtClean="0">
                <a:ea typeface="微软雅黑 Light"/>
              </a:rPr>
              <a:t>b++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b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3-4</a:t>
            </a:r>
            <a:r>
              <a:rPr lang="zh-CN" altLang="en-US" dirty="0" smtClean="0">
                <a:ea typeface="微软雅黑 Light"/>
              </a:rPr>
              <a:t>步骤，直到打印</a:t>
            </a:r>
            <a:r>
              <a:rPr lang="en-US" altLang="zh-CN" dirty="0" smtClean="0">
                <a:ea typeface="微软雅黑 Light"/>
              </a:rPr>
              <a:t>b=4</a:t>
            </a:r>
            <a:r>
              <a:rPr lang="zh-CN" altLang="en-US" dirty="0" smtClean="0">
                <a:ea typeface="微软雅黑 Light"/>
              </a:rPr>
              <a:t>后，</a:t>
            </a:r>
            <a:r>
              <a:rPr lang="en-US" altLang="zh-CN" dirty="0" smtClean="0">
                <a:ea typeface="微软雅黑 Light"/>
              </a:rPr>
              <a:t>b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5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b&lt;5</a:t>
            </a:r>
            <a:r>
              <a:rPr lang="zh-CN" altLang="en-US" dirty="0" smtClean="0">
                <a:ea typeface="微软雅黑 Light"/>
              </a:rPr>
              <a:t>返回</a:t>
            </a:r>
            <a:r>
              <a:rPr lang="en-US" altLang="zh-CN" dirty="0" smtClean="0">
                <a:ea typeface="微软雅黑 Light"/>
              </a:rPr>
              <a:t>false</a:t>
            </a:r>
            <a:r>
              <a:rPr lang="zh-CN" altLang="en-US" dirty="0" smtClean="0">
                <a:ea typeface="微软雅黑 Light"/>
              </a:rPr>
              <a:t>，则循环结束，跳出循环体。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4897822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2179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节：条件分支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节：循环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语言中的有三种循环语句，分别是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while;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循环基本结构如下所示：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while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do while</a:t>
            </a:r>
            <a:r>
              <a:rPr lang="zh-CN" altLang="en-US" sz="3200" dirty="0" smtClean="0"/>
              <a:t>的区别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915" y="2459421"/>
            <a:ext cx="4950782" cy="347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do{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</a:t>
            </a:r>
            <a:r>
              <a:rPr lang="zh-CN" altLang="en-US" dirty="0" smtClean="0">
                <a:ea typeface="微软雅黑 Light"/>
              </a:rPr>
              <a:t>循环体语句块；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</a:t>
            </a:r>
            <a:r>
              <a:rPr lang="zh-CN" altLang="en-US" dirty="0" smtClean="0">
                <a:ea typeface="微软雅黑 Light"/>
              </a:rPr>
              <a:t>控制语句；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 while(</a:t>
            </a:r>
            <a:r>
              <a:rPr lang="zh-CN" altLang="en-US" dirty="0" smtClean="0">
                <a:ea typeface="微软雅黑 Light"/>
              </a:rPr>
              <a:t>判断条件语句</a:t>
            </a:r>
            <a:r>
              <a:rPr lang="en-US" altLang="zh-CN" dirty="0" smtClean="0">
                <a:ea typeface="微软雅黑 Light"/>
              </a:rPr>
              <a:t>)    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具体代码如下所示：</a:t>
            </a:r>
            <a:endParaRPr lang="en-US" altLang="zh-CN" dirty="0" smtClean="0">
              <a:ea typeface="微软雅黑 Light"/>
            </a:endParaRPr>
          </a:p>
          <a:p>
            <a:r>
              <a:rPr lang="en-US" b="1" dirty="0" err="1" smtClean="0"/>
              <a:t>int</a:t>
            </a:r>
            <a:r>
              <a:rPr lang="en-US" b="1" dirty="0" smtClean="0"/>
              <a:t> c=0;</a:t>
            </a:r>
          </a:p>
          <a:p>
            <a:r>
              <a:rPr lang="en-US" b="1" dirty="0" smtClean="0"/>
              <a:t>do{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("c="+c);</a:t>
            </a:r>
          </a:p>
          <a:p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r>
              <a:rPr lang="en-US" b="1" dirty="0" smtClean="0"/>
              <a:t>while(c&lt;5);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3558" y="3578771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1643" y="5381297"/>
            <a:ext cx="504496" cy="236483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5055475"/>
            <a:ext cx="2748455" cy="27327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(Accent Bar) 24"/>
          <p:cNvSpPr/>
          <p:nvPr/>
        </p:nvSpPr>
        <p:spPr>
          <a:xfrm>
            <a:off x="5780688" y="2995449"/>
            <a:ext cx="1639613" cy="1301075"/>
          </a:xfrm>
          <a:prstGeom prst="accentCallout1">
            <a:avLst>
              <a:gd name="adj1" fmla="val 18750"/>
              <a:gd name="adj2" fmla="val -8333"/>
              <a:gd name="adj3" fmla="val 153209"/>
              <a:gd name="adj4" fmla="val -19987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循环体，第一次无条件执行，后续每次判断语句返回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，执行一次</a:t>
            </a:r>
            <a:endParaRPr lang="en-US" sz="1600" dirty="0" smtClean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5712372" y="4529959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31306"/>
              <a:gd name="adj4" fmla="val -27487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5628291" y="5754413"/>
            <a:ext cx="1639613" cy="754537"/>
          </a:xfrm>
          <a:prstGeom prst="accentCallout1">
            <a:avLst>
              <a:gd name="adj1" fmla="val 18750"/>
              <a:gd name="adj2" fmla="val -8333"/>
              <a:gd name="adj3" fmla="val 16386"/>
              <a:gd name="adj4" fmla="val -22967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0331" y="2916621"/>
            <a:ext cx="1671145" cy="1387365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02013" y="4498427"/>
            <a:ext cx="1671145" cy="861849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控制语句，修改循环变量。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533695" y="5628289"/>
            <a:ext cx="1671145" cy="1014248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ea typeface="微软雅黑 Light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判断条件语句，返回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，执行循环体，否则跳出循环体；</a:t>
            </a:r>
            <a:endParaRPr lang="en-US" sz="1600" dirty="0" smtClean="0">
              <a:solidFill>
                <a:schemeClr val="tx1"/>
              </a:solidFill>
              <a:ea typeface="微软雅黑 Light"/>
            </a:endParaRPr>
          </a:p>
          <a:p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30254" y="2501462"/>
            <a:ext cx="4404243" cy="374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、无条件执行一次循环体；打印</a:t>
            </a:r>
            <a:r>
              <a:rPr lang="en-US" altLang="zh-CN" dirty="0" smtClean="0">
                <a:ea typeface="微软雅黑 Light"/>
              </a:rPr>
              <a:t>c=0;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err="1" smtClean="0">
                <a:ea typeface="微软雅黑 Light"/>
              </a:rPr>
              <a:t>c++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c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c&lt;5</a:t>
            </a:r>
            <a:r>
              <a:rPr lang="zh-CN" altLang="en-US" dirty="0" smtClean="0">
                <a:ea typeface="微软雅黑 Light"/>
              </a:rPr>
              <a:t>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，则执行一次循环体；打印</a:t>
            </a:r>
            <a:r>
              <a:rPr lang="en-US" altLang="zh-CN" dirty="0" smtClean="0">
                <a:ea typeface="微软雅黑 Light"/>
              </a:rPr>
              <a:t>c=1;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4</a:t>
            </a:r>
            <a:r>
              <a:rPr lang="zh-CN" altLang="en-US" dirty="0" smtClean="0">
                <a:ea typeface="微软雅黑 Light"/>
              </a:rPr>
              <a:t>、运行控制语句</a:t>
            </a:r>
            <a:r>
              <a:rPr lang="en-US" altLang="zh-CN" dirty="0" err="1" smtClean="0">
                <a:ea typeface="微软雅黑 Light"/>
              </a:rPr>
              <a:t>c++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smtClean="0">
                <a:ea typeface="微软雅黑 Light"/>
              </a:rPr>
              <a:t>c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5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c&lt;5</a:t>
            </a:r>
            <a:r>
              <a:rPr lang="zh-CN" altLang="en-US" dirty="0" smtClean="0">
                <a:ea typeface="微软雅黑 Light"/>
              </a:rPr>
              <a:t>的返回值为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，再执行一次循环体；打印</a:t>
            </a:r>
            <a:r>
              <a:rPr lang="en-US" altLang="zh-CN" dirty="0" smtClean="0">
                <a:ea typeface="微软雅黑 Light"/>
              </a:rPr>
              <a:t>c=2;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4-5</a:t>
            </a:r>
            <a:r>
              <a:rPr lang="zh-CN" altLang="en-US" dirty="0" smtClean="0">
                <a:ea typeface="微软雅黑 Light"/>
              </a:rPr>
              <a:t>步骤，直到打印</a:t>
            </a:r>
            <a:r>
              <a:rPr lang="en-US" altLang="zh-CN" dirty="0" smtClean="0">
                <a:ea typeface="微软雅黑 Light"/>
              </a:rPr>
              <a:t>c=4</a:t>
            </a:r>
            <a:r>
              <a:rPr lang="zh-CN" altLang="en-US" dirty="0" smtClean="0">
                <a:ea typeface="微软雅黑 Light"/>
              </a:rPr>
              <a:t>后，</a:t>
            </a:r>
            <a:r>
              <a:rPr lang="en-US" altLang="zh-CN" dirty="0" smtClean="0">
                <a:ea typeface="微软雅黑 Light"/>
              </a:rPr>
              <a:t>c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6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c&lt;5</a:t>
            </a:r>
            <a:r>
              <a:rPr lang="zh-CN" altLang="en-US" dirty="0" smtClean="0">
                <a:ea typeface="微软雅黑 Light"/>
              </a:rPr>
              <a:t>返回</a:t>
            </a:r>
            <a:r>
              <a:rPr lang="en-US" altLang="zh-CN" dirty="0" smtClean="0">
                <a:ea typeface="微软雅黑 Light"/>
              </a:rPr>
              <a:t>false</a:t>
            </a:r>
            <a:r>
              <a:rPr lang="zh-CN" altLang="en-US" dirty="0" smtClean="0">
                <a:ea typeface="微软雅黑 Light"/>
              </a:rPr>
              <a:t>，则循环结束，跳出循环体。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3724" y="5197367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5724" y="5638800"/>
            <a:ext cx="1156138" cy="2732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3436883" y="2380593"/>
            <a:ext cx="1371600" cy="1182414"/>
          </a:xfrm>
          <a:prstGeom prst="wedgeEllipseCallout">
            <a:avLst>
              <a:gd name="adj1" fmla="val -69482"/>
              <a:gd name="adj2" fmla="val 598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此处有分号，分号，分号！！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9" name="TextBox 18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循环可以嵌套使用，即循环体是另一个循环；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while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do while</a:t>
            </a:r>
            <a:r>
              <a:rPr lang="zh-CN" altLang="en-US" sz="3200" dirty="0" smtClean="0"/>
              <a:t>的区别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977" y="2459421"/>
            <a:ext cx="693723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for(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=0;i&lt;3;i++){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for(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j=5;j&gt;0;j--){</a:t>
            </a:r>
          </a:p>
          <a:p>
            <a:r>
              <a:rPr lang="en-US" altLang="zh-CN" dirty="0" smtClean="0">
                <a:ea typeface="微软雅黑 Light"/>
              </a:rPr>
              <a:t>    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="+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+"  j="+j);</a:t>
            </a:r>
          </a:p>
          <a:p>
            <a:r>
              <a:rPr lang="en-US" altLang="zh-CN" dirty="0" smtClean="0">
                <a:ea typeface="微软雅黑 Light"/>
              </a:rPr>
              <a:t>}</a:t>
            </a:r>
          </a:p>
          <a:p>
            <a:r>
              <a:rPr lang="en-US" altLang="zh-CN" dirty="0" smtClean="0">
                <a:ea typeface="微软雅黑 Light"/>
              </a:rPr>
              <a:t>    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结束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的第</a:t>
            </a:r>
            <a:r>
              <a:rPr lang="en-US" altLang="zh-CN" dirty="0" smtClean="0">
                <a:ea typeface="微软雅黑 Light"/>
              </a:rPr>
              <a:t>"+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+"</a:t>
            </a:r>
            <a:r>
              <a:rPr lang="zh-CN" altLang="en-US" dirty="0" smtClean="0">
                <a:ea typeface="微软雅黑 Light"/>
              </a:rPr>
              <a:t>次循环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}</a:t>
            </a:r>
          </a:p>
          <a:p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结束所有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}</a:t>
            </a:r>
          </a:p>
          <a:p>
            <a:endParaRPr lang="en-US" altLang="zh-CN" dirty="0" smtClean="0">
              <a:ea typeface="微软雅黑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7917" y="3069022"/>
            <a:ext cx="4540468" cy="112460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0317" y="3342290"/>
            <a:ext cx="3442138" cy="299544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/>
          <p:cNvSpPr/>
          <p:nvPr/>
        </p:nvSpPr>
        <p:spPr>
          <a:xfrm>
            <a:off x="5376041" y="1623848"/>
            <a:ext cx="1481959" cy="1355834"/>
          </a:xfrm>
          <a:prstGeom prst="wedgeEllipseCallout">
            <a:avLst>
              <a:gd name="adj1" fmla="val -62322"/>
              <a:gd name="adj2" fmla="val 578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外层</a:t>
            </a:r>
            <a:r>
              <a:rPr lang="en-US" altLang="zh-CN" sz="1600" dirty="0" err="1" smtClean="0">
                <a:solidFill>
                  <a:schemeClr val="tx1"/>
                </a:solidFill>
                <a:ea typeface="微软雅黑 Light"/>
              </a:rPr>
              <a:t>i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循环的循环体，依然是一个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for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5843752" y="2879835"/>
            <a:ext cx="1481959" cy="1355834"/>
          </a:xfrm>
          <a:prstGeom prst="wedgeEllipseCallout">
            <a:avLst>
              <a:gd name="adj1" fmla="val -157003"/>
              <a:gd name="adj2" fmla="val -14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内层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j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循环的循环体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56179" y="1813035"/>
            <a:ext cx="3641835" cy="501675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j=5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j=4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j=3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j=2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=0  j=1</a:t>
            </a:r>
          </a:p>
          <a:p>
            <a:r>
              <a:rPr lang="zh-CN" altLang="en-US" sz="1600" dirty="0" smtClean="0">
                <a:ea typeface="微软雅黑 Light"/>
              </a:rPr>
              <a:t>结束</a:t>
            </a:r>
            <a:r>
              <a:rPr lang="en-US" altLang="zh-CN" sz="1600" dirty="0" err="1" smtClean="0">
                <a:ea typeface="微软雅黑 Light"/>
              </a:rPr>
              <a:t>i</a:t>
            </a:r>
            <a:r>
              <a:rPr lang="zh-CN" altLang="en-US" sz="1600" dirty="0" smtClean="0">
                <a:ea typeface="微软雅黑 Light"/>
              </a:rPr>
              <a:t>的第</a:t>
            </a:r>
            <a:r>
              <a:rPr lang="en-US" altLang="zh-CN" sz="1600" dirty="0" smtClean="0">
                <a:ea typeface="微软雅黑 Light"/>
              </a:rPr>
              <a:t>0</a:t>
            </a:r>
            <a:r>
              <a:rPr lang="zh-CN" altLang="en-US" sz="1600" dirty="0" smtClean="0">
                <a:ea typeface="微软雅黑 Light"/>
              </a:rPr>
              <a:t>次循环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j=5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j=4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j=3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j=2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=1  j=1</a:t>
            </a:r>
          </a:p>
          <a:p>
            <a:r>
              <a:rPr lang="zh-CN" altLang="en-US" sz="1600" dirty="0" smtClean="0">
                <a:ea typeface="微软雅黑 Light"/>
              </a:rPr>
              <a:t>结束</a:t>
            </a:r>
            <a:r>
              <a:rPr lang="en-US" altLang="zh-CN" sz="1600" dirty="0" err="1" smtClean="0">
                <a:ea typeface="微软雅黑 Light"/>
              </a:rPr>
              <a:t>i</a:t>
            </a:r>
            <a:r>
              <a:rPr lang="zh-CN" altLang="en-US" sz="1600" dirty="0" smtClean="0">
                <a:ea typeface="微软雅黑 Light"/>
              </a:rPr>
              <a:t>的第</a:t>
            </a:r>
            <a:r>
              <a:rPr lang="en-US" altLang="zh-CN" sz="1600" dirty="0" smtClean="0">
                <a:ea typeface="微软雅黑 Light"/>
              </a:rPr>
              <a:t>1</a:t>
            </a:r>
            <a:r>
              <a:rPr lang="zh-CN" altLang="en-US" sz="1600" dirty="0" smtClean="0">
                <a:ea typeface="微软雅黑 Light"/>
              </a:rPr>
              <a:t>次循环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j=5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j=4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j=3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j=2</a:t>
            </a:r>
          </a:p>
          <a:p>
            <a:r>
              <a:rPr lang="en-US" sz="1600" dirty="0" err="1" smtClean="0">
                <a:ea typeface="微软雅黑 Light"/>
              </a:rPr>
              <a:t>i</a:t>
            </a:r>
            <a:r>
              <a:rPr lang="en-US" sz="1600" dirty="0" smtClean="0">
                <a:ea typeface="微软雅黑 Light"/>
              </a:rPr>
              <a:t>=2  j=1</a:t>
            </a:r>
          </a:p>
          <a:p>
            <a:r>
              <a:rPr lang="zh-CN" altLang="en-US" sz="1600" dirty="0" smtClean="0">
                <a:ea typeface="微软雅黑 Light"/>
              </a:rPr>
              <a:t>结束</a:t>
            </a:r>
            <a:r>
              <a:rPr lang="en-US" altLang="zh-CN" sz="1600" dirty="0" err="1" smtClean="0">
                <a:ea typeface="微软雅黑 Light"/>
              </a:rPr>
              <a:t>i</a:t>
            </a:r>
            <a:r>
              <a:rPr lang="zh-CN" altLang="en-US" sz="1600" dirty="0" smtClean="0">
                <a:ea typeface="微软雅黑 Light"/>
              </a:rPr>
              <a:t>的第</a:t>
            </a:r>
            <a:r>
              <a:rPr lang="en-US" altLang="zh-CN" sz="1600" dirty="0" smtClean="0">
                <a:ea typeface="微软雅黑 Light"/>
              </a:rPr>
              <a:t>2</a:t>
            </a:r>
            <a:r>
              <a:rPr lang="zh-CN" altLang="en-US" sz="1600" dirty="0" smtClean="0">
                <a:ea typeface="微软雅黑 Light"/>
              </a:rPr>
              <a:t>次循环</a:t>
            </a:r>
          </a:p>
          <a:p>
            <a:r>
              <a:rPr lang="zh-CN" altLang="en-US" sz="1600" dirty="0" smtClean="0">
                <a:ea typeface="微软雅黑 Light"/>
              </a:rPr>
              <a:t>结束所有</a:t>
            </a:r>
            <a:r>
              <a:rPr lang="en-US" altLang="zh-CN" sz="1600" dirty="0" err="1" smtClean="0">
                <a:ea typeface="微软雅黑 Light"/>
              </a:rPr>
              <a:t>i</a:t>
            </a:r>
            <a:r>
              <a:rPr lang="zh-CN" altLang="en-US" sz="1600" dirty="0" smtClean="0">
                <a:ea typeface="微软雅黑 Light"/>
              </a:rPr>
              <a:t>循环</a:t>
            </a:r>
          </a:p>
          <a:p>
            <a:endParaRPr lang="en-US" sz="1600" dirty="0">
              <a:ea typeface="微软雅黑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39048" y="1623848"/>
            <a:ext cx="201798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两层循环案例结果</a:t>
            </a:r>
            <a:endParaRPr lang="en-US" dirty="0"/>
          </a:p>
        </p:txBody>
      </p:sp>
      <p:sp>
        <p:nvSpPr>
          <p:cNvPr id="35" name="Oval Callout 34"/>
          <p:cNvSpPr/>
          <p:nvPr/>
        </p:nvSpPr>
        <p:spPr>
          <a:xfrm>
            <a:off x="2774731" y="1576551"/>
            <a:ext cx="1213945" cy="861847"/>
          </a:xfrm>
          <a:prstGeom prst="wedgeEllipseCallout">
            <a:avLst>
              <a:gd name="adj1" fmla="val -77906"/>
              <a:gd name="adj2" fmla="val 779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外层循环，简称</a:t>
            </a:r>
            <a:r>
              <a:rPr lang="en-US" altLang="zh-CN" sz="1600" dirty="0" err="1" smtClean="0">
                <a:solidFill>
                  <a:schemeClr val="tx1"/>
                </a:solidFill>
                <a:ea typeface="微软雅黑 Light"/>
              </a:rPr>
              <a:t>i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3909848" y="1844566"/>
            <a:ext cx="1192924" cy="1124606"/>
          </a:xfrm>
          <a:prstGeom prst="wedgeEllipseCallout">
            <a:avLst>
              <a:gd name="adj1" fmla="val -183742"/>
              <a:gd name="adj2" fmla="val 704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内层循环，简称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j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循环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37" name="TextBox 3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Item0102.java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en-US" dirty="0" smtClean="0"/>
              <a:t>hile</a:t>
            </a:r>
            <a:r>
              <a:rPr lang="zh-CN" altLang="en-US" dirty="0" smtClean="0"/>
              <a:t>循环和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循环有什么区别？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在循环控制语句的循环体中，可以使用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语句，表示不再继续循环体后面的代码，继续下一次循环；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下列代码打印输出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中的所有奇数；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continue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121573"/>
            <a:ext cx="443051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判断</a:t>
            </a:r>
            <a:r>
              <a:rPr lang="en-US" dirty="0" err="1" smtClean="0"/>
              <a:t>i</a:t>
            </a:r>
            <a:r>
              <a:rPr lang="zh-CN" altLang="en-US" dirty="0" smtClean="0"/>
              <a:t>是偶数</a:t>
            </a:r>
          </a:p>
          <a:p>
            <a:r>
              <a:rPr lang="en-US" b="1" dirty="0" smtClean="0"/>
              <a:t>if(i%2==0){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是偶数，则继续下一次循环</a:t>
            </a:r>
          </a:p>
          <a:p>
            <a:r>
              <a:rPr lang="en-US" b="1" dirty="0" smtClean="0"/>
              <a:t>continue;</a:t>
            </a:r>
          </a:p>
          <a:p>
            <a:r>
              <a:rPr lang="en-US" dirty="0" smtClean="0"/>
              <a:t>}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输出</a:t>
            </a:r>
            <a:r>
              <a:rPr lang="en-US" dirty="0" err="1" smtClean="0"/>
              <a:t>i</a:t>
            </a:r>
            <a:r>
              <a:rPr lang="zh-CN" altLang="en-US" dirty="0" smtClean="0"/>
              <a:t>的值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altLang="zh-CN" dirty="0" smtClean="0">
              <a:ea typeface="微软雅黑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192" y="3163614"/>
            <a:ext cx="4404243" cy="2751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0%2==0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true,</a:t>
            </a:r>
            <a:r>
              <a:rPr lang="zh-CN" altLang="en-US" dirty="0" smtClean="0">
                <a:ea typeface="微软雅黑 Light"/>
              </a:rPr>
              <a:t>运行</a:t>
            </a:r>
            <a:r>
              <a:rPr lang="en-US" altLang="zh-CN" dirty="0" smtClean="0">
                <a:ea typeface="微软雅黑 Light"/>
              </a:rPr>
              <a:t>continue;</a:t>
            </a:r>
            <a:r>
              <a:rPr lang="zh-CN" altLang="en-US" dirty="0" smtClean="0">
                <a:ea typeface="微软雅黑 Light"/>
              </a:rPr>
              <a:t>不继续运行循环体；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、运行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，判断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&lt;5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true,</a:t>
            </a:r>
            <a:r>
              <a:rPr lang="zh-CN" altLang="en-US" dirty="0" smtClean="0">
                <a:ea typeface="微软雅黑 Light"/>
              </a:rPr>
              <a:t>运行循环体；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0%2==0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false</a:t>
            </a:r>
            <a:r>
              <a:rPr lang="zh-CN" altLang="en-US" dirty="0" smtClean="0">
                <a:ea typeface="微软雅黑 Light"/>
              </a:rPr>
              <a:t>，不运行</a:t>
            </a:r>
            <a:r>
              <a:rPr lang="en-US" altLang="zh-CN" dirty="0" smtClean="0">
                <a:ea typeface="微软雅黑 Light"/>
              </a:rPr>
              <a:t>continue,</a:t>
            </a:r>
            <a:r>
              <a:rPr lang="zh-CN" altLang="en-US" dirty="0" smtClean="0">
                <a:ea typeface="微软雅黑 Light"/>
              </a:rPr>
              <a:t>打印输出 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=1</a:t>
            </a:r>
            <a:r>
              <a:rPr lang="zh-CN" altLang="en-US" dirty="0" smtClean="0">
                <a:ea typeface="微软雅黑 Light"/>
              </a:rPr>
              <a:t>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循环</a:t>
            </a:r>
            <a:r>
              <a:rPr lang="en-US" altLang="zh-CN" dirty="0" smtClean="0">
                <a:ea typeface="微软雅黑 Light"/>
              </a:rPr>
              <a:t>1-3</a:t>
            </a:r>
            <a:r>
              <a:rPr lang="zh-CN" altLang="en-US" dirty="0" smtClean="0">
                <a:ea typeface="微软雅黑 Light"/>
              </a:rPr>
              <a:t>步骤，直到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=5</a:t>
            </a:r>
            <a:r>
              <a:rPr lang="zh-CN" altLang="en-US" dirty="0" smtClean="0">
                <a:ea typeface="微软雅黑 Light"/>
              </a:rPr>
              <a:t>跳出循环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3724" y="5528443"/>
            <a:ext cx="4025462" cy="289034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7311" y="4114800"/>
            <a:ext cx="2617076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=1</a:t>
            </a:r>
          </a:p>
          <a:p>
            <a:r>
              <a:rPr lang="en-US" sz="1600" dirty="0" err="1" smtClean="0"/>
              <a:t>i</a:t>
            </a:r>
            <a:r>
              <a:rPr lang="en-US" sz="1600" dirty="0" smtClean="0"/>
              <a:t>=3</a:t>
            </a:r>
          </a:p>
          <a:p>
            <a:endParaRPr lang="en-US" sz="1600" dirty="0"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5227" y="3925612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在多重循环时，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默认是继续当前的循环；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continue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15" y="1939159"/>
            <a:ext cx="443051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j=0;j&lt;6;j++){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  <a:r>
              <a:rPr lang="zh-CN" altLang="en-US" dirty="0" smtClean="0"/>
              <a:t>时，继续</a:t>
            </a:r>
            <a:r>
              <a:rPr lang="en-US" altLang="zh-CN" dirty="0" smtClean="0"/>
              <a:t>j</a:t>
            </a:r>
            <a:r>
              <a:rPr lang="zh-CN" altLang="en-US" dirty="0" smtClean="0"/>
              <a:t>循环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==j){</a:t>
            </a:r>
          </a:p>
          <a:p>
            <a:r>
              <a:rPr lang="en-US" b="1" dirty="0" smtClean="0"/>
              <a:t>continue;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 j="+j);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循环的第</a:t>
            </a:r>
            <a:r>
              <a:rPr lang="en-US" altLang="zh-CN" b="1" i="1" dirty="0" smtClean="0"/>
              <a:t>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</a:t>
            </a:r>
            <a:r>
              <a:rPr lang="zh-CN" altLang="en-US" b="1" i="1" dirty="0" smtClean="0"/>
              <a:t>次循环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8328" y="116632"/>
            <a:ext cx="2617076" cy="6741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j=1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j=2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j=3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j=4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=0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0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j=0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j=2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j=3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j=4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=1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1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j=0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j=1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j=3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j=4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=2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2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j=0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j=1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j=2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j=4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=3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3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j=0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j=1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j=2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j=3</a:t>
            </a:r>
          </a:p>
          <a:p>
            <a:r>
              <a:rPr lang="en-US" sz="1400" dirty="0" err="1" smtClean="0">
                <a:ea typeface="微软雅黑 Light"/>
              </a:rPr>
              <a:t>i</a:t>
            </a:r>
            <a:r>
              <a:rPr lang="en-US" sz="1400" dirty="0" smtClean="0">
                <a:ea typeface="微软雅黑 Light"/>
              </a:rPr>
              <a:t>=4 j=5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altLang="zh-CN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循环的第</a:t>
            </a:r>
            <a:r>
              <a:rPr lang="en-US" altLang="zh-CN" sz="1400" dirty="0" smtClean="0">
                <a:ea typeface="微软雅黑 Light"/>
              </a:rPr>
              <a:t>4</a:t>
            </a:r>
            <a:r>
              <a:rPr lang="zh-CN" altLang="en-US" sz="1400" dirty="0" smtClean="0">
                <a:ea typeface="微软雅黑 Light"/>
              </a:rPr>
              <a:t>次循环</a:t>
            </a:r>
          </a:p>
          <a:p>
            <a:r>
              <a:rPr lang="zh-CN" altLang="en-US" sz="1400" dirty="0" smtClean="0">
                <a:ea typeface="微软雅黑 Light"/>
              </a:rPr>
              <a:t>结束</a:t>
            </a:r>
            <a:r>
              <a:rPr lang="en-US" sz="1400" dirty="0" err="1" smtClean="0">
                <a:ea typeface="微软雅黑 Light"/>
              </a:rPr>
              <a:t>i</a:t>
            </a:r>
            <a:r>
              <a:rPr lang="zh-CN" altLang="en-US" sz="1400" dirty="0" smtClean="0">
                <a:ea typeface="微软雅黑 Light"/>
              </a:rPr>
              <a:t>循环</a:t>
            </a:r>
            <a:endParaRPr lang="en-US" sz="1400" dirty="0"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43089" y="0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171090" y="1529256"/>
            <a:ext cx="2317531" cy="1702676"/>
          </a:xfrm>
          <a:prstGeom prst="wedgeEllipseCallout">
            <a:avLst>
              <a:gd name="adj1" fmla="val -192171"/>
              <a:gd name="adj2" fmla="val 48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continue</a:t>
            </a:r>
            <a:r>
              <a:rPr lang="zh-CN" altLang="en-US" dirty="0" smtClean="0">
                <a:solidFill>
                  <a:schemeClr val="tx1"/>
                </a:solidFill>
              </a:rPr>
              <a:t>语句在</a:t>
            </a:r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</a:rPr>
              <a:t>层循环中，所以</a:t>
            </a:r>
            <a:r>
              <a:rPr lang="en-US" altLang="zh-CN" dirty="0" smtClean="0">
                <a:solidFill>
                  <a:schemeClr val="tx1"/>
                </a:solidFill>
              </a:rPr>
              <a:t>continue</a:t>
            </a:r>
            <a:r>
              <a:rPr lang="zh-CN" altLang="en-US" dirty="0" smtClean="0">
                <a:solidFill>
                  <a:schemeClr val="tx1"/>
                </a:solidFill>
              </a:rPr>
              <a:t>是继续</a:t>
            </a:r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</a:rPr>
              <a:t>层循环。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896303" y="3247697"/>
            <a:ext cx="2569780" cy="2412124"/>
          </a:xfrm>
          <a:prstGeom prst="cloudCallout">
            <a:avLst>
              <a:gd name="adj1" fmla="val -83410"/>
              <a:gd name="adj2" fmla="val 93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如果希望</a:t>
            </a:r>
            <a:r>
              <a:rPr lang="en-US" altLang="zh-CN" dirty="0" smtClean="0">
                <a:solidFill>
                  <a:schemeClr val="tx1"/>
                </a:solidFill>
              </a:rPr>
              <a:t>continue</a:t>
            </a:r>
            <a:r>
              <a:rPr lang="zh-CN" altLang="en-US" dirty="0" smtClean="0">
                <a:solidFill>
                  <a:schemeClr val="tx1"/>
                </a:solidFill>
              </a:rPr>
              <a:t>继续的是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层循环，怎么办呢？很简单，加标号就行！看下一页吧！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3" action="ppaction://hlinkfile"/>
          </p:cNvPr>
          <p:cNvSpPr txBox="1"/>
          <p:nvPr/>
        </p:nvSpPr>
        <p:spPr>
          <a:xfrm>
            <a:off x="6838616" y="2943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Item0202.java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前用合法标识符加标号；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语句继续指定的循环；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continue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446" y="2522483"/>
            <a:ext cx="443051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loop1:   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endParaRPr lang="en-US" b="1" dirty="0" smtClean="0"/>
          </a:p>
          <a:p>
            <a:r>
              <a:rPr lang="en-US" dirty="0" smtClean="0"/>
              <a:t>loop2:  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j=0;j&lt;6;j++){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  <a:r>
              <a:rPr lang="zh-CN" altLang="en-US" dirty="0" smtClean="0"/>
              <a:t>时，继续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循环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==j){</a:t>
            </a:r>
          </a:p>
          <a:p>
            <a:r>
              <a:rPr lang="en-US" b="1" dirty="0" smtClean="0"/>
              <a:t>continue loop1;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 j="+j);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循环的第</a:t>
            </a:r>
            <a:r>
              <a:rPr lang="en-US" altLang="zh-CN" b="1" i="1" dirty="0" smtClean="0"/>
              <a:t>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</a:t>
            </a:r>
            <a:r>
              <a:rPr lang="zh-CN" altLang="en-US" b="1" i="1" dirty="0" smtClean="0"/>
              <a:t>次循环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</a:t>
            </a:r>
            <a:r>
              <a:rPr lang="en-US" altLang="zh-CN" b="1" i="1" dirty="0" smtClean="0"/>
              <a:t>");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3115" y="2591818"/>
            <a:ext cx="2617076" cy="31393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 j=0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=2 j=0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=2 j=1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=3 j=0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=3 j=1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=3 j=2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=4 j=0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=4 j=1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=4 j=2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=4 j=3</a:t>
            </a:r>
          </a:p>
          <a:p>
            <a:r>
              <a:rPr lang="zh-CN" altLang="en-US" dirty="0" smtClean="0"/>
              <a:t>结束</a:t>
            </a:r>
            <a:r>
              <a:rPr lang="en-US" dirty="0" err="1" smtClean="0"/>
              <a:t>i</a:t>
            </a:r>
            <a:r>
              <a:rPr lang="zh-CN" altLang="en-US" dirty="0" smtClean="0"/>
              <a:t>循环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876" y="2475186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439104" y="2081049"/>
            <a:ext cx="2317531" cy="1702676"/>
          </a:xfrm>
          <a:prstGeom prst="wedgeEllipseCallout">
            <a:avLst>
              <a:gd name="adj1" fmla="val -192851"/>
              <a:gd name="adj2" fmla="val 69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continue loop1;</a:t>
            </a:r>
            <a:r>
              <a:rPr lang="zh-CN" altLang="en-US" dirty="0" smtClean="0">
                <a:solidFill>
                  <a:schemeClr val="tx1"/>
                </a:solidFill>
              </a:rPr>
              <a:t>语句继续</a:t>
            </a:r>
            <a:r>
              <a:rPr lang="en-US" altLang="zh-CN" dirty="0" smtClean="0">
                <a:solidFill>
                  <a:schemeClr val="tx1"/>
                </a:solidFill>
              </a:rPr>
              <a:t>loop1</a:t>
            </a:r>
            <a:r>
              <a:rPr lang="zh-CN" altLang="en-US" dirty="0" smtClean="0">
                <a:solidFill>
                  <a:schemeClr val="tx1"/>
                </a:solidFill>
              </a:rPr>
              <a:t>标记的循环，即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层循环；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090" y="2601308"/>
            <a:ext cx="725213" cy="283781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1130" y="3100551"/>
            <a:ext cx="698938" cy="2732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Item0203.java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在循环控制语句的循环体中，可以使用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语句，表示终止当前循环，跳出循环体；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下列代码打印输出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中的第一个偶数；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200" dirty="0" smtClean="0"/>
              <a:t> break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121573"/>
            <a:ext cx="443051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判断</a:t>
            </a:r>
            <a:r>
              <a:rPr lang="en-US" dirty="0" err="1" smtClean="0"/>
              <a:t>i</a:t>
            </a:r>
            <a:r>
              <a:rPr lang="zh-CN" altLang="en-US" dirty="0" smtClean="0"/>
              <a:t>是偶数</a:t>
            </a:r>
          </a:p>
          <a:p>
            <a:r>
              <a:rPr lang="en-US" b="1" dirty="0" smtClean="0"/>
              <a:t>if(i%2!=0){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不是偶数，则终止循环</a:t>
            </a:r>
          </a:p>
          <a:p>
            <a:r>
              <a:rPr lang="en-US" b="1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输出</a:t>
            </a:r>
            <a:r>
              <a:rPr lang="en-US" dirty="0" err="1" smtClean="0"/>
              <a:t>i</a:t>
            </a:r>
            <a:r>
              <a:rPr lang="zh-CN" altLang="en-US" dirty="0" smtClean="0"/>
              <a:t>的值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192" y="3163614"/>
            <a:ext cx="4404243" cy="2419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执行步骤：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0%2!=0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false,</a:t>
            </a:r>
            <a:r>
              <a:rPr lang="zh-CN" altLang="en-US" dirty="0" smtClean="0">
                <a:ea typeface="微软雅黑 Light"/>
              </a:rPr>
              <a:t>不运行</a:t>
            </a:r>
            <a:r>
              <a:rPr lang="en-US" altLang="zh-CN" dirty="0" smtClean="0">
                <a:ea typeface="微软雅黑 Light"/>
              </a:rPr>
              <a:t>break;</a:t>
            </a:r>
            <a:r>
              <a:rPr lang="zh-CN" altLang="en-US" dirty="0" smtClean="0">
                <a:ea typeface="微软雅黑 Light"/>
              </a:rPr>
              <a:t>继续运行循环体；打印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、运行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++</a:t>
            </a:r>
            <a:r>
              <a:rPr lang="zh-CN" altLang="en-US" dirty="0" smtClean="0">
                <a:ea typeface="微软雅黑 Light"/>
              </a:rPr>
              <a:t>，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变为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，判断</a:t>
            </a:r>
            <a:r>
              <a:rPr lang="en-US" altLang="zh-CN" dirty="0" err="1" smtClean="0">
                <a:ea typeface="微软雅黑 Light"/>
              </a:rPr>
              <a:t>i</a:t>
            </a:r>
            <a:r>
              <a:rPr lang="en-US" altLang="zh-CN" dirty="0" smtClean="0">
                <a:ea typeface="微软雅黑 Light"/>
              </a:rPr>
              <a:t>&lt;5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true,</a:t>
            </a:r>
            <a:r>
              <a:rPr lang="zh-CN" altLang="en-US" dirty="0" smtClean="0">
                <a:ea typeface="微软雅黑 Light"/>
              </a:rPr>
              <a:t>运行循环体；</a:t>
            </a: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、判断</a:t>
            </a:r>
            <a:r>
              <a:rPr lang="en-US" altLang="zh-CN" dirty="0" smtClean="0">
                <a:ea typeface="微软雅黑 Light"/>
              </a:rPr>
              <a:t>0%2!=0</a:t>
            </a:r>
            <a:r>
              <a:rPr lang="zh-CN" altLang="en-US" dirty="0" smtClean="0">
                <a:ea typeface="微软雅黑 Light"/>
              </a:rPr>
              <a:t>为</a:t>
            </a:r>
            <a:r>
              <a:rPr lang="en-US" altLang="zh-CN" dirty="0" smtClean="0">
                <a:ea typeface="微软雅黑 Light"/>
              </a:rPr>
              <a:t>true</a:t>
            </a:r>
            <a:r>
              <a:rPr lang="zh-CN" altLang="en-US" dirty="0" smtClean="0">
                <a:ea typeface="微软雅黑 Light"/>
              </a:rPr>
              <a:t>，运行</a:t>
            </a:r>
            <a:r>
              <a:rPr lang="en-US" altLang="zh-CN" dirty="0" smtClean="0">
                <a:ea typeface="微软雅黑 Light"/>
              </a:rPr>
              <a:t>break,</a:t>
            </a:r>
            <a:r>
              <a:rPr lang="zh-CN" altLang="en-US" dirty="0" smtClean="0">
                <a:ea typeface="微软雅黑 Light"/>
              </a:rPr>
              <a:t>循环终止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311" y="4114800"/>
            <a:ext cx="2617076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=0</a:t>
            </a:r>
          </a:p>
          <a:p>
            <a:endParaRPr lang="en-US" sz="1600" dirty="0"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5227" y="3925612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在多重循环时，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默认是终止当前的循环；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200" dirty="0" smtClean="0"/>
              <a:t> break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15" y="1939159"/>
            <a:ext cx="443051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j=0;j&lt;6;j++){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  <a:r>
              <a:rPr lang="zh-CN" altLang="en-US" dirty="0" smtClean="0"/>
              <a:t>时，终止</a:t>
            </a:r>
            <a:r>
              <a:rPr lang="en-US" altLang="zh-CN" dirty="0" smtClean="0"/>
              <a:t>j</a:t>
            </a:r>
            <a:r>
              <a:rPr lang="zh-CN" altLang="en-US" dirty="0" smtClean="0"/>
              <a:t>循环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==j){</a:t>
            </a:r>
          </a:p>
          <a:p>
            <a:r>
              <a:rPr lang="en-US" b="1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 j="+j);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循环的第</a:t>
            </a:r>
            <a:r>
              <a:rPr lang="en-US" altLang="zh-CN" b="1" i="1" dirty="0" smtClean="0"/>
              <a:t>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</a:t>
            </a:r>
            <a:r>
              <a:rPr lang="zh-CN" altLang="en-US" b="1" i="1" dirty="0" smtClean="0"/>
              <a:t>次循环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</a:t>
            </a:r>
            <a:r>
              <a:rPr lang="en-US" altLang="zh-CN" b="1" i="1" dirty="0" smtClean="0"/>
              <a:t>");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9859" y="1472466"/>
            <a:ext cx="2617076" cy="452431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0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=1 j=0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=2 j=0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=2 j=1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=3 j=0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=3 j=1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=3 j=2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3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=4 j=0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=4 j=1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=4 j=2</a:t>
            </a:r>
          </a:p>
          <a:p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=4 j=3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循环的第</a:t>
            </a:r>
            <a:r>
              <a:rPr lang="en-US" altLang="zh-CN" dirty="0" smtClean="0">
                <a:ea typeface="微软雅黑 Light"/>
              </a:rPr>
              <a:t>4</a:t>
            </a:r>
            <a:r>
              <a:rPr lang="zh-CN" altLang="en-US" dirty="0" smtClean="0">
                <a:ea typeface="微软雅黑 Light"/>
              </a:rPr>
              <a:t>次循环</a:t>
            </a:r>
          </a:p>
          <a:p>
            <a:r>
              <a:rPr lang="zh-CN" altLang="en-US" dirty="0" smtClean="0">
                <a:ea typeface="微软雅黑 Light"/>
              </a:rPr>
              <a:t>结束</a:t>
            </a:r>
            <a:r>
              <a:rPr lang="en-US" dirty="0" err="1" smtClean="0">
                <a:ea typeface="微软雅黑 Light"/>
              </a:rPr>
              <a:t>i</a:t>
            </a:r>
            <a:r>
              <a:rPr lang="zh-CN" altLang="en-US" dirty="0" smtClean="0">
                <a:ea typeface="微软雅黑 Light"/>
              </a:rPr>
              <a:t>循环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8854" y="1150883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171090" y="1529256"/>
            <a:ext cx="2317531" cy="1702676"/>
          </a:xfrm>
          <a:prstGeom prst="wedgeEllipseCallout">
            <a:avLst>
              <a:gd name="adj1" fmla="val -220062"/>
              <a:gd name="adj2" fmla="val 529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语句在</a:t>
            </a:r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</a:rPr>
              <a:t>层循环中，所以</a:t>
            </a:r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是终止</a:t>
            </a:r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</a:rPr>
              <a:t>层循环。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896303" y="3247697"/>
            <a:ext cx="2569780" cy="2412124"/>
          </a:xfrm>
          <a:prstGeom prst="cloudCallout">
            <a:avLst>
              <a:gd name="adj1" fmla="val -83410"/>
              <a:gd name="adj2" fmla="val 938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如果希望</a:t>
            </a:r>
            <a:r>
              <a:rPr lang="en-US" altLang="zh-CN" dirty="0" smtClean="0">
                <a:solidFill>
                  <a:schemeClr val="tx1"/>
                </a:solidFill>
              </a:rPr>
              <a:t>break</a:t>
            </a:r>
            <a:r>
              <a:rPr lang="zh-CN" altLang="en-US" dirty="0" smtClean="0">
                <a:solidFill>
                  <a:schemeClr val="tx1"/>
                </a:solidFill>
              </a:rPr>
              <a:t>继续的是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层循环，怎么办呢？很简单，加标号就行！看下一页吧！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Item0302.java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81" y="957270"/>
            <a:ext cx="11015870" cy="177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前用合法标识符加标号；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语句终止指定的循环；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200" dirty="0" smtClean="0"/>
              <a:t> break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446" y="2522483"/>
            <a:ext cx="443051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loop1:   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=0;i&lt;5;i++){</a:t>
            </a:r>
          </a:p>
          <a:p>
            <a:endParaRPr lang="en-US" b="1" dirty="0" smtClean="0"/>
          </a:p>
          <a:p>
            <a:r>
              <a:rPr lang="en-US" dirty="0" smtClean="0"/>
              <a:t>loop2:  </a:t>
            </a: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j=0;j&lt;6;j++){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==j</a:t>
            </a:r>
            <a:r>
              <a:rPr lang="zh-CN" altLang="en-US" dirty="0" smtClean="0"/>
              <a:t>时，终止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循环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i</a:t>
            </a:r>
            <a:r>
              <a:rPr lang="en-US" b="1" dirty="0" smtClean="0"/>
              <a:t>==j){</a:t>
            </a:r>
          </a:p>
          <a:p>
            <a:r>
              <a:rPr lang="en-US" altLang="zh-CN" b="1" dirty="0" smtClean="0"/>
              <a:t>b</a:t>
            </a:r>
            <a:r>
              <a:rPr lang="en-US" b="1" dirty="0" smtClean="0"/>
              <a:t>reak   loop1;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en-US" b="1" i="1" dirty="0" err="1" smtClean="0"/>
              <a:t>i</a:t>
            </a:r>
            <a:r>
              <a:rPr lang="en-US" b="1" i="1" dirty="0" smtClean="0"/>
              <a:t>="+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 j="+j);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循环的第</a:t>
            </a:r>
            <a:r>
              <a:rPr lang="en-US" altLang="zh-CN" b="1" i="1" dirty="0" smtClean="0"/>
              <a:t>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</a:t>
            </a:r>
            <a:r>
              <a:rPr lang="zh-CN" altLang="en-US" b="1" i="1" dirty="0" smtClean="0"/>
              <a:t>次循环</a:t>
            </a:r>
            <a:r>
              <a:rPr lang="en-US" altLang="zh-CN" b="1" i="1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</a:t>
            </a:r>
            <a:r>
              <a:rPr lang="zh-CN" altLang="en-US" b="1" i="1" dirty="0" smtClean="0"/>
              <a:t>结束</a:t>
            </a:r>
            <a:r>
              <a:rPr lang="en-US" b="1" i="1" dirty="0" err="1" smtClean="0"/>
              <a:t>i</a:t>
            </a:r>
            <a:r>
              <a:rPr lang="zh-CN" altLang="en-US" b="1" i="1" dirty="0" smtClean="0"/>
              <a:t>循环</a:t>
            </a:r>
            <a:r>
              <a:rPr lang="en-US" altLang="zh-CN" b="1" i="1" dirty="0" smtClean="0"/>
              <a:t>");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3115" y="2591817"/>
            <a:ext cx="2617076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结束</a:t>
            </a:r>
            <a:r>
              <a:rPr lang="en-US" dirty="0" err="1" smtClean="0"/>
              <a:t>i</a:t>
            </a:r>
            <a:r>
              <a:rPr lang="zh-CN" altLang="en-US" dirty="0" smtClean="0"/>
              <a:t>循环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876" y="2475186"/>
            <a:ext cx="12139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439104" y="2081049"/>
            <a:ext cx="2317531" cy="1702676"/>
          </a:xfrm>
          <a:prstGeom prst="wedgeEllipseCallout">
            <a:avLst>
              <a:gd name="adj1" fmla="val -192851"/>
              <a:gd name="adj2" fmla="val 69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break loop1;</a:t>
            </a:r>
            <a:r>
              <a:rPr lang="zh-CN" altLang="en-US" dirty="0" smtClean="0">
                <a:solidFill>
                  <a:schemeClr val="tx1"/>
                </a:solidFill>
              </a:rPr>
              <a:t>语句终止</a:t>
            </a:r>
            <a:r>
              <a:rPr lang="en-US" altLang="zh-CN" dirty="0" smtClean="0">
                <a:solidFill>
                  <a:schemeClr val="tx1"/>
                </a:solidFill>
              </a:rPr>
              <a:t>loop1</a:t>
            </a:r>
            <a:r>
              <a:rPr lang="zh-CN" altLang="en-US" dirty="0" smtClean="0">
                <a:solidFill>
                  <a:schemeClr val="tx1"/>
                </a:solidFill>
              </a:rPr>
              <a:t>标记的循环，即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层循环；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090" y="2601308"/>
            <a:ext cx="725213" cy="283781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1130" y="3100551"/>
            <a:ext cx="698938" cy="27326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Item0303.java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前面章节学习了数组，数组中可以保存多个相同类型的元素，每个元素具有从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开始的索引值，可以使用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循环，通过索引值和数组长度遍历数组；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200" dirty="0" smtClean="0"/>
              <a:t>针对数组（集合）的增强型迭代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循环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647" y="2353455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[] a=new </a:t>
            </a:r>
            <a:r>
              <a:rPr lang="en-US" b="1" dirty="0" err="1" smtClean="0"/>
              <a:t>int</a:t>
            </a:r>
            <a:r>
              <a:rPr lang="en-US" b="1" dirty="0" smtClean="0"/>
              <a:t>[]{12,34,1,43,12,222};</a:t>
            </a:r>
          </a:p>
          <a:p>
            <a:endParaRPr lang="en-US" b="1" dirty="0" smtClean="0"/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a.length;i</a:t>
            </a:r>
            <a:r>
              <a:rPr lang="en-US" b="1" dirty="0" smtClean="0"/>
              <a:t>++){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("a["+</a:t>
            </a:r>
            <a:r>
              <a:rPr lang="en-US" b="1" i="1" dirty="0" err="1" smtClean="0"/>
              <a:t>i</a:t>
            </a:r>
            <a:r>
              <a:rPr lang="en-US" b="1" i="1" dirty="0" smtClean="0"/>
              <a:t>+"]="+a[</a:t>
            </a:r>
            <a:r>
              <a:rPr lang="en-US" b="1" i="1" dirty="0" err="1" smtClean="0"/>
              <a:t>i</a:t>
            </a:r>
            <a:r>
              <a:rPr lang="en-US" b="1" i="1" dirty="0" smtClean="0"/>
              <a:t>]);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43033" y="3694788"/>
            <a:ext cx="11015870" cy="68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096" y="4484557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a[0]=12</a:t>
            </a:r>
          </a:p>
          <a:p>
            <a:r>
              <a:rPr lang="en-US" dirty="0" smtClean="0"/>
              <a:t>a[1]=34</a:t>
            </a:r>
          </a:p>
          <a:p>
            <a:r>
              <a:rPr lang="en-US" dirty="0" smtClean="0"/>
              <a:t>a[2]=1</a:t>
            </a:r>
          </a:p>
          <a:p>
            <a:r>
              <a:rPr lang="en-US" dirty="0" smtClean="0"/>
              <a:t>a[3]=43</a:t>
            </a:r>
          </a:p>
          <a:p>
            <a:r>
              <a:rPr lang="en-US" dirty="0" smtClean="0"/>
              <a:t>a[4]=12</a:t>
            </a:r>
          </a:p>
          <a:p>
            <a:r>
              <a:rPr lang="en-US" dirty="0" smtClean="0"/>
              <a:t>a[5]=222</a:t>
            </a:r>
            <a:endParaRPr lang="en-US" dirty="0"/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用法；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if /else if/else</a:t>
            </a:r>
            <a:r>
              <a:rPr lang="zh-CN" altLang="en-US" dirty="0" smtClean="0"/>
              <a:t>用法；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switch/case</a:t>
            </a:r>
            <a:r>
              <a:rPr lang="zh-CN" altLang="en-US" dirty="0" smtClean="0"/>
              <a:t>用法，了解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新版本中的改进；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循环、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循环用法；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在循环中的用法；</a:t>
            </a:r>
            <a:endParaRPr lang="en-US" altLang="zh-CN" dirty="0" smtClean="0"/>
          </a:p>
          <a:p>
            <a:r>
              <a:rPr lang="zh-CN" altLang="en-US" dirty="0" smtClean="0"/>
              <a:t>理解增强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循环的使用；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增加了增强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循环，能够方便地对数组（以及以后学习的集合）进行迭代；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200" dirty="0" smtClean="0"/>
              <a:t>针对数组（集合）的增强型迭代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循环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647" y="1813034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[] a=new </a:t>
            </a:r>
            <a:r>
              <a:rPr lang="en-US" b="1" dirty="0" err="1" smtClean="0"/>
              <a:t>int</a:t>
            </a:r>
            <a:r>
              <a:rPr lang="en-US" b="1" dirty="0" smtClean="0"/>
              <a:t>[]{12,34,1,43,12,222};</a:t>
            </a:r>
          </a:p>
          <a:p>
            <a:endParaRPr lang="en-US" b="1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使用增强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循环迭代数组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x:a){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43033" y="3694788"/>
            <a:ext cx="11015870" cy="68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096" y="4484557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</a:p>
          <a:p>
            <a:r>
              <a:rPr lang="en-US" dirty="0" smtClean="0"/>
              <a:t>34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43</a:t>
            </a:r>
          </a:p>
          <a:p>
            <a:r>
              <a:rPr lang="en-US" dirty="0" smtClean="0"/>
              <a:t>12</a:t>
            </a:r>
          </a:p>
          <a:p>
            <a:r>
              <a:rPr lang="en-US" dirty="0" smtClean="0"/>
              <a:t>222</a:t>
            </a: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Item0402.java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815255" y="1560786"/>
            <a:ext cx="2412123" cy="2017986"/>
          </a:xfrm>
          <a:prstGeom prst="wedgeEllipseCallout">
            <a:avLst>
              <a:gd name="adj1" fmla="val -140354"/>
              <a:gd name="adj2" fmla="val 13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ea typeface="微软雅黑 Light"/>
              </a:rPr>
              <a:t>int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是数组中元素的类型，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x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是每次迭代出的元素的临时变量，可以随意命名，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: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是语法规则，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是要迭代的数组变量名称。比传统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for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循环更为简洁。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857297" y="3951889"/>
            <a:ext cx="2412123" cy="2017986"/>
          </a:xfrm>
          <a:prstGeom prst="wedgeEllipseCallout">
            <a:avLst>
              <a:gd name="adj1" fmla="val -140354"/>
              <a:gd name="adj2" fmla="val 13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能够迭代数组中所有元素，但是没法获取其索引信息。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语言中有哪几种循环语句？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循环和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循环有什么区别？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语句在循环中有什么作用？</a:t>
            </a:r>
            <a:endParaRPr lang="en-US" altLang="zh-CN" dirty="0" smtClean="0"/>
          </a:p>
          <a:p>
            <a:r>
              <a:rPr lang="zh-CN" altLang="en-US" dirty="0" smtClean="0"/>
              <a:t>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循环在什么场景使用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语言中有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三种循环；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循环可能会循环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次，而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循环至少循环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r>
              <a:rPr lang="en-US" altLang="zh-CN" dirty="0" smtClean="0"/>
              <a:t>continue </a:t>
            </a:r>
            <a:r>
              <a:rPr lang="zh-CN" altLang="en-US" dirty="0" smtClean="0"/>
              <a:t>用来继续下一次循环，该语句后的循环体中的语句不再被执行；</a:t>
            </a:r>
            <a:endParaRPr lang="en-US" altLang="zh-CN" dirty="0" smtClean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用来终止当前层的循环，该语句执行后跳出本层循环；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前可以加标号，标号必须符合标识符的命名规范；</a:t>
            </a:r>
            <a:r>
              <a:rPr lang="en-US" altLang="zh-CN" dirty="0" smtClean="0"/>
              <a:t>break/continue</a:t>
            </a:r>
            <a:r>
              <a:rPr lang="zh-CN" altLang="en-US" dirty="0" smtClean="0"/>
              <a:t>后可以加上标号，从而控制操作的具体循环；</a:t>
            </a:r>
            <a:endParaRPr lang="en-US" altLang="zh-CN" dirty="0" smtClean="0"/>
          </a:p>
          <a:p>
            <a:r>
              <a:rPr lang="zh-CN" altLang="en-US" dirty="0" smtClean="0"/>
              <a:t>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循环是</a:t>
            </a:r>
            <a:r>
              <a:rPr lang="en-US" altLang="zh-CN" dirty="0" smtClean="0"/>
              <a:t>JDK5</a:t>
            </a:r>
            <a:r>
              <a:rPr lang="zh-CN" altLang="en-US" dirty="0" smtClean="0"/>
              <a:t>增加的特性，可以用来迭代数组及集合；集合后续学习；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本章主要学习了流程控制；</a:t>
            </a:r>
            <a:endParaRPr lang="en-US" altLang="zh-CN" dirty="0" smtClean="0"/>
          </a:p>
          <a:p>
            <a:r>
              <a:rPr lang="zh-CN" altLang="en-US" dirty="0" smtClean="0"/>
              <a:t>流程控制有条件分支及循环；</a:t>
            </a:r>
            <a:endParaRPr lang="en-US" altLang="zh-CN" dirty="0" smtClean="0"/>
          </a:p>
          <a:p>
            <a:r>
              <a:rPr lang="zh-CN" altLang="en-US" dirty="0" smtClean="0"/>
              <a:t>条件分支包括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switch/case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dirty="0" smtClean="0"/>
              <a:t>switch/case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的表达式对类型有要求，</a:t>
            </a:r>
            <a:r>
              <a:rPr lang="en-US" altLang="zh-CN" dirty="0" smtClean="0"/>
              <a:t>JDK7</a:t>
            </a:r>
            <a:r>
              <a:rPr lang="zh-CN" altLang="en-US" dirty="0" smtClean="0"/>
              <a:t>以后可以使用：</a:t>
            </a:r>
            <a:r>
              <a:rPr lang="en-US" altLang="zh-CN" dirty="0" smtClean="0"/>
              <a:t>byte/short/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/char/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/String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循环控制包括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do/while</a:t>
            </a:r>
            <a:r>
              <a:rPr lang="zh-CN" altLang="en-US" dirty="0" smtClean="0"/>
              <a:t>三种；</a:t>
            </a:r>
            <a:endParaRPr lang="en-US" altLang="zh-CN" dirty="0" smtClean="0"/>
          </a:p>
          <a:p>
            <a:r>
              <a:rPr lang="zh-CN" altLang="en-US" dirty="0" smtClean="0"/>
              <a:t>循环中可以使用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控制；</a:t>
            </a:r>
            <a:endParaRPr lang="en-US" altLang="zh-CN" dirty="0" smtClean="0"/>
          </a:p>
          <a:p>
            <a:r>
              <a:rPr lang="zh-CN" altLang="en-US" dirty="0" smtClean="0"/>
              <a:t>可以使用增强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循环迭代数组，更为简洁；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 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题目：有一对兔子，从出生后第</a:t>
            </a:r>
            <a:r>
              <a:rPr lang="en-US" altLang="zh-CN" sz="2000" dirty="0" smtClean="0">
                <a:latin typeface="+mn-ea"/>
                <a:ea typeface="微软雅黑 Light"/>
              </a:rPr>
              <a:t>3</a:t>
            </a:r>
            <a:r>
              <a:rPr lang="zh-CN" altLang="en-US" sz="2000" dirty="0" smtClean="0">
                <a:latin typeface="+mn-ea"/>
                <a:ea typeface="微软雅黑 Light"/>
              </a:rPr>
              <a:t>个月起每个月都生一对兔子，小兔子长到第三个月后每个月又生一对兔子。假如兔子都不死，要求输出一年内兔子的数量是多少。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考点：流程控制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</a:p>
          <a:p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  作业</a:t>
            </a:r>
            <a:r>
              <a:rPr lang="en-US" altLang="zh-CN" sz="2000" dirty="0" smtClean="0">
                <a:latin typeface="+mn-ea"/>
                <a:ea typeface="微软雅黑 Light"/>
              </a:rPr>
              <a:t>2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 题目：判断</a:t>
            </a:r>
            <a:r>
              <a:rPr lang="en-US" altLang="zh-CN" sz="2000" dirty="0" smtClean="0">
                <a:latin typeface="+mn-ea"/>
                <a:ea typeface="微软雅黑 Light"/>
              </a:rPr>
              <a:t>10-105</a:t>
            </a:r>
            <a:r>
              <a:rPr lang="zh-CN" altLang="en-US" sz="2000" dirty="0" smtClean="0">
                <a:latin typeface="+mn-ea"/>
                <a:ea typeface="微软雅黑 Light"/>
              </a:rPr>
              <a:t>之间有多少个素数，并输出所有素数。</a:t>
            </a:r>
            <a:r>
              <a:rPr lang="en-US" altLang="zh-CN" sz="2000" dirty="0" smtClean="0">
                <a:latin typeface="+mn-ea"/>
                <a:ea typeface="微软雅黑 Light"/>
              </a:rPr>
              <a:t>【</a:t>
            </a:r>
            <a:r>
              <a:rPr lang="zh-CN" altLang="en-US" sz="2000" dirty="0" smtClean="0">
                <a:latin typeface="+mn-ea"/>
                <a:ea typeface="微软雅黑 Light"/>
              </a:rPr>
              <a:t>素数又称为质数，定义为在大于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的自然数中，除了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和它本身以外不再有其他因数的数</a:t>
            </a:r>
            <a:r>
              <a:rPr lang="en-US" altLang="zh-CN" sz="2000" dirty="0" smtClean="0">
                <a:latin typeface="+mn-ea"/>
                <a:ea typeface="微软雅黑 Light"/>
              </a:rPr>
              <a:t>】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考点：流程控制、运算符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3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题目：判断</a:t>
            </a:r>
            <a:r>
              <a:rPr lang="en-US" altLang="zh-CN" sz="2000" dirty="0" smtClean="0">
                <a:latin typeface="+mn-ea"/>
                <a:ea typeface="微软雅黑 Light"/>
              </a:rPr>
              <a:t>100</a:t>
            </a:r>
            <a:r>
              <a:rPr lang="zh-CN" altLang="en-US" sz="2000" dirty="0" smtClean="0">
                <a:latin typeface="+mn-ea"/>
                <a:ea typeface="微软雅黑 Light"/>
              </a:rPr>
              <a:t>到</a:t>
            </a:r>
            <a:r>
              <a:rPr lang="en-US" altLang="zh-CN" sz="2000" dirty="0" smtClean="0">
                <a:latin typeface="+mn-ea"/>
                <a:ea typeface="微软雅黑 Light"/>
              </a:rPr>
              <a:t>500</a:t>
            </a:r>
            <a:r>
              <a:rPr lang="zh-CN" altLang="en-US" sz="2000" dirty="0" smtClean="0">
                <a:latin typeface="+mn-ea"/>
                <a:ea typeface="微软雅黑 Light"/>
              </a:rPr>
              <a:t>之间，哪些数是水仙花数。</a:t>
            </a:r>
            <a:r>
              <a:rPr lang="en-US" altLang="zh-CN" sz="2000" dirty="0" smtClean="0">
                <a:latin typeface="+mn-ea"/>
                <a:ea typeface="微软雅黑 Light"/>
              </a:rPr>
              <a:t>【</a:t>
            </a:r>
            <a:r>
              <a:rPr lang="zh-CN" altLang="en-US" sz="2000" dirty="0" smtClean="0">
                <a:latin typeface="+mn-ea"/>
                <a:ea typeface="微软雅黑 Light"/>
              </a:rPr>
              <a:t>水仙花数是指一个 </a:t>
            </a:r>
            <a:r>
              <a:rPr lang="en-US" altLang="zh-CN" sz="2000" dirty="0" smtClean="0">
                <a:latin typeface="+mn-ea"/>
                <a:ea typeface="微软雅黑 Light"/>
              </a:rPr>
              <a:t>n </a:t>
            </a:r>
            <a:r>
              <a:rPr lang="zh-CN" altLang="en-US" sz="2000" dirty="0" smtClean="0">
                <a:latin typeface="+mn-ea"/>
                <a:ea typeface="微软雅黑 Light"/>
              </a:rPr>
              <a:t>位正整数 </a:t>
            </a:r>
            <a:r>
              <a:rPr lang="en-US" altLang="zh-CN" sz="2000" dirty="0" smtClean="0">
                <a:latin typeface="+mn-ea"/>
                <a:ea typeface="微软雅黑 Light"/>
              </a:rPr>
              <a:t>( n≥3 )</a:t>
            </a:r>
            <a:r>
              <a:rPr lang="zh-CN" altLang="en-US" sz="2000" dirty="0" smtClean="0">
                <a:latin typeface="+mn-ea"/>
                <a:ea typeface="微软雅黑 Light"/>
              </a:rPr>
              <a:t>，它的每个位上的数字的 </a:t>
            </a:r>
            <a:r>
              <a:rPr lang="en-US" altLang="zh-CN" sz="2000" dirty="0" smtClean="0">
                <a:latin typeface="+mn-ea"/>
                <a:ea typeface="微软雅黑 Light"/>
              </a:rPr>
              <a:t>n </a:t>
            </a:r>
            <a:r>
              <a:rPr lang="zh-CN" altLang="en-US" sz="2000" dirty="0" smtClean="0">
                <a:latin typeface="+mn-ea"/>
                <a:ea typeface="微软雅黑 Light"/>
              </a:rPr>
              <a:t>次幂之和等于它本身。（例如：</a:t>
            </a:r>
            <a:r>
              <a:rPr lang="en-US" altLang="zh-CN" sz="2000" dirty="0" smtClean="0">
                <a:latin typeface="+mn-ea"/>
                <a:ea typeface="微软雅黑 Light"/>
              </a:rPr>
              <a:t>1^3 + 5^3+ 3^3 = 153</a:t>
            </a:r>
            <a:r>
              <a:rPr lang="zh-CN" altLang="en-US" sz="2000" dirty="0" smtClean="0">
                <a:latin typeface="+mn-ea"/>
                <a:ea typeface="微软雅黑 Light"/>
              </a:rPr>
              <a:t>）</a:t>
            </a:r>
            <a:r>
              <a:rPr lang="en-US" altLang="zh-CN" sz="2000" dirty="0" smtClean="0">
                <a:latin typeface="+mn-ea"/>
                <a:ea typeface="微软雅黑 Light"/>
              </a:rPr>
              <a:t>】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考点：流程控制、运算符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</a:p>
          <a:p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4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题目：求</a:t>
            </a:r>
            <a:r>
              <a:rPr lang="en-US" altLang="zh-CN" sz="2000" dirty="0" smtClean="0">
                <a:latin typeface="+mn-ea"/>
                <a:ea typeface="微软雅黑 Light"/>
              </a:rPr>
              <a:t>1-100</a:t>
            </a:r>
            <a:r>
              <a:rPr lang="zh-CN" altLang="en-US" sz="2000" dirty="0" smtClean="0">
                <a:latin typeface="+mn-ea"/>
                <a:ea typeface="微软雅黑 Light"/>
              </a:rPr>
              <a:t>之间，有哪些数是完数。</a:t>
            </a:r>
            <a:r>
              <a:rPr lang="en-US" altLang="zh-CN" sz="2000" dirty="0" smtClean="0">
                <a:latin typeface="+mn-ea"/>
                <a:ea typeface="微软雅黑 Light"/>
              </a:rPr>
              <a:t>【</a:t>
            </a:r>
            <a:r>
              <a:rPr lang="zh-CN" altLang="en-US" sz="2000" dirty="0" smtClean="0">
                <a:latin typeface="+mn-ea"/>
                <a:ea typeface="微软雅黑 Light"/>
              </a:rPr>
              <a:t>完全数（</a:t>
            </a:r>
            <a:r>
              <a:rPr lang="en-US" altLang="zh-CN" sz="2000" dirty="0" smtClean="0">
                <a:latin typeface="+mn-ea"/>
                <a:ea typeface="微软雅黑 Light"/>
              </a:rPr>
              <a:t>Perfect number</a:t>
            </a:r>
            <a:r>
              <a:rPr lang="zh-CN" altLang="en-US" sz="2000" dirty="0" smtClean="0">
                <a:latin typeface="+mn-ea"/>
                <a:ea typeface="微软雅黑 Light"/>
              </a:rPr>
              <a:t>），又称完美数或完备数，是一些特殊的自然数。它所有的真因子（即除了自身以外的约数）的和（即因子函数），恰好等于它本身。例如：</a:t>
            </a:r>
            <a:r>
              <a:rPr lang="en-US" altLang="zh-CN" sz="2000" dirty="0" smtClean="0">
                <a:latin typeface="+mn-ea"/>
                <a:ea typeface="微软雅黑 Light"/>
              </a:rPr>
              <a:t>6=1+2+3】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考点：流程控制、运算符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5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题目：判断一个整数是几位数，并按照逆序输出。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考点：流程控制、运算符、数组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</a:p>
          <a:p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6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题目：输出</a:t>
            </a:r>
            <a:r>
              <a:rPr lang="en-US" altLang="zh-CN" sz="2000" dirty="0" smtClean="0">
                <a:latin typeface="+mn-ea"/>
                <a:ea typeface="微软雅黑 Light"/>
              </a:rPr>
              <a:t>2000</a:t>
            </a:r>
            <a:r>
              <a:rPr lang="zh-CN" altLang="en-US" sz="2000" dirty="0" smtClean="0">
                <a:latin typeface="+mn-ea"/>
                <a:ea typeface="微软雅黑 Light"/>
              </a:rPr>
              <a:t>年到</a:t>
            </a:r>
            <a:r>
              <a:rPr lang="en-US" altLang="zh-CN" sz="2000" dirty="0" smtClean="0">
                <a:latin typeface="+mn-ea"/>
                <a:ea typeface="微软雅黑 Light"/>
              </a:rPr>
              <a:t>3000</a:t>
            </a:r>
            <a:r>
              <a:rPr lang="zh-CN" altLang="en-US" sz="2000" dirty="0" smtClean="0">
                <a:latin typeface="+mn-ea"/>
                <a:ea typeface="微软雅黑 Light"/>
              </a:rPr>
              <a:t>年中的闰年。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考点：流程控制、运算符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条件分支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if/else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switch/case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表达式的要求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新版本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(JDK7+)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1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语句指的是如果满足某种条件，就进行某种处理；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1【if/else】-1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289" y="1896254"/>
            <a:ext cx="4804864" cy="1295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if(</a:t>
            </a:r>
            <a:r>
              <a:rPr lang="zh-CN" altLang="en-US" dirty="0" smtClean="0">
                <a:ea typeface="微软雅黑 Light"/>
              </a:rPr>
              <a:t>判断语句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en-US" dirty="0" smtClean="0">
                <a:ea typeface="微软雅黑 Light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   </a:t>
            </a:r>
            <a:r>
              <a:rPr lang="zh-CN" altLang="en-US" dirty="0" smtClean="0">
                <a:ea typeface="微软雅黑 Light"/>
              </a:rPr>
              <a:t>执行语句</a:t>
            </a:r>
            <a:r>
              <a:rPr lang="en-US" altLang="zh-CN" dirty="0" smtClean="0">
                <a:ea typeface="微软雅黑 Light"/>
              </a:rPr>
              <a:t>;</a:t>
            </a:r>
            <a:endParaRPr lang="en-US" dirty="0" smtClean="0">
              <a:ea typeface="微软雅黑 Ligh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026979" y="1450428"/>
            <a:ext cx="1576552" cy="1277007"/>
          </a:xfrm>
          <a:prstGeom prst="wedgeEllipseCallout">
            <a:avLst>
              <a:gd name="adj1" fmla="val -131583"/>
              <a:gd name="adj2" fmla="val 72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判断语句的返回值必须是</a:t>
            </a:r>
            <a:r>
              <a:rPr lang="en-US" altLang="zh-CN" sz="1600" dirty="0" smtClean="0">
                <a:solidFill>
                  <a:schemeClr val="tx1"/>
                </a:solidFill>
                <a:ea typeface="微软雅黑 Light"/>
              </a:rPr>
              <a:t>boolean</a:t>
            </a:r>
            <a:r>
              <a:rPr lang="zh-CN" altLang="en-US" sz="1600" dirty="0" smtClean="0">
                <a:solidFill>
                  <a:schemeClr val="tx1"/>
                </a:solidFill>
                <a:ea typeface="微软雅黑 Light"/>
              </a:rPr>
              <a:t>型</a:t>
            </a:r>
            <a:endParaRPr lang="en-US" sz="16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48440" y="3295222"/>
            <a:ext cx="11015870" cy="110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if/else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语句指的是如果满足某种条件，就执行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代码块；如果不满足，则执行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else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代码块；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453" y="4539606"/>
            <a:ext cx="3391223" cy="2126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if(</a:t>
            </a:r>
            <a:r>
              <a:rPr lang="zh-CN" altLang="en-US" dirty="0" smtClean="0">
                <a:ea typeface="微软雅黑 Light"/>
              </a:rPr>
              <a:t>判断语句</a:t>
            </a:r>
            <a:r>
              <a:rPr lang="en-US" dirty="0" smtClean="0">
                <a:ea typeface="微软雅黑 Light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   </a:t>
            </a:r>
            <a:r>
              <a:rPr lang="zh-CN" altLang="en-US" dirty="0" smtClean="0">
                <a:ea typeface="微软雅黑 Light"/>
              </a:rPr>
              <a:t>执行语句</a:t>
            </a:r>
            <a:r>
              <a:rPr lang="en-US" altLang="zh-CN" dirty="0" smtClean="0">
                <a:ea typeface="微软雅黑 Light"/>
              </a:rPr>
              <a:t>1;</a:t>
            </a:r>
            <a:endParaRPr lang="en-US" dirty="0" smtClean="0">
              <a:ea typeface="微软雅黑 Ligh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微软雅黑 Light"/>
              </a:rPr>
              <a:t>   执行语句</a:t>
            </a:r>
            <a:r>
              <a:rPr lang="en-US" altLang="zh-CN" dirty="0" smtClean="0">
                <a:ea typeface="微软雅黑 Light"/>
              </a:rPr>
              <a:t>2;</a:t>
            </a:r>
            <a:endParaRPr lang="en-US" dirty="0" smtClean="0">
              <a:ea typeface="微软雅黑 Light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7" name="Picture 2"/>
          <p:cNvGraphicFramePr>
            <a:graphicFrameLocks noChangeAspect="1"/>
          </p:cNvGraphicFramePr>
          <p:nvPr/>
        </p:nvGraphicFramePr>
        <p:xfrm>
          <a:off x="6053959" y="1466193"/>
          <a:ext cx="1664478" cy="1954924"/>
        </p:xfrm>
        <a:graphic>
          <a:graphicData uri="http://schemas.openxmlformats.org/presentationml/2006/ole">
            <p:oleObj spid="_x0000_s34817" r:id="rId4" imgW="1577683" imgH="1848574" progId="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9" name="Picture 4"/>
          <p:cNvGraphicFramePr>
            <a:graphicFrameLocks noChangeAspect="1"/>
          </p:cNvGraphicFramePr>
          <p:nvPr/>
        </p:nvGraphicFramePr>
        <p:xfrm>
          <a:off x="5281448" y="3833940"/>
          <a:ext cx="2633859" cy="3024060"/>
        </p:xfrm>
        <a:graphic>
          <a:graphicData uri="http://schemas.openxmlformats.org/presentationml/2006/ole">
            <p:oleObj spid="_x0000_s34819" r:id="rId5" imgW="2393290" imgH="2748497" progId="">
              <p:embed/>
            </p:oleObj>
          </a:graphicData>
        </a:graphic>
      </p:graphicFrame>
      <p:sp>
        <p:nvSpPr>
          <p:cNvPr id="12" name="TextBox 11">
            <a:hlinkClick r:id="rId6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7" action="ppaction://hlinkfile"/>
              </a:rPr>
              <a:t>课堂案例：</a:t>
            </a:r>
            <a:r>
              <a:rPr lang="en-US" altLang="zh-CN" dirty="0" smtClean="0">
                <a:hlinkClick r:id="rId7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1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if/else if/else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 if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语句可以多个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1【if/else】-2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9" y="1549412"/>
            <a:ext cx="4804864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if(</a:t>
            </a:r>
            <a:r>
              <a:rPr lang="zh-CN" altLang="en-US" dirty="0" smtClean="0">
                <a:ea typeface="微软雅黑 Light"/>
              </a:rPr>
              <a:t>判断语句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en-US" dirty="0" smtClean="0">
                <a:ea typeface="微软雅黑 Light"/>
              </a:rPr>
              <a:t>){</a:t>
            </a:r>
          </a:p>
          <a:p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   </a:t>
            </a:r>
            <a:r>
              <a:rPr lang="zh-CN" altLang="en-US" dirty="0" smtClean="0">
                <a:ea typeface="微软雅黑 Light"/>
              </a:rPr>
              <a:t>执行语句</a:t>
            </a:r>
            <a:r>
              <a:rPr lang="en-US" altLang="zh-CN" dirty="0" smtClean="0">
                <a:ea typeface="微软雅黑 Light"/>
              </a:rPr>
              <a:t>1;</a:t>
            </a:r>
          </a:p>
          <a:p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}</a:t>
            </a:r>
            <a:r>
              <a:rPr lang="en-US" altLang="zh-CN" dirty="0" smtClean="0">
                <a:ea typeface="微软雅黑 Light"/>
              </a:rPr>
              <a:t>else if(</a:t>
            </a:r>
            <a:r>
              <a:rPr lang="zh-CN" altLang="en-US" dirty="0" smtClean="0">
                <a:ea typeface="微软雅黑 Light"/>
              </a:rPr>
              <a:t>判断语句</a:t>
            </a:r>
            <a:r>
              <a:rPr lang="en-US" altLang="zh-CN" dirty="0" smtClean="0">
                <a:ea typeface="微软雅黑 Light"/>
              </a:rPr>
              <a:t>2){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zh-CN" altLang="en-US" dirty="0" smtClean="0">
                <a:ea typeface="微软雅黑 Light"/>
              </a:rPr>
              <a:t>    执行语句</a:t>
            </a:r>
            <a:r>
              <a:rPr lang="en-US" altLang="zh-CN" dirty="0" smtClean="0">
                <a:ea typeface="微软雅黑 Light"/>
              </a:rPr>
              <a:t>2;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} ……</a:t>
            </a:r>
          </a:p>
          <a:p>
            <a:r>
              <a:rPr lang="en-US" altLang="zh-CN" dirty="0" smtClean="0">
                <a:ea typeface="微软雅黑 Light"/>
              </a:rPr>
              <a:t> else if(</a:t>
            </a:r>
            <a:r>
              <a:rPr lang="zh-CN" altLang="en-US" dirty="0" smtClean="0">
                <a:ea typeface="微软雅黑 Light"/>
              </a:rPr>
              <a:t>判断语句</a:t>
            </a:r>
            <a:r>
              <a:rPr lang="en-US" altLang="zh-CN" dirty="0" smtClean="0">
                <a:ea typeface="微软雅黑 Light"/>
              </a:rPr>
              <a:t>n){</a:t>
            </a:r>
          </a:p>
          <a:p>
            <a:r>
              <a:rPr lang="zh-CN" altLang="en-US" dirty="0" smtClean="0">
                <a:ea typeface="微软雅黑 Light"/>
              </a:rPr>
              <a:t>    </a:t>
            </a:r>
            <a:endParaRPr lang="en-US" altLang="zh-CN" dirty="0" smtClean="0">
              <a:ea typeface="微软雅黑 Light"/>
            </a:endParaRPr>
          </a:p>
          <a:p>
            <a:r>
              <a:rPr lang="zh-CN" altLang="en-US" dirty="0" smtClean="0">
                <a:ea typeface="微软雅黑 Light"/>
              </a:rPr>
              <a:t>     执行语句</a:t>
            </a:r>
            <a:r>
              <a:rPr lang="en-US" altLang="zh-CN" dirty="0" smtClean="0">
                <a:ea typeface="微软雅黑 Light"/>
              </a:rPr>
              <a:t>n;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}</a:t>
            </a:r>
          </a:p>
          <a:p>
            <a:r>
              <a:rPr lang="en-US" dirty="0" smtClean="0">
                <a:ea typeface="微软雅黑 Light"/>
              </a:rPr>
              <a:t>else{</a:t>
            </a:r>
          </a:p>
          <a:p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}</a:t>
            </a:r>
          </a:p>
          <a:p>
            <a:endParaRPr lang="en-US" dirty="0">
              <a:ea typeface="微软雅黑 Ligh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4" name="Picture 6"/>
          <p:cNvGraphicFramePr>
            <a:graphicFrameLocks noChangeAspect="1"/>
          </p:cNvGraphicFramePr>
          <p:nvPr/>
        </p:nvGraphicFramePr>
        <p:xfrm>
          <a:off x="5659821" y="449705"/>
          <a:ext cx="5975131" cy="6073084"/>
        </p:xfrm>
        <a:graphic>
          <a:graphicData uri="http://schemas.openxmlformats.org/presentationml/2006/ole">
            <p:oleObj spid="_x0000_s56324" r:id="rId4" imgW="4643120" imgH="4728475" progId="">
              <p:embed/>
            </p:oleObj>
          </a:graphicData>
        </a:graphic>
      </p:graphicFrame>
      <p:sp>
        <p:nvSpPr>
          <p:cNvPr id="14" name="Oval Callout 13"/>
          <p:cNvSpPr/>
          <p:nvPr/>
        </p:nvSpPr>
        <p:spPr>
          <a:xfrm>
            <a:off x="2538247" y="1545022"/>
            <a:ext cx="1418897" cy="1229710"/>
          </a:xfrm>
          <a:prstGeom prst="wedgeEllipseCallout">
            <a:avLst>
              <a:gd name="adj1" fmla="val -75500"/>
              <a:gd name="adj2" fmla="val 477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不满足判断语句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，但是满足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，则执行语句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2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659116" y="2990195"/>
            <a:ext cx="1418897" cy="1229710"/>
          </a:xfrm>
          <a:prstGeom prst="wedgeEllipseCallout">
            <a:avLst>
              <a:gd name="adj1" fmla="val -75500"/>
              <a:gd name="adj2" fmla="val 477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不满足判断语句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1-n-1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，但是满足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n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，则执行语句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n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1" name="TextBox 10">
            <a:hlinkClick r:id="rId5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6" action="ppaction://hlinkfile"/>
              </a:rPr>
              <a:t>课堂案例：</a:t>
            </a:r>
            <a:r>
              <a:rPr lang="en-US" altLang="zh-CN" dirty="0" smtClean="0">
                <a:hlinkClick r:id="rId6" action="ppaction://hlinkfile"/>
              </a:rPr>
              <a:t>Item0102.java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</a:t>
            </a:r>
            <a:r>
              <a:rPr lang="zh-CN" altLang="en-US" sz="2400" dirty="0" smtClean="0"/>
              <a:t>三元运算符，它和</a:t>
            </a:r>
            <a:r>
              <a:rPr lang="en-US" sz="2400" dirty="0" smtClean="0"/>
              <a:t>if-else</a:t>
            </a:r>
            <a:r>
              <a:rPr lang="zh-CN" altLang="en-US" sz="2400" dirty="0" smtClean="0"/>
              <a:t>语句类似，语法如下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1【if/else】-3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945" y="1659770"/>
            <a:ext cx="101020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判断条件</a:t>
            </a:r>
            <a:r>
              <a:rPr lang="en-US" dirty="0" smtClean="0"/>
              <a:t> ? </a:t>
            </a:r>
            <a:r>
              <a:rPr lang="zh-CN" altLang="en-US" dirty="0" smtClean="0"/>
              <a:t>表达式</a:t>
            </a:r>
            <a:r>
              <a:rPr lang="en-US" dirty="0" smtClean="0"/>
              <a:t>1 : </a:t>
            </a:r>
            <a:r>
              <a:rPr lang="zh-CN" altLang="en-US" dirty="0" smtClean="0"/>
              <a:t>表达式</a:t>
            </a:r>
            <a:r>
              <a:rPr lang="en-US" dirty="0" smtClean="0"/>
              <a:t>2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90330" y="2002448"/>
            <a:ext cx="11015870" cy="1465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当判断条件值为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true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时，返回表达式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的值，否则返回表达式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往往用来为变量赋值，如下所示；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987" y="3782860"/>
            <a:ext cx="301284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0;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 = 1;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max;</a:t>
            </a:r>
          </a:p>
          <a:p>
            <a:r>
              <a:rPr lang="en-US" altLang="zh-CN" dirty="0" smtClean="0"/>
              <a:t>if (a &gt; b) {</a:t>
            </a:r>
          </a:p>
          <a:p>
            <a:r>
              <a:rPr lang="en-US" altLang="zh-CN" dirty="0" smtClean="0"/>
              <a:t>max = a;</a:t>
            </a:r>
          </a:p>
          <a:p>
            <a:r>
              <a:rPr lang="en-US" altLang="zh-CN" dirty="0" smtClean="0"/>
              <a:t>} else {</a:t>
            </a:r>
          </a:p>
          <a:p>
            <a:r>
              <a:rPr lang="en-US" altLang="zh-CN" dirty="0" smtClean="0"/>
              <a:t>max = b;</a:t>
            </a:r>
          </a:p>
          <a:p>
            <a:r>
              <a:rPr lang="en-US" altLang="zh-CN" dirty="0" smtClean="0"/>
              <a:t>}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03912" y="3789040"/>
            <a:ext cx="301284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max=a&gt;</a:t>
            </a:r>
            <a:r>
              <a:rPr lang="en-US" altLang="zh-CN" dirty="0" err="1" smtClean="0"/>
              <a:t>b?a:b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17" name="Straight Connector 16"/>
          <p:cNvCxnSpPr>
            <a:stCxn id="12" idx="3"/>
            <a:endCxn id="13" idx="1"/>
          </p:cNvCxnSpPr>
          <p:nvPr/>
        </p:nvCxnSpPr>
        <p:spPr>
          <a:xfrm>
            <a:off x="3641834" y="4937022"/>
            <a:ext cx="1662078" cy="61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7990" y="3626070"/>
            <a:ext cx="461665" cy="25540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我们的作用一样一样滴！</a:t>
            </a:r>
            <a:endParaRPr lang="en-US" dirty="0"/>
          </a:p>
        </p:txBody>
      </p:sp>
      <p:sp>
        <p:nvSpPr>
          <p:cNvPr id="14" name="TextBox 13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Item0103.java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1171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有时候分支是根据常量值进行判断的，这时候虽然可以使用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if/else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来实现，但是用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switch/case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更为清晰；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2【switch/case】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9704" y="2017122"/>
            <a:ext cx="10138862" cy="4413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switch(</a:t>
            </a:r>
            <a:r>
              <a:rPr lang="zh-CN" altLang="en-US" dirty="0" smtClean="0">
                <a:ea typeface="微软雅黑 Light"/>
              </a:rPr>
              <a:t>表达式</a:t>
            </a:r>
            <a:r>
              <a:rPr lang="en-US" altLang="zh-CN" dirty="0" smtClean="0">
                <a:ea typeface="微软雅黑 Light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case 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1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语句</a:t>
            </a:r>
            <a:r>
              <a:rPr lang="en-US" altLang="zh-CN" dirty="0" smtClean="0">
                <a:ea typeface="微软雅黑 Light"/>
              </a:rPr>
              <a:t>1;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case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2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 语句</a:t>
            </a:r>
            <a:r>
              <a:rPr lang="en-US" altLang="zh-CN" dirty="0" smtClean="0">
                <a:ea typeface="微软雅黑 Light"/>
              </a:rPr>
              <a:t>2;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 ......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 case</a:t>
            </a:r>
            <a:r>
              <a:rPr lang="zh-CN" altLang="en-US" dirty="0" smtClean="0">
                <a:ea typeface="微软雅黑 Light"/>
              </a:rPr>
              <a:t>常量表达式</a:t>
            </a:r>
            <a:r>
              <a:rPr lang="en-US" altLang="zh-CN" dirty="0" smtClean="0">
                <a:ea typeface="微软雅黑 Light"/>
              </a:rPr>
              <a:t>n </a:t>
            </a:r>
            <a:r>
              <a:rPr lang="zh-CN" altLang="en-US" dirty="0" smtClean="0">
                <a:ea typeface="微软雅黑 Light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 语句</a:t>
            </a:r>
            <a:r>
              <a:rPr lang="en-US" altLang="zh-CN" dirty="0" smtClean="0">
                <a:ea typeface="微软雅黑 Light"/>
              </a:rPr>
              <a:t>n;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微软雅黑 Light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        default</a:t>
            </a:r>
            <a:r>
              <a:rPr lang="zh-CN" altLang="en-US" dirty="0" smtClean="0">
                <a:ea typeface="微软雅黑 Light"/>
              </a:rPr>
              <a:t>：   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微软雅黑 Light"/>
              </a:rPr>
              <a:t>        语句</a:t>
            </a:r>
            <a:r>
              <a:rPr lang="en-US" altLang="zh-CN" dirty="0" smtClean="0">
                <a:ea typeface="微软雅黑 Light"/>
              </a:rPr>
              <a:t>n+1;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  <a:endParaRPr lang="en-US" dirty="0" smtClean="0">
              <a:ea typeface="微软雅黑 Light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4808483" y="1734207"/>
            <a:ext cx="2506716" cy="2727434"/>
          </a:xfrm>
          <a:prstGeom prst="wedgeEllipseCallout">
            <a:avLst>
              <a:gd name="adj1" fmla="val -116029"/>
              <a:gd name="adj2" fmla="val -21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当表达式的值等于常量表达式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的值时，从语句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开始运行，依次运行语句</a:t>
            </a:r>
            <a:r>
              <a:rPr lang="en-US" altLang="zh-CN" dirty="0" smtClean="0">
                <a:solidFill>
                  <a:schemeClr val="tx1"/>
                </a:solidFill>
              </a:rPr>
              <a:t>2…3…</a:t>
            </a:r>
            <a:r>
              <a:rPr lang="zh-CN" altLang="en-US" dirty="0" smtClean="0">
                <a:solidFill>
                  <a:schemeClr val="tx1"/>
                </a:solidFill>
              </a:rPr>
              <a:t>直到结束；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8981090" y="2217683"/>
            <a:ext cx="2506716" cy="2727434"/>
          </a:xfrm>
          <a:prstGeom prst="wedgeEllipseCallout">
            <a:avLst>
              <a:gd name="adj1" fmla="val -116029"/>
              <a:gd name="adj2" fmla="val -21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也就是说，只要找到一个“入口”，就开始顺序执行下去，直到结束。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34519" y="2313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4887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如下所示的代码，运行结果是：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 err="1" smtClean="0"/>
              <a:t>Pls</a:t>
            </a:r>
            <a:r>
              <a:rPr lang="en-US" sz="1800" dirty="0" smtClean="0"/>
              <a:t> input your name and password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1800" dirty="0" smtClean="0"/>
              <a:t>请按照提示选择</a:t>
            </a:r>
            <a:r>
              <a:rPr lang="en-US" altLang="zh-CN" sz="1800" dirty="0" smtClean="0"/>
              <a:t>1/2/3</a:t>
            </a:r>
            <a:r>
              <a:rPr lang="zh-CN" altLang="en-US" sz="1800" dirty="0" smtClean="0"/>
              <a:t>进行操作</a:t>
            </a:r>
            <a:endParaRPr lang="en-US" altLang="zh-CN" sz="18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3【switch/case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break】-1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1384" y="2276872"/>
            <a:ext cx="10405242" cy="4391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public static void main(String[] </a:t>
            </a:r>
            <a:r>
              <a:rPr lang="en-US" altLang="zh-CN" dirty="0" err="1" smtClean="0">
                <a:ea typeface="微软雅黑 Light"/>
              </a:rPr>
              <a:t>args</a:t>
            </a:r>
            <a:r>
              <a:rPr lang="en-US" altLang="zh-CN" dirty="0" smtClean="0">
                <a:ea typeface="微软雅黑 Light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x=2;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switch(x){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case 0: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System.out.println("</a:t>
            </a:r>
            <a:r>
              <a:rPr lang="zh-CN" altLang="en-US" dirty="0" smtClean="0">
                <a:ea typeface="微软雅黑 Light"/>
              </a:rPr>
              <a:t>你将退出系统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case 1: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System.out.println("</a:t>
            </a:r>
            <a:r>
              <a:rPr lang="zh-CN" altLang="en-US" dirty="0" smtClean="0">
                <a:ea typeface="微软雅黑 Light"/>
              </a:rPr>
              <a:t>请输入用户名及密码：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case 2: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System.out.println("</a:t>
            </a:r>
            <a:r>
              <a:rPr lang="en-US" altLang="zh-CN" dirty="0" err="1" smtClean="0">
                <a:ea typeface="微软雅黑 Light"/>
              </a:rPr>
              <a:t>Pls</a:t>
            </a:r>
            <a:r>
              <a:rPr lang="en-US" altLang="zh-CN" dirty="0" smtClean="0">
                <a:ea typeface="微软雅黑 Light"/>
              </a:rPr>
              <a:t> input your name and password");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default: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	System.out.println("</a:t>
            </a:r>
            <a:r>
              <a:rPr lang="zh-CN" altLang="en-US" dirty="0" smtClean="0">
                <a:ea typeface="微软雅黑 Light"/>
              </a:rPr>
              <a:t>请按照提示选择</a:t>
            </a:r>
            <a:r>
              <a:rPr lang="en-US" altLang="zh-CN" dirty="0" smtClean="0">
                <a:ea typeface="微软雅黑 Light"/>
              </a:rPr>
              <a:t>1/2/3</a:t>
            </a:r>
            <a:r>
              <a:rPr lang="zh-CN" altLang="en-US" dirty="0" smtClean="0">
                <a:ea typeface="微软雅黑 Light"/>
              </a:rPr>
              <a:t>进行操作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微软雅黑 Light"/>
              </a:rPr>
              <a:t>}</a:t>
            </a:r>
            <a:endParaRPr lang="en-US" dirty="0" smtClean="0">
              <a:ea typeface="微软雅黑 Light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8460828" y="2233448"/>
            <a:ext cx="2506716" cy="2727434"/>
          </a:xfrm>
          <a:prstGeom prst="wedgeEllipseCallout">
            <a:avLst>
              <a:gd name="adj1" fmla="val -300305"/>
              <a:gd name="adj2" fmla="val 441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找到入口“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”，执行语句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，但是依然会往下顺序执行。通常情况下，这不是我想要的样纸！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090" y="1292772"/>
            <a:ext cx="4382813" cy="7725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3984</Words>
  <Application>Microsoft Office PowerPoint</Application>
  <PresentationFormat>Custom</PresentationFormat>
  <Paragraphs>599</Paragraphs>
  <Slides>37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主题</vt:lpstr>
      <vt:lpstr>流程控制</vt:lpstr>
      <vt:lpstr>本章内容：共2小节，9个知识点</vt:lpstr>
      <vt:lpstr>本章目标</vt:lpstr>
      <vt:lpstr>第1节【条件分支】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本节总结提问【条件分支】</vt:lpstr>
      <vt:lpstr>本节总结【条件分支】</vt:lpstr>
      <vt:lpstr>第2节【循环】</vt:lpstr>
      <vt:lpstr>Slide 17</vt:lpstr>
      <vt:lpstr>思考</vt:lpstr>
      <vt:lpstr>Slide 19</vt:lpstr>
      <vt:lpstr>Slide 20</vt:lpstr>
      <vt:lpstr>Slide 21</vt:lpstr>
      <vt:lpstr>思考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本节总结提问【循环】</vt:lpstr>
      <vt:lpstr>本节总结【循环】</vt:lpstr>
      <vt:lpstr>本章总结</vt:lpstr>
      <vt:lpstr>本章作业</vt:lpstr>
      <vt:lpstr>本章作业</vt:lpstr>
      <vt:lpstr>本章作业</vt:lpstr>
      <vt:lpstr>Slide 37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wxh</cp:lastModifiedBy>
  <cp:revision>1196</cp:revision>
  <dcterms:created xsi:type="dcterms:W3CDTF">2014-03-19T14:07:00Z</dcterms:created>
  <dcterms:modified xsi:type="dcterms:W3CDTF">2017-07-10T06:51:18Z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