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3"/>
  </p:notesMasterIdLst>
  <p:handoutMasterIdLst>
    <p:handoutMasterId r:id="rId124"/>
  </p:handoutMasterIdLst>
  <p:sldIdLst>
    <p:sldId id="478" r:id="rId2"/>
    <p:sldId id="481" r:id="rId3"/>
    <p:sldId id="493" r:id="rId4"/>
    <p:sldId id="483" r:id="rId5"/>
    <p:sldId id="589" r:id="rId6"/>
    <p:sldId id="628" r:id="rId7"/>
    <p:sldId id="506" r:id="rId8"/>
    <p:sldId id="630" r:id="rId9"/>
    <p:sldId id="631" r:id="rId10"/>
    <p:sldId id="632" r:id="rId11"/>
    <p:sldId id="633" r:id="rId12"/>
    <p:sldId id="634" r:id="rId13"/>
    <p:sldId id="590" r:id="rId14"/>
    <p:sldId id="635" r:id="rId15"/>
    <p:sldId id="629" r:id="rId16"/>
    <p:sldId id="636" r:id="rId17"/>
    <p:sldId id="637" r:id="rId18"/>
    <p:sldId id="638" r:id="rId19"/>
    <p:sldId id="510" r:id="rId20"/>
    <p:sldId id="511" r:id="rId21"/>
    <p:sldId id="486" r:id="rId22"/>
    <p:sldId id="494" r:id="rId23"/>
    <p:sldId id="642" r:id="rId24"/>
    <p:sldId id="640" r:id="rId25"/>
    <p:sldId id="641" r:id="rId26"/>
    <p:sldId id="643" r:id="rId27"/>
    <p:sldId id="644" r:id="rId28"/>
    <p:sldId id="645" r:id="rId29"/>
    <p:sldId id="591" r:id="rId30"/>
    <p:sldId id="646" r:id="rId31"/>
    <p:sldId id="496" r:id="rId32"/>
    <p:sldId id="647" r:id="rId33"/>
    <p:sldId id="648" r:id="rId34"/>
    <p:sldId id="592" r:id="rId35"/>
    <p:sldId id="594" r:id="rId36"/>
    <p:sldId id="649" r:id="rId37"/>
    <p:sldId id="650" r:id="rId38"/>
    <p:sldId id="651" r:id="rId39"/>
    <p:sldId id="499" r:id="rId40"/>
    <p:sldId id="504" r:id="rId41"/>
    <p:sldId id="489" r:id="rId42"/>
    <p:sldId id="514" r:id="rId43"/>
    <p:sldId id="652" r:id="rId44"/>
    <p:sldId id="653" r:id="rId45"/>
    <p:sldId id="654" r:id="rId46"/>
    <p:sldId id="598" r:id="rId47"/>
    <p:sldId id="655" r:id="rId48"/>
    <p:sldId id="657" r:id="rId49"/>
    <p:sldId id="656" r:id="rId50"/>
    <p:sldId id="512" r:id="rId51"/>
    <p:sldId id="513" r:id="rId52"/>
    <p:sldId id="658" r:id="rId53"/>
    <p:sldId id="659" r:id="rId54"/>
    <p:sldId id="660" r:id="rId55"/>
    <p:sldId id="661" r:id="rId56"/>
    <p:sldId id="662" r:id="rId57"/>
    <p:sldId id="663" r:id="rId58"/>
    <p:sldId id="664" r:id="rId59"/>
    <p:sldId id="665" r:id="rId60"/>
    <p:sldId id="666" r:id="rId61"/>
    <p:sldId id="667" r:id="rId62"/>
    <p:sldId id="668" r:id="rId63"/>
    <p:sldId id="669" r:id="rId64"/>
    <p:sldId id="670" r:id="rId65"/>
    <p:sldId id="671" r:id="rId66"/>
    <p:sldId id="672" r:id="rId67"/>
    <p:sldId id="673" r:id="rId68"/>
    <p:sldId id="674" r:id="rId69"/>
    <p:sldId id="675" r:id="rId70"/>
    <p:sldId id="676" r:id="rId71"/>
    <p:sldId id="677" r:id="rId72"/>
    <p:sldId id="678" r:id="rId73"/>
    <p:sldId id="679" r:id="rId74"/>
    <p:sldId id="680" r:id="rId75"/>
    <p:sldId id="681" r:id="rId76"/>
    <p:sldId id="682" r:id="rId77"/>
    <p:sldId id="683" r:id="rId78"/>
    <p:sldId id="684" r:id="rId79"/>
    <p:sldId id="685" r:id="rId80"/>
    <p:sldId id="686" r:id="rId81"/>
    <p:sldId id="687" r:id="rId82"/>
    <p:sldId id="688" r:id="rId83"/>
    <p:sldId id="689" r:id="rId84"/>
    <p:sldId id="690" r:id="rId85"/>
    <p:sldId id="691" r:id="rId86"/>
    <p:sldId id="692" r:id="rId87"/>
    <p:sldId id="693" r:id="rId88"/>
    <p:sldId id="694" r:id="rId89"/>
    <p:sldId id="695" r:id="rId90"/>
    <p:sldId id="696" r:id="rId91"/>
    <p:sldId id="697" r:id="rId92"/>
    <p:sldId id="698" r:id="rId93"/>
    <p:sldId id="699" r:id="rId94"/>
    <p:sldId id="700" r:id="rId95"/>
    <p:sldId id="701" r:id="rId96"/>
    <p:sldId id="702" r:id="rId97"/>
    <p:sldId id="703" r:id="rId98"/>
    <p:sldId id="704" r:id="rId99"/>
    <p:sldId id="705" r:id="rId100"/>
    <p:sldId id="706" r:id="rId101"/>
    <p:sldId id="707" r:id="rId102"/>
    <p:sldId id="708" r:id="rId103"/>
    <p:sldId id="709" r:id="rId104"/>
    <p:sldId id="710" r:id="rId105"/>
    <p:sldId id="711" r:id="rId106"/>
    <p:sldId id="712" r:id="rId107"/>
    <p:sldId id="713" r:id="rId108"/>
    <p:sldId id="714" r:id="rId109"/>
    <p:sldId id="715" r:id="rId110"/>
    <p:sldId id="716" r:id="rId111"/>
    <p:sldId id="717" r:id="rId112"/>
    <p:sldId id="718" r:id="rId113"/>
    <p:sldId id="719" r:id="rId114"/>
    <p:sldId id="725" r:id="rId115"/>
    <p:sldId id="726" r:id="rId116"/>
    <p:sldId id="720" r:id="rId117"/>
    <p:sldId id="721" r:id="rId118"/>
    <p:sldId id="722" r:id="rId119"/>
    <p:sldId id="723" r:id="rId120"/>
    <p:sldId id="724" r:id="rId121"/>
    <p:sldId id="476" r:id="rId1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66"/>
    <a:srgbClr val="CC6600"/>
    <a:srgbClr val="CC3300"/>
    <a:srgbClr val="AE0B0B"/>
    <a:srgbClr val="3D3D3D"/>
    <a:srgbClr val="393939"/>
    <a:srgbClr val="CC0000"/>
    <a:srgbClr val="FF33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5199" autoAdjust="0"/>
  </p:normalViewPr>
  <p:slideViewPr>
    <p:cSldViewPr snapToGrid="0">
      <p:cViewPr varScale="1">
        <p:scale>
          <a:sx n="63" d="100"/>
          <a:sy n="63" d="100"/>
        </p:scale>
        <p:origin x="25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2017/6/9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extLst>
      <p:ext uri="{BB962C8B-B14F-4D97-AF65-F5344CB8AC3E}">
        <p14:creationId xmlns:p14="http://schemas.microsoft.com/office/powerpoint/2010/main" val="3510963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2017/6/9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p14="http://schemas.microsoft.com/office/powerpoint/2010/main" val="2542676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extLst>
      <p:ext uri="{BB962C8B-B14F-4D97-AF65-F5344CB8AC3E}">
        <p14:creationId xmlns:p14="http://schemas.microsoft.com/office/powerpoint/2010/main" val="1682140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a:t>
            </a:fld>
            <a:endParaRPr lang="zh-CN" altLang="en-US"/>
          </a:p>
        </p:txBody>
      </p:sp>
    </p:spTree>
    <p:extLst>
      <p:ext uri="{BB962C8B-B14F-4D97-AF65-F5344CB8AC3E}">
        <p14:creationId xmlns:p14="http://schemas.microsoft.com/office/powerpoint/2010/main" val="235757078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100</a:t>
            </a:fld>
            <a:endParaRPr lang="zh-CN" altLang="en-US"/>
          </a:p>
        </p:txBody>
      </p:sp>
    </p:spTree>
    <p:extLst>
      <p:ext uri="{BB962C8B-B14F-4D97-AF65-F5344CB8AC3E}">
        <p14:creationId xmlns:p14="http://schemas.microsoft.com/office/powerpoint/2010/main" val="22953002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101</a:t>
            </a:fld>
            <a:endParaRPr lang="zh-CN" altLang="en-US"/>
          </a:p>
        </p:txBody>
      </p:sp>
    </p:spTree>
    <p:extLst>
      <p:ext uri="{BB962C8B-B14F-4D97-AF65-F5344CB8AC3E}">
        <p14:creationId xmlns:p14="http://schemas.microsoft.com/office/powerpoint/2010/main" val="301775572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102</a:t>
            </a:fld>
            <a:endParaRPr lang="zh-CN" altLang="en-US"/>
          </a:p>
        </p:txBody>
      </p:sp>
    </p:spTree>
    <p:extLst>
      <p:ext uri="{BB962C8B-B14F-4D97-AF65-F5344CB8AC3E}">
        <p14:creationId xmlns:p14="http://schemas.microsoft.com/office/powerpoint/2010/main" val="26710331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103</a:t>
            </a:fld>
            <a:endParaRPr lang="zh-CN" altLang="en-US"/>
          </a:p>
        </p:txBody>
      </p:sp>
    </p:spTree>
    <p:extLst>
      <p:ext uri="{BB962C8B-B14F-4D97-AF65-F5344CB8AC3E}">
        <p14:creationId xmlns:p14="http://schemas.microsoft.com/office/powerpoint/2010/main" val="152300286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104</a:t>
            </a:fld>
            <a:endParaRPr lang="zh-CN" altLang="en-US"/>
          </a:p>
        </p:txBody>
      </p:sp>
    </p:spTree>
    <p:extLst>
      <p:ext uri="{BB962C8B-B14F-4D97-AF65-F5344CB8AC3E}">
        <p14:creationId xmlns:p14="http://schemas.microsoft.com/office/powerpoint/2010/main" val="68385403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105</a:t>
            </a:fld>
            <a:endParaRPr lang="zh-CN" altLang="en-US"/>
          </a:p>
        </p:txBody>
      </p:sp>
    </p:spTree>
    <p:extLst>
      <p:ext uri="{BB962C8B-B14F-4D97-AF65-F5344CB8AC3E}">
        <p14:creationId xmlns:p14="http://schemas.microsoft.com/office/powerpoint/2010/main" val="276379385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我们在学习的过程中，常常听到“类加载”，本节将学习类加载相关的类。</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106</a:t>
            </a:fld>
            <a:endParaRPr lang="zh-CN" altLang="en-US"/>
          </a:p>
        </p:txBody>
      </p:sp>
    </p:spTree>
    <p:extLst>
      <p:ext uri="{BB962C8B-B14F-4D97-AF65-F5344CB8AC3E}">
        <p14:creationId xmlns:p14="http://schemas.microsoft.com/office/powerpoint/2010/main" val="85893083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107</a:t>
            </a:fld>
            <a:endParaRPr lang="zh-CN" altLang="en-US"/>
          </a:p>
        </p:txBody>
      </p:sp>
    </p:spTree>
    <p:extLst>
      <p:ext uri="{BB962C8B-B14F-4D97-AF65-F5344CB8AC3E}">
        <p14:creationId xmlns:p14="http://schemas.microsoft.com/office/powerpoint/2010/main" val="36729929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108</a:t>
            </a:fld>
            <a:endParaRPr lang="zh-CN" altLang="en-US"/>
          </a:p>
        </p:txBody>
      </p:sp>
    </p:spTree>
    <p:extLst>
      <p:ext uri="{BB962C8B-B14F-4D97-AF65-F5344CB8AC3E}">
        <p14:creationId xmlns:p14="http://schemas.microsoft.com/office/powerpoint/2010/main" val="98031574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109</a:t>
            </a:fld>
            <a:endParaRPr lang="zh-CN" altLang="en-US"/>
          </a:p>
        </p:txBody>
      </p:sp>
    </p:spTree>
    <p:extLst>
      <p:ext uri="{BB962C8B-B14F-4D97-AF65-F5344CB8AC3E}">
        <p14:creationId xmlns:p14="http://schemas.microsoft.com/office/powerpoint/2010/main" val="620178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a:t>
            </a:fld>
            <a:endParaRPr lang="zh-CN" altLang="en-US"/>
          </a:p>
        </p:txBody>
      </p:sp>
    </p:spTree>
    <p:extLst>
      <p:ext uri="{BB962C8B-B14F-4D97-AF65-F5344CB8AC3E}">
        <p14:creationId xmlns:p14="http://schemas.microsoft.com/office/powerpoint/2010/main" val="100898720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110</a:t>
            </a:fld>
            <a:endParaRPr lang="zh-CN" altLang="en-US"/>
          </a:p>
        </p:txBody>
      </p:sp>
    </p:spTree>
    <p:extLst>
      <p:ext uri="{BB962C8B-B14F-4D97-AF65-F5344CB8AC3E}">
        <p14:creationId xmlns:p14="http://schemas.microsoft.com/office/powerpoint/2010/main" val="14749093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111</a:t>
            </a:fld>
            <a:endParaRPr lang="zh-CN" altLang="en-US"/>
          </a:p>
        </p:txBody>
      </p:sp>
    </p:spTree>
    <p:extLst>
      <p:ext uri="{BB962C8B-B14F-4D97-AF65-F5344CB8AC3E}">
        <p14:creationId xmlns:p14="http://schemas.microsoft.com/office/powerpoint/2010/main" val="135529899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112</a:t>
            </a:fld>
            <a:endParaRPr lang="zh-CN" altLang="en-US"/>
          </a:p>
        </p:txBody>
      </p:sp>
    </p:spTree>
    <p:extLst>
      <p:ext uri="{BB962C8B-B14F-4D97-AF65-F5344CB8AC3E}">
        <p14:creationId xmlns:p14="http://schemas.microsoft.com/office/powerpoint/2010/main" val="2010440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113</a:t>
            </a:fld>
            <a:endParaRPr lang="zh-CN" altLang="en-US"/>
          </a:p>
        </p:txBody>
      </p:sp>
    </p:spTree>
    <p:extLst>
      <p:ext uri="{BB962C8B-B14F-4D97-AF65-F5344CB8AC3E}">
        <p14:creationId xmlns:p14="http://schemas.microsoft.com/office/powerpoint/2010/main" val="153940054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116</a:t>
            </a:fld>
            <a:endParaRPr lang="zh-CN" altLang="en-US"/>
          </a:p>
        </p:txBody>
      </p:sp>
    </p:spTree>
    <p:extLst>
      <p:ext uri="{BB962C8B-B14F-4D97-AF65-F5344CB8AC3E}">
        <p14:creationId xmlns:p14="http://schemas.microsoft.com/office/powerpoint/2010/main" val="400116141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117</a:t>
            </a:fld>
            <a:endParaRPr lang="zh-CN" altLang="en-US"/>
          </a:p>
        </p:txBody>
      </p:sp>
    </p:spTree>
    <p:extLst>
      <p:ext uri="{BB962C8B-B14F-4D97-AF65-F5344CB8AC3E}">
        <p14:creationId xmlns:p14="http://schemas.microsoft.com/office/powerpoint/2010/main" val="256027114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119</a:t>
            </a:fld>
            <a:endParaRPr lang="zh-CN" altLang="en-US"/>
          </a:p>
        </p:txBody>
      </p:sp>
    </p:spTree>
    <p:extLst>
      <p:ext uri="{BB962C8B-B14F-4D97-AF65-F5344CB8AC3E}">
        <p14:creationId xmlns:p14="http://schemas.microsoft.com/office/powerpoint/2010/main" val="357084603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120</a:t>
            </a:fld>
            <a:endParaRPr lang="zh-CN" altLang="en-US"/>
          </a:p>
        </p:txBody>
      </p:sp>
    </p:spTree>
    <p:extLst>
      <p:ext uri="{BB962C8B-B14F-4D97-AF65-F5344CB8AC3E}">
        <p14:creationId xmlns:p14="http://schemas.microsoft.com/office/powerpoint/2010/main" val="274998393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121</a:t>
            </a:fld>
            <a:endParaRPr lang="zh-CN" altLang="en-US">
              <a:solidFill>
                <a:prstClr val="black"/>
              </a:solidFill>
            </a:endParaRPr>
          </a:p>
        </p:txBody>
      </p:sp>
    </p:spTree>
    <p:extLst>
      <p:ext uri="{BB962C8B-B14F-4D97-AF65-F5344CB8AC3E}">
        <p14:creationId xmlns:p14="http://schemas.microsoft.com/office/powerpoint/2010/main" val="842320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12</a:t>
            </a:fld>
            <a:endParaRPr lang="zh-CN" altLang="en-US"/>
          </a:p>
        </p:txBody>
      </p:sp>
    </p:spTree>
    <p:extLst>
      <p:ext uri="{BB962C8B-B14F-4D97-AF65-F5344CB8AC3E}">
        <p14:creationId xmlns:p14="http://schemas.microsoft.com/office/powerpoint/2010/main" val="1747994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13</a:t>
            </a:fld>
            <a:endParaRPr lang="zh-CN" altLang="en-US"/>
          </a:p>
        </p:txBody>
      </p:sp>
    </p:spTree>
    <p:extLst>
      <p:ext uri="{BB962C8B-B14F-4D97-AF65-F5344CB8AC3E}">
        <p14:creationId xmlns:p14="http://schemas.microsoft.com/office/powerpoint/2010/main" val="2288000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14</a:t>
            </a:fld>
            <a:endParaRPr lang="zh-CN" altLang="en-US"/>
          </a:p>
        </p:txBody>
      </p:sp>
    </p:spTree>
    <p:extLst>
      <p:ext uri="{BB962C8B-B14F-4D97-AF65-F5344CB8AC3E}">
        <p14:creationId xmlns:p14="http://schemas.microsoft.com/office/powerpoint/2010/main" val="2213616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15</a:t>
            </a:fld>
            <a:endParaRPr lang="zh-CN" altLang="en-US"/>
          </a:p>
        </p:txBody>
      </p:sp>
    </p:spTree>
    <p:extLst>
      <p:ext uri="{BB962C8B-B14F-4D97-AF65-F5344CB8AC3E}">
        <p14:creationId xmlns:p14="http://schemas.microsoft.com/office/powerpoint/2010/main" val="3160323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16</a:t>
            </a:fld>
            <a:endParaRPr lang="zh-CN" altLang="en-US"/>
          </a:p>
        </p:txBody>
      </p:sp>
    </p:spTree>
    <p:extLst>
      <p:ext uri="{BB962C8B-B14F-4D97-AF65-F5344CB8AC3E}">
        <p14:creationId xmlns:p14="http://schemas.microsoft.com/office/powerpoint/2010/main" val="2596259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17</a:t>
            </a:fld>
            <a:endParaRPr lang="zh-CN" altLang="en-US"/>
          </a:p>
        </p:txBody>
      </p:sp>
    </p:spTree>
    <p:extLst>
      <p:ext uri="{BB962C8B-B14F-4D97-AF65-F5344CB8AC3E}">
        <p14:creationId xmlns:p14="http://schemas.microsoft.com/office/powerpoint/2010/main" val="1546565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18</a:t>
            </a:fld>
            <a:endParaRPr lang="zh-CN" altLang="en-US"/>
          </a:p>
        </p:txBody>
      </p:sp>
    </p:spTree>
    <p:extLst>
      <p:ext uri="{BB962C8B-B14F-4D97-AF65-F5344CB8AC3E}">
        <p14:creationId xmlns:p14="http://schemas.microsoft.com/office/powerpoint/2010/main" val="1807173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19</a:t>
            </a:fld>
            <a:endParaRPr lang="zh-CN" altLang="en-US"/>
          </a:p>
        </p:txBody>
      </p:sp>
    </p:spTree>
    <p:extLst>
      <p:ext uri="{BB962C8B-B14F-4D97-AF65-F5344CB8AC3E}">
        <p14:creationId xmlns:p14="http://schemas.microsoft.com/office/powerpoint/2010/main" val="3779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p>
          <a:p>
            <a:r>
              <a:rPr lang="zh-CN" altLang="en-US" baseline="0" dirty="0" smtClean="0"/>
              <a:t>         我们常常听说某某语言功能强大，所谓功能强大有不同的指标去评价，对于面向对象语言来说，其中一个重要的指标就是“现成”的、可以直接用的类库是否足够丰富。</a:t>
            </a:r>
            <a:r>
              <a:rPr lang="en-US" altLang="zh-CN" baseline="0" dirty="0" smtClean="0"/>
              <a:t>Java</a:t>
            </a:r>
            <a:r>
              <a:rPr lang="zh-CN" altLang="en-US" baseline="0" dirty="0" smtClean="0"/>
              <a:t>语言有丰富的类库，直接使用就能便捷地实现很多功能。本章学习一些常用的</a:t>
            </a:r>
            <a:r>
              <a:rPr lang="en-US" altLang="zh-CN" baseline="0" dirty="0" smtClean="0"/>
              <a:t>API</a:t>
            </a:r>
            <a:r>
              <a:rPr lang="zh-CN" altLang="en-US" baseline="0" dirty="0" smtClean="0"/>
              <a:t>，帮助各位快速提高</a:t>
            </a:r>
            <a:r>
              <a:rPr lang="en-US" altLang="zh-CN" baseline="0" dirty="0" smtClean="0"/>
              <a:t>Java</a:t>
            </a:r>
            <a:r>
              <a:rPr lang="zh-CN" altLang="en-US" baseline="0" dirty="0" smtClean="0"/>
              <a:t>编程能力。</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extLst>
      <p:ext uri="{BB962C8B-B14F-4D97-AF65-F5344CB8AC3E}">
        <p14:creationId xmlns:p14="http://schemas.microsoft.com/office/powerpoint/2010/main" val="2637535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20</a:t>
            </a:fld>
            <a:endParaRPr lang="zh-CN" altLang="en-US"/>
          </a:p>
        </p:txBody>
      </p:sp>
    </p:spTree>
    <p:extLst>
      <p:ext uri="{BB962C8B-B14F-4D97-AF65-F5344CB8AC3E}">
        <p14:creationId xmlns:p14="http://schemas.microsoft.com/office/powerpoint/2010/main" val="2171099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字符串类型是实际编程中最常使用的类型，在学习数据类型时，我们已经了解到了字符串类型的一些特征，包括字符串是不可变的，直接赋值时使用常量池，三个相关类</a:t>
            </a:r>
            <a:r>
              <a:rPr lang="en-US" altLang="zh-CN" dirty="0" err="1" smtClean="0"/>
              <a:t>String,StringBuffer,StringBuilder</a:t>
            </a:r>
            <a:r>
              <a:rPr lang="zh-CN" altLang="en-US" dirty="0" smtClean="0"/>
              <a:t>类的区别等。本节将在之前的基础上，进一步深入学习</a:t>
            </a:r>
            <a:r>
              <a:rPr lang="en-US" altLang="zh-CN" dirty="0" smtClean="0"/>
              <a:t>String</a:t>
            </a:r>
            <a:r>
              <a:rPr lang="zh-CN" altLang="en-US" dirty="0" smtClean="0"/>
              <a:t>类。</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21</a:t>
            </a:fld>
            <a:endParaRPr lang="zh-CN" altLang="en-US"/>
          </a:p>
        </p:txBody>
      </p:sp>
    </p:spTree>
    <p:extLst>
      <p:ext uri="{BB962C8B-B14F-4D97-AF65-F5344CB8AC3E}">
        <p14:creationId xmlns:p14="http://schemas.microsoft.com/office/powerpoint/2010/main" val="993799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22</a:t>
            </a:fld>
            <a:endParaRPr lang="zh-CN" altLang="en-US"/>
          </a:p>
        </p:txBody>
      </p:sp>
    </p:spTree>
    <p:extLst>
      <p:ext uri="{BB962C8B-B14F-4D97-AF65-F5344CB8AC3E}">
        <p14:creationId xmlns:p14="http://schemas.microsoft.com/office/powerpoint/2010/main" val="3454859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23</a:t>
            </a:fld>
            <a:endParaRPr lang="zh-CN" altLang="en-US"/>
          </a:p>
        </p:txBody>
      </p:sp>
    </p:spTree>
    <p:extLst>
      <p:ext uri="{BB962C8B-B14F-4D97-AF65-F5344CB8AC3E}">
        <p14:creationId xmlns:p14="http://schemas.microsoft.com/office/powerpoint/2010/main" val="275298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24</a:t>
            </a:fld>
            <a:endParaRPr lang="zh-CN" altLang="en-US"/>
          </a:p>
        </p:txBody>
      </p:sp>
    </p:spTree>
    <p:extLst>
      <p:ext uri="{BB962C8B-B14F-4D97-AF65-F5344CB8AC3E}">
        <p14:creationId xmlns:p14="http://schemas.microsoft.com/office/powerpoint/2010/main" val="3833420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25</a:t>
            </a:fld>
            <a:endParaRPr lang="zh-CN" altLang="en-US"/>
          </a:p>
        </p:txBody>
      </p:sp>
    </p:spTree>
    <p:extLst>
      <p:ext uri="{BB962C8B-B14F-4D97-AF65-F5344CB8AC3E}">
        <p14:creationId xmlns:p14="http://schemas.microsoft.com/office/powerpoint/2010/main" val="3247462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26</a:t>
            </a:fld>
            <a:endParaRPr lang="zh-CN" altLang="en-US"/>
          </a:p>
        </p:txBody>
      </p:sp>
    </p:spTree>
    <p:extLst>
      <p:ext uri="{BB962C8B-B14F-4D97-AF65-F5344CB8AC3E}">
        <p14:creationId xmlns:p14="http://schemas.microsoft.com/office/powerpoint/2010/main" val="1610039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27</a:t>
            </a:fld>
            <a:endParaRPr lang="zh-CN" altLang="en-US"/>
          </a:p>
        </p:txBody>
      </p:sp>
    </p:spTree>
    <p:extLst>
      <p:ext uri="{BB962C8B-B14F-4D97-AF65-F5344CB8AC3E}">
        <p14:creationId xmlns:p14="http://schemas.microsoft.com/office/powerpoint/2010/main" val="524561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28</a:t>
            </a:fld>
            <a:endParaRPr lang="zh-CN" altLang="en-US"/>
          </a:p>
        </p:txBody>
      </p:sp>
    </p:spTree>
    <p:extLst>
      <p:ext uri="{BB962C8B-B14F-4D97-AF65-F5344CB8AC3E}">
        <p14:creationId xmlns:p14="http://schemas.microsoft.com/office/powerpoint/2010/main" val="3827760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29</a:t>
            </a:fld>
            <a:endParaRPr lang="zh-CN" altLang="en-US"/>
          </a:p>
        </p:txBody>
      </p:sp>
    </p:spTree>
    <p:extLst>
      <p:ext uri="{BB962C8B-B14F-4D97-AF65-F5344CB8AC3E}">
        <p14:creationId xmlns:p14="http://schemas.microsoft.com/office/powerpoint/2010/main" val="261597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extLst>
      <p:ext uri="{BB962C8B-B14F-4D97-AF65-F5344CB8AC3E}">
        <p14:creationId xmlns:p14="http://schemas.microsoft.com/office/powerpoint/2010/main" val="2747658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30</a:t>
            </a:fld>
            <a:endParaRPr lang="zh-CN" altLang="en-US"/>
          </a:p>
        </p:txBody>
      </p:sp>
    </p:spTree>
    <p:extLst>
      <p:ext uri="{BB962C8B-B14F-4D97-AF65-F5344CB8AC3E}">
        <p14:creationId xmlns:p14="http://schemas.microsoft.com/office/powerpoint/2010/main" val="144424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31</a:t>
            </a:fld>
            <a:endParaRPr lang="zh-CN" altLang="en-US"/>
          </a:p>
        </p:txBody>
      </p:sp>
    </p:spTree>
    <p:extLst>
      <p:ext uri="{BB962C8B-B14F-4D97-AF65-F5344CB8AC3E}">
        <p14:creationId xmlns:p14="http://schemas.microsoft.com/office/powerpoint/2010/main" val="854737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32</a:t>
            </a:fld>
            <a:endParaRPr lang="zh-CN" altLang="en-US"/>
          </a:p>
        </p:txBody>
      </p:sp>
    </p:spTree>
    <p:extLst>
      <p:ext uri="{BB962C8B-B14F-4D97-AF65-F5344CB8AC3E}">
        <p14:creationId xmlns:p14="http://schemas.microsoft.com/office/powerpoint/2010/main" val="2880942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33</a:t>
            </a:fld>
            <a:endParaRPr lang="zh-CN" altLang="en-US"/>
          </a:p>
        </p:txBody>
      </p:sp>
    </p:spTree>
    <p:extLst>
      <p:ext uri="{BB962C8B-B14F-4D97-AF65-F5344CB8AC3E}">
        <p14:creationId xmlns:p14="http://schemas.microsoft.com/office/powerpoint/2010/main" val="22578544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34</a:t>
            </a:fld>
            <a:endParaRPr lang="zh-CN" altLang="en-US"/>
          </a:p>
        </p:txBody>
      </p:sp>
    </p:spTree>
    <p:extLst>
      <p:ext uri="{BB962C8B-B14F-4D97-AF65-F5344CB8AC3E}">
        <p14:creationId xmlns:p14="http://schemas.microsoft.com/office/powerpoint/2010/main" val="2770049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35</a:t>
            </a:fld>
            <a:endParaRPr lang="zh-CN" altLang="en-US"/>
          </a:p>
        </p:txBody>
      </p:sp>
    </p:spTree>
    <p:extLst>
      <p:ext uri="{BB962C8B-B14F-4D97-AF65-F5344CB8AC3E}">
        <p14:creationId xmlns:p14="http://schemas.microsoft.com/office/powerpoint/2010/main" val="24580097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36</a:t>
            </a:fld>
            <a:endParaRPr lang="zh-CN" altLang="en-US"/>
          </a:p>
        </p:txBody>
      </p:sp>
    </p:spTree>
    <p:extLst>
      <p:ext uri="{BB962C8B-B14F-4D97-AF65-F5344CB8AC3E}">
        <p14:creationId xmlns:p14="http://schemas.microsoft.com/office/powerpoint/2010/main" val="25486201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37</a:t>
            </a:fld>
            <a:endParaRPr lang="zh-CN" altLang="en-US"/>
          </a:p>
        </p:txBody>
      </p:sp>
    </p:spTree>
    <p:extLst>
      <p:ext uri="{BB962C8B-B14F-4D97-AF65-F5344CB8AC3E}">
        <p14:creationId xmlns:p14="http://schemas.microsoft.com/office/powerpoint/2010/main" val="42157733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38</a:t>
            </a:fld>
            <a:endParaRPr lang="zh-CN" altLang="en-US"/>
          </a:p>
        </p:txBody>
      </p:sp>
    </p:spTree>
    <p:extLst>
      <p:ext uri="{BB962C8B-B14F-4D97-AF65-F5344CB8AC3E}">
        <p14:creationId xmlns:p14="http://schemas.microsoft.com/office/powerpoint/2010/main" val="44074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39</a:t>
            </a:fld>
            <a:endParaRPr lang="zh-CN" altLang="en-US"/>
          </a:p>
        </p:txBody>
      </p:sp>
    </p:spTree>
    <p:extLst>
      <p:ext uri="{BB962C8B-B14F-4D97-AF65-F5344CB8AC3E}">
        <p14:creationId xmlns:p14="http://schemas.microsoft.com/office/powerpoint/2010/main" val="1583470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我们前面学习过继承，知道有的类可以有父类。我们知道现实世界中，每个人都有父亲，其实在</a:t>
            </a:r>
            <a:r>
              <a:rPr lang="en-US" altLang="zh-CN" dirty="0" smtClean="0"/>
              <a:t>Java</a:t>
            </a:r>
            <a:r>
              <a:rPr lang="zh-CN" altLang="en-US" dirty="0" smtClean="0"/>
              <a:t>的类中也是如此，每个类都有个直接或者间接的父类，这个类就是</a:t>
            </a:r>
            <a:r>
              <a:rPr lang="en-US" altLang="zh-CN" dirty="0" smtClean="0"/>
              <a:t>Object</a:t>
            </a:r>
            <a:r>
              <a:rPr lang="zh-CN" altLang="en-US" dirty="0" smtClean="0"/>
              <a:t>类，我们本节进行学习。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extLst>
      <p:ext uri="{BB962C8B-B14F-4D97-AF65-F5344CB8AC3E}">
        <p14:creationId xmlns:p14="http://schemas.microsoft.com/office/powerpoint/2010/main" val="1171872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40</a:t>
            </a:fld>
            <a:endParaRPr lang="zh-CN" altLang="en-US"/>
          </a:p>
        </p:txBody>
      </p:sp>
    </p:spTree>
    <p:extLst>
      <p:ext uri="{BB962C8B-B14F-4D97-AF65-F5344CB8AC3E}">
        <p14:creationId xmlns:p14="http://schemas.microsoft.com/office/powerpoint/2010/main" val="11253251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baseline="0" dirty="0" smtClean="0"/>
              <a:t>          </a:t>
            </a:r>
            <a:r>
              <a:rPr lang="zh-CN" altLang="en-US" baseline="0" dirty="0" smtClean="0"/>
              <a:t>很多时候，我们在实际编程的时候，涉及到对对象进行比较。</a:t>
            </a:r>
            <a:r>
              <a:rPr lang="en-US" altLang="zh-CN" baseline="0" dirty="0" smtClean="0"/>
              <a:t>Object</a:t>
            </a:r>
            <a:r>
              <a:rPr lang="zh-CN" altLang="en-US" baseline="0" dirty="0" smtClean="0"/>
              <a:t>类中的</a:t>
            </a:r>
            <a:r>
              <a:rPr lang="en-US" altLang="zh-CN" baseline="0" dirty="0" smtClean="0"/>
              <a:t>equals</a:t>
            </a:r>
            <a:r>
              <a:rPr lang="zh-CN" altLang="en-US" baseline="0" dirty="0" smtClean="0"/>
              <a:t>方法就是用来比较两个对象是否相等，但是不能比较“大小”。</a:t>
            </a:r>
            <a:r>
              <a:rPr lang="en-US" altLang="zh-CN" baseline="0" dirty="0" smtClean="0"/>
              <a:t>API</a:t>
            </a:r>
            <a:r>
              <a:rPr lang="zh-CN" altLang="en-US" baseline="0" dirty="0" smtClean="0"/>
              <a:t>中</a:t>
            </a:r>
            <a:endParaRPr lang="en-US" altLang="zh-CN" baseline="0" dirty="0" smtClean="0"/>
          </a:p>
          <a:p>
            <a:r>
              <a:rPr lang="en-US" altLang="zh-CN" baseline="0" dirty="0" smtClean="0"/>
              <a:t>API</a:t>
            </a:r>
            <a:r>
              <a:rPr lang="zh-CN" altLang="en-US" baseline="0" dirty="0" smtClean="0"/>
              <a:t>中定义了两个接口，能够对对象进行自然比较。</a:t>
            </a:r>
            <a:endParaRPr lang="en-US" altLang="zh-CN" dirty="0" smtClean="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41</a:t>
            </a:fld>
            <a:endParaRPr lang="zh-CN" altLang="en-US"/>
          </a:p>
        </p:txBody>
      </p:sp>
    </p:spTree>
    <p:extLst>
      <p:ext uri="{BB962C8B-B14F-4D97-AF65-F5344CB8AC3E}">
        <p14:creationId xmlns:p14="http://schemas.microsoft.com/office/powerpoint/2010/main" val="17375524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42</a:t>
            </a:fld>
            <a:endParaRPr lang="zh-CN" altLang="en-US"/>
          </a:p>
        </p:txBody>
      </p:sp>
    </p:spTree>
    <p:extLst>
      <p:ext uri="{BB962C8B-B14F-4D97-AF65-F5344CB8AC3E}">
        <p14:creationId xmlns:p14="http://schemas.microsoft.com/office/powerpoint/2010/main" val="2718295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43</a:t>
            </a:fld>
            <a:endParaRPr lang="zh-CN" altLang="en-US"/>
          </a:p>
        </p:txBody>
      </p:sp>
    </p:spTree>
    <p:extLst>
      <p:ext uri="{BB962C8B-B14F-4D97-AF65-F5344CB8AC3E}">
        <p14:creationId xmlns:p14="http://schemas.microsoft.com/office/powerpoint/2010/main" val="11789763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44</a:t>
            </a:fld>
            <a:endParaRPr lang="zh-CN" altLang="en-US"/>
          </a:p>
        </p:txBody>
      </p:sp>
    </p:spTree>
    <p:extLst>
      <p:ext uri="{BB962C8B-B14F-4D97-AF65-F5344CB8AC3E}">
        <p14:creationId xmlns:p14="http://schemas.microsoft.com/office/powerpoint/2010/main" val="39943778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45</a:t>
            </a:fld>
            <a:endParaRPr lang="zh-CN" altLang="en-US"/>
          </a:p>
        </p:txBody>
      </p:sp>
    </p:spTree>
    <p:extLst>
      <p:ext uri="{BB962C8B-B14F-4D97-AF65-F5344CB8AC3E}">
        <p14:creationId xmlns:p14="http://schemas.microsoft.com/office/powerpoint/2010/main" val="3009492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输出 </a:t>
            </a:r>
            <a:r>
              <a:rPr lang="en-US" altLang="zh-CN" dirty="0" smtClean="0"/>
              <a:t>false</a:t>
            </a:r>
          </a:p>
          <a:p>
            <a:r>
              <a:rPr lang="en-US" altLang="zh-CN" dirty="0" smtClean="0"/>
              <a:t>        true</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46</a:t>
            </a:fld>
            <a:endParaRPr lang="zh-CN" altLang="en-US"/>
          </a:p>
        </p:txBody>
      </p:sp>
    </p:spTree>
    <p:extLst>
      <p:ext uri="{BB962C8B-B14F-4D97-AF65-F5344CB8AC3E}">
        <p14:creationId xmlns:p14="http://schemas.microsoft.com/office/powerpoint/2010/main" val="20074175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输出 </a:t>
            </a:r>
            <a:r>
              <a:rPr lang="en-US" altLang="zh-CN" dirty="0" smtClean="0"/>
              <a:t>false</a:t>
            </a:r>
          </a:p>
          <a:p>
            <a:r>
              <a:rPr lang="en-US" altLang="zh-CN" dirty="0" smtClean="0"/>
              <a:t>        true</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47</a:t>
            </a:fld>
            <a:endParaRPr lang="zh-CN" altLang="en-US"/>
          </a:p>
        </p:txBody>
      </p:sp>
    </p:spTree>
    <p:extLst>
      <p:ext uri="{BB962C8B-B14F-4D97-AF65-F5344CB8AC3E}">
        <p14:creationId xmlns:p14="http://schemas.microsoft.com/office/powerpoint/2010/main" val="26258929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因为</a:t>
            </a:r>
            <a:r>
              <a:rPr lang="en-US" altLang="zh-CN" dirty="0" smtClean="0"/>
              <a:t>sort</a:t>
            </a:r>
            <a:r>
              <a:rPr lang="zh-CN" altLang="en-US" dirty="0" smtClean="0"/>
              <a:t>方法的源代码中，会把要排序的对象强制转换成</a:t>
            </a:r>
            <a:r>
              <a:rPr lang="en-US" altLang="zh-CN" dirty="0" smtClean="0"/>
              <a:t>Comparable</a:t>
            </a:r>
            <a:r>
              <a:rPr lang="zh-CN" altLang="en-US" dirty="0" smtClean="0"/>
              <a:t>类型。</a:t>
            </a:r>
            <a:r>
              <a:rPr lang="en-US" altLang="zh-CN" dirty="0" smtClean="0"/>
              <a:t>【</a:t>
            </a:r>
            <a:r>
              <a:rPr lang="zh-CN" altLang="en-US" dirty="0" smtClean="0"/>
              <a:t>可查看</a:t>
            </a:r>
            <a:r>
              <a:rPr lang="en-US" altLang="zh-CN" dirty="0" smtClean="0"/>
              <a:t>sort</a:t>
            </a:r>
            <a:r>
              <a:rPr lang="zh-CN" altLang="en-US" dirty="0" smtClean="0"/>
              <a:t>方法的源代码</a:t>
            </a:r>
            <a:r>
              <a:rPr lang="en-US" altLang="zh-CN" dirty="0" smtClean="0"/>
              <a:t>】</a:t>
            </a:r>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48</a:t>
            </a:fld>
            <a:endParaRPr lang="zh-CN" altLang="en-US"/>
          </a:p>
        </p:txBody>
      </p:sp>
    </p:spTree>
    <p:extLst>
      <p:ext uri="{BB962C8B-B14F-4D97-AF65-F5344CB8AC3E}">
        <p14:creationId xmlns:p14="http://schemas.microsoft.com/office/powerpoint/2010/main" val="17674043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输出 </a:t>
            </a:r>
            <a:r>
              <a:rPr lang="en-US" altLang="zh-CN" dirty="0" smtClean="0"/>
              <a:t>false</a:t>
            </a:r>
          </a:p>
          <a:p>
            <a:r>
              <a:rPr lang="en-US" altLang="zh-CN" dirty="0" smtClean="0"/>
              <a:t>        true</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49</a:t>
            </a:fld>
            <a:endParaRPr lang="zh-CN" altLang="en-US"/>
          </a:p>
        </p:txBody>
      </p:sp>
    </p:spTree>
    <p:extLst>
      <p:ext uri="{BB962C8B-B14F-4D97-AF65-F5344CB8AC3E}">
        <p14:creationId xmlns:p14="http://schemas.microsoft.com/office/powerpoint/2010/main" val="57521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a:t>
            </a:fld>
            <a:endParaRPr lang="zh-CN" altLang="en-US"/>
          </a:p>
        </p:txBody>
      </p:sp>
    </p:spTree>
    <p:extLst>
      <p:ext uri="{BB962C8B-B14F-4D97-AF65-F5344CB8AC3E}">
        <p14:creationId xmlns:p14="http://schemas.microsoft.com/office/powerpoint/2010/main" val="25865109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50</a:t>
            </a:fld>
            <a:endParaRPr lang="zh-CN" altLang="en-US"/>
          </a:p>
        </p:txBody>
      </p:sp>
    </p:spTree>
    <p:extLst>
      <p:ext uri="{BB962C8B-B14F-4D97-AF65-F5344CB8AC3E}">
        <p14:creationId xmlns:p14="http://schemas.microsoft.com/office/powerpoint/2010/main" val="1639396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51</a:t>
            </a:fld>
            <a:endParaRPr lang="zh-CN" altLang="en-US"/>
          </a:p>
        </p:txBody>
      </p:sp>
    </p:spTree>
    <p:extLst>
      <p:ext uri="{BB962C8B-B14F-4D97-AF65-F5344CB8AC3E}">
        <p14:creationId xmlns:p14="http://schemas.microsoft.com/office/powerpoint/2010/main" val="4233180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baseline="0" dirty="0" smtClean="0"/>
              <a:t> 实际编程中，经常要使用到数学运算，本节学习与数学运算有关的内容。</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52</a:t>
            </a:fld>
            <a:endParaRPr lang="zh-CN" altLang="en-US"/>
          </a:p>
        </p:txBody>
      </p:sp>
    </p:spTree>
    <p:extLst>
      <p:ext uri="{BB962C8B-B14F-4D97-AF65-F5344CB8AC3E}">
        <p14:creationId xmlns:p14="http://schemas.microsoft.com/office/powerpoint/2010/main" val="13650636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53</a:t>
            </a:fld>
            <a:endParaRPr lang="zh-CN" altLang="en-US"/>
          </a:p>
        </p:txBody>
      </p:sp>
    </p:spTree>
    <p:extLst>
      <p:ext uri="{BB962C8B-B14F-4D97-AF65-F5344CB8AC3E}">
        <p14:creationId xmlns:p14="http://schemas.microsoft.com/office/powerpoint/2010/main" val="867147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54</a:t>
            </a:fld>
            <a:endParaRPr lang="zh-CN" altLang="en-US"/>
          </a:p>
        </p:txBody>
      </p:sp>
    </p:spTree>
    <p:extLst>
      <p:ext uri="{BB962C8B-B14F-4D97-AF65-F5344CB8AC3E}">
        <p14:creationId xmlns:p14="http://schemas.microsoft.com/office/powerpoint/2010/main" val="20822659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55</a:t>
            </a:fld>
            <a:endParaRPr lang="zh-CN" altLang="en-US"/>
          </a:p>
        </p:txBody>
      </p:sp>
    </p:spTree>
    <p:extLst>
      <p:ext uri="{BB962C8B-B14F-4D97-AF65-F5344CB8AC3E}">
        <p14:creationId xmlns:p14="http://schemas.microsoft.com/office/powerpoint/2010/main" val="10736143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56</a:t>
            </a:fld>
            <a:endParaRPr lang="zh-CN" altLang="en-US"/>
          </a:p>
        </p:txBody>
      </p:sp>
    </p:spTree>
    <p:extLst>
      <p:ext uri="{BB962C8B-B14F-4D97-AF65-F5344CB8AC3E}">
        <p14:creationId xmlns:p14="http://schemas.microsoft.com/office/powerpoint/2010/main" val="285097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57</a:t>
            </a:fld>
            <a:endParaRPr lang="zh-CN" altLang="en-US"/>
          </a:p>
        </p:txBody>
      </p:sp>
    </p:spTree>
    <p:extLst>
      <p:ext uri="{BB962C8B-B14F-4D97-AF65-F5344CB8AC3E}">
        <p14:creationId xmlns:p14="http://schemas.microsoft.com/office/powerpoint/2010/main" val="5936646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58</a:t>
            </a:fld>
            <a:endParaRPr lang="zh-CN" altLang="en-US"/>
          </a:p>
        </p:txBody>
      </p:sp>
    </p:spTree>
    <p:extLst>
      <p:ext uri="{BB962C8B-B14F-4D97-AF65-F5344CB8AC3E}">
        <p14:creationId xmlns:p14="http://schemas.microsoft.com/office/powerpoint/2010/main" val="1606357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很多时候我们需要使用随机数，例如编写扫雷游戏，需要随机设置地雷位置。本节学习</a:t>
            </a:r>
            <a:r>
              <a:rPr lang="en-US" altLang="zh-CN" dirty="0" smtClean="0"/>
              <a:t>Java</a:t>
            </a:r>
            <a:r>
              <a:rPr lang="zh-CN" altLang="en-US" dirty="0" smtClean="0"/>
              <a:t>中与随机有关的</a:t>
            </a:r>
            <a:r>
              <a:rPr lang="en-US" altLang="zh-CN" dirty="0" smtClean="0"/>
              <a:t>API</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59</a:t>
            </a:fld>
            <a:endParaRPr lang="zh-CN" altLang="en-US"/>
          </a:p>
        </p:txBody>
      </p:sp>
    </p:spTree>
    <p:extLst>
      <p:ext uri="{BB962C8B-B14F-4D97-AF65-F5344CB8AC3E}">
        <p14:creationId xmlns:p14="http://schemas.microsoft.com/office/powerpoint/2010/main" val="127649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可以的，因为</a:t>
            </a:r>
            <a:r>
              <a:rPr lang="en-US" altLang="zh-CN" dirty="0" err="1" smtClean="0"/>
              <a:t>int</a:t>
            </a:r>
            <a:r>
              <a:rPr lang="en-US" altLang="zh-CN" dirty="0" smtClean="0"/>
              <a:t>[]</a:t>
            </a:r>
            <a:r>
              <a:rPr lang="zh-CN" altLang="en-US" dirty="0" smtClean="0"/>
              <a:t>也继承了</a:t>
            </a:r>
            <a:r>
              <a:rPr lang="en-US" altLang="zh-CN" dirty="0" smtClean="0"/>
              <a:t>Object</a:t>
            </a:r>
            <a:r>
              <a:rPr lang="zh-CN" altLang="en-US" dirty="0" smtClean="0"/>
              <a:t>，所以可以接受</a:t>
            </a:r>
            <a:r>
              <a:rPr lang="en-US" altLang="zh-CN" dirty="0" err="1" smtClean="0"/>
              <a:t>int</a:t>
            </a:r>
            <a:r>
              <a:rPr lang="en-US" altLang="zh-CN" dirty="0" smtClean="0"/>
              <a:t>[]</a:t>
            </a:r>
            <a:r>
              <a:rPr lang="zh-CN" altLang="en-US" dirty="0" smtClean="0"/>
              <a:t>类型。</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a:t>
            </a:fld>
            <a:endParaRPr lang="zh-CN" altLang="en-US"/>
          </a:p>
        </p:txBody>
      </p:sp>
    </p:spTree>
    <p:extLst>
      <p:ext uri="{BB962C8B-B14F-4D97-AF65-F5344CB8AC3E}">
        <p14:creationId xmlns:p14="http://schemas.microsoft.com/office/powerpoint/2010/main" val="28263192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60</a:t>
            </a:fld>
            <a:endParaRPr lang="zh-CN" altLang="en-US"/>
          </a:p>
        </p:txBody>
      </p:sp>
    </p:spTree>
    <p:extLst>
      <p:ext uri="{BB962C8B-B14F-4D97-AF65-F5344CB8AC3E}">
        <p14:creationId xmlns:p14="http://schemas.microsoft.com/office/powerpoint/2010/main" val="40164618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61</a:t>
            </a:fld>
            <a:endParaRPr lang="zh-CN" altLang="en-US"/>
          </a:p>
        </p:txBody>
      </p:sp>
    </p:spTree>
    <p:extLst>
      <p:ext uri="{BB962C8B-B14F-4D97-AF65-F5344CB8AC3E}">
        <p14:creationId xmlns:p14="http://schemas.microsoft.com/office/powerpoint/2010/main" val="2086258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62</a:t>
            </a:fld>
            <a:endParaRPr lang="zh-CN" altLang="en-US"/>
          </a:p>
        </p:txBody>
      </p:sp>
    </p:spTree>
    <p:extLst>
      <p:ext uri="{BB962C8B-B14F-4D97-AF65-F5344CB8AC3E}">
        <p14:creationId xmlns:p14="http://schemas.microsoft.com/office/powerpoint/2010/main" val="30842122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63</a:t>
            </a:fld>
            <a:endParaRPr lang="zh-CN" altLang="en-US"/>
          </a:p>
        </p:txBody>
      </p:sp>
    </p:spTree>
    <p:extLst>
      <p:ext uri="{BB962C8B-B14F-4D97-AF65-F5344CB8AC3E}">
        <p14:creationId xmlns:p14="http://schemas.microsoft.com/office/powerpoint/2010/main" val="823795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在分布式开发环境中，有时候需要全局唯一的</a:t>
            </a:r>
            <a:r>
              <a:rPr lang="en-US" altLang="zh-CN" dirty="0" smtClean="0"/>
              <a:t>ID</a:t>
            </a:r>
            <a:r>
              <a:rPr lang="zh-CN" altLang="en-US" dirty="0" smtClean="0"/>
              <a:t>标记，</a:t>
            </a:r>
            <a:r>
              <a:rPr lang="en-US" altLang="zh-CN" dirty="0" smtClean="0"/>
              <a:t>Java</a:t>
            </a:r>
            <a:r>
              <a:rPr lang="zh-CN" altLang="en-US" dirty="0" smtClean="0"/>
              <a:t>对</a:t>
            </a:r>
            <a:r>
              <a:rPr lang="en-US" altLang="zh-CN" dirty="0" smtClean="0"/>
              <a:t>UUID</a:t>
            </a:r>
            <a:r>
              <a:rPr lang="zh-CN" altLang="en-US" dirty="0" smtClean="0"/>
              <a:t>进行了支持，本节进行学习。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64</a:t>
            </a:fld>
            <a:endParaRPr lang="zh-CN" altLang="en-US"/>
          </a:p>
        </p:txBody>
      </p:sp>
    </p:spTree>
    <p:extLst>
      <p:ext uri="{BB962C8B-B14F-4D97-AF65-F5344CB8AC3E}">
        <p14:creationId xmlns:p14="http://schemas.microsoft.com/office/powerpoint/2010/main" val="4548584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65</a:t>
            </a:fld>
            <a:endParaRPr lang="zh-CN" altLang="en-US"/>
          </a:p>
        </p:txBody>
      </p:sp>
    </p:spTree>
    <p:extLst>
      <p:ext uri="{BB962C8B-B14F-4D97-AF65-F5344CB8AC3E}">
        <p14:creationId xmlns:p14="http://schemas.microsoft.com/office/powerpoint/2010/main" val="13753381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66</a:t>
            </a:fld>
            <a:endParaRPr lang="zh-CN" altLang="en-US"/>
          </a:p>
        </p:txBody>
      </p:sp>
    </p:spTree>
    <p:extLst>
      <p:ext uri="{BB962C8B-B14F-4D97-AF65-F5344CB8AC3E}">
        <p14:creationId xmlns:p14="http://schemas.microsoft.com/office/powerpoint/2010/main" val="14642853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67</a:t>
            </a:fld>
            <a:endParaRPr lang="zh-CN" altLang="en-US"/>
          </a:p>
        </p:txBody>
      </p:sp>
    </p:spTree>
    <p:extLst>
      <p:ext uri="{BB962C8B-B14F-4D97-AF65-F5344CB8AC3E}">
        <p14:creationId xmlns:p14="http://schemas.microsoft.com/office/powerpoint/2010/main" val="35037200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68</a:t>
            </a:fld>
            <a:endParaRPr lang="zh-CN" altLang="en-US"/>
          </a:p>
        </p:txBody>
      </p:sp>
    </p:spTree>
    <p:extLst>
      <p:ext uri="{BB962C8B-B14F-4D97-AF65-F5344CB8AC3E}">
        <p14:creationId xmlns:p14="http://schemas.microsoft.com/office/powerpoint/2010/main" val="13687942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69</a:t>
            </a:fld>
            <a:endParaRPr lang="zh-CN" altLang="en-US"/>
          </a:p>
        </p:txBody>
      </p:sp>
    </p:spTree>
    <p:extLst>
      <p:ext uri="{BB962C8B-B14F-4D97-AF65-F5344CB8AC3E}">
        <p14:creationId xmlns:p14="http://schemas.microsoft.com/office/powerpoint/2010/main" val="81648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a:t>
            </a:fld>
            <a:endParaRPr lang="zh-CN" altLang="en-US"/>
          </a:p>
        </p:txBody>
      </p:sp>
    </p:spTree>
    <p:extLst>
      <p:ext uri="{BB962C8B-B14F-4D97-AF65-F5344CB8AC3E}">
        <p14:creationId xmlns:p14="http://schemas.microsoft.com/office/powerpoint/2010/main" val="28950550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在实际编程中，日期与时间是经常被使用到的类型，本节学习日期与时间有关的</a:t>
            </a:r>
            <a:r>
              <a:rPr lang="en-US" altLang="zh-CN" dirty="0" smtClean="0"/>
              <a:t>API</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70</a:t>
            </a:fld>
            <a:endParaRPr lang="zh-CN" altLang="en-US"/>
          </a:p>
        </p:txBody>
      </p:sp>
    </p:spTree>
    <p:extLst>
      <p:ext uri="{BB962C8B-B14F-4D97-AF65-F5344CB8AC3E}">
        <p14:creationId xmlns:p14="http://schemas.microsoft.com/office/powerpoint/2010/main" val="21244659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71</a:t>
            </a:fld>
            <a:endParaRPr lang="zh-CN" altLang="en-US"/>
          </a:p>
        </p:txBody>
      </p:sp>
    </p:spTree>
    <p:extLst>
      <p:ext uri="{BB962C8B-B14F-4D97-AF65-F5344CB8AC3E}">
        <p14:creationId xmlns:p14="http://schemas.microsoft.com/office/powerpoint/2010/main" val="21756803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72</a:t>
            </a:fld>
            <a:endParaRPr lang="zh-CN" altLang="en-US"/>
          </a:p>
        </p:txBody>
      </p:sp>
    </p:spTree>
    <p:extLst>
      <p:ext uri="{BB962C8B-B14F-4D97-AF65-F5344CB8AC3E}">
        <p14:creationId xmlns:p14="http://schemas.microsoft.com/office/powerpoint/2010/main" val="20363069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73</a:t>
            </a:fld>
            <a:endParaRPr lang="zh-CN" altLang="en-US"/>
          </a:p>
        </p:txBody>
      </p:sp>
    </p:spTree>
    <p:extLst>
      <p:ext uri="{BB962C8B-B14F-4D97-AF65-F5344CB8AC3E}">
        <p14:creationId xmlns:p14="http://schemas.microsoft.com/office/powerpoint/2010/main" val="23736852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74</a:t>
            </a:fld>
            <a:endParaRPr lang="zh-CN" altLang="en-US"/>
          </a:p>
        </p:txBody>
      </p:sp>
    </p:spTree>
    <p:extLst>
      <p:ext uri="{BB962C8B-B14F-4D97-AF65-F5344CB8AC3E}">
        <p14:creationId xmlns:p14="http://schemas.microsoft.com/office/powerpoint/2010/main" val="7814131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75</a:t>
            </a:fld>
            <a:endParaRPr lang="zh-CN" altLang="en-US"/>
          </a:p>
        </p:txBody>
      </p:sp>
    </p:spTree>
    <p:extLst>
      <p:ext uri="{BB962C8B-B14F-4D97-AF65-F5344CB8AC3E}">
        <p14:creationId xmlns:p14="http://schemas.microsoft.com/office/powerpoint/2010/main" val="28277232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76</a:t>
            </a:fld>
            <a:endParaRPr lang="zh-CN" altLang="en-US"/>
          </a:p>
        </p:txBody>
      </p:sp>
    </p:spTree>
    <p:extLst>
      <p:ext uri="{BB962C8B-B14F-4D97-AF65-F5344CB8AC3E}">
        <p14:creationId xmlns:p14="http://schemas.microsoft.com/office/powerpoint/2010/main" val="19100955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77</a:t>
            </a:fld>
            <a:endParaRPr lang="zh-CN" altLang="en-US"/>
          </a:p>
        </p:txBody>
      </p:sp>
    </p:spTree>
    <p:extLst>
      <p:ext uri="{BB962C8B-B14F-4D97-AF65-F5344CB8AC3E}">
        <p14:creationId xmlns:p14="http://schemas.microsoft.com/office/powerpoint/2010/main" val="17071960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78</a:t>
            </a:fld>
            <a:endParaRPr lang="zh-CN" altLang="en-US"/>
          </a:p>
        </p:txBody>
      </p:sp>
    </p:spTree>
    <p:extLst>
      <p:ext uri="{BB962C8B-B14F-4D97-AF65-F5344CB8AC3E}">
        <p14:creationId xmlns:p14="http://schemas.microsoft.com/office/powerpoint/2010/main" val="8411435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79</a:t>
            </a:fld>
            <a:endParaRPr lang="zh-CN" altLang="en-US"/>
          </a:p>
        </p:txBody>
      </p:sp>
    </p:spTree>
    <p:extLst>
      <p:ext uri="{BB962C8B-B14F-4D97-AF65-F5344CB8AC3E}">
        <p14:creationId xmlns:p14="http://schemas.microsoft.com/office/powerpoint/2010/main" val="2782457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a:t>
            </a:fld>
            <a:endParaRPr lang="zh-CN" altLang="en-US"/>
          </a:p>
        </p:txBody>
      </p:sp>
    </p:spTree>
    <p:extLst>
      <p:ext uri="{BB962C8B-B14F-4D97-AF65-F5344CB8AC3E}">
        <p14:creationId xmlns:p14="http://schemas.microsoft.com/office/powerpoint/2010/main" val="25242744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80</a:t>
            </a:fld>
            <a:endParaRPr lang="zh-CN" altLang="en-US"/>
          </a:p>
        </p:txBody>
      </p:sp>
    </p:spTree>
    <p:extLst>
      <p:ext uri="{BB962C8B-B14F-4D97-AF65-F5344CB8AC3E}">
        <p14:creationId xmlns:p14="http://schemas.microsoft.com/office/powerpoint/2010/main" val="34889657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81</a:t>
            </a:fld>
            <a:endParaRPr lang="zh-CN" altLang="en-US"/>
          </a:p>
        </p:txBody>
      </p:sp>
    </p:spTree>
    <p:extLst>
      <p:ext uri="{BB962C8B-B14F-4D97-AF65-F5344CB8AC3E}">
        <p14:creationId xmlns:p14="http://schemas.microsoft.com/office/powerpoint/2010/main" val="6969187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82</a:t>
            </a:fld>
            <a:endParaRPr lang="zh-CN" altLang="en-US"/>
          </a:p>
        </p:txBody>
      </p:sp>
    </p:spTree>
    <p:extLst>
      <p:ext uri="{BB962C8B-B14F-4D97-AF65-F5344CB8AC3E}">
        <p14:creationId xmlns:p14="http://schemas.microsoft.com/office/powerpoint/2010/main" val="662552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83</a:t>
            </a:fld>
            <a:endParaRPr lang="zh-CN" altLang="en-US"/>
          </a:p>
        </p:txBody>
      </p:sp>
    </p:spTree>
    <p:extLst>
      <p:ext uri="{BB962C8B-B14F-4D97-AF65-F5344CB8AC3E}">
        <p14:creationId xmlns:p14="http://schemas.microsoft.com/office/powerpoint/2010/main" val="19549153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84</a:t>
            </a:fld>
            <a:endParaRPr lang="zh-CN" altLang="en-US"/>
          </a:p>
        </p:txBody>
      </p:sp>
    </p:spTree>
    <p:extLst>
      <p:ext uri="{BB962C8B-B14F-4D97-AF65-F5344CB8AC3E}">
        <p14:creationId xmlns:p14="http://schemas.microsoft.com/office/powerpoint/2010/main" val="131812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85</a:t>
            </a:fld>
            <a:endParaRPr lang="zh-CN" altLang="en-US"/>
          </a:p>
        </p:txBody>
      </p:sp>
    </p:spTree>
    <p:extLst>
      <p:ext uri="{BB962C8B-B14F-4D97-AF65-F5344CB8AC3E}">
        <p14:creationId xmlns:p14="http://schemas.microsoft.com/office/powerpoint/2010/main" val="124112319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86</a:t>
            </a:fld>
            <a:endParaRPr lang="zh-CN" altLang="en-US"/>
          </a:p>
        </p:txBody>
      </p:sp>
    </p:spTree>
    <p:extLst>
      <p:ext uri="{BB962C8B-B14F-4D97-AF65-F5344CB8AC3E}">
        <p14:creationId xmlns:p14="http://schemas.microsoft.com/office/powerpoint/2010/main" val="33953123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87</a:t>
            </a:fld>
            <a:endParaRPr lang="zh-CN" altLang="en-US"/>
          </a:p>
        </p:txBody>
      </p:sp>
    </p:spTree>
    <p:extLst>
      <p:ext uri="{BB962C8B-B14F-4D97-AF65-F5344CB8AC3E}">
        <p14:creationId xmlns:p14="http://schemas.microsoft.com/office/powerpoint/2010/main" val="9073017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88</a:t>
            </a:fld>
            <a:endParaRPr lang="zh-CN" altLang="en-US"/>
          </a:p>
        </p:txBody>
      </p:sp>
    </p:spTree>
    <p:extLst>
      <p:ext uri="{BB962C8B-B14F-4D97-AF65-F5344CB8AC3E}">
        <p14:creationId xmlns:p14="http://schemas.microsoft.com/office/powerpoint/2010/main" val="113539525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89</a:t>
            </a:fld>
            <a:endParaRPr lang="zh-CN" altLang="en-US"/>
          </a:p>
        </p:txBody>
      </p:sp>
    </p:spTree>
    <p:extLst>
      <p:ext uri="{BB962C8B-B14F-4D97-AF65-F5344CB8AC3E}">
        <p14:creationId xmlns:p14="http://schemas.microsoft.com/office/powerpoint/2010/main" val="1207820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a:t>
            </a:fld>
            <a:endParaRPr lang="zh-CN" altLang="en-US"/>
          </a:p>
        </p:txBody>
      </p:sp>
    </p:spTree>
    <p:extLst>
      <p:ext uri="{BB962C8B-B14F-4D97-AF65-F5344CB8AC3E}">
        <p14:creationId xmlns:p14="http://schemas.microsoft.com/office/powerpoint/2010/main" val="41790458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90</a:t>
            </a:fld>
            <a:endParaRPr lang="zh-CN" altLang="en-US"/>
          </a:p>
        </p:txBody>
      </p:sp>
    </p:spTree>
    <p:extLst>
      <p:ext uri="{BB962C8B-B14F-4D97-AF65-F5344CB8AC3E}">
        <p14:creationId xmlns:p14="http://schemas.microsoft.com/office/powerpoint/2010/main" val="100388027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很多时候，我们编写的软件，希望能够试用不同的区域，例如在中国用中文版，在美国用英文版。如果对不同的区域重新编写一套，显然重复工作太多。国际化就是为了解决软件适用于不同区域的问题。</a:t>
            </a:r>
            <a:r>
              <a:rPr lang="en-US" altLang="zh-CN" dirty="0" smtClean="0"/>
              <a:t>Java</a:t>
            </a:r>
            <a:r>
              <a:rPr lang="zh-CN" altLang="en-US" dirty="0" smtClean="0"/>
              <a:t>对国际化进行了支持，本节进行学习。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91</a:t>
            </a:fld>
            <a:endParaRPr lang="zh-CN" altLang="en-US"/>
          </a:p>
        </p:txBody>
      </p:sp>
    </p:spTree>
    <p:extLst>
      <p:ext uri="{BB962C8B-B14F-4D97-AF65-F5344CB8AC3E}">
        <p14:creationId xmlns:p14="http://schemas.microsoft.com/office/powerpoint/2010/main" val="37859846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92</a:t>
            </a:fld>
            <a:endParaRPr lang="zh-CN" altLang="en-US"/>
          </a:p>
        </p:txBody>
      </p:sp>
    </p:spTree>
    <p:extLst>
      <p:ext uri="{BB962C8B-B14F-4D97-AF65-F5344CB8AC3E}">
        <p14:creationId xmlns:p14="http://schemas.microsoft.com/office/powerpoint/2010/main" val="164462459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93</a:t>
            </a:fld>
            <a:endParaRPr lang="zh-CN" altLang="en-US"/>
          </a:p>
        </p:txBody>
      </p:sp>
    </p:spTree>
    <p:extLst>
      <p:ext uri="{BB962C8B-B14F-4D97-AF65-F5344CB8AC3E}">
        <p14:creationId xmlns:p14="http://schemas.microsoft.com/office/powerpoint/2010/main" val="264165391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94</a:t>
            </a:fld>
            <a:endParaRPr lang="zh-CN" altLang="en-US"/>
          </a:p>
        </p:txBody>
      </p:sp>
    </p:spTree>
    <p:extLst>
      <p:ext uri="{BB962C8B-B14F-4D97-AF65-F5344CB8AC3E}">
        <p14:creationId xmlns:p14="http://schemas.microsoft.com/office/powerpoint/2010/main" val="298936113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95</a:t>
            </a:fld>
            <a:endParaRPr lang="zh-CN" altLang="en-US"/>
          </a:p>
        </p:txBody>
      </p:sp>
    </p:spTree>
    <p:extLst>
      <p:ext uri="{BB962C8B-B14F-4D97-AF65-F5344CB8AC3E}">
        <p14:creationId xmlns:p14="http://schemas.microsoft.com/office/powerpoint/2010/main" val="53596193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96</a:t>
            </a:fld>
            <a:endParaRPr lang="zh-CN" altLang="en-US"/>
          </a:p>
        </p:txBody>
      </p:sp>
    </p:spTree>
    <p:extLst>
      <p:ext uri="{BB962C8B-B14F-4D97-AF65-F5344CB8AC3E}">
        <p14:creationId xmlns:p14="http://schemas.microsoft.com/office/powerpoint/2010/main" val="151139183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97</a:t>
            </a:fld>
            <a:endParaRPr lang="zh-CN" altLang="en-US"/>
          </a:p>
        </p:txBody>
      </p:sp>
    </p:spTree>
    <p:extLst>
      <p:ext uri="{BB962C8B-B14F-4D97-AF65-F5344CB8AC3E}">
        <p14:creationId xmlns:p14="http://schemas.microsoft.com/office/powerpoint/2010/main" val="74961412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98</a:t>
            </a:fld>
            <a:endParaRPr lang="zh-CN" altLang="en-US"/>
          </a:p>
        </p:txBody>
      </p:sp>
    </p:spTree>
    <p:extLst>
      <p:ext uri="{BB962C8B-B14F-4D97-AF65-F5344CB8AC3E}">
        <p14:creationId xmlns:p14="http://schemas.microsoft.com/office/powerpoint/2010/main" val="217454389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99</a:t>
            </a:fld>
            <a:endParaRPr lang="zh-CN" altLang="en-US"/>
          </a:p>
        </p:txBody>
      </p:sp>
    </p:spTree>
    <p:extLst>
      <p:ext uri="{BB962C8B-B14F-4D97-AF65-F5344CB8AC3E}">
        <p14:creationId xmlns:p14="http://schemas.microsoft.com/office/powerpoint/2010/main" val="3914882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2017/6/9</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2017/6/9</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838200" y="1520825"/>
            <a:ext cx="10515600" cy="47704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2017/6/9</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2017/6/9</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2017/6/9</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2017/6/9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2017/6/9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2017/6/9</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2017/6/9</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2017/6/9</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35838;&#22530;&#26696;&#20363;/&#31532;1&#33410;-Object&#31867;/Course02.java"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hyperlink" Target="&#35838;&#22530;&#26696;&#20363;/&#31532;8&#33410;-&#22269;&#38469;&#21270;&#25903;&#25345;/TestProperties.java" TargetMode="External"/><Relationship Id="rId5" Type="http://schemas.openxmlformats.org/officeDocument/2006/relationships/hyperlink" Target="&#35838;&#22530;&#26696;&#20363;/&#31532;3&#33410;-&#24322;&#24120;&#22788;&#29702;&#27969;&#31243;&#21450;&#35821;&#21477;/Calculator.java" TargetMode="External"/><Relationship Id="rId4" Type="http://schemas.openxmlformats.org/officeDocument/2006/relationships/hyperlink" Target="&#35838;&#22530;&#26696;&#20363;/&#31532;3&#33410;-&#24341;&#29992;&#31867;&#22411;&#27010;&#36848;/Item0302.java" TargetMode="External"/></Relationships>
</file>

<file path=ppt/slides/_rels/slide10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1.xml"/><Relationship Id="rId1" Type="http://schemas.openxmlformats.org/officeDocument/2006/relationships/slideLayout" Target="../slideLayouts/slideLayout2.xml"/><Relationship Id="rId6" Type="http://schemas.openxmlformats.org/officeDocument/2006/relationships/hyperlink" Target="&#35838;&#22530;&#26696;&#20363;/&#31532;8&#33410;-&#22269;&#38469;&#21270;&#25903;&#25345;/TestResourceBundle.java" TargetMode="External"/><Relationship Id="rId5" Type="http://schemas.openxmlformats.org/officeDocument/2006/relationships/hyperlink" Target="&#35838;&#22530;&#26696;&#20363;/&#31532;3&#33410;-&#24322;&#24120;&#22788;&#29702;&#27969;&#31243;&#21450;&#35821;&#21477;/Calculator.java" TargetMode="External"/><Relationship Id="rId4" Type="http://schemas.openxmlformats.org/officeDocument/2006/relationships/hyperlink" Target="&#35838;&#22530;&#26696;&#20363;/&#31532;3&#33410;-&#24341;&#29992;&#31867;&#22411;&#27010;&#36848;/Item0302.java" TargetMode="Externa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03.xml"/><Relationship Id="rId1" Type="http://schemas.openxmlformats.org/officeDocument/2006/relationships/slideLayout" Target="../slideLayouts/slideLayout2.xml"/><Relationship Id="rId5" Type="http://schemas.openxmlformats.org/officeDocument/2006/relationships/hyperlink" Target="&#35838;&#22530;&#26696;&#20363;/&#31532;8&#33410;-&#22269;&#38469;&#21270;&#25903;&#25345;/TestMessageFormat.java" TargetMode="External"/><Relationship Id="rId4" Type="http://schemas.openxmlformats.org/officeDocument/2006/relationships/hyperlink" Target="&#35838;&#22530;&#26696;&#20363;/&#31532;3&#33410;-&#24322;&#24120;&#22788;&#29702;&#27969;&#31243;&#21450;&#35821;&#21477;/Calculator.java" TargetMode="Externa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35838;&#22530;&#26696;&#20363;/&#31532;1&#33410;-Object&#31867;/Course02.java" TargetMode="External"/></Relationships>
</file>

<file path=ppt/slides/_rels/slide1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12.xml"/><Relationship Id="rId1" Type="http://schemas.openxmlformats.org/officeDocument/2006/relationships/slideLayout" Target="../slideLayouts/slideLayout2.xml"/><Relationship Id="rId6" Type="http://schemas.openxmlformats.org/officeDocument/2006/relationships/hyperlink" Target="&#35838;&#22530;&#26696;&#20363;/&#31532;9&#33410;-&#31867;&#21152;&#36733;&#30456;&#20851;API/TestFileClassLoader.java" TargetMode="External"/><Relationship Id="rId5" Type="http://schemas.openxmlformats.org/officeDocument/2006/relationships/hyperlink" Target="&#35838;&#22530;&#26696;&#20363;/&#31532;9&#33410;-&#31867;&#21152;&#36733;&#30456;&#20851;API/FileSystemClassLoader.java" TargetMode="External"/><Relationship Id="rId4" Type="http://schemas.openxmlformats.org/officeDocument/2006/relationships/hyperlink" Target="&#35838;&#22530;&#26696;&#20363;/&#31532;3&#33410;-&#24322;&#24120;&#22788;&#29702;&#27969;&#31243;&#21450;&#35821;&#21477;/Calculator.java" TargetMode="Externa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35838;&#22530;&#26696;&#20363;/&#31532;9&#33410;-&#31867;&#21152;&#36733;&#30456;&#20851;API/projectsecurity.zip"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35838;&#22530;&#26696;&#20363;/&#31532;1&#33410;-Object&#31867;/Course03.java" TargetMode="External"/><Relationship Id="rId5" Type="http://schemas.openxmlformats.org/officeDocument/2006/relationships/hyperlink" Target="&#35838;&#22530;&#26696;&#20363;/&#31532;3&#33410;-&#24341;&#29992;&#31867;&#22411;&#27010;&#36848;/Item0302.java" TargetMode="Externa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mk:@MSITStore:D:\&#35838;&#20214;&#30740;&#21457;\2016-2017&#25945;&#26448;&#30740;&#21457;\2017Java\&#21442;&#32771;&#36164;&#26009;\JDK7_docs.CHM::/api/java/lang/String.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35838;&#22530;&#26696;&#20363;/&#31532;1&#33410;-Object&#31867;/Employee.java" TargetMode="External"/><Relationship Id="rId4" Type="http://schemas.openxmlformats.org/officeDocument/2006/relationships/hyperlink" Target="&#35838;&#22530;&#26696;&#20363;/&#31532;3&#33410;-&#24341;&#29992;&#31867;&#22411;&#27010;&#36848;/Item0302.jav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35838;&#22530;&#26696;&#20363;/&#31532;1&#33410;-Object&#31867;/Employee02.jav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35838;&#22530;&#26696;&#20363;/&#31532;1&#33410;-Object&#31867;/Sheep.jav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35838;&#22530;&#26696;&#20363;/&#31532;1&#33410;-Object&#31867;/Sheep.java"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35838;&#22530;&#26696;&#20363;/&#31532;1&#33410;-Object&#31867;/SheepDeepClone.java"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35838;&#22530;&#26696;&#20363;/&#31532;2&#33410;-String&#31867;/TestSubString.java"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35838;&#22530;&#26696;&#20363;/&#31532;2&#33410;-String&#31867;/TestSearchString.java"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35838;&#22530;&#26696;&#20363;/&#31532;2&#33410;-String&#31867;/TestReg.java"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35838;&#22530;&#26696;&#20363;/&#31532;2&#33410;-String&#31867;/TestRegThreeMethods.java" TargetMode="External"/><Relationship Id="rId4" Type="http://schemas.openxmlformats.org/officeDocument/2006/relationships/hyperlink" Target="&#35838;&#22530;&#26696;&#20363;/&#31532;2&#33410;-Exception&#30340;&#23618;&#27425;&#20851;&#31995;/Item0302.java"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hyperlink" Target="&#35838;&#22530;&#26696;&#20363;/&#31532;2&#33410;-String&#31867;/TestSplit.java" TargetMode="External"/><Relationship Id="rId4" Type="http://schemas.openxmlformats.org/officeDocument/2006/relationships/hyperlink" Target="&#35838;&#22530;&#26696;&#20363;/&#31532;2&#33410;-Exception&#30340;&#23618;&#27425;&#20851;&#31995;/Item0302.java"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35838;&#22530;&#26696;&#20363;/&#31532;3&#33410;-&#23545;&#35937;&#30340;&#33258;&#28982;&#27604;&#36739;/Product.java"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hyperlink" Target="&#35838;&#22530;&#26696;&#20363;/&#31532;3&#33410;-&#23545;&#35937;&#30340;&#33258;&#28982;&#27604;&#36739;/StudentScoreComparator.java" TargetMode="External"/><Relationship Id="rId4" Type="http://schemas.openxmlformats.org/officeDocument/2006/relationships/hyperlink" Target="&#35838;&#22530;&#26696;&#20363;/&#31532;3&#33410;-&#23545;&#35937;&#30340;&#33258;&#28982;&#27604;&#36739;/Student.java"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35838;&#22530;&#26696;&#20363;/&#31532;3&#33410;-&#23545;&#35937;&#30340;&#33258;&#28982;&#27604;&#36739;/StudentAgeComparator.java" TargetMode="External"/><Relationship Id="rId4" Type="http://schemas.openxmlformats.org/officeDocument/2006/relationships/hyperlink" Target="&#35838;&#22530;&#26696;&#20363;/&#31532;2&#33410;-&#22522;&#26412;&#25968;&#25454;&#31867;&#22411;/Item0502.java"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hyperlink" Target="&#35838;&#22530;&#26696;&#20363;/&#31532;3&#33410;-&#23545;&#35937;&#30340;&#33258;&#28982;&#27604;&#36739;/TestProduct.java" TargetMode="External"/><Relationship Id="rId4" Type="http://schemas.openxmlformats.org/officeDocument/2006/relationships/hyperlink" Target="&#35838;&#22530;&#26696;&#20363;/&#31532;2&#33410;-&#22522;&#26412;&#25968;&#25454;&#31867;&#22411;/Item0502.java"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hyperlink" Target="&#35838;&#22530;&#26696;&#20363;/&#31532;3&#33410;-&#23545;&#35937;&#30340;&#33258;&#28982;&#27604;&#36739;/TestStudent.java" TargetMode="External"/><Relationship Id="rId4" Type="http://schemas.openxmlformats.org/officeDocument/2006/relationships/hyperlink" Target="&#35838;&#22530;&#26696;&#20363;/&#31532;2&#33410;-&#22522;&#26412;&#25968;&#25454;&#31867;&#22411;/Item0502.jav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35838;&#22530;&#26696;&#20363;/&#31532;1&#33410;-Object&#31867;/Item0101.java" TargetMode="External"/><Relationship Id="rId5" Type="http://schemas.openxmlformats.org/officeDocument/2006/relationships/hyperlink" Target="&#35838;&#22530;&#26696;&#20363;/&#31532;3&#33410;-&#24341;&#29992;&#31867;&#22411;&#27010;&#36848;/Item0302.java" TargetMode="Externa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35838;&#22530;&#26696;&#20363;/&#31532;4&#33410;-&#21253;&#35013;&#22120;&#31867;&#22411;/Item0201.java"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hyperlink" Target="&#35838;&#22530;&#26696;&#20363;/&#31532;4&#33410;-&#25968;&#23398;API/TestMath.java" TargetMode="External"/><Relationship Id="rId4" Type="http://schemas.openxmlformats.org/officeDocument/2006/relationships/hyperlink" Target="&#35838;&#22530;&#26696;&#20363;/&#31532;4&#33410;-&#33258;&#23450;&#20041;&#24322;&#24120;/Employee.java"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35838;&#22530;&#26696;&#20363;/&#31532;4&#33410;-&#21253;&#35013;&#22120;&#31867;&#22411;/Item0201.java"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hyperlink" Target="&#35838;&#22530;&#26696;&#20363;/&#31532;4&#33410;-&#25968;&#23398;API/TestBigInteger.java"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35838;&#22530;&#26696;&#20363;/&#31532;4&#33410;-&#21253;&#35013;&#22120;&#31867;&#22411;/Item0201.java"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hyperlink" Target="&#35838;&#22530;&#26696;&#20363;/&#31532;4&#33410;-&#25968;&#23398;API/TestBigDecimal.java"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hyperlink" Target="&#35838;&#22530;&#26696;&#20363;/&#31532;4&#33410;-&#25968;&#23398;API/BigInteger.java"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hyperlink" Target="&#35838;&#22530;&#26696;&#20363;/&#31532;5&#33410;-&#38543;&#26426;API/TestRandom.java" TargetMode="External"/><Relationship Id="rId4" Type="http://schemas.openxmlformats.org/officeDocument/2006/relationships/hyperlink" Target="&#35838;&#22530;&#26696;&#20363;/&#31532;3&#33410;-&#24322;&#24120;&#22788;&#29702;&#27969;&#31243;&#21450;&#35821;&#21477;/Calculator.java"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hyperlink" Target="&#35838;&#22530;&#26696;&#20363;/&#31532;6&#33410;-UUID/TestUUID.java" TargetMode="External"/><Relationship Id="rId4" Type="http://schemas.openxmlformats.org/officeDocument/2006/relationships/hyperlink" Target="&#35838;&#22530;&#26696;&#20363;/&#31532;3&#33410;-&#24322;&#24120;&#22788;&#29702;&#27969;&#31243;&#21450;&#35821;&#21477;/Calculator.java"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35838;&#22530;&#26696;&#20363;/&#31532;1&#33410;-Object&#31867;/Item0102.java" TargetMode="External"/><Relationship Id="rId4" Type="http://schemas.openxmlformats.org/officeDocument/2006/relationships/hyperlink" Target="&#35838;&#22530;&#26696;&#20363;/&#31532;3&#33410;-&#24341;&#29992;&#31867;&#22411;&#27010;&#36848;/Item0302.java"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hyperlink" Target="&#35838;&#22530;&#26696;&#20363;/&#31532;7&#33410;-&#26085;&#26399;&#19982;&#26102;&#38388;/TestDate.java"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hyperlink" Target="&#35838;&#22530;&#26696;&#20363;/&#31532;3&#33410;-&#24322;&#24120;&#22788;&#29702;&#27969;&#31243;&#21450;&#35821;&#21477;/Calculator.java" TargetMode="External"/><Relationship Id="rId5" Type="http://schemas.openxmlformats.org/officeDocument/2006/relationships/hyperlink" Target="&#35838;&#22530;&#26696;&#20363;/&#31532;3&#33410;-&#24341;&#29992;&#31867;&#22411;&#27010;&#36848;/Item0302.java" TargetMode="External"/><Relationship Id="rId4" Type="http://schemas.openxmlformats.org/officeDocument/2006/relationships/image" Target="../media/image17.png"/></Relationships>
</file>

<file path=ppt/slides/_rels/slide73.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Calendar.java" TargetMode="External"/><Relationship Id="rId4" Type="http://schemas.openxmlformats.org/officeDocument/2006/relationships/hyperlink" Target="&#35838;&#22530;&#26696;&#20363;/&#31532;3&#33410;-&#24322;&#24120;&#22788;&#29702;&#27969;&#31243;&#21450;&#35821;&#21477;/Calculator.java"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Calendar.java" TargetMode="External"/><Relationship Id="rId4" Type="http://schemas.openxmlformats.org/officeDocument/2006/relationships/hyperlink" Target="&#35838;&#22530;&#26696;&#20363;/&#31532;3&#33410;-&#24322;&#24120;&#22788;&#29702;&#27969;&#31243;&#21450;&#35821;&#21477;/Calculator.java"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Calendar.java" TargetMode="External"/><Relationship Id="rId4" Type="http://schemas.openxmlformats.org/officeDocument/2006/relationships/hyperlink" Target="&#35838;&#22530;&#26696;&#20363;/&#31532;3&#33410;-&#24322;&#24120;&#22788;&#29702;&#27969;&#31243;&#21450;&#35821;&#21477;/Calculator.java"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Calendar.java" TargetMode="External"/><Relationship Id="rId4" Type="http://schemas.openxmlformats.org/officeDocument/2006/relationships/hyperlink" Target="&#35838;&#22530;&#26696;&#20363;/&#31532;3&#33410;-&#24322;&#24120;&#22788;&#29702;&#27969;&#31243;&#21450;&#35821;&#21477;/Calculator.java"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SimpleDateFormat.java" TargetMode="External"/><Relationship Id="rId4" Type="http://schemas.openxmlformats.org/officeDocument/2006/relationships/hyperlink" Target="&#35838;&#22530;&#26696;&#20363;/&#31532;3&#33410;-&#24322;&#24120;&#22788;&#29702;&#27969;&#31243;&#21450;&#35821;&#21477;/Calculator.java"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k:@MSITStore:D:\&#35838;&#20214;&#30740;&#21457;\2016-2017&#25945;&#26448;&#30740;&#21457;\2017Java\&#21442;&#32771;&#36164;&#26009;\JDK7_docs.CHM::/api/java/lang/Objec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35838;&#22530;&#26696;&#20363;/&#31532;1&#33410;-Object&#31867;/Course.java" TargetMode="External"/><Relationship Id="rId5" Type="http://schemas.openxmlformats.org/officeDocument/2006/relationships/hyperlink" Target="&#35838;&#22530;&#26696;&#20363;/&#31532;3&#33410;-&#24341;&#29992;&#31867;&#22411;&#27010;&#36848;/Item0302.java" TargetMode="Externa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SimpleDateFormat.java" TargetMode="External"/><Relationship Id="rId4" Type="http://schemas.openxmlformats.org/officeDocument/2006/relationships/hyperlink" Target="&#35838;&#22530;&#26696;&#20363;/&#31532;3&#33410;-&#24322;&#24120;&#22788;&#29702;&#27969;&#31243;&#21450;&#35821;&#21477;/Calculator.java" TargetMode="Externa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hyperlink" Target="&#35838;&#22530;&#26696;&#20363;/&#31532;7&#33410;-&#26085;&#26399;&#19982;&#26102;&#38388;/TestLocalDate.java" TargetMode="External"/><Relationship Id="rId5" Type="http://schemas.openxmlformats.org/officeDocument/2006/relationships/hyperlink" Target="&#35838;&#22530;&#26696;&#20363;/&#31532;3&#33410;-&#24322;&#24120;&#22788;&#29702;&#27969;&#31243;&#21450;&#35821;&#21477;/Calculator.java" TargetMode="External"/><Relationship Id="rId4" Type="http://schemas.openxmlformats.org/officeDocument/2006/relationships/hyperlink" Target="&#35838;&#22530;&#26696;&#20363;/&#31532;3&#33410;-&#24341;&#29992;&#31867;&#22411;&#27010;&#36848;/Item0302.java" TargetMode="External"/></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hyperlink" Target="&#35838;&#22530;&#26696;&#20363;/&#31532;7&#33410;-&#26085;&#26399;&#19982;&#26102;&#38388;/TestLocalDate.java" TargetMode="External"/><Relationship Id="rId5" Type="http://schemas.openxmlformats.org/officeDocument/2006/relationships/hyperlink" Target="&#35838;&#22530;&#26696;&#20363;/&#31532;3&#33410;-&#24322;&#24120;&#22788;&#29702;&#27969;&#31243;&#21450;&#35821;&#21477;/Calculator.java" TargetMode="External"/><Relationship Id="rId4" Type="http://schemas.openxmlformats.org/officeDocument/2006/relationships/hyperlink" Target="&#35838;&#22530;&#26696;&#20363;/&#31532;3&#33410;-&#24341;&#29992;&#31867;&#22411;&#27010;&#36848;/Item0302.java"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35838;&#22530;&#26696;&#20363;/&#31532;7&#33410;-&#26085;&#26399;&#19982;&#26102;&#38388;/TestLocaTime.java" TargetMode="External"/><Relationship Id="rId4" Type="http://schemas.openxmlformats.org/officeDocument/2006/relationships/hyperlink" Target="&#35838;&#22530;&#26696;&#20363;/&#31532;3&#33410;-&#24322;&#24120;&#22788;&#29702;&#27969;&#31243;&#21450;&#35821;&#21477;/Calculator.java"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35838;&#22530;&#26696;&#20363;/&#31532;7&#33410;-&#26085;&#26399;&#19982;&#26102;&#38388;/TestLocaTime.java" TargetMode="External"/><Relationship Id="rId4" Type="http://schemas.openxmlformats.org/officeDocument/2006/relationships/hyperlink" Target="&#35838;&#22530;&#26696;&#20363;/&#31532;3&#33410;-&#24322;&#24120;&#22788;&#29702;&#27969;&#31243;&#21450;&#35821;&#21477;/Calculator.java"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DateTimeFormatter.java" TargetMode="External"/><Relationship Id="rId4" Type="http://schemas.openxmlformats.org/officeDocument/2006/relationships/hyperlink" Target="&#35838;&#22530;&#26696;&#20363;/&#31532;3&#33410;-&#24322;&#24120;&#22788;&#29702;&#27969;&#31243;&#21450;&#35821;&#21477;/Calculator.java" TargetMode="External"/></Relationships>
</file>

<file path=ppt/slides/_rels/slide87.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87.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DateTimeFormatter.java" TargetMode="External"/><Relationship Id="rId4" Type="http://schemas.openxmlformats.org/officeDocument/2006/relationships/hyperlink" Target="&#35838;&#22530;&#26696;&#20363;/&#31532;3&#33410;-&#24322;&#24120;&#22788;&#29702;&#27969;&#31243;&#21450;&#35821;&#21477;/Calculator.java" TargetMode="External"/></Relationships>
</file>

<file path=ppt/slides/_rels/slide88.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DateTimeFormatter.java" TargetMode="External"/><Relationship Id="rId4" Type="http://schemas.openxmlformats.org/officeDocument/2006/relationships/hyperlink" Target="&#35838;&#22530;&#26696;&#20363;/&#31532;3&#33410;-&#24322;&#24120;&#22788;&#29702;&#27969;&#31243;&#21450;&#35821;&#21477;/Calculator.java" TargetMode="Externa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35838;&#22530;&#26696;&#20363;/&#31532;1&#33410;-Object&#31867;/Course02.java" TargetMode="External"/><Relationship Id="rId4" Type="http://schemas.openxmlformats.org/officeDocument/2006/relationships/hyperlink" Target="&#35838;&#22530;&#26696;&#20363;/&#31532;3&#33410;-&#24341;&#29992;&#31867;&#22411;&#27010;&#36848;/Item0302.java" TargetMode="Externa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 Id="rId5" Type="http://schemas.openxmlformats.org/officeDocument/2006/relationships/hyperlink" Target="&#35838;&#22530;&#26696;&#20363;/&#31532;8&#33410;-&#22269;&#38469;&#21270;&#25903;&#25345;/TestLocale.java" TargetMode="External"/><Relationship Id="rId4" Type="http://schemas.openxmlformats.org/officeDocument/2006/relationships/hyperlink" Target="&#35838;&#22530;&#26696;&#20363;/&#31532;3&#33410;-&#24322;&#24120;&#22788;&#29702;&#27969;&#31243;&#21450;&#35821;&#21477;/Calculator.java" TargetMode="External"/></Relationships>
</file>

<file path=ppt/slides/_rels/slide9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hyperlink" Target="&#35838;&#22530;&#26696;&#20363;/&#31532;8&#33410;-&#22269;&#38469;&#21270;&#25903;&#25345;/TestLocale.java" TargetMode="External"/><Relationship Id="rId5" Type="http://schemas.openxmlformats.org/officeDocument/2006/relationships/hyperlink" Target="&#35838;&#22530;&#26696;&#20363;/&#31532;3&#33410;-&#24322;&#24120;&#22788;&#29702;&#27969;&#31243;&#21450;&#35821;&#21477;/Calculator.java" TargetMode="External"/><Relationship Id="rId4" Type="http://schemas.openxmlformats.org/officeDocument/2006/relationships/hyperlink" Target="&#35838;&#22530;&#26696;&#20363;/&#31532;3&#33410;-&#24341;&#29992;&#31867;&#22411;&#27010;&#36848;/Item0302.java" TargetMode="Externa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smtClean="0">
                <a:solidFill>
                  <a:schemeClr val="tx1">
                    <a:lumMod val="65000"/>
                    <a:lumOff val="35000"/>
                  </a:schemeClr>
                </a:solidFill>
              </a:rPr>
              <a:t>核心</a:t>
            </a:r>
            <a:r>
              <a:rPr lang="en-US" altLang="zh-CN" sz="6000" dirty="0" smtClean="0">
                <a:solidFill>
                  <a:schemeClr val="tx1">
                    <a:lumMod val="65000"/>
                    <a:lumOff val="35000"/>
                  </a:schemeClr>
                </a:solidFill>
              </a:rPr>
              <a:t>API</a:t>
            </a:r>
            <a:r>
              <a:rPr lang="zh-CN" altLang="en-US" sz="6000" dirty="0" smtClean="0">
                <a:solidFill>
                  <a:schemeClr val="tx1">
                    <a:lumMod val="65000"/>
                    <a:lumOff val="35000"/>
                  </a:schemeClr>
                </a:solidFill>
              </a:rPr>
              <a:t>的使用</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399" y="882868"/>
            <a:ext cx="11015870" cy="2948153"/>
          </a:xfrm>
        </p:spPr>
        <p:txBody>
          <a:bodyPr vert="horz" lIns="91440" tIns="45720" rIns="91440" bIns="45720" rtlCol="0">
            <a:noAutofit/>
          </a:bodyPr>
          <a:lstStyle/>
          <a:p>
            <a:pPr>
              <a:lnSpc>
                <a:spcPct val="100000"/>
              </a:lnSpc>
            </a:pP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a:t>
            </a:r>
            <a:r>
              <a:rPr lang="en-US" altLang="zh-CN" sz="2400" dirty="0" smtClean="0">
                <a:solidFill>
                  <a:schemeClr val="tx1">
                    <a:lumMod val="75000"/>
                    <a:lumOff val="25000"/>
                  </a:schemeClr>
                </a:solidFill>
              </a:rPr>
              <a:t>【</a:t>
            </a:r>
            <a:r>
              <a:rPr lang="en-US" sz="2400" dirty="0" smtClean="0"/>
              <a:t> public </a:t>
            </a:r>
            <a:r>
              <a:rPr lang="en-US" sz="2400" dirty="0" err="1" smtClean="0"/>
              <a:t>int</a:t>
            </a:r>
            <a:r>
              <a:rPr lang="en-US" sz="2400" dirty="0" smtClean="0"/>
              <a:t> hashCode() </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，用来返回对象的哈希码；</a:t>
            </a:r>
            <a:endParaRPr lang="en-US" altLang="zh-CN" sz="24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方法主要为了配合基于哈希的集合类一起工作，例如</a:t>
            </a:r>
            <a:r>
              <a:rPr lang="en-US" altLang="zh-CN" sz="2400" dirty="0" err="1" smtClean="0">
                <a:solidFill>
                  <a:schemeClr val="tx1">
                    <a:lumMod val="75000"/>
                    <a:lumOff val="25000"/>
                  </a:schemeClr>
                </a:solidFill>
              </a:rPr>
              <a:t>HashSet</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HashMap</a:t>
            </a:r>
            <a:r>
              <a:rPr lang="zh-CN" altLang="en-US" sz="2400" dirty="0" smtClean="0">
                <a:solidFill>
                  <a:schemeClr val="tx1">
                    <a:lumMod val="75000"/>
                    <a:lumOff val="25000"/>
                  </a:schemeClr>
                </a:solidFill>
              </a:rPr>
              <a:t>等</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集合章节学习</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默认情况下</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即没有重新</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方法时</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，当两个引用的虚地址相同时，</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返回相同的值，否则返回不同的值；</a:t>
            </a:r>
            <a:endParaRPr lang="en-US" altLang="zh-CN" sz="2400" dirty="0" smtClean="0">
              <a:solidFill>
                <a:srgbClr val="C00000"/>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18476" y="4056128"/>
            <a:ext cx="5593140" cy="1754326"/>
          </a:xfrm>
          <a:prstGeom prst="rect">
            <a:avLst/>
          </a:prstGeom>
          <a:solidFill>
            <a:schemeClr val="bg1">
              <a:lumMod val="95000"/>
            </a:schemeClr>
          </a:solidFill>
        </p:spPr>
        <p:txBody>
          <a:bodyPr wrap="square" rtlCol="0">
            <a:spAutoFit/>
          </a:bodyPr>
          <a:lstStyle/>
          <a:p>
            <a:r>
              <a:rPr lang="en-US" dirty="0" smtClean="0"/>
              <a:t>Course02 c1=new Course02("Java",88);</a:t>
            </a:r>
          </a:p>
          <a:p>
            <a:r>
              <a:rPr lang="en-US" dirty="0" smtClean="0"/>
              <a:t>Course02 c2=new Course02("Java",88);</a:t>
            </a:r>
          </a:p>
          <a:p>
            <a:r>
              <a:rPr lang="en-US" dirty="0" smtClean="0"/>
              <a:t>Course02 c3=c2;	</a:t>
            </a:r>
          </a:p>
          <a:p>
            <a:r>
              <a:rPr lang="en-US" dirty="0" err="1" smtClean="0"/>
              <a:t>System.out.println</a:t>
            </a:r>
            <a:r>
              <a:rPr lang="en-US" dirty="0" smtClean="0"/>
              <a:t>("c1.hashCode="+c1.hashCode() );</a:t>
            </a:r>
          </a:p>
          <a:p>
            <a:r>
              <a:rPr lang="en-US" dirty="0" err="1" smtClean="0"/>
              <a:t>System.out.println</a:t>
            </a:r>
            <a:r>
              <a:rPr lang="en-US" dirty="0" smtClean="0"/>
              <a:t>("c2.hashCode="+c2.hashCode() );</a:t>
            </a:r>
          </a:p>
          <a:p>
            <a:r>
              <a:rPr lang="en-US" dirty="0" err="1" smtClean="0"/>
              <a:t>System.out.println</a:t>
            </a:r>
            <a:r>
              <a:rPr lang="en-US" dirty="0" smtClean="0"/>
              <a:t>("c3.hashCode="+c3.hashCode() );</a:t>
            </a:r>
            <a:endParaRPr lang="en-US" dirty="0"/>
          </a:p>
        </p:txBody>
      </p:sp>
      <p:sp>
        <p:nvSpPr>
          <p:cNvPr id="7" name="Oval Callout 6"/>
          <p:cNvSpPr/>
          <p:nvPr/>
        </p:nvSpPr>
        <p:spPr>
          <a:xfrm>
            <a:off x="8245366" y="3720661"/>
            <a:ext cx="2538248" cy="2396359"/>
          </a:xfrm>
          <a:prstGeom prst="wedgeEllipseCallout">
            <a:avLst>
              <a:gd name="adj1" fmla="val -97711"/>
              <a:gd name="adj2" fmla="val 410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c</a:t>
            </a:r>
            <a:r>
              <a:rPr lang="en-US" dirty="0" smtClean="0">
                <a:solidFill>
                  <a:schemeClr val="tx1"/>
                </a:solidFill>
              </a:rPr>
              <a:t>1</a:t>
            </a:r>
            <a:r>
              <a:rPr lang="zh-CN" altLang="en-US" dirty="0" smtClean="0">
                <a:solidFill>
                  <a:schemeClr val="tx1"/>
                </a:solidFill>
              </a:rPr>
              <a:t>和</a:t>
            </a:r>
            <a:r>
              <a:rPr lang="en-US" altLang="zh-CN" dirty="0" smtClean="0">
                <a:solidFill>
                  <a:schemeClr val="tx1"/>
                </a:solidFill>
              </a:rPr>
              <a:t>c2</a:t>
            </a:r>
            <a:r>
              <a:rPr lang="zh-CN" altLang="en-US" dirty="0" smtClean="0">
                <a:solidFill>
                  <a:schemeClr val="tx1"/>
                </a:solidFill>
              </a:rPr>
              <a:t>的虚地址不同，所以</a:t>
            </a:r>
            <a:r>
              <a:rPr lang="en-US" altLang="zh-CN" dirty="0" smtClean="0">
                <a:solidFill>
                  <a:schemeClr val="tx1"/>
                </a:solidFill>
              </a:rPr>
              <a:t>hashCode</a:t>
            </a:r>
            <a:r>
              <a:rPr lang="zh-CN" altLang="en-US" dirty="0" smtClean="0">
                <a:solidFill>
                  <a:schemeClr val="tx1"/>
                </a:solidFill>
              </a:rPr>
              <a:t>返回不同的值；</a:t>
            </a:r>
            <a:r>
              <a:rPr lang="en-US" altLang="zh-CN" dirty="0" smtClean="0">
                <a:solidFill>
                  <a:schemeClr val="tx1"/>
                </a:solidFill>
              </a:rPr>
              <a:t>c2</a:t>
            </a:r>
            <a:r>
              <a:rPr lang="zh-CN" altLang="en-US" dirty="0" smtClean="0">
                <a:solidFill>
                  <a:schemeClr val="tx1"/>
                </a:solidFill>
              </a:rPr>
              <a:t>和</a:t>
            </a:r>
            <a:r>
              <a:rPr lang="en-US" altLang="zh-CN" dirty="0" smtClean="0">
                <a:solidFill>
                  <a:schemeClr val="tx1"/>
                </a:solidFill>
              </a:rPr>
              <a:t>c3</a:t>
            </a:r>
            <a:r>
              <a:rPr lang="zh-CN" altLang="en-US" dirty="0" smtClean="0">
                <a:solidFill>
                  <a:schemeClr val="tx1"/>
                </a:solidFill>
              </a:rPr>
              <a:t>的虚地址相同，所以</a:t>
            </a:r>
            <a:r>
              <a:rPr lang="en-US" altLang="zh-CN" dirty="0" smtClean="0">
                <a:solidFill>
                  <a:schemeClr val="tx1"/>
                </a:solidFill>
              </a:rPr>
              <a:t>hashCode</a:t>
            </a:r>
            <a:r>
              <a:rPr lang="zh-CN" altLang="en-US" dirty="0" smtClean="0">
                <a:solidFill>
                  <a:schemeClr val="tx1"/>
                </a:solidFill>
              </a:rPr>
              <a:t>返回相同的值。</a:t>
            </a:r>
            <a:endParaRPr lang="en-US" b="1" dirty="0">
              <a:solidFill>
                <a:srgbClr val="C00000"/>
              </a:solidFill>
            </a:endParaRPr>
          </a:p>
        </p:txBody>
      </p:sp>
      <p:sp>
        <p:nvSpPr>
          <p:cNvPr id="8" name="TextBox 7">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Course02.java</a:t>
            </a:r>
            <a:endParaRPr lang="en-US" dirty="0"/>
          </a:p>
        </p:txBody>
      </p:sp>
      <p:pic>
        <p:nvPicPr>
          <p:cNvPr id="157697" name="Picture 1" descr="C:\Users\wxh\AppData\Roaming\Tencent\Users\29097443\QQ\WinTemp\RichOle\$O@A8D%Z7R`707]2}_WI2)O.png"/>
          <p:cNvPicPr>
            <a:picLocks noChangeAspect="1" noChangeArrowheads="1"/>
          </p:cNvPicPr>
          <p:nvPr/>
        </p:nvPicPr>
        <p:blipFill>
          <a:blip r:embed="rId5" cstate="print"/>
          <a:srcRect/>
          <a:stretch>
            <a:fillRect/>
          </a:stretch>
        </p:blipFill>
        <p:spPr bwMode="auto">
          <a:xfrm>
            <a:off x="4209393" y="5800725"/>
            <a:ext cx="2971800" cy="1057275"/>
          </a:xfrm>
          <a:prstGeom prst="rect">
            <a:avLst/>
          </a:prstGeom>
          <a:noFill/>
          <a:ln w="44450">
            <a:solidFill>
              <a:schemeClr val="accent6"/>
            </a:solidFill>
            <a:prstDash val="sysDash"/>
          </a:ln>
        </p:spPr>
      </p:pic>
    </p:spTree>
  </p:cSld>
  <p:clrMapOvr>
    <a:masterClrMapping/>
  </p:clrMapOvr>
  <p:transition spd="slow">
    <p:push di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777993"/>
            <a:ext cx="11015870" cy="908918"/>
          </a:xfrm>
        </p:spPr>
        <p:txBody>
          <a:bodyPr vert="horz" lIns="91440" tIns="45720" rIns="91440" bIns="45720" rtlCol="0">
            <a:noAutofit/>
          </a:bodyPr>
          <a:lstStyle/>
          <a:p>
            <a:r>
              <a:rPr lang="zh-CN" altLang="en-US" sz="2400" dirty="0" smtClean="0">
                <a:solidFill>
                  <a:schemeClr val="tx1">
                    <a:lumMod val="75000"/>
                    <a:lumOff val="25000"/>
                  </a:schemeClr>
                </a:solidFill>
              </a:rPr>
              <a:t>使用</a:t>
            </a:r>
            <a:r>
              <a:rPr lang="en-US" altLang="zh-CN" sz="2400" dirty="0" smtClean="0">
                <a:solidFill>
                  <a:schemeClr val="tx1">
                    <a:lumMod val="75000"/>
                    <a:lumOff val="25000"/>
                  </a:schemeClr>
                </a:solidFill>
              </a:rPr>
              <a:t>Properties</a:t>
            </a:r>
            <a:r>
              <a:rPr lang="zh-CN" altLang="en-US" sz="2400" dirty="0" smtClean="0">
                <a:solidFill>
                  <a:schemeClr val="tx1">
                    <a:lumMod val="75000"/>
                    <a:lumOff val="25000"/>
                  </a:schemeClr>
                </a:solidFill>
              </a:rPr>
              <a:t>类读取属性文件的代码：</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Properties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及</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ResourceBundle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731624" y="1502688"/>
            <a:ext cx="10687987" cy="5355312"/>
          </a:xfrm>
          <a:prstGeom prst="rect">
            <a:avLst/>
          </a:prstGeom>
          <a:solidFill>
            <a:schemeClr val="bg1">
              <a:lumMod val="95000"/>
            </a:schemeClr>
          </a:solidFill>
        </p:spPr>
        <p:txBody>
          <a:bodyPr wrap="square" rtlCol="0">
            <a:spAutoFit/>
          </a:bodyPr>
          <a:lstStyle/>
          <a:p>
            <a:r>
              <a:rPr lang="en-US" altLang="zh-CN" dirty="0" smtClean="0">
                <a:ea typeface="微软雅黑 Light"/>
              </a:rPr>
              <a:t>try {</a:t>
            </a:r>
          </a:p>
          <a:p>
            <a:r>
              <a:rPr lang="en-US" altLang="zh-CN" dirty="0" smtClean="0">
                <a:ea typeface="微软雅黑 Light"/>
              </a:rPr>
              <a:t>//</a:t>
            </a:r>
            <a:r>
              <a:rPr lang="zh-CN" altLang="en-US" dirty="0" smtClean="0">
                <a:ea typeface="微软雅黑 Light"/>
              </a:rPr>
              <a:t>创建</a:t>
            </a:r>
            <a:r>
              <a:rPr lang="en-US" altLang="zh-CN" dirty="0" smtClean="0">
                <a:ea typeface="微软雅黑 Light"/>
              </a:rPr>
              <a:t>IO</a:t>
            </a:r>
            <a:r>
              <a:rPr lang="zh-CN" altLang="en-US" dirty="0" smtClean="0">
                <a:ea typeface="微软雅黑 Light"/>
              </a:rPr>
              <a:t>流</a:t>
            </a:r>
          </a:p>
          <a:p>
            <a:r>
              <a:rPr lang="en-US" altLang="zh-CN" dirty="0" err="1" smtClean="0">
                <a:ea typeface="微软雅黑 Light"/>
              </a:rPr>
              <a:t>FileReader</a:t>
            </a:r>
            <a:r>
              <a:rPr lang="en-US" altLang="zh-CN" dirty="0" smtClean="0">
                <a:ea typeface="微软雅黑 Light"/>
              </a:rPr>
              <a:t> </a:t>
            </a:r>
            <a:r>
              <a:rPr lang="en-US" altLang="zh-CN" dirty="0" err="1" smtClean="0">
                <a:ea typeface="微软雅黑 Light"/>
              </a:rPr>
              <a:t>fr</a:t>
            </a:r>
            <a:r>
              <a:rPr lang="en-US" altLang="zh-CN" dirty="0" smtClean="0">
                <a:ea typeface="微软雅黑 Light"/>
              </a:rPr>
              <a:t>=new </a:t>
            </a:r>
            <a:r>
              <a:rPr lang="en-US" altLang="zh-CN" dirty="0" err="1" smtClean="0">
                <a:ea typeface="微软雅黑 Light"/>
              </a:rPr>
              <a:t>FileReader</a:t>
            </a:r>
            <a:r>
              <a:rPr lang="en-US" altLang="zh-CN" dirty="0" smtClean="0">
                <a:ea typeface="微软雅黑 Light"/>
              </a:rPr>
              <a:t>(</a:t>
            </a:r>
            <a:r>
              <a:rPr lang="en-US" altLang="zh-CN" dirty="0" err="1" smtClean="0">
                <a:ea typeface="微软雅黑 Light"/>
              </a:rPr>
              <a:t>System.getProperty</a:t>
            </a:r>
            <a:r>
              <a:rPr lang="en-US" altLang="zh-CN" dirty="0" smtClean="0">
                <a:ea typeface="微软雅黑 Light"/>
              </a:rPr>
              <a:t>("user.dir") + </a:t>
            </a:r>
            <a:r>
              <a:rPr lang="en-US" altLang="zh-CN" dirty="0" err="1" smtClean="0">
                <a:ea typeface="微软雅黑 Light"/>
              </a:rPr>
              <a:t>File.separator</a:t>
            </a:r>
            <a:r>
              <a:rPr lang="en-US" altLang="zh-CN" dirty="0" smtClean="0">
                <a:ea typeface="微软雅黑 Light"/>
              </a:rPr>
              <a:t>+"bin/com/</a:t>
            </a:r>
            <a:r>
              <a:rPr lang="en-US" altLang="zh-CN" dirty="0" err="1" smtClean="0">
                <a:ea typeface="微软雅黑 Light"/>
              </a:rPr>
              <a:t>icss</a:t>
            </a:r>
            <a:r>
              <a:rPr lang="en-US" altLang="zh-CN" dirty="0" smtClean="0">
                <a:ea typeface="微软雅黑 Light"/>
              </a:rPr>
              <a:t>/chapter10/section08/</a:t>
            </a:r>
            <a:r>
              <a:rPr lang="en-US" altLang="zh-CN" dirty="0" err="1" smtClean="0">
                <a:ea typeface="微软雅黑 Light"/>
              </a:rPr>
              <a:t>message.properties</a:t>
            </a:r>
            <a:r>
              <a:rPr lang="en-US" altLang="zh-CN" dirty="0" smtClean="0">
                <a:ea typeface="微软雅黑 Light"/>
              </a:rPr>
              <a:t>");</a:t>
            </a:r>
          </a:p>
          <a:p>
            <a:endParaRPr lang="en-US" altLang="zh-CN" dirty="0" smtClean="0">
              <a:ea typeface="微软雅黑 Light"/>
            </a:endParaRPr>
          </a:p>
          <a:p>
            <a:r>
              <a:rPr lang="en-US" altLang="zh-CN" dirty="0" smtClean="0">
                <a:ea typeface="微软雅黑 Light"/>
              </a:rPr>
              <a:t>//</a:t>
            </a:r>
            <a:r>
              <a:rPr lang="zh-CN" altLang="en-US" dirty="0" smtClean="0">
                <a:ea typeface="微软雅黑 Light"/>
              </a:rPr>
              <a:t>创建</a:t>
            </a:r>
            <a:r>
              <a:rPr lang="en-US" altLang="zh-CN" dirty="0" smtClean="0">
                <a:ea typeface="微软雅黑 Light"/>
              </a:rPr>
              <a:t>Properties</a:t>
            </a:r>
            <a:r>
              <a:rPr lang="zh-CN" altLang="en-US" dirty="0" smtClean="0">
                <a:ea typeface="微软雅黑 Light"/>
              </a:rPr>
              <a:t>对象</a:t>
            </a:r>
          </a:p>
          <a:p>
            <a:r>
              <a:rPr lang="en-US" altLang="zh-CN" dirty="0" smtClean="0">
                <a:ea typeface="微软雅黑 Light"/>
              </a:rPr>
              <a:t>Properties props=new Properties();</a:t>
            </a:r>
          </a:p>
          <a:p>
            <a:endParaRPr lang="en-US" altLang="zh-CN" dirty="0" smtClean="0">
              <a:ea typeface="微软雅黑 Light"/>
            </a:endParaRPr>
          </a:p>
          <a:p>
            <a:r>
              <a:rPr lang="en-US" altLang="zh-CN" dirty="0" smtClean="0">
                <a:ea typeface="微软雅黑 Light"/>
              </a:rPr>
              <a:t>//</a:t>
            </a:r>
            <a:r>
              <a:rPr lang="zh-CN" altLang="en-US" dirty="0" smtClean="0">
                <a:ea typeface="微软雅黑 Light"/>
              </a:rPr>
              <a:t>加载属性文件的</a:t>
            </a:r>
            <a:r>
              <a:rPr lang="en-US" altLang="zh-CN" dirty="0" smtClean="0">
                <a:ea typeface="微软雅黑 Light"/>
              </a:rPr>
              <a:t>IO</a:t>
            </a:r>
            <a:r>
              <a:rPr lang="zh-CN" altLang="en-US" dirty="0" smtClean="0">
                <a:ea typeface="微软雅黑 Light"/>
              </a:rPr>
              <a:t>流</a:t>
            </a:r>
          </a:p>
          <a:p>
            <a:r>
              <a:rPr lang="en-US" altLang="zh-CN" dirty="0" err="1" smtClean="0">
                <a:ea typeface="微软雅黑 Light"/>
              </a:rPr>
              <a:t>props.load</a:t>
            </a:r>
            <a:r>
              <a:rPr lang="en-US" altLang="zh-CN" dirty="0" smtClean="0">
                <a:ea typeface="微软雅黑 Light"/>
              </a:rPr>
              <a:t>(</a:t>
            </a:r>
            <a:r>
              <a:rPr lang="en-US" altLang="zh-CN" dirty="0" err="1" smtClean="0">
                <a:ea typeface="微软雅黑 Light"/>
              </a:rPr>
              <a:t>fr</a:t>
            </a:r>
            <a:r>
              <a:rPr lang="en-US" altLang="zh-CN" dirty="0" smtClean="0">
                <a:ea typeface="微软雅黑 Light"/>
              </a:rPr>
              <a:t>);</a:t>
            </a:r>
          </a:p>
          <a:p>
            <a:endParaRPr lang="en-US" altLang="zh-CN" dirty="0" smtClean="0">
              <a:ea typeface="微软雅黑 Light"/>
            </a:endParaRPr>
          </a:p>
          <a:p>
            <a:r>
              <a:rPr lang="en-US" altLang="zh-CN" dirty="0" smtClean="0">
                <a:ea typeface="微软雅黑 Light"/>
              </a:rPr>
              <a:t>//</a:t>
            </a:r>
            <a:r>
              <a:rPr lang="zh-CN" altLang="en-US" dirty="0" smtClean="0">
                <a:ea typeface="微软雅黑 Light"/>
              </a:rPr>
              <a:t>使用</a:t>
            </a:r>
            <a:r>
              <a:rPr lang="en-US" altLang="zh-CN" dirty="0" err="1" smtClean="0">
                <a:ea typeface="微软雅黑 Light"/>
              </a:rPr>
              <a:t>Properies</a:t>
            </a:r>
            <a:r>
              <a:rPr lang="zh-CN" altLang="en-US" dirty="0" smtClean="0">
                <a:ea typeface="微软雅黑 Light"/>
              </a:rPr>
              <a:t>类通过属性文件中的</a:t>
            </a:r>
            <a:r>
              <a:rPr lang="en-US" altLang="zh-CN" dirty="0" smtClean="0">
                <a:ea typeface="微软雅黑 Light"/>
              </a:rPr>
              <a:t>key</a:t>
            </a:r>
            <a:r>
              <a:rPr lang="zh-CN" altLang="en-US" dirty="0" smtClean="0">
                <a:ea typeface="微软雅黑 Light"/>
              </a:rPr>
              <a:t>值获得对应的</a:t>
            </a:r>
            <a:r>
              <a:rPr lang="en-US" altLang="zh-CN" dirty="0" smtClean="0">
                <a:ea typeface="微软雅黑 Light"/>
              </a:rPr>
              <a:t>value</a:t>
            </a:r>
            <a:r>
              <a:rPr lang="zh-CN" altLang="en-US" dirty="0" smtClean="0">
                <a:ea typeface="微软雅黑 Light"/>
              </a:rPr>
              <a:t>值</a:t>
            </a:r>
          </a:p>
          <a:p>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props.getProperty</a:t>
            </a:r>
            <a:r>
              <a:rPr lang="en-US" altLang="zh-CN" dirty="0" smtClean="0">
                <a:ea typeface="微软雅黑 Light"/>
              </a:rPr>
              <a:t>("</a:t>
            </a:r>
            <a:r>
              <a:rPr lang="en-US" altLang="zh-CN" dirty="0" err="1" smtClean="0">
                <a:ea typeface="微软雅黑 Light"/>
              </a:rPr>
              <a:t>msg.login.successful</a:t>
            </a:r>
            <a:r>
              <a:rPr lang="en-US" altLang="zh-CN" dirty="0" smtClean="0">
                <a:ea typeface="微软雅黑 Light"/>
              </a:rPr>
              <a:t>"));</a:t>
            </a:r>
          </a:p>
          <a:p>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props.getProperty</a:t>
            </a:r>
            <a:r>
              <a:rPr lang="en-US" altLang="zh-CN" dirty="0" smtClean="0">
                <a:ea typeface="微软雅黑 Light"/>
              </a:rPr>
              <a:t>("</a:t>
            </a:r>
            <a:r>
              <a:rPr lang="en-US" altLang="zh-CN" dirty="0" err="1" smtClean="0">
                <a:ea typeface="微软雅黑 Light"/>
              </a:rPr>
              <a:t>msg.login.fail</a:t>
            </a:r>
            <a:r>
              <a:rPr lang="en-US" altLang="zh-CN" dirty="0" smtClean="0">
                <a:ea typeface="微软雅黑 Light"/>
              </a:rPr>
              <a:t>"));</a:t>
            </a:r>
          </a:p>
          <a:p>
            <a:r>
              <a:rPr lang="en-US" altLang="zh-CN" dirty="0" smtClean="0">
                <a:ea typeface="微软雅黑 Light"/>
              </a:rPr>
              <a:t>} catch (</a:t>
            </a:r>
            <a:r>
              <a:rPr lang="en-US" altLang="zh-CN" dirty="0" err="1" smtClean="0">
                <a:ea typeface="微软雅黑 Light"/>
              </a:rPr>
              <a:t>FileNotFoundException</a:t>
            </a:r>
            <a:r>
              <a:rPr lang="en-US" altLang="zh-CN" dirty="0" smtClean="0">
                <a:ea typeface="微软雅黑 Light"/>
              </a:rPr>
              <a:t>  e) {</a:t>
            </a:r>
          </a:p>
          <a:p>
            <a:r>
              <a:rPr lang="en-US" altLang="zh-CN" dirty="0" err="1" smtClean="0">
                <a:ea typeface="微软雅黑 Light"/>
              </a:rPr>
              <a:t>e.printStackTrace</a:t>
            </a:r>
            <a:r>
              <a:rPr lang="en-US" altLang="zh-CN" dirty="0" smtClean="0">
                <a:ea typeface="微软雅黑 Light"/>
              </a:rPr>
              <a:t>();</a:t>
            </a:r>
          </a:p>
          <a:p>
            <a:r>
              <a:rPr lang="en-US" altLang="zh-CN" dirty="0" smtClean="0">
                <a:ea typeface="微软雅黑 Light"/>
              </a:rPr>
              <a:t>} catch (</a:t>
            </a:r>
            <a:r>
              <a:rPr lang="en-US" altLang="zh-CN" dirty="0" err="1" smtClean="0">
                <a:ea typeface="微软雅黑 Light"/>
              </a:rPr>
              <a:t>IOException</a:t>
            </a:r>
            <a:r>
              <a:rPr lang="en-US" altLang="zh-CN" dirty="0" smtClean="0">
                <a:ea typeface="微软雅黑 Light"/>
              </a:rPr>
              <a:t> e) {</a:t>
            </a:r>
          </a:p>
          <a:p>
            <a:r>
              <a:rPr lang="en-US" altLang="zh-CN" dirty="0" err="1" smtClean="0">
                <a:ea typeface="微软雅黑 Light"/>
              </a:rPr>
              <a:t>e.printStackTrace</a:t>
            </a:r>
            <a:r>
              <a:rPr lang="en-US" altLang="zh-CN" dirty="0" smtClean="0">
                <a:ea typeface="微软雅黑 Light"/>
              </a:rPr>
              <a:t>();</a:t>
            </a:r>
          </a:p>
          <a:p>
            <a:r>
              <a:rPr lang="en-US" altLang="zh-CN" dirty="0" smtClean="0">
                <a:ea typeface="微软雅黑 Light"/>
              </a:rPr>
              <a:t>}</a:t>
            </a:r>
            <a:endParaRPr lang="en-US" dirty="0">
              <a:ea typeface="微软雅黑 Light"/>
            </a:endParaRPr>
          </a:p>
        </p:txBody>
      </p:sp>
      <p:pic>
        <p:nvPicPr>
          <p:cNvPr id="143361" name="Picture 1" descr="C:\Users\wxh\AppData\Roaming\Tencent\Users\29097443\QQ\WinTemp\RichOle\K@M(B25(BPQK`ZVWKTDVS3V.png"/>
          <p:cNvPicPr>
            <a:picLocks noChangeAspect="1" noChangeArrowheads="1"/>
          </p:cNvPicPr>
          <p:nvPr/>
        </p:nvPicPr>
        <p:blipFill>
          <a:blip r:embed="rId3" cstate="print"/>
          <a:srcRect/>
          <a:stretch>
            <a:fillRect/>
          </a:stretch>
        </p:blipFill>
        <p:spPr bwMode="auto">
          <a:xfrm>
            <a:off x="8576441" y="4288221"/>
            <a:ext cx="2483068" cy="772510"/>
          </a:xfrm>
          <a:prstGeom prst="rect">
            <a:avLst/>
          </a:prstGeom>
          <a:noFill/>
          <a:ln w="44450">
            <a:solidFill>
              <a:schemeClr val="accent6"/>
            </a:solidFill>
          </a:ln>
        </p:spPr>
      </p:pic>
      <p:sp>
        <p:nvSpPr>
          <p:cNvPr id="6" name="TextBox 5">
            <a:hlinkClick r:id="rId4"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5" action="ppaction://hlinkfile"/>
              </a:rPr>
              <a:t>课堂案例：</a:t>
            </a:r>
            <a:r>
              <a:rPr lang="en-US" dirty="0" smtClean="0">
                <a:ea typeface="微软雅黑 Light"/>
              </a:rPr>
              <a:t> </a:t>
            </a:r>
          </a:p>
          <a:p>
            <a:r>
              <a:rPr lang="en-US" dirty="0" smtClean="0">
                <a:ea typeface="微软雅黑 Light"/>
                <a:hlinkClick r:id="rId6" action="ppaction://hlinkfile"/>
              </a:rPr>
              <a:t>Test</a:t>
            </a:r>
            <a:r>
              <a:rPr lang="en-US" altLang="zh-CN" dirty="0" smtClean="0">
                <a:ea typeface="微软雅黑 Light"/>
                <a:hlinkClick r:id="rId6" action="ppaction://hlinkfile"/>
              </a:rPr>
              <a:t>Properties.</a:t>
            </a:r>
            <a:r>
              <a:rPr lang="en-US" altLang="zh-CN" dirty="0" smtClean="0">
                <a:hlinkClick r:id="rId6"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777993"/>
            <a:ext cx="11015870" cy="908918"/>
          </a:xfrm>
        </p:spPr>
        <p:txBody>
          <a:bodyPr vert="horz" lIns="91440" tIns="45720" rIns="91440" bIns="45720" rtlCol="0">
            <a:noAutofit/>
          </a:bodyPr>
          <a:lstStyle/>
          <a:p>
            <a:r>
              <a:rPr lang="zh-CN" altLang="en-US" sz="2400" dirty="0" smtClean="0">
                <a:solidFill>
                  <a:schemeClr val="tx1">
                    <a:lumMod val="75000"/>
                    <a:lumOff val="25000"/>
                  </a:schemeClr>
                </a:solidFill>
              </a:rPr>
              <a:t>使用</a:t>
            </a:r>
            <a:r>
              <a:rPr lang="en-US" altLang="zh-CN" sz="2400" dirty="0" err="1" smtClean="0">
                <a:solidFill>
                  <a:schemeClr val="tx1">
                    <a:lumMod val="75000"/>
                    <a:lumOff val="25000"/>
                  </a:schemeClr>
                </a:solidFill>
              </a:rPr>
              <a:t>ResourceBundle</a:t>
            </a:r>
            <a:r>
              <a:rPr lang="zh-CN" altLang="en-US" sz="2400" dirty="0" smtClean="0">
                <a:solidFill>
                  <a:schemeClr val="tx1">
                    <a:lumMod val="75000"/>
                    <a:lumOff val="25000"/>
                  </a:schemeClr>
                </a:solidFill>
              </a:rPr>
              <a:t>类进行基于国际化的资源读取：</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Properties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及</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ResourceBundle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731624" y="1502688"/>
            <a:ext cx="10687987" cy="4247317"/>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使用语言及国家信息创建</a:t>
            </a:r>
            <a:r>
              <a:rPr lang="en-US" altLang="zh-CN" dirty="0" smtClean="0">
                <a:ea typeface="微软雅黑 Light"/>
              </a:rPr>
              <a:t>Locale</a:t>
            </a:r>
          </a:p>
          <a:p>
            <a:r>
              <a:rPr lang="en-US" altLang="zh-CN" dirty="0" smtClean="0">
                <a:ea typeface="微软雅黑 Light"/>
              </a:rPr>
              <a:t>Locale locale1=new Locale(“</a:t>
            </a:r>
            <a:r>
              <a:rPr lang="en-US" altLang="zh-CN" dirty="0" err="1" smtClean="0">
                <a:ea typeface="微软雅黑 Light"/>
              </a:rPr>
              <a:t>zh”,“CN</a:t>
            </a:r>
            <a:r>
              <a:rPr lang="en-US" altLang="zh-CN" dirty="0" smtClean="0">
                <a:ea typeface="微软雅黑 Light"/>
              </a:rPr>
              <a:t>”);</a:t>
            </a:r>
          </a:p>
          <a:p>
            <a:endParaRPr lang="en-US" altLang="zh-CN" dirty="0" smtClean="0">
              <a:ea typeface="微软雅黑 Light"/>
            </a:endParaRPr>
          </a:p>
          <a:p>
            <a:r>
              <a:rPr lang="en-US" altLang="zh-CN" dirty="0" smtClean="0">
                <a:ea typeface="微软雅黑 Light"/>
              </a:rPr>
              <a:t>//</a:t>
            </a:r>
            <a:r>
              <a:rPr lang="zh-CN" altLang="en-US" dirty="0" smtClean="0">
                <a:ea typeface="微软雅黑 Light"/>
              </a:rPr>
              <a:t>使用语言及国家地区信息创建</a:t>
            </a:r>
            <a:r>
              <a:rPr lang="en-US" altLang="zh-CN" dirty="0" smtClean="0">
                <a:ea typeface="微软雅黑 Light"/>
              </a:rPr>
              <a:t>Locale</a:t>
            </a:r>
          </a:p>
          <a:p>
            <a:r>
              <a:rPr lang="en-US" altLang="zh-CN" dirty="0" smtClean="0">
                <a:ea typeface="微软雅黑 Light"/>
              </a:rPr>
              <a:t>Locale locale2=new Locale("</a:t>
            </a:r>
            <a:r>
              <a:rPr lang="en-US" altLang="zh-CN" dirty="0" err="1" smtClean="0">
                <a:ea typeface="微软雅黑 Light"/>
              </a:rPr>
              <a:t>en","US</a:t>
            </a:r>
            <a:r>
              <a:rPr lang="en-US" altLang="zh-CN" dirty="0" smtClean="0">
                <a:ea typeface="微软雅黑 Light"/>
              </a:rPr>
              <a:t>");	</a:t>
            </a:r>
          </a:p>
          <a:p>
            <a:r>
              <a:rPr lang="en-US" altLang="zh-CN" dirty="0" smtClean="0">
                <a:ea typeface="微软雅黑 Light"/>
              </a:rPr>
              <a:t>	</a:t>
            </a:r>
          </a:p>
          <a:p>
            <a:r>
              <a:rPr lang="en-US" altLang="zh-CN" dirty="0" smtClean="0">
                <a:ea typeface="微软雅黑 Light"/>
              </a:rPr>
              <a:t>//</a:t>
            </a:r>
            <a:r>
              <a:rPr lang="zh-CN" altLang="en-US" dirty="0" smtClean="0">
                <a:ea typeface="微软雅黑 Light"/>
              </a:rPr>
              <a:t>创建</a:t>
            </a:r>
            <a:r>
              <a:rPr lang="en-US" altLang="zh-CN" dirty="0" err="1" smtClean="0">
                <a:ea typeface="微软雅黑 Light"/>
              </a:rPr>
              <a:t>ResourceBundle</a:t>
            </a:r>
            <a:endParaRPr lang="en-US" altLang="zh-CN" dirty="0" smtClean="0">
              <a:ea typeface="微软雅黑 Light"/>
            </a:endParaRPr>
          </a:p>
          <a:p>
            <a:r>
              <a:rPr lang="en-US" altLang="zh-CN" dirty="0" err="1" smtClean="0">
                <a:ea typeface="微软雅黑 Light"/>
              </a:rPr>
              <a:t>ResourceBundle</a:t>
            </a:r>
            <a:r>
              <a:rPr lang="en-US" altLang="zh-CN" dirty="0" smtClean="0">
                <a:ea typeface="微软雅黑 Light"/>
              </a:rPr>
              <a:t> rb1= </a:t>
            </a:r>
            <a:r>
              <a:rPr lang="en-US" altLang="zh-CN" dirty="0" err="1" smtClean="0">
                <a:ea typeface="微软雅黑 Light"/>
              </a:rPr>
              <a:t>ResourceBundle.getBundle</a:t>
            </a:r>
            <a:r>
              <a:rPr lang="en-US" altLang="zh-CN" dirty="0" smtClean="0">
                <a:ea typeface="微软雅黑 Light"/>
              </a:rPr>
              <a:t>("com/</a:t>
            </a:r>
            <a:r>
              <a:rPr lang="en-US" altLang="zh-CN" dirty="0" err="1" smtClean="0">
                <a:ea typeface="微软雅黑 Light"/>
              </a:rPr>
              <a:t>icss</a:t>
            </a:r>
            <a:r>
              <a:rPr lang="en-US" altLang="zh-CN" dirty="0" smtClean="0">
                <a:ea typeface="微软雅黑 Light"/>
              </a:rPr>
              <a:t>/chapter10/section08/message");</a:t>
            </a:r>
          </a:p>
          <a:p>
            <a:r>
              <a:rPr lang="en-US" altLang="zh-CN" dirty="0" err="1" smtClean="0">
                <a:ea typeface="微软雅黑 Light"/>
              </a:rPr>
              <a:t>ResourceBundle</a:t>
            </a:r>
            <a:r>
              <a:rPr lang="en-US" altLang="zh-CN" dirty="0" smtClean="0">
                <a:ea typeface="微软雅黑 Light"/>
              </a:rPr>
              <a:t> rb2= </a:t>
            </a:r>
            <a:r>
              <a:rPr lang="en-US" altLang="zh-CN" dirty="0" err="1" smtClean="0">
                <a:ea typeface="微软雅黑 Light"/>
              </a:rPr>
              <a:t>ResourceBundle.getBundle</a:t>
            </a:r>
            <a:r>
              <a:rPr lang="en-US" altLang="zh-CN" dirty="0" smtClean="0">
                <a:ea typeface="微软雅黑 Light"/>
              </a:rPr>
              <a:t>("com/</a:t>
            </a:r>
            <a:r>
              <a:rPr lang="en-US" altLang="zh-CN" dirty="0" err="1" smtClean="0">
                <a:ea typeface="微软雅黑 Light"/>
              </a:rPr>
              <a:t>icss</a:t>
            </a:r>
            <a:r>
              <a:rPr lang="en-US" altLang="zh-CN" dirty="0" smtClean="0">
                <a:ea typeface="微软雅黑 Light"/>
              </a:rPr>
              <a:t>/chapter10/section08/message",locale1);</a:t>
            </a:r>
          </a:p>
          <a:p>
            <a:r>
              <a:rPr lang="en-US" altLang="zh-CN" dirty="0" err="1" smtClean="0">
                <a:ea typeface="微软雅黑 Light"/>
              </a:rPr>
              <a:t>ResourceBundle</a:t>
            </a:r>
            <a:r>
              <a:rPr lang="en-US" altLang="zh-CN" dirty="0" smtClean="0">
                <a:ea typeface="微软雅黑 Light"/>
              </a:rPr>
              <a:t> rb3= </a:t>
            </a:r>
            <a:r>
              <a:rPr lang="en-US" altLang="zh-CN" dirty="0" err="1" smtClean="0">
                <a:ea typeface="微软雅黑 Light"/>
              </a:rPr>
              <a:t>ResourceBundle.getBundle</a:t>
            </a:r>
            <a:r>
              <a:rPr lang="en-US" altLang="zh-CN" dirty="0" smtClean="0">
                <a:ea typeface="微软雅黑 Light"/>
              </a:rPr>
              <a:t>("com/</a:t>
            </a:r>
            <a:r>
              <a:rPr lang="en-US" altLang="zh-CN" dirty="0" err="1" smtClean="0">
                <a:ea typeface="微软雅黑 Light"/>
              </a:rPr>
              <a:t>icss</a:t>
            </a:r>
            <a:r>
              <a:rPr lang="en-US" altLang="zh-CN" dirty="0" smtClean="0">
                <a:ea typeface="微软雅黑 Light"/>
              </a:rPr>
              <a:t>/chapter10/section08/message",locale2);</a:t>
            </a:r>
          </a:p>
          <a:p>
            <a:endParaRPr lang="en-US" altLang="zh-CN" dirty="0" smtClean="0">
              <a:ea typeface="微软雅黑 Light"/>
            </a:endParaRPr>
          </a:p>
          <a:p>
            <a:r>
              <a:rPr lang="en-US" altLang="zh-CN" dirty="0" smtClean="0">
                <a:ea typeface="微软雅黑 Light"/>
              </a:rPr>
              <a:t>//</a:t>
            </a:r>
            <a:r>
              <a:rPr lang="zh-CN" altLang="en-US" dirty="0" smtClean="0">
                <a:ea typeface="微软雅黑 Light"/>
              </a:rPr>
              <a:t>输出</a:t>
            </a:r>
            <a:r>
              <a:rPr lang="en-US" altLang="zh-CN" dirty="0" smtClean="0">
                <a:ea typeface="微软雅黑 Light"/>
              </a:rPr>
              <a:t>"</a:t>
            </a:r>
            <a:r>
              <a:rPr lang="en-US" altLang="zh-CN" dirty="0" err="1" smtClean="0">
                <a:ea typeface="微软雅黑 Light"/>
              </a:rPr>
              <a:t>msg.login.successful"key</a:t>
            </a:r>
            <a:r>
              <a:rPr lang="zh-CN" altLang="en-US" dirty="0" smtClean="0">
                <a:ea typeface="微软雅黑 Light"/>
              </a:rPr>
              <a:t>的值	</a:t>
            </a:r>
          </a:p>
          <a:p>
            <a:r>
              <a:rPr lang="en-US" altLang="zh-CN" dirty="0" err="1" smtClean="0">
                <a:ea typeface="微软雅黑 Light"/>
              </a:rPr>
              <a:t>System.out.println</a:t>
            </a:r>
            <a:r>
              <a:rPr lang="en-US" altLang="zh-CN" dirty="0" smtClean="0">
                <a:ea typeface="微软雅黑 Light"/>
              </a:rPr>
              <a:t>(rb1.getString("</a:t>
            </a:r>
            <a:r>
              <a:rPr lang="en-US" altLang="zh-CN" dirty="0" err="1" smtClean="0">
                <a:ea typeface="微软雅黑 Light"/>
              </a:rPr>
              <a:t>msg.login.successful</a:t>
            </a:r>
            <a:r>
              <a:rPr lang="en-US" altLang="zh-CN" dirty="0" smtClean="0">
                <a:ea typeface="微软雅黑 Light"/>
              </a:rPr>
              <a:t>"));</a:t>
            </a:r>
          </a:p>
          <a:p>
            <a:r>
              <a:rPr lang="en-US" altLang="zh-CN" dirty="0" err="1" smtClean="0">
                <a:ea typeface="微软雅黑 Light"/>
              </a:rPr>
              <a:t>System.out.println</a:t>
            </a:r>
            <a:r>
              <a:rPr lang="en-US" altLang="zh-CN" dirty="0" smtClean="0">
                <a:ea typeface="微软雅黑 Light"/>
              </a:rPr>
              <a:t>(rb2.getString("</a:t>
            </a:r>
            <a:r>
              <a:rPr lang="en-US" altLang="zh-CN" dirty="0" err="1" smtClean="0">
                <a:ea typeface="微软雅黑 Light"/>
              </a:rPr>
              <a:t>msg.login.successful</a:t>
            </a:r>
            <a:r>
              <a:rPr lang="en-US" altLang="zh-CN" dirty="0" smtClean="0">
                <a:ea typeface="微软雅黑 Light"/>
              </a:rPr>
              <a:t>"));</a:t>
            </a:r>
          </a:p>
          <a:p>
            <a:r>
              <a:rPr lang="en-US" altLang="zh-CN" dirty="0" err="1" smtClean="0">
                <a:ea typeface="微软雅黑 Light"/>
              </a:rPr>
              <a:t>System.out.println</a:t>
            </a:r>
            <a:r>
              <a:rPr lang="en-US" altLang="zh-CN" dirty="0" smtClean="0">
                <a:ea typeface="微软雅黑 Light"/>
              </a:rPr>
              <a:t>(rb3.getString("</a:t>
            </a:r>
            <a:r>
              <a:rPr lang="en-US" altLang="zh-CN" dirty="0" err="1" smtClean="0">
                <a:ea typeface="微软雅黑 Light"/>
              </a:rPr>
              <a:t>msg.login.successful</a:t>
            </a:r>
            <a:r>
              <a:rPr lang="en-US" altLang="zh-CN" dirty="0" smtClean="0">
                <a:ea typeface="微软雅黑 Light"/>
              </a:rPr>
              <a:t>"));</a:t>
            </a:r>
            <a:endParaRPr lang="en-US" dirty="0">
              <a:ea typeface="微软雅黑 Light"/>
            </a:endParaRPr>
          </a:p>
        </p:txBody>
      </p:sp>
      <p:pic>
        <p:nvPicPr>
          <p:cNvPr id="145409" name="Picture 1" descr="C:\Users\wxh\AppData\Roaming\Tencent\Users\29097443\QQ\WinTemp\RichOle\700}SOZ){0NJS@Q~DM~V5MQ.png"/>
          <p:cNvPicPr>
            <a:picLocks noChangeAspect="1" noChangeArrowheads="1"/>
          </p:cNvPicPr>
          <p:nvPr/>
        </p:nvPicPr>
        <p:blipFill>
          <a:blip r:embed="rId3" cstate="print"/>
          <a:srcRect/>
          <a:stretch>
            <a:fillRect/>
          </a:stretch>
        </p:blipFill>
        <p:spPr bwMode="auto">
          <a:xfrm>
            <a:off x="7567447" y="4713889"/>
            <a:ext cx="4126825" cy="851338"/>
          </a:xfrm>
          <a:prstGeom prst="rect">
            <a:avLst/>
          </a:prstGeom>
          <a:noFill/>
          <a:ln w="44450">
            <a:solidFill>
              <a:schemeClr val="accent6"/>
            </a:solidFill>
          </a:ln>
        </p:spPr>
      </p:pic>
      <p:cxnSp>
        <p:nvCxnSpPr>
          <p:cNvPr id="8" name="Curved Connector 7"/>
          <p:cNvCxnSpPr/>
          <p:nvPr/>
        </p:nvCxnSpPr>
        <p:spPr>
          <a:xfrm flipV="1">
            <a:off x="6101255" y="4887310"/>
            <a:ext cx="1608083" cy="6306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flipV="1">
            <a:off x="6069724" y="5234152"/>
            <a:ext cx="1608083" cy="4729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flipV="1">
            <a:off x="6069724" y="5517931"/>
            <a:ext cx="1718442" cy="4729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382814" y="2617076"/>
            <a:ext cx="2490952" cy="39413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使用</a:t>
            </a:r>
            <a:r>
              <a:rPr lang="en-US" dirty="0" err="1" smtClean="0">
                <a:solidFill>
                  <a:schemeClr val="tx1"/>
                </a:solidFill>
              </a:rPr>
              <a:t>message.properties</a:t>
            </a:r>
            <a:endParaRPr lang="en-US" dirty="0">
              <a:solidFill>
                <a:schemeClr val="tx1"/>
              </a:solidFill>
            </a:endParaRPr>
          </a:p>
        </p:txBody>
      </p:sp>
      <p:sp>
        <p:nvSpPr>
          <p:cNvPr id="21" name="Rectangle 20"/>
          <p:cNvSpPr/>
          <p:nvPr/>
        </p:nvSpPr>
        <p:spPr>
          <a:xfrm>
            <a:off x="7041930" y="2611821"/>
            <a:ext cx="3505201" cy="36786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使用</a:t>
            </a:r>
            <a:r>
              <a:rPr lang="en-US" dirty="0" err="1" smtClean="0">
                <a:solidFill>
                  <a:schemeClr val="tx1"/>
                </a:solidFill>
              </a:rPr>
              <a:t>message_zh_CN.properties</a:t>
            </a:r>
            <a:endParaRPr lang="en-US" dirty="0">
              <a:solidFill>
                <a:schemeClr val="tx1"/>
              </a:solidFill>
            </a:endParaRPr>
          </a:p>
        </p:txBody>
      </p:sp>
      <p:sp>
        <p:nvSpPr>
          <p:cNvPr id="22" name="Rectangle 21"/>
          <p:cNvSpPr/>
          <p:nvPr/>
        </p:nvSpPr>
        <p:spPr>
          <a:xfrm>
            <a:off x="8371491" y="1755229"/>
            <a:ext cx="3510454" cy="37311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使用</a:t>
            </a:r>
            <a:r>
              <a:rPr lang="en-US" dirty="0" err="1" smtClean="0">
                <a:solidFill>
                  <a:schemeClr val="tx1"/>
                </a:solidFill>
              </a:rPr>
              <a:t>message_en_US.properties</a:t>
            </a:r>
            <a:endParaRPr lang="en-US" dirty="0">
              <a:solidFill>
                <a:schemeClr val="tx1"/>
              </a:solidFill>
            </a:endParaRPr>
          </a:p>
        </p:txBody>
      </p:sp>
      <p:cxnSp>
        <p:nvCxnSpPr>
          <p:cNvPr id="24" name="Shape 23"/>
          <p:cNvCxnSpPr>
            <a:stCxn id="30" idx="1"/>
            <a:endCxn id="20" idx="2"/>
          </p:cNvCxnSpPr>
          <p:nvPr/>
        </p:nvCxnSpPr>
        <p:spPr>
          <a:xfrm rot="10800000" flipH="1">
            <a:off x="5559972" y="3011215"/>
            <a:ext cx="68318" cy="593835"/>
          </a:xfrm>
          <a:prstGeom prst="curvedConnector4">
            <a:avLst>
              <a:gd name="adj1" fmla="val -334612"/>
              <a:gd name="adj2" fmla="val 6062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31" idx="0"/>
            <a:endCxn id="21" idx="2"/>
          </p:cNvCxnSpPr>
          <p:nvPr/>
        </p:nvCxnSpPr>
        <p:spPr>
          <a:xfrm rot="5400000" flipH="1" flipV="1">
            <a:off x="7760576" y="2760279"/>
            <a:ext cx="814552" cy="125335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29" idx="3"/>
            <a:endCxn id="22" idx="2"/>
          </p:cNvCxnSpPr>
          <p:nvPr/>
        </p:nvCxnSpPr>
        <p:spPr>
          <a:xfrm flipV="1">
            <a:off x="9538138" y="2128345"/>
            <a:ext cx="588580" cy="201798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17931" y="4020206"/>
            <a:ext cx="4020207" cy="2522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59972" y="3478924"/>
            <a:ext cx="4020207" cy="2522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607269" y="3794234"/>
            <a:ext cx="3867808" cy="2259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hlinkClick r:id="rId4"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5" action="ppaction://hlinkfile"/>
              </a:rPr>
              <a:t>课堂案例：</a:t>
            </a:r>
            <a:r>
              <a:rPr lang="en-US" dirty="0" smtClean="0">
                <a:ea typeface="微软雅黑 Light"/>
              </a:rPr>
              <a:t> </a:t>
            </a:r>
          </a:p>
          <a:p>
            <a:r>
              <a:rPr lang="en-US" dirty="0" smtClean="0">
                <a:ea typeface="微软雅黑 Light"/>
                <a:hlinkClick r:id="rId6" action="ppaction://hlinkfile"/>
              </a:rPr>
              <a:t>Test</a:t>
            </a:r>
            <a:r>
              <a:rPr lang="en-US" altLang="zh-CN" dirty="0" smtClean="0">
                <a:ea typeface="微软雅黑 Light"/>
                <a:hlinkClick r:id="rId6" action="ppaction://hlinkfile"/>
              </a:rPr>
              <a:t>ResourceBundle.</a:t>
            </a:r>
            <a:r>
              <a:rPr lang="en-US" altLang="zh-CN" dirty="0" smtClean="0">
                <a:hlinkClick r:id="rId6"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967180"/>
            <a:ext cx="11015870" cy="2616054"/>
          </a:xfrm>
        </p:spPr>
        <p:txBody>
          <a:bodyPr vert="horz" lIns="91440" tIns="45720" rIns="91440" bIns="45720" rtlCol="0">
            <a:noAutofit/>
          </a:bodyPr>
          <a:lstStyle/>
          <a:p>
            <a:r>
              <a:rPr lang="zh-CN" altLang="en-US" sz="2400" dirty="0" smtClean="0">
                <a:solidFill>
                  <a:schemeClr val="tx1">
                    <a:lumMod val="75000"/>
                    <a:lumOff val="25000"/>
                  </a:schemeClr>
                </a:solidFill>
              </a:rPr>
              <a:t>国际化过程中，最常用到各种文本消息，很多时候需要对消息进行格式化；</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java.text.MessageFormat</a:t>
            </a:r>
            <a:r>
              <a:rPr lang="zh-CN" altLang="en-US" sz="2400" dirty="0" smtClean="0">
                <a:solidFill>
                  <a:schemeClr val="tx1">
                    <a:lumMod val="75000"/>
                    <a:lumOff val="25000"/>
                  </a:schemeClr>
                </a:solidFill>
              </a:rPr>
              <a:t>类可以用来进行消息文本格式化；</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本类常用方法如下：</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消息文本格式化</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18510" y="2922228"/>
          <a:ext cx="10974552" cy="1005840"/>
        </p:xfrm>
        <a:graphic>
          <a:graphicData uri="http://schemas.openxmlformats.org/drawingml/2006/table">
            <a:tbl>
              <a:tblPr firstRow="1" bandRow="1">
                <a:tableStyleId>{5C22544A-7EE6-4342-B048-85BDC9FD1C3A}</a:tableStyleId>
              </a:tblPr>
              <a:tblGrid>
                <a:gridCol w="5519683"/>
                <a:gridCol w="5454869"/>
              </a:tblGrid>
              <a:tr h="304004">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04004">
                <a:tc>
                  <a:txBody>
                    <a:bodyPr/>
                    <a:lstStyle/>
                    <a:p>
                      <a:pPr algn="l"/>
                      <a:r>
                        <a:rPr lang="en-US" dirty="0" smtClean="0"/>
                        <a:t>static String format(String pattern, Object... arguments) </a:t>
                      </a:r>
                      <a:endParaRPr lang="en-US" dirty="0"/>
                    </a:p>
                  </a:txBody>
                  <a:tcPr/>
                </a:tc>
                <a:tc>
                  <a:txBody>
                    <a:bodyPr/>
                    <a:lstStyle/>
                    <a:p>
                      <a:r>
                        <a:rPr lang="en-US" altLang="zh-CN" dirty="0" smtClean="0"/>
                        <a:t>pattern</a:t>
                      </a:r>
                      <a:r>
                        <a:rPr lang="zh-CN" altLang="en-US" dirty="0" smtClean="0"/>
                        <a:t>是模式字符串，</a:t>
                      </a:r>
                      <a:r>
                        <a:rPr lang="en-US" altLang="zh-CN" dirty="0" smtClean="0"/>
                        <a:t>arguments</a:t>
                      </a:r>
                      <a:r>
                        <a:rPr lang="zh-CN" altLang="en-US" dirty="0" smtClean="0"/>
                        <a:t>是格式化时候使用的参数</a:t>
                      </a:r>
                      <a:endParaRPr lang="en-US" dirty="0"/>
                    </a:p>
                  </a:txBody>
                  <a:tcPr/>
                </a:tc>
              </a:tr>
            </a:tbl>
          </a:graphicData>
        </a:graphic>
      </p:graphicFrame>
      <p:sp>
        <p:nvSpPr>
          <p:cNvPr id="6" name="内容占位符 2"/>
          <p:cNvSpPr txBox="1">
            <a:spLocks/>
          </p:cNvSpPr>
          <p:nvPr/>
        </p:nvSpPr>
        <p:spPr>
          <a:xfrm>
            <a:off x="506096" y="3988904"/>
            <a:ext cx="11015870" cy="614627"/>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模式字符串的格式有三种：</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a:p>
            <a:pPr marL="228600" lvl="0" indent="-228600">
              <a:spcBef>
                <a:spcPts val="1000"/>
              </a:spcBef>
              <a:buFont typeface="Arial" panose="020B0604020202020204" pitchFamily="34" charset="0"/>
              <a:buChar char="•"/>
            </a:pP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参数索引 </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p>
          <a:p>
            <a:pPr marL="228600" lvl="0" indent="-228600">
              <a:spcBef>
                <a:spcPts val="1000"/>
              </a:spcBef>
              <a:buFont typeface="Arial" panose="020B0604020202020204" pitchFamily="34" charset="0"/>
              <a:buChar char="•"/>
            </a:pP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参数索引 </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类型 </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p>
          <a:p>
            <a:pPr marL="228600" lvl="0" indent="-228600">
              <a:spcBef>
                <a:spcPts val="1000"/>
              </a:spcBef>
              <a:buFont typeface="Arial" panose="020B0604020202020204" pitchFamily="34" charset="0"/>
              <a:buChar char="•"/>
            </a:pP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参数索引 </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类型，风格</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TextBox 6"/>
          <p:cNvSpPr txBox="1"/>
          <p:nvPr/>
        </p:nvSpPr>
        <p:spPr>
          <a:xfrm>
            <a:off x="5360275" y="4705126"/>
            <a:ext cx="5092262" cy="923330"/>
          </a:xfrm>
          <a:prstGeom prst="rect">
            <a:avLst/>
          </a:prstGeom>
          <a:solidFill>
            <a:schemeClr val="accent6">
              <a:lumMod val="40000"/>
              <a:lumOff val="60000"/>
            </a:schemeClr>
          </a:solidFill>
        </p:spPr>
        <p:txBody>
          <a:bodyPr wrap="square" rtlCol="0">
            <a:spAutoFit/>
          </a:bodyPr>
          <a:lstStyle/>
          <a:p>
            <a:r>
              <a:rPr lang="zh-CN" altLang="en-US" dirty="0" smtClean="0"/>
              <a:t>类型： </a:t>
            </a:r>
            <a:r>
              <a:rPr lang="en-US" dirty="0" smtClean="0"/>
              <a:t>number </a:t>
            </a:r>
            <a:r>
              <a:rPr lang="zh-CN" altLang="en-US" dirty="0" smtClean="0"/>
              <a:t>、</a:t>
            </a:r>
            <a:r>
              <a:rPr lang="en-US" dirty="0" smtClean="0"/>
              <a:t>date</a:t>
            </a:r>
            <a:r>
              <a:rPr lang="zh-CN" altLang="en-US" dirty="0" smtClean="0"/>
              <a:t>、</a:t>
            </a:r>
            <a:r>
              <a:rPr lang="en-US" dirty="0" smtClean="0"/>
              <a:t> time </a:t>
            </a:r>
            <a:r>
              <a:rPr lang="zh-CN" altLang="en-US" dirty="0" smtClean="0"/>
              <a:t>、</a:t>
            </a:r>
            <a:r>
              <a:rPr lang="en-US" dirty="0" smtClean="0"/>
              <a:t>choice</a:t>
            </a:r>
          </a:p>
          <a:p>
            <a:r>
              <a:rPr lang="zh-CN" altLang="en-US" dirty="0" smtClean="0"/>
              <a:t>风格：</a:t>
            </a:r>
            <a:r>
              <a:rPr lang="en-US" dirty="0" smtClean="0"/>
              <a:t>short</a:t>
            </a:r>
            <a:r>
              <a:rPr lang="zh-CN" altLang="en-US" dirty="0" smtClean="0"/>
              <a:t>、</a:t>
            </a:r>
            <a:r>
              <a:rPr lang="en-US" dirty="0" smtClean="0"/>
              <a:t>medium</a:t>
            </a:r>
            <a:r>
              <a:rPr lang="zh-CN" altLang="en-US" dirty="0" smtClean="0"/>
              <a:t>、</a:t>
            </a:r>
            <a:r>
              <a:rPr lang="en-US" dirty="0" smtClean="0"/>
              <a:t> long</a:t>
            </a:r>
            <a:r>
              <a:rPr lang="zh-CN" altLang="en-US" dirty="0" smtClean="0"/>
              <a:t>、</a:t>
            </a:r>
            <a:r>
              <a:rPr lang="en-US" dirty="0" smtClean="0"/>
              <a:t> full</a:t>
            </a:r>
            <a:r>
              <a:rPr lang="zh-CN" altLang="en-US" dirty="0" smtClean="0"/>
              <a:t>、</a:t>
            </a:r>
            <a:r>
              <a:rPr lang="en-US" dirty="0" smtClean="0"/>
              <a:t>integer</a:t>
            </a:r>
            <a:r>
              <a:rPr lang="zh-CN" altLang="en-US" dirty="0" smtClean="0"/>
              <a:t>、</a:t>
            </a:r>
            <a:r>
              <a:rPr lang="en-US" dirty="0" smtClean="0"/>
              <a:t> currency</a:t>
            </a:r>
            <a:r>
              <a:rPr lang="zh-CN" altLang="en-US" dirty="0" smtClean="0"/>
              <a:t>、</a:t>
            </a:r>
            <a:r>
              <a:rPr lang="en-US" dirty="0" smtClean="0"/>
              <a:t>percent</a:t>
            </a:r>
            <a:r>
              <a:rPr lang="zh-CN" altLang="en-US" dirty="0" smtClean="0"/>
              <a:t>、</a:t>
            </a:r>
            <a:r>
              <a:rPr lang="en-US" dirty="0" smtClean="0"/>
              <a:t> </a:t>
            </a:r>
            <a:r>
              <a:rPr lang="en-US" dirty="0" err="1" smtClean="0"/>
              <a:t>SubformatPattern</a:t>
            </a:r>
            <a:endParaRPr lang="en-US" dirty="0"/>
          </a:p>
        </p:txBody>
      </p:sp>
      <p:sp>
        <p:nvSpPr>
          <p:cNvPr id="8" name="Oval Callout 7"/>
          <p:cNvSpPr/>
          <p:nvPr/>
        </p:nvSpPr>
        <p:spPr>
          <a:xfrm>
            <a:off x="5328745" y="2002221"/>
            <a:ext cx="1387365" cy="1277007"/>
          </a:xfrm>
          <a:prstGeom prst="wedgeEllipseCallout">
            <a:avLst>
              <a:gd name="adj1" fmla="val -111742"/>
              <a:gd name="adj2" fmla="val 625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可变参数，可以传递数组</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967180"/>
            <a:ext cx="11015870" cy="782792"/>
          </a:xfrm>
        </p:spPr>
        <p:txBody>
          <a:bodyPr vert="horz" lIns="91440" tIns="45720" rIns="91440" bIns="45720" rtlCol="0">
            <a:noAutofit/>
          </a:bodyPr>
          <a:lstStyle/>
          <a:p>
            <a:r>
              <a:rPr lang="zh-CN" altLang="en-US" sz="2400" dirty="0" smtClean="0">
                <a:solidFill>
                  <a:schemeClr val="tx1">
                    <a:lumMod val="75000"/>
                    <a:lumOff val="25000"/>
                  </a:schemeClr>
                </a:solidFill>
              </a:rPr>
              <a:t>使用</a:t>
            </a:r>
            <a:r>
              <a:rPr lang="en-US" altLang="zh-CN" sz="2400" dirty="0" err="1" smtClean="0">
                <a:solidFill>
                  <a:schemeClr val="tx1">
                    <a:lumMod val="75000"/>
                    <a:lumOff val="25000"/>
                  </a:schemeClr>
                </a:solidFill>
              </a:rPr>
              <a:t>MessageFormat</a:t>
            </a:r>
            <a:r>
              <a:rPr lang="zh-CN" altLang="en-US" sz="2400" dirty="0" smtClean="0">
                <a:solidFill>
                  <a:schemeClr val="tx1">
                    <a:lumMod val="75000"/>
                    <a:lumOff val="25000"/>
                  </a:schemeClr>
                </a:solidFill>
              </a:rPr>
              <a:t>进行消息文本格式化：</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消息文本格式化</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8" name="TextBox 7"/>
          <p:cNvSpPr txBox="1"/>
          <p:nvPr/>
        </p:nvSpPr>
        <p:spPr>
          <a:xfrm>
            <a:off x="621264" y="1660343"/>
            <a:ext cx="10687987" cy="1200329"/>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创建</a:t>
            </a:r>
            <a:r>
              <a:rPr lang="en-US" altLang="zh-CN" dirty="0" smtClean="0">
                <a:ea typeface="微软雅黑 Light"/>
              </a:rPr>
              <a:t>pattern</a:t>
            </a:r>
          </a:p>
          <a:p>
            <a:r>
              <a:rPr lang="en-US" altLang="zh-CN" dirty="0" smtClean="0">
                <a:ea typeface="微软雅黑 Light"/>
              </a:rPr>
              <a:t>String pattern="{0}</a:t>
            </a:r>
            <a:r>
              <a:rPr lang="zh-CN" altLang="en-US" dirty="0" smtClean="0">
                <a:ea typeface="微软雅黑 Light"/>
              </a:rPr>
              <a:t>顾客您好，应付金额</a:t>
            </a:r>
            <a:r>
              <a:rPr lang="en-US" altLang="zh-CN" dirty="0" smtClean="0">
                <a:ea typeface="微软雅黑 Light"/>
              </a:rPr>
              <a:t>{1,number,currency}";</a:t>
            </a:r>
          </a:p>
          <a:p>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MessageFormat.format</a:t>
            </a:r>
            <a:r>
              <a:rPr lang="en-US" altLang="zh-CN" dirty="0" smtClean="0">
                <a:ea typeface="微软雅黑 Light"/>
              </a:rPr>
              <a:t>(pattern, new Object[]{"Alice",134.8}));</a:t>
            </a:r>
          </a:p>
          <a:p>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MessageFormat.format</a:t>
            </a:r>
            <a:r>
              <a:rPr lang="en-US" altLang="zh-CN" dirty="0" smtClean="0">
                <a:ea typeface="微软雅黑 Light"/>
              </a:rPr>
              <a:t>(pattern, new Object[]{"</a:t>
            </a:r>
            <a:r>
              <a:rPr lang="zh-CN" altLang="en-US" dirty="0" smtClean="0">
                <a:ea typeface="微软雅黑 Light"/>
              </a:rPr>
              <a:t>章紫</a:t>
            </a:r>
            <a:r>
              <a:rPr lang="en-US" altLang="zh-CN" dirty="0" smtClean="0">
                <a:ea typeface="微软雅黑 Light"/>
              </a:rPr>
              <a:t>",4334.8}));</a:t>
            </a:r>
            <a:endParaRPr lang="en-US" dirty="0">
              <a:ea typeface="微软雅黑 Light"/>
            </a:endParaRPr>
          </a:p>
        </p:txBody>
      </p:sp>
      <p:sp>
        <p:nvSpPr>
          <p:cNvPr id="9" name="内容占位符 2"/>
          <p:cNvSpPr txBox="1">
            <a:spLocks/>
          </p:cNvSpPr>
          <p:nvPr/>
        </p:nvSpPr>
        <p:spPr>
          <a:xfrm>
            <a:off x="458799" y="2932614"/>
            <a:ext cx="11015870" cy="119795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进行国际化的</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properties</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文件中也可以使用格式化的字符串，如下是</a:t>
            </a: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resource_en_US.properties</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文件中的一个</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key</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值：</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TextBox 9"/>
          <p:cNvSpPr txBox="1"/>
          <p:nvPr/>
        </p:nvSpPr>
        <p:spPr>
          <a:xfrm>
            <a:off x="742133" y="4114509"/>
            <a:ext cx="10687987" cy="369332"/>
          </a:xfrm>
          <a:prstGeom prst="rect">
            <a:avLst/>
          </a:prstGeom>
          <a:solidFill>
            <a:schemeClr val="bg1">
              <a:lumMod val="95000"/>
            </a:schemeClr>
          </a:solidFill>
        </p:spPr>
        <p:txBody>
          <a:bodyPr wrap="square" rtlCol="0">
            <a:spAutoFit/>
          </a:bodyPr>
          <a:lstStyle/>
          <a:p>
            <a:r>
              <a:rPr lang="en-US" dirty="0" err="1" smtClean="0"/>
              <a:t>msg.order</a:t>
            </a:r>
            <a:r>
              <a:rPr lang="en-US" dirty="0" smtClean="0"/>
              <a:t>=hello,</a:t>
            </a:r>
            <a:r>
              <a:rPr lang="en-US" b="1" dirty="0" smtClean="0"/>
              <a:t>{0},you will pay{1,number,currency}.</a:t>
            </a:r>
            <a:endParaRPr lang="en-US" dirty="0">
              <a:ea typeface="微软雅黑 Light"/>
            </a:endParaRPr>
          </a:p>
        </p:txBody>
      </p:sp>
      <p:sp>
        <p:nvSpPr>
          <p:cNvPr id="13" name="内容占位符 2"/>
          <p:cNvSpPr txBox="1">
            <a:spLocks/>
          </p:cNvSpPr>
          <p:nvPr/>
        </p:nvSpPr>
        <p:spPr>
          <a:xfrm>
            <a:off x="532371" y="4566973"/>
            <a:ext cx="11015870" cy="119795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使用</a:t>
            </a: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ResourceBundle</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获取某个</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key</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值后，可以使用</a:t>
            </a:r>
            <a:r>
              <a:rPr lang="en-US" altLang="zh-CN" sz="24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MessageFormat</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进行格式化操作：</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4" name="TextBox 13"/>
          <p:cNvSpPr txBox="1"/>
          <p:nvPr/>
        </p:nvSpPr>
        <p:spPr>
          <a:xfrm>
            <a:off x="752643" y="5701571"/>
            <a:ext cx="10687987" cy="369332"/>
          </a:xfrm>
          <a:prstGeom prst="rect">
            <a:avLst/>
          </a:prstGeom>
          <a:solidFill>
            <a:schemeClr val="bg1">
              <a:lumMod val="95000"/>
            </a:schemeClr>
          </a:solidFill>
        </p:spPr>
        <p:txBody>
          <a:bodyPr wrap="square" rtlCol="0">
            <a:spAutoFit/>
          </a:bodyPr>
          <a:lstStyle/>
          <a:p>
            <a:r>
              <a:rPr lang="en-US" dirty="0" err="1" smtClean="0"/>
              <a:t>System.</a:t>
            </a:r>
            <a:r>
              <a:rPr lang="en-US" b="1" i="1" dirty="0" err="1" smtClean="0"/>
              <a:t>out.println</a:t>
            </a:r>
            <a:r>
              <a:rPr lang="en-US" b="1" i="1" dirty="0" smtClean="0"/>
              <a:t>(</a:t>
            </a:r>
            <a:r>
              <a:rPr lang="en-US" b="1" i="1" dirty="0" err="1" smtClean="0"/>
              <a:t>MessageFormat.format</a:t>
            </a:r>
            <a:r>
              <a:rPr lang="en-US" b="1" i="1" dirty="0" smtClean="0"/>
              <a:t>(rb2.getString("</a:t>
            </a:r>
            <a:r>
              <a:rPr lang="en-US" b="1" i="1" dirty="0" err="1" smtClean="0"/>
              <a:t>msg.order</a:t>
            </a:r>
            <a:r>
              <a:rPr lang="en-US" b="1" i="1" dirty="0" smtClean="0"/>
              <a:t>"), new Object[]{"Alice",134.8}));</a:t>
            </a:r>
            <a:endParaRPr lang="en-US" dirty="0">
              <a:ea typeface="微软雅黑 Light"/>
            </a:endParaRPr>
          </a:p>
        </p:txBody>
      </p:sp>
      <p:sp>
        <p:nvSpPr>
          <p:cNvPr id="15" name="TextBox 14">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p>
          <a:p>
            <a:r>
              <a:rPr lang="en-US" dirty="0" smtClean="0">
                <a:ea typeface="微软雅黑 Light"/>
                <a:hlinkClick r:id="rId5" action="ppaction://hlinkfile"/>
              </a:rPr>
              <a:t>Test</a:t>
            </a:r>
            <a:r>
              <a:rPr lang="en-US" altLang="zh-CN" dirty="0" smtClean="0">
                <a:ea typeface="微软雅黑 Light"/>
                <a:hlinkClick r:id="rId5" action="ppaction://hlinkfile"/>
              </a:rPr>
              <a:t>MessageFormat.</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国际化相关</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什么是国际化，为什么简称</a:t>
            </a:r>
            <a:r>
              <a:rPr lang="en-US" altLang="zh-CN" dirty="0" smtClean="0"/>
              <a:t>i18n</a:t>
            </a:r>
            <a:r>
              <a:rPr lang="zh-CN" altLang="en-US" dirty="0" smtClean="0"/>
              <a:t>？</a:t>
            </a:r>
            <a:endParaRPr lang="en-US" altLang="zh-CN" dirty="0" smtClean="0"/>
          </a:p>
          <a:p>
            <a:r>
              <a:rPr lang="en-US" altLang="zh-CN" dirty="0" smtClean="0"/>
              <a:t>Locale</a:t>
            </a:r>
            <a:r>
              <a:rPr lang="zh-CN" altLang="en-US" dirty="0" smtClean="0"/>
              <a:t>对象需要用哪两个信息创建？</a:t>
            </a:r>
            <a:endParaRPr lang="en-US" altLang="zh-CN" dirty="0" smtClean="0"/>
          </a:p>
          <a:p>
            <a:r>
              <a:rPr lang="zh-CN" altLang="en-US" dirty="0" smtClean="0"/>
              <a:t>国际化资源文件都是什么类型的文件？</a:t>
            </a:r>
            <a:endParaRPr lang="en-US" altLang="zh-CN" dirty="0" smtClean="0"/>
          </a:p>
          <a:p>
            <a:r>
              <a:rPr lang="en-US" altLang="zh-CN" dirty="0" smtClean="0"/>
              <a:t>Properties</a:t>
            </a:r>
            <a:r>
              <a:rPr lang="zh-CN" altLang="en-US" dirty="0" smtClean="0"/>
              <a:t>类如何读取</a:t>
            </a:r>
            <a:r>
              <a:rPr lang="en-US" altLang="zh-CN" dirty="0" smtClean="0"/>
              <a:t>*.properties</a:t>
            </a:r>
            <a:r>
              <a:rPr lang="zh-CN" altLang="en-US" dirty="0" smtClean="0"/>
              <a:t>文件？</a:t>
            </a:r>
            <a:endParaRPr lang="en-US" altLang="zh-CN" dirty="0" smtClean="0"/>
          </a:p>
          <a:p>
            <a:r>
              <a:rPr lang="en-US" altLang="zh-CN" dirty="0" err="1" smtClean="0"/>
              <a:t>ResourceBundle</a:t>
            </a:r>
            <a:r>
              <a:rPr lang="zh-CN" altLang="en-US" dirty="0" smtClean="0"/>
              <a:t>类如何读取用于国际化的资源文件？</a:t>
            </a:r>
            <a:endParaRPr lang="en-US" altLang="zh-CN" dirty="0" smtClean="0"/>
          </a:p>
          <a:p>
            <a:r>
              <a:rPr lang="en-US" altLang="zh-CN" dirty="0" err="1" smtClean="0"/>
              <a:t>MessageFormat</a:t>
            </a:r>
            <a:r>
              <a:rPr lang="zh-CN" altLang="en-US" dirty="0" smtClean="0"/>
              <a:t>有什么作用？</a:t>
            </a:r>
            <a:endParaRPr lang="en-US" altLang="zh-CN" dirty="0" smtClean="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国际化相关</a:t>
            </a:r>
            <a:r>
              <a:rPr lang="en-US" altLang="zh-CN" dirty="0" smtClean="0"/>
              <a:t>API】</a:t>
            </a:r>
            <a:endParaRPr lang="zh-CN" altLang="en-US" dirty="0"/>
          </a:p>
        </p:txBody>
      </p:sp>
      <p:sp>
        <p:nvSpPr>
          <p:cNvPr id="3" name="内容占位符 2"/>
          <p:cNvSpPr>
            <a:spLocks noGrp="1"/>
          </p:cNvSpPr>
          <p:nvPr>
            <p:ph idx="1"/>
          </p:nvPr>
        </p:nvSpPr>
        <p:spPr>
          <a:xfrm>
            <a:off x="838200" y="1103586"/>
            <a:ext cx="10515600" cy="5187677"/>
          </a:xfrm>
        </p:spPr>
        <p:txBody>
          <a:bodyPr vert="horz" lIns="91440" tIns="45720" rIns="91440" bIns="45720" rtlCol="0">
            <a:normAutofit fontScale="70000" lnSpcReduction="20000"/>
          </a:bodyPr>
          <a:lstStyle/>
          <a:p>
            <a:r>
              <a:rPr lang="zh-CN" altLang="en-US" dirty="0" smtClean="0"/>
              <a:t>国际化就是一个应用系统可以支持不同的语言环境，根据客户使用的语言环境不同，返回相应的界面；</a:t>
            </a:r>
            <a:endParaRPr lang="en-US" altLang="zh-CN" dirty="0" smtClean="0"/>
          </a:p>
          <a:p>
            <a:r>
              <a:rPr lang="zh-CN" altLang="en-US" dirty="0" smtClean="0"/>
              <a:t>国际化的英文单词是</a:t>
            </a:r>
            <a:r>
              <a:rPr lang="en-US" altLang="zh-CN" dirty="0" smtClean="0"/>
              <a:t>internationalization</a:t>
            </a:r>
            <a:r>
              <a:rPr lang="zh-CN" altLang="en-US" dirty="0" smtClean="0"/>
              <a:t>，首尾字母为</a:t>
            </a:r>
            <a:r>
              <a:rPr lang="en-US" altLang="zh-CN" dirty="0" smtClean="0"/>
              <a:t>in</a:t>
            </a:r>
            <a:r>
              <a:rPr lang="zh-CN" altLang="en-US" dirty="0" smtClean="0"/>
              <a:t>，中间</a:t>
            </a:r>
            <a:r>
              <a:rPr lang="en-US" altLang="zh-CN" dirty="0" smtClean="0"/>
              <a:t>18</a:t>
            </a:r>
            <a:r>
              <a:rPr lang="zh-CN" altLang="en-US" dirty="0" smtClean="0"/>
              <a:t>个字母，所以简称</a:t>
            </a:r>
            <a:r>
              <a:rPr lang="en-US" altLang="zh-CN" dirty="0" smtClean="0"/>
              <a:t>i18n</a:t>
            </a:r>
            <a:r>
              <a:rPr lang="zh-CN" altLang="en-US" dirty="0" smtClean="0"/>
              <a:t>；</a:t>
            </a:r>
            <a:endParaRPr lang="en-US" altLang="zh-CN" dirty="0" smtClean="0"/>
          </a:p>
          <a:p>
            <a:r>
              <a:rPr lang="en-US" altLang="zh-CN" dirty="0" smtClean="0"/>
              <a:t>Locale</a:t>
            </a:r>
            <a:r>
              <a:rPr lang="zh-CN" altLang="en-US" dirty="0" smtClean="0"/>
              <a:t>对象需要使用语言信息以及区域信息创建；</a:t>
            </a:r>
            <a:endParaRPr lang="en-US" altLang="zh-CN" dirty="0" smtClean="0"/>
          </a:p>
          <a:p>
            <a:r>
              <a:rPr lang="zh-CN" altLang="en-US" dirty="0" smtClean="0"/>
              <a:t>国际化信息存储在</a:t>
            </a:r>
            <a:r>
              <a:rPr lang="en-US" altLang="zh-CN" dirty="0" smtClean="0"/>
              <a:t>*.properties</a:t>
            </a:r>
            <a:r>
              <a:rPr lang="zh-CN" altLang="en-US" dirty="0" smtClean="0"/>
              <a:t>文件中，需要符合一定的命名规则；</a:t>
            </a:r>
            <a:endParaRPr lang="en-US" altLang="zh-CN" dirty="0" smtClean="0"/>
          </a:p>
          <a:p>
            <a:r>
              <a:rPr lang="en-US" altLang="zh-CN" dirty="0" smtClean="0"/>
              <a:t>Properties</a:t>
            </a:r>
            <a:r>
              <a:rPr lang="zh-CN" altLang="en-US" dirty="0" smtClean="0"/>
              <a:t>类的</a:t>
            </a:r>
            <a:r>
              <a:rPr lang="en-US" altLang="zh-CN" dirty="0" smtClean="0"/>
              <a:t>load</a:t>
            </a:r>
            <a:r>
              <a:rPr lang="zh-CN" altLang="en-US" dirty="0" smtClean="0"/>
              <a:t>方法可以读取属性文件，使用</a:t>
            </a:r>
            <a:r>
              <a:rPr lang="en-US" altLang="zh-CN" dirty="0" err="1" smtClean="0"/>
              <a:t>getProperty</a:t>
            </a:r>
            <a:r>
              <a:rPr lang="zh-CN" altLang="en-US" dirty="0" smtClean="0"/>
              <a:t>方法可以获得属性文件的</a:t>
            </a:r>
            <a:r>
              <a:rPr lang="en-US" altLang="zh-CN" dirty="0" smtClean="0"/>
              <a:t>key</a:t>
            </a:r>
            <a:r>
              <a:rPr lang="zh-CN" altLang="en-US" dirty="0" smtClean="0"/>
              <a:t>对应的</a:t>
            </a:r>
            <a:r>
              <a:rPr lang="en-US" altLang="zh-CN" dirty="0" smtClean="0"/>
              <a:t>value</a:t>
            </a:r>
            <a:r>
              <a:rPr lang="zh-CN" altLang="en-US" dirty="0" smtClean="0"/>
              <a:t>值；</a:t>
            </a:r>
            <a:endParaRPr lang="en-US" altLang="zh-CN" dirty="0" smtClean="0"/>
          </a:p>
          <a:p>
            <a:r>
              <a:rPr lang="en-US" altLang="zh-CN" dirty="0" err="1" smtClean="0"/>
              <a:t>ResourceBundle</a:t>
            </a:r>
            <a:r>
              <a:rPr lang="zh-CN" altLang="en-US" dirty="0" smtClean="0"/>
              <a:t>类可以使用</a:t>
            </a:r>
            <a:r>
              <a:rPr lang="en-US" altLang="zh-CN" dirty="0" err="1" smtClean="0"/>
              <a:t>getBundle</a:t>
            </a:r>
            <a:r>
              <a:rPr lang="zh-CN" altLang="en-US" dirty="0" smtClean="0"/>
              <a:t>方法，传递不同的</a:t>
            </a:r>
            <a:r>
              <a:rPr lang="en-US" altLang="zh-CN" dirty="0" smtClean="0"/>
              <a:t>Locale</a:t>
            </a:r>
            <a:r>
              <a:rPr lang="zh-CN" altLang="en-US" dirty="0" smtClean="0"/>
              <a:t>对象进行实例化，从而关联使用不同的国际化资源文件，使用</a:t>
            </a:r>
            <a:r>
              <a:rPr lang="en-US" altLang="zh-CN" dirty="0" err="1" smtClean="0"/>
              <a:t>getString</a:t>
            </a:r>
            <a:r>
              <a:rPr lang="zh-CN" altLang="en-US" dirty="0" smtClean="0"/>
              <a:t>方法获得资源文件中的</a:t>
            </a:r>
            <a:r>
              <a:rPr lang="en-US" altLang="zh-CN" dirty="0" smtClean="0"/>
              <a:t>key</a:t>
            </a:r>
            <a:r>
              <a:rPr lang="zh-CN" altLang="en-US" dirty="0" smtClean="0"/>
              <a:t>对应的</a:t>
            </a:r>
            <a:r>
              <a:rPr lang="en-US" altLang="zh-CN" dirty="0" smtClean="0"/>
              <a:t>value</a:t>
            </a:r>
            <a:r>
              <a:rPr lang="zh-CN" altLang="en-US" dirty="0" smtClean="0"/>
              <a:t>值；</a:t>
            </a:r>
            <a:endParaRPr lang="en-US" altLang="zh-CN" dirty="0" smtClean="0"/>
          </a:p>
          <a:p>
            <a:r>
              <a:rPr lang="en-US" altLang="zh-CN" dirty="0" err="1" smtClean="0"/>
              <a:t>MessageFormat</a:t>
            </a:r>
            <a:r>
              <a:rPr lang="zh-CN" altLang="en-US" dirty="0" smtClean="0"/>
              <a:t>可以对消息文件进行格式化，可以使用占位符；</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9</a:t>
            </a:r>
            <a:r>
              <a:rPr lang="zh-CN" altLang="en-US" dirty="0" smtClean="0"/>
              <a:t>节</a:t>
            </a:r>
            <a:r>
              <a:rPr lang="en-US" altLang="zh-CN" dirty="0" smtClean="0"/>
              <a:t>【</a:t>
            </a:r>
            <a:r>
              <a:rPr lang="zh-CN" altLang="en-US" dirty="0" smtClean="0"/>
              <a:t>类加载相关</a:t>
            </a:r>
            <a:r>
              <a:rPr lang="en-US" altLang="zh-CN" dirty="0" smtClean="0"/>
              <a:t>】</a:t>
            </a:r>
            <a:endParaRPr lang="zh-CN" altLang="en-US" dirty="0"/>
          </a:p>
        </p:txBody>
      </p:sp>
      <p:sp>
        <p:nvSpPr>
          <p:cNvPr id="3" name="内容占位符 2"/>
          <p:cNvSpPr>
            <a:spLocks noGrp="1"/>
          </p:cNvSpPr>
          <p:nvPr>
            <p:ph idx="1"/>
          </p:nvPr>
        </p:nvSpPr>
        <p:spPr>
          <a:xfrm>
            <a:off x="838200" y="1213944"/>
            <a:ext cx="10515600" cy="4541290"/>
          </a:xfrm>
        </p:spPr>
        <p:txBody>
          <a:bodyPr vert="horz" lIns="91440" tIns="45720" rIns="91440" bIns="45720" rtlCol="0">
            <a:normAutofit lnSpcReduction="10000"/>
          </a:bodyPr>
          <a:lstStyle/>
          <a:p>
            <a:r>
              <a:rPr lang="zh-CN" altLang="en-US" dirty="0" smtClean="0"/>
              <a:t>知识点</a:t>
            </a:r>
            <a:r>
              <a:rPr lang="en-US" altLang="zh-CN" dirty="0" smtClean="0"/>
              <a:t>1</a:t>
            </a:r>
            <a:r>
              <a:rPr lang="zh-CN" altLang="en-US" dirty="0" smtClean="0"/>
              <a:t>：类加载的作用</a:t>
            </a:r>
          </a:p>
          <a:p>
            <a:r>
              <a:rPr lang="zh-CN" altLang="en-US" dirty="0" smtClean="0"/>
              <a:t>知识点</a:t>
            </a:r>
            <a:r>
              <a:rPr lang="en-US" altLang="zh-CN" dirty="0" smtClean="0"/>
              <a:t>2</a:t>
            </a:r>
            <a:r>
              <a:rPr lang="zh-CN" altLang="en-US" dirty="0" smtClean="0"/>
              <a:t>：内置类加载器及委托机制</a:t>
            </a:r>
          </a:p>
          <a:p>
            <a:r>
              <a:rPr lang="zh-CN" altLang="en-US" dirty="0" smtClean="0"/>
              <a:t>知识点</a:t>
            </a:r>
            <a:r>
              <a:rPr lang="en-US" altLang="zh-CN" dirty="0" smtClean="0"/>
              <a:t>3</a:t>
            </a:r>
            <a:r>
              <a:rPr lang="zh-CN" altLang="en-US" dirty="0" smtClean="0"/>
              <a:t>： </a:t>
            </a:r>
            <a:r>
              <a:rPr lang="en-US" altLang="zh-CN" dirty="0" err="1" smtClean="0"/>
              <a:t>ClassLoader</a:t>
            </a:r>
            <a:endParaRPr lang="en-US" altLang="zh-CN" dirty="0" smtClean="0"/>
          </a:p>
          <a:p>
            <a:r>
              <a:rPr lang="zh-CN" altLang="en-US" dirty="0" smtClean="0"/>
              <a:t>知识点</a:t>
            </a:r>
            <a:r>
              <a:rPr lang="en-US" altLang="zh-CN" dirty="0" smtClean="0"/>
              <a:t>4</a:t>
            </a:r>
            <a:r>
              <a:rPr lang="zh-CN" altLang="en-US" dirty="0" smtClean="0"/>
              <a:t>： </a:t>
            </a:r>
            <a:r>
              <a:rPr lang="en-US" altLang="zh-CN" dirty="0" err="1" smtClean="0"/>
              <a:t>URLClassLoader</a:t>
            </a:r>
            <a:endParaRPr lang="en-US" altLang="zh-CN" dirty="0" smtClean="0"/>
          </a:p>
          <a:p>
            <a:r>
              <a:rPr lang="zh-CN" altLang="en-US" dirty="0" smtClean="0"/>
              <a:t>知识点</a:t>
            </a:r>
            <a:r>
              <a:rPr lang="en-US" altLang="zh-CN" dirty="0" smtClean="0"/>
              <a:t>5</a:t>
            </a:r>
            <a:r>
              <a:rPr lang="zh-CN" altLang="en-US" dirty="0" smtClean="0"/>
              <a:t>：自定义类加载器</a:t>
            </a:r>
          </a:p>
          <a:p>
            <a:r>
              <a:rPr lang="zh-CN" altLang="en-US" dirty="0" smtClean="0"/>
              <a:t>知识点</a:t>
            </a:r>
            <a:r>
              <a:rPr lang="en-US" altLang="zh-CN" dirty="0" smtClean="0"/>
              <a:t>6</a:t>
            </a:r>
            <a:r>
              <a:rPr lang="zh-CN" altLang="en-US" dirty="0" smtClean="0"/>
              <a:t>：简单的类加密</a:t>
            </a:r>
            <a:endParaRPr lang="en-US" altLang="zh-CN" dirty="0" smtClean="0"/>
          </a:p>
          <a:p>
            <a:pPr>
              <a:buNone/>
            </a:pP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281256" cy="5134075"/>
          </a:xfrm>
        </p:spPr>
        <p:txBody>
          <a:bodyPr vert="horz" lIns="91440" tIns="45720" rIns="91440" bIns="45720" rtlCol="0">
            <a:noAutofit/>
          </a:bodyPr>
          <a:lstStyle/>
          <a:p>
            <a:r>
              <a:rPr lang="zh-CN" altLang="en-US" sz="2400" dirty="0" smtClean="0">
                <a:solidFill>
                  <a:schemeClr val="tx1">
                    <a:lumMod val="75000"/>
                    <a:lumOff val="25000"/>
                  </a:schemeClr>
                </a:solidFill>
              </a:rPr>
              <a:t>类加载器（</a:t>
            </a:r>
            <a:r>
              <a:rPr lang="en-US" altLang="zh-CN" sz="2400" dirty="0" smtClean="0">
                <a:solidFill>
                  <a:schemeClr val="tx1">
                    <a:lumMod val="75000"/>
                    <a:lumOff val="25000"/>
                  </a:schemeClr>
                </a:solidFill>
              </a:rPr>
              <a:t>class loader</a:t>
            </a:r>
            <a:r>
              <a:rPr lang="zh-CN" altLang="en-US" sz="2400" dirty="0" smtClean="0">
                <a:solidFill>
                  <a:schemeClr val="tx1">
                    <a:lumMod val="75000"/>
                    <a:lumOff val="25000"/>
                  </a:schemeClr>
                </a:solidFill>
              </a:rPr>
              <a:t>）是 </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中的一个很重要的概念；</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类加载器负责加载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类的字节代码到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虚拟机中；</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一般来说，</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虚拟机使用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类的方式：</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源程序（</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文件）在经过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编译器编译之后就被转换成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字节代码（</a:t>
            </a:r>
            <a:r>
              <a:rPr lang="en-US" altLang="zh-CN" sz="2400" dirty="0" smtClean="0">
                <a:solidFill>
                  <a:schemeClr val="tx1">
                    <a:lumMod val="75000"/>
                    <a:lumOff val="25000"/>
                  </a:schemeClr>
                </a:solidFill>
              </a:rPr>
              <a:t>.class </a:t>
            </a:r>
            <a:r>
              <a:rPr lang="zh-CN" altLang="en-US" sz="2400" dirty="0" smtClean="0">
                <a:solidFill>
                  <a:schemeClr val="tx1">
                    <a:lumMod val="75000"/>
                    <a:lumOff val="25000"/>
                  </a:schemeClr>
                </a:solidFill>
              </a:rPr>
              <a:t>文件）。类加载器负责读取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字节代码，并转换成 </a:t>
            </a:r>
            <a:r>
              <a:rPr lang="en-US" altLang="zh-CN" sz="2400" b="1" dirty="0" err="1" smtClean="0">
                <a:solidFill>
                  <a:srgbClr val="990000"/>
                </a:solidFill>
              </a:rPr>
              <a:t>java.lang.Class</a:t>
            </a:r>
            <a:r>
              <a:rPr lang="zh-CN" altLang="en-US" sz="2400" dirty="0" smtClean="0">
                <a:solidFill>
                  <a:schemeClr val="tx1">
                    <a:lumMod val="75000"/>
                    <a:lumOff val="25000"/>
                  </a:schemeClr>
                </a:solidFill>
              </a:rPr>
              <a:t>类的一个实例；</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一般来说，</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应用的开发人员不需要直接同类加载器进行交互；</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虚拟机默认的行为就已经足够满足大多数情况的需求了；</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在一些特定需求下，程序员也可以自行定义类加载器；</a:t>
            </a:r>
            <a:endParaRPr lang="en-US" altLang="zh-CN" sz="2400" dirty="0" smtClean="0">
              <a:solidFill>
                <a:schemeClr val="tx1">
                  <a:lumMod val="75000"/>
                  <a:lumOff val="25000"/>
                </a:schemeClr>
              </a:solidFill>
            </a:endParaRPr>
          </a:p>
          <a:p>
            <a:pPr>
              <a:buNone/>
            </a:pP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类加载的作用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103586"/>
            <a:ext cx="11015870" cy="5517931"/>
          </a:xfrm>
        </p:spPr>
        <p:txBody>
          <a:bodyPr vert="horz" lIns="91440" tIns="45720" rIns="91440" bIns="45720" rtlCol="0">
            <a:noAutofit/>
          </a:bodyPr>
          <a:lstStyle/>
          <a:p>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中的类加载器大致可以分成两类，一类是系统提供的，另外一类则是由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应用开发人员编写的。</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系统提供的内置类加载器主要有下面三个：</a:t>
            </a:r>
          </a:p>
          <a:p>
            <a:pPr lvl="1"/>
            <a:r>
              <a:rPr lang="zh-CN" altLang="en-US" sz="2000" dirty="0" smtClean="0">
                <a:solidFill>
                  <a:schemeClr val="tx1">
                    <a:lumMod val="75000"/>
                    <a:lumOff val="25000"/>
                  </a:schemeClr>
                </a:solidFill>
              </a:rPr>
              <a:t>引导类加载器（</a:t>
            </a:r>
            <a:r>
              <a:rPr lang="en-US" altLang="zh-CN" sz="2000" dirty="0" smtClean="0">
                <a:solidFill>
                  <a:schemeClr val="tx1">
                    <a:lumMod val="75000"/>
                    <a:lumOff val="25000"/>
                  </a:schemeClr>
                </a:solidFill>
              </a:rPr>
              <a:t>bootstrap class loader</a:t>
            </a:r>
            <a:r>
              <a:rPr lang="zh-CN" altLang="en-US" sz="2000" dirty="0" smtClean="0">
                <a:solidFill>
                  <a:schemeClr val="tx1">
                    <a:lumMod val="75000"/>
                    <a:lumOff val="25000"/>
                  </a:schemeClr>
                </a:solidFill>
              </a:rPr>
              <a:t>）：它用来加载 </a:t>
            </a:r>
            <a:r>
              <a:rPr lang="en-US" altLang="zh-CN" sz="2000" dirty="0" smtClean="0">
                <a:solidFill>
                  <a:schemeClr val="tx1">
                    <a:lumMod val="75000"/>
                    <a:lumOff val="25000"/>
                  </a:schemeClr>
                </a:solidFill>
              </a:rPr>
              <a:t>Java </a:t>
            </a:r>
            <a:r>
              <a:rPr lang="zh-CN" altLang="en-US" sz="2000" dirty="0" smtClean="0">
                <a:solidFill>
                  <a:schemeClr val="tx1">
                    <a:lumMod val="75000"/>
                    <a:lumOff val="25000"/>
                  </a:schemeClr>
                </a:solidFill>
              </a:rPr>
              <a:t>的核心库，是用原生代码来实现的，并不继承自 </a:t>
            </a:r>
            <a:r>
              <a:rPr lang="en-US" altLang="zh-CN" sz="2000" dirty="0" err="1" smtClean="0">
                <a:solidFill>
                  <a:schemeClr val="tx1">
                    <a:lumMod val="75000"/>
                    <a:lumOff val="25000"/>
                  </a:schemeClr>
                </a:solidFill>
              </a:rPr>
              <a:t>java.lang.ClassLoader</a:t>
            </a:r>
            <a:r>
              <a:rPr lang="zh-CN" altLang="en-US" sz="2000" dirty="0" smtClean="0">
                <a:solidFill>
                  <a:schemeClr val="tx1">
                    <a:lumMod val="75000"/>
                    <a:lumOff val="25000"/>
                  </a:schemeClr>
                </a:solidFill>
              </a:rPr>
              <a:t>。</a:t>
            </a:r>
          </a:p>
          <a:p>
            <a:pPr lvl="1"/>
            <a:r>
              <a:rPr lang="zh-CN" altLang="en-US" sz="2000" dirty="0" smtClean="0">
                <a:solidFill>
                  <a:schemeClr val="tx1">
                    <a:lumMod val="75000"/>
                    <a:lumOff val="25000"/>
                  </a:schemeClr>
                </a:solidFill>
              </a:rPr>
              <a:t>扩展类加载器（</a:t>
            </a:r>
            <a:r>
              <a:rPr lang="en-US" altLang="zh-CN" sz="2000" dirty="0" smtClean="0">
                <a:solidFill>
                  <a:schemeClr val="tx1">
                    <a:lumMod val="75000"/>
                    <a:lumOff val="25000"/>
                  </a:schemeClr>
                </a:solidFill>
              </a:rPr>
              <a:t>extensions class loader</a:t>
            </a:r>
            <a:r>
              <a:rPr lang="zh-CN" altLang="en-US" sz="2000" dirty="0" smtClean="0">
                <a:solidFill>
                  <a:schemeClr val="tx1">
                    <a:lumMod val="75000"/>
                    <a:lumOff val="25000"/>
                  </a:schemeClr>
                </a:solidFill>
              </a:rPr>
              <a:t>）：它用来加载 </a:t>
            </a:r>
            <a:r>
              <a:rPr lang="en-US" altLang="zh-CN" sz="2000" dirty="0" smtClean="0">
                <a:solidFill>
                  <a:schemeClr val="tx1">
                    <a:lumMod val="75000"/>
                    <a:lumOff val="25000"/>
                  </a:schemeClr>
                </a:solidFill>
              </a:rPr>
              <a:t>Java </a:t>
            </a:r>
            <a:r>
              <a:rPr lang="zh-CN" altLang="en-US" sz="2000" dirty="0" smtClean="0">
                <a:solidFill>
                  <a:schemeClr val="tx1">
                    <a:lumMod val="75000"/>
                    <a:lumOff val="25000"/>
                  </a:schemeClr>
                </a:solidFill>
              </a:rPr>
              <a:t>的扩展库。</a:t>
            </a:r>
            <a:r>
              <a:rPr lang="en-US" altLang="zh-CN" sz="2000" dirty="0" smtClean="0">
                <a:solidFill>
                  <a:schemeClr val="tx1">
                    <a:lumMod val="75000"/>
                    <a:lumOff val="25000"/>
                  </a:schemeClr>
                </a:solidFill>
              </a:rPr>
              <a:t>Java </a:t>
            </a:r>
            <a:r>
              <a:rPr lang="zh-CN" altLang="en-US" sz="2000" dirty="0" smtClean="0">
                <a:solidFill>
                  <a:schemeClr val="tx1">
                    <a:lumMod val="75000"/>
                    <a:lumOff val="25000"/>
                  </a:schemeClr>
                </a:solidFill>
              </a:rPr>
              <a:t>虚拟机的实现会提供一个扩展库目录。该类加载器在此目录里面查找并加载 </a:t>
            </a:r>
            <a:r>
              <a:rPr lang="en-US" altLang="zh-CN" sz="2000" dirty="0" smtClean="0">
                <a:solidFill>
                  <a:schemeClr val="tx1">
                    <a:lumMod val="75000"/>
                    <a:lumOff val="25000"/>
                  </a:schemeClr>
                </a:solidFill>
              </a:rPr>
              <a:t>Java </a:t>
            </a:r>
            <a:r>
              <a:rPr lang="zh-CN" altLang="en-US" sz="2000" dirty="0" smtClean="0">
                <a:solidFill>
                  <a:schemeClr val="tx1">
                    <a:lumMod val="75000"/>
                    <a:lumOff val="25000"/>
                  </a:schemeClr>
                </a:solidFill>
              </a:rPr>
              <a:t>类。</a:t>
            </a:r>
          </a:p>
          <a:p>
            <a:pPr lvl="1"/>
            <a:r>
              <a:rPr lang="zh-CN" altLang="en-US" sz="2000" dirty="0" smtClean="0">
                <a:solidFill>
                  <a:schemeClr val="tx1">
                    <a:lumMod val="75000"/>
                    <a:lumOff val="25000"/>
                  </a:schemeClr>
                </a:solidFill>
              </a:rPr>
              <a:t>系统类加载器（</a:t>
            </a:r>
            <a:r>
              <a:rPr lang="en-US" altLang="zh-CN" sz="2000" dirty="0" smtClean="0">
                <a:solidFill>
                  <a:schemeClr val="tx1">
                    <a:lumMod val="75000"/>
                    <a:lumOff val="25000"/>
                  </a:schemeClr>
                </a:solidFill>
              </a:rPr>
              <a:t>system class loader</a:t>
            </a:r>
            <a:r>
              <a:rPr lang="zh-CN" altLang="en-US" sz="2000" dirty="0" smtClean="0">
                <a:solidFill>
                  <a:schemeClr val="tx1">
                    <a:lumMod val="75000"/>
                    <a:lumOff val="25000"/>
                  </a:schemeClr>
                </a:solidFill>
              </a:rPr>
              <a:t>）：它根据 </a:t>
            </a:r>
            <a:r>
              <a:rPr lang="en-US" altLang="zh-CN" sz="2000" dirty="0" smtClean="0">
                <a:solidFill>
                  <a:schemeClr val="tx1">
                    <a:lumMod val="75000"/>
                    <a:lumOff val="25000"/>
                  </a:schemeClr>
                </a:solidFill>
              </a:rPr>
              <a:t>Java </a:t>
            </a:r>
            <a:r>
              <a:rPr lang="zh-CN" altLang="en-US" sz="2000" dirty="0" smtClean="0">
                <a:solidFill>
                  <a:schemeClr val="tx1">
                    <a:lumMod val="75000"/>
                    <a:lumOff val="25000"/>
                  </a:schemeClr>
                </a:solidFill>
              </a:rPr>
              <a:t>应用的类路径（</a:t>
            </a:r>
            <a:r>
              <a:rPr lang="en-US" altLang="zh-CN" sz="2000" dirty="0" smtClean="0">
                <a:solidFill>
                  <a:schemeClr val="tx1">
                    <a:lumMod val="75000"/>
                    <a:lumOff val="25000"/>
                  </a:schemeClr>
                </a:solidFill>
              </a:rPr>
              <a:t>CLASSPATH</a:t>
            </a:r>
            <a:r>
              <a:rPr lang="zh-CN" altLang="en-US" sz="2000" dirty="0" smtClean="0">
                <a:solidFill>
                  <a:schemeClr val="tx1">
                    <a:lumMod val="75000"/>
                    <a:lumOff val="25000"/>
                  </a:schemeClr>
                </a:solidFill>
              </a:rPr>
              <a:t>）来加载 </a:t>
            </a:r>
            <a:r>
              <a:rPr lang="en-US" altLang="zh-CN" sz="2000" dirty="0" smtClean="0">
                <a:solidFill>
                  <a:schemeClr val="tx1">
                    <a:lumMod val="75000"/>
                    <a:lumOff val="25000"/>
                  </a:schemeClr>
                </a:solidFill>
              </a:rPr>
              <a:t>Java </a:t>
            </a:r>
            <a:r>
              <a:rPr lang="zh-CN" altLang="en-US" sz="2000" dirty="0" smtClean="0">
                <a:solidFill>
                  <a:schemeClr val="tx1">
                    <a:lumMod val="75000"/>
                    <a:lumOff val="25000"/>
                  </a:schemeClr>
                </a:solidFill>
              </a:rPr>
              <a:t>类。一般来说，</a:t>
            </a:r>
            <a:r>
              <a:rPr lang="en-US" altLang="zh-CN" sz="2000" dirty="0" smtClean="0">
                <a:solidFill>
                  <a:schemeClr val="tx1">
                    <a:lumMod val="75000"/>
                    <a:lumOff val="25000"/>
                  </a:schemeClr>
                </a:solidFill>
              </a:rPr>
              <a:t>Java </a:t>
            </a:r>
            <a:r>
              <a:rPr lang="zh-CN" altLang="en-US" sz="2000" dirty="0" smtClean="0">
                <a:solidFill>
                  <a:schemeClr val="tx1">
                    <a:lumMod val="75000"/>
                    <a:lumOff val="25000"/>
                  </a:schemeClr>
                </a:solidFill>
              </a:rPr>
              <a:t>应用的类都是由它来完成加载的。可以通过 </a:t>
            </a:r>
            <a:r>
              <a:rPr lang="en-US" altLang="zh-CN" sz="2000" dirty="0" err="1" smtClean="0">
                <a:solidFill>
                  <a:schemeClr val="tx1">
                    <a:lumMod val="75000"/>
                    <a:lumOff val="25000"/>
                  </a:schemeClr>
                </a:solidFill>
              </a:rPr>
              <a:t>ClassLoader.getSystemClassLoader</a:t>
            </a:r>
            <a:r>
              <a:rPr lang="en-US" altLang="zh-CN" sz="2000" dirty="0" smtClean="0">
                <a:solidFill>
                  <a:schemeClr val="tx1">
                    <a:lumMod val="75000"/>
                    <a:lumOff val="25000"/>
                  </a:schemeClr>
                </a:solidFill>
              </a:rPr>
              <a:t>()</a:t>
            </a:r>
            <a:r>
              <a:rPr lang="zh-CN" altLang="en-US" sz="2000" dirty="0" smtClean="0">
                <a:solidFill>
                  <a:schemeClr val="tx1">
                    <a:lumMod val="75000"/>
                    <a:lumOff val="25000"/>
                  </a:schemeClr>
                </a:solidFill>
              </a:rPr>
              <a:t>来获取它。</a:t>
            </a:r>
            <a:endParaRPr lang="zh-CN" altLang="en-US" sz="20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内置类加载器及委托机制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103586"/>
            <a:ext cx="11015870" cy="5517931"/>
          </a:xfrm>
        </p:spPr>
        <p:txBody>
          <a:bodyPr vert="horz" lIns="91440" tIns="45720" rIns="91440" bIns="45720" rtlCol="0">
            <a:noAutofit/>
          </a:bodyPr>
          <a:lstStyle/>
          <a:p>
            <a:r>
              <a:rPr lang="zh-CN" altLang="en-US" sz="2400" dirty="0" smtClean="0">
                <a:solidFill>
                  <a:schemeClr val="tx1">
                    <a:lumMod val="75000"/>
                    <a:lumOff val="25000"/>
                  </a:schemeClr>
                </a:solidFill>
              </a:rPr>
              <a:t>除了引导类加载器之外，所有的类加载器都有一个父类加载器；</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对于系统提供的类加载器来说，系统类加载器的父类加载器是扩展类加载器，而扩展类加载器的父类加载器是引导类加载器；</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对于开发人员编写的类加载器来说，其父类加载器是加载此类加载器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类的类加载器；</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类加载器在尝试去查找某个类的字节代码并定义它时，会先委托给其父类加载器，由父类加载器先去尝试加载这个类，依次类推，称为</a:t>
            </a:r>
            <a:r>
              <a:rPr lang="zh-CN" altLang="en-US" sz="2400" dirty="0" smtClean="0">
                <a:solidFill>
                  <a:srgbClr val="990000"/>
                </a:solidFill>
              </a:rPr>
              <a:t>委托机制</a:t>
            </a:r>
            <a:r>
              <a:rPr lang="zh-CN" altLang="en-US" sz="2400" dirty="0" smtClean="0">
                <a:solidFill>
                  <a:schemeClr val="tx1">
                    <a:lumMod val="75000"/>
                    <a:lumOff val="25000"/>
                  </a:schemeClr>
                </a:solidFill>
              </a:rPr>
              <a:t>，也称为</a:t>
            </a:r>
            <a:r>
              <a:rPr lang="zh-CN" altLang="en-US" sz="2400" dirty="0" smtClean="0">
                <a:solidFill>
                  <a:srgbClr val="990000"/>
                </a:solidFill>
              </a:rPr>
              <a:t>代理模式</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r>
              <a:rPr lang="zh-CN" altLang="en-US" sz="2400" dirty="0" smtClean="0">
                <a:solidFill>
                  <a:srgbClr val="990000"/>
                </a:solidFill>
              </a:rPr>
              <a:t>注意：</a:t>
            </a:r>
            <a:r>
              <a:rPr lang="zh-CN" altLang="en-US" sz="2400" dirty="0" smtClean="0">
                <a:solidFill>
                  <a:schemeClr val="tx1">
                    <a:lumMod val="75000"/>
                    <a:lumOff val="25000"/>
                  </a:schemeClr>
                </a:solidFill>
              </a:rPr>
              <a:t>委托并不是加载器之间存在继承关系，只是进行委托；</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内置类加载器及委托机制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227" y="819806"/>
            <a:ext cx="4360194" cy="3641835"/>
          </a:xfrm>
        </p:spPr>
        <p:txBody>
          <a:bodyPr vert="horz" lIns="91440" tIns="45720" rIns="91440" bIns="45720" rtlCol="0">
            <a:noAutofit/>
          </a:bodyPr>
          <a:lstStyle/>
          <a:p>
            <a:r>
              <a:rPr lang="zh-CN" altLang="en-US" sz="2400" dirty="0" smtClean="0">
                <a:solidFill>
                  <a:schemeClr val="tx1">
                    <a:lumMod val="75000"/>
                    <a:lumOff val="25000"/>
                  </a:schemeClr>
                </a:solidFill>
              </a:rPr>
              <a:t>事实上，基于哈希的集合在使用</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的时候，基本都是和</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一起使用；</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基本流程如图：</a:t>
            </a:r>
            <a:endParaRPr lang="en-US" altLang="zh-CN" sz="2400" dirty="0" smtClean="0">
              <a:solidFill>
                <a:srgbClr val="C00000"/>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pSp>
        <p:nvGrpSpPr>
          <p:cNvPr id="48" name="Group 47"/>
          <p:cNvGrpSpPr/>
          <p:nvPr/>
        </p:nvGrpSpPr>
        <p:grpSpPr>
          <a:xfrm>
            <a:off x="5749159" y="284813"/>
            <a:ext cx="6190593" cy="5916290"/>
            <a:chOff x="5749159" y="284813"/>
            <a:chExt cx="6190593" cy="5916290"/>
          </a:xfrm>
        </p:grpSpPr>
        <p:sp>
          <p:nvSpPr>
            <p:cNvPr id="8" name="TextBox 7">
              <a:hlinkClick r:id="rId3" action="ppaction://hlinkfile"/>
            </p:cNvPr>
            <p:cNvSpPr txBox="1"/>
            <p:nvPr/>
          </p:nvSpPr>
          <p:spPr>
            <a:xfrm>
              <a:off x="9593705" y="284813"/>
              <a:ext cx="2083633" cy="646331"/>
            </a:xfrm>
            <a:prstGeom prst="rect">
              <a:avLst/>
            </a:prstGeom>
            <a:noFill/>
          </p:spPr>
          <p:txBody>
            <a:bodyPr wrap="square" rtlCol="0">
              <a:spAutoFit/>
            </a:bodyPr>
            <a:lstStyle/>
            <a:p>
              <a:pPr algn="ctr"/>
              <a:r>
                <a:rPr lang="zh-CN" altLang="en-US" dirty="0" smtClean="0">
                  <a:hlinkClick r:id="rId4" action="ppaction://hlinkfile"/>
                </a:rPr>
                <a:t>课堂案例：</a:t>
              </a:r>
              <a:r>
                <a:rPr lang="en-US" altLang="zh-CN" dirty="0" smtClean="0">
                  <a:hlinkClick r:id="rId4" action="ppaction://hlinkfile"/>
                </a:rPr>
                <a:t>Course02.java</a:t>
              </a:r>
              <a:endParaRPr lang="en-US" dirty="0"/>
            </a:p>
          </p:txBody>
        </p:sp>
        <p:sp>
          <p:nvSpPr>
            <p:cNvPr id="9" name="Rectangle 8"/>
            <p:cNvSpPr/>
            <p:nvPr/>
          </p:nvSpPr>
          <p:spPr>
            <a:xfrm>
              <a:off x="7176121" y="908720"/>
              <a:ext cx="2088232"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比较两个对象的</a:t>
              </a:r>
              <a:r>
                <a:rPr lang="en-US" altLang="zh-CN" dirty="0" smtClean="0">
                  <a:solidFill>
                    <a:schemeClr val="tx1"/>
                  </a:solidFill>
                </a:rPr>
                <a:t>hashCode</a:t>
              </a:r>
              <a:r>
                <a:rPr lang="zh-CN" altLang="en-US" dirty="0" smtClean="0">
                  <a:solidFill>
                    <a:schemeClr val="tx1"/>
                  </a:solidFill>
                </a:rPr>
                <a:t>值</a:t>
              </a:r>
              <a:endParaRPr lang="en-US" dirty="0">
                <a:solidFill>
                  <a:schemeClr val="tx1"/>
                </a:solidFill>
              </a:endParaRPr>
            </a:p>
          </p:txBody>
        </p:sp>
        <p:sp>
          <p:nvSpPr>
            <p:cNvPr id="10" name="Diamond 9"/>
            <p:cNvSpPr/>
            <p:nvPr/>
          </p:nvSpPr>
          <p:spPr>
            <a:xfrm>
              <a:off x="6672064" y="1988840"/>
              <a:ext cx="3105807" cy="9144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hashCode</a:t>
              </a:r>
              <a:r>
                <a:rPr lang="zh-CN" altLang="en-US" sz="1600" dirty="0" smtClean="0">
                  <a:solidFill>
                    <a:schemeClr val="tx1"/>
                  </a:solidFill>
                </a:rPr>
                <a:t>返回值是否相同</a:t>
              </a:r>
              <a:endParaRPr lang="en-US" sz="1600" dirty="0">
                <a:solidFill>
                  <a:schemeClr val="tx1"/>
                </a:solidFill>
              </a:endParaRPr>
            </a:p>
          </p:txBody>
        </p:sp>
        <p:sp>
          <p:nvSpPr>
            <p:cNvPr id="11" name="Rectangle 10"/>
            <p:cNvSpPr/>
            <p:nvPr/>
          </p:nvSpPr>
          <p:spPr>
            <a:xfrm>
              <a:off x="5749159" y="3368565"/>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两个对象不同</a:t>
              </a:r>
              <a:endParaRPr lang="en-US" dirty="0">
                <a:solidFill>
                  <a:schemeClr val="tx1"/>
                </a:solidFill>
              </a:endParaRPr>
            </a:p>
          </p:txBody>
        </p:sp>
        <p:sp>
          <p:nvSpPr>
            <p:cNvPr id="12" name="Rectangle 11"/>
            <p:cNvSpPr/>
            <p:nvPr/>
          </p:nvSpPr>
          <p:spPr>
            <a:xfrm>
              <a:off x="8523889" y="3368566"/>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使用</a:t>
              </a:r>
              <a:r>
                <a:rPr lang="en-US" altLang="zh-CN" dirty="0" smtClean="0">
                  <a:solidFill>
                    <a:schemeClr val="tx1"/>
                  </a:solidFill>
                </a:rPr>
                <a:t>equals</a:t>
              </a:r>
              <a:r>
                <a:rPr lang="zh-CN" altLang="en-US" dirty="0" smtClean="0">
                  <a:solidFill>
                    <a:schemeClr val="tx1"/>
                  </a:solidFill>
                </a:rPr>
                <a:t>方法比较</a:t>
              </a:r>
              <a:endParaRPr lang="en-US" dirty="0">
                <a:solidFill>
                  <a:schemeClr val="tx1"/>
                </a:solidFill>
              </a:endParaRPr>
            </a:p>
          </p:txBody>
        </p:sp>
        <p:sp>
          <p:nvSpPr>
            <p:cNvPr id="13" name="Diamond 12"/>
            <p:cNvSpPr/>
            <p:nvPr/>
          </p:nvSpPr>
          <p:spPr>
            <a:xfrm>
              <a:off x="7987861" y="4282965"/>
              <a:ext cx="3105807" cy="9144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e</a:t>
              </a:r>
              <a:r>
                <a:rPr lang="en-US" sz="1600" dirty="0" smtClean="0">
                  <a:solidFill>
                    <a:schemeClr val="tx1"/>
                  </a:solidFill>
                </a:rPr>
                <a:t>quals</a:t>
              </a:r>
              <a:r>
                <a:rPr lang="zh-CN" altLang="en-US" sz="1600" dirty="0" smtClean="0">
                  <a:solidFill>
                    <a:schemeClr val="tx1"/>
                  </a:solidFill>
                </a:rPr>
                <a:t>方法返回值</a:t>
              </a:r>
              <a:endParaRPr lang="en-US" sz="1600" dirty="0">
                <a:solidFill>
                  <a:schemeClr val="tx1"/>
                </a:solidFill>
              </a:endParaRPr>
            </a:p>
          </p:txBody>
        </p:sp>
        <p:sp>
          <p:nvSpPr>
            <p:cNvPr id="14" name="Rectangle 13"/>
            <p:cNvSpPr/>
            <p:nvPr/>
          </p:nvSpPr>
          <p:spPr>
            <a:xfrm>
              <a:off x="7147035" y="5570483"/>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两个对象相同</a:t>
              </a:r>
              <a:endParaRPr lang="en-US" dirty="0">
                <a:solidFill>
                  <a:schemeClr val="tx1"/>
                </a:solidFill>
              </a:endParaRPr>
            </a:p>
          </p:txBody>
        </p:sp>
        <p:sp>
          <p:nvSpPr>
            <p:cNvPr id="15" name="Rectangle 14"/>
            <p:cNvSpPr/>
            <p:nvPr/>
          </p:nvSpPr>
          <p:spPr>
            <a:xfrm>
              <a:off x="9906001" y="5565228"/>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两个对象相同</a:t>
              </a:r>
              <a:endParaRPr lang="en-US" dirty="0">
                <a:solidFill>
                  <a:schemeClr val="tx1"/>
                </a:solidFill>
              </a:endParaRPr>
            </a:p>
          </p:txBody>
        </p:sp>
        <p:cxnSp>
          <p:nvCxnSpPr>
            <p:cNvPr id="21" name="Straight Arrow Connector 20"/>
            <p:cNvCxnSpPr>
              <a:stCxn id="9" idx="2"/>
              <a:endCxn id="10" idx="0"/>
            </p:cNvCxnSpPr>
            <p:nvPr/>
          </p:nvCxnSpPr>
          <p:spPr>
            <a:xfrm>
              <a:off x="8220237" y="1539340"/>
              <a:ext cx="4731" cy="449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0" idx="2"/>
              <a:endCxn id="11" idx="0"/>
            </p:cNvCxnSpPr>
            <p:nvPr/>
          </p:nvCxnSpPr>
          <p:spPr>
            <a:xfrm rot="5400000">
              <a:off x="7262840" y="2406436"/>
              <a:ext cx="465325" cy="145893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0" idx="2"/>
              <a:endCxn id="12" idx="0"/>
            </p:cNvCxnSpPr>
            <p:nvPr/>
          </p:nvCxnSpPr>
          <p:spPr>
            <a:xfrm rot="16200000" flipH="1">
              <a:off x="8650203" y="2478004"/>
              <a:ext cx="465326" cy="131579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a:endCxn id="13" idx="0"/>
            </p:cNvCxnSpPr>
            <p:nvPr/>
          </p:nvCxnSpPr>
          <p:spPr>
            <a:xfrm>
              <a:off x="9540765" y="3999186"/>
              <a:ext cx="0" cy="283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3" idx="2"/>
              <a:endCxn id="14" idx="0"/>
            </p:cNvCxnSpPr>
            <p:nvPr/>
          </p:nvCxnSpPr>
          <p:spPr>
            <a:xfrm rot="5400000">
              <a:off x="8665779" y="4695497"/>
              <a:ext cx="373118" cy="13768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3" idx="2"/>
              <a:endCxn id="15" idx="0"/>
            </p:cNvCxnSpPr>
            <p:nvPr/>
          </p:nvCxnSpPr>
          <p:spPr>
            <a:xfrm rot="16200000" flipH="1">
              <a:off x="10047890" y="4690240"/>
              <a:ext cx="367863" cy="1382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936828" y="2963917"/>
              <a:ext cx="630620" cy="338554"/>
            </a:xfrm>
            <a:prstGeom prst="rect">
              <a:avLst/>
            </a:prstGeom>
            <a:solidFill>
              <a:schemeClr val="accent6">
                <a:lumMod val="40000"/>
                <a:lumOff val="60000"/>
              </a:schemeClr>
            </a:solidFill>
          </p:spPr>
          <p:txBody>
            <a:bodyPr wrap="square" rtlCol="0">
              <a:spAutoFit/>
            </a:bodyPr>
            <a:lstStyle/>
            <a:p>
              <a:pPr algn="ctr"/>
              <a:r>
                <a:rPr lang="zh-CN" altLang="en-US" sz="1600" dirty="0" smtClean="0"/>
                <a:t>不同</a:t>
              </a:r>
              <a:endParaRPr lang="en-US" sz="1600" dirty="0"/>
            </a:p>
          </p:txBody>
        </p:sp>
        <p:sp>
          <p:nvSpPr>
            <p:cNvPr id="45" name="TextBox 44"/>
            <p:cNvSpPr txBox="1"/>
            <p:nvPr/>
          </p:nvSpPr>
          <p:spPr>
            <a:xfrm>
              <a:off x="8571187" y="2990193"/>
              <a:ext cx="630620" cy="338554"/>
            </a:xfrm>
            <a:prstGeom prst="rect">
              <a:avLst/>
            </a:prstGeom>
            <a:solidFill>
              <a:schemeClr val="accent6">
                <a:lumMod val="40000"/>
                <a:lumOff val="60000"/>
              </a:schemeClr>
            </a:solidFill>
          </p:spPr>
          <p:txBody>
            <a:bodyPr wrap="square" rtlCol="0">
              <a:spAutoFit/>
            </a:bodyPr>
            <a:lstStyle/>
            <a:p>
              <a:pPr algn="ctr"/>
              <a:r>
                <a:rPr lang="zh-CN" altLang="en-US" sz="1600" dirty="0" smtClean="0"/>
                <a:t>相同</a:t>
              </a:r>
              <a:endParaRPr lang="en-US" sz="1600" dirty="0"/>
            </a:p>
          </p:txBody>
        </p:sp>
        <p:sp>
          <p:nvSpPr>
            <p:cNvPr id="46" name="TextBox 45"/>
            <p:cNvSpPr txBox="1"/>
            <p:nvPr/>
          </p:nvSpPr>
          <p:spPr>
            <a:xfrm>
              <a:off x="8392511" y="5176345"/>
              <a:ext cx="630620" cy="338554"/>
            </a:xfrm>
            <a:prstGeom prst="rect">
              <a:avLst/>
            </a:prstGeom>
            <a:solidFill>
              <a:schemeClr val="accent6">
                <a:lumMod val="40000"/>
                <a:lumOff val="60000"/>
              </a:schemeClr>
            </a:solidFill>
          </p:spPr>
          <p:txBody>
            <a:bodyPr wrap="square" rtlCol="0">
              <a:spAutoFit/>
            </a:bodyPr>
            <a:lstStyle/>
            <a:p>
              <a:pPr algn="ctr"/>
              <a:r>
                <a:rPr lang="en-US" altLang="zh-CN" sz="1600" dirty="0" smtClean="0"/>
                <a:t>true</a:t>
              </a:r>
              <a:endParaRPr lang="en-US" sz="1600" dirty="0"/>
            </a:p>
          </p:txBody>
        </p:sp>
        <p:sp>
          <p:nvSpPr>
            <p:cNvPr id="47" name="TextBox 46"/>
            <p:cNvSpPr txBox="1"/>
            <p:nvPr/>
          </p:nvSpPr>
          <p:spPr>
            <a:xfrm>
              <a:off x="10095187" y="5192110"/>
              <a:ext cx="630620" cy="338554"/>
            </a:xfrm>
            <a:prstGeom prst="rect">
              <a:avLst/>
            </a:prstGeom>
            <a:solidFill>
              <a:schemeClr val="accent6">
                <a:lumMod val="40000"/>
                <a:lumOff val="60000"/>
              </a:schemeClr>
            </a:solidFill>
          </p:spPr>
          <p:txBody>
            <a:bodyPr wrap="square" rtlCol="0">
              <a:spAutoFit/>
            </a:bodyPr>
            <a:lstStyle/>
            <a:p>
              <a:pPr algn="ctr"/>
              <a:r>
                <a:rPr lang="en-US" altLang="zh-CN" sz="1600" dirty="0" smtClean="0"/>
                <a:t>false</a:t>
              </a:r>
              <a:endParaRPr lang="en-US" sz="1600" dirty="0"/>
            </a:p>
          </p:txBody>
        </p:sp>
      </p:grpSp>
      <p:sp>
        <p:nvSpPr>
          <p:cNvPr id="49" name="Oval Callout 48"/>
          <p:cNvSpPr/>
          <p:nvPr/>
        </p:nvSpPr>
        <p:spPr>
          <a:xfrm>
            <a:off x="2317531" y="3168868"/>
            <a:ext cx="3011214" cy="2695903"/>
          </a:xfrm>
          <a:prstGeom prst="wedgeEllipseCallout">
            <a:avLst>
              <a:gd name="adj1" fmla="val 109894"/>
              <a:gd name="adj2" fmla="val 3766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既然使用的时候总是一起使用，那么</a:t>
            </a:r>
            <a:r>
              <a:rPr lang="zh-CN" altLang="en-US" b="1" dirty="0" smtClean="0">
                <a:solidFill>
                  <a:srgbClr val="C00000"/>
                </a:solidFill>
              </a:rPr>
              <a:t>重写的时候也一定要一起重写</a:t>
            </a:r>
            <a:r>
              <a:rPr lang="zh-CN" altLang="en-US" dirty="0" smtClean="0">
                <a:solidFill>
                  <a:schemeClr val="tx1"/>
                </a:solidFill>
              </a:rPr>
              <a:t>！！！</a:t>
            </a:r>
            <a:r>
              <a:rPr lang="en-US" altLang="zh-CN" b="1" dirty="0" smtClean="0">
                <a:solidFill>
                  <a:srgbClr val="C00000"/>
                </a:solidFill>
              </a:rPr>
              <a:t>hashCode</a:t>
            </a:r>
            <a:r>
              <a:rPr lang="zh-CN" altLang="en-US" b="1" dirty="0" smtClean="0">
                <a:solidFill>
                  <a:srgbClr val="C00000"/>
                </a:solidFill>
              </a:rPr>
              <a:t>和</a:t>
            </a:r>
            <a:r>
              <a:rPr lang="en-US" altLang="zh-CN" b="1" dirty="0" smtClean="0">
                <a:solidFill>
                  <a:srgbClr val="C00000"/>
                </a:solidFill>
              </a:rPr>
              <a:t>equals</a:t>
            </a:r>
            <a:r>
              <a:rPr lang="zh-CN" altLang="en-US" b="1" dirty="0" smtClean="0">
                <a:solidFill>
                  <a:srgbClr val="C00000"/>
                </a:solidFill>
              </a:rPr>
              <a:t>方法要一起重写，</a:t>
            </a:r>
            <a:r>
              <a:rPr lang="zh-CN" altLang="en-US" dirty="0" smtClean="0">
                <a:solidFill>
                  <a:schemeClr val="tx1"/>
                </a:solidFill>
              </a:rPr>
              <a:t>重写后的逻辑满足图中逻辑。</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904117"/>
            <a:ext cx="11015870" cy="1161165"/>
          </a:xfrm>
        </p:spPr>
        <p:txBody>
          <a:bodyPr vert="horz" lIns="91440" tIns="45720" rIns="91440" bIns="45720" rtlCol="0">
            <a:noAutofit/>
          </a:bodyPr>
          <a:lstStyle/>
          <a:p>
            <a:r>
              <a:rPr lang="en-US" altLang="zh-CN" sz="2400" dirty="0" err="1" smtClean="0">
                <a:solidFill>
                  <a:schemeClr val="tx1">
                    <a:lumMod val="75000"/>
                    <a:lumOff val="25000"/>
                  </a:schemeClr>
                </a:solidFill>
              </a:rPr>
              <a:t>java.lang.ClassLoader</a:t>
            </a:r>
            <a:r>
              <a:rPr lang="zh-CN" altLang="en-US" sz="2400" dirty="0" smtClean="0">
                <a:solidFill>
                  <a:schemeClr val="tx1">
                    <a:lumMod val="75000"/>
                    <a:lumOff val="25000"/>
                  </a:schemeClr>
                </a:solidFill>
              </a:rPr>
              <a:t>类是一个抽象类；定义了类加载的核心操作；</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每个 </a:t>
            </a:r>
            <a:r>
              <a:rPr lang="en-US" altLang="zh-CN" sz="2400" dirty="0" smtClean="0">
                <a:solidFill>
                  <a:schemeClr val="tx1">
                    <a:lumMod val="75000"/>
                    <a:lumOff val="25000"/>
                  </a:schemeClr>
                </a:solidFill>
              </a:rPr>
              <a:t>Class </a:t>
            </a:r>
            <a:r>
              <a:rPr lang="zh-CN" altLang="en-US" sz="2400" dirty="0" smtClean="0">
                <a:solidFill>
                  <a:schemeClr val="tx1">
                    <a:lumMod val="75000"/>
                    <a:lumOff val="25000"/>
                  </a:schemeClr>
                </a:solidFill>
              </a:rPr>
              <a:t>对象都包含一个对定义它的 </a:t>
            </a:r>
            <a:r>
              <a:rPr lang="en-US" altLang="zh-CN" sz="2400" dirty="0" err="1" smtClean="0">
                <a:solidFill>
                  <a:schemeClr val="tx1">
                    <a:lumMod val="75000"/>
                    <a:lumOff val="25000"/>
                  </a:schemeClr>
                </a:solidFill>
              </a:rPr>
              <a:t>ClassLoader</a:t>
            </a:r>
            <a:r>
              <a:rPr lang="en-US" altLang="zh-CN" sz="2400" dirty="0" smtClean="0">
                <a:solidFill>
                  <a:schemeClr val="tx1">
                    <a:lumMod val="75000"/>
                    <a:lumOff val="25000"/>
                  </a:schemeClr>
                </a:solidFill>
              </a:rPr>
              <a:t> </a:t>
            </a:r>
            <a:r>
              <a:rPr lang="zh-CN" altLang="en-US" sz="2400" dirty="0" smtClean="0">
                <a:solidFill>
                  <a:schemeClr val="tx1">
                    <a:lumMod val="75000"/>
                    <a:lumOff val="25000"/>
                  </a:schemeClr>
                </a:solidFill>
              </a:rPr>
              <a:t>的引用</a:t>
            </a:r>
            <a:r>
              <a:rPr lang="en-US" altLang="zh-CN" sz="2400" dirty="0" smtClean="0">
                <a:solidFill>
                  <a:schemeClr val="tx1">
                    <a:lumMod val="75000"/>
                    <a:lumOff val="25000"/>
                  </a:schemeClr>
                </a:solidFill>
              </a:rPr>
              <a:t>;</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ClassLoader</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715857" y="2180606"/>
            <a:ext cx="10687987" cy="923330"/>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获得</a:t>
            </a:r>
            <a:r>
              <a:rPr lang="en-US" altLang="zh-CN" dirty="0" smtClean="0">
                <a:ea typeface="微软雅黑 Light"/>
              </a:rPr>
              <a:t>Class</a:t>
            </a:r>
            <a:r>
              <a:rPr lang="zh-CN" altLang="en-US" dirty="0" smtClean="0">
                <a:ea typeface="微软雅黑 Light"/>
              </a:rPr>
              <a:t>对象的</a:t>
            </a:r>
            <a:r>
              <a:rPr lang="en-US" altLang="zh-CN" dirty="0" err="1" smtClean="0">
                <a:ea typeface="微软雅黑 Light"/>
              </a:rPr>
              <a:t>ClassLoader</a:t>
            </a:r>
            <a:r>
              <a:rPr lang="zh-CN" altLang="en-US" dirty="0" smtClean="0">
                <a:ea typeface="微软雅黑 Light"/>
              </a:rPr>
              <a:t>引用	</a:t>
            </a:r>
          </a:p>
          <a:p>
            <a:r>
              <a:rPr lang="en-US" altLang="zh-CN" dirty="0" err="1" smtClean="0">
                <a:ea typeface="微软雅黑 Light"/>
              </a:rPr>
              <a:t>ClassLoader</a:t>
            </a:r>
            <a:r>
              <a:rPr lang="en-US" altLang="zh-CN" dirty="0" smtClean="0">
                <a:ea typeface="微软雅黑 Light"/>
              </a:rPr>
              <a:t> loader=</a:t>
            </a:r>
            <a:r>
              <a:rPr lang="en-US" altLang="zh-CN" dirty="0" err="1" smtClean="0">
                <a:ea typeface="微软雅黑 Light"/>
              </a:rPr>
              <a:t>TestClassLoader.class.getClassLoader</a:t>
            </a:r>
            <a:r>
              <a:rPr lang="en-US" altLang="zh-CN" dirty="0" smtClean="0">
                <a:ea typeface="微软雅黑 Light"/>
              </a:rPr>
              <a:t>();</a:t>
            </a:r>
          </a:p>
          <a:p>
            <a:r>
              <a:rPr lang="en-US" altLang="zh-CN" dirty="0" err="1" smtClean="0">
                <a:ea typeface="微软雅黑 Light"/>
              </a:rPr>
              <a:t>System.out.println</a:t>
            </a:r>
            <a:r>
              <a:rPr lang="en-US" altLang="zh-CN" dirty="0" smtClean="0">
                <a:ea typeface="微软雅黑 Light"/>
              </a:rPr>
              <a:t>(loader);</a:t>
            </a:r>
            <a:endParaRPr lang="en-US" dirty="0">
              <a:ea typeface="微软雅黑 Light"/>
            </a:endParaRPr>
          </a:p>
        </p:txBody>
      </p:sp>
      <p:pic>
        <p:nvPicPr>
          <p:cNvPr id="20481" name="Picture 1" descr="C:\Users\wxh\AppData\Roaming\Tencent\Users\29097443\QQ\WinTemp\RichOle\`QM%L3@KN32YXN4S$15EG0H.png"/>
          <p:cNvPicPr>
            <a:picLocks noChangeAspect="1" noChangeArrowheads="1"/>
          </p:cNvPicPr>
          <p:nvPr/>
        </p:nvPicPr>
        <p:blipFill>
          <a:blip r:embed="rId3" cstate="print"/>
          <a:srcRect/>
          <a:stretch>
            <a:fillRect/>
          </a:stretch>
        </p:blipFill>
        <p:spPr bwMode="auto">
          <a:xfrm>
            <a:off x="6810703" y="2932386"/>
            <a:ext cx="3486150" cy="200025"/>
          </a:xfrm>
          <a:prstGeom prst="rect">
            <a:avLst/>
          </a:prstGeom>
          <a:noFill/>
          <a:ln w="44450">
            <a:solidFill>
              <a:schemeClr val="accent6"/>
            </a:solidFill>
          </a:ln>
        </p:spPr>
      </p:pic>
      <p:sp>
        <p:nvSpPr>
          <p:cNvPr id="6" name="TextBox 5"/>
          <p:cNvSpPr txBox="1"/>
          <p:nvPr/>
        </p:nvSpPr>
        <p:spPr>
          <a:xfrm>
            <a:off x="7709338" y="2569779"/>
            <a:ext cx="1497724"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graphicFrame>
        <p:nvGraphicFramePr>
          <p:cNvPr id="7" name="Table 6"/>
          <p:cNvGraphicFramePr>
            <a:graphicFrameLocks noGrp="1"/>
          </p:cNvGraphicFramePr>
          <p:nvPr/>
        </p:nvGraphicFramePr>
        <p:xfrm>
          <a:off x="394136" y="3292103"/>
          <a:ext cx="10893973" cy="3119295"/>
        </p:xfrm>
        <a:graphic>
          <a:graphicData uri="http://schemas.openxmlformats.org/drawingml/2006/table">
            <a:tbl>
              <a:tblPr firstRow="1" bandRow="1">
                <a:tableStyleId>{5C22544A-7EE6-4342-B048-85BDC9FD1C3A}</a:tableStyleId>
              </a:tblPr>
              <a:tblGrid>
                <a:gridCol w="5131338"/>
                <a:gridCol w="5762635"/>
              </a:tblGrid>
              <a:tr h="370840">
                <a:tc>
                  <a:txBody>
                    <a:bodyPr/>
                    <a:lstStyle/>
                    <a:p>
                      <a:pPr algn="ctr" fontAlgn="t"/>
                      <a:r>
                        <a:rPr lang="zh-CN" altLang="en-US" sz="1600" b="1" i="0" u="none" strike="noStrike" dirty="0">
                          <a:solidFill>
                            <a:srgbClr val="000000"/>
                          </a:solidFill>
                          <a:latin typeface="Arial"/>
                          <a:ea typeface="微软雅黑 Light"/>
                        </a:rPr>
                        <a:t>方法</a:t>
                      </a:r>
                    </a:p>
                  </a:txBody>
                  <a:tcPr marL="9525" marR="9525" marT="9525" marB="0"/>
                </a:tc>
                <a:tc>
                  <a:txBody>
                    <a:bodyPr/>
                    <a:lstStyle/>
                    <a:p>
                      <a:pPr algn="ctr" fontAlgn="t"/>
                      <a:r>
                        <a:rPr lang="zh-CN" altLang="en-US" sz="1600" b="1" i="0" u="none" strike="noStrike">
                          <a:solidFill>
                            <a:srgbClr val="000000"/>
                          </a:solidFill>
                          <a:latin typeface="Arial"/>
                          <a:ea typeface="微软雅黑 Light"/>
                        </a:rPr>
                        <a:t>说明</a:t>
                      </a:r>
                    </a:p>
                  </a:txBody>
                  <a:tcPr marL="9525" marR="9525" marT="9525" marB="0"/>
                </a:tc>
              </a:tr>
              <a:tr h="388795">
                <a:tc>
                  <a:txBody>
                    <a:bodyPr/>
                    <a:lstStyle/>
                    <a:p>
                      <a:pPr algn="l" fontAlgn="t"/>
                      <a:r>
                        <a:rPr lang="en-US" sz="1600" b="0" i="0" u="none" strike="noStrike" dirty="0" err="1">
                          <a:solidFill>
                            <a:srgbClr val="000000"/>
                          </a:solidFill>
                          <a:latin typeface="宋体" pitchFamily="2" charset="-122"/>
                          <a:ea typeface="宋体" pitchFamily="2" charset="-122"/>
                        </a:rPr>
                        <a:t>getParent</a:t>
                      </a:r>
                      <a:r>
                        <a:rPr lang="en-US" sz="1600" b="0" i="0" u="none" strike="noStrike" dirty="0">
                          <a:solidFill>
                            <a:srgbClr val="000000"/>
                          </a:solidFill>
                          <a:latin typeface="宋体" pitchFamily="2" charset="-122"/>
                          <a:ea typeface="宋体" pitchFamily="2" charset="-122"/>
                        </a:rPr>
                        <a:t>()</a:t>
                      </a:r>
                    </a:p>
                  </a:txBody>
                  <a:tcPr marL="9525" marR="9525" marT="9525" marB="0"/>
                </a:tc>
                <a:tc>
                  <a:txBody>
                    <a:bodyPr/>
                    <a:lstStyle/>
                    <a:p>
                      <a:pPr algn="l" fontAlgn="t"/>
                      <a:r>
                        <a:rPr lang="zh-CN" altLang="en-US" sz="1600" b="0" i="0" u="none" strike="noStrike">
                          <a:solidFill>
                            <a:srgbClr val="000000"/>
                          </a:solidFill>
                          <a:latin typeface="+mn-ea"/>
                          <a:ea typeface="+mn-ea"/>
                        </a:rPr>
                        <a:t>返回该类加载器的父类加载器。</a:t>
                      </a:r>
                    </a:p>
                  </a:txBody>
                  <a:tcPr marL="9525" marR="9525" marT="9525" marB="0"/>
                </a:tc>
              </a:tr>
              <a:tr h="370840">
                <a:tc>
                  <a:txBody>
                    <a:bodyPr/>
                    <a:lstStyle/>
                    <a:p>
                      <a:pPr algn="l" fontAlgn="t"/>
                      <a:r>
                        <a:rPr lang="en-US" sz="1600" b="0" i="0" u="none" strike="noStrike">
                          <a:solidFill>
                            <a:srgbClr val="000000"/>
                          </a:solidFill>
                          <a:latin typeface="宋体" pitchFamily="2" charset="-122"/>
                          <a:ea typeface="宋体" pitchFamily="2" charset="-122"/>
                        </a:rPr>
                        <a:t>loadClass(String name)</a:t>
                      </a:r>
                    </a:p>
                  </a:txBody>
                  <a:tcPr marL="9525" marR="9525" marT="9525" marB="0"/>
                </a:tc>
                <a:tc>
                  <a:txBody>
                    <a:bodyPr/>
                    <a:lstStyle/>
                    <a:p>
                      <a:pPr algn="l" fontAlgn="t"/>
                      <a:r>
                        <a:rPr lang="zh-CN" altLang="en-US" sz="1600" b="0" i="0" u="none" strike="noStrike" dirty="0">
                          <a:solidFill>
                            <a:srgbClr val="000000"/>
                          </a:solidFill>
                          <a:latin typeface="+mn-ea"/>
                          <a:ea typeface="+mn-ea"/>
                        </a:rPr>
                        <a:t>加载名称为 </a:t>
                      </a:r>
                      <a:r>
                        <a:rPr lang="en-US" altLang="zh-CN" sz="1600" b="0" i="0" u="none" strike="noStrike" dirty="0">
                          <a:solidFill>
                            <a:srgbClr val="000000"/>
                          </a:solidFill>
                          <a:latin typeface="+mn-ea"/>
                          <a:ea typeface="+mn-ea"/>
                        </a:rPr>
                        <a:t>name</a:t>
                      </a:r>
                      <a:r>
                        <a:rPr lang="zh-CN" altLang="en-US" sz="1600" b="0" i="0" u="none" strike="noStrike" dirty="0">
                          <a:solidFill>
                            <a:srgbClr val="000000"/>
                          </a:solidFill>
                          <a:latin typeface="+mn-ea"/>
                          <a:ea typeface="+mn-ea"/>
                        </a:rPr>
                        <a:t>的类，返回的结果是 </a:t>
                      </a:r>
                      <a:r>
                        <a:rPr lang="en-US" altLang="zh-CN" sz="1600" b="0" i="0" u="none" strike="noStrike" dirty="0" err="1">
                          <a:solidFill>
                            <a:srgbClr val="000000"/>
                          </a:solidFill>
                          <a:latin typeface="+mn-ea"/>
                          <a:ea typeface="+mn-ea"/>
                        </a:rPr>
                        <a:t>java.lang.Class</a:t>
                      </a:r>
                      <a:r>
                        <a:rPr lang="zh-CN" altLang="en-US" sz="1600" b="0" i="0" u="none" strike="noStrike" dirty="0">
                          <a:solidFill>
                            <a:srgbClr val="000000"/>
                          </a:solidFill>
                          <a:latin typeface="+mn-ea"/>
                          <a:ea typeface="+mn-ea"/>
                        </a:rPr>
                        <a:t>类的实例。</a:t>
                      </a:r>
                    </a:p>
                  </a:txBody>
                  <a:tcPr marL="9525" marR="9525" marT="9525" marB="0"/>
                </a:tc>
              </a:tr>
              <a:tr h="370840">
                <a:tc>
                  <a:txBody>
                    <a:bodyPr/>
                    <a:lstStyle/>
                    <a:p>
                      <a:pPr algn="l" fontAlgn="t"/>
                      <a:r>
                        <a:rPr lang="en-US" sz="1600" b="0" i="0" u="none" strike="noStrike" dirty="0" err="1">
                          <a:solidFill>
                            <a:srgbClr val="000000"/>
                          </a:solidFill>
                          <a:latin typeface="宋体" pitchFamily="2" charset="-122"/>
                          <a:ea typeface="宋体" pitchFamily="2" charset="-122"/>
                        </a:rPr>
                        <a:t>findClass</a:t>
                      </a:r>
                      <a:r>
                        <a:rPr lang="en-US" sz="1600" b="0" i="0" u="none" strike="noStrike" dirty="0">
                          <a:solidFill>
                            <a:srgbClr val="000000"/>
                          </a:solidFill>
                          <a:latin typeface="宋体" pitchFamily="2" charset="-122"/>
                          <a:ea typeface="宋体" pitchFamily="2" charset="-122"/>
                        </a:rPr>
                        <a:t>(String name)</a:t>
                      </a:r>
                    </a:p>
                  </a:txBody>
                  <a:tcPr marL="9525" marR="9525" marT="9525" marB="0"/>
                </a:tc>
                <a:tc>
                  <a:txBody>
                    <a:bodyPr/>
                    <a:lstStyle/>
                    <a:p>
                      <a:pPr algn="l" fontAlgn="t"/>
                      <a:r>
                        <a:rPr lang="zh-CN" altLang="en-US" sz="1600" b="0" i="0" u="none" strike="noStrike">
                          <a:solidFill>
                            <a:srgbClr val="000000"/>
                          </a:solidFill>
                          <a:latin typeface="+mn-ea"/>
                          <a:ea typeface="+mn-ea"/>
                        </a:rPr>
                        <a:t>查找名称为 </a:t>
                      </a:r>
                      <a:r>
                        <a:rPr lang="en-US" altLang="zh-CN" sz="1600" b="0" i="0" u="none" strike="noStrike">
                          <a:solidFill>
                            <a:srgbClr val="000000"/>
                          </a:solidFill>
                          <a:latin typeface="+mn-ea"/>
                          <a:ea typeface="+mn-ea"/>
                        </a:rPr>
                        <a:t>name</a:t>
                      </a:r>
                      <a:r>
                        <a:rPr lang="zh-CN" altLang="en-US" sz="1600" b="0" i="0" u="none" strike="noStrike">
                          <a:solidFill>
                            <a:srgbClr val="000000"/>
                          </a:solidFill>
                          <a:latin typeface="+mn-ea"/>
                          <a:ea typeface="+mn-ea"/>
                        </a:rPr>
                        <a:t>的类，返回的结果是 </a:t>
                      </a:r>
                      <a:r>
                        <a:rPr lang="en-US" altLang="zh-CN" sz="1600" b="0" i="0" u="none" strike="noStrike">
                          <a:solidFill>
                            <a:srgbClr val="000000"/>
                          </a:solidFill>
                          <a:latin typeface="+mn-ea"/>
                          <a:ea typeface="+mn-ea"/>
                        </a:rPr>
                        <a:t>java.lang.Class</a:t>
                      </a:r>
                      <a:r>
                        <a:rPr lang="zh-CN" altLang="en-US" sz="1600" b="0" i="0" u="none" strike="noStrike">
                          <a:solidFill>
                            <a:srgbClr val="000000"/>
                          </a:solidFill>
                          <a:latin typeface="+mn-ea"/>
                          <a:ea typeface="+mn-ea"/>
                        </a:rPr>
                        <a:t>类的实例。</a:t>
                      </a:r>
                    </a:p>
                  </a:txBody>
                  <a:tcPr marL="9525" marR="9525" marT="9525" marB="0"/>
                </a:tc>
              </a:tr>
              <a:tr h="370840">
                <a:tc>
                  <a:txBody>
                    <a:bodyPr/>
                    <a:lstStyle/>
                    <a:p>
                      <a:pPr algn="l" fontAlgn="t"/>
                      <a:r>
                        <a:rPr lang="en-US" sz="1600" b="0" i="0" u="none" strike="noStrike">
                          <a:solidFill>
                            <a:srgbClr val="000000"/>
                          </a:solidFill>
                          <a:latin typeface="宋体" pitchFamily="2" charset="-122"/>
                          <a:ea typeface="宋体" pitchFamily="2" charset="-122"/>
                        </a:rPr>
                        <a:t>findLoadedClass(String name)</a:t>
                      </a:r>
                    </a:p>
                  </a:txBody>
                  <a:tcPr marL="9525" marR="9525" marT="9525" marB="0"/>
                </a:tc>
                <a:tc>
                  <a:txBody>
                    <a:bodyPr/>
                    <a:lstStyle/>
                    <a:p>
                      <a:pPr algn="l" fontAlgn="t"/>
                      <a:r>
                        <a:rPr lang="zh-CN" altLang="en-US" sz="1600" b="0" i="0" u="none" strike="noStrike">
                          <a:solidFill>
                            <a:srgbClr val="000000"/>
                          </a:solidFill>
                          <a:latin typeface="+mn-ea"/>
                          <a:ea typeface="+mn-ea"/>
                        </a:rPr>
                        <a:t>查找名称为 </a:t>
                      </a:r>
                      <a:r>
                        <a:rPr lang="en-US" altLang="zh-CN" sz="1600" b="0" i="0" u="none" strike="noStrike">
                          <a:solidFill>
                            <a:srgbClr val="000000"/>
                          </a:solidFill>
                          <a:latin typeface="+mn-ea"/>
                          <a:ea typeface="+mn-ea"/>
                        </a:rPr>
                        <a:t>name</a:t>
                      </a:r>
                      <a:r>
                        <a:rPr lang="zh-CN" altLang="en-US" sz="1600" b="0" i="0" u="none" strike="noStrike">
                          <a:solidFill>
                            <a:srgbClr val="000000"/>
                          </a:solidFill>
                          <a:latin typeface="+mn-ea"/>
                          <a:ea typeface="+mn-ea"/>
                        </a:rPr>
                        <a:t>的已经被加载过的类，返回的结果是 </a:t>
                      </a:r>
                      <a:r>
                        <a:rPr lang="en-US" altLang="zh-CN" sz="1600" b="0" i="0" u="none" strike="noStrike">
                          <a:solidFill>
                            <a:srgbClr val="000000"/>
                          </a:solidFill>
                          <a:latin typeface="+mn-ea"/>
                          <a:ea typeface="+mn-ea"/>
                        </a:rPr>
                        <a:t>java.lang.Class</a:t>
                      </a:r>
                      <a:r>
                        <a:rPr lang="zh-CN" altLang="en-US" sz="1600" b="0" i="0" u="none" strike="noStrike">
                          <a:solidFill>
                            <a:srgbClr val="000000"/>
                          </a:solidFill>
                          <a:latin typeface="+mn-ea"/>
                          <a:ea typeface="+mn-ea"/>
                        </a:rPr>
                        <a:t>类的实例。</a:t>
                      </a:r>
                    </a:p>
                  </a:txBody>
                  <a:tcPr marL="9525" marR="9525" marT="9525" marB="0"/>
                </a:tc>
              </a:tr>
              <a:tr h="370840">
                <a:tc>
                  <a:txBody>
                    <a:bodyPr/>
                    <a:lstStyle/>
                    <a:p>
                      <a:pPr algn="l" fontAlgn="t"/>
                      <a:r>
                        <a:rPr lang="en-US" sz="1600" b="0" i="0" u="none" strike="noStrike" dirty="0" err="1">
                          <a:solidFill>
                            <a:srgbClr val="000000"/>
                          </a:solidFill>
                          <a:latin typeface="宋体" pitchFamily="2" charset="-122"/>
                          <a:ea typeface="宋体" pitchFamily="2" charset="-122"/>
                        </a:rPr>
                        <a:t>defineClass</a:t>
                      </a:r>
                      <a:r>
                        <a:rPr lang="en-US" sz="1600" b="0" i="0" u="none" strike="noStrike" dirty="0">
                          <a:solidFill>
                            <a:srgbClr val="000000"/>
                          </a:solidFill>
                          <a:latin typeface="宋体" pitchFamily="2" charset="-122"/>
                          <a:ea typeface="宋体" pitchFamily="2" charset="-122"/>
                        </a:rPr>
                        <a:t>(String name, byte[] b, </a:t>
                      </a:r>
                      <a:r>
                        <a:rPr lang="en-US" sz="1600" b="0" i="0" u="none" strike="noStrike" dirty="0" err="1">
                          <a:solidFill>
                            <a:srgbClr val="000000"/>
                          </a:solidFill>
                          <a:latin typeface="宋体" pitchFamily="2" charset="-122"/>
                          <a:ea typeface="宋体" pitchFamily="2" charset="-122"/>
                        </a:rPr>
                        <a:t>int</a:t>
                      </a:r>
                      <a:r>
                        <a:rPr lang="en-US" sz="1600" b="0" i="0" u="none" strike="noStrike" dirty="0">
                          <a:solidFill>
                            <a:srgbClr val="000000"/>
                          </a:solidFill>
                          <a:latin typeface="宋体" pitchFamily="2" charset="-122"/>
                          <a:ea typeface="宋体" pitchFamily="2" charset="-122"/>
                        </a:rPr>
                        <a:t> off, </a:t>
                      </a:r>
                      <a:r>
                        <a:rPr lang="en-US" sz="1600" b="0" i="0" u="none" strike="noStrike" dirty="0" err="1">
                          <a:solidFill>
                            <a:srgbClr val="000000"/>
                          </a:solidFill>
                          <a:latin typeface="宋体" pitchFamily="2" charset="-122"/>
                          <a:ea typeface="宋体" pitchFamily="2" charset="-122"/>
                        </a:rPr>
                        <a:t>int</a:t>
                      </a:r>
                      <a:r>
                        <a:rPr lang="en-US" sz="1600" b="0" i="0" u="none" strike="noStrike" dirty="0">
                          <a:solidFill>
                            <a:srgbClr val="000000"/>
                          </a:solidFill>
                          <a:latin typeface="宋体" pitchFamily="2" charset="-122"/>
                          <a:ea typeface="宋体" pitchFamily="2" charset="-122"/>
                        </a:rPr>
                        <a:t> </a:t>
                      </a:r>
                      <a:r>
                        <a:rPr lang="en-US" sz="1600" b="0" i="0" u="none" strike="noStrike" dirty="0" err="1">
                          <a:solidFill>
                            <a:srgbClr val="000000"/>
                          </a:solidFill>
                          <a:latin typeface="宋体" pitchFamily="2" charset="-122"/>
                          <a:ea typeface="宋体" pitchFamily="2" charset="-122"/>
                        </a:rPr>
                        <a:t>len</a:t>
                      </a:r>
                      <a:r>
                        <a:rPr lang="en-US" sz="1600" b="0" i="0" u="none" strike="noStrike" dirty="0">
                          <a:solidFill>
                            <a:srgbClr val="000000"/>
                          </a:solidFill>
                          <a:latin typeface="宋体" pitchFamily="2" charset="-122"/>
                          <a:ea typeface="宋体" pitchFamily="2" charset="-122"/>
                        </a:rPr>
                        <a:t>)</a:t>
                      </a:r>
                    </a:p>
                  </a:txBody>
                  <a:tcPr marL="9525" marR="9525" marT="9525" marB="0"/>
                </a:tc>
                <a:tc>
                  <a:txBody>
                    <a:bodyPr/>
                    <a:lstStyle/>
                    <a:p>
                      <a:pPr algn="l" fontAlgn="t"/>
                      <a:r>
                        <a:rPr lang="zh-CN" altLang="en-US" sz="1600" b="0" i="0" u="none" strike="noStrike">
                          <a:solidFill>
                            <a:srgbClr val="000000"/>
                          </a:solidFill>
                          <a:latin typeface="+mn-ea"/>
                          <a:ea typeface="+mn-ea"/>
                        </a:rPr>
                        <a:t>把字节数组 </a:t>
                      </a:r>
                      <a:r>
                        <a:rPr lang="en-US" altLang="zh-CN" sz="1600" b="0" i="0" u="none" strike="noStrike">
                          <a:solidFill>
                            <a:srgbClr val="000000"/>
                          </a:solidFill>
                          <a:latin typeface="+mn-ea"/>
                          <a:ea typeface="+mn-ea"/>
                        </a:rPr>
                        <a:t>b</a:t>
                      </a:r>
                      <a:r>
                        <a:rPr lang="zh-CN" altLang="en-US" sz="1600" b="0" i="0" u="none" strike="noStrike">
                          <a:solidFill>
                            <a:srgbClr val="000000"/>
                          </a:solidFill>
                          <a:latin typeface="+mn-ea"/>
                          <a:ea typeface="+mn-ea"/>
                        </a:rPr>
                        <a:t>中的内容转换成 </a:t>
                      </a:r>
                      <a:r>
                        <a:rPr lang="en-US" altLang="zh-CN" sz="1600" b="0" i="0" u="none" strike="noStrike">
                          <a:solidFill>
                            <a:srgbClr val="000000"/>
                          </a:solidFill>
                          <a:latin typeface="+mn-ea"/>
                          <a:ea typeface="+mn-ea"/>
                        </a:rPr>
                        <a:t>Java </a:t>
                      </a:r>
                      <a:r>
                        <a:rPr lang="zh-CN" altLang="en-US" sz="1600" b="0" i="0" u="none" strike="noStrike">
                          <a:solidFill>
                            <a:srgbClr val="000000"/>
                          </a:solidFill>
                          <a:latin typeface="+mn-ea"/>
                          <a:ea typeface="+mn-ea"/>
                        </a:rPr>
                        <a:t>类，返回的结果是 </a:t>
                      </a:r>
                      <a:r>
                        <a:rPr lang="en-US" altLang="zh-CN" sz="1600" b="0" i="0" u="none" strike="noStrike">
                          <a:solidFill>
                            <a:srgbClr val="000000"/>
                          </a:solidFill>
                          <a:latin typeface="+mn-ea"/>
                          <a:ea typeface="+mn-ea"/>
                        </a:rPr>
                        <a:t>java.lang.Class</a:t>
                      </a:r>
                      <a:r>
                        <a:rPr lang="zh-CN" altLang="en-US" sz="1600" b="0" i="0" u="none" strike="noStrike">
                          <a:solidFill>
                            <a:srgbClr val="000000"/>
                          </a:solidFill>
                          <a:latin typeface="+mn-ea"/>
                          <a:ea typeface="+mn-ea"/>
                        </a:rPr>
                        <a:t>类的实例。这个方法被声明为 </a:t>
                      </a:r>
                      <a:r>
                        <a:rPr lang="en-US" altLang="zh-CN" sz="1600" b="0" i="0" u="none" strike="noStrike">
                          <a:solidFill>
                            <a:srgbClr val="000000"/>
                          </a:solidFill>
                          <a:latin typeface="+mn-ea"/>
                          <a:ea typeface="+mn-ea"/>
                        </a:rPr>
                        <a:t>final</a:t>
                      </a:r>
                      <a:r>
                        <a:rPr lang="zh-CN" altLang="en-US" sz="1600" b="0" i="0" u="none" strike="noStrike">
                          <a:solidFill>
                            <a:srgbClr val="000000"/>
                          </a:solidFill>
                          <a:latin typeface="+mn-ea"/>
                          <a:ea typeface="+mn-ea"/>
                        </a:rPr>
                        <a:t>的。</a:t>
                      </a:r>
                    </a:p>
                  </a:txBody>
                  <a:tcPr marL="9525" marR="9525" marT="9525" marB="0"/>
                </a:tc>
              </a:tr>
              <a:tr h="370840">
                <a:tc>
                  <a:txBody>
                    <a:bodyPr/>
                    <a:lstStyle/>
                    <a:p>
                      <a:pPr algn="l" fontAlgn="t"/>
                      <a:r>
                        <a:rPr lang="en-US" sz="1600" b="0" i="0" u="none" strike="noStrike" dirty="0" err="1">
                          <a:solidFill>
                            <a:srgbClr val="000000"/>
                          </a:solidFill>
                          <a:latin typeface="宋体" pitchFamily="2" charset="-122"/>
                          <a:ea typeface="宋体" pitchFamily="2" charset="-122"/>
                        </a:rPr>
                        <a:t>resolveClass</a:t>
                      </a:r>
                      <a:r>
                        <a:rPr lang="en-US" sz="1600" b="0" i="0" u="none" strike="noStrike" dirty="0">
                          <a:solidFill>
                            <a:srgbClr val="000000"/>
                          </a:solidFill>
                          <a:latin typeface="宋体" pitchFamily="2" charset="-122"/>
                          <a:ea typeface="宋体" pitchFamily="2" charset="-122"/>
                        </a:rPr>
                        <a:t>(Class&lt;?&gt; c)</a:t>
                      </a:r>
                    </a:p>
                  </a:txBody>
                  <a:tcPr marL="9525" marR="9525" marT="9525" marB="0"/>
                </a:tc>
                <a:tc>
                  <a:txBody>
                    <a:bodyPr/>
                    <a:lstStyle/>
                    <a:p>
                      <a:pPr algn="l" fontAlgn="t"/>
                      <a:r>
                        <a:rPr lang="zh-CN" altLang="en-US" sz="1600" b="0" i="0" u="none" strike="noStrike" dirty="0">
                          <a:solidFill>
                            <a:srgbClr val="000000"/>
                          </a:solidFill>
                          <a:latin typeface="+mn-ea"/>
                          <a:ea typeface="+mn-ea"/>
                        </a:rPr>
                        <a:t>链接指定的 </a:t>
                      </a:r>
                      <a:r>
                        <a:rPr lang="en-US" altLang="zh-CN" sz="1600" b="0" i="0" u="none" strike="noStrike" dirty="0">
                          <a:solidFill>
                            <a:srgbClr val="000000"/>
                          </a:solidFill>
                          <a:latin typeface="+mn-ea"/>
                          <a:ea typeface="+mn-ea"/>
                        </a:rPr>
                        <a:t>Java </a:t>
                      </a:r>
                      <a:r>
                        <a:rPr lang="zh-CN" altLang="en-US" sz="1600" b="0" i="0" u="none" strike="noStrike" dirty="0">
                          <a:solidFill>
                            <a:srgbClr val="000000"/>
                          </a:solidFill>
                          <a:latin typeface="+mn-ea"/>
                          <a:ea typeface="+mn-ea"/>
                        </a:rPr>
                        <a:t>类。</a:t>
                      </a:r>
                    </a:p>
                  </a:txBody>
                  <a:tcPr marL="9525" marR="9525" marT="9525" marB="0"/>
                </a:tc>
              </a:tr>
            </a:tbl>
          </a:graphicData>
        </a:graphic>
      </p:graphicFrame>
    </p:spTree>
  </p:cSld>
  <p:clrMapOvr>
    <a:masterClrMapping/>
  </p:clrMapOvr>
  <p:transition spd="slow">
    <p:push dir="u"/>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3478696"/>
          </a:xfrm>
        </p:spPr>
        <p:txBody>
          <a:bodyPr vert="horz" lIns="91440" tIns="45720" rIns="91440" bIns="45720" rtlCol="0">
            <a:noAutofit/>
          </a:bodyPr>
          <a:lstStyle/>
          <a:p>
            <a:r>
              <a:rPr lang="en-US" altLang="zh-CN" sz="2400" dirty="0" err="1" smtClean="0">
                <a:solidFill>
                  <a:schemeClr val="tx1">
                    <a:lumMod val="75000"/>
                    <a:lumOff val="25000"/>
                  </a:schemeClr>
                </a:solidFill>
              </a:rPr>
              <a:t>URLClassLoader</a:t>
            </a:r>
            <a:r>
              <a:rPr lang="zh-CN" altLang="en-US" sz="2400" dirty="0" smtClean="0">
                <a:solidFill>
                  <a:schemeClr val="tx1">
                    <a:lumMod val="75000"/>
                    <a:lumOff val="25000"/>
                  </a:schemeClr>
                </a:solidFill>
              </a:rPr>
              <a:t>是</a:t>
            </a:r>
            <a:r>
              <a:rPr lang="en-US" altLang="zh-CN" sz="2400" dirty="0" err="1" smtClean="0">
                <a:solidFill>
                  <a:schemeClr val="tx1">
                    <a:lumMod val="75000"/>
                    <a:lumOff val="25000"/>
                  </a:schemeClr>
                </a:solidFill>
              </a:rPr>
              <a:t>ClassLoader</a:t>
            </a:r>
            <a:r>
              <a:rPr lang="zh-CN" altLang="en-US" sz="2400" dirty="0" smtClean="0">
                <a:solidFill>
                  <a:schemeClr val="tx1">
                    <a:lumMod val="75000"/>
                    <a:lumOff val="25000"/>
                  </a:schemeClr>
                </a:solidFill>
              </a:rPr>
              <a:t>的子类；</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该类加载器用于从指向 </a:t>
            </a:r>
            <a:r>
              <a:rPr lang="en-US" altLang="zh-CN" sz="2400" dirty="0" smtClean="0">
                <a:solidFill>
                  <a:schemeClr val="tx1">
                    <a:lumMod val="75000"/>
                    <a:lumOff val="25000"/>
                  </a:schemeClr>
                </a:solidFill>
              </a:rPr>
              <a:t>JAR </a:t>
            </a:r>
            <a:r>
              <a:rPr lang="zh-CN" altLang="en-US" sz="2400" dirty="0" smtClean="0">
                <a:solidFill>
                  <a:schemeClr val="tx1">
                    <a:lumMod val="75000"/>
                    <a:lumOff val="25000"/>
                  </a:schemeClr>
                </a:solidFill>
              </a:rPr>
              <a:t>文件和目录的 </a:t>
            </a:r>
            <a:r>
              <a:rPr lang="en-US" altLang="zh-CN" sz="2400" dirty="0" smtClean="0">
                <a:solidFill>
                  <a:schemeClr val="tx1">
                    <a:lumMod val="75000"/>
                    <a:lumOff val="25000"/>
                  </a:schemeClr>
                </a:solidFill>
              </a:rPr>
              <a:t>URL </a:t>
            </a:r>
            <a:r>
              <a:rPr lang="zh-CN" altLang="en-US" sz="2400" dirty="0" smtClean="0">
                <a:solidFill>
                  <a:schemeClr val="tx1">
                    <a:lumMod val="75000"/>
                    <a:lumOff val="25000"/>
                  </a:schemeClr>
                </a:solidFill>
              </a:rPr>
              <a:t>的搜索路径加载类和资源；</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假定任何以 </a:t>
            </a:r>
            <a:r>
              <a:rPr lang="en-US" altLang="zh-CN" sz="2400" dirty="0" smtClean="0">
                <a:solidFill>
                  <a:schemeClr val="tx1">
                    <a:lumMod val="75000"/>
                    <a:lumOff val="25000"/>
                  </a:schemeClr>
                </a:solidFill>
              </a:rPr>
              <a:t>‘/’ </a:t>
            </a:r>
            <a:r>
              <a:rPr lang="zh-CN" altLang="en-US" sz="2400" dirty="0" smtClean="0">
                <a:solidFill>
                  <a:schemeClr val="tx1">
                    <a:lumMod val="75000"/>
                    <a:lumOff val="25000"/>
                  </a:schemeClr>
                </a:solidFill>
              </a:rPr>
              <a:t>结束的 </a:t>
            </a:r>
            <a:r>
              <a:rPr lang="en-US" altLang="zh-CN" sz="2400" dirty="0" smtClean="0">
                <a:solidFill>
                  <a:schemeClr val="tx1">
                    <a:lumMod val="75000"/>
                    <a:lumOff val="25000"/>
                  </a:schemeClr>
                </a:solidFill>
              </a:rPr>
              <a:t>URL </a:t>
            </a:r>
            <a:r>
              <a:rPr lang="zh-CN" altLang="en-US" sz="2400" dirty="0" smtClean="0">
                <a:solidFill>
                  <a:schemeClr val="tx1">
                    <a:lumMod val="75000"/>
                    <a:lumOff val="25000"/>
                  </a:schemeClr>
                </a:solidFill>
              </a:rPr>
              <a:t>都是指向目录的；</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如果不是以</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字符结束，则认为该 </a:t>
            </a:r>
            <a:r>
              <a:rPr lang="en-US" altLang="zh-CN" sz="2400" dirty="0" smtClean="0">
                <a:solidFill>
                  <a:schemeClr val="tx1">
                    <a:lumMod val="75000"/>
                    <a:lumOff val="25000"/>
                  </a:schemeClr>
                </a:solidFill>
              </a:rPr>
              <a:t>URL </a:t>
            </a:r>
            <a:r>
              <a:rPr lang="zh-CN" altLang="en-US" sz="2400" dirty="0" smtClean="0">
                <a:solidFill>
                  <a:schemeClr val="tx1">
                    <a:lumMod val="75000"/>
                    <a:lumOff val="25000"/>
                  </a:schemeClr>
                </a:solidFill>
              </a:rPr>
              <a:t>指向一个将根据需要打开的 </a:t>
            </a:r>
            <a:r>
              <a:rPr lang="en-US" altLang="zh-CN" sz="2400" dirty="0" smtClean="0">
                <a:solidFill>
                  <a:schemeClr val="tx1">
                    <a:lumMod val="75000"/>
                    <a:lumOff val="25000"/>
                  </a:schemeClr>
                </a:solidFill>
              </a:rPr>
              <a:t>JAR </a:t>
            </a:r>
            <a:r>
              <a:rPr lang="zh-CN" altLang="en-US" sz="2400" dirty="0" smtClean="0">
                <a:solidFill>
                  <a:schemeClr val="tx1">
                    <a:lumMod val="75000"/>
                    <a:lumOff val="25000"/>
                  </a:schemeClr>
                </a:solidFill>
              </a:rPr>
              <a:t>文件。</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URLClassLoader</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61698"/>
            <a:ext cx="11015870" cy="2916620"/>
          </a:xfrm>
        </p:spPr>
        <p:txBody>
          <a:bodyPr vert="horz" lIns="91440" tIns="45720" rIns="91440" bIns="45720" rtlCol="0">
            <a:noAutofit/>
          </a:bodyPr>
          <a:lstStyle/>
          <a:p>
            <a:r>
              <a:rPr lang="zh-CN" altLang="en-US" sz="2400" dirty="0" smtClean="0">
                <a:solidFill>
                  <a:schemeClr val="tx1">
                    <a:lumMod val="75000"/>
                    <a:lumOff val="25000"/>
                  </a:schemeClr>
                </a:solidFill>
              </a:rPr>
              <a:t>自定义类加载器，需要继承</a:t>
            </a:r>
            <a:r>
              <a:rPr lang="en-US" altLang="zh-CN" sz="2400" dirty="0" err="1" smtClean="0">
                <a:solidFill>
                  <a:schemeClr val="tx1">
                    <a:lumMod val="75000"/>
                    <a:lumOff val="25000"/>
                  </a:schemeClr>
                </a:solidFill>
              </a:rPr>
              <a:t>java.lang.ClassLoader</a:t>
            </a:r>
            <a:r>
              <a:rPr lang="zh-CN" altLang="en-US" sz="2400" dirty="0" smtClean="0">
                <a:solidFill>
                  <a:schemeClr val="tx1">
                    <a:lumMod val="75000"/>
                    <a:lumOff val="25000"/>
                  </a:schemeClr>
                </a:solidFill>
              </a:rPr>
              <a:t>类；</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通常覆盖</a:t>
            </a:r>
            <a:r>
              <a:rPr lang="en-US" altLang="zh-CN" sz="2400" dirty="0" err="1" smtClean="0">
                <a:solidFill>
                  <a:schemeClr val="tx1">
                    <a:lumMod val="75000"/>
                    <a:lumOff val="25000"/>
                  </a:schemeClr>
                </a:solidFill>
              </a:rPr>
              <a:t>findClass</a:t>
            </a:r>
            <a:r>
              <a:rPr lang="en-US" altLang="zh-CN" sz="2400" dirty="0" smtClean="0">
                <a:solidFill>
                  <a:schemeClr val="tx1">
                    <a:lumMod val="75000"/>
                    <a:lumOff val="25000"/>
                  </a:schemeClr>
                </a:solidFill>
              </a:rPr>
              <a:t>(String name)</a:t>
            </a:r>
            <a:r>
              <a:rPr lang="zh-CN" altLang="en-US" sz="2400" dirty="0" smtClean="0">
                <a:solidFill>
                  <a:schemeClr val="tx1">
                    <a:lumMod val="75000"/>
                    <a:lumOff val="25000"/>
                  </a:schemeClr>
                </a:solidFill>
              </a:rPr>
              <a:t>方法即可，该方法根据参数指定类的名字，返回对应的</a:t>
            </a:r>
            <a:r>
              <a:rPr lang="en-US" altLang="zh-CN" sz="2400" dirty="0" smtClean="0">
                <a:solidFill>
                  <a:schemeClr val="tx1">
                    <a:lumMod val="75000"/>
                    <a:lumOff val="25000"/>
                  </a:schemeClr>
                </a:solidFill>
              </a:rPr>
              <a:t>Class</a:t>
            </a:r>
            <a:r>
              <a:rPr lang="zh-CN" altLang="en-US" sz="2400" dirty="0" smtClean="0">
                <a:solidFill>
                  <a:schemeClr val="tx1">
                    <a:lumMod val="75000"/>
                    <a:lumOff val="25000"/>
                  </a:schemeClr>
                </a:solidFill>
              </a:rPr>
              <a:t>对象的引用；</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定义一个类加载器用来加载存储在文件系统上的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字节代码：</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自定义类加载器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37029" y="3835985"/>
            <a:ext cx="10687987" cy="2585323"/>
          </a:xfrm>
          <a:prstGeom prst="rect">
            <a:avLst/>
          </a:prstGeom>
          <a:solidFill>
            <a:schemeClr val="bg1">
              <a:lumMod val="95000"/>
            </a:schemeClr>
          </a:solidFill>
        </p:spPr>
        <p:txBody>
          <a:bodyPr wrap="square" rtlCol="0">
            <a:spAutoFit/>
          </a:bodyPr>
          <a:lstStyle/>
          <a:p>
            <a:r>
              <a:rPr lang="en-US" altLang="zh-CN" dirty="0" smtClean="0">
                <a:ea typeface="微软雅黑 Light"/>
              </a:rPr>
              <a:t>protected Class&lt;?&gt; </a:t>
            </a:r>
            <a:r>
              <a:rPr lang="en-US" altLang="zh-CN" dirty="0" err="1" smtClean="0">
                <a:ea typeface="微软雅黑 Light"/>
              </a:rPr>
              <a:t>findClass</a:t>
            </a:r>
            <a:r>
              <a:rPr lang="en-US" altLang="zh-CN" dirty="0" smtClean="0">
                <a:ea typeface="微软雅黑 Light"/>
              </a:rPr>
              <a:t>(String name) throws </a:t>
            </a:r>
            <a:r>
              <a:rPr lang="en-US" altLang="zh-CN" dirty="0" err="1" smtClean="0">
                <a:ea typeface="微软雅黑 Light"/>
              </a:rPr>
              <a:t>ClassNotFoundException</a:t>
            </a:r>
            <a:r>
              <a:rPr lang="en-US" altLang="zh-CN" dirty="0" smtClean="0">
                <a:ea typeface="微软雅黑 Light"/>
              </a:rPr>
              <a:t> { </a:t>
            </a:r>
          </a:p>
          <a:p>
            <a:r>
              <a:rPr lang="en-US" altLang="zh-CN" dirty="0" smtClean="0">
                <a:ea typeface="微软雅黑 Light"/>
              </a:rPr>
              <a:t>        byte[] </a:t>
            </a:r>
            <a:r>
              <a:rPr lang="en-US" altLang="zh-CN" dirty="0" err="1" smtClean="0">
                <a:ea typeface="微软雅黑 Light"/>
              </a:rPr>
              <a:t>classData</a:t>
            </a:r>
            <a:r>
              <a:rPr lang="en-US" altLang="zh-CN" dirty="0" smtClean="0">
                <a:ea typeface="微软雅黑 Light"/>
              </a:rPr>
              <a:t> = </a:t>
            </a:r>
            <a:r>
              <a:rPr lang="en-US" altLang="zh-CN" dirty="0" err="1" smtClean="0">
                <a:ea typeface="微软雅黑 Light"/>
              </a:rPr>
              <a:t>getClassData</a:t>
            </a:r>
            <a:r>
              <a:rPr lang="en-US" altLang="zh-CN" dirty="0" smtClean="0">
                <a:ea typeface="微软雅黑 Light"/>
              </a:rPr>
              <a:t>(name); </a:t>
            </a:r>
          </a:p>
          <a:p>
            <a:r>
              <a:rPr lang="en-US" altLang="zh-CN" dirty="0" smtClean="0">
                <a:ea typeface="微软雅黑 Light"/>
              </a:rPr>
              <a:t>        if (</a:t>
            </a:r>
            <a:r>
              <a:rPr lang="en-US" altLang="zh-CN" dirty="0" err="1" smtClean="0">
                <a:ea typeface="微软雅黑 Light"/>
              </a:rPr>
              <a:t>classData</a:t>
            </a:r>
            <a:r>
              <a:rPr lang="en-US" altLang="zh-CN" dirty="0" smtClean="0">
                <a:ea typeface="微软雅黑 Light"/>
              </a:rPr>
              <a:t> == null) { </a:t>
            </a:r>
          </a:p>
          <a:p>
            <a:r>
              <a:rPr lang="en-US" altLang="zh-CN" dirty="0" smtClean="0">
                <a:ea typeface="微软雅黑 Light"/>
              </a:rPr>
              <a:t>            throw new </a:t>
            </a:r>
            <a:r>
              <a:rPr lang="en-US" altLang="zh-CN" dirty="0" err="1" smtClean="0">
                <a:ea typeface="微软雅黑 Light"/>
              </a:rPr>
              <a:t>ClassNotFoundException</a:t>
            </a:r>
            <a:r>
              <a:rPr lang="en-US" altLang="zh-CN" dirty="0" smtClean="0">
                <a:ea typeface="微软雅黑 Light"/>
              </a:rPr>
              <a:t>(); </a:t>
            </a:r>
          </a:p>
          <a:p>
            <a:r>
              <a:rPr lang="en-US" altLang="zh-CN" dirty="0" smtClean="0">
                <a:ea typeface="微软雅黑 Light"/>
              </a:rPr>
              <a:t>        } </a:t>
            </a:r>
          </a:p>
          <a:p>
            <a:r>
              <a:rPr lang="en-US" altLang="zh-CN" dirty="0" smtClean="0">
                <a:ea typeface="微软雅黑 Light"/>
              </a:rPr>
              <a:t>        else { </a:t>
            </a:r>
          </a:p>
          <a:p>
            <a:r>
              <a:rPr lang="en-US" altLang="zh-CN" dirty="0" smtClean="0">
                <a:ea typeface="微软雅黑 Light"/>
              </a:rPr>
              <a:t>            return </a:t>
            </a:r>
            <a:r>
              <a:rPr lang="en-US" altLang="zh-CN" dirty="0" err="1" smtClean="0">
                <a:ea typeface="微软雅黑 Light"/>
              </a:rPr>
              <a:t>defineClass</a:t>
            </a:r>
            <a:r>
              <a:rPr lang="en-US" altLang="zh-CN" dirty="0" smtClean="0">
                <a:ea typeface="微软雅黑 Light"/>
              </a:rPr>
              <a:t>(name, </a:t>
            </a:r>
            <a:r>
              <a:rPr lang="en-US" altLang="zh-CN" dirty="0" err="1" smtClean="0">
                <a:ea typeface="微软雅黑 Light"/>
              </a:rPr>
              <a:t>classData</a:t>
            </a:r>
            <a:r>
              <a:rPr lang="en-US" altLang="zh-CN" dirty="0" smtClean="0">
                <a:ea typeface="微软雅黑 Light"/>
              </a:rPr>
              <a:t>, 0, </a:t>
            </a:r>
            <a:r>
              <a:rPr lang="en-US" altLang="zh-CN" dirty="0" err="1" smtClean="0">
                <a:ea typeface="微软雅黑 Light"/>
              </a:rPr>
              <a:t>classData.length</a:t>
            </a:r>
            <a:r>
              <a:rPr lang="en-US" altLang="zh-CN" dirty="0" smtClean="0">
                <a:ea typeface="微软雅黑 Light"/>
              </a:rPr>
              <a:t>); </a:t>
            </a:r>
          </a:p>
          <a:p>
            <a:r>
              <a:rPr lang="en-US" altLang="zh-CN" dirty="0" smtClean="0">
                <a:ea typeface="微软雅黑 Light"/>
              </a:rPr>
              <a:t>        } </a:t>
            </a:r>
          </a:p>
          <a:p>
            <a:r>
              <a:rPr lang="en-US" altLang="zh-CN" dirty="0" smtClean="0">
                <a:ea typeface="微软雅黑 Light"/>
              </a:rPr>
              <a:t>    } </a:t>
            </a:r>
          </a:p>
        </p:txBody>
      </p:sp>
      <p:sp>
        <p:nvSpPr>
          <p:cNvPr id="6" name="TextBox 5">
            <a:hlinkClick r:id="rId3" action="ppaction://hlinkfile"/>
          </p:cNvPr>
          <p:cNvSpPr txBox="1"/>
          <p:nvPr/>
        </p:nvSpPr>
        <p:spPr>
          <a:xfrm>
            <a:off x="8907517" y="205985"/>
            <a:ext cx="3058511" cy="923330"/>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p>
          <a:p>
            <a:r>
              <a:rPr lang="en-US" dirty="0" smtClean="0">
                <a:hlinkClick r:id="rId5" action="ppaction://hlinkfile"/>
              </a:rPr>
              <a:t>FileSystemClassLoader .</a:t>
            </a:r>
            <a:r>
              <a:rPr lang="en-US" altLang="zh-CN" dirty="0" smtClean="0">
                <a:hlinkClick r:id="rId5" action="ppaction://hlinkfile"/>
              </a:rPr>
              <a:t>java</a:t>
            </a:r>
            <a:endParaRPr lang="en-US" altLang="zh-CN" dirty="0" smtClean="0"/>
          </a:p>
          <a:p>
            <a:r>
              <a:rPr lang="en-US" altLang="zh-CN" dirty="0" smtClean="0">
                <a:hlinkClick r:id="rId6" action="ppaction://hlinkfile"/>
              </a:rPr>
              <a:t>TestFileClassLoader.java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smtClean="0">
                <a:solidFill>
                  <a:schemeClr val="tx1">
                    <a:lumMod val="75000"/>
                    <a:lumOff val="25000"/>
                  </a:schemeClr>
                </a:solidFill>
              </a:rPr>
              <a:t>对类编译后的字节码进行自定义的可逆加密是一种简单、成本较低且比单纯的代码混淆更为有效的项目知识产权保护方法</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得益于</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中提供了自定义的类加载机制，因此可以使用如下的策略来完成简单的类加密工作：</a:t>
            </a:r>
            <a:endParaRPr lang="en-US" altLang="zh-CN" sz="2400" dirty="0" smtClean="0">
              <a:solidFill>
                <a:schemeClr val="tx1">
                  <a:lumMod val="75000"/>
                  <a:lumOff val="25000"/>
                </a:schemeClr>
              </a:solidFill>
            </a:endParaRPr>
          </a:p>
          <a:p>
            <a:pPr lvl="1"/>
            <a:r>
              <a:rPr lang="en-US" altLang="zh-CN" sz="2000" dirty="0" smtClean="0">
                <a:solidFill>
                  <a:schemeClr val="tx1">
                    <a:lumMod val="75000"/>
                    <a:lumOff val="25000"/>
                  </a:schemeClr>
                </a:solidFill>
              </a:rPr>
              <a:t>1.</a:t>
            </a:r>
            <a:r>
              <a:rPr lang="zh-CN" altLang="en-US" sz="2000" dirty="0" smtClean="0">
                <a:solidFill>
                  <a:schemeClr val="tx1">
                    <a:lumMod val="75000"/>
                    <a:lumOff val="25000"/>
                  </a:schemeClr>
                </a:solidFill>
              </a:rPr>
              <a:t>正常编译获取类字节码</a:t>
            </a:r>
            <a:endParaRPr lang="en-US" altLang="zh-CN"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2.</a:t>
            </a:r>
            <a:r>
              <a:rPr lang="zh-CN" altLang="en-US" sz="2000" dirty="0" smtClean="0">
                <a:solidFill>
                  <a:schemeClr val="tx1">
                    <a:lumMod val="75000"/>
                    <a:lumOff val="25000"/>
                  </a:schemeClr>
                </a:solidFill>
              </a:rPr>
              <a:t>通过自定义的加密算法（二进制数据或文本数据加密，如果采用文本数据加密则将字节码文件编码为文本文件，可以使用开放的</a:t>
            </a:r>
            <a:r>
              <a:rPr lang="en-US" altLang="zh-CN" sz="2000" dirty="0" smtClean="0">
                <a:solidFill>
                  <a:schemeClr val="tx1">
                    <a:lumMod val="75000"/>
                    <a:lumOff val="25000"/>
                  </a:schemeClr>
                </a:solidFill>
              </a:rPr>
              <a:t>Base64</a:t>
            </a:r>
            <a:r>
              <a:rPr lang="zh-CN" altLang="en-US" sz="2000" dirty="0" smtClean="0">
                <a:solidFill>
                  <a:schemeClr val="tx1">
                    <a:lumMod val="75000"/>
                    <a:lumOff val="25000"/>
                  </a:schemeClr>
                </a:solidFill>
              </a:rPr>
              <a:t>编码）</a:t>
            </a:r>
            <a:endParaRPr lang="en-US" altLang="zh-CN"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3.</a:t>
            </a:r>
            <a:r>
              <a:rPr lang="zh-CN" altLang="en-US" sz="2000" dirty="0" smtClean="0">
                <a:solidFill>
                  <a:schemeClr val="tx1">
                    <a:lumMod val="75000"/>
                    <a:lumOff val="25000"/>
                  </a:schemeClr>
                </a:solidFill>
              </a:rPr>
              <a:t>可以将多个加密后的结果文件通过对应的</a:t>
            </a:r>
            <a:r>
              <a:rPr lang="en-US" altLang="zh-CN" sz="2000" dirty="0" smtClean="0">
                <a:solidFill>
                  <a:schemeClr val="tx1">
                    <a:lumMod val="75000"/>
                    <a:lumOff val="25000"/>
                  </a:schemeClr>
                </a:solidFill>
              </a:rPr>
              <a:t>API</a:t>
            </a:r>
            <a:r>
              <a:rPr lang="zh-CN" altLang="en-US" sz="2000" dirty="0" smtClean="0">
                <a:solidFill>
                  <a:schemeClr val="tx1">
                    <a:lumMod val="75000"/>
                    <a:lumOff val="25000"/>
                  </a:schemeClr>
                </a:solidFill>
              </a:rPr>
              <a:t>自动打包成一个归档文件，形成自定义的统一字节码数据包</a:t>
            </a:r>
            <a:endParaRPr lang="zh-CN" altLang="en-US" sz="20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简单的类加密</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简单的类加密</a:t>
            </a:r>
            <a:r>
              <a:rPr lang="en-US" altLang="zh-CN" dirty="0" smtClean="0"/>
              <a:t>】</a:t>
            </a:r>
            <a:endParaRPr lang="zh-CN" altLang="en-US" dirty="0"/>
          </a:p>
        </p:txBody>
      </p:sp>
      <p:grpSp>
        <p:nvGrpSpPr>
          <p:cNvPr id="4" name="组合 3"/>
          <p:cNvGrpSpPr/>
          <p:nvPr/>
        </p:nvGrpSpPr>
        <p:grpSpPr>
          <a:xfrm>
            <a:off x="533400" y="1105388"/>
            <a:ext cx="1776080" cy="1438250"/>
            <a:chOff x="838200" y="2233148"/>
            <a:chExt cx="1776080" cy="1438250"/>
          </a:xfrm>
        </p:grpSpPr>
        <p:pic>
          <p:nvPicPr>
            <p:cNvPr id="1026" name="Picture 2" descr="https://timgsa.baidu.com/timg?image&amp;quality=80&amp;size=b9999_10000&amp;sec=1496999703079&amp;di=3c70517842e7467d8fc4a890c14e15c1&amp;imgtype=0&amp;src=http%3A%2F%2Fwww.icpcw.com%2Fpic%2Fdnbyw%2F1403%2F03-140122-10-3.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50898"/>
            <a:stretch/>
          </p:blipFill>
          <p:spPr bwMode="auto">
            <a:xfrm>
              <a:off x="1835799" y="2708433"/>
              <a:ext cx="778481" cy="829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timgsa.baidu.com/timg?image&amp;quality=80&amp;size=b9999_10000&amp;sec=1496999703079&amp;di=3c70517842e7467d8fc4a890c14e15c1&amp;imgtype=0&amp;src=http%3A%2F%2Fwww.icpcw.com%2Fpic%2Fdnbyw%2F1403%2F03-140122-10-3.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9532"/>
            <a:stretch/>
          </p:blipFill>
          <p:spPr bwMode="auto">
            <a:xfrm>
              <a:off x="838200" y="2233148"/>
              <a:ext cx="1386840" cy="143825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五边形 6"/>
          <p:cNvSpPr/>
          <p:nvPr/>
        </p:nvSpPr>
        <p:spPr>
          <a:xfrm flipH="1">
            <a:off x="2125741" y="1400638"/>
            <a:ext cx="5799059" cy="1143000"/>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内容占位符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021018" y="1543749"/>
            <a:ext cx="846441" cy="903674"/>
          </a:xfrm>
        </p:spPr>
      </p:pic>
      <p:pic>
        <p:nvPicPr>
          <p:cNvPr id="8" name="内容占位符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7513" y="1543749"/>
            <a:ext cx="846441" cy="903674"/>
          </a:xfrm>
          <a:prstGeom prst="rect">
            <a:avLst/>
          </a:prstGeom>
        </p:spPr>
      </p:pic>
      <p:pic>
        <p:nvPicPr>
          <p:cNvPr id="9" name="内容占位符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4008" y="1543749"/>
            <a:ext cx="846441" cy="903674"/>
          </a:xfrm>
          <a:prstGeom prst="rect">
            <a:avLst/>
          </a:prstGeom>
        </p:spPr>
      </p:pic>
      <p:pic>
        <p:nvPicPr>
          <p:cNvPr id="10" name="内容占位符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0503" y="1543749"/>
            <a:ext cx="846441" cy="903674"/>
          </a:xfrm>
          <a:prstGeom prst="rect">
            <a:avLst/>
          </a:prstGeom>
        </p:spPr>
      </p:pic>
      <p:pic>
        <p:nvPicPr>
          <p:cNvPr id="11" name="内容占位符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6998" y="1543749"/>
            <a:ext cx="846441" cy="903674"/>
          </a:xfrm>
          <a:prstGeom prst="rect">
            <a:avLst/>
          </a:prstGeom>
        </p:spPr>
      </p:pic>
      <p:sp>
        <p:nvSpPr>
          <p:cNvPr id="13" name="Oval Callout 7"/>
          <p:cNvSpPr/>
          <p:nvPr/>
        </p:nvSpPr>
        <p:spPr>
          <a:xfrm>
            <a:off x="8018749" y="1009173"/>
            <a:ext cx="1235178" cy="1143000"/>
          </a:xfrm>
          <a:prstGeom prst="wedgeEllipseCallout">
            <a:avLst>
              <a:gd name="adj1" fmla="val -73253"/>
              <a:gd name="adj2" fmla="val 16979"/>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加密后的类字节码</a:t>
            </a:r>
            <a:endParaRPr lang="en-US" dirty="0">
              <a:solidFill>
                <a:schemeClr val="tx1"/>
              </a:solidFill>
            </a:endParaRPr>
          </a:p>
        </p:txBody>
      </p:sp>
      <p:sp>
        <p:nvSpPr>
          <p:cNvPr id="15" name="内容占位符 2"/>
          <p:cNvSpPr txBox="1">
            <a:spLocks/>
          </p:cNvSpPr>
          <p:nvPr/>
        </p:nvSpPr>
        <p:spPr>
          <a:xfrm>
            <a:off x="412568" y="2543638"/>
            <a:ext cx="11015870" cy="3478696"/>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solidFill>
                  <a:schemeClr val="tx1">
                    <a:lumMod val="75000"/>
                    <a:lumOff val="25000"/>
                  </a:schemeClr>
                </a:solidFill>
              </a:rPr>
              <a:t>使用加密后的字节码文件的过程和加密的过程正好相反</a:t>
            </a:r>
            <a:endParaRPr lang="en-US" altLang="zh-CN"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在自定义类加载器中通过对应</a:t>
            </a:r>
            <a:r>
              <a:rPr lang="en-US" altLang="zh-CN" sz="2000" dirty="0" smtClean="0">
                <a:solidFill>
                  <a:schemeClr val="tx1">
                    <a:lumMod val="75000"/>
                    <a:lumOff val="25000"/>
                  </a:schemeClr>
                </a:solidFill>
              </a:rPr>
              <a:t>API</a:t>
            </a:r>
            <a:r>
              <a:rPr lang="zh-CN" altLang="en-US" sz="2000" dirty="0" smtClean="0">
                <a:solidFill>
                  <a:schemeClr val="tx1">
                    <a:lumMod val="75000"/>
                    <a:lumOff val="25000"/>
                  </a:schemeClr>
                </a:solidFill>
              </a:rPr>
              <a:t>读取归档包文件中的特定元素</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通过可以的加密算法还原原始内容</a:t>
            </a:r>
            <a:endParaRPr lang="en-US" altLang="zh-CN" sz="2000" dirty="0" smtClean="0">
              <a:solidFill>
                <a:schemeClr val="tx1">
                  <a:lumMod val="75000"/>
                  <a:lumOff val="25000"/>
                </a:schemeClr>
              </a:solidFill>
            </a:endParaRPr>
          </a:p>
          <a:p>
            <a:pPr lvl="2"/>
            <a:r>
              <a:rPr lang="zh-CN" altLang="en-US" sz="1600" dirty="0" smtClean="0">
                <a:solidFill>
                  <a:schemeClr val="tx1">
                    <a:lumMod val="75000"/>
                    <a:lumOff val="25000"/>
                  </a:schemeClr>
                </a:solidFill>
              </a:rPr>
              <a:t>如果是二进制加密算法则直接还原</a:t>
            </a:r>
            <a:endParaRPr lang="en-US" altLang="zh-CN" sz="1600" dirty="0" smtClean="0">
              <a:solidFill>
                <a:schemeClr val="tx1">
                  <a:lumMod val="75000"/>
                  <a:lumOff val="25000"/>
                </a:schemeClr>
              </a:solidFill>
            </a:endParaRPr>
          </a:p>
          <a:p>
            <a:pPr lvl="2"/>
            <a:r>
              <a:rPr lang="zh-CN" altLang="en-US" sz="1600" dirty="0" smtClean="0">
                <a:solidFill>
                  <a:schemeClr val="tx1">
                    <a:lumMod val="75000"/>
                    <a:lumOff val="25000"/>
                  </a:schemeClr>
                </a:solidFill>
              </a:rPr>
              <a:t>如果是文件加密则还原后通过编码器反编码为二进制字节码</a:t>
            </a:r>
            <a:endParaRPr lang="en-US" altLang="zh-CN" sz="1600" dirty="0">
              <a:solidFill>
                <a:schemeClr val="tx1">
                  <a:lumMod val="75000"/>
                  <a:lumOff val="25000"/>
                </a:schemeClr>
              </a:solidFill>
            </a:endParaRPr>
          </a:p>
          <a:p>
            <a:pPr lvl="1"/>
            <a:r>
              <a:rPr lang="zh-CN" altLang="en-US" sz="2000" dirty="0" smtClean="0">
                <a:solidFill>
                  <a:schemeClr val="tx1">
                    <a:lumMod val="75000"/>
                    <a:lumOff val="25000"/>
                  </a:schemeClr>
                </a:solidFill>
              </a:rPr>
              <a:t>将字节码数据通过类加载器</a:t>
            </a:r>
            <a:r>
              <a:rPr lang="en-US" altLang="zh-CN" sz="2000" dirty="0" smtClean="0">
                <a:solidFill>
                  <a:schemeClr val="tx1">
                    <a:lumMod val="75000"/>
                    <a:lumOff val="25000"/>
                  </a:schemeClr>
                </a:solidFill>
              </a:rPr>
              <a:t>API</a:t>
            </a:r>
            <a:r>
              <a:rPr lang="zh-CN" altLang="en-US" sz="2000" dirty="0" smtClean="0">
                <a:solidFill>
                  <a:schemeClr val="tx1">
                    <a:lumMod val="75000"/>
                    <a:lumOff val="25000"/>
                  </a:schemeClr>
                </a:solidFill>
              </a:rPr>
              <a:t>构建为</a:t>
            </a:r>
            <a:r>
              <a:rPr lang="en-US" altLang="zh-CN" sz="2000" dirty="0" smtClean="0">
                <a:solidFill>
                  <a:schemeClr val="tx1">
                    <a:lumMod val="75000"/>
                    <a:lumOff val="25000"/>
                  </a:schemeClr>
                </a:solidFill>
              </a:rPr>
              <a:t>Class</a:t>
            </a:r>
            <a:r>
              <a:rPr lang="zh-CN" altLang="en-US" sz="2000" dirty="0" smtClean="0">
                <a:solidFill>
                  <a:schemeClr val="tx1">
                    <a:lumMod val="75000"/>
                    <a:lumOff val="25000"/>
                  </a:schemeClr>
                </a:solidFill>
              </a:rPr>
              <a:t>对象并利用反射构建实例使用</a:t>
            </a:r>
            <a:endParaRPr lang="zh-CN" altLang="en-US" sz="2000" dirty="0">
              <a:solidFill>
                <a:schemeClr val="tx1">
                  <a:lumMod val="75000"/>
                  <a:lumOff val="25000"/>
                </a:schemeClr>
              </a:solidFill>
            </a:endParaRPr>
          </a:p>
        </p:txBody>
      </p:sp>
    </p:spTree>
    <p:extLst>
      <p:ext uri="{BB962C8B-B14F-4D97-AF65-F5344CB8AC3E}">
        <p14:creationId xmlns:p14="http://schemas.microsoft.com/office/powerpoint/2010/main" val="4199221260"/>
      </p:ext>
    </p:extLst>
  </p:cSld>
  <p:clrMapOvr>
    <a:masterClrMapping/>
  </p:clrMapOvr>
  <p:transition spd="slow">
    <p:push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简单的类加密</a:t>
            </a:r>
            <a:r>
              <a:rPr lang="en-US" altLang="zh-CN" dirty="0"/>
              <a:t>】</a:t>
            </a:r>
            <a:endParaRPr lang="zh-CN" altLang="en-US" dirty="0"/>
          </a:p>
        </p:txBody>
      </p:sp>
      <p:sp>
        <p:nvSpPr>
          <p:cNvPr id="4"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000" dirty="0" err="1" smtClean="0">
                <a:solidFill>
                  <a:schemeClr val="tx1">
                    <a:lumMod val="75000"/>
                    <a:lumOff val="25000"/>
                  </a:schemeClr>
                </a:solidFill>
              </a:rPr>
              <a:t>URLClassLoader</a:t>
            </a:r>
            <a:r>
              <a:rPr lang="zh-CN" altLang="en-US" sz="2000" dirty="0" smtClean="0">
                <a:solidFill>
                  <a:schemeClr val="tx1">
                    <a:lumMod val="75000"/>
                    <a:lumOff val="25000"/>
                  </a:schemeClr>
                </a:solidFill>
              </a:rPr>
              <a:t>的类加载方式（通过</a:t>
            </a:r>
            <a:r>
              <a:rPr lang="en-US" altLang="zh-CN" sz="2000" dirty="0" smtClean="0">
                <a:solidFill>
                  <a:schemeClr val="tx1">
                    <a:lumMod val="75000"/>
                    <a:lumOff val="25000"/>
                  </a:schemeClr>
                </a:solidFill>
              </a:rPr>
              <a:t>URL</a:t>
            </a:r>
            <a:r>
              <a:rPr lang="zh-CN" altLang="en-US" sz="2000" dirty="0" smtClean="0">
                <a:solidFill>
                  <a:schemeClr val="tx1">
                    <a:lumMod val="75000"/>
                    <a:lumOff val="25000"/>
                  </a:schemeClr>
                </a:solidFill>
              </a:rPr>
              <a:t>在网络服务器中加载字节码数据）</a:t>
            </a:r>
            <a:r>
              <a:rPr lang="en-US" altLang="zh-CN" sz="2000" dirty="0" smtClean="0">
                <a:solidFill>
                  <a:schemeClr val="tx1">
                    <a:lumMod val="75000"/>
                    <a:lumOff val="25000"/>
                  </a:schemeClr>
                </a:solidFill>
              </a:rPr>
              <a:t>+</a:t>
            </a:r>
            <a:r>
              <a:rPr lang="zh-CN" altLang="en-US" sz="2000" dirty="0" smtClean="0">
                <a:solidFill>
                  <a:schemeClr val="tx1">
                    <a:lumMod val="75000"/>
                    <a:lumOff val="25000"/>
                  </a:schemeClr>
                </a:solidFill>
              </a:rPr>
              <a:t>上述的加密方式能够更好的保护项目编译结果（然是仍然无法组织恶意人员对</a:t>
            </a:r>
            <a:r>
              <a:rPr lang="en-US" altLang="zh-CN" sz="2000" dirty="0" smtClean="0">
                <a:solidFill>
                  <a:schemeClr val="tx1">
                    <a:lumMod val="75000"/>
                    <a:lumOff val="25000"/>
                  </a:schemeClr>
                </a:solidFill>
              </a:rPr>
              <a:t>Java</a:t>
            </a:r>
            <a:r>
              <a:rPr lang="zh-CN" altLang="en-US" sz="2000" dirty="0" smtClean="0">
                <a:solidFill>
                  <a:schemeClr val="tx1">
                    <a:lumMod val="75000"/>
                    <a:lumOff val="25000"/>
                  </a:schemeClr>
                </a:solidFill>
              </a:rPr>
              <a:t>虚拟机进行</a:t>
            </a:r>
            <a:r>
              <a:rPr lang="en-US" altLang="zh-CN" sz="2000" dirty="0" smtClean="0">
                <a:solidFill>
                  <a:schemeClr val="tx1">
                    <a:lumMod val="75000"/>
                    <a:lumOff val="25000"/>
                  </a:schemeClr>
                </a:solidFill>
              </a:rPr>
              <a:t>Memory Dump</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r>
              <a:rPr lang="zh-CN" altLang="en-US" sz="2000" dirty="0" smtClean="0">
                <a:solidFill>
                  <a:schemeClr val="tx1">
                    <a:lumMod val="75000"/>
                    <a:lumOff val="25000"/>
                  </a:schemeClr>
                </a:solidFill>
              </a:rPr>
              <a:t>课堂案例：</a:t>
            </a:r>
            <a:r>
              <a:rPr lang="en-US" altLang="zh-CN" sz="2000" dirty="0">
                <a:solidFill>
                  <a:schemeClr val="tx1">
                    <a:lumMod val="75000"/>
                    <a:lumOff val="25000"/>
                  </a:schemeClr>
                </a:solidFill>
                <a:hlinkClick r:id="rId2" action="ppaction://hlinkfile"/>
              </a:rPr>
              <a:t>projectsecurity.zip</a:t>
            </a:r>
            <a:endParaRPr lang="en-US" altLang="zh-CN" sz="2000" dirty="0">
              <a:solidFill>
                <a:schemeClr val="tx1">
                  <a:lumMod val="75000"/>
                  <a:lumOff val="25000"/>
                </a:schemeClr>
              </a:solidFill>
            </a:endParaRPr>
          </a:p>
          <a:p>
            <a:r>
              <a:rPr lang="zh-CN" altLang="en-US" sz="2000" dirty="0" smtClean="0">
                <a:solidFill>
                  <a:schemeClr val="tx1">
                    <a:lumMod val="75000"/>
                    <a:lumOff val="25000"/>
                  </a:schemeClr>
                </a:solidFill>
              </a:rPr>
              <a:t>希望能够进一步保护知识产权，还可以使用类似于</a:t>
            </a:r>
            <a:r>
              <a:rPr lang="en-US" altLang="zh-CN" sz="2000" dirty="0" smtClean="0">
                <a:solidFill>
                  <a:schemeClr val="tx1">
                    <a:lumMod val="75000"/>
                    <a:lumOff val="25000"/>
                  </a:schemeClr>
                </a:solidFill>
              </a:rPr>
              <a:t>RMI</a:t>
            </a:r>
            <a:r>
              <a:rPr lang="zh-CN" altLang="en-US" sz="2000" dirty="0" smtClean="0">
                <a:solidFill>
                  <a:schemeClr val="tx1">
                    <a:lumMod val="75000"/>
                    <a:lumOff val="25000"/>
                  </a:schemeClr>
                </a:solidFill>
              </a:rPr>
              <a:t>的自定义加密</a:t>
            </a:r>
            <a:r>
              <a:rPr lang="en-US" altLang="zh-CN" sz="2000" dirty="0" smtClean="0">
                <a:solidFill>
                  <a:schemeClr val="tx1">
                    <a:lumMod val="75000"/>
                    <a:lumOff val="25000"/>
                  </a:schemeClr>
                </a:solidFill>
              </a:rPr>
              <a:t>RPC</a:t>
            </a:r>
            <a:r>
              <a:rPr lang="zh-CN" altLang="en-US" sz="2000" dirty="0" smtClean="0">
                <a:solidFill>
                  <a:schemeClr val="tx1">
                    <a:lumMod val="75000"/>
                    <a:lumOff val="25000"/>
                  </a:schemeClr>
                </a:solidFill>
              </a:rPr>
              <a:t>方式完成，客户端仅作为计算请求发起者和结果展现</a:t>
            </a:r>
            <a:endParaRPr lang="zh-CN" altLang="en-US" sz="2000" dirty="0">
              <a:solidFill>
                <a:schemeClr val="tx1">
                  <a:lumMod val="75000"/>
                  <a:lumOff val="25000"/>
                </a:schemeClr>
              </a:solidFill>
            </a:endParaRPr>
          </a:p>
        </p:txBody>
      </p:sp>
    </p:spTree>
    <p:extLst>
      <p:ext uri="{BB962C8B-B14F-4D97-AF65-F5344CB8AC3E}">
        <p14:creationId xmlns:p14="http://schemas.microsoft.com/office/powerpoint/2010/main" val="1783145533"/>
      </p:ext>
    </p:extLst>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类加载相关</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类加载器的作用是什么？</a:t>
            </a:r>
            <a:endParaRPr lang="en-US" altLang="zh-CN" dirty="0" smtClean="0"/>
          </a:p>
          <a:p>
            <a:r>
              <a:rPr lang="zh-CN" altLang="en-US" dirty="0" smtClean="0"/>
              <a:t>什么是委托机制？</a:t>
            </a:r>
            <a:endParaRPr lang="en-US" altLang="zh-CN" dirty="0" smtClean="0"/>
          </a:p>
          <a:p>
            <a:r>
              <a:rPr lang="en-US" altLang="zh-CN" dirty="0" smtClean="0"/>
              <a:t>JVM</a:t>
            </a:r>
            <a:r>
              <a:rPr lang="zh-CN" altLang="en-US" dirty="0" smtClean="0"/>
              <a:t>有哪三种内置的类加载器？</a:t>
            </a:r>
            <a:endParaRPr lang="en-US" altLang="zh-CN" dirty="0" smtClean="0"/>
          </a:p>
          <a:p>
            <a:r>
              <a:rPr lang="zh-CN" altLang="en-US" dirty="0" smtClean="0"/>
              <a:t>自定义类加载器继承哪个类，覆盖哪个方法？</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类加载相关</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92500"/>
          </a:bodyPr>
          <a:lstStyle/>
          <a:p>
            <a:r>
              <a:rPr lang="zh-CN" altLang="en-US" dirty="0" smtClean="0"/>
              <a:t>类加载器负责加载 </a:t>
            </a:r>
            <a:r>
              <a:rPr lang="en-US" altLang="zh-CN" dirty="0" smtClean="0"/>
              <a:t>Java </a:t>
            </a:r>
            <a:r>
              <a:rPr lang="zh-CN" altLang="en-US" dirty="0" smtClean="0"/>
              <a:t>类的字节码到 </a:t>
            </a:r>
            <a:r>
              <a:rPr lang="en-US" altLang="zh-CN" dirty="0" smtClean="0"/>
              <a:t>Java </a:t>
            </a:r>
            <a:r>
              <a:rPr lang="zh-CN" altLang="en-US" dirty="0" smtClean="0"/>
              <a:t>虚拟机中，并生成一个</a:t>
            </a:r>
            <a:r>
              <a:rPr lang="en-US" altLang="zh-CN" dirty="0" err="1" smtClean="0"/>
              <a:t>java.lang.Class</a:t>
            </a:r>
            <a:r>
              <a:rPr lang="zh-CN" altLang="en-US" dirty="0" smtClean="0"/>
              <a:t>实例；</a:t>
            </a:r>
            <a:endParaRPr lang="en-US" altLang="zh-CN" dirty="0" smtClean="0"/>
          </a:p>
          <a:p>
            <a:r>
              <a:rPr lang="zh-CN" altLang="en-US" dirty="0" smtClean="0"/>
              <a:t>类加载器在尝试去查找某个类的字节码并定义它时，会先委托给其父类加载器，由父类加载器先去尝试加载这个类，依次类推，称为委托机制，也称为代理模式；</a:t>
            </a:r>
          </a:p>
          <a:p>
            <a:r>
              <a:rPr lang="en-US" altLang="zh-CN" dirty="0" smtClean="0"/>
              <a:t>JVM</a:t>
            </a:r>
            <a:r>
              <a:rPr lang="zh-CN" altLang="en-US" dirty="0" smtClean="0"/>
              <a:t>中有引导加载器、扩展加载器、系统加载器三种内置类加载器；</a:t>
            </a:r>
            <a:endParaRPr lang="en-US" altLang="zh-CN" dirty="0" smtClean="0"/>
          </a:p>
          <a:p>
            <a:r>
              <a:rPr lang="zh-CN" altLang="en-US" dirty="0" smtClean="0"/>
              <a:t>自定义类加载器一般继承</a:t>
            </a:r>
            <a:r>
              <a:rPr lang="en-US" altLang="zh-CN" dirty="0" err="1" smtClean="0"/>
              <a:t>ClassLoader</a:t>
            </a:r>
            <a:r>
              <a:rPr lang="zh-CN" altLang="en-US" dirty="0" smtClean="0"/>
              <a:t>类，覆盖其</a:t>
            </a:r>
            <a:r>
              <a:rPr lang="en-US" altLang="zh-CN" dirty="0" err="1" smtClean="0"/>
              <a:t>findClass</a:t>
            </a:r>
            <a:r>
              <a:rPr lang="zh-CN" altLang="en-US" dirty="0" smtClean="0"/>
              <a:t>方法；</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本章总结</a:t>
            </a:r>
            <a:endParaRPr lang="en-US" dirty="0"/>
          </a:p>
        </p:txBody>
      </p:sp>
      <p:sp>
        <p:nvSpPr>
          <p:cNvPr id="3" name="Content Placeholder 2"/>
          <p:cNvSpPr>
            <a:spLocks noGrp="1"/>
          </p:cNvSpPr>
          <p:nvPr>
            <p:ph idx="1"/>
          </p:nvPr>
        </p:nvSpPr>
        <p:spPr>
          <a:xfrm>
            <a:off x="838200" y="846667"/>
            <a:ext cx="10515600" cy="5444596"/>
          </a:xfrm>
        </p:spPr>
        <p:txBody>
          <a:bodyPr>
            <a:normAutofit fontScale="77500" lnSpcReduction="20000"/>
          </a:bodyPr>
          <a:lstStyle/>
          <a:p>
            <a:r>
              <a:rPr lang="zh-CN" altLang="en-US" dirty="0" smtClean="0"/>
              <a:t>本章主要学习了</a:t>
            </a:r>
            <a:r>
              <a:rPr lang="en-US" altLang="zh-CN" dirty="0" smtClean="0"/>
              <a:t>Java API </a:t>
            </a:r>
            <a:r>
              <a:rPr lang="zh-CN" altLang="en-US" dirty="0" smtClean="0"/>
              <a:t>中一些常用的类；</a:t>
            </a:r>
            <a:endParaRPr lang="en-US" altLang="zh-CN" dirty="0" smtClean="0"/>
          </a:p>
          <a:p>
            <a:r>
              <a:rPr lang="en-US" altLang="zh-CN" dirty="0" smtClean="0"/>
              <a:t>Object</a:t>
            </a:r>
            <a:r>
              <a:rPr lang="zh-CN" altLang="en-US" dirty="0" smtClean="0"/>
              <a:t>类是所有类的根，主要学习了</a:t>
            </a:r>
            <a:r>
              <a:rPr lang="en-US" altLang="zh-CN" dirty="0" smtClean="0"/>
              <a:t>equals</a:t>
            </a:r>
            <a:r>
              <a:rPr lang="zh-CN" altLang="en-US" dirty="0" smtClean="0"/>
              <a:t>和</a:t>
            </a:r>
            <a:r>
              <a:rPr lang="en-US" altLang="zh-CN" dirty="0" err="1" smtClean="0"/>
              <a:t>hashCode</a:t>
            </a:r>
            <a:r>
              <a:rPr lang="zh-CN" altLang="en-US" dirty="0" smtClean="0"/>
              <a:t>方法、</a:t>
            </a:r>
            <a:r>
              <a:rPr lang="en-US" altLang="zh-CN" dirty="0" err="1" smtClean="0"/>
              <a:t>toString</a:t>
            </a:r>
            <a:r>
              <a:rPr lang="zh-CN" altLang="en-US" dirty="0" smtClean="0"/>
              <a:t>方法、</a:t>
            </a:r>
            <a:r>
              <a:rPr lang="en-US" altLang="zh-CN" dirty="0" smtClean="0"/>
              <a:t>clone</a:t>
            </a:r>
            <a:r>
              <a:rPr lang="zh-CN" altLang="en-US" dirty="0" smtClean="0"/>
              <a:t>方法；</a:t>
            </a:r>
            <a:endParaRPr lang="en-US" altLang="zh-CN" dirty="0" smtClean="0"/>
          </a:p>
          <a:p>
            <a:r>
              <a:rPr lang="en-US" altLang="zh-CN" dirty="0" smtClean="0"/>
              <a:t>String</a:t>
            </a:r>
            <a:r>
              <a:rPr lang="zh-CN" altLang="en-US" dirty="0" smtClean="0"/>
              <a:t>类是使用最多的类型之一，学习了常用的方法，以及正则表达式的使用；</a:t>
            </a:r>
            <a:endParaRPr lang="en-US" altLang="zh-CN" dirty="0" smtClean="0"/>
          </a:p>
          <a:p>
            <a:r>
              <a:rPr lang="en-US" altLang="zh-CN" dirty="0" smtClean="0"/>
              <a:t>Math</a:t>
            </a:r>
            <a:r>
              <a:rPr lang="zh-CN" altLang="en-US" dirty="0" smtClean="0"/>
              <a:t>类定义了数学计算常用方法，超出范围的大数可以使用</a:t>
            </a:r>
            <a:r>
              <a:rPr lang="en-US" altLang="zh-CN" dirty="0" err="1" smtClean="0"/>
              <a:t>BigInteger</a:t>
            </a:r>
            <a:r>
              <a:rPr lang="zh-CN" altLang="en-US" dirty="0" smtClean="0"/>
              <a:t>类；</a:t>
            </a:r>
            <a:r>
              <a:rPr lang="en-US" altLang="zh-CN" dirty="0" smtClean="0"/>
              <a:t>Random</a:t>
            </a:r>
            <a:r>
              <a:rPr lang="zh-CN" altLang="en-US" dirty="0" smtClean="0"/>
              <a:t>类可以实现随机数；</a:t>
            </a:r>
            <a:endParaRPr lang="en-US" altLang="zh-CN" dirty="0" smtClean="0"/>
          </a:p>
          <a:p>
            <a:r>
              <a:rPr lang="en-US" altLang="zh-CN" dirty="0" smtClean="0"/>
              <a:t>UUID</a:t>
            </a:r>
            <a:r>
              <a:rPr lang="zh-CN" altLang="en-US" dirty="0" smtClean="0"/>
              <a:t>在分布式系统中经常使用，</a:t>
            </a:r>
            <a:r>
              <a:rPr lang="en-US" altLang="zh-CN" dirty="0" smtClean="0"/>
              <a:t>Java</a:t>
            </a:r>
            <a:r>
              <a:rPr lang="zh-CN" altLang="en-US" dirty="0" smtClean="0"/>
              <a:t>提供了支持；</a:t>
            </a:r>
            <a:endParaRPr lang="en-US" altLang="zh-CN" dirty="0" smtClean="0"/>
          </a:p>
          <a:p>
            <a:r>
              <a:rPr lang="zh-CN" altLang="en-US" dirty="0" smtClean="0"/>
              <a:t>日期和时间相关的</a:t>
            </a:r>
            <a:r>
              <a:rPr lang="en-US" altLang="zh-CN" dirty="0" smtClean="0"/>
              <a:t>API</a:t>
            </a:r>
            <a:r>
              <a:rPr lang="zh-CN" altLang="en-US" dirty="0" smtClean="0"/>
              <a:t>使用较多，</a:t>
            </a:r>
            <a:r>
              <a:rPr lang="en-US" altLang="zh-CN" dirty="0" smtClean="0"/>
              <a:t>JDK1.8</a:t>
            </a:r>
            <a:r>
              <a:rPr lang="zh-CN" altLang="en-US" dirty="0" smtClean="0"/>
              <a:t>中对其进行了较多改动；</a:t>
            </a:r>
            <a:endParaRPr lang="en-US" altLang="zh-CN" dirty="0" smtClean="0"/>
          </a:p>
          <a:p>
            <a:r>
              <a:rPr lang="en-US" altLang="zh-CN" dirty="0" smtClean="0"/>
              <a:t>Java</a:t>
            </a:r>
            <a:r>
              <a:rPr lang="zh-CN" altLang="en-US" dirty="0" smtClean="0"/>
              <a:t>对国际化做了支持，</a:t>
            </a:r>
            <a:r>
              <a:rPr lang="en-US" altLang="zh-CN" dirty="0" err="1" smtClean="0"/>
              <a:t>ResourceBundle</a:t>
            </a:r>
            <a:r>
              <a:rPr lang="zh-CN" altLang="en-US" dirty="0" smtClean="0"/>
              <a:t>可以读取国际化信息资源文件；</a:t>
            </a:r>
            <a:endParaRPr lang="en-US" altLang="zh-CN" dirty="0" smtClean="0"/>
          </a:p>
          <a:p>
            <a:r>
              <a:rPr lang="zh-CN" altLang="en-US" dirty="0" smtClean="0"/>
              <a:t>类加载器用来把</a:t>
            </a:r>
            <a:r>
              <a:rPr lang="en-US" altLang="zh-CN" dirty="0" smtClean="0"/>
              <a:t>Java</a:t>
            </a:r>
            <a:r>
              <a:rPr lang="zh-CN" altLang="en-US" dirty="0" smtClean="0"/>
              <a:t>字节码文件加载到内存中，并生成</a:t>
            </a:r>
            <a:r>
              <a:rPr lang="en-US" altLang="zh-CN" dirty="0" smtClean="0"/>
              <a:t>Class</a:t>
            </a:r>
            <a:r>
              <a:rPr lang="zh-CN" altLang="en-US" dirty="0" smtClean="0"/>
              <a:t>实例；</a:t>
            </a:r>
            <a:endParaRPr lang="en-US" altLang="zh-CN" dirty="0" smtClean="0"/>
          </a:p>
        </p:txBody>
      </p:sp>
    </p:spTree>
  </p:cSld>
  <p:clrMapOvr>
    <a:masterClrMapping/>
  </p:clrMapOvr>
  <p:transition spd="slow">
    <p:push di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fontScale="92500" lnSpcReduction="10000"/>
          </a:bodyPr>
          <a:lstStyle/>
          <a:p>
            <a:r>
              <a:rPr lang="zh-CN" altLang="en-US" sz="2000" dirty="0" smtClean="0">
                <a:latin typeface="+mn-ea"/>
                <a:ea typeface="微软雅黑 Light"/>
              </a:rPr>
              <a:t>作业</a:t>
            </a:r>
            <a:r>
              <a:rPr lang="en-US" altLang="zh-CN" sz="2000" dirty="0" smtClean="0">
                <a:latin typeface="+mn-ea"/>
                <a:ea typeface="微软雅黑 Light"/>
              </a:rPr>
              <a:t>1</a:t>
            </a:r>
            <a:r>
              <a:rPr lang="zh-CN" altLang="en-US" sz="2000" dirty="0" smtClean="0">
                <a:latin typeface="+mn-ea"/>
                <a:ea typeface="微软雅黑 Light"/>
              </a:rPr>
              <a:t>：</a:t>
            </a:r>
            <a:endParaRPr lang="en-US" altLang="zh-CN" sz="2000" dirty="0" smtClean="0">
              <a:latin typeface="+mn-ea"/>
              <a:ea typeface="微软雅黑 Light"/>
            </a:endParaRPr>
          </a:p>
          <a:p>
            <a:pPr>
              <a:buNone/>
            </a:pPr>
            <a:r>
              <a:rPr lang="en-US" altLang="zh-CN" sz="2000" dirty="0" smtClean="0">
                <a:latin typeface="+mn-ea"/>
                <a:ea typeface="微软雅黑 Light"/>
              </a:rPr>
              <a:t>  </a:t>
            </a:r>
            <a:r>
              <a:rPr lang="zh-CN" altLang="en-US" sz="2000" dirty="0" smtClean="0">
                <a:latin typeface="+mn-ea"/>
                <a:ea typeface="微软雅黑 Light"/>
              </a:rPr>
              <a:t>题目：获取两个字符串的最大相同子串，例如</a:t>
            </a:r>
            <a:r>
              <a:rPr lang="en-US" altLang="zh-CN" sz="2000" dirty="0" err="1" smtClean="0">
                <a:latin typeface="+mn-ea"/>
                <a:ea typeface="微软雅黑 Light"/>
              </a:rPr>
              <a:t>abegad</a:t>
            </a:r>
            <a:r>
              <a:rPr lang="zh-CN" altLang="en-US" sz="2000" dirty="0" smtClean="0">
                <a:latin typeface="+mn-ea"/>
                <a:ea typeface="微软雅黑 Light"/>
              </a:rPr>
              <a:t>与</a:t>
            </a:r>
            <a:r>
              <a:rPr lang="en-US" altLang="zh-CN" sz="2000" dirty="0" err="1" smtClean="0">
                <a:latin typeface="+mn-ea"/>
                <a:ea typeface="微软雅黑 Light"/>
              </a:rPr>
              <a:t>acegab</a:t>
            </a:r>
            <a:r>
              <a:rPr lang="zh-CN" altLang="en-US" sz="2000" dirty="0" smtClean="0">
                <a:latin typeface="+mn-ea"/>
                <a:ea typeface="微软雅黑 Light"/>
              </a:rPr>
              <a:t>，最大相同子串为</a:t>
            </a:r>
            <a:r>
              <a:rPr lang="en-US" altLang="zh-CN" sz="2000" dirty="0" err="1" smtClean="0">
                <a:latin typeface="+mn-ea"/>
                <a:ea typeface="微软雅黑 Light"/>
              </a:rPr>
              <a:t>ega</a:t>
            </a:r>
            <a:r>
              <a:rPr lang="zh-CN" altLang="en-US" sz="2000" dirty="0" smtClean="0">
                <a:latin typeface="+mn-ea"/>
                <a:ea typeface="微软雅黑 Light"/>
              </a:rPr>
              <a:t>。</a:t>
            </a:r>
            <a:endParaRPr lang="en-US" altLang="zh-CN" sz="2000" dirty="0" smtClean="0">
              <a:latin typeface="+mn-ea"/>
              <a:ea typeface="微软雅黑 Light"/>
            </a:endParaRPr>
          </a:p>
          <a:p>
            <a:pPr>
              <a:buNone/>
            </a:pPr>
            <a:r>
              <a:rPr lang="en-US" altLang="zh-CN" sz="2000" dirty="0" smtClean="0">
                <a:latin typeface="+mn-ea"/>
                <a:ea typeface="微软雅黑 Light"/>
              </a:rPr>
              <a:t>  </a:t>
            </a:r>
            <a:r>
              <a:rPr lang="zh-CN" altLang="en-US" sz="2000" dirty="0" smtClean="0">
                <a:latin typeface="+mn-ea"/>
                <a:ea typeface="微软雅黑 Light"/>
              </a:rPr>
              <a:t>难度：高</a:t>
            </a:r>
            <a:endParaRPr lang="en-US" altLang="zh-CN" sz="2000" dirty="0" smtClean="0">
              <a:latin typeface="+mn-ea"/>
              <a:ea typeface="微软雅黑 Light"/>
            </a:endParaRPr>
          </a:p>
          <a:p>
            <a:pPr>
              <a:buNone/>
            </a:pPr>
            <a:endParaRPr lang="en-US" altLang="zh-CN" sz="2000" dirty="0" smtClean="0">
              <a:latin typeface="+mn-ea"/>
              <a:ea typeface="微软雅黑 Light"/>
            </a:endParaRPr>
          </a:p>
          <a:p>
            <a:r>
              <a:rPr lang="zh-CN" altLang="en-US" sz="2000" dirty="0" smtClean="0">
                <a:latin typeface="+mn-ea"/>
                <a:ea typeface="微软雅黑 Light"/>
              </a:rPr>
              <a:t>作业</a:t>
            </a:r>
            <a:r>
              <a:rPr lang="en-US" altLang="zh-CN" sz="2000" dirty="0" smtClean="0">
                <a:latin typeface="+mn-ea"/>
                <a:ea typeface="微软雅黑 Light"/>
              </a:rPr>
              <a:t>2</a:t>
            </a:r>
            <a:r>
              <a:rPr lang="zh-CN" altLang="en-US" sz="2000" dirty="0" smtClean="0">
                <a:latin typeface="+mn-ea"/>
                <a:ea typeface="微软雅黑 Light"/>
              </a:rPr>
              <a:t>：</a:t>
            </a:r>
            <a:endParaRPr lang="en-US" altLang="zh-CN" sz="2000" dirty="0" smtClean="0">
              <a:latin typeface="+mn-ea"/>
              <a:ea typeface="微软雅黑 Light"/>
            </a:endParaRPr>
          </a:p>
          <a:p>
            <a:pPr>
              <a:buNone/>
            </a:pPr>
            <a:r>
              <a:rPr lang="en-US" altLang="zh-CN" sz="2000" dirty="0" smtClean="0">
                <a:latin typeface="+mn-ea"/>
                <a:ea typeface="微软雅黑 Light"/>
              </a:rPr>
              <a:t>  </a:t>
            </a:r>
            <a:r>
              <a:rPr lang="zh-CN" altLang="en-US" sz="2000" dirty="0" smtClean="0">
                <a:latin typeface="+mn-ea"/>
                <a:ea typeface="微软雅黑 Light"/>
              </a:rPr>
              <a:t>题目：</a:t>
            </a:r>
            <a:r>
              <a:rPr lang="zh-CN" altLang="en-US" sz="2000" dirty="0" smtClean="0">
                <a:ea typeface="微软雅黑 Light"/>
              </a:rPr>
              <a:t>把前面的格式转换成后面的格式。</a:t>
            </a:r>
          </a:p>
          <a:p>
            <a:pPr>
              <a:buNone/>
            </a:pPr>
            <a:r>
              <a:rPr lang="en-US" altLang="zh-CN" sz="2000" dirty="0" smtClean="0">
                <a:ea typeface="微软雅黑 Light"/>
              </a:rPr>
              <a:t>   ttt5yjd-jdd4yh      tttyyyyyjd@jddyyyyh</a:t>
            </a:r>
          </a:p>
          <a:p>
            <a:pPr>
              <a:buNone/>
            </a:pPr>
            <a:r>
              <a:rPr lang="en-US" altLang="zh-CN" sz="2000" dirty="0" smtClean="0">
                <a:ea typeface="微软雅黑 Light"/>
              </a:rPr>
              <a:t>   Hsdkf4sd-fsd3tr    Hsdkfssssd@fsd3tttr</a:t>
            </a:r>
          </a:p>
          <a:p>
            <a:pPr>
              <a:buNone/>
            </a:pPr>
            <a:r>
              <a:rPr lang="en-US" altLang="zh-CN" sz="2000" dirty="0" smtClean="0">
                <a:ea typeface="微软雅黑 Light"/>
              </a:rPr>
              <a:t>   Sf5sd-dsd4wr       Sfsssssd@dsdwwwwr</a:t>
            </a:r>
          </a:p>
          <a:p>
            <a:pPr>
              <a:buNone/>
            </a:pPr>
            <a:r>
              <a:rPr lang="en-US" altLang="zh-CN" sz="2000" dirty="0" smtClean="0">
                <a:latin typeface="+mn-ea"/>
                <a:ea typeface="微软雅黑 Light"/>
              </a:rPr>
              <a:t>  </a:t>
            </a:r>
            <a:r>
              <a:rPr lang="zh-CN" altLang="en-US" sz="2000" dirty="0" smtClean="0">
                <a:latin typeface="+mn-ea"/>
                <a:ea typeface="微软雅黑 Light"/>
              </a:rPr>
              <a:t>难度：高</a:t>
            </a:r>
            <a:endParaRPr lang="zh-CN" altLang="en-US" sz="2000" dirty="0" smtClean="0">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226" y="819807"/>
            <a:ext cx="11375849" cy="740980"/>
          </a:xfrm>
        </p:spPr>
        <p:txBody>
          <a:bodyPr vert="horz" lIns="91440" tIns="45720" rIns="91440" bIns="45720" rtlCol="0">
            <a:noAutofit/>
          </a:bodyPr>
          <a:lstStyle/>
          <a:p>
            <a:r>
              <a:rPr lang="zh-CN" altLang="en-US" sz="2400" dirty="0" smtClean="0">
                <a:solidFill>
                  <a:schemeClr val="tx1">
                    <a:lumMod val="75000"/>
                    <a:lumOff val="25000"/>
                  </a:schemeClr>
                </a:solidFill>
              </a:rPr>
              <a:t>可以使用</a:t>
            </a:r>
            <a:r>
              <a:rPr lang="en-US" altLang="zh-CN" sz="2400" dirty="0" smtClean="0">
                <a:solidFill>
                  <a:schemeClr val="tx1">
                    <a:lumMod val="75000"/>
                    <a:lumOff val="25000"/>
                  </a:schemeClr>
                </a:solidFill>
              </a:rPr>
              <a:t>Eclipse</a:t>
            </a:r>
            <a:r>
              <a:rPr lang="zh-CN" altLang="en-US" sz="2400" dirty="0" smtClean="0">
                <a:solidFill>
                  <a:schemeClr val="tx1">
                    <a:lumMod val="75000"/>
                    <a:lumOff val="25000"/>
                  </a:schemeClr>
                </a:solidFill>
              </a:rPr>
              <a:t>的工具重写</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和</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58722" name="Picture 2"/>
          <p:cNvPicPr>
            <a:picLocks noChangeAspect="1" noChangeArrowheads="1"/>
          </p:cNvPicPr>
          <p:nvPr/>
        </p:nvPicPr>
        <p:blipFill>
          <a:blip r:embed="rId3" cstate="print"/>
          <a:srcRect/>
          <a:stretch>
            <a:fillRect/>
          </a:stretch>
        </p:blipFill>
        <p:spPr bwMode="auto">
          <a:xfrm>
            <a:off x="398902" y="1687403"/>
            <a:ext cx="3038475" cy="4429125"/>
          </a:xfrm>
          <a:prstGeom prst="rect">
            <a:avLst/>
          </a:prstGeom>
          <a:noFill/>
          <a:ln w="9525">
            <a:noFill/>
            <a:miter lim="800000"/>
            <a:headEnd/>
            <a:tailEnd/>
          </a:ln>
        </p:spPr>
      </p:pic>
      <p:sp>
        <p:nvSpPr>
          <p:cNvPr id="25" name="Rectangle 24"/>
          <p:cNvSpPr/>
          <p:nvPr/>
        </p:nvSpPr>
        <p:spPr>
          <a:xfrm>
            <a:off x="425669" y="1671145"/>
            <a:ext cx="409903" cy="268014"/>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15007" y="4882057"/>
            <a:ext cx="2858814" cy="241737"/>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8723" name="Picture 3" descr="C:\Users\wxh\AppData\Roaming\Tencent\Users\29097443\QQ\WinTemp\RichOle\H5)KK_YM@P0N]3W@3MCIVVV.png"/>
          <p:cNvPicPr>
            <a:picLocks noChangeAspect="1" noChangeArrowheads="1"/>
          </p:cNvPicPr>
          <p:nvPr/>
        </p:nvPicPr>
        <p:blipFill>
          <a:blip r:embed="rId4" cstate="print"/>
          <a:srcRect/>
          <a:stretch>
            <a:fillRect/>
          </a:stretch>
        </p:blipFill>
        <p:spPr bwMode="auto">
          <a:xfrm>
            <a:off x="4303987" y="1545021"/>
            <a:ext cx="4019550" cy="4743450"/>
          </a:xfrm>
          <a:prstGeom prst="rect">
            <a:avLst/>
          </a:prstGeom>
          <a:noFill/>
          <a:ln w="25400">
            <a:solidFill>
              <a:schemeClr val="tx1"/>
            </a:solidFill>
          </a:ln>
        </p:spPr>
      </p:pic>
      <p:sp>
        <p:nvSpPr>
          <p:cNvPr id="28" name="Rectangle 27"/>
          <p:cNvSpPr/>
          <p:nvPr/>
        </p:nvSpPr>
        <p:spPr>
          <a:xfrm>
            <a:off x="4550980" y="2044261"/>
            <a:ext cx="982717" cy="38362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484883" y="5854261"/>
            <a:ext cx="982717" cy="38362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238594" y="1718441"/>
            <a:ext cx="2758966" cy="4351283"/>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将在当前类中，生成重写的</a:t>
            </a:r>
            <a:r>
              <a:rPr lang="en-US" altLang="zh-CN" dirty="0" smtClean="0">
                <a:solidFill>
                  <a:schemeClr val="tx1"/>
                </a:solidFill>
              </a:rPr>
              <a:t>equals</a:t>
            </a:r>
            <a:r>
              <a:rPr lang="zh-CN" altLang="en-US" dirty="0" smtClean="0">
                <a:solidFill>
                  <a:schemeClr val="tx1"/>
                </a:solidFill>
              </a:rPr>
              <a:t>方法和</a:t>
            </a:r>
            <a:r>
              <a:rPr lang="en-US" altLang="zh-CN" dirty="0" smtClean="0">
                <a:solidFill>
                  <a:schemeClr val="tx1"/>
                </a:solidFill>
              </a:rPr>
              <a:t>hashCode</a:t>
            </a:r>
            <a:r>
              <a:rPr lang="zh-CN" altLang="en-US" dirty="0" smtClean="0">
                <a:solidFill>
                  <a:schemeClr val="tx1"/>
                </a:solidFill>
              </a:rPr>
              <a:t>方法；</a:t>
            </a:r>
            <a:endParaRPr lang="en-US" altLang="zh-CN" dirty="0" smtClean="0">
              <a:solidFill>
                <a:schemeClr val="tx1"/>
              </a:solidFill>
            </a:endParaRPr>
          </a:p>
          <a:p>
            <a:endParaRPr lang="en-US" altLang="zh-CN" dirty="0" smtClean="0">
              <a:solidFill>
                <a:schemeClr val="tx1"/>
              </a:solidFill>
            </a:endParaRPr>
          </a:p>
          <a:p>
            <a:r>
              <a:rPr lang="en-US" dirty="0" smtClean="0">
                <a:solidFill>
                  <a:schemeClr val="tx1"/>
                </a:solidFill>
              </a:rPr>
              <a:t>equals</a:t>
            </a:r>
            <a:r>
              <a:rPr lang="zh-CN" altLang="en-US" dirty="0" smtClean="0">
                <a:solidFill>
                  <a:schemeClr val="tx1"/>
                </a:solidFill>
              </a:rPr>
              <a:t>方法根据</a:t>
            </a:r>
            <a:r>
              <a:rPr lang="en-US" altLang="zh-CN" dirty="0" smtClean="0">
                <a:solidFill>
                  <a:schemeClr val="tx1"/>
                </a:solidFill>
              </a:rPr>
              <a:t>price</a:t>
            </a:r>
            <a:r>
              <a:rPr lang="zh-CN" altLang="en-US" dirty="0" smtClean="0">
                <a:solidFill>
                  <a:schemeClr val="tx1"/>
                </a:solidFill>
              </a:rPr>
              <a:t>和</a:t>
            </a:r>
            <a:r>
              <a:rPr lang="en-US" altLang="zh-CN" dirty="0" smtClean="0">
                <a:solidFill>
                  <a:schemeClr val="tx1"/>
                </a:solidFill>
              </a:rPr>
              <a:t>title</a:t>
            </a:r>
            <a:r>
              <a:rPr lang="zh-CN" altLang="en-US" dirty="0" smtClean="0">
                <a:solidFill>
                  <a:schemeClr val="tx1"/>
                </a:solidFill>
              </a:rPr>
              <a:t>的值来比较两个对象，完全相同返回</a:t>
            </a:r>
            <a:r>
              <a:rPr lang="en-US" altLang="zh-CN" dirty="0" smtClean="0">
                <a:solidFill>
                  <a:schemeClr val="tx1"/>
                </a:solidFill>
              </a:rPr>
              <a:t>true;</a:t>
            </a:r>
          </a:p>
          <a:p>
            <a:endParaRPr lang="en-US" altLang="zh-CN" dirty="0" smtClean="0">
              <a:solidFill>
                <a:schemeClr val="tx1"/>
              </a:solidFill>
            </a:endParaRPr>
          </a:p>
          <a:p>
            <a:r>
              <a:rPr lang="en-US" dirty="0" smtClean="0">
                <a:solidFill>
                  <a:schemeClr val="tx1"/>
                </a:solidFill>
              </a:rPr>
              <a:t>hashCode</a:t>
            </a:r>
            <a:r>
              <a:rPr lang="zh-CN" altLang="en-US" dirty="0" smtClean="0">
                <a:solidFill>
                  <a:schemeClr val="tx1"/>
                </a:solidFill>
              </a:rPr>
              <a:t>通过</a:t>
            </a:r>
            <a:r>
              <a:rPr lang="en-US" altLang="zh-CN" dirty="0" smtClean="0">
                <a:solidFill>
                  <a:schemeClr val="tx1"/>
                </a:solidFill>
              </a:rPr>
              <a:t>price</a:t>
            </a:r>
            <a:r>
              <a:rPr lang="zh-CN" altLang="en-US" dirty="0" smtClean="0">
                <a:solidFill>
                  <a:schemeClr val="tx1"/>
                </a:solidFill>
              </a:rPr>
              <a:t>和</a:t>
            </a:r>
            <a:r>
              <a:rPr lang="en-US" altLang="zh-CN" dirty="0" smtClean="0">
                <a:solidFill>
                  <a:schemeClr val="tx1"/>
                </a:solidFill>
              </a:rPr>
              <a:t>title</a:t>
            </a:r>
            <a:r>
              <a:rPr lang="zh-CN" altLang="en-US" dirty="0" smtClean="0">
                <a:solidFill>
                  <a:schemeClr val="tx1"/>
                </a:solidFill>
              </a:rPr>
              <a:t>值进行数学运算返回哈希值，保证如何</a:t>
            </a:r>
            <a:r>
              <a:rPr lang="en-US" altLang="zh-CN" dirty="0" smtClean="0">
                <a:solidFill>
                  <a:schemeClr val="tx1"/>
                </a:solidFill>
              </a:rPr>
              <a:t>hashCode</a:t>
            </a:r>
            <a:r>
              <a:rPr lang="zh-CN" altLang="en-US" dirty="0" smtClean="0">
                <a:solidFill>
                  <a:schemeClr val="tx1"/>
                </a:solidFill>
              </a:rPr>
              <a:t>值不同，肯定是</a:t>
            </a:r>
            <a:r>
              <a:rPr lang="en-US" altLang="zh-CN" dirty="0" smtClean="0">
                <a:solidFill>
                  <a:schemeClr val="tx1"/>
                </a:solidFill>
              </a:rPr>
              <a:t>price</a:t>
            </a:r>
            <a:r>
              <a:rPr lang="zh-CN" altLang="en-US" dirty="0" smtClean="0">
                <a:solidFill>
                  <a:schemeClr val="tx1"/>
                </a:solidFill>
              </a:rPr>
              <a:t>和</a:t>
            </a:r>
            <a:r>
              <a:rPr lang="en-US" altLang="zh-CN" dirty="0" smtClean="0">
                <a:solidFill>
                  <a:schemeClr val="tx1"/>
                </a:solidFill>
              </a:rPr>
              <a:t>title</a:t>
            </a:r>
            <a:r>
              <a:rPr lang="zh-CN" altLang="en-US" dirty="0" smtClean="0">
                <a:solidFill>
                  <a:schemeClr val="tx1"/>
                </a:solidFill>
              </a:rPr>
              <a:t>不完全相同；</a:t>
            </a:r>
            <a:endParaRPr lang="en-US" dirty="0">
              <a:solidFill>
                <a:schemeClr val="tx1"/>
              </a:solidFill>
            </a:endParaRPr>
          </a:p>
        </p:txBody>
      </p:sp>
      <p:sp>
        <p:nvSpPr>
          <p:cNvPr id="31" name="Right Arrow 30"/>
          <p:cNvSpPr/>
          <p:nvPr/>
        </p:nvSpPr>
        <p:spPr>
          <a:xfrm>
            <a:off x="3531476" y="3452648"/>
            <a:ext cx="693683" cy="536028"/>
          </a:xfrm>
          <a:prstGeom prst="rightArrow">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8434553" y="3463158"/>
            <a:ext cx="725214" cy="536028"/>
          </a:xfrm>
          <a:prstGeom prst="rightArrow">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hlinkClick r:id="rId5" action="ppaction://hlinkfile"/>
          </p:cNvPr>
          <p:cNvSpPr txBox="1"/>
          <p:nvPr/>
        </p:nvSpPr>
        <p:spPr>
          <a:xfrm>
            <a:off x="9593705" y="284813"/>
            <a:ext cx="2083633" cy="646331"/>
          </a:xfrm>
          <a:prstGeom prst="rect">
            <a:avLst/>
          </a:prstGeom>
          <a:noFill/>
        </p:spPr>
        <p:txBody>
          <a:bodyPr wrap="square" rtlCol="0">
            <a:spAutoFit/>
          </a:bodyPr>
          <a:lstStyle/>
          <a:p>
            <a:pPr algn="ctr"/>
            <a:r>
              <a:rPr lang="zh-CN" altLang="en-US" dirty="0" smtClean="0">
                <a:hlinkClick r:id="rId6" action="ppaction://hlinkfile"/>
              </a:rPr>
              <a:t>课堂案例：</a:t>
            </a:r>
            <a:r>
              <a:rPr lang="en-US" altLang="zh-CN" dirty="0" smtClean="0">
                <a:hlinkClick r:id="rId6" action="ppaction://hlinkfile"/>
              </a:rPr>
              <a:t>Course03.java</a:t>
            </a:r>
            <a:endParaRPr lang="en-US" dirty="0"/>
          </a:p>
        </p:txBody>
      </p:sp>
    </p:spTree>
  </p:cSld>
  <p:clrMapOvr>
    <a:masterClrMapping/>
  </p:clrMapOvr>
  <p:transition spd="slow">
    <p:push dir="u"/>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a:bodyPr>
          <a:lstStyle/>
          <a:p>
            <a:r>
              <a:rPr lang="zh-CN" altLang="en-US" sz="2000" dirty="0" smtClean="0">
                <a:latin typeface="+mn-ea"/>
                <a:ea typeface="微软雅黑 Light"/>
              </a:rPr>
              <a:t>作业</a:t>
            </a:r>
            <a:r>
              <a:rPr lang="en-US" altLang="zh-CN" sz="2000" dirty="0" smtClean="0">
                <a:latin typeface="+mn-ea"/>
                <a:ea typeface="微软雅黑 Light"/>
              </a:rPr>
              <a:t>3</a:t>
            </a:r>
            <a:r>
              <a:rPr lang="zh-CN" altLang="en-US" sz="2000" dirty="0" smtClean="0">
                <a:latin typeface="+mn-ea"/>
                <a:ea typeface="微软雅黑 Light"/>
              </a:rPr>
              <a:t>：</a:t>
            </a:r>
            <a:endParaRPr lang="en-US" altLang="zh-CN" sz="2000" dirty="0" smtClean="0">
              <a:latin typeface="+mn-ea"/>
              <a:ea typeface="微软雅黑 Light"/>
            </a:endParaRPr>
          </a:p>
          <a:p>
            <a:pPr>
              <a:buNone/>
            </a:pPr>
            <a:r>
              <a:rPr lang="en-US" altLang="zh-CN" sz="2000" dirty="0" smtClean="0">
                <a:latin typeface="+mn-ea"/>
                <a:ea typeface="微软雅黑 Light"/>
              </a:rPr>
              <a:t>  </a:t>
            </a:r>
            <a:r>
              <a:rPr lang="zh-CN" altLang="en-US" sz="2000" dirty="0" smtClean="0">
                <a:latin typeface="+mn-ea"/>
                <a:ea typeface="微软雅黑 Light"/>
              </a:rPr>
              <a:t>题目：编写截取字符串的方法，输入为一个字符串和字节数，输出为按字节截取的字符串。具体要求：确保汉字不被截取半个，如“我</a:t>
            </a:r>
            <a:r>
              <a:rPr lang="en-US" altLang="zh-CN" sz="2000" dirty="0" smtClean="0">
                <a:latin typeface="+mn-ea"/>
                <a:ea typeface="微软雅黑 Light"/>
              </a:rPr>
              <a:t>ABC”,4</a:t>
            </a:r>
            <a:r>
              <a:rPr lang="zh-CN" altLang="en-US" sz="2000" dirty="0" smtClean="0">
                <a:latin typeface="+mn-ea"/>
                <a:ea typeface="微软雅黑 Light"/>
              </a:rPr>
              <a:t>，应该截为 我</a:t>
            </a:r>
            <a:r>
              <a:rPr lang="en-US" altLang="zh-CN" sz="2000" dirty="0" smtClean="0">
                <a:latin typeface="+mn-ea"/>
                <a:ea typeface="微软雅黑 Light"/>
              </a:rPr>
              <a:t>AB</a:t>
            </a:r>
            <a:r>
              <a:rPr lang="zh-CN" altLang="en-US" sz="2000" dirty="0" smtClean="0">
                <a:latin typeface="+mn-ea"/>
                <a:ea typeface="微软雅黑 Light"/>
              </a:rPr>
              <a:t>；输入 我</a:t>
            </a:r>
            <a:r>
              <a:rPr lang="en-US" altLang="zh-CN" sz="2000" dirty="0" smtClean="0">
                <a:latin typeface="+mn-ea"/>
                <a:ea typeface="微软雅黑 Light"/>
              </a:rPr>
              <a:t>ABC</a:t>
            </a:r>
            <a:r>
              <a:rPr lang="zh-CN" altLang="en-US" sz="2000" dirty="0" smtClean="0">
                <a:latin typeface="+mn-ea"/>
                <a:ea typeface="微软雅黑 Light"/>
              </a:rPr>
              <a:t>汉语</a:t>
            </a:r>
            <a:r>
              <a:rPr lang="en-US" altLang="zh-CN" sz="2000" dirty="0" smtClean="0">
                <a:latin typeface="+mn-ea"/>
                <a:ea typeface="微软雅黑 Light"/>
              </a:rPr>
              <a:t>DEF,6  </a:t>
            </a:r>
            <a:r>
              <a:rPr lang="zh-CN" altLang="en-US" sz="2000" dirty="0" smtClean="0">
                <a:latin typeface="+mn-ea"/>
                <a:ea typeface="微软雅黑 Light"/>
              </a:rPr>
              <a:t>输出 我</a:t>
            </a:r>
            <a:r>
              <a:rPr lang="en-US" altLang="zh-CN" sz="2000" dirty="0" smtClean="0">
                <a:latin typeface="+mn-ea"/>
                <a:ea typeface="微软雅黑 Light"/>
              </a:rPr>
              <a:t>ABC</a:t>
            </a:r>
            <a:r>
              <a:rPr lang="zh-CN" altLang="en-US" sz="2000" dirty="0" smtClean="0">
                <a:latin typeface="+mn-ea"/>
                <a:ea typeface="微软雅黑 Light"/>
              </a:rPr>
              <a:t>，而不是汉的半个字；输入 我</a:t>
            </a:r>
            <a:r>
              <a:rPr lang="en-US" altLang="zh-CN" sz="2000" dirty="0" smtClean="0">
                <a:latin typeface="+mn-ea"/>
                <a:ea typeface="微软雅黑 Light"/>
              </a:rPr>
              <a:t>ABC</a:t>
            </a:r>
            <a:r>
              <a:rPr lang="zh-CN" altLang="en-US" sz="2000" dirty="0" smtClean="0">
                <a:latin typeface="+mn-ea"/>
                <a:ea typeface="微软雅黑 Light"/>
              </a:rPr>
              <a:t>汉语</a:t>
            </a:r>
            <a:r>
              <a:rPr lang="en-US" altLang="zh-CN" sz="2000" dirty="0" smtClean="0">
                <a:latin typeface="+mn-ea"/>
                <a:ea typeface="微软雅黑 Light"/>
              </a:rPr>
              <a:t>DEF,7 </a:t>
            </a:r>
            <a:r>
              <a:rPr lang="zh-CN" altLang="en-US" sz="2000" dirty="0" smtClean="0">
                <a:latin typeface="+mn-ea"/>
                <a:ea typeface="微软雅黑 Light"/>
              </a:rPr>
              <a:t>，输出 我</a:t>
            </a:r>
            <a:r>
              <a:rPr lang="en-US" altLang="zh-CN" sz="2000" dirty="0" smtClean="0">
                <a:latin typeface="+mn-ea"/>
                <a:ea typeface="微软雅黑 Light"/>
              </a:rPr>
              <a:t>ABC</a:t>
            </a:r>
            <a:r>
              <a:rPr lang="zh-CN" altLang="en-US" sz="2000" dirty="0" smtClean="0">
                <a:latin typeface="+mn-ea"/>
                <a:ea typeface="微软雅黑 Light"/>
              </a:rPr>
              <a:t>汉。</a:t>
            </a:r>
            <a:endParaRPr lang="en-US" altLang="zh-CN" sz="2000" dirty="0" smtClean="0">
              <a:latin typeface="+mn-ea"/>
              <a:ea typeface="微软雅黑 Light"/>
            </a:endParaRPr>
          </a:p>
          <a:p>
            <a:pPr>
              <a:buNone/>
            </a:pPr>
            <a:r>
              <a:rPr lang="en-US" altLang="zh-CN" sz="2000" dirty="0" smtClean="0">
                <a:latin typeface="+mn-ea"/>
                <a:ea typeface="微软雅黑 Light"/>
              </a:rPr>
              <a:t>  </a:t>
            </a:r>
            <a:r>
              <a:rPr lang="zh-CN" altLang="en-US" sz="2000" dirty="0" smtClean="0">
                <a:latin typeface="+mn-ea"/>
                <a:ea typeface="微软雅黑 Light"/>
              </a:rPr>
              <a:t>难度：高</a:t>
            </a:r>
            <a:endParaRPr lang="en-US" altLang="zh-CN" sz="2000" dirty="0" smtClean="0">
              <a:latin typeface="+mn-ea"/>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1292772"/>
          </a:xfrm>
        </p:spPr>
        <p:txBody>
          <a:bodyPr vert="horz" lIns="91440" tIns="45720" rIns="91440" bIns="45720" rtlCol="0">
            <a:noAutofit/>
          </a:bodyPr>
          <a:lstStyle/>
          <a:p>
            <a:r>
              <a:rPr lang="zh-CN" altLang="en-US" sz="2400" dirty="0" smtClean="0">
                <a:solidFill>
                  <a:schemeClr val="tx1">
                    <a:lumMod val="75000"/>
                    <a:lumOff val="25000"/>
                  </a:schemeClr>
                </a:solidFill>
              </a:rPr>
              <a:t>字符串类型是编程时最常用的类型，</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a:t>
            </a:r>
            <a:r>
              <a:rPr lang="en-US" altLang="zh-CN" sz="2400" dirty="0" err="1" smtClean="0">
                <a:solidFill>
                  <a:schemeClr val="tx1">
                    <a:lumMod val="75000"/>
                    <a:lumOff val="25000"/>
                  </a:schemeClr>
                </a:solidFill>
              </a:rPr>
              <a:t>toString</a:t>
            </a:r>
            <a:r>
              <a:rPr lang="zh-CN" altLang="en-US" sz="2400" dirty="0" smtClean="0">
                <a:solidFill>
                  <a:schemeClr val="tx1">
                    <a:lumMod val="75000"/>
                    <a:lumOff val="25000"/>
                  </a:schemeClr>
                </a:solidFill>
              </a:rPr>
              <a:t>方法</a:t>
            </a:r>
            <a:r>
              <a:rPr lang="en-US" altLang="zh-CN" sz="2400" dirty="0" smtClean="0">
                <a:solidFill>
                  <a:schemeClr val="tx1">
                    <a:lumMod val="75000"/>
                    <a:lumOff val="25000"/>
                  </a:schemeClr>
                </a:solidFill>
              </a:rPr>
              <a:t>【</a:t>
            </a:r>
            <a:r>
              <a:rPr lang="en-US" sz="2400" dirty="0" smtClean="0"/>
              <a:t> public </a:t>
            </a:r>
            <a:r>
              <a:rPr lang="en-US" sz="2400" dirty="0" smtClean="0">
                <a:hlinkClick r:id="rId3" action="ppaction://hlinkfile" tooltip="class in java.lang"/>
              </a:rPr>
              <a:t>String</a:t>
            </a:r>
            <a:r>
              <a:rPr lang="en-US" sz="2400" dirty="0" smtClean="0"/>
              <a:t> </a:t>
            </a:r>
            <a:r>
              <a:rPr lang="en-US" sz="2400" dirty="0" err="1" smtClean="0"/>
              <a:t>toString</a:t>
            </a:r>
            <a:r>
              <a:rPr lang="en-US" sz="2400" dirty="0" smtClean="0"/>
              <a:t>() </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，可以把任意类型对象转换成字符串返回；</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默认情况（没有重写</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类中的</a:t>
            </a:r>
            <a:r>
              <a:rPr lang="en-US" altLang="zh-CN" sz="2400" dirty="0" err="1" smtClean="0">
                <a:solidFill>
                  <a:schemeClr val="tx1">
                    <a:lumMod val="75000"/>
                    <a:lumOff val="25000"/>
                  </a:schemeClr>
                </a:solidFill>
              </a:rPr>
              <a:t>toString</a:t>
            </a:r>
            <a:r>
              <a:rPr lang="zh-CN" altLang="en-US" sz="2400" dirty="0" smtClean="0">
                <a:solidFill>
                  <a:schemeClr val="tx1">
                    <a:lumMod val="75000"/>
                    <a:lumOff val="25000"/>
                  </a:schemeClr>
                </a:solidFill>
              </a:rPr>
              <a:t>方法）下，返回字符串的格式为：对象类型</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对象调用</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方法的返回值；</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toString</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0" y="3520103"/>
            <a:ext cx="10687987" cy="923330"/>
          </a:xfrm>
          <a:prstGeom prst="rect">
            <a:avLst/>
          </a:prstGeom>
          <a:solidFill>
            <a:schemeClr val="bg1">
              <a:lumMod val="95000"/>
            </a:schemeClr>
          </a:solidFill>
        </p:spPr>
        <p:txBody>
          <a:bodyPr wrap="square" rtlCol="0">
            <a:spAutoFit/>
          </a:bodyPr>
          <a:lstStyle/>
          <a:p>
            <a:r>
              <a:rPr lang="en-US" dirty="0" smtClean="0"/>
              <a:t>Employee e=new Employee("</a:t>
            </a:r>
            <a:r>
              <a:rPr lang="zh-CN" altLang="en-US" dirty="0" smtClean="0"/>
              <a:t>王蓓蓓</a:t>
            </a:r>
            <a:r>
              <a:rPr lang="en-US" altLang="zh-CN" dirty="0" smtClean="0"/>
              <a:t>",23);</a:t>
            </a:r>
          </a:p>
          <a:p>
            <a:r>
              <a:rPr lang="en-US" dirty="0" err="1" smtClean="0"/>
              <a:t>System.out.println</a:t>
            </a:r>
            <a:r>
              <a:rPr lang="en-US" dirty="0" smtClean="0"/>
              <a:t>(e);</a:t>
            </a:r>
          </a:p>
          <a:p>
            <a:r>
              <a:rPr lang="en-US" dirty="0" err="1" smtClean="0"/>
              <a:t>System.out.println</a:t>
            </a:r>
            <a:r>
              <a:rPr lang="en-US" dirty="0" smtClean="0"/>
              <a:t>(</a:t>
            </a:r>
            <a:r>
              <a:rPr lang="en-US" dirty="0" err="1" smtClean="0"/>
              <a:t>e.toString</a:t>
            </a:r>
            <a:r>
              <a:rPr lang="en-US" dirty="0" smtClean="0"/>
              <a:t>());</a:t>
            </a:r>
            <a:endParaRPr lang="en-US" dirty="0"/>
          </a:p>
        </p:txBody>
      </p:sp>
      <p:sp>
        <p:nvSpPr>
          <p:cNvPr id="12" name="TextBox 11">
            <a:hlinkClick r:id="rId4"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5" action="ppaction://hlinkfile"/>
              </a:rPr>
              <a:t>课堂案例：</a:t>
            </a:r>
            <a:r>
              <a:rPr lang="en-US" altLang="zh-CN" dirty="0" smtClean="0">
                <a:hlinkClick r:id="rId5" action="ppaction://hlinkfile"/>
              </a:rPr>
              <a:t>Employee.java</a:t>
            </a:r>
            <a:endParaRPr lang="en-US" dirty="0"/>
          </a:p>
        </p:txBody>
      </p:sp>
      <p:pic>
        <p:nvPicPr>
          <p:cNvPr id="124929" name="Picture 1" descr="C:\Users\wxh\AppData\Roaming\Tencent\Users\29097443\QQ\WinTemp\RichOle\)CC9)4B4W(_D2)8AUF2)(3Q.png"/>
          <p:cNvPicPr>
            <a:picLocks noChangeAspect="1" noChangeArrowheads="1"/>
          </p:cNvPicPr>
          <p:nvPr/>
        </p:nvPicPr>
        <p:blipFill>
          <a:blip r:embed="rId6" cstate="print"/>
          <a:srcRect/>
          <a:stretch>
            <a:fillRect/>
          </a:stretch>
        </p:blipFill>
        <p:spPr bwMode="auto">
          <a:xfrm>
            <a:off x="5060731" y="3513583"/>
            <a:ext cx="4921472" cy="995354"/>
          </a:xfrm>
          <a:prstGeom prst="rect">
            <a:avLst/>
          </a:prstGeom>
          <a:noFill/>
          <a:ln w="38100">
            <a:solidFill>
              <a:schemeClr val="accent6"/>
            </a:solidFill>
            <a:prstDash val="sysDash"/>
          </a:ln>
        </p:spPr>
      </p:pic>
      <p:sp>
        <p:nvSpPr>
          <p:cNvPr id="14" name="Oval Callout 13"/>
          <p:cNvSpPr/>
          <p:nvPr/>
        </p:nvSpPr>
        <p:spPr>
          <a:xfrm>
            <a:off x="2301766" y="4508938"/>
            <a:ext cx="2585544" cy="2049517"/>
          </a:xfrm>
          <a:prstGeom prst="wedgeEllipseCallout">
            <a:avLst>
              <a:gd name="adj1" fmla="val -22053"/>
              <a:gd name="adj2" fmla="val -744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两条打印输出语句输出结果相同，说明</a:t>
            </a:r>
            <a:r>
              <a:rPr lang="zh-CN" altLang="en-US" dirty="0" smtClean="0">
                <a:solidFill>
                  <a:srgbClr val="C00000"/>
                </a:solidFill>
              </a:rPr>
              <a:t>打印输出对象时，默认调用</a:t>
            </a:r>
            <a:r>
              <a:rPr lang="en-US" altLang="zh-CN" dirty="0" err="1" smtClean="0">
                <a:solidFill>
                  <a:srgbClr val="C00000"/>
                </a:solidFill>
              </a:rPr>
              <a:t>toString</a:t>
            </a:r>
            <a:r>
              <a:rPr lang="zh-CN" altLang="en-US" dirty="0" smtClean="0">
                <a:solidFill>
                  <a:srgbClr val="C00000"/>
                </a:solidFill>
              </a:rPr>
              <a:t>方法</a:t>
            </a:r>
            <a:endParaRPr lang="en-US" dirty="0">
              <a:solidFill>
                <a:srgbClr val="C00000"/>
              </a:solidFill>
            </a:endParaRPr>
          </a:p>
        </p:txBody>
      </p:sp>
      <p:sp>
        <p:nvSpPr>
          <p:cNvPr id="15" name="Oval Callout 14"/>
          <p:cNvSpPr/>
          <p:nvPr/>
        </p:nvSpPr>
        <p:spPr>
          <a:xfrm>
            <a:off x="6337739" y="4682359"/>
            <a:ext cx="2916620" cy="2175641"/>
          </a:xfrm>
          <a:prstGeom prst="wedgeEllipseCallout">
            <a:avLst>
              <a:gd name="adj1" fmla="val -22053"/>
              <a:gd name="adj2" fmla="val -744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Employee</a:t>
            </a:r>
            <a:r>
              <a:rPr lang="zh-CN" altLang="en-US" dirty="0" smtClean="0">
                <a:solidFill>
                  <a:schemeClr val="tx1"/>
                </a:solidFill>
              </a:rPr>
              <a:t>类中没有重写</a:t>
            </a:r>
            <a:r>
              <a:rPr lang="en-US" altLang="zh-CN" dirty="0" err="1" smtClean="0">
                <a:solidFill>
                  <a:schemeClr val="tx1"/>
                </a:solidFill>
              </a:rPr>
              <a:t>toString</a:t>
            </a:r>
            <a:r>
              <a:rPr lang="zh-CN" altLang="en-US" dirty="0" smtClean="0">
                <a:solidFill>
                  <a:schemeClr val="tx1"/>
                </a:solidFill>
              </a:rPr>
              <a:t>方法，所以使用的是</a:t>
            </a:r>
            <a:r>
              <a:rPr lang="en-US" altLang="zh-CN" dirty="0" smtClean="0">
                <a:solidFill>
                  <a:schemeClr val="tx1"/>
                </a:solidFill>
              </a:rPr>
              <a:t>Object</a:t>
            </a:r>
            <a:r>
              <a:rPr lang="zh-CN" altLang="en-US" dirty="0" smtClean="0">
                <a:solidFill>
                  <a:schemeClr val="tx1"/>
                </a:solidFill>
              </a:rPr>
              <a:t>中定义的方法，因此输出了这种“晦涩”的格式。</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1292772"/>
          </a:xfrm>
        </p:spPr>
        <p:txBody>
          <a:bodyPr vert="horz" lIns="91440" tIns="45720" rIns="91440" bIns="45720" rtlCol="0">
            <a:noAutofit/>
          </a:bodyPr>
          <a:lstStyle/>
          <a:p>
            <a:r>
              <a:rPr lang="zh-CN" altLang="en-US" sz="2400" dirty="0" smtClean="0">
                <a:solidFill>
                  <a:schemeClr val="tx1">
                    <a:lumMod val="75000"/>
                    <a:lumOff val="25000"/>
                  </a:schemeClr>
                </a:solidFill>
              </a:rPr>
              <a:t>返回</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类中默认格式的字符串几乎没有实用意义，因此很多时候，都会重写一些实体类的</a:t>
            </a:r>
            <a:r>
              <a:rPr lang="en-US" altLang="zh-CN" sz="2400" dirty="0" err="1" smtClean="0">
                <a:solidFill>
                  <a:schemeClr val="tx1">
                    <a:lumMod val="75000"/>
                    <a:lumOff val="25000"/>
                  </a:schemeClr>
                </a:solidFill>
              </a:rPr>
              <a:t>toString</a:t>
            </a:r>
            <a:r>
              <a:rPr lang="zh-CN" altLang="en-US" sz="2400" dirty="0" smtClean="0">
                <a:solidFill>
                  <a:schemeClr val="tx1">
                    <a:lumMod val="75000"/>
                    <a:lumOff val="25000"/>
                  </a:schemeClr>
                </a:solidFill>
              </a:rPr>
              <a:t>方法，返回需要的字符串格式；</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toString</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409903" y="2700296"/>
            <a:ext cx="10687987" cy="2862322"/>
          </a:xfrm>
          <a:prstGeom prst="rect">
            <a:avLst/>
          </a:prstGeom>
          <a:solidFill>
            <a:schemeClr val="bg1">
              <a:lumMod val="95000"/>
            </a:schemeClr>
          </a:solidFill>
        </p:spPr>
        <p:txBody>
          <a:bodyPr wrap="square" rtlCol="0">
            <a:spAutoFit/>
          </a:bodyPr>
          <a:lstStyle/>
          <a:p>
            <a:r>
              <a:rPr lang="en-US" dirty="0" smtClean="0"/>
              <a:t>@Override</a:t>
            </a:r>
          </a:p>
          <a:p>
            <a:r>
              <a:rPr lang="en-US" dirty="0" smtClean="0"/>
              <a:t>public String </a:t>
            </a:r>
            <a:r>
              <a:rPr lang="en-US" dirty="0" err="1" smtClean="0"/>
              <a:t>toString</a:t>
            </a:r>
            <a:r>
              <a:rPr lang="en-US" dirty="0" smtClean="0"/>
              <a:t>() {	</a:t>
            </a:r>
          </a:p>
          <a:p>
            <a:r>
              <a:rPr lang="en-US" dirty="0" smtClean="0"/>
              <a:t>      return "[</a:t>
            </a:r>
            <a:r>
              <a:rPr lang="zh-CN" altLang="en-US" dirty="0" smtClean="0"/>
              <a:t>姓名</a:t>
            </a:r>
            <a:r>
              <a:rPr lang="en-US" altLang="zh-CN" dirty="0" smtClean="0"/>
              <a:t>] "+</a:t>
            </a:r>
            <a:r>
              <a:rPr lang="en-US" dirty="0" smtClean="0"/>
              <a:t>name+" [</a:t>
            </a:r>
            <a:r>
              <a:rPr lang="zh-CN" altLang="en-US" dirty="0" smtClean="0"/>
              <a:t>年龄</a:t>
            </a:r>
            <a:r>
              <a:rPr lang="en-US" altLang="zh-CN" dirty="0" smtClean="0"/>
              <a:t>] "+</a:t>
            </a:r>
            <a:r>
              <a:rPr lang="en-US" dirty="0" smtClean="0"/>
              <a:t>age;</a:t>
            </a:r>
          </a:p>
          <a:p>
            <a:r>
              <a:rPr lang="en-US" dirty="0" smtClean="0"/>
              <a:t>}</a:t>
            </a:r>
          </a:p>
          <a:p>
            <a:r>
              <a:rPr lang="en-US" dirty="0" smtClean="0"/>
              <a:t>public static void main(String[] </a:t>
            </a:r>
            <a:r>
              <a:rPr lang="en-US" dirty="0" err="1" smtClean="0"/>
              <a:t>args</a:t>
            </a:r>
            <a:r>
              <a:rPr lang="en-US" dirty="0" smtClean="0"/>
              <a:t>) {</a:t>
            </a:r>
          </a:p>
          <a:p>
            <a:r>
              <a:rPr lang="en-US" dirty="0" smtClean="0"/>
              <a:t>     Employee02 e=new Employee02("</a:t>
            </a:r>
            <a:r>
              <a:rPr lang="zh-CN" altLang="en-US" dirty="0" smtClean="0"/>
              <a:t>王蓓蓓</a:t>
            </a:r>
            <a:r>
              <a:rPr lang="en-US" altLang="zh-CN" dirty="0" smtClean="0"/>
              <a:t>",23);</a:t>
            </a:r>
          </a:p>
          <a:p>
            <a:r>
              <a:rPr lang="en-US" dirty="0" smtClean="0"/>
              <a:t>     </a:t>
            </a:r>
            <a:r>
              <a:rPr lang="en-US" dirty="0" err="1" smtClean="0"/>
              <a:t>System.out.println</a:t>
            </a:r>
            <a:r>
              <a:rPr lang="en-US" dirty="0" smtClean="0"/>
              <a:t>(e);</a:t>
            </a:r>
          </a:p>
          <a:p>
            <a:r>
              <a:rPr lang="en-US" dirty="0" smtClean="0"/>
              <a:t>    </a:t>
            </a:r>
            <a:r>
              <a:rPr lang="en-US" dirty="0" err="1" smtClean="0"/>
              <a:t>System.out.println</a:t>
            </a:r>
            <a:r>
              <a:rPr lang="en-US" dirty="0" smtClean="0"/>
              <a:t>(</a:t>
            </a:r>
            <a:r>
              <a:rPr lang="en-US" dirty="0" err="1" smtClean="0"/>
              <a:t>e.toString</a:t>
            </a:r>
            <a:r>
              <a:rPr lang="en-US" dirty="0" smtClean="0"/>
              <a:t>());</a:t>
            </a:r>
          </a:p>
          <a:p>
            <a:r>
              <a:rPr lang="en-US" dirty="0" smtClean="0"/>
              <a:t>}</a:t>
            </a:r>
          </a:p>
          <a:p>
            <a:endParaRPr lang="en-US" dirty="0"/>
          </a:p>
        </p:txBody>
      </p:sp>
      <p:sp>
        <p:nvSpPr>
          <p:cNvPr id="12" name="TextBox 11">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Employee02.java</a:t>
            </a:r>
            <a:endParaRPr lang="en-US" dirty="0"/>
          </a:p>
        </p:txBody>
      </p:sp>
      <p:sp>
        <p:nvSpPr>
          <p:cNvPr id="14" name="Oval Callout 13"/>
          <p:cNvSpPr/>
          <p:nvPr/>
        </p:nvSpPr>
        <p:spPr>
          <a:xfrm>
            <a:off x="2522483" y="4840014"/>
            <a:ext cx="2396358" cy="2017986"/>
          </a:xfrm>
          <a:prstGeom prst="wedgeEllipseCallout">
            <a:avLst>
              <a:gd name="adj1" fmla="val -79627"/>
              <a:gd name="adj2" fmla="val -754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rgbClr val="C00000"/>
                </a:solidFill>
              </a:rPr>
              <a:t>不要学我使用</a:t>
            </a:r>
            <a:r>
              <a:rPr lang="en-US" altLang="zh-CN" dirty="0" smtClean="0">
                <a:solidFill>
                  <a:srgbClr val="C00000"/>
                </a:solidFill>
              </a:rPr>
              <a:t>Employee02</a:t>
            </a:r>
            <a:r>
              <a:rPr lang="zh-CN" altLang="en-US" dirty="0" smtClean="0">
                <a:solidFill>
                  <a:srgbClr val="C00000"/>
                </a:solidFill>
              </a:rPr>
              <a:t>这种带数字的命名格式啊</a:t>
            </a:r>
            <a:r>
              <a:rPr lang="en-US" altLang="zh-CN" dirty="0" smtClean="0">
                <a:solidFill>
                  <a:srgbClr val="C00000"/>
                </a:solidFill>
              </a:rPr>
              <a:t>~~</a:t>
            </a:r>
            <a:r>
              <a:rPr lang="zh-CN" altLang="en-US" dirty="0" smtClean="0">
                <a:solidFill>
                  <a:srgbClr val="C00000"/>
                </a:solidFill>
              </a:rPr>
              <a:t>此处完全为了演示方便。</a:t>
            </a:r>
            <a:endParaRPr lang="en-US" dirty="0">
              <a:solidFill>
                <a:srgbClr val="C00000"/>
              </a:solidFill>
            </a:endParaRPr>
          </a:p>
        </p:txBody>
      </p:sp>
      <p:sp>
        <p:nvSpPr>
          <p:cNvPr id="15" name="Oval Callout 14"/>
          <p:cNvSpPr/>
          <p:nvPr/>
        </p:nvSpPr>
        <p:spPr>
          <a:xfrm>
            <a:off x="6337738" y="4461641"/>
            <a:ext cx="3058509" cy="2396359"/>
          </a:xfrm>
          <a:prstGeom prst="wedgeEllipseCallout">
            <a:avLst>
              <a:gd name="adj1" fmla="val -22053"/>
              <a:gd name="adj2" fmla="val -744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Employee02</a:t>
            </a:r>
            <a:r>
              <a:rPr lang="zh-CN" altLang="en-US" dirty="0" smtClean="0">
                <a:solidFill>
                  <a:schemeClr val="tx1"/>
                </a:solidFill>
              </a:rPr>
              <a:t>类中重写</a:t>
            </a:r>
            <a:r>
              <a:rPr lang="en-US" altLang="zh-CN" dirty="0" err="1" smtClean="0">
                <a:solidFill>
                  <a:schemeClr val="tx1"/>
                </a:solidFill>
              </a:rPr>
              <a:t>toString</a:t>
            </a:r>
            <a:r>
              <a:rPr lang="zh-CN" altLang="en-US" dirty="0" smtClean="0">
                <a:solidFill>
                  <a:schemeClr val="tx1"/>
                </a:solidFill>
              </a:rPr>
              <a:t>方法，所以使用的是</a:t>
            </a:r>
            <a:r>
              <a:rPr lang="en-US" altLang="zh-CN" dirty="0" smtClean="0">
                <a:solidFill>
                  <a:schemeClr val="tx1"/>
                </a:solidFill>
              </a:rPr>
              <a:t>Employee02</a:t>
            </a:r>
            <a:r>
              <a:rPr lang="zh-CN" altLang="en-US" dirty="0" smtClean="0">
                <a:solidFill>
                  <a:schemeClr val="tx1"/>
                </a:solidFill>
              </a:rPr>
              <a:t>类中定义的方法，因此输出了自定义的格式。</a:t>
            </a:r>
            <a:endParaRPr lang="en-US" dirty="0">
              <a:solidFill>
                <a:schemeClr val="tx1"/>
              </a:solidFill>
            </a:endParaRPr>
          </a:p>
        </p:txBody>
      </p:sp>
      <p:pic>
        <p:nvPicPr>
          <p:cNvPr id="163841" name="Picture 1" descr="C:\Users\wxh\AppData\Roaming\Tencent\Users\29097443\QQ\WinTemp\RichOle\ZEU~8F%S$)IU@5KXOZB7UP7.png"/>
          <p:cNvPicPr>
            <a:picLocks noChangeAspect="1" noChangeArrowheads="1"/>
          </p:cNvPicPr>
          <p:nvPr/>
        </p:nvPicPr>
        <p:blipFill>
          <a:blip r:embed="rId5" cstate="print"/>
          <a:srcRect/>
          <a:stretch>
            <a:fillRect/>
          </a:stretch>
        </p:blipFill>
        <p:spPr bwMode="auto">
          <a:xfrm>
            <a:off x="5975131" y="3310759"/>
            <a:ext cx="2971800" cy="895350"/>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740980"/>
            <a:ext cx="11015870" cy="1891862"/>
          </a:xfrm>
        </p:spPr>
        <p:txBody>
          <a:bodyPr vert="horz" lIns="91440" tIns="45720" rIns="91440" bIns="45720" rtlCol="0">
            <a:noAutofit/>
          </a:bodyPr>
          <a:lstStyle/>
          <a:p>
            <a:pPr>
              <a:lnSpc>
                <a:spcPct val="100000"/>
              </a:lnSpc>
            </a:pP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类中定义了克隆方法</a:t>
            </a:r>
            <a:r>
              <a:rPr lang="en-US" altLang="zh-CN" sz="2400" dirty="0" smtClean="0">
                <a:solidFill>
                  <a:schemeClr val="tx1">
                    <a:lumMod val="75000"/>
                    <a:lumOff val="25000"/>
                  </a:schemeClr>
                </a:solidFill>
              </a:rPr>
              <a:t>clone 【</a:t>
            </a:r>
            <a:r>
              <a:rPr lang="en-US" sz="2400" dirty="0" smtClean="0"/>
              <a:t>protected  Object clone() throws </a:t>
            </a:r>
            <a:r>
              <a:rPr lang="en-US" sz="2400" dirty="0" err="1" smtClean="0"/>
              <a:t>CloneNotSupportedException</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Clone</a:t>
            </a:r>
            <a:r>
              <a:rPr lang="zh-CN" altLang="en-US" sz="2400" dirty="0" smtClean="0">
                <a:solidFill>
                  <a:schemeClr val="tx1">
                    <a:lumMod val="75000"/>
                    <a:lumOff val="25000"/>
                  </a:schemeClr>
                </a:solidFill>
              </a:rPr>
              <a:t>方法能够“复制”一个对象，生成一个新的引用，分配新的内存空间；</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一个类必须实现</a:t>
            </a:r>
            <a:r>
              <a:rPr lang="en-US" altLang="zh-CN" sz="2400" dirty="0" err="1" smtClean="0">
                <a:solidFill>
                  <a:schemeClr val="tx1">
                    <a:lumMod val="75000"/>
                    <a:lumOff val="25000"/>
                  </a:schemeClr>
                </a:solidFill>
              </a:rPr>
              <a:t>Cloneable</a:t>
            </a:r>
            <a:r>
              <a:rPr lang="zh-CN" altLang="en-US" sz="2400" dirty="0" smtClean="0">
                <a:solidFill>
                  <a:schemeClr val="tx1">
                    <a:lumMod val="75000"/>
                    <a:lumOff val="25000"/>
                  </a:schemeClr>
                </a:solidFill>
              </a:rPr>
              <a:t>接口，才能被克隆，否则抛出异常；</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614855" y="2547621"/>
            <a:ext cx="10687987" cy="3970318"/>
          </a:xfrm>
          <a:prstGeom prst="rect">
            <a:avLst/>
          </a:prstGeom>
          <a:solidFill>
            <a:schemeClr val="bg1">
              <a:lumMod val="95000"/>
            </a:schemeClr>
          </a:solidFill>
        </p:spPr>
        <p:txBody>
          <a:bodyPr wrap="square" rtlCol="0">
            <a:spAutoFit/>
          </a:bodyPr>
          <a:lstStyle/>
          <a:p>
            <a:r>
              <a:rPr lang="en-US" dirty="0" smtClean="0"/>
              <a:t>public class Sheep implements   </a:t>
            </a:r>
            <a:r>
              <a:rPr lang="en-US" dirty="0" err="1" smtClean="0"/>
              <a:t>Cloneable</a:t>
            </a:r>
            <a:r>
              <a:rPr lang="en-US" dirty="0" smtClean="0"/>
              <a:t>  {</a:t>
            </a:r>
          </a:p>
          <a:p>
            <a:r>
              <a:rPr lang="en-US" dirty="0" smtClean="0"/>
              <a:t>private String name;</a:t>
            </a:r>
          </a:p>
          <a:p>
            <a:r>
              <a:rPr lang="en-US" dirty="0" smtClean="0"/>
              <a:t>private </a:t>
            </a:r>
            <a:r>
              <a:rPr lang="en-US" dirty="0" err="1" smtClean="0"/>
              <a:t>int</a:t>
            </a:r>
            <a:r>
              <a:rPr lang="en-US" dirty="0" smtClean="0"/>
              <a:t> age;</a:t>
            </a:r>
          </a:p>
          <a:p>
            <a:r>
              <a:rPr lang="en-US" dirty="0" smtClean="0"/>
              <a:t>……</a:t>
            </a:r>
          </a:p>
          <a:p>
            <a:r>
              <a:rPr lang="en-US" dirty="0" smtClean="0"/>
              <a:t>public static void main(String[] </a:t>
            </a:r>
            <a:r>
              <a:rPr lang="en-US" dirty="0" err="1" smtClean="0"/>
              <a:t>args</a:t>
            </a:r>
            <a:r>
              <a:rPr lang="en-US" dirty="0" smtClean="0"/>
              <a:t>) {</a:t>
            </a:r>
          </a:p>
          <a:p>
            <a:r>
              <a:rPr lang="en-US" dirty="0" smtClean="0"/>
              <a:t>try {</a:t>
            </a:r>
          </a:p>
          <a:p>
            <a:r>
              <a:rPr lang="en-US" dirty="0" smtClean="0"/>
              <a:t>Sheep s1=new Sheep("Alice",3);</a:t>
            </a:r>
          </a:p>
          <a:p>
            <a:r>
              <a:rPr lang="en-US" dirty="0" smtClean="0"/>
              <a:t>Sheep </a:t>
            </a:r>
            <a:r>
              <a:rPr lang="en-US" dirty="0" err="1" smtClean="0"/>
              <a:t>duoli</a:t>
            </a:r>
            <a:r>
              <a:rPr lang="en-US" dirty="0" smtClean="0"/>
              <a:t>=(Sheep) s1.clone();</a:t>
            </a:r>
          </a:p>
          <a:p>
            <a:r>
              <a:rPr lang="en-US" dirty="0" err="1" smtClean="0"/>
              <a:t>System.out.println</a:t>
            </a:r>
            <a:r>
              <a:rPr lang="en-US" dirty="0" smtClean="0"/>
              <a:t>("s1==</a:t>
            </a:r>
            <a:r>
              <a:rPr lang="en-US" dirty="0" err="1" smtClean="0"/>
              <a:t>duoli</a:t>
            </a:r>
            <a:r>
              <a:rPr lang="en-US" dirty="0" smtClean="0"/>
              <a:t>:"+(s1==</a:t>
            </a:r>
            <a:r>
              <a:rPr lang="en-US" dirty="0" err="1" smtClean="0"/>
              <a:t>duoli</a:t>
            </a:r>
            <a:r>
              <a:rPr lang="en-US" dirty="0" smtClean="0"/>
              <a:t>));</a:t>
            </a:r>
          </a:p>
          <a:p>
            <a:r>
              <a:rPr lang="en-US" dirty="0" err="1" smtClean="0"/>
              <a:t>System.out.println</a:t>
            </a:r>
            <a:r>
              <a:rPr lang="en-US" dirty="0" smtClean="0"/>
              <a:t>(duoli.name+" "+</a:t>
            </a:r>
            <a:r>
              <a:rPr lang="en-US" dirty="0" err="1" smtClean="0"/>
              <a:t>duoli.age</a:t>
            </a:r>
            <a:r>
              <a:rPr lang="en-US" dirty="0" smtClean="0"/>
              <a:t>);</a:t>
            </a:r>
          </a:p>
          <a:p>
            <a:r>
              <a:rPr lang="en-US" dirty="0" smtClean="0"/>
              <a:t>} catch (</a:t>
            </a:r>
            <a:r>
              <a:rPr lang="en-US" dirty="0" err="1" smtClean="0"/>
              <a:t>CloneNotSupportedException</a:t>
            </a:r>
            <a:r>
              <a:rPr lang="en-US" dirty="0" smtClean="0"/>
              <a:t> e) {</a:t>
            </a:r>
          </a:p>
          <a:p>
            <a:r>
              <a:rPr lang="en-US" dirty="0" err="1" smtClean="0"/>
              <a:t>e.printStackTrace</a:t>
            </a:r>
            <a:r>
              <a:rPr lang="en-US" dirty="0" smtClean="0"/>
              <a:t>();</a:t>
            </a:r>
          </a:p>
          <a:p>
            <a:r>
              <a:rPr lang="en-US" dirty="0" smtClean="0"/>
              <a:t>}</a:t>
            </a:r>
          </a:p>
          <a:p>
            <a:r>
              <a:rPr lang="en-US" dirty="0" smtClean="0"/>
              <a:t>}</a:t>
            </a:r>
            <a:endParaRPr lang="en-US" dirty="0"/>
          </a:p>
        </p:txBody>
      </p:sp>
      <p:sp>
        <p:nvSpPr>
          <p:cNvPr id="12" name="TextBox 11">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Sheep.java</a:t>
            </a:r>
            <a:endParaRPr lang="en-US" dirty="0"/>
          </a:p>
        </p:txBody>
      </p:sp>
      <p:sp>
        <p:nvSpPr>
          <p:cNvPr id="13" name="Rectangle 12"/>
          <p:cNvSpPr/>
          <p:nvPr/>
        </p:nvSpPr>
        <p:spPr>
          <a:xfrm>
            <a:off x="3689130" y="2611820"/>
            <a:ext cx="977463" cy="304801"/>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5281449" y="2522483"/>
            <a:ext cx="3247696" cy="3058510"/>
          </a:xfrm>
          <a:prstGeom prst="wedgeEllipseCallout">
            <a:avLst>
              <a:gd name="adj1" fmla="val -52371"/>
              <a:gd name="adj2" fmla="val 287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C00000"/>
                </a:solidFill>
              </a:rPr>
              <a:t>输出为</a:t>
            </a:r>
            <a:endParaRPr lang="en-US" altLang="zh-CN" b="1" dirty="0" smtClean="0">
              <a:solidFill>
                <a:srgbClr val="C00000"/>
              </a:solidFill>
            </a:endParaRPr>
          </a:p>
          <a:p>
            <a:r>
              <a:rPr lang="en-US" altLang="zh-CN" b="1" dirty="0" smtClean="0">
                <a:solidFill>
                  <a:srgbClr val="C00000"/>
                </a:solidFill>
              </a:rPr>
              <a:t> </a:t>
            </a:r>
            <a:r>
              <a:rPr lang="en-US" b="1" dirty="0" smtClean="0">
                <a:solidFill>
                  <a:srgbClr val="C00000"/>
                </a:solidFill>
              </a:rPr>
              <a:t>s1==</a:t>
            </a:r>
            <a:r>
              <a:rPr lang="en-US" b="1" dirty="0" err="1" smtClean="0">
                <a:solidFill>
                  <a:srgbClr val="C00000"/>
                </a:solidFill>
              </a:rPr>
              <a:t>duoli</a:t>
            </a:r>
            <a:r>
              <a:rPr lang="en-US" b="1" dirty="0" smtClean="0">
                <a:solidFill>
                  <a:srgbClr val="C00000"/>
                </a:solidFill>
              </a:rPr>
              <a:t>: </a:t>
            </a:r>
            <a:r>
              <a:rPr lang="en-US" altLang="zh-CN" b="1" dirty="0" smtClean="0">
                <a:solidFill>
                  <a:srgbClr val="C00000"/>
                </a:solidFill>
              </a:rPr>
              <a:t>false</a:t>
            </a:r>
          </a:p>
          <a:p>
            <a:r>
              <a:rPr lang="en-US" altLang="zh-CN" b="1" dirty="0" smtClean="0">
                <a:solidFill>
                  <a:srgbClr val="C00000"/>
                </a:solidFill>
              </a:rPr>
              <a:t>Alice  3</a:t>
            </a:r>
          </a:p>
          <a:p>
            <a:r>
              <a:rPr lang="zh-CN" altLang="en-US" dirty="0" smtClean="0">
                <a:solidFill>
                  <a:schemeClr val="tx1"/>
                </a:solidFill>
              </a:rPr>
              <a:t>可见调用</a:t>
            </a:r>
            <a:r>
              <a:rPr lang="en-US" altLang="zh-CN" dirty="0" smtClean="0">
                <a:solidFill>
                  <a:schemeClr val="tx1"/>
                </a:solidFill>
              </a:rPr>
              <a:t>clone</a:t>
            </a:r>
            <a:r>
              <a:rPr lang="zh-CN" altLang="en-US" dirty="0" smtClean="0">
                <a:solidFill>
                  <a:schemeClr val="tx1"/>
                </a:solidFill>
              </a:rPr>
              <a:t>方法后，得到的对象</a:t>
            </a:r>
            <a:r>
              <a:rPr lang="en-US" altLang="zh-CN" dirty="0" err="1" smtClean="0">
                <a:solidFill>
                  <a:schemeClr val="tx1"/>
                </a:solidFill>
              </a:rPr>
              <a:t>duoli</a:t>
            </a:r>
            <a:r>
              <a:rPr lang="zh-CN" altLang="en-US" dirty="0" smtClean="0">
                <a:solidFill>
                  <a:schemeClr val="tx1"/>
                </a:solidFill>
              </a:rPr>
              <a:t>属性值和原来对象</a:t>
            </a:r>
            <a:r>
              <a:rPr lang="en-US" altLang="zh-CN" dirty="0" smtClean="0">
                <a:solidFill>
                  <a:schemeClr val="tx1"/>
                </a:solidFill>
              </a:rPr>
              <a:t>s1</a:t>
            </a:r>
            <a:r>
              <a:rPr lang="zh-CN" altLang="en-US" dirty="0" smtClean="0">
                <a:solidFill>
                  <a:schemeClr val="tx1"/>
                </a:solidFill>
              </a:rPr>
              <a:t>相同，但是却是一个新的引用地址，和直接用</a:t>
            </a:r>
            <a:r>
              <a:rPr lang="en-US" altLang="zh-CN" dirty="0" smtClean="0">
                <a:solidFill>
                  <a:schemeClr val="tx1"/>
                </a:solidFill>
              </a:rPr>
              <a:t>=</a:t>
            </a:r>
            <a:r>
              <a:rPr lang="zh-CN" altLang="en-US" dirty="0" smtClean="0">
                <a:solidFill>
                  <a:schemeClr val="tx1"/>
                </a:solidFill>
              </a:rPr>
              <a:t>赋值不同</a:t>
            </a:r>
            <a:endParaRPr lang="en-US" dirty="0">
              <a:solidFill>
                <a:schemeClr val="tx1"/>
              </a:solidFill>
            </a:endParaRPr>
          </a:p>
        </p:txBody>
      </p:sp>
      <p:sp>
        <p:nvSpPr>
          <p:cNvPr id="15" name="Rectangle 14"/>
          <p:cNvSpPr/>
          <p:nvPr/>
        </p:nvSpPr>
        <p:spPr>
          <a:xfrm>
            <a:off x="614855" y="4813737"/>
            <a:ext cx="4614041" cy="51500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740980"/>
            <a:ext cx="11015870" cy="1891862"/>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克隆是生成了一个新的对象，然而，对象的属性如果有引用类型，实际上还是公用；</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接上页</a:t>
            </a:r>
            <a:r>
              <a:rPr lang="en-US" altLang="zh-CN" sz="2400" dirty="0" smtClean="0">
                <a:solidFill>
                  <a:schemeClr val="tx1">
                    <a:lumMod val="75000"/>
                    <a:lumOff val="25000"/>
                  </a:schemeClr>
                </a:solidFill>
              </a:rPr>
              <a:t>PPT</a:t>
            </a:r>
            <a:r>
              <a:rPr lang="zh-CN" altLang="en-US" sz="2400" dirty="0" smtClean="0">
                <a:solidFill>
                  <a:schemeClr val="tx1">
                    <a:lumMod val="75000"/>
                    <a:lumOff val="25000"/>
                  </a:schemeClr>
                </a:solidFill>
              </a:rPr>
              <a:t>案例，加入如下两行代码；</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536027" y="2169249"/>
            <a:ext cx="10687987" cy="923330"/>
          </a:xfrm>
          <a:prstGeom prst="rect">
            <a:avLst/>
          </a:prstGeom>
          <a:solidFill>
            <a:schemeClr val="bg1">
              <a:lumMod val="95000"/>
            </a:schemeClr>
          </a:solidFill>
        </p:spPr>
        <p:txBody>
          <a:bodyPr wrap="square" rtlCol="0">
            <a:spAutoFit/>
          </a:bodyPr>
          <a:lstStyle/>
          <a:p>
            <a:r>
              <a:rPr lang="en-US" altLang="zh-CN" dirty="0" smtClean="0"/>
              <a:t>//</a:t>
            </a:r>
            <a:r>
              <a:rPr lang="zh-CN" altLang="en-US" dirty="0" smtClean="0"/>
              <a:t>判断</a:t>
            </a:r>
            <a:r>
              <a:rPr lang="en-US" dirty="0" smtClean="0"/>
              <a:t>s1</a:t>
            </a:r>
            <a:r>
              <a:rPr lang="zh-CN" altLang="en-US" dirty="0" smtClean="0"/>
              <a:t>和</a:t>
            </a:r>
            <a:r>
              <a:rPr lang="en-US" dirty="0" err="1" smtClean="0"/>
              <a:t>duoli</a:t>
            </a:r>
            <a:r>
              <a:rPr lang="zh-CN" altLang="en-US" dirty="0" smtClean="0"/>
              <a:t>的属性是不是相同</a:t>
            </a:r>
          </a:p>
          <a:p>
            <a:r>
              <a:rPr lang="en-US" dirty="0" err="1" smtClean="0"/>
              <a:t>System.out.println</a:t>
            </a:r>
            <a:r>
              <a:rPr lang="en-US" dirty="0" smtClean="0"/>
              <a:t>("s1.name==duoli.name:"+(s1.getName()==</a:t>
            </a:r>
            <a:r>
              <a:rPr lang="en-US" dirty="0" err="1" smtClean="0"/>
              <a:t>duoli.getName</a:t>
            </a:r>
            <a:r>
              <a:rPr lang="en-US" dirty="0" smtClean="0"/>
              <a:t>()));</a:t>
            </a:r>
          </a:p>
          <a:p>
            <a:r>
              <a:rPr lang="en-US" dirty="0" err="1" smtClean="0"/>
              <a:t>System.out.println</a:t>
            </a:r>
            <a:r>
              <a:rPr lang="en-US" dirty="0" smtClean="0"/>
              <a:t>("s1.age==</a:t>
            </a:r>
            <a:r>
              <a:rPr lang="en-US" dirty="0" err="1" smtClean="0"/>
              <a:t>duoli.age</a:t>
            </a:r>
            <a:r>
              <a:rPr lang="en-US" dirty="0" smtClean="0"/>
              <a:t>:"+(s1.getAge()==</a:t>
            </a:r>
            <a:r>
              <a:rPr lang="en-US" dirty="0" err="1" smtClean="0"/>
              <a:t>duoli.getAge</a:t>
            </a:r>
            <a:r>
              <a:rPr lang="en-US" dirty="0" smtClean="0"/>
              <a:t>()));</a:t>
            </a:r>
            <a:endParaRPr lang="en-US" dirty="0"/>
          </a:p>
        </p:txBody>
      </p:sp>
      <p:sp>
        <p:nvSpPr>
          <p:cNvPr id="12" name="TextBox 11">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Sheep.java</a:t>
            </a:r>
            <a:endParaRPr lang="en-US" dirty="0"/>
          </a:p>
        </p:txBody>
      </p:sp>
      <p:pic>
        <p:nvPicPr>
          <p:cNvPr id="165889" name="Picture 1" descr="C:\Users\wxh\AppData\Roaming\Tencent\Users\29097443\QQ\WinTemp\RichOle\P`F(]M10BX`69X${}XMA9[C.png"/>
          <p:cNvPicPr>
            <a:picLocks noChangeAspect="1" noChangeArrowheads="1"/>
          </p:cNvPicPr>
          <p:nvPr/>
        </p:nvPicPr>
        <p:blipFill>
          <a:blip r:embed="rId5" cstate="print"/>
          <a:srcRect/>
          <a:stretch>
            <a:fillRect/>
          </a:stretch>
        </p:blipFill>
        <p:spPr bwMode="auto">
          <a:xfrm>
            <a:off x="8403021" y="2285999"/>
            <a:ext cx="3196157" cy="662152"/>
          </a:xfrm>
          <a:prstGeom prst="rect">
            <a:avLst/>
          </a:prstGeom>
          <a:noFill/>
          <a:ln w="41275">
            <a:solidFill>
              <a:schemeClr val="accent6"/>
            </a:solidFill>
          </a:ln>
        </p:spPr>
      </p:pic>
      <p:sp>
        <p:nvSpPr>
          <p:cNvPr id="10" name="内容占位符 2"/>
          <p:cNvSpPr txBox="1">
            <a:spLocks/>
          </p:cNvSpPr>
          <p:nvPr/>
        </p:nvSpPr>
        <p:spPr>
          <a:xfrm>
            <a:off x="443034" y="3132084"/>
            <a:ext cx="11015870" cy="90388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可见，</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s1</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duoli</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name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age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的值相同，</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但是，</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其中引用类型</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name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实际上是一个引用，如下图所示：</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7" name="Rectangle 16"/>
          <p:cNvSpPr/>
          <p:nvPr/>
        </p:nvSpPr>
        <p:spPr>
          <a:xfrm>
            <a:off x="1986455" y="4367048"/>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s1</a:t>
            </a:r>
            <a:endParaRPr lang="en-US" dirty="0">
              <a:solidFill>
                <a:schemeClr val="tx1"/>
              </a:solidFill>
            </a:endParaRPr>
          </a:p>
        </p:txBody>
      </p:sp>
      <p:sp>
        <p:nvSpPr>
          <p:cNvPr id="19" name="Rectangle 18"/>
          <p:cNvSpPr/>
          <p:nvPr/>
        </p:nvSpPr>
        <p:spPr>
          <a:xfrm>
            <a:off x="2012731" y="5150069"/>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duoli</a:t>
            </a:r>
            <a:endParaRPr lang="en-US" dirty="0">
              <a:solidFill>
                <a:schemeClr val="tx1"/>
              </a:solidFill>
            </a:endParaRPr>
          </a:p>
        </p:txBody>
      </p:sp>
      <p:sp>
        <p:nvSpPr>
          <p:cNvPr id="20" name="TextBox 19"/>
          <p:cNvSpPr txBox="1"/>
          <p:nvPr/>
        </p:nvSpPr>
        <p:spPr>
          <a:xfrm>
            <a:off x="1797269" y="6195848"/>
            <a:ext cx="1655379" cy="369332"/>
          </a:xfrm>
          <a:prstGeom prst="rect">
            <a:avLst/>
          </a:prstGeom>
          <a:solidFill>
            <a:schemeClr val="accent6"/>
          </a:solidFill>
        </p:spPr>
        <p:txBody>
          <a:bodyPr wrap="square" rtlCol="0">
            <a:spAutoFit/>
          </a:bodyPr>
          <a:lstStyle/>
          <a:p>
            <a:pPr algn="ctr"/>
            <a:r>
              <a:rPr lang="zh-CN" altLang="en-US" dirty="0" smtClean="0"/>
              <a:t>栈区</a:t>
            </a:r>
            <a:endParaRPr lang="en-US" dirty="0"/>
          </a:p>
        </p:txBody>
      </p:sp>
      <p:sp>
        <p:nvSpPr>
          <p:cNvPr id="21" name="TextBox 20"/>
          <p:cNvSpPr txBox="1"/>
          <p:nvPr/>
        </p:nvSpPr>
        <p:spPr>
          <a:xfrm>
            <a:off x="6111765" y="6127531"/>
            <a:ext cx="1655379" cy="369332"/>
          </a:xfrm>
          <a:prstGeom prst="rect">
            <a:avLst/>
          </a:prstGeom>
          <a:solidFill>
            <a:schemeClr val="accent2">
              <a:lumMod val="60000"/>
              <a:lumOff val="40000"/>
            </a:schemeClr>
          </a:solidFill>
        </p:spPr>
        <p:txBody>
          <a:bodyPr wrap="square" rtlCol="0">
            <a:spAutoFit/>
          </a:bodyPr>
          <a:lstStyle/>
          <a:p>
            <a:pPr algn="ctr"/>
            <a:r>
              <a:rPr lang="zh-CN" altLang="en-US" dirty="0" smtClean="0"/>
              <a:t>堆区</a:t>
            </a:r>
            <a:endParaRPr lang="en-US" dirty="0"/>
          </a:p>
        </p:txBody>
      </p:sp>
      <p:sp>
        <p:nvSpPr>
          <p:cNvPr id="22" name="Rectangle 21"/>
          <p:cNvSpPr/>
          <p:nvPr/>
        </p:nvSpPr>
        <p:spPr>
          <a:xfrm>
            <a:off x="6206359" y="4503681"/>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Alice</a:t>
            </a:r>
            <a:endParaRPr lang="en-US" dirty="0">
              <a:solidFill>
                <a:schemeClr val="tx1"/>
              </a:solidFill>
            </a:endParaRPr>
          </a:p>
        </p:txBody>
      </p:sp>
      <p:sp>
        <p:nvSpPr>
          <p:cNvPr id="23" name="Rectangle 22"/>
          <p:cNvSpPr/>
          <p:nvPr/>
        </p:nvSpPr>
        <p:spPr>
          <a:xfrm>
            <a:off x="6201104" y="3741683"/>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4" name="Rectangle 23"/>
          <p:cNvSpPr/>
          <p:nvPr/>
        </p:nvSpPr>
        <p:spPr>
          <a:xfrm>
            <a:off x="6243145" y="5249918"/>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29" name="Curved Connector 28"/>
          <p:cNvCxnSpPr>
            <a:stCxn id="19" idx="3"/>
          </p:cNvCxnSpPr>
          <p:nvPr/>
        </p:nvCxnSpPr>
        <p:spPr>
          <a:xfrm flipV="1">
            <a:off x="3305504" y="4824248"/>
            <a:ext cx="2890344" cy="57807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7" idx="3"/>
            <a:endCxn id="23" idx="1"/>
          </p:cNvCxnSpPr>
          <p:nvPr/>
        </p:nvCxnSpPr>
        <p:spPr>
          <a:xfrm flipV="1">
            <a:off x="3279228" y="3993932"/>
            <a:ext cx="2921876" cy="62536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7" idx="3"/>
            <a:endCxn id="22" idx="1"/>
          </p:cNvCxnSpPr>
          <p:nvPr/>
        </p:nvCxnSpPr>
        <p:spPr>
          <a:xfrm>
            <a:off x="3279228" y="4619297"/>
            <a:ext cx="2927131" cy="13663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9" idx="3"/>
            <a:endCxn id="24" idx="1"/>
          </p:cNvCxnSpPr>
          <p:nvPr/>
        </p:nvCxnSpPr>
        <p:spPr>
          <a:xfrm>
            <a:off x="3305504" y="5402318"/>
            <a:ext cx="2937641" cy="9984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529145" y="3878317"/>
            <a:ext cx="2885089" cy="252248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tx1"/>
                </a:solidFill>
              </a:rPr>
              <a:t>这种基本数据类型属性完全重新创建，引用类型属性依然共用的克隆，被称为</a:t>
            </a:r>
            <a:r>
              <a:rPr lang="zh-CN" altLang="en-US" b="1" dirty="0" smtClean="0">
                <a:solidFill>
                  <a:srgbClr val="C00000"/>
                </a:solidFill>
              </a:rPr>
              <a:t>浅克隆</a:t>
            </a:r>
            <a:r>
              <a:rPr lang="zh-CN" altLang="en-US" dirty="0" smtClean="0">
                <a:solidFill>
                  <a:schemeClr val="tx1"/>
                </a:solidFill>
              </a:rPr>
              <a:t>。如果所有类型属性都完全重新创建，称为</a:t>
            </a:r>
            <a:r>
              <a:rPr lang="zh-CN" altLang="en-US" b="1" dirty="0" smtClean="0">
                <a:solidFill>
                  <a:srgbClr val="C00000"/>
                </a:solidFill>
              </a:rPr>
              <a:t>深克隆</a:t>
            </a:r>
            <a:r>
              <a:rPr lang="zh-CN" altLang="en-US" dirty="0" smtClean="0">
                <a:solidFill>
                  <a:schemeClr val="tx1"/>
                </a:solidFill>
              </a:rPr>
              <a:t>。</a:t>
            </a:r>
            <a:endParaRPr lang="en-US" dirty="0">
              <a:solidFill>
                <a:schemeClr val="tx1"/>
              </a:solidFill>
            </a:endParaRPr>
          </a:p>
        </p:txBody>
      </p:sp>
      <p:sp>
        <p:nvSpPr>
          <p:cNvPr id="40" name="TextBox 39"/>
          <p:cNvSpPr txBox="1"/>
          <p:nvPr/>
        </p:nvSpPr>
        <p:spPr>
          <a:xfrm>
            <a:off x="9107214" y="1870842"/>
            <a:ext cx="1655379"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cxnSp>
        <p:nvCxnSpPr>
          <p:cNvPr id="43" name="Straight Connector 42"/>
          <p:cNvCxnSpPr/>
          <p:nvPr/>
        </p:nvCxnSpPr>
        <p:spPr>
          <a:xfrm>
            <a:off x="4461641" y="3799490"/>
            <a:ext cx="0" cy="3058510"/>
          </a:xfrm>
          <a:prstGeom prst="line">
            <a:avLst/>
          </a:prstGeom>
          <a:ln w="444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662153"/>
            <a:ext cx="11015870" cy="1891862"/>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通过上页</a:t>
            </a:r>
            <a:r>
              <a:rPr lang="en-US" altLang="zh-CN" sz="2400" dirty="0" smtClean="0">
                <a:solidFill>
                  <a:schemeClr val="tx1">
                    <a:lumMod val="75000"/>
                    <a:lumOff val="25000"/>
                  </a:schemeClr>
                </a:solidFill>
              </a:rPr>
              <a:t>PPT</a:t>
            </a:r>
            <a:r>
              <a:rPr lang="zh-CN" altLang="en-US" sz="2400" dirty="0" smtClean="0">
                <a:solidFill>
                  <a:schemeClr val="tx1">
                    <a:lumMod val="75000"/>
                    <a:lumOff val="25000"/>
                  </a:schemeClr>
                </a:solidFill>
              </a:rPr>
              <a:t>，可见</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类中的</a:t>
            </a:r>
            <a:r>
              <a:rPr lang="en-US" altLang="zh-CN" sz="2400" dirty="0" smtClean="0">
                <a:solidFill>
                  <a:schemeClr val="tx1">
                    <a:lumMod val="75000"/>
                    <a:lumOff val="25000"/>
                  </a:schemeClr>
                </a:solidFill>
              </a:rPr>
              <a:t>clone</a:t>
            </a:r>
            <a:r>
              <a:rPr lang="zh-CN" altLang="en-US" sz="2400" dirty="0" smtClean="0">
                <a:solidFill>
                  <a:schemeClr val="tx1">
                    <a:lumMod val="75000"/>
                    <a:lumOff val="25000"/>
                  </a:schemeClr>
                </a:solidFill>
              </a:rPr>
              <a:t>方法默认是浅克隆；如果要实现深克隆，需要自行重写</a:t>
            </a:r>
            <a:r>
              <a:rPr lang="en-US" altLang="zh-CN" sz="2400" dirty="0" smtClean="0">
                <a:solidFill>
                  <a:schemeClr val="tx1">
                    <a:lumMod val="75000"/>
                    <a:lumOff val="25000"/>
                  </a:schemeClr>
                </a:solidFill>
              </a:rPr>
              <a:t>clone</a:t>
            </a:r>
            <a:r>
              <a:rPr lang="zh-CN" altLang="en-US" sz="2400" dirty="0" smtClean="0">
                <a:solidFill>
                  <a:schemeClr val="tx1">
                    <a:lumMod val="75000"/>
                    <a:lumOff val="25000"/>
                  </a:schemeClr>
                </a:solidFill>
              </a:rPr>
              <a:t>方法，如下所示：</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在</a:t>
            </a:r>
            <a:r>
              <a:rPr lang="en-US" altLang="zh-CN" sz="2400" dirty="0" err="1" smtClean="0">
                <a:solidFill>
                  <a:schemeClr val="tx1">
                    <a:lumMod val="75000"/>
                    <a:lumOff val="25000"/>
                  </a:schemeClr>
                </a:solidFill>
              </a:rPr>
              <a:t>SheepDeepClone</a:t>
            </a:r>
            <a:r>
              <a:rPr lang="zh-CN" altLang="en-US" sz="2400" dirty="0" smtClean="0">
                <a:solidFill>
                  <a:schemeClr val="tx1">
                    <a:lumMod val="75000"/>
                    <a:lumOff val="25000"/>
                  </a:schemeClr>
                </a:solidFill>
              </a:rPr>
              <a:t>类中重写</a:t>
            </a:r>
            <a:r>
              <a:rPr lang="en-US" altLang="zh-CN" sz="2400" dirty="0" smtClean="0">
                <a:solidFill>
                  <a:schemeClr val="tx1">
                    <a:lumMod val="75000"/>
                    <a:lumOff val="25000"/>
                  </a:schemeClr>
                </a:solidFill>
              </a:rPr>
              <a:t>clone</a:t>
            </a:r>
            <a:r>
              <a:rPr lang="zh-CN" altLang="en-US" sz="2400" dirty="0" smtClean="0">
                <a:solidFill>
                  <a:schemeClr val="tx1">
                    <a:lumMod val="75000"/>
                    <a:lumOff val="25000"/>
                  </a:schemeClr>
                </a:solidFill>
              </a:rPr>
              <a:t>方法如下：</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520262" y="2056686"/>
            <a:ext cx="10687987" cy="4801314"/>
          </a:xfrm>
          <a:prstGeom prst="rect">
            <a:avLst/>
          </a:prstGeom>
          <a:solidFill>
            <a:schemeClr val="bg1">
              <a:lumMod val="95000"/>
            </a:schemeClr>
          </a:solidFill>
        </p:spPr>
        <p:txBody>
          <a:bodyPr wrap="square" rtlCol="0">
            <a:spAutoFit/>
          </a:bodyPr>
          <a:lstStyle/>
          <a:p>
            <a:r>
              <a:rPr lang="en-US" altLang="zh-CN" dirty="0" smtClean="0"/>
              <a:t>//</a:t>
            </a:r>
            <a:r>
              <a:rPr lang="zh-CN" altLang="en-US" dirty="0" smtClean="0"/>
              <a:t>重写</a:t>
            </a:r>
            <a:r>
              <a:rPr lang="en-US" altLang="zh-CN" dirty="0" smtClean="0"/>
              <a:t>clone</a:t>
            </a:r>
            <a:r>
              <a:rPr lang="zh-CN" altLang="en-US" dirty="0" smtClean="0"/>
              <a:t>方法，把引用类型属性</a:t>
            </a:r>
            <a:r>
              <a:rPr lang="en-US" altLang="zh-CN" dirty="0" smtClean="0"/>
              <a:t>name</a:t>
            </a:r>
            <a:r>
              <a:rPr lang="zh-CN" altLang="en-US" dirty="0" smtClean="0"/>
              <a:t>进行深复制</a:t>
            </a:r>
          </a:p>
          <a:p>
            <a:r>
              <a:rPr lang="en-US" altLang="zh-CN" dirty="0" smtClean="0"/>
              <a:t>@Override</a:t>
            </a:r>
          </a:p>
          <a:p>
            <a:r>
              <a:rPr lang="en-US" altLang="zh-CN" dirty="0" smtClean="0"/>
              <a:t>protected Object clone() throws </a:t>
            </a:r>
            <a:r>
              <a:rPr lang="en-US" altLang="zh-CN" dirty="0" err="1" smtClean="0"/>
              <a:t>CloneNotSupportedException</a:t>
            </a:r>
            <a:r>
              <a:rPr lang="en-US" altLang="zh-CN" dirty="0" smtClean="0"/>
              <a:t> {</a:t>
            </a:r>
          </a:p>
          <a:p>
            <a:r>
              <a:rPr lang="en-US" altLang="zh-CN" dirty="0" smtClean="0"/>
              <a:t>        </a:t>
            </a:r>
            <a:r>
              <a:rPr lang="en-US" altLang="zh-CN" dirty="0" err="1" smtClean="0"/>
              <a:t>SheepDeepClone</a:t>
            </a:r>
            <a:r>
              <a:rPr lang="en-US" altLang="zh-CN" dirty="0" smtClean="0"/>
              <a:t> s=(</a:t>
            </a:r>
            <a:r>
              <a:rPr lang="en-US" altLang="zh-CN" dirty="0" err="1" smtClean="0"/>
              <a:t>SheepDeepClone</a:t>
            </a:r>
            <a:r>
              <a:rPr lang="en-US" altLang="zh-CN" dirty="0" smtClean="0"/>
              <a:t>) </a:t>
            </a:r>
            <a:r>
              <a:rPr lang="en-US" altLang="zh-CN" dirty="0" err="1" smtClean="0"/>
              <a:t>super.clone</a:t>
            </a:r>
            <a:r>
              <a:rPr lang="en-US" altLang="zh-CN" dirty="0" smtClean="0"/>
              <a:t>();</a:t>
            </a:r>
          </a:p>
          <a:p>
            <a:r>
              <a:rPr lang="en-US" altLang="zh-CN" dirty="0" smtClean="0"/>
              <a:t>        s.name=new String(s.name);</a:t>
            </a:r>
          </a:p>
          <a:p>
            <a:r>
              <a:rPr lang="en-US" altLang="zh-CN" dirty="0" smtClean="0"/>
              <a:t>       return s;</a:t>
            </a:r>
          </a:p>
          <a:p>
            <a:r>
              <a:rPr lang="en-US" altLang="zh-CN" dirty="0" smtClean="0"/>
              <a:t>}</a:t>
            </a:r>
          </a:p>
          <a:p>
            <a:r>
              <a:rPr lang="en-US" dirty="0" smtClean="0"/>
              <a:t>-----------------</a:t>
            </a:r>
            <a:r>
              <a:rPr lang="zh-CN" altLang="en-US" dirty="0" smtClean="0"/>
              <a:t>测试分割线</a:t>
            </a:r>
            <a:r>
              <a:rPr lang="en-US" altLang="zh-CN" dirty="0" smtClean="0"/>
              <a:t>-------------------</a:t>
            </a:r>
          </a:p>
          <a:p>
            <a:r>
              <a:rPr lang="en-US" dirty="0" err="1" smtClean="0"/>
              <a:t>SheepDeepClone</a:t>
            </a:r>
            <a:r>
              <a:rPr lang="en-US" dirty="0" smtClean="0"/>
              <a:t> s1=new </a:t>
            </a:r>
            <a:r>
              <a:rPr lang="en-US" dirty="0" err="1" smtClean="0"/>
              <a:t>SheepDeepClone</a:t>
            </a:r>
            <a:r>
              <a:rPr lang="en-US" dirty="0" smtClean="0"/>
              <a:t>("Alice",3);</a:t>
            </a:r>
          </a:p>
          <a:p>
            <a:r>
              <a:rPr lang="en-US" dirty="0" smtClean="0"/>
              <a:t>//</a:t>
            </a:r>
            <a:r>
              <a:rPr lang="zh-CN" altLang="en-US" dirty="0" smtClean="0"/>
              <a:t>通过</a:t>
            </a:r>
            <a:r>
              <a:rPr lang="en-US" dirty="0" smtClean="0"/>
              <a:t>s1</a:t>
            </a:r>
            <a:r>
              <a:rPr lang="zh-CN" altLang="en-US" dirty="0" smtClean="0"/>
              <a:t>克隆出一个新的对象</a:t>
            </a:r>
            <a:r>
              <a:rPr lang="en-US" dirty="0" err="1" smtClean="0"/>
              <a:t>duoli</a:t>
            </a:r>
            <a:endParaRPr lang="en-US" dirty="0" smtClean="0"/>
          </a:p>
          <a:p>
            <a:r>
              <a:rPr lang="en-US" dirty="0" err="1" smtClean="0"/>
              <a:t>SheepDeepClone</a:t>
            </a:r>
            <a:r>
              <a:rPr lang="en-US" dirty="0" smtClean="0"/>
              <a:t> </a:t>
            </a:r>
            <a:r>
              <a:rPr lang="en-US" dirty="0" err="1" smtClean="0"/>
              <a:t>duoli</a:t>
            </a:r>
            <a:r>
              <a:rPr lang="en-US" dirty="0" smtClean="0"/>
              <a:t>=(</a:t>
            </a:r>
            <a:r>
              <a:rPr lang="en-US" dirty="0" err="1" smtClean="0"/>
              <a:t>SheepDeepClone</a:t>
            </a:r>
            <a:r>
              <a:rPr lang="en-US" dirty="0" smtClean="0"/>
              <a:t>) s1.clone();</a:t>
            </a:r>
          </a:p>
          <a:p>
            <a:r>
              <a:rPr lang="en-US" dirty="0" smtClean="0"/>
              <a:t>//</a:t>
            </a:r>
            <a:r>
              <a:rPr lang="zh-CN" altLang="en-US" dirty="0" smtClean="0"/>
              <a:t>判断</a:t>
            </a:r>
            <a:r>
              <a:rPr lang="en-US" dirty="0" smtClean="0"/>
              <a:t>s1</a:t>
            </a:r>
            <a:r>
              <a:rPr lang="zh-CN" altLang="en-US" dirty="0" smtClean="0"/>
              <a:t>和</a:t>
            </a:r>
            <a:r>
              <a:rPr lang="en-US" dirty="0" err="1" smtClean="0"/>
              <a:t>duoli</a:t>
            </a:r>
            <a:r>
              <a:rPr lang="zh-CN" altLang="en-US" dirty="0" smtClean="0"/>
              <a:t>是不是一个引用</a:t>
            </a:r>
          </a:p>
          <a:p>
            <a:r>
              <a:rPr lang="en-US" dirty="0" err="1" smtClean="0"/>
              <a:t>System.out.println</a:t>
            </a:r>
            <a:r>
              <a:rPr lang="en-US" dirty="0" smtClean="0"/>
              <a:t>("s1==</a:t>
            </a:r>
            <a:r>
              <a:rPr lang="en-US" dirty="0" err="1" smtClean="0"/>
              <a:t>duoli</a:t>
            </a:r>
            <a:r>
              <a:rPr lang="en-US" dirty="0" smtClean="0"/>
              <a:t>:"+(s1==</a:t>
            </a:r>
            <a:r>
              <a:rPr lang="en-US" dirty="0" err="1" smtClean="0"/>
              <a:t>duoli</a:t>
            </a:r>
            <a:r>
              <a:rPr lang="en-US" dirty="0" smtClean="0"/>
              <a:t>));</a:t>
            </a:r>
          </a:p>
          <a:p>
            <a:r>
              <a:rPr lang="en-US" dirty="0" err="1" smtClean="0"/>
              <a:t>System.out.println</a:t>
            </a:r>
            <a:r>
              <a:rPr lang="en-US" dirty="0" smtClean="0"/>
              <a:t>(duoli.name+" "+</a:t>
            </a:r>
            <a:r>
              <a:rPr lang="en-US" dirty="0" err="1" smtClean="0"/>
              <a:t>duoli.age</a:t>
            </a:r>
            <a:r>
              <a:rPr lang="en-US" dirty="0" smtClean="0"/>
              <a:t>);</a:t>
            </a:r>
          </a:p>
          <a:p>
            <a:r>
              <a:rPr lang="en-US" dirty="0" smtClean="0"/>
              <a:t>//</a:t>
            </a:r>
            <a:r>
              <a:rPr lang="zh-CN" altLang="en-US" dirty="0" smtClean="0"/>
              <a:t>判断</a:t>
            </a:r>
            <a:r>
              <a:rPr lang="en-US" dirty="0" smtClean="0"/>
              <a:t>s1</a:t>
            </a:r>
            <a:r>
              <a:rPr lang="zh-CN" altLang="en-US" dirty="0" smtClean="0"/>
              <a:t>和</a:t>
            </a:r>
            <a:r>
              <a:rPr lang="en-US" dirty="0" err="1" smtClean="0"/>
              <a:t>duoli</a:t>
            </a:r>
            <a:r>
              <a:rPr lang="zh-CN" altLang="en-US" dirty="0" smtClean="0"/>
              <a:t>的属性是不是相同</a:t>
            </a:r>
          </a:p>
          <a:p>
            <a:r>
              <a:rPr lang="en-US" dirty="0" err="1" smtClean="0"/>
              <a:t>System.out.println</a:t>
            </a:r>
            <a:r>
              <a:rPr lang="en-US" dirty="0" smtClean="0"/>
              <a:t>("s1.name==duoli.name:"+(s1.getName()==</a:t>
            </a:r>
            <a:r>
              <a:rPr lang="en-US" dirty="0" err="1" smtClean="0"/>
              <a:t>duoli.getName</a:t>
            </a:r>
            <a:r>
              <a:rPr lang="en-US" dirty="0" smtClean="0"/>
              <a:t>()));</a:t>
            </a:r>
          </a:p>
          <a:p>
            <a:r>
              <a:rPr lang="en-US" dirty="0" err="1" smtClean="0"/>
              <a:t>System.out.println</a:t>
            </a:r>
            <a:r>
              <a:rPr lang="en-US" dirty="0" smtClean="0"/>
              <a:t>("s1.age==</a:t>
            </a:r>
            <a:r>
              <a:rPr lang="en-US" dirty="0" err="1" smtClean="0"/>
              <a:t>duoli.age</a:t>
            </a:r>
            <a:r>
              <a:rPr lang="en-US" dirty="0" smtClean="0"/>
              <a:t>:"+(s1.getAge()==</a:t>
            </a:r>
            <a:r>
              <a:rPr lang="en-US" dirty="0" err="1" smtClean="0"/>
              <a:t>duoli.getAge</a:t>
            </a:r>
            <a:r>
              <a:rPr lang="en-US" dirty="0" smtClean="0"/>
              <a:t>()));</a:t>
            </a:r>
            <a:endParaRPr lang="en-US" dirty="0"/>
          </a:p>
        </p:txBody>
      </p:sp>
      <p:sp>
        <p:nvSpPr>
          <p:cNvPr id="12" name="TextBox 11">
            <a:hlinkClick r:id="rId3" action="ppaction://hlinkfile"/>
          </p:cNvPr>
          <p:cNvSpPr txBox="1"/>
          <p:nvPr/>
        </p:nvSpPr>
        <p:spPr>
          <a:xfrm>
            <a:off x="9159767" y="0"/>
            <a:ext cx="2233792"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SheepDeepClone.java</a:t>
            </a:r>
            <a:endParaRPr lang="en-US" dirty="0"/>
          </a:p>
        </p:txBody>
      </p:sp>
      <p:sp>
        <p:nvSpPr>
          <p:cNvPr id="40" name="TextBox 39"/>
          <p:cNvSpPr txBox="1"/>
          <p:nvPr/>
        </p:nvSpPr>
        <p:spPr>
          <a:xfrm>
            <a:off x="9107214" y="1870842"/>
            <a:ext cx="1655379"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pic>
        <p:nvPicPr>
          <p:cNvPr id="167937" name="Picture 1" descr="C:\Users\wxh\AppData\Roaming\Tencent\Users\29097443\QQ\WinTemp\RichOle\BR`_I}PVD{VZ%)}LQJTUBSP.png"/>
          <p:cNvPicPr>
            <a:picLocks noChangeAspect="1" noChangeArrowheads="1"/>
          </p:cNvPicPr>
          <p:nvPr/>
        </p:nvPicPr>
        <p:blipFill>
          <a:blip r:embed="rId5" cstate="print"/>
          <a:srcRect/>
          <a:stretch>
            <a:fillRect/>
          </a:stretch>
        </p:blipFill>
        <p:spPr bwMode="auto">
          <a:xfrm>
            <a:off x="8481848" y="2238703"/>
            <a:ext cx="2962275" cy="1285875"/>
          </a:xfrm>
          <a:prstGeom prst="rect">
            <a:avLst/>
          </a:prstGeom>
          <a:noFill/>
          <a:ln w="44450">
            <a:solidFill>
              <a:schemeClr val="accent6"/>
            </a:solidFill>
          </a:ln>
        </p:spPr>
      </p:pic>
      <p:sp>
        <p:nvSpPr>
          <p:cNvPr id="25" name="Rectangle 24"/>
          <p:cNvSpPr/>
          <p:nvPr/>
        </p:nvSpPr>
        <p:spPr>
          <a:xfrm>
            <a:off x="982717" y="3237187"/>
            <a:ext cx="2958662" cy="23122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Callout 25"/>
          <p:cNvSpPr/>
          <p:nvPr/>
        </p:nvSpPr>
        <p:spPr>
          <a:xfrm>
            <a:off x="6053957" y="2837793"/>
            <a:ext cx="2349063" cy="2175642"/>
          </a:xfrm>
          <a:prstGeom prst="wedgeEllipseCallout">
            <a:avLst>
              <a:gd name="adj1" fmla="val 52657"/>
              <a:gd name="adj2" fmla="val -322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将引用类型的</a:t>
            </a:r>
            <a:r>
              <a:rPr lang="en-US" altLang="zh-CN" dirty="0" smtClean="0">
                <a:solidFill>
                  <a:schemeClr val="tx1"/>
                </a:solidFill>
              </a:rPr>
              <a:t>name</a:t>
            </a:r>
            <a:r>
              <a:rPr lang="zh-CN" altLang="en-US" dirty="0" smtClean="0">
                <a:solidFill>
                  <a:schemeClr val="tx1"/>
                </a:solidFill>
              </a:rPr>
              <a:t>重新生成新的对象，实现深克隆。两个对象的</a:t>
            </a:r>
            <a:r>
              <a:rPr lang="en-US" altLang="zh-CN" dirty="0" smtClean="0">
                <a:solidFill>
                  <a:schemeClr val="tx1"/>
                </a:solidFill>
              </a:rPr>
              <a:t>name</a:t>
            </a:r>
            <a:r>
              <a:rPr lang="zh-CN" altLang="en-US" dirty="0" smtClean="0">
                <a:solidFill>
                  <a:schemeClr val="tx1"/>
                </a:solidFill>
              </a:rPr>
              <a:t>不再是一个对象</a:t>
            </a:r>
            <a:endParaRPr lang="en-US" dirty="0">
              <a:solidFill>
                <a:schemeClr val="tx1"/>
              </a:solidFill>
            </a:endParaRPr>
          </a:p>
        </p:txBody>
      </p:sp>
      <p:sp>
        <p:nvSpPr>
          <p:cNvPr id="27" name="Rectangle 26"/>
          <p:cNvSpPr/>
          <p:nvPr/>
        </p:nvSpPr>
        <p:spPr>
          <a:xfrm>
            <a:off x="8513379" y="3090041"/>
            <a:ext cx="2632842" cy="252249"/>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endCxn id="26" idx="2"/>
          </p:cNvCxnSpPr>
          <p:nvPr/>
        </p:nvCxnSpPr>
        <p:spPr>
          <a:xfrm>
            <a:off x="3988676" y="3452648"/>
            <a:ext cx="2065281" cy="472966"/>
          </a:xfrm>
          <a:prstGeom prst="line">
            <a:avLst/>
          </a:prstGeom>
          <a:ln w="381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0" name="内容占位符 2"/>
          <p:cNvSpPr txBox="1">
            <a:spLocks/>
          </p:cNvSpPr>
          <p:nvPr/>
        </p:nvSpPr>
        <p:spPr>
          <a:xfrm>
            <a:off x="490330" y="909146"/>
            <a:ext cx="11015870" cy="90388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可见，深克隆时，</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s1</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duoli</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name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age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不仅值相同，同时又都存储在完全不同的内存中，如下图所示：</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pSp>
        <p:nvGrpSpPr>
          <p:cNvPr id="50" name="Group 49"/>
          <p:cNvGrpSpPr/>
          <p:nvPr/>
        </p:nvGrpSpPr>
        <p:grpSpPr>
          <a:xfrm>
            <a:off x="851338" y="1844566"/>
            <a:ext cx="9648495" cy="3468414"/>
            <a:chOff x="1087821" y="2349062"/>
            <a:chExt cx="9648495" cy="3468414"/>
          </a:xfrm>
        </p:grpSpPr>
        <p:sp>
          <p:nvSpPr>
            <p:cNvPr id="17" name="Rectangle 16"/>
            <p:cNvSpPr/>
            <p:nvPr/>
          </p:nvSpPr>
          <p:spPr>
            <a:xfrm>
              <a:off x="1324304" y="3011215"/>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s1</a:t>
              </a:r>
              <a:endParaRPr lang="en-US" dirty="0">
                <a:solidFill>
                  <a:schemeClr val="tx1"/>
                </a:solidFill>
              </a:endParaRPr>
            </a:p>
          </p:txBody>
        </p:sp>
        <p:sp>
          <p:nvSpPr>
            <p:cNvPr id="19" name="Rectangle 18"/>
            <p:cNvSpPr/>
            <p:nvPr/>
          </p:nvSpPr>
          <p:spPr>
            <a:xfrm>
              <a:off x="1382110" y="4251436"/>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duoli</a:t>
              </a:r>
              <a:endParaRPr lang="en-US" dirty="0">
                <a:solidFill>
                  <a:schemeClr val="tx1"/>
                </a:solidFill>
              </a:endParaRPr>
            </a:p>
          </p:txBody>
        </p:sp>
        <p:sp>
          <p:nvSpPr>
            <p:cNvPr id="20" name="TextBox 19"/>
            <p:cNvSpPr txBox="1"/>
            <p:nvPr/>
          </p:nvSpPr>
          <p:spPr>
            <a:xfrm>
              <a:off x="1087821" y="5155325"/>
              <a:ext cx="1655379" cy="369332"/>
            </a:xfrm>
            <a:prstGeom prst="rect">
              <a:avLst/>
            </a:prstGeom>
            <a:solidFill>
              <a:schemeClr val="accent6"/>
            </a:solidFill>
          </p:spPr>
          <p:txBody>
            <a:bodyPr wrap="square" rtlCol="0">
              <a:spAutoFit/>
            </a:bodyPr>
            <a:lstStyle/>
            <a:p>
              <a:pPr algn="ctr"/>
              <a:r>
                <a:rPr lang="zh-CN" altLang="en-US" dirty="0" smtClean="0"/>
                <a:t>栈区</a:t>
              </a:r>
              <a:endParaRPr lang="en-US" dirty="0"/>
            </a:p>
          </p:txBody>
        </p:sp>
        <p:sp>
          <p:nvSpPr>
            <p:cNvPr id="21" name="TextBox 20"/>
            <p:cNvSpPr txBox="1"/>
            <p:nvPr/>
          </p:nvSpPr>
          <p:spPr>
            <a:xfrm>
              <a:off x="5418082" y="5181601"/>
              <a:ext cx="1655379" cy="369332"/>
            </a:xfrm>
            <a:prstGeom prst="rect">
              <a:avLst/>
            </a:prstGeom>
            <a:solidFill>
              <a:schemeClr val="accent2">
                <a:lumMod val="60000"/>
                <a:lumOff val="40000"/>
              </a:schemeClr>
            </a:solidFill>
          </p:spPr>
          <p:txBody>
            <a:bodyPr wrap="square" rtlCol="0">
              <a:spAutoFit/>
            </a:bodyPr>
            <a:lstStyle/>
            <a:p>
              <a:pPr algn="ctr"/>
              <a:r>
                <a:rPr lang="zh-CN" altLang="en-US" dirty="0" smtClean="0"/>
                <a:t>堆区</a:t>
              </a:r>
              <a:endParaRPr lang="en-US" dirty="0"/>
            </a:p>
          </p:txBody>
        </p:sp>
        <p:sp>
          <p:nvSpPr>
            <p:cNvPr id="22" name="Rectangle 21"/>
            <p:cNvSpPr/>
            <p:nvPr/>
          </p:nvSpPr>
          <p:spPr>
            <a:xfrm>
              <a:off x="5591504" y="3305503"/>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Alice</a:t>
              </a:r>
              <a:endParaRPr lang="en-US" dirty="0">
                <a:solidFill>
                  <a:schemeClr val="tx1"/>
                </a:solidFill>
              </a:endParaRPr>
            </a:p>
          </p:txBody>
        </p:sp>
        <p:sp>
          <p:nvSpPr>
            <p:cNvPr id="23" name="Rectangle 22"/>
            <p:cNvSpPr/>
            <p:nvPr/>
          </p:nvSpPr>
          <p:spPr>
            <a:xfrm>
              <a:off x="5554718" y="2527740"/>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4" name="Rectangle 23"/>
            <p:cNvSpPr/>
            <p:nvPr/>
          </p:nvSpPr>
          <p:spPr>
            <a:xfrm>
              <a:off x="5612525" y="4477408"/>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29" name="Curved Connector 28"/>
            <p:cNvCxnSpPr>
              <a:stCxn id="19" idx="3"/>
              <a:endCxn id="27" idx="1"/>
            </p:cNvCxnSpPr>
            <p:nvPr/>
          </p:nvCxnSpPr>
          <p:spPr>
            <a:xfrm flipV="1">
              <a:off x="2674883" y="4135820"/>
              <a:ext cx="2958664" cy="36786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7" idx="3"/>
              <a:endCxn id="23" idx="1"/>
            </p:cNvCxnSpPr>
            <p:nvPr/>
          </p:nvCxnSpPr>
          <p:spPr>
            <a:xfrm flipV="1">
              <a:off x="2617077" y="2779989"/>
              <a:ext cx="2937641" cy="4834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7" idx="3"/>
              <a:endCxn id="22" idx="1"/>
            </p:cNvCxnSpPr>
            <p:nvPr/>
          </p:nvCxnSpPr>
          <p:spPr>
            <a:xfrm>
              <a:off x="2617077" y="3263464"/>
              <a:ext cx="2974427" cy="2942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9" idx="3"/>
              <a:endCxn id="24" idx="1"/>
            </p:cNvCxnSpPr>
            <p:nvPr/>
          </p:nvCxnSpPr>
          <p:spPr>
            <a:xfrm>
              <a:off x="2674883" y="4503685"/>
              <a:ext cx="2937642" cy="22597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7851227" y="2758966"/>
              <a:ext cx="2885089" cy="252248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tx1"/>
                  </a:solidFill>
                </a:rPr>
                <a:t>这种克隆对象的所有类型属性都完全重新创建，与被克隆对象完全不同的克隆方式，称为</a:t>
              </a:r>
              <a:r>
                <a:rPr lang="zh-CN" altLang="en-US" b="1" dirty="0" smtClean="0">
                  <a:solidFill>
                    <a:srgbClr val="C00000"/>
                  </a:solidFill>
                </a:rPr>
                <a:t>深克隆</a:t>
              </a:r>
              <a:r>
                <a:rPr lang="zh-CN" altLang="en-US" dirty="0" smtClean="0">
                  <a:solidFill>
                    <a:schemeClr val="tx1"/>
                  </a:solidFill>
                </a:rPr>
                <a:t>。</a:t>
              </a:r>
              <a:endParaRPr lang="en-US" dirty="0">
                <a:solidFill>
                  <a:schemeClr val="tx1"/>
                </a:solidFill>
              </a:endParaRPr>
            </a:p>
          </p:txBody>
        </p:sp>
        <p:sp>
          <p:nvSpPr>
            <p:cNvPr id="27" name="Rectangle 26"/>
            <p:cNvSpPr/>
            <p:nvPr/>
          </p:nvSpPr>
          <p:spPr>
            <a:xfrm>
              <a:off x="5633547" y="3883571"/>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Alice</a:t>
              </a:r>
              <a:endParaRPr lang="en-US" dirty="0">
                <a:solidFill>
                  <a:schemeClr val="tx1"/>
                </a:solidFill>
              </a:endParaRPr>
            </a:p>
          </p:txBody>
        </p:sp>
        <p:cxnSp>
          <p:nvCxnSpPr>
            <p:cNvPr id="49" name="Straight Connector 48"/>
            <p:cNvCxnSpPr/>
            <p:nvPr/>
          </p:nvCxnSpPr>
          <p:spPr>
            <a:xfrm>
              <a:off x="3909848" y="2349062"/>
              <a:ext cx="0" cy="3468414"/>
            </a:xfrm>
            <a:prstGeom prst="line">
              <a:avLst/>
            </a:prstGeom>
            <a:ln w="412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51" name="内容占位符 2"/>
          <p:cNvSpPr txBox="1">
            <a:spLocks/>
          </p:cNvSpPr>
          <p:nvPr/>
        </p:nvSpPr>
        <p:spPr>
          <a:xfrm>
            <a:off x="453543" y="5302470"/>
            <a:ext cx="11015870" cy="130328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克隆是用来创建对象的一种方式，当对象数据量比较大，变化又相对较少时，使用克隆能够一定程度减少产生对象的开销；</a:t>
            </a:r>
            <a:endPar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在一些面向对象的设计模式中使用克隆，实际项目开发中用得不多；</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【Object</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Object</a:t>
            </a:r>
            <a:r>
              <a:rPr lang="zh-CN" altLang="en-US" dirty="0" smtClean="0"/>
              <a:t>类有什么特殊地位？</a:t>
            </a:r>
            <a:endParaRPr lang="en-US" altLang="zh-CN" dirty="0" smtClean="0"/>
          </a:p>
          <a:p>
            <a:r>
              <a:rPr lang="en-US" altLang="zh-CN" dirty="0" smtClean="0"/>
              <a:t>equals</a:t>
            </a:r>
            <a:r>
              <a:rPr lang="zh-CN" altLang="en-US" dirty="0" smtClean="0"/>
              <a:t>方法和</a:t>
            </a:r>
            <a:r>
              <a:rPr lang="en-US" altLang="zh-CN" dirty="0" smtClean="0"/>
              <a:t>hashCode</a:t>
            </a:r>
            <a:r>
              <a:rPr lang="zh-CN" altLang="en-US" dirty="0" smtClean="0"/>
              <a:t>方法默认逻辑是什么？实际使用时如何使用？</a:t>
            </a:r>
            <a:endParaRPr lang="en-US" altLang="zh-CN" dirty="0" smtClean="0"/>
          </a:p>
          <a:p>
            <a:r>
              <a:rPr lang="en-US" altLang="zh-CN" dirty="0" err="1" smtClean="0"/>
              <a:t>toString</a:t>
            </a:r>
            <a:r>
              <a:rPr lang="zh-CN" altLang="en-US" dirty="0" smtClean="0"/>
              <a:t>方法有什么作用，什么情况下默认调用？</a:t>
            </a:r>
            <a:endParaRPr lang="en-US" altLang="zh-CN" dirty="0" smtClean="0"/>
          </a:p>
          <a:p>
            <a:r>
              <a:rPr lang="en-US" altLang="zh-CN" dirty="0" smtClean="0"/>
              <a:t>clone</a:t>
            </a:r>
            <a:r>
              <a:rPr lang="zh-CN" altLang="en-US" dirty="0" smtClean="0"/>
              <a:t>方法有什么作用，什么是浅克隆和深克隆？</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9</a:t>
            </a:r>
            <a:r>
              <a:rPr lang="zh-CN" altLang="en-US" dirty="0" smtClean="0"/>
              <a:t>小节，</a:t>
            </a:r>
            <a:r>
              <a:rPr lang="en-US" altLang="zh-CN" dirty="0" smtClean="0"/>
              <a:t>34</a:t>
            </a:r>
            <a:r>
              <a:rPr lang="zh-CN" altLang="en-US" dirty="0" smtClean="0"/>
              <a:t>个知识点</a:t>
            </a:r>
            <a:endParaRPr lang="zh-CN" altLang="en-US" dirty="0"/>
          </a:p>
        </p:txBody>
      </p:sp>
      <p:sp>
        <p:nvSpPr>
          <p:cNvPr id="3" name="内容占位符 2"/>
          <p:cNvSpPr>
            <a:spLocks noGrp="1"/>
          </p:cNvSpPr>
          <p:nvPr>
            <p:ph idx="1"/>
          </p:nvPr>
        </p:nvSpPr>
        <p:spPr>
          <a:xfrm>
            <a:off x="838200" y="1168400"/>
            <a:ext cx="10515600" cy="5232400"/>
          </a:xfrm>
        </p:spPr>
        <p:txBody>
          <a:bodyPr>
            <a:normAutofit fontScale="77500" lnSpcReduction="20000"/>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 </a:t>
            </a:r>
            <a:r>
              <a:rPr lang="en-US" altLang="zh-CN" dirty="0" smtClean="0">
                <a:solidFill>
                  <a:schemeClr val="tx1">
                    <a:lumMod val="75000"/>
                    <a:lumOff val="25000"/>
                  </a:schemeClr>
                </a:solidFill>
              </a:rPr>
              <a:t>Object</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 </a:t>
            </a:r>
            <a:r>
              <a:rPr lang="en-US" altLang="zh-CN" dirty="0" smtClean="0">
                <a:solidFill>
                  <a:schemeClr val="tx1">
                    <a:lumMod val="75000"/>
                    <a:lumOff val="25000"/>
                  </a:schemeClr>
                </a:solidFill>
              </a:rPr>
              <a:t>String</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节：对象的自然比较</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4</a:t>
            </a:r>
            <a:r>
              <a:rPr lang="zh-CN" altLang="en-US" dirty="0" smtClean="0">
                <a:solidFill>
                  <a:schemeClr val="tx1">
                    <a:lumMod val="75000"/>
                    <a:lumOff val="25000"/>
                  </a:schemeClr>
                </a:solidFill>
              </a:rPr>
              <a:t>节：数学</a:t>
            </a:r>
            <a:r>
              <a:rPr lang="en-US" altLang="zh-CN" dirty="0" smtClean="0">
                <a:solidFill>
                  <a:schemeClr val="tx1">
                    <a:lumMod val="75000"/>
                    <a:lumOff val="25000"/>
                  </a:schemeClr>
                </a:solidFill>
              </a:rPr>
              <a:t>API</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5</a:t>
            </a:r>
            <a:r>
              <a:rPr lang="zh-CN" altLang="en-US" dirty="0" smtClean="0">
                <a:solidFill>
                  <a:schemeClr val="tx1">
                    <a:lumMod val="75000"/>
                    <a:lumOff val="25000"/>
                  </a:schemeClr>
                </a:solidFill>
              </a:rPr>
              <a:t>节：随机</a:t>
            </a:r>
            <a:r>
              <a:rPr lang="en-US" altLang="zh-CN" dirty="0" smtClean="0">
                <a:solidFill>
                  <a:schemeClr val="tx1">
                    <a:lumMod val="75000"/>
                    <a:lumOff val="25000"/>
                  </a:schemeClr>
                </a:solidFill>
              </a:rPr>
              <a:t>API</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6</a:t>
            </a:r>
            <a:r>
              <a:rPr lang="zh-CN" altLang="en-US" dirty="0" smtClean="0">
                <a:solidFill>
                  <a:schemeClr val="tx1">
                    <a:lumMod val="75000"/>
                    <a:lumOff val="25000"/>
                  </a:schemeClr>
                </a:solidFill>
              </a:rPr>
              <a:t>节： </a:t>
            </a:r>
            <a:r>
              <a:rPr lang="en-US" altLang="zh-CN" dirty="0" smtClean="0">
                <a:solidFill>
                  <a:schemeClr val="tx1">
                    <a:lumMod val="75000"/>
                    <a:lumOff val="25000"/>
                  </a:schemeClr>
                </a:solidFill>
              </a:rPr>
              <a:t>UUID</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7</a:t>
            </a:r>
            <a:r>
              <a:rPr lang="zh-CN" altLang="en-US" dirty="0" smtClean="0">
                <a:solidFill>
                  <a:schemeClr val="tx1">
                    <a:lumMod val="75000"/>
                    <a:lumOff val="25000"/>
                  </a:schemeClr>
                </a:solidFill>
              </a:rPr>
              <a:t>节：日期与时间</a:t>
            </a:r>
            <a:r>
              <a:rPr lang="en-US" altLang="zh-CN" dirty="0" smtClean="0">
                <a:solidFill>
                  <a:schemeClr val="tx1">
                    <a:lumMod val="75000"/>
                    <a:lumOff val="25000"/>
                  </a:schemeClr>
                </a:solidFill>
              </a:rPr>
              <a:t>API</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8</a:t>
            </a:r>
            <a:r>
              <a:rPr lang="zh-CN" altLang="en-US" dirty="0" smtClean="0">
                <a:solidFill>
                  <a:schemeClr val="tx1">
                    <a:lumMod val="75000"/>
                    <a:lumOff val="25000"/>
                  </a:schemeClr>
                </a:solidFill>
              </a:rPr>
              <a:t>节：国际化支持</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9</a:t>
            </a:r>
            <a:r>
              <a:rPr lang="zh-CN" altLang="en-US" dirty="0" smtClean="0">
                <a:solidFill>
                  <a:schemeClr val="tx1">
                    <a:lumMod val="75000"/>
                    <a:lumOff val="25000"/>
                  </a:schemeClr>
                </a:solidFill>
              </a:rPr>
              <a:t>节：类加载相关</a:t>
            </a:r>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a:p>
            <a:endParaRPr lang="zh-CN" altLang="en-US" dirty="0" smtClean="0">
              <a:solidFill>
                <a:schemeClr val="tx1">
                  <a:lumMod val="75000"/>
                  <a:lumOff val="25000"/>
                </a:schemeClr>
              </a:solidFill>
            </a:endParaRPr>
          </a:p>
          <a:p>
            <a:endParaRPr lang="zh-CN" altLang="en-US"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【Object</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a:xfrm>
            <a:off x="853965" y="1100083"/>
            <a:ext cx="10515600" cy="5143062"/>
          </a:xfrm>
        </p:spPr>
        <p:txBody>
          <a:bodyPr vert="horz" lIns="91440" tIns="45720" rIns="91440" bIns="45720" rtlCol="0">
            <a:normAutofit fontScale="77500" lnSpcReduction="20000"/>
          </a:bodyPr>
          <a:lstStyle/>
          <a:p>
            <a:r>
              <a:rPr lang="en-US" altLang="zh-CN" dirty="0" smtClean="0"/>
              <a:t>Object</a:t>
            </a:r>
            <a:r>
              <a:rPr lang="zh-CN" altLang="en-US" dirty="0" smtClean="0"/>
              <a:t>类是所有类的父类，包括</a:t>
            </a:r>
            <a:r>
              <a:rPr lang="en-US" altLang="zh-CN" dirty="0" smtClean="0"/>
              <a:t>API</a:t>
            </a:r>
            <a:r>
              <a:rPr lang="zh-CN" altLang="en-US" dirty="0" smtClean="0"/>
              <a:t>中的类、自定义的类、数组；</a:t>
            </a:r>
            <a:endParaRPr lang="en-US" altLang="zh-CN" dirty="0" smtClean="0"/>
          </a:p>
          <a:p>
            <a:r>
              <a:rPr lang="en-US" altLang="zh-CN" dirty="0" smtClean="0"/>
              <a:t>Object</a:t>
            </a:r>
            <a:r>
              <a:rPr lang="zh-CN" altLang="en-US" dirty="0" smtClean="0"/>
              <a:t>类中的方法，所有类默认都拥有，都可以重写；</a:t>
            </a:r>
            <a:endParaRPr lang="en-US" altLang="zh-CN" dirty="0" smtClean="0"/>
          </a:p>
          <a:p>
            <a:r>
              <a:rPr lang="en-US" altLang="zh-CN" dirty="0" smtClean="0"/>
              <a:t>Object</a:t>
            </a:r>
            <a:r>
              <a:rPr lang="zh-CN" altLang="en-US" dirty="0" smtClean="0"/>
              <a:t>类中的</a:t>
            </a:r>
            <a:r>
              <a:rPr lang="en-US" altLang="zh-CN" dirty="0" smtClean="0"/>
              <a:t>equals</a:t>
            </a:r>
            <a:r>
              <a:rPr lang="zh-CN" altLang="en-US" dirty="0" smtClean="0"/>
              <a:t>方法用来比较引用地址，</a:t>
            </a:r>
            <a:r>
              <a:rPr lang="en-US" altLang="zh-CN" dirty="0" smtClean="0"/>
              <a:t>hashCode</a:t>
            </a:r>
            <a:r>
              <a:rPr lang="zh-CN" altLang="en-US" dirty="0" smtClean="0"/>
              <a:t>返回哈希值；实际使用时，往往同时重写这两个方法，可以使用</a:t>
            </a:r>
            <a:r>
              <a:rPr lang="en-US" altLang="zh-CN" dirty="0" smtClean="0"/>
              <a:t>Eclipse</a:t>
            </a:r>
            <a:r>
              <a:rPr lang="zh-CN" altLang="en-US" dirty="0" smtClean="0"/>
              <a:t>提供的功能重写；</a:t>
            </a:r>
            <a:endParaRPr lang="en-US" altLang="zh-CN" dirty="0" smtClean="0"/>
          </a:p>
          <a:p>
            <a:r>
              <a:rPr lang="en-US" altLang="zh-CN" dirty="0" err="1" smtClean="0"/>
              <a:t>toString</a:t>
            </a:r>
            <a:r>
              <a:rPr lang="zh-CN" altLang="en-US" dirty="0" smtClean="0"/>
              <a:t>方法可以将任何对象转变为</a:t>
            </a:r>
            <a:r>
              <a:rPr lang="en-US" altLang="zh-CN" dirty="0" smtClean="0"/>
              <a:t>String</a:t>
            </a:r>
            <a:r>
              <a:rPr lang="zh-CN" altLang="en-US" dirty="0" smtClean="0"/>
              <a:t>返回，打印输出一个对象时默认调用该方法；实际使用中往往进行重写；</a:t>
            </a:r>
            <a:endParaRPr lang="en-US" altLang="zh-CN" dirty="0" smtClean="0"/>
          </a:p>
          <a:p>
            <a:r>
              <a:rPr lang="zh-CN" altLang="en-US" dirty="0" smtClean="0"/>
              <a:t>除了</a:t>
            </a:r>
            <a:r>
              <a:rPr lang="en-US" altLang="zh-CN" dirty="0" smtClean="0"/>
              <a:t>new</a:t>
            </a:r>
            <a:r>
              <a:rPr lang="zh-CN" altLang="en-US" dirty="0" smtClean="0"/>
              <a:t>创建对象外，还可以使用</a:t>
            </a:r>
            <a:r>
              <a:rPr lang="en-US" altLang="zh-CN" dirty="0" smtClean="0"/>
              <a:t>clone</a:t>
            </a:r>
            <a:r>
              <a:rPr lang="zh-CN" altLang="en-US" dirty="0" smtClean="0"/>
              <a:t>方法通过一个原始对象复制产生一个新对象；</a:t>
            </a:r>
            <a:endParaRPr lang="en-US" altLang="zh-CN" dirty="0" smtClean="0"/>
          </a:p>
          <a:p>
            <a:r>
              <a:rPr lang="zh-CN" altLang="en-US" dirty="0" smtClean="0"/>
              <a:t>默认情况下，</a:t>
            </a:r>
            <a:r>
              <a:rPr lang="en-US" altLang="zh-CN" dirty="0" smtClean="0"/>
              <a:t>clone</a:t>
            </a:r>
            <a:r>
              <a:rPr lang="zh-CN" altLang="en-US" dirty="0" smtClean="0"/>
              <a:t>方法是浅克隆，即基本数据类型的属性进行了复制，引用类型属性没有复制；可以重写</a:t>
            </a:r>
            <a:r>
              <a:rPr lang="en-US" altLang="zh-CN" dirty="0" smtClean="0"/>
              <a:t>clone</a:t>
            </a:r>
            <a:r>
              <a:rPr lang="zh-CN" altLang="en-US" dirty="0" smtClean="0"/>
              <a:t>方法实现深克隆；</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【String</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：字符串在</a:t>
            </a:r>
            <a:r>
              <a:rPr lang="en-US" altLang="zh-CN" dirty="0" smtClean="0"/>
              <a:t>Java</a:t>
            </a:r>
            <a:r>
              <a:rPr lang="zh-CN" altLang="en-US" dirty="0" smtClean="0"/>
              <a:t>中的表现形式（</a:t>
            </a:r>
            <a:r>
              <a:rPr lang="en-US" altLang="zh-CN" dirty="0" smtClean="0"/>
              <a:t>UTF-8</a:t>
            </a:r>
            <a:r>
              <a:rPr lang="zh-CN" altLang="en-US" dirty="0" smtClean="0"/>
              <a:t>的基础规则）</a:t>
            </a:r>
          </a:p>
          <a:p>
            <a:r>
              <a:rPr lang="zh-CN" altLang="en-US" dirty="0" smtClean="0"/>
              <a:t>知识点</a:t>
            </a:r>
            <a:r>
              <a:rPr lang="en-US" altLang="zh-CN" dirty="0" smtClean="0"/>
              <a:t>2</a:t>
            </a:r>
            <a:r>
              <a:rPr lang="zh-CN" altLang="en-US" dirty="0" smtClean="0"/>
              <a:t>：子串截取、检索等常用操作</a:t>
            </a:r>
          </a:p>
          <a:p>
            <a:r>
              <a:rPr lang="zh-CN" altLang="en-US" dirty="0" smtClean="0"/>
              <a:t>知识点</a:t>
            </a:r>
            <a:r>
              <a:rPr lang="en-US" altLang="zh-CN" dirty="0" smtClean="0"/>
              <a:t>3</a:t>
            </a:r>
            <a:r>
              <a:rPr lang="zh-CN" altLang="en-US" dirty="0" smtClean="0"/>
              <a:t>：正则表达式的概念</a:t>
            </a:r>
          </a:p>
          <a:p>
            <a:r>
              <a:rPr lang="zh-CN" altLang="en-US" dirty="0" smtClean="0"/>
              <a:t>知识点</a:t>
            </a:r>
            <a:r>
              <a:rPr lang="en-US" altLang="zh-CN" dirty="0" smtClean="0"/>
              <a:t>4</a:t>
            </a:r>
            <a:r>
              <a:rPr lang="zh-CN" altLang="en-US" dirty="0" smtClean="0"/>
              <a:t>：</a:t>
            </a:r>
            <a:r>
              <a:rPr lang="en-US" altLang="zh-CN" dirty="0" smtClean="0"/>
              <a:t> Java</a:t>
            </a:r>
            <a:r>
              <a:rPr lang="zh-CN" altLang="en-US" dirty="0" smtClean="0"/>
              <a:t>中的正则表达式基本语法</a:t>
            </a:r>
          </a:p>
          <a:p>
            <a:r>
              <a:rPr lang="zh-CN" altLang="en-US" dirty="0" smtClean="0"/>
              <a:t>知识点</a:t>
            </a:r>
            <a:r>
              <a:rPr lang="en-US" altLang="zh-CN" dirty="0" smtClean="0"/>
              <a:t>5</a:t>
            </a:r>
            <a:r>
              <a:rPr lang="zh-CN" altLang="en-US" dirty="0" smtClean="0"/>
              <a:t>：量词等特殊修饰</a:t>
            </a:r>
          </a:p>
          <a:p>
            <a:r>
              <a:rPr lang="zh-CN" altLang="en-US" dirty="0" smtClean="0"/>
              <a:t>知识点</a:t>
            </a:r>
            <a:r>
              <a:rPr lang="en-US" altLang="zh-CN" dirty="0" smtClean="0"/>
              <a:t>6</a:t>
            </a:r>
            <a:r>
              <a:rPr lang="zh-CN" altLang="en-US" dirty="0" smtClean="0"/>
              <a:t>：</a:t>
            </a:r>
            <a:r>
              <a:rPr lang="en-US" altLang="zh-CN" dirty="0" smtClean="0"/>
              <a:t> Java</a:t>
            </a:r>
            <a:r>
              <a:rPr lang="zh-CN" altLang="en-US" dirty="0" smtClean="0"/>
              <a:t>的正则表达式匹配</a:t>
            </a:r>
            <a:endParaRPr lang="en-US" altLang="zh-CN" dirty="0" smtClean="0"/>
          </a:p>
          <a:p>
            <a:endParaRPr lang="zh-CN" altLang="en-US" dirty="0" smtClean="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163" y="1061773"/>
            <a:ext cx="11533506" cy="2721951"/>
          </a:xfrm>
        </p:spPr>
        <p:txBody>
          <a:bodyPr vert="horz" lIns="91440" tIns="45720" rIns="91440" bIns="45720" rtlCol="0">
            <a:noAutofit/>
          </a:bodyPr>
          <a:lstStyle/>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语言使用</a:t>
            </a:r>
            <a:r>
              <a:rPr lang="en-US" altLang="zh-CN" sz="2400" dirty="0" smtClean="0">
                <a:solidFill>
                  <a:schemeClr val="tx1">
                    <a:lumMod val="75000"/>
                    <a:lumOff val="25000"/>
                  </a:schemeClr>
                </a:solidFill>
              </a:rPr>
              <a:t>Unicode</a:t>
            </a:r>
            <a:r>
              <a:rPr lang="zh-CN" altLang="en-US" sz="2400" dirty="0" smtClean="0">
                <a:solidFill>
                  <a:schemeClr val="tx1">
                    <a:lumMod val="75000"/>
                    <a:lumOff val="25000"/>
                  </a:schemeClr>
                </a:solidFill>
              </a:rPr>
              <a:t>字符集，默认使用</a:t>
            </a:r>
            <a:r>
              <a:rPr lang="en-US" altLang="zh-CN" sz="2400" dirty="0" smtClean="0">
                <a:solidFill>
                  <a:schemeClr val="tx1">
                    <a:lumMod val="75000"/>
                    <a:lumOff val="25000"/>
                  </a:schemeClr>
                </a:solidFill>
              </a:rPr>
              <a:t>UTF-8</a:t>
            </a:r>
            <a:r>
              <a:rPr lang="zh-CN" altLang="en-US" sz="2400" dirty="0" smtClean="0">
                <a:solidFill>
                  <a:schemeClr val="tx1">
                    <a:lumMod val="75000"/>
                    <a:lumOff val="25000"/>
                  </a:schemeClr>
                </a:solidFill>
              </a:rPr>
              <a:t>格式；因此</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的字符串也使用</a:t>
            </a:r>
            <a:r>
              <a:rPr lang="en-US" altLang="zh-CN" sz="2400" dirty="0" smtClean="0">
                <a:solidFill>
                  <a:schemeClr val="tx1">
                    <a:lumMod val="75000"/>
                    <a:lumOff val="25000"/>
                  </a:schemeClr>
                </a:solidFill>
              </a:rPr>
              <a:t>UTF-8</a:t>
            </a:r>
            <a:r>
              <a:rPr lang="zh-CN" altLang="en-US" sz="2400" dirty="0" smtClean="0">
                <a:solidFill>
                  <a:schemeClr val="tx1">
                    <a:lumMod val="75000"/>
                    <a:lumOff val="25000"/>
                  </a:schemeClr>
                </a:solidFill>
              </a:rPr>
              <a:t>编码；</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UTF-8</a:t>
            </a:r>
            <a:r>
              <a:rPr lang="zh-CN" altLang="en-US" sz="2400" dirty="0" smtClean="0">
                <a:solidFill>
                  <a:schemeClr val="tx1">
                    <a:lumMod val="75000"/>
                    <a:lumOff val="25000"/>
                  </a:schemeClr>
                </a:solidFill>
              </a:rPr>
              <a:t>是一种针对</a:t>
            </a:r>
            <a:r>
              <a:rPr lang="en-US" altLang="zh-CN" sz="2400" dirty="0" smtClean="0">
                <a:solidFill>
                  <a:schemeClr val="tx1">
                    <a:lumMod val="75000"/>
                    <a:lumOff val="25000"/>
                  </a:schemeClr>
                </a:solidFill>
              </a:rPr>
              <a:t>Unicode</a:t>
            </a:r>
            <a:r>
              <a:rPr lang="zh-CN" altLang="en-US" sz="2400" dirty="0" smtClean="0">
                <a:solidFill>
                  <a:schemeClr val="tx1">
                    <a:lumMod val="75000"/>
                    <a:lumOff val="25000"/>
                  </a:schemeClr>
                </a:solidFill>
              </a:rPr>
              <a:t>的可变长度字符编码，用</a:t>
            </a:r>
            <a:r>
              <a:rPr lang="en-US" altLang="zh-CN" sz="2400" dirty="0" smtClean="0">
                <a:solidFill>
                  <a:schemeClr val="tx1">
                    <a:lumMod val="75000"/>
                    <a:lumOff val="25000"/>
                  </a:schemeClr>
                </a:solidFill>
              </a:rPr>
              <a:t>1</a:t>
            </a:r>
            <a:r>
              <a:rPr lang="zh-CN" altLang="en-US" sz="2400" dirty="0" smtClean="0">
                <a:solidFill>
                  <a:schemeClr val="tx1">
                    <a:lumMod val="75000"/>
                    <a:lumOff val="25000"/>
                  </a:schemeClr>
                </a:solidFill>
              </a:rPr>
              <a:t>到</a:t>
            </a:r>
            <a:r>
              <a:rPr lang="en-US" altLang="zh-CN" sz="2400" dirty="0" smtClean="0">
                <a:solidFill>
                  <a:schemeClr val="tx1">
                    <a:lumMod val="75000"/>
                    <a:lumOff val="25000"/>
                  </a:schemeClr>
                </a:solidFill>
              </a:rPr>
              <a:t>4</a:t>
            </a:r>
            <a:r>
              <a:rPr lang="zh-CN" altLang="en-US" sz="2400" dirty="0" smtClean="0">
                <a:solidFill>
                  <a:schemeClr val="tx1">
                    <a:lumMod val="75000"/>
                    <a:lumOff val="25000"/>
                  </a:schemeClr>
                </a:solidFill>
              </a:rPr>
              <a:t>个字节编码</a:t>
            </a:r>
            <a:r>
              <a:rPr lang="en-US" altLang="zh-CN" sz="2400" dirty="0" smtClean="0">
                <a:solidFill>
                  <a:schemeClr val="tx1">
                    <a:lumMod val="75000"/>
                    <a:lumOff val="25000"/>
                  </a:schemeClr>
                </a:solidFill>
              </a:rPr>
              <a:t>Unicode</a:t>
            </a:r>
            <a:r>
              <a:rPr lang="zh-CN" altLang="en-US" sz="2400" dirty="0" smtClean="0">
                <a:solidFill>
                  <a:schemeClr val="tx1">
                    <a:lumMod val="75000"/>
                    <a:lumOff val="25000"/>
                  </a:schemeClr>
                </a:solidFill>
              </a:rPr>
              <a:t>字符；</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语言中的字符串实际上是使用字符型数组</a:t>
            </a:r>
            <a:r>
              <a:rPr lang="en-US" altLang="zh-CN" sz="2400" dirty="0" smtClean="0">
                <a:solidFill>
                  <a:schemeClr val="tx1">
                    <a:lumMod val="75000"/>
                    <a:lumOff val="25000"/>
                  </a:schemeClr>
                </a:solidFill>
              </a:rPr>
              <a:t>char[]</a:t>
            </a:r>
            <a:r>
              <a:rPr lang="zh-CN" altLang="en-US" sz="2400" dirty="0" smtClean="0">
                <a:solidFill>
                  <a:schemeClr val="tx1">
                    <a:lumMod val="75000"/>
                    <a:lumOff val="25000"/>
                  </a:schemeClr>
                </a:solidFill>
              </a:rPr>
              <a:t>存储</a:t>
            </a:r>
            <a:r>
              <a:rPr lang="en-US" altLang="zh-CN" sz="2400" dirty="0" smtClean="0">
                <a:solidFill>
                  <a:schemeClr val="tx1">
                    <a:lumMod val="75000"/>
                    <a:lumOff val="25000"/>
                  </a:schemeClr>
                </a:solidFill>
              </a:rPr>
              <a:t>;</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字符串在</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中的表现形式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6" name="TextBox 15"/>
          <p:cNvSpPr txBox="1"/>
          <p:nvPr/>
        </p:nvSpPr>
        <p:spPr>
          <a:xfrm>
            <a:off x="425668" y="3661993"/>
            <a:ext cx="10687987" cy="1754326"/>
          </a:xfrm>
          <a:prstGeom prst="rect">
            <a:avLst/>
          </a:prstGeom>
          <a:solidFill>
            <a:schemeClr val="bg1">
              <a:lumMod val="95000"/>
            </a:schemeClr>
          </a:solidFill>
        </p:spPr>
        <p:txBody>
          <a:bodyPr wrap="square" rtlCol="0">
            <a:spAutoFit/>
          </a:bodyPr>
          <a:lstStyle/>
          <a:p>
            <a:r>
              <a:rPr lang="en-US" dirty="0" smtClean="0"/>
              <a:t> String </a:t>
            </a:r>
            <a:r>
              <a:rPr lang="en-US" dirty="0" err="1" smtClean="0"/>
              <a:t>str</a:t>
            </a:r>
            <a:r>
              <a:rPr lang="en-US" dirty="0" smtClean="0"/>
              <a:t> = "</a:t>
            </a:r>
            <a:r>
              <a:rPr lang="en-US" dirty="0" err="1" smtClean="0"/>
              <a:t>abc</a:t>
            </a:r>
            <a:r>
              <a:rPr lang="en-US" dirty="0" smtClean="0"/>
              <a:t>";</a:t>
            </a:r>
          </a:p>
          <a:p>
            <a:endParaRPr lang="en-US" dirty="0" smtClean="0"/>
          </a:p>
          <a:p>
            <a:r>
              <a:rPr lang="zh-CN" altLang="en-US" b="1" i="1" dirty="0" smtClean="0"/>
              <a:t>等同于：</a:t>
            </a:r>
            <a:endParaRPr lang="en-US" b="1" i="1" dirty="0" smtClean="0"/>
          </a:p>
          <a:p>
            <a:endParaRPr lang="en-US" dirty="0" smtClean="0"/>
          </a:p>
          <a:p>
            <a:r>
              <a:rPr lang="en-US" dirty="0" smtClean="0"/>
              <a:t> char data[] = {'a', 'b', 'c'};</a:t>
            </a:r>
          </a:p>
          <a:p>
            <a:r>
              <a:rPr lang="en-US" dirty="0" smtClean="0"/>
              <a:t> String </a:t>
            </a:r>
            <a:r>
              <a:rPr lang="en-US" dirty="0" err="1" smtClean="0"/>
              <a:t>str</a:t>
            </a:r>
            <a:r>
              <a:rPr lang="en-US" dirty="0" smtClean="0"/>
              <a:t> = new String(data);</a:t>
            </a:r>
            <a:endParaRPr lang="en-US" dirty="0"/>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935649"/>
            <a:ext cx="11015870" cy="1255758"/>
          </a:xfrm>
        </p:spPr>
        <p:txBody>
          <a:bodyPr vert="horz" lIns="91440" tIns="45720" rIns="91440" bIns="45720" rtlCol="0">
            <a:noAutofit/>
          </a:bodyPr>
          <a:lstStyle/>
          <a:p>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类中定义了一系列字符串相关方法，可以根据</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文档进行学习，练习；</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子串截取相关方法：</a:t>
            </a:r>
            <a:endParaRPr lang="en-US" altLang="zh-CN" sz="2400" dirty="0" smtClean="0">
              <a:solidFill>
                <a:schemeClr val="tx1">
                  <a:lumMod val="75000"/>
                  <a:lumOff val="25000"/>
                </a:schemeClr>
              </a:solidFill>
            </a:endParaRPr>
          </a:p>
        </p:txBody>
      </p:sp>
      <p:sp>
        <p:nvSpPr>
          <p:cNvPr id="34" name="TextBox 33"/>
          <p:cNvSpPr txBox="1"/>
          <p:nvPr/>
        </p:nvSpPr>
        <p:spPr>
          <a:xfrm>
            <a:off x="725213" y="4056130"/>
            <a:ext cx="10687987" cy="1477328"/>
          </a:xfrm>
          <a:prstGeom prst="rect">
            <a:avLst/>
          </a:prstGeom>
          <a:solidFill>
            <a:schemeClr val="bg1">
              <a:lumMod val="95000"/>
            </a:schemeClr>
          </a:solidFill>
        </p:spPr>
        <p:txBody>
          <a:bodyPr wrap="square" rtlCol="0">
            <a:spAutoFit/>
          </a:bodyPr>
          <a:lstStyle/>
          <a:p>
            <a:r>
              <a:rPr lang="en-US" dirty="0" smtClean="0"/>
              <a:t>String s="hello";</a:t>
            </a:r>
          </a:p>
          <a:p>
            <a:r>
              <a:rPr lang="en-US" dirty="0" smtClean="0"/>
              <a:t>//</a:t>
            </a:r>
            <a:r>
              <a:rPr lang="zh-CN" altLang="en-US" dirty="0" smtClean="0"/>
              <a:t>返回从第</a:t>
            </a:r>
            <a:r>
              <a:rPr lang="en-US" altLang="zh-CN" dirty="0" smtClean="0"/>
              <a:t>1</a:t>
            </a:r>
            <a:r>
              <a:rPr lang="zh-CN" altLang="en-US" dirty="0" smtClean="0"/>
              <a:t>个字符开始到最后</a:t>
            </a:r>
            <a:r>
              <a:rPr lang="en-US" altLang="zh-CN" dirty="0" smtClean="0"/>
              <a:t>1</a:t>
            </a:r>
            <a:r>
              <a:rPr lang="zh-CN" altLang="en-US" dirty="0" smtClean="0"/>
              <a:t>个字符的子串</a:t>
            </a:r>
          </a:p>
          <a:p>
            <a:r>
              <a:rPr lang="en-US" dirty="0" err="1" smtClean="0"/>
              <a:t>System.out.println</a:t>
            </a:r>
            <a:r>
              <a:rPr lang="en-US" dirty="0" smtClean="0"/>
              <a:t>(</a:t>
            </a:r>
            <a:r>
              <a:rPr lang="en-US" dirty="0" err="1" smtClean="0"/>
              <a:t>s.substring</a:t>
            </a:r>
            <a:r>
              <a:rPr lang="en-US" dirty="0" smtClean="0"/>
              <a:t>(1));</a:t>
            </a:r>
          </a:p>
          <a:p>
            <a:r>
              <a:rPr lang="en-US" dirty="0" smtClean="0"/>
              <a:t>//</a:t>
            </a:r>
            <a:r>
              <a:rPr lang="zh-CN" altLang="en-US" dirty="0" smtClean="0"/>
              <a:t>返回从第</a:t>
            </a:r>
            <a:r>
              <a:rPr lang="en-US" altLang="zh-CN" dirty="0" smtClean="0"/>
              <a:t>1</a:t>
            </a:r>
            <a:r>
              <a:rPr lang="zh-CN" altLang="en-US" dirty="0" smtClean="0"/>
              <a:t>个字符开始到第</a:t>
            </a:r>
            <a:r>
              <a:rPr lang="en-US" altLang="zh-CN" dirty="0" smtClean="0"/>
              <a:t>3</a:t>
            </a:r>
            <a:r>
              <a:rPr lang="zh-CN" altLang="en-US" dirty="0" smtClean="0"/>
              <a:t>个</a:t>
            </a:r>
            <a:r>
              <a:rPr lang="en-US" altLang="zh-CN" dirty="0" smtClean="0"/>
              <a:t>(4-1)</a:t>
            </a:r>
            <a:r>
              <a:rPr lang="zh-CN" altLang="en-US" dirty="0" smtClean="0"/>
              <a:t>字符的子串</a:t>
            </a:r>
          </a:p>
          <a:p>
            <a:r>
              <a:rPr lang="en-US" dirty="0" err="1" smtClean="0"/>
              <a:t>System.out.println</a:t>
            </a:r>
            <a:r>
              <a:rPr lang="en-US" dirty="0" smtClean="0"/>
              <a:t>(</a:t>
            </a:r>
            <a:r>
              <a:rPr lang="en-US" dirty="0" err="1" smtClean="0"/>
              <a:t>s.substring</a:t>
            </a:r>
            <a:r>
              <a:rPr lang="en-US" dirty="0" smtClean="0"/>
              <a:t>(1,4));</a:t>
            </a:r>
            <a:endParaRPr lang="en-US" dirty="0"/>
          </a:p>
        </p:txBody>
      </p:sp>
      <p:sp>
        <p:nvSpPr>
          <p:cNvPr id="35" name="Oval Callout 34"/>
          <p:cNvSpPr/>
          <p:nvPr/>
        </p:nvSpPr>
        <p:spPr>
          <a:xfrm>
            <a:off x="5486400" y="3704897"/>
            <a:ext cx="1213945" cy="1008993"/>
          </a:xfrm>
          <a:prstGeom prst="wedgeEllipseCallout">
            <a:avLst>
              <a:gd name="adj1" fmla="val -176677"/>
              <a:gd name="adj2" fmla="val 5312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输出</a:t>
            </a:r>
            <a:r>
              <a:rPr lang="en-US" altLang="zh-CN" dirty="0" err="1" smtClean="0">
                <a:solidFill>
                  <a:schemeClr val="tx1"/>
                </a:solidFill>
              </a:rPr>
              <a:t>ello</a:t>
            </a:r>
            <a:endParaRPr lang="en-US" dirty="0">
              <a:solidFill>
                <a:schemeClr val="tx1"/>
              </a:solidFill>
            </a:endParaRPr>
          </a:p>
        </p:txBody>
      </p:sp>
      <p:sp>
        <p:nvSpPr>
          <p:cNvPr id="36" name="Oval Callout 35"/>
          <p:cNvSpPr/>
          <p:nvPr/>
        </p:nvSpPr>
        <p:spPr>
          <a:xfrm>
            <a:off x="5418082" y="5244662"/>
            <a:ext cx="1849821" cy="1613338"/>
          </a:xfrm>
          <a:prstGeom prst="wedgeEllipseCallout">
            <a:avLst>
              <a:gd name="adj1" fmla="val -122417"/>
              <a:gd name="adj2" fmla="val -433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输出</a:t>
            </a:r>
            <a:r>
              <a:rPr lang="en-US" altLang="zh-CN" dirty="0" smtClean="0">
                <a:solidFill>
                  <a:schemeClr val="tx1"/>
                </a:solidFill>
              </a:rPr>
              <a:t>1-3</a:t>
            </a:r>
            <a:r>
              <a:rPr lang="zh-CN" altLang="en-US" dirty="0" smtClean="0">
                <a:solidFill>
                  <a:schemeClr val="tx1"/>
                </a:solidFill>
              </a:rPr>
              <a:t>个字符</a:t>
            </a:r>
            <a:r>
              <a:rPr lang="en-US" altLang="zh-CN" dirty="0" smtClean="0">
                <a:solidFill>
                  <a:schemeClr val="tx1"/>
                </a:solidFill>
              </a:rPr>
              <a:t>ell</a:t>
            </a:r>
            <a:r>
              <a:rPr lang="zh-CN" altLang="en-US" dirty="0" smtClean="0">
                <a:solidFill>
                  <a:schemeClr val="tx1"/>
                </a:solidFill>
              </a:rPr>
              <a:t>，注意是到第</a:t>
            </a:r>
            <a:r>
              <a:rPr lang="en-US" altLang="zh-CN" b="1" dirty="0" smtClean="0">
                <a:solidFill>
                  <a:srgbClr val="C00000"/>
                </a:solidFill>
              </a:rPr>
              <a:t>3</a:t>
            </a:r>
            <a:r>
              <a:rPr lang="zh-CN" altLang="en-US" b="1" dirty="0" smtClean="0">
                <a:solidFill>
                  <a:srgbClr val="C00000"/>
                </a:solidFill>
              </a:rPr>
              <a:t>个</a:t>
            </a:r>
            <a:r>
              <a:rPr lang="zh-CN" altLang="en-US" dirty="0" smtClean="0">
                <a:solidFill>
                  <a:schemeClr val="tx1"/>
                </a:solidFill>
              </a:rPr>
              <a:t>字符！</a:t>
            </a:r>
            <a:endParaRPr lang="en-US" dirty="0">
              <a:solidFill>
                <a:schemeClr val="tx1"/>
              </a:solidFill>
            </a:endParaRPr>
          </a:p>
        </p:txBody>
      </p:sp>
      <p:sp>
        <p:nvSpPr>
          <p:cNvPr id="37" name="TextBox 36">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TestSubString.java</a:t>
            </a:r>
            <a:endParaRPr lang="en-US" dirty="0"/>
          </a:p>
        </p:txBody>
      </p:sp>
      <p:graphicFrame>
        <p:nvGraphicFramePr>
          <p:cNvPr id="10" name="Table 9"/>
          <p:cNvGraphicFramePr>
            <a:graphicFrameLocks noGrp="1"/>
          </p:cNvGraphicFramePr>
          <p:nvPr/>
        </p:nvGraphicFramePr>
        <p:xfrm>
          <a:off x="502743" y="2327748"/>
          <a:ext cx="11179504" cy="1112520"/>
        </p:xfrm>
        <a:graphic>
          <a:graphicData uri="http://schemas.openxmlformats.org/drawingml/2006/table">
            <a:tbl>
              <a:tblPr firstRow="1" bandRow="1">
                <a:tableStyleId>{5C22544A-7EE6-4342-B048-85BDC9FD1C3A}</a:tableStyleId>
              </a:tblPr>
              <a:tblGrid>
                <a:gridCol w="4557988"/>
                <a:gridCol w="6621516"/>
              </a:tblGrid>
              <a:tr h="370840">
                <a:tc>
                  <a:txBody>
                    <a:bodyPr/>
                    <a:lstStyle/>
                    <a:p>
                      <a:r>
                        <a:rPr lang="zh-CN" altLang="en-US" dirty="0" smtClean="0"/>
                        <a:t>方法声明</a:t>
                      </a:r>
                      <a:endParaRPr lang="en-US" dirty="0"/>
                    </a:p>
                  </a:txBody>
                  <a:tcPr/>
                </a:tc>
                <a:tc>
                  <a:txBody>
                    <a:bodyPr/>
                    <a:lstStyle/>
                    <a:p>
                      <a:r>
                        <a:rPr lang="zh-CN" altLang="en-US" dirty="0" smtClean="0"/>
                        <a:t>方法描述</a:t>
                      </a:r>
                      <a:endParaRPr lang="en-US" dirty="0"/>
                    </a:p>
                  </a:txBody>
                  <a:tcPr/>
                </a:tc>
              </a:tr>
              <a:tr h="370840">
                <a:tc>
                  <a:txBody>
                    <a:bodyPr/>
                    <a:lstStyle/>
                    <a:p>
                      <a:r>
                        <a:rPr lang="en-US" sz="1800" dirty="0" smtClean="0"/>
                        <a:t>String substring(</a:t>
                      </a:r>
                      <a:r>
                        <a:rPr lang="en-US" sz="1800" dirty="0" err="1" smtClean="0"/>
                        <a:t>int</a:t>
                      </a:r>
                      <a:r>
                        <a:rPr lang="en-US" sz="1800" dirty="0" smtClean="0"/>
                        <a:t> </a:t>
                      </a:r>
                      <a:r>
                        <a:rPr lang="en-US" sz="1800" dirty="0" err="1" smtClean="0"/>
                        <a:t>beginIndex</a:t>
                      </a:r>
                      <a:r>
                        <a:rPr lang="en-US" sz="1800" dirty="0" smtClean="0"/>
                        <a:t>) </a:t>
                      </a:r>
                      <a:endParaRPr lang="en-US" dirty="0"/>
                    </a:p>
                  </a:txBody>
                  <a:tcPr/>
                </a:tc>
                <a:tc>
                  <a:txBody>
                    <a:bodyPr/>
                    <a:lstStyle/>
                    <a:p>
                      <a:r>
                        <a:rPr lang="zh-CN" altLang="en-US" sz="1800" dirty="0" smtClean="0"/>
                        <a:t>从一个索引位置开始，截取剩下的所有字符；</a:t>
                      </a:r>
                      <a:endParaRPr lang="en-US" dirty="0"/>
                    </a:p>
                  </a:txBody>
                  <a:tcPr/>
                </a:tc>
              </a:tr>
              <a:tr h="370840">
                <a:tc>
                  <a:txBody>
                    <a:bodyPr/>
                    <a:lstStyle/>
                    <a:p>
                      <a:r>
                        <a:rPr lang="en-US" sz="1800" dirty="0" smtClean="0"/>
                        <a:t>String substring(</a:t>
                      </a:r>
                      <a:r>
                        <a:rPr lang="en-US" sz="1800" dirty="0" err="1" smtClean="0"/>
                        <a:t>int</a:t>
                      </a:r>
                      <a:r>
                        <a:rPr lang="en-US" sz="1800" dirty="0" smtClean="0"/>
                        <a:t> </a:t>
                      </a:r>
                      <a:r>
                        <a:rPr lang="en-US" sz="1800" dirty="0" err="1" smtClean="0"/>
                        <a:t>beginIndex</a:t>
                      </a:r>
                      <a:r>
                        <a:rPr lang="en-US" sz="1800" dirty="0" smtClean="0"/>
                        <a:t>, </a:t>
                      </a:r>
                      <a:r>
                        <a:rPr lang="en-US" sz="1800" dirty="0" err="1" smtClean="0"/>
                        <a:t>int</a:t>
                      </a:r>
                      <a:r>
                        <a:rPr lang="en-US" sz="1800" dirty="0" smtClean="0"/>
                        <a:t> </a:t>
                      </a:r>
                      <a:r>
                        <a:rPr lang="en-US" sz="1800" dirty="0" err="1" smtClean="0"/>
                        <a:t>endIndex</a:t>
                      </a:r>
                      <a:r>
                        <a:rPr lang="en-US" sz="1800" dirty="0" smtClean="0"/>
                        <a:t>) </a:t>
                      </a:r>
                      <a:endParaRPr lang="en-US" dirty="0"/>
                    </a:p>
                  </a:txBody>
                  <a:tcPr/>
                </a:tc>
                <a:tc>
                  <a:txBody>
                    <a:bodyPr/>
                    <a:lstStyle/>
                    <a:p>
                      <a:r>
                        <a:rPr lang="zh-CN" altLang="en-US" sz="1800" dirty="0" smtClean="0"/>
                        <a:t>返回两个索引位置之间（不包括第</a:t>
                      </a:r>
                      <a:r>
                        <a:rPr lang="en-US" altLang="zh-CN" sz="1800" dirty="0" err="1" smtClean="0"/>
                        <a:t>endIndex</a:t>
                      </a:r>
                      <a:r>
                        <a:rPr lang="zh-CN" altLang="en-US" sz="1800" dirty="0" smtClean="0"/>
                        <a:t>个字符）的所有字符；</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类中定义了一系列字符串相关方法，可以根据</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文档进行学习，练习；</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检索相关方法：</a:t>
            </a:r>
            <a:endParaRPr lang="en-US" altLang="zh-CN" sz="2400" dirty="0" smtClean="0">
              <a:solidFill>
                <a:schemeClr val="tx1">
                  <a:lumMod val="75000"/>
                  <a:lumOff val="25000"/>
                </a:schemeClr>
              </a:solidFill>
            </a:endParaRPr>
          </a:p>
        </p:txBody>
      </p:sp>
      <p:graphicFrame>
        <p:nvGraphicFramePr>
          <p:cNvPr id="7" name="Table 6"/>
          <p:cNvGraphicFramePr>
            <a:graphicFrameLocks noGrp="1"/>
          </p:cNvGraphicFramePr>
          <p:nvPr/>
        </p:nvGraphicFramePr>
        <p:xfrm>
          <a:off x="676164" y="2043970"/>
          <a:ext cx="11053381" cy="3708400"/>
        </p:xfrm>
        <a:graphic>
          <a:graphicData uri="http://schemas.openxmlformats.org/drawingml/2006/table">
            <a:tbl>
              <a:tblPr firstRow="1" bandRow="1">
                <a:tableStyleId>{5C22544A-7EE6-4342-B048-85BDC9FD1C3A}</a:tableStyleId>
              </a:tblPr>
              <a:tblGrid>
                <a:gridCol w="4321505"/>
                <a:gridCol w="6731876"/>
              </a:tblGrid>
              <a:tr h="370840">
                <a:tc>
                  <a:txBody>
                    <a:bodyPr/>
                    <a:lstStyle/>
                    <a:p>
                      <a:r>
                        <a:rPr lang="zh-CN" altLang="en-US" dirty="0" smtClean="0"/>
                        <a:t>方法声明</a:t>
                      </a:r>
                      <a:endParaRPr lang="en-US" dirty="0"/>
                    </a:p>
                  </a:txBody>
                  <a:tcPr/>
                </a:tc>
                <a:tc>
                  <a:txBody>
                    <a:bodyPr/>
                    <a:lstStyle/>
                    <a:p>
                      <a:r>
                        <a:rPr lang="zh-CN" altLang="en-US" dirty="0" smtClean="0"/>
                        <a:t>方法描述</a:t>
                      </a:r>
                      <a:endParaRPr lang="en-US" dirty="0"/>
                    </a:p>
                  </a:txBody>
                  <a:tcPr/>
                </a:tc>
              </a:tr>
              <a:tr h="370840">
                <a:tc>
                  <a:txBody>
                    <a:bodyPr/>
                    <a:lstStyle/>
                    <a:p>
                      <a:r>
                        <a:rPr lang="en-US" sz="1800" dirty="0" err="1" smtClean="0"/>
                        <a:t>int</a:t>
                      </a:r>
                      <a:r>
                        <a:rPr lang="en-US" sz="1800" dirty="0" smtClean="0"/>
                        <a:t> </a:t>
                      </a:r>
                      <a:r>
                        <a:rPr lang="en-US" sz="1800" dirty="0" err="1" smtClean="0"/>
                        <a:t>indexOf</a:t>
                      </a:r>
                      <a:r>
                        <a:rPr lang="en-US" sz="1800" dirty="0" smtClean="0"/>
                        <a:t>(</a:t>
                      </a:r>
                      <a:r>
                        <a:rPr lang="en-US" sz="1800" dirty="0" err="1" smtClean="0"/>
                        <a:t>int</a:t>
                      </a:r>
                      <a:r>
                        <a:rPr lang="en-US" sz="1800" dirty="0" smtClean="0"/>
                        <a:t> </a:t>
                      </a:r>
                      <a:r>
                        <a:rPr lang="en-US" sz="1800" dirty="0" err="1" smtClean="0"/>
                        <a:t>ch</a:t>
                      </a:r>
                      <a:r>
                        <a:rPr lang="en-US" sz="1800" dirty="0" smtClean="0"/>
                        <a:t>) </a:t>
                      </a:r>
                      <a:endParaRPr lang="en-US" dirty="0"/>
                    </a:p>
                  </a:txBody>
                  <a:tcPr/>
                </a:tc>
                <a:tc>
                  <a:txBody>
                    <a:bodyPr/>
                    <a:lstStyle/>
                    <a:p>
                      <a:r>
                        <a:rPr lang="zh-CN" altLang="en-US" sz="1800" dirty="0" smtClean="0"/>
                        <a:t>返回字符串中字符</a:t>
                      </a:r>
                      <a:r>
                        <a:rPr lang="en-US" altLang="zh-CN" sz="1800" dirty="0" err="1" smtClean="0"/>
                        <a:t>ch</a:t>
                      </a:r>
                      <a:r>
                        <a:rPr lang="zh-CN" altLang="en-US" sz="1800" dirty="0" smtClean="0"/>
                        <a:t>第一次出现的位置索引值</a:t>
                      </a:r>
                      <a:endParaRPr lang="en-US" dirty="0"/>
                    </a:p>
                  </a:txBody>
                  <a:tcPr/>
                </a:tc>
              </a:tr>
              <a:tr h="370840">
                <a:tc>
                  <a:txBody>
                    <a:bodyPr/>
                    <a:lstStyle/>
                    <a:p>
                      <a:r>
                        <a:rPr lang="en-US" sz="1800" dirty="0" err="1" smtClean="0"/>
                        <a:t>int</a:t>
                      </a:r>
                      <a:r>
                        <a:rPr lang="en-US" sz="1800" dirty="0" smtClean="0"/>
                        <a:t> </a:t>
                      </a:r>
                      <a:r>
                        <a:rPr lang="en-US" sz="1800" dirty="0" err="1" smtClean="0"/>
                        <a:t>indexOf</a:t>
                      </a:r>
                      <a:r>
                        <a:rPr lang="en-US" sz="1800" dirty="0" smtClean="0"/>
                        <a:t>(</a:t>
                      </a:r>
                      <a:r>
                        <a:rPr lang="en-US" sz="1800" dirty="0" err="1" smtClean="0"/>
                        <a:t>int</a:t>
                      </a:r>
                      <a:r>
                        <a:rPr lang="en-US" sz="1800" dirty="0" smtClean="0"/>
                        <a:t> </a:t>
                      </a:r>
                      <a:r>
                        <a:rPr lang="en-US" sz="1800" dirty="0" err="1" smtClean="0"/>
                        <a:t>ch</a:t>
                      </a:r>
                      <a:r>
                        <a:rPr lang="en-US" sz="1800" dirty="0" smtClean="0"/>
                        <a:t>, </a:t>
                      </a:r>
                      <a:r>
                        <a:rPr lang="en-US" sz="1800" dirty="0" err="1" smtClean="0"/>
                        <a:t>int</a:t>
                      </a:r>
                      <a:r>
                        <a:rPr lang="en-US" sz="1800" dirty="0" smtClean="0"/>
                        <a:t> </a:t>
                      </a:r>
                      <a:r>
                        <a:rPr lang="en-US" sz="1800" dirty="0" err="1" smtClean="0"/>
                        <a:t>fromIndex</a:t>
                      </a:r>
                      <a:r>
                        <a:rPr lang="en-US" sz="1800" dirty="0" smtClean="0"/>
                        <a:t>) </a:t>
                      </a:r>
                      <a:endParaRPr lang="en-US" dirty="0"/>
                    </a:p>
                  </a:txBody>
                  <a:tcPr/>
                </a:tc>
                <a:tc>
                  <a:txBody>
                    <a:bodyPr/>
                    <a:lstStyle/>
                    <a:p>
                      <a:r>
                        <a:rPr lang="zh-CN" altLang="en-US" sz="1800" dirty="0" smtClean="0"/>
                        <a:t>返回从</a:t>
                      </a:r>
                      <a:r>
                        <a:rPr lang="en-US" altLang="zh-CN" sz="1800" dirty="0" err="1" smtClean="0"/>
                        <a:t>fromIndex</a:t>
                      </a:r>
                      <a:r>
                        <a:rPr lang="zh-CN" altLang="en-US" sz="1800" dirty="0" smtClean="0"/>
                        <a:t>索引开始，第一次搜索到</a:t>
                      </a:r>
                      <a:r>
                        <a:rPr lang="en-US" altLang="zh-CN" sz="1800" dirty="0" err="1" smtClean="0"/>
                        <a:t>ch</a:t>
                      </a:r>
                      <a:r>
                        <a:rPr lang="zh-CN" altLang="en-US" sz="1800" dirty="0" smtClean="0"/>
                        <a:t>的索引位置</a:t>
                      </a:r>
                      <a:endParaRPr lang="en-US" dirty="0"/>
                    </a:p>
                  </a:txBody>
                  <a:tcPr/>
                </a:tc>
              </a:tr>
              <a:tr h="370840">
                <a:tc>
                  <a:txBody>
                    <a:bodyPr/>
                    <a:lstStyle/>
                    <a:p>
                      <a:r>
                        <a:rPr lang="en-US" sz="1800" dirty="0" err="1" smtClean="0"/>
                        <a:t>int</a:t>
                      </a:r>
                      <a:r>
                        <a:rPr lang="en-US" sz="1800" dirty="0" smtClean="0"/>
                        <a:t> </a:t>
                      </a:r>
                      <a:r>
                        <a:rPr lang="en-US" sz="1800" dirty="0" err="1" smtClean="0"/>
                        <a:t>indexOf</a:t>
                      </a:r>
                      <a:r>
                        <a:rPr lang="en-US" sz="1800" dirty="0" smtClean="0"/>
                        <a:t>(String </a:t>
                      </a:r>
                      <a:r>
                        <a:rPr lang="en-US" sz="1800" dirty="0" err="1" smtClean="0"/>
                        <a:t>str</a:t>
                      </a:r>
                      <a:r>
                        <a:rPr lang="en-US" sz="1800" dirty="0" smtClean="0"/>
                        <a:t>)</a:t>
                      </a:r>
                      <a:endParaRPr lang="en-US" dirty="0"/>
                    </a:p>
                  </a:txBody>
                  <a:tcPr/>
                </a:tc>
                <a:tc>
                  <a:txBody>
                    <a:bodyPr/>
                    <a:lstStyle/>
                    <a:p>
                      <a:r>
                        <a:rPr lang="zh-CN" altLang="en-US" sz="1800" dirty="0" smtClean="0"/>
                        <a:t>返回字符串中子串</a:t>
                      </a:r>
                      <a:r>
                        <a:rPr lang="en-US" altLang="zh-CN" sz="1800" dirty="0" err="1" smtClean="0"/>
                        <a:t>str</a:t>
                      </a:r>
                      <a:r>
                        <a:rPr lang="zh-CN" altLang="en-US" sz="1800" dirty="0" smtClean="0"/>
                        <a:t>第一次出现的位置索引值</a:t>
                      </a:r>
                      <a:endParaRPr lang="en-US" dirty="0"/>
                    </a:p>
                  </a:txBody>
                  <a:tcPr/>
                </a:tc>
              </a:tr>
              <a:tr h="370840">
                <a:tc>
                  <a:txBody>
                    <a:bodyPr/>
                    <a:lstStyle/>
                    <a:p>
                      <a:r>
                        <a:rPr lang="en-US" sz="1800" dirty="0" err="1" smtClean="0"/>
                        <a:t>int</a:t>
                      </a:r>
                      <a:r>
                        <a:rPr lang="en-US" sz="1800" dirty="0" smtClean="0"/>
                        <a:t> </a:t>
                      </a:r>
                      <a:r>
                        <a:rPr lang="en-US" sz="1800" dirty="0" err="1" smtClean="0"/>
                        <a:t>indexOf</a:t>
                      </a:r>
                      <a:r>
                        <a:rPr lang="en-US" sz="1800" dirty="0" smtClean="0"/>
                        <a:t>(String </a:t>
                      </a:r>
                      <a:r>
                        <a:rPr lang="en-US" sz="1800" dirty="0" err="1" smtClean="0"/>
                        <a:t>str</a:t>
                      </a:r>
                      <a:r>
                        <a:rPr lang="en-US" sz="1800" dirty="0" smtClean="0"/>
                        <a:t>, </a:t>
                      </a:r>
                      <a:r>
                        <a:rPr lang="en-US" sz="1800" dirty="0" err="1" smtClean="0"/>
                        <a:t>int</a:t>
                      </a:r>
                      <a:r>
                        <a:rPr lang="en-US" sz="1800" dirty="0" smtClean="0"/>
                        <a:t> </a:t>
                      </a:r>
                      <a:r>
                        <a:rPr lang="en-US" sz="1800" dirty="0" err="1" smtClean="0"/>
                        <a:t>fromIndex</a:t>
                      </a:r>
                      <a:r>
                        <a:rPr lang="en-US" sz="1800" dirty="0" smtClean="0"/>
                        <a:t>)</a:t>
                      </a:r>
                      <a:endParaRPr lang="en-US" dirty="0"/>
                    </a:p>
                  </a:txBody>
                  <a:tcPr/>
                </a:tc>
                <a:tc>
                  <a:txBody>
                    <a:bodyPr/>
                    <a:lstStyle/>
                    <a:p>
                      <a:r>
                        <a:rPr lang="zh-CN" altLang="en-US" sz="1800" dirty="0" smtClean="0"/>
                        <a:t>返回从</a:t>
                      </a:r>
                      <a:r>
                        <a:rPr lang="en-US" altLang="zh-CN" sz="1800" dirty="0" err="1" smtClean="0"/>
                        <a:t>fromIndex</a:t>
                      </a:r>
                      <a:r>
                        <a:rPr lang="zh-CN" altLang="en-US" sz="1800" dirty="0" smtClean="0"/>
                        <a:t>索引开始，第一次搜索到子串</a:t>
                      </a:r>
                      <a:r>
                        <a:rPr lang="en-US" altLang="zh-CN" sz="1800" dirty="0" err="1" smtClean="0"/>
                        <a:t>str</a:t>
                      </a:r>
                      <a:r>
                        <a:rPr lang="zh-CN" altLang="en-US" sz="1800" dirty="0" smtClean="0"/>
                        <a:t>的索引位置</a:t>
                      </a:r>
                      <a:endParaRPr lang="en-US" dirty="0"/>
                    </a:p>
                  </a:txBody>
                  <a:tcPr/>
                </a:tc>
              </a:tr>
              <a:tr h="370840">
                <a:tc>
                  <a:txBody>
                    <a:bodyPr/>
                    <a:lstStyle/>
                    <a:p>
                      <a:r>
                        <a:rPr lang="en-US" sz="1800" dirty="0" err="1" smtClean="0"/>
                        <a:t>int</a:t>
                      </a:r>
                      <a:r>
                        <a:rPr lang="en-US" sz="1800" dirty="0" smtClean="0"/>
                        <a:t> </a:t>
                      </a:r>
                      <a:r>
                        <a:rPr lang="en-US" sz="1800" dirty="0" err="1" smtClean="0"/>
                        <a:t>lastIndexOf</a:t>
                      </a:r>
                      <a:r>
                        <a:rPr lang="en-US" sz="1800" dirty="0" smtClean="0"/>
                        <a:t>(</a:t>
                      </a:r>
                      <a:r>
                        <a:rPr lang="en-US" sz="1800" dirty="0" err="1" smtClean="0"/>
                        <a:t>int</a:t>
                      </a:r>
                      <a:r>
                        <a:rPr lang="en-US" sz="1800" dirty="0" smtClean="0"/>
                        <a:t> </a:t>
                      </a:r>
                      <a:r>
                        <a:rPr lang="en-US" sz="1800" dirty="0" err="1" smtClean="0"/>
                        <a:t>ch</a:t>
                      </a:r>
                      <a:r>
                        <a:rPr lang="en-US" sz="1800" dirty="0" smtClean="0"/>
                        <a:t>) </a:t>
                      </a:r>
                      <a:endParaRPr lang="en-US" dirty="0"/>
                    </a:p>
                  </a:txBody>
                  <a:tcPr/>
                </a:tc>
                <a:tc>
                  <a:txBody>
                    <a:bodyPr/>
                    <a:lstStyle/>
                    <a:p>
                      <a:r>
                        <a:rPr lang="zh-CN" altLang="en-US" sz="1800" dirty="0" smtClean="0"/>
                        <a:t>返回字符串中字符</a:t>
                      </a:r>
                      <a:r>
                        <a:rPr lang="en-US" altLang="zh-CN" sz="1800" dirty="0" err="1" smtClean="0"/>
                        <a:t>ch</a:t>
                      </a:r>
                      <a:r>
                        <a:rPr lang="zh-CN" altLang="en-US" sz="1800" dirty="0" smtClean="0"/>
                        <a:t>最后一次出现的位置索引值</a:t>
                      </a:r>
                      <a:endParaRPr lang="en-US" dirty="0"/>
                    </a:p>
                  </a:txBody>
                  <a:tcPr/>
                </a:tc>
              </a:tr>
              <a:tr h="370840">
                <a:tc>
                  <a:txBody>
                    <a:bodyPr/>
                    <a:lstStyle/>
                    <a:p>
                      <a:r>
                        <a:rPr lang="en-US" sz="1800" dirty="0" err="1" smtClean="0"/>
                        <a:t>int</a:t>
                      </a:r>
                      <a:r>
                        <a:rPr lang="en-US" sz="1800" dirty="0" smtClean="0"/>
                        <a:t> </a:t>
                      </a:r>
                      <a:r>
                        <a:rPr lang="en-US" sz="1800" dirty="0" err="1" smtClean="0"/>
                        <a:t>lastIndexOf</a:t>
                      </a:r>
                      <a:r>
                        <a:rPr lang="en-US" sz="1800" dirty="0" smtClean="0"/>
                        <a:t>(</a:t>
                      </a:r>
                      <a:r>
                        <a:rPr lang="en-US" sz="1800" dirty="0" err="1" smtClean="0"/>
                        <a:t>int</a:t>
                      </a:r>
                      <a:r>
                        <a:rPr lang="en-US" sz="1800" dirty="0" smtClean="0"/>
                        <a:t> </a:t>
                      </a:r>
                      <a:r>
                        <a:rPr lang="en-US" sz="1800" dirty="0" err="1" smtClean="0"/>
                        <a:t>ch</a:t>
                      </a:r>
                      <a:r>
                        <a:rPr lang="en-US" sz="1800" dirty="0" smtClean="0"/>
                        <a:t>, </a:t>
                      </a:r>
                      <a:r>
                        <a:rPr lang="en-US" sz="1800" dirty="0" err="1" smtClean="0"/>
                        <a:t>int</a:t>
                      </a:r>
                      <a:r>
                        <a:rPr lang="en-US" sz="1800" dirty="0" smtClean="0"/>
                        <a:t> </a:t>
                      </a:r>
                      <a:r>
                        <a:rPr lang="en-US" sz="1800" dirty="0" err="1" smtClean="0"/>
                        <a:t>fromIndex</a:t>
                      </a:r>
                      <a:r>
                        <a:rPr lang="en-US" sz="1800" dirty="0" smtClean="0"/>
                        <a:t>) </a:t>
                      </a:r>
                      <a:endParaRPr lang="en-US" dirty="0"/>
                    </a:p>
                  </a:txBody>
                  <a:tcPr/>
                </a:tc>
                <a:tc>
                  <a:txBody>
                    <a:bodyPr/>
                    <a:lstStyle/>
                    <a:p>
                      <a:r>
                        <a:rPr lang="zh-CN" altLang="en-US" sz="1800" dirty="0" smtClean="0"/>
                        <a:t>返回从</a:t>
                      </a:r>
                      <a:r>
                        <a:rPr lang="en-US" altLang="zh-CN" sz="1800" dirty="0" err="1" smtClean="0"/>
                        <a:t>fromIndex</a:t>
                      </a:r>
                      <a:r>
                        <a:rPr lang="zh-CN" altLang="en-US" sz="1800" dirty="0" smtClean="0"/>
                        <a:t>索引开始，最后一次搜索到</a:t>
                      </a:r>
                      <a:r>
                        <a:rPr lang="en-US" altLang="zh-CN" sz="1800" dirty="0" err="1" smtClean="0"/>
                        <a:t>ch</a:t>
                      </a:r>
                      <a:r>
                        <a:rPr lang="zh-CN" altLang="en-US" sz="1800" dirty="0" smtClean="0"/>
                        <a:t>的索引位置</a:t>
                      </a:r>
                      <a:endParaRPr lang="en-US" dirty="0"/>
                    </a:p>
                  </a:txBody>
                  <a:tcPr/>
                </a:tc>
              </a:tr>
              <a:tr h="370840">
                <a:tc>
                  <a:txBody>
                    <a:bodyPr/>
                    <a:lstStyle/>
                    <a:p>
                      <a:r>
                        <a:rPr lang="en-US" sz="1800" dirty="0" err="1" smtClean="0"/>
                        <a:t>int</a:t>
                      </a:r>
                      <a:r>
                        <a:rPr lang="en-US" sz="1800" dirty="0" smtClean="0"/>
                        <a:t> </a:t>
                      </a:r>
                      <a:r>
                        <a:rPr lang="en-US" sz="1800" dirty="0" err="1" smtClean="0"/>
                        <a:t>lastIndexOf</a:t>
                      </a:r>
                      <a:r>
                        <a:rPr lang="en-US" sz="1800" dirty="0" smtClean="0"/>
                        <a:t>(String </a:t>
                      </a:r>
                      <a:r>
                        <a:rPr lang="en-US" sz="1800" dirty="0" err="1" smtClean="0"/>
                        <a:t>str</a:t>
                      </a:r>
                      <a:r>
                        <a:rPr lang="en-US" sz="1800" dirty="0" smtClean="0"/>
                        <a:t>)</a:t>
                      </a:r>
                      <a:endParaRPr lang="en-US" dirty="0"/>
                    </a:p>
                  </a:txBody>
                  <a:tcPr/>
                </a:tc>
                <a:tc>
                  <a:txBody>
                    <a:bodyPr/>
                    <a:lstStyle/>
                    <a:p>
                      <a:r>
                        <a:rPr lang="zh-CN" altLang="en-US" sz="1800" dirty="0" smtClean="0"/>
                        <a:t>返回字符串中子串</a:t>
                      </a:r>
                      <a:r>
                        <a:rPr lang="en-US" altLang="zh-CN" sz="1800" dirty="0" err="1" smtClean="0"/>
                        <a:t>str</a:t>
                      </a:r>
                      <a:r>
                        <a:rPr lang="zh-CN" altLang="en-US" sz="1800" dirty="0" smtClean="0"/>
                        <a:t>最后一次出现的位置索引值</a:t>
                      </a:r>
                      <a:endParaRPr lang="en-US" dirty="0"/>
                    </a:p>
                  </a:txBody>
                  <a:tcPr/>
                </a:tc>
              </a:tr>
              <a:tr h="370840">
                <a:tc>
                  <a:txBody>
                    <a:bodyPr/>
                    <a:lstStyle/>
                    <a:p>
                      <a:r>
                        <a:rPr lang="en-US" sz="1800" dirty="0" err="1" smtClean="0"/>
                        <a:t>int</a:t>
                      </a:r>
                      <a:r>
                        <a:rPr lang="en-US" sz="1800" dirty="0" smtClean="0"/>
                        <a:t> </a:t>
                      </a:r>
                      <a:r>
                        <a:rPr lang="en-US" sz="1800" dirty="0" err="1" smtClean="0"/>
                        <a:t>lastIndexOf</a:t>
                      </a:r>
                      <a:r>
                        <a:rPr lang="en-US" sz="1800" dirty="0" smtClean="0"/>
                        <a:t>(String </a:t>
                      </a:r>
                      <a:r>
                        <a:rPr lang="en-US" sz="1800" dirty="0" err="1" smtClean="0"/>
                        <a:t>str</a:t>
                      </a:r>
                      <a:r>
                        <a:rPr lang="en-US" sz="1800" dirty="0" smtClean="0"/>
                        <a:t>, </a:t>
                      </a:r>
                      <a:r>
                        <a:rPr lang="en-US" sz="1800" dirty="0" err="1" smtClean="0"/>
                        <a:t>int</a:t>
                      </a:r>
                      <a:r>
                        <a:rPr lang="en-US" sz="1800" dirty="0" smtClean="0"/>
                        <a:t> </a:t>
                      </a:r>
                      <a:r>
                        <a:rPr lang="en-US" sz="1800" dirty="0" err="1" smtClean="0"/>
                        <a:t>fromIndex</a:t>
                      </a:r>
                      <a:r>
                        <a:rPr lang="en-US" sz="1800" dirty="0" smtClean="0"/>
                        <a:t>):</a:t>
                      </a:r>
                      <a:endParaRPr lang="en-US" dirty="0"/>
                    </a:p>
                  </a:txBody>
                  <a:tcPr/>
                </a:tc>
                <a:tc>
                  <a:txBody>
                    <a:bodyPr/>
                    <a:lstStyle/>
                    <a:p>
                      <a:r>
                        <a:rPr lang="zh-CN" altLang="en-US" sz="1800" dirty="0" smtClean="0"/>
                        <a:t>返回从</a:t>
                      </a:r>
                      <a:r>
                        <a:rPr lang="en-US" altLang="zh-CN" sz="1800" dirty="0" err="1" smtClean="0"/>
                        <a:t>fromIndex</a:t>
                      </a:r>
                      <a:r>
                        <a:rPr lang="zh-CN" altLang="en-US" sz="1800" dirty="0" smtClean="0"/>
                        <a:t>索引开始，最后一次搜索到子串</a:t>
                      </a:r>
                      <a:r>
                        <a:rPr lang="en-US" altLang="zh-CN" sz="1800" dirty="0" err="1" smtClean="0"/>
                        <a:t>str</a:t>
                      </a:r>
                      <a:r>
                        <a:rPr lang="zh-CN" altLang="en-US" sz="1800" dirty="0" smtClean="0"/>
                        <a:t>的索引位置</a:t>
                      </a:r>
                      <a:endParaRPr lang="en-US" dirty="0"/>
                    </a:p>
                  </a:txBody>
                  <a:tcPr/>
                </a:tc>
              </a:tr>
              <a:tr h="370840">
                <a:tc>
                  <a:txBody>
                    <a:bodyPr/>
                    <a:lstStyle/>
                    <a:p>
                      <a:r>
                        <a:rPr lang="en-US" sz="1800" dirty="0" smtClean="0"/>
                        <a:t>char </a:t>
                      </a:r>
                      <a:r>
                        <a:rPr lang="en-US" sz="1800" dirty="0" err="1" smtClean="0"/>
                        <a:t>charAt</a:t>
                      </a:r>
                      <a:r>
                        <a:rPr lang="en-US" sz="1800" dirty="0" smtClean="0"/>
                        <a:t>(</a:t>
                      </a:r>
                      <a:r>
                        <a:rPr lang="en-US" sz="1800" dirty="0" err="1" smtClean="0"/>
                        <a:t>int</a:t>
                      </a:r>
                      <a:r>
                        <a:rPr lang="en-US" sz="1800" dirty="0" smtClean="0"/>
                        <a:t> index)</a:t>
                      </a:r>
                      <a:endParaRPr lang="en-US" dirty="0"/>
                    </a:p>
                  </a:txBody>
                  <a:tcPr/>
                </a:tc>
                <a:tc>
                  <a:txBody>
                    <a:bodyPr/>
                    <a:lstStyle/>
                    <a:p>
                      <a:r>
                        <a:rPr lang="zh-CN" altLang="en-US" sz="1800" dirty="0" smtClean="0"/>
                        <a:t>返回指定索引位置的字符</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类中定义了一系列字符串相关方法，可以根据</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文档进行学习，练习；</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检索相关方法代码演示：</a:t>
            </a:r>
            <a:endParaRPr lang="en-US" altLang="zh-CN" sz="2400" dirty="0" smtClean="0">
              <a:solidFill>
                <a:schemeClr val="tx1">
                  <a:lumMod val="75000"/>
                  <a:lumOff val="25000"/>
                </a:schemeClr>
              </a:solidFill>
            </a:endParaRPr>
          </a:p>
        </p:txBody>
      </p:sp>
      <p:sp>
        <p:nvSpPr>
          <p:cNvPr id="34" name="TextBox 33"/>
          <p:cNvSpPr txBox="1"/>
          <p:nvPr/>
        </p:nvSpPr>
        <p:spPr>
          <a:xfrm>
            <a:off x="488729" y="2002609"/>
            <a:ext cx="10687987" cy="4247317"/>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 {</a:t>
            </a:r>
          </a:p>
          <a:p>
            <a:r>
              <a:rPr lang="en-US" dirty="0" smtClean="0"/>
              <a:t>String s="</a:t>
            </a:r>
            <a:r>
              <a:rPr lang="en-US" dirty="0" err="1" smtClean="0"/>
              <a:t>beijingETC</a:t>
            </a:r>
            <a:r>
              <a:rPr lang="en-US" dirty="0" smtClean="0"/>
              <a:t>";</a:t>
            </a:r>
          </a:p>
          <a:p>
            <a:r>
              <a:rPr lang="en-US" dirty="0" smtClean="0"/>
              <a:t>//</a:t>
            </a:r>
            <a:r>
              <a:rPr lang="zh-CN" altLang="en-US" dirty="0" smtClean="0"/>
              <a:t>返回字符串</a:t>
            </a:r>
            <a:r>
              <a:rPr lang="en-US" dirty="0" smtClean="0"/>
              <a:t>s</a:t>
            </a:r>
            <a:r>
              <a:rPr lang="zh-CN" altLang="en-US" dirty="0" smtClean="0"/>
              <a:t>中第一次出现</a:t>
            </a:r>
            <a:r>
              <a:rPr lang="en-US" dirty="0" err="1" smtClean="0"/>
              <a:t>i</a:t>
            </a:r>
            <a:r>
              <a:rPr lang="zh-CN" altLang="en-US" dirty="0" smtClean="0"/>
              <a:t>的位置索引，为</a:t>
            </a:r>
            <a:r>
              <a:rPr lang="en-US" altLang="zh-CN" dirty="0" smtClean="0"/>
              <a:t>2</a:t>
            </a:r>
          </a:p>
          <a:p>
            <a:r>
              <a:rPr lang="en-US" dirty="0" err="1" smtClean="0"/>
              <a:t>System.out.println</a:t>
            </a:r>
            <a:r>
              <a:rPr lang="en-US" dirty="0" smtClean="0"/>
              <a:t>(</a:t>
            </a:r>
            <a:r>
              <a:rPr lang="en-US" dirty="0" err="1" smtClean="0"/>
              <a:t>s.indexOf</a:t>
            </a:r>
            <a:r>
              <a:rPr lang="en-US" dirty="0" smtClean="0"/>
              <a:t>('</a:t>
            </a:r>
            <a:r>
              <a:rPr lang="en-US" dirty="0" err="1" smtClean="0"/>
              <a:t>i</a:t>
            </a:r>
            <a:r>
              <a:rPr lang="en-US" dirty="0" smtClean="0"/>
              <a:t>'));</a:t>
            </a:r>
          </a:p>
          <a:p>
            <a:r>
              <a:rPr lang="en-US" dirty="0" smtClean="0"/>
              <a:t>//</a:t>
            </a:r>
            <a:r>
              <a:rPr lang="zh-CN" altLang="en-US" dirty="0" smtClean="0"/>
              <a:t>返回字符串</a:t>
            </a:r>
            <a:r>
              <a:rPr lang="en-US" dirty="0" smtClean="0"/>
              <a:t>s</a:t>
            </a:r>
            <a:r>
              <a:rPr lang="zh-CN" altLang="en-US" dirty="0" smtClean="0"/>
              <a:t>中最后一次出现</a:t>
            </a:r>
            <a:r>
              <a:rPr lang="en-US" dirty="0" err="1" smtClean="0"/>
              <a:t>i</a:t>
            </a:r>
            <a:r>
              <a:rPr lang="zh-CN" altLang="en-US" dirty="0" smtClean="0"/>
              <a:t>的位置索引，为</a:t>
            </a:r>
            <a:r>
              <a:rPr lang="en-US" altLang="zh-CN" dirty="0" smtClean="0"/>
              <a:t>4</a:t>
            </a:r>
          </a:p>
          <a:p>
            <a:r>
              <a:rPr lang="en-US" dirty="0" err="1" smtClean="0"/>
              <a:t>System.out.println</a:t>
            </a:r>
            <a:r>
              <a:rPr lang="en-US" dirty="0" smtClean="0"/>
              <a:t>(</a:t>
            </a:r>
            <a:r>
              <a:rPr lang="en-US" dirty="0" err="1" smtClean="0"/>
              <a:t>s.lastIndexOf</a:t>
            </a:r>
            <a:r>
              <a:rPr lang="en-US" dirty="0" smtClean="0"/>
              <a:t>('</a:t>
            </a:r>
            <a:r>
              <a:rPr lang="en-US" dirty="0" err="1" smtClean="0"/>
              <a:t>i</a:t>
            </a:r>
            <a:r>
              <a:rPr lang="en-US" dirty="0" smtClean="0"/>
              <a:t>'));</a:t>
            </a:r>
          </a:p>
          <a:p>
            <a:r>
              <a:rPr lang="en-US" dirty="0" smtClean="0"/>
              <a:t>//</a:t>
            </a:r>
            <a:r>
              <a:rPr lang="zh-CN" altLang="en-US" dirty="0" smtClean="0"/>
              <a:t>返回字符串</a:t>
            </a:r>
            <a:r>
              <a:rPr lang="en-US" dirty="0" smtClean="0"/>
              <a:t>s</a:t>
            </a:r>
            <a:r>
              <a:rPr lang="zh-CN" altLang="en-US" dirty="0" smtClean="0"/>
              <a:t>中第</a:t>
            </a:r>
            <a:r>
              <a:rPr lang="en-US" altLang="zh-CN" dirty="0" smtClean="0"/>
              <a:t>3</a:t>
            </a:r>
            <a:r>
              <a:rPr lang="zh-CN" altLang="en-US" dirty="0" smtClean="0"/>
              <a:t>个字符以后，第一次出现字符</a:t>
            </a:r>
            <a:r>
              <a:rPr lang="en-US" dirty="0" err="1" smtClean="0"/>
              <a:t>i</a:t>
            </a:r>
            <a:r>
              <a:rPr lang="zh-CN" altLang="en-US" dirty="0" smtClean="0"/>
              <a:t>的位置索引，为</a:t>
            </a:r>
            <a:r>
              <a:rPr lang="en-US" altLang="zh-CN" dirty="0" smtClean="0"/>
              <a:t>4</a:t>
            </a:r>
          </a:p>
          <a:p>
            <a:r>
              <a:rPr lang="en-US" dirty="0" err="1" smtClean="0"/>
              <a:t>System.out.println</a:t>
            </a:r>
            <a:r>
              <a:rPr lang="en-US" dirty="0" smtClean="0"/>
              <a:t>(</a:t>
            </a:r>
            <a:r>
              <a:rPr lang="en-US" dirty="0" err="1" smtClean="0"/>
              <a:t>s.indexOf</a:t>
            </a:r>
            <a:r>
              <a:rPr lang="en-US" dirty="0" smtClean="0"/>
              <a:t>('i',3));</a:t>
            </a:r>
          </a:p>
          <a:p>
            <a:r>
              <a:rPr lang="en-US" dirty="0" smtClean="0"/>
              <a:t>//</a:t>
            </a:r>
            <a:r>
              <a:rPr lang="zh-CN" altLang="en-US" dirty="0" smtClean="0"/>
              <a:t>返回字符串中第一次出现</a:t>
            </a:r>
            <a:r>
              <a:rPr lang="en-US" dirty="0" err="1" smtClean="0"/>
              <a:t>jing</a:t>
            </a:r>
            <a:r>
              <a:rPr lang="zh-CN" altLang="en-US" dirty="0" smtClean="0"/>
              <a:t>的索引位置，为</a:t>
            </a:r>
            <a:r>
              <a:rPr lang="en-US" altLang="zh-CN" dirty="0" smtClean="0"/>
              <a:t>3</a:t>
            </a:r>
          </a:p>
          <a:p>
            <a:r>
              <a:rPr lang="en-US" dirty="0" err="1" smtClean="0"/>
              <a:t>System.out.println</a:t>
            </a:r>
            <a:r>
              <a:rPr lang="en-US" dirty="0" smtClean="0"/>
              <a:t>(</a:t>
            </a:r>
            <a:r>
              <a:rPr lang="en-US" dirty="0" err="1" smtClean="0"/>
              <a:t>s.indexOf</a:t>
            </a:r>
            <a:r>
              <a:rPr lang="en-US" dirty="0" smtClean="0"/>
              <a:t>("</a:t>
            </a:r>
            <a:r>
              <a:rPr lang="en-US" dirty="0" err="1" smtClean="0"/>
              <a:t>jing</a:t>
            </a:r>
            <a:r>
              <a:rPr lang="en-US" dirty="0" smtClean="0"/>
              <a:t>"));</a:t>
            </a:r>
          </a:p>
          <a:p>
            <a:r>
              <a:rPr lang="en-US" dirty="0" smtClean="0"/>
              <a:t>//</a:t>
            </a:r>
            <a:r>
              <a:rPr lang="zh-CN" altLang="en-US" dirty="0" smtClean="0"/>
              <a:t>返回字符串中，第</a:t>
            </a:r>
            <a:r>
              <a:rPr lang="en-US" altLang="zh-CN" dirty="0" smtClean="0"/>
              <a:t>4</a:t>
            </a:r>
            <a:r>
              <a:rPr lang="zh-CN" altLang="en-US" dirty="0" smtClean="0"/>
              <a:t>个字符后，第一次出现</a:t>
            </a:r>
            <a:r>
              <a:rPr lang="en-US" dirty="0" err="1" smtClean="0"/>
              <a:t>jing</a:t>
            </a:r>
            <a:r>
              <a:rPr lang="zh-CN" altLang="en-US" dirty="0" smtClean="0"/>
              <a:t>的位置索引，由于没有，所以返回</a:t>
            </a:r>
            <a:r>
              <a:rPr lang="en-US" altLang="zh-CN" dirty="0" smtClean="0"/>
              <a:t>-1</a:t>
            </a:r>
          </a:p>
          <a:p>
            <a:r>
              <a:rPr lang="en-US" dirty="0" err="1" smtClean="0"/>
              <a:t>System.out.println</a:t>
            </a:r>
            <a:r>
              <a:rPr lang="en-US" dirty="0" smtClean="0"/>
              <a:t>(</a:t>
            </a:r>
            <a:r>
              <a:rPr lang="en-US" dirty="0" err="1" smtClean="0"/>
              <a:t>s.indexOf</a:t>
            </a:r>
            <a:r>
              <a:rPr lang="en-US" dirty="0" smtClean="0"/>
              <a:t>("jing",4));</a:t>
            </a:r>
          </a:p>
          <a:p>
            <a:r>
              <a:rPr lang="en-US" dirty="0" smtClean="0"/>
              <a:t>//</a:t>
            </a:r>
            <a:r>
              <a:rPr lang="zh-CN" altLang="en-US" dirty="0" smtClean="0"/>
              <a:t>返回字符串中的第二个字符，为</a:t>
            </a:r>
            <a:r>
              <a:rPr lang="en-US" dirty="0" err="1" smtClean="0"/>
              <a:t>i</a:t>
            </a:r>
            <a:r>
              <a:rPr lang="en-US" dirty="0" smtClean="0"/>
              <a:t>，</a:t>
            </a:r>
            <a:r>
              <a:rPr lang="zh-CN" altLang="en-US" dirty="0" smtClean="0"/>
              <a:t>注意索引从</a:t>
            </a:r>
            <a:r>
              <a:rPr lang="en-US" altLang="zh-CN" dirty="0" smtClean="0"/>
              <a:t>0</a:t>
            </a:r>
            <a:r>
              <a:rPr lang="zh-CN" altLang="en-US" dirty="0" smtClean="0"/>
              <a:t>开始</a:t>
            </a:r>
          </a:p>
          <a:p>
            <a:r>
              <a:rPr lang="en-US" dirty="0" err="1" smtClean="0"/>
              <a:t>System.out.println</a:t>
            </a:r>
            <a:r>
              <a:rPr lang="en-US" dirty="0" smtClean="0"/>
              <a:t>(</a:t>
            </a:r>
            <a:r>
              <a:rPr lang="en-US" dirty="0" err="1" smtClean="0"/>
              <a:t>s.charAt</a:t>
            </a:r>
            <a:r>
              <a:rPr lang="en-US" dirty="0" smtClean="0"/>
              <a:t>(2));</a:t>
            </a:r>
          </a:p>
          <a:p>
            <a:r>
              <a:rPr lang="en-US" dirty="0" smtClean="0"/>
              <a:t>}</a:t>
            </a:r>
            <a:endParaRPr lang="en-US" dirty="0"/>
          </a:p>
        </p:txBody>
      </p:sp>
      <p:sp>
        <p:nvSpPr>
          <p:cNvPr id="7" name="TextBox 6">
            <a:hlinkClick r:id="rId3" action="ppaction://hlinkfile"/>
          </p:cNvPr>
          <p:cNvSpPr txBox="1"/>
          <p:nvPr/>
        </p:nvSpPr>
        <p:spPr>
          <a:xfrm>
            <a:off x="9159767" y="0"/>
            <a:ext cx="2233792"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TestSearchString.java</a:t>
            </a:r>
            <a:endParaRPr lang="en-US" dirty="0"/>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类中定义了一系列字符串相关方法，可以根据</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文档进行学习，练习；</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类型转换相关方法：</a:t>
            </a:r>
            <a:endParaRPr lang="en-US" altLang="zh-CN" sz="2400" dirty="0" smtClean="0">
              <a:solidFill>
                <a:schemeClr val="tx1">
                  <a:lumMod val="75000"/>
                  <a:lumOff val="25000"/>
                </a:schemeClr>
              </a:solidFill>
            </a:endParaRPr>
          </a:p>
        </p:txBody>
      </p:sp>
      <p:graphicFrame>
        <p:nvGraphicFramePr>
          <p:cNvPr id="7" name="Table 6"/>
          <p:cNvGraphicFramePr>
            <a:graphicFrameLocks noGrp="1"/>
          </p:cNvGraphicFramePr>
          <p:nvPr/>
        </p:nvGraphicFramePr>
        <p:xfrm>
          <a:off x="676164" y="2043970"/>
          <a:ext cx="11195270" cy="3708400"/>
        </p:xfrm>
        <a:graphic>
          <a:graphicData uri="http://schemas.openxmlformats.org/drawingml/2006/table">
            <a:tbl>
              <a:tblPr firstRow="1" bandRow="1">
                <a:tableStyleId>{5C22544A-7EE6-4342-B048-85BDC9FD1C3A}</a:tableStyleId>
              </a:tblPr>
              <a:tblGrid>
                <a:gridCol w="5239245"/>
                <a:gridCol w="5956025"/>
              </a:tblGrid>
              <a:tr h="370840">
                <a:tc>
                  <a:txBody>
                    <a:bodyPr/>
                    <a:lstStyle/>
                    <a:p>
                      <a:r>
                        <a:rPr lang="zh-CN" altLang="en-US" dirty="0" smtClean="0"/>
                        <a:t>方法声明</a:t>
                      </a:r>
                      <a:endParaRPr lang="en-US" dirty="0"/>
                    </a:p>
                  </a:txBody>
                  <a:tcPr/>
                </a:tc>
                <a:tc>
                  <a:txBody>
                    <a:bodyPr/>
                    <a:lstStyle/>
                    <a:p>
                      <a:r>
                        <a:rPr lang="zh-CN" altLang="en-US" dirty="0" smtClean="0"/>
                        <a:t>方法描述</a:t>
                      </a:r>
                      <a:endParaRPr lang="en-US" dirty="0"/>
                    </a:p>
                  </a:txBody>
                  <a:tcPr/>
                </a:tc>
              </a:tr>
              <a:tr h="370840">
                <a:tc>
                  <a:txBody>
                    <a:bodyPr/>
                    <a:lstStyle/>
                    <a:p>
                      <a:r>
                        <a:rPr lang="en-US" sz="1800" dirty="0" smtClean="0"/>
                        <a:t>static String </a:t>
                      </a:r>
                      <a:r>
                        <a:rPr lang="en-US" sz="1800" dirty="0" err="1" smtClean="0"/>
                        <a:t>valueOf</a:t>
                      </a:r>
                      <a:r>
                        <a:rPr lang="en-US" sz="1800" dirty="0" smtClean="0"/>
                        <a:t>(</a:t>
                      </a:r>
                      <a:r>
                        <a:rPr lang="en-US" sz="1800" dirty="0" err="1" smtClean="0"/>
                        <a:t>boolean</a:t>
                      </a:r>
                      <a:r>
                        <a:rPr lang="en-US" sz="1800" dirty="0" smtClean="0"/>
                        <a:t> b) </a:t>
                      </a:r>
                      <a:endParaRPr lang="en-US" dirty="0"/>
                    </a:p>
                  </a:txBody>
                  <a:tcPr/>
                </a:tc>
                <a:tc>
                  <a:txBody>
                    <a:bodyPr/>
                    <a:lstStyle/>
                    <a:p>
                      <a:r>
                        <a:rPr lang="zh-CN" altLang="en-US" dirty="0" smtClean="0"/>
                        <a:t>将布尔类型参数以字符串类型返回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(char c) </a:t>
                      </a:r>
                      <a:endParaRPr lang="en-US" dirty="0"/>
                    </a:p>
                  </a:txBody>
                  <a:tcPr/>
                </a:tc>
                <a:tc>
                  <a:txBody>
                    <a:bodyPr/>
                    <a:lstStyle/>
                    <a:p>
                      <a:r>
                        <a:rPr lang="zh-CN" altLang="en-US" dirty="0" smtClean="0"/>
                        <a:t>将字符类型参数以字符串类型返回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(char[] data) </a:t>
                      </a:r>
                      <a:endParaRPr lang="en-US" dirty="0"/>
                    </a:p>
                  </a:txBody>
                  <a:tcPr/>
                </a:tc>
                <a:tc>
                  <a:txBody>
                    <a:bodyPr/>
                    <a:lstStyle/>
                    <a:p>
                      <a:r>
                        <a:rPr lang="zh-CN" altLang="en-US" dirty="0" smtClean="0"/>
                        <a:t>将字符数组类型参数以字符串类型返回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(char[] data, </a:t>
                      </a:r>
                      <a:r>
                        <a:rPr lang="en-US" sz="1800" dirty="0" err="1" smtClean="0"/>
                        <a:t>int</a:t>
                      </a:r>
                      <a:r>
                        <a:rPr lang="en-US" sz="1800" dirty="0" smtClean="0"/>
                        <a:t> offset, </a:t>
                      </a:r>
                      <a:r>
                        <a:rPr lang="en-US" sz="1800" dirty="0" err="1" smtClean="0"/>
                        <a:t>int</a:t>
                      </a:r>
                      <a:r>
                        <a:rPr lang="en-US" sz="1800" dirty="0" smtClean="0"/>
                        <a:t> count) </a:t>
                      </a:r>
                      <a:endParaRPr lang="en-US" dirty="0"/>
                    </a:p>
                  </a:txBody>
                  <a:tcPr/>
                </a:tc>
                <a:tc>
                  <a:txBody>
                    <a:bodyPr/>
                    <a:lstStyle/>
                    <a:p>
                      <a:r>
                        <a:rPr lang="zh-CN" altLang="en-US" dirty="0" smtClean="0"/>
                        <a:t>将字符数组类型参数的一部分以字符串类型返回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(double d) </a:t>
                      </a:r>
                      <a:endParaRPr lang="en-US" dirty="0"/>
                    </a:p>
                  </a:txBody>
                  <a:tcPr/>
                </a:tc>
                <a:tc>
                  <a:txBody>
                    <a:bodyPr/>
                    <a:lstStyle/>
                    <a:p>
                      <a:r>
                        <a:rPr lang="zh-CN" altLang="en-US" dirty="0" smtClean="0"/>
                        <a:t>将</a:t>
                      </a:r>
                      <a:r>
                        <a:rPr lang="en-US" altLang="zh-CN" dirty="0" smtClean="0"/>
                        <a:t>double</a:t>
                      </a:r>
                      <a:r>
                        <a:rPr lang="zh-CN" altLang="en-US" dirty="0" smtClean="0"/>
                        <a:t>类型参数以字符串类型返回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(float f) </a:t>
                      </a:r>
                      <a:endParaRPr lang="en-US" dirty="0"/>
                    </a:p>
                  </a:txBody>
                  <a:tcPr/>
                </a:tc>
                <a:tc>
                  <a:txBody>
                    <a:bodyPr/>
                    <a:lstStyle/>
                    <a:p>
                      <a:r>
                        <a:rPr lang="zh-CN" altLang="en-US" dirty="0" smtClean="0"/>
                        <a:t>将</a:t>
                      </a:r>
                      <a:r>
                        <a:rPr lang="en-US" altLang="zh-CN" dirty="0" smtClean="0"/>
                        <a:t>float</a:t>
                      </a:r>
                      <a:r>
                        <a:rPr lang="zh-CN" altLang="en-US" dirty="0" smtClean="0"/>
                        <a:t>类型参数以字符串类型返回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a:t>
                      </a:r>
                      <a:r>
                        <a:rPr lang="en-US" sz="1800" dirty="0" err="1" smtClean="0"/>
                        <a:t>int</a:t>
                      </a:r>
                      <a:r>
                        <a:rPr lang="en-US" sz="1800" dirty="0" smtClean="0"/>
                        <a:t> </a:t>
                      </a:r>
                      <a:r>
                        <a:rPr lang="en-US" sz="1800" dirty="0" err="1" smtClean="0"/>
                        <a:t>i</a:t>
                      </a:r>
                      <a:r>
                        <a:rPr lang="en-US" sz="1800" dirty="0" smtClean="0"/>
                        <a:t>) </a:t>
                      </a:r>
                      <a:endParaRPr lang="en-US" dirty="0"/>
                    </a:p>
                  </a:txBody>
                  <a:tcPr/>
                </a:tc>
                <a:tc>
                  <a:txBody>
                    <a:bodyPr/>
                    <a:lstStyle/>
                    <a:p>
                      <a:r>
                        <a:rPr lang="zh-CN" altLang="en-US" dirty="0" smtClean="0"/>
                        <a:t>将</a:t>
                      </a:r>
                      <a:r>
                        <a:rPr lang="en-US" altLang="zh-CN" dirty="0" err="1" smtClean="0"/>
                        <a:t>int</a:t>
                      </a:r>
                      <a:r>
                        <a:rPr lang="zh-CN" altLang="en-US" dirty="0" smtClean="0"/>
                        <a:t>类型参数以字符串类型返回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(long l) </a:t>
                      </a:r>
                      <a:endParaRPr lang="en-US" dirty="0"/>
                    </a:p>
                  </a:txBody>
                  <a:tcPr/>
                </a:tc>
                <a:tc>
                  <a:txBody>
                    <a:bodyPr/>
                    <a:lstStyle/>
                    <a:p>
                      <a:r>
                        <a:rPr lang="zh-CN" altLang="en-US" dirty="0" smtClean="0"/>
                        <a:t>将</a:t>
                      </a:r>
                      <a:r>
                        <a:rPr lang="en-US" altLang="zh-CN" dirty="0" smtClean="0"/>
                        <a:t>long</a:t>
                      </a:r>
                      <a:r>
                        <a:rPr lang="zh-CN" altLang="en-US" dirty="0" smtClean="0"/>
                        <a:t>类型参数以字符串类型返回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(Object </a:t>
                      </a:r>
                      <a:r>
                        <a:rPr lang="en-US" sz="1800" dirty="0" err="1" smtClean="0"/>
                        <a:t>obj</a:t>
                      </a:r>
                      <a:r>
                        <a:rPr lang="en-US" sz="1800" dirty="0" smtClean="0"/>
                        <a:t>) </a:t>
                      </a:r>
                      <a:endParaRPr lang="en-US" dirty="0"/>
                    </a:p>
                  </a:txBody>
                  <a:tcPr/>
                </a:tc>
                <a:tc>
                  <a:txBody>
                    <a:bodyPr/>
                    <a:lstStyle/>
                    <a:p>
                      <a:r>
                        <a:rPr lang="zh-CN" altLang="en-US" dirty="0" smtClean="0"/>
                        <a:t>将引用类型参数以字符串类型返回，实际调用</a:t>
                      </a:r>
                      <a:r>
                        <a:rPr lang="en-US" altLang="zh-CN" dirty="0" err="1" smtClean="0"/>
                        <a:t>toString</a:t>
                      </a:r>
                      <a:r>
                        <a:rPr lang="zh-CN" altLang="en-US" dirty="0" smtClean="0"/>
                        <a:t>方法</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类中定义了一系列字符串相关方法，可以根据</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文档进行学习，练习；</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类型转换代码演示：</a:t>
            </a:r>
            <a:endParaRPr lang="en-US" altLang="zh-CN" sz="2400" dirty="0" smtClean="0">
              <a:solidFill>
                <a:schemeClr val="tx1">
                  <a:lumMod val="75000"/>
                  <a:lumOff val="25000"/>
                </a:schemeClr>
              </a:solidFill>
            </a:endParaRPr>
          </a:p>
        </p:txBody>
      </p:sp>
      <p:sp>
        <p:nvSpPr>
          <p:cNvPr id="5" name="TextBox 4"/>
          <p:cNvSpPr txBox="1"/>
          <p:nvPr/>
        </p:nvSpPr>
        <p:spPr>
          <a:xfrm>
            <a:off x="488729" y="2002609"/>
            <a:ext cx="10687987" cy="4524315"/>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 {</a:t>
            </a:r>
          </a:p>
          <a:p>
            <a:r>
              <a:rPr lang="en-US" dirty="0" err="1" smtClean="0"/>
              <a:t>int</a:t>
            </a:r>
            <a:r>
              <a:rPr lang="en-US" dirty="0" smtClean="0"/>
              <a:t> </a:t>
            </a:r>
            <a:r>
              <a:rPr lang="en-US" dirty="0" err="1" smtClean="0"/>
              <a:t>i</a:t>
            </a:r>
            <a:r>
              <a:rPr lang="en-US" dirty="0" smtClean="0"/>
              <a:t>=10;</a:t>
            </a:r>
          </a:p>
          <a:p>
            <a:r>
              <a:rPr lang="en-US" dirty="0" smtClean="0"/>
              <a:t>//</a:t>
            </a:r>
            <a:r>
              <a:rPr lang="zh-CN" altLang="en-US" dirty="0" smtClean="0"/>
              <a:t>将</a:t>
            </a:r>
            <a:r>
              <a:rPr lang="en-US" dirty="0" err="1" smtClean="0"/>
              <a:t>i</a:t>
            </a:r>
            <a:r>
              <a:rPr lang="zh-CN" altLang="en-US" dirty="0" smtClean="0"/>
              <a:t>转换为</a:t>
            </a:r>
            <a:r>
              <a:rPr lang="en-US" dirty="0" smtClean="0"/>
              <a:t>String</a:t>
            </a:r>
            <a:r>
              <a:rPr lang="zh-CN" altLang="en-US" dirty="0" smtClean="0"/>
              <a:t>类型</a:t>
            </a:r>
          </a:p>
          <a:p>
            <a:r>
              <a:rPr lang="en-US" dirty="0" smtClean="0"/>
              <a:t>String </a:t>
            </a:r>
            <a:r>
              <a:rPr lang="en-US" dirty="0" err="1" smtClean="0"/>
              <a:t>si</a:t>
            </a:r>
            <a:r>
              <a:rPr lang="en-US" dirty="0" smtClean="0"/>
              <a:t>=</a:t>
            </a:r>
            <a:r>
              <a:rPr lang="en-US" dirty="0" err="1" smtClean="0"/>
              <a:t>String.valueOf</a:t>
            </a:r>
            <a:r>
              <a:rPr lang="en-US" dirty="0" smtClean="0"/>
              <a:t>(</a:t>
            </a:r>
            <a:r>
              <a:rPr lang="en-US" dirty="0" err="1" smtClean="0"/>
              <a:t>i</a:t>
            </a:r>
            <a:r>
              <a:rPr lang="en-US" dirty="0" smtClean="0"/>
              <a:t>);</a:t>
            </a:r>
          </a:p>
          <a:p>
            <a:endParaRPr lang="en-US" dirty="0" smtClean="0"/>
          </a:p>
          <a:p>
            <a:r>
              <a:rPr lang="en-US" dirty="0" smtClean="0"/>
              <a:t>char[] c1={'</a:t>
            </a:r>
            <a:r>
              <a:rPr lang="en-US" dirty="0" err="1" smtClean="0"/>
              <a:t>h','e','l','l','o</a:t>
            </a:r>
            <a:r>
              <a:rPr lang="en-US" dirty="0" smtClean="0"/>
              <a:t>'};</a:t>
            </a:r>
          </a:p>
          <a:p>
            <a:r>
              <a:rPr lang="en-US" dirty="0" smtClean="0"/>
              <a:t>//</a:t>
            </a:r>
            <a:r>
              <a:rPr lang="zh-CN" altLang="en-US" dirty="0" smtClean="0"/>
              <a:t>将</a:t>
            </a:r>
            <a:r>
              <a:rPr lang="en-US" dirty="0" smtClean="0"/>
              <a:t>char</a:t>
            </a:r>
            <a:r>
              <a:rPr lang="zh-CN" altLang="en-US" dirty="0" smtClean="0"/>
              <a:t>数组转换为</a:t>
            </a:r>
            <a:r>
              <a:rPr lang="en-US" dirty="0" smtClean="0"/>
              <a:t>String</a:t>
            </a:r>
            <a:r>
              <a:rPr lang="zh-CN" altLang="en-US" dirty="0" smtClean="0"/>
              <a:t>类型</a:t>
            </a:r>
          </a:p>
          <a:p>
            <a:r>
              <a:rPr lang="en-US" dirty="0" smtClean="0"/>
              <a:t>String sc1=</a:t>
            </a:r>
            <a:r>
              <a:rPr lang="en-US" dirty="0" err="1" smtClean="0"/>
              <a:t>String.valueOf</a:t>
            </a:r>
            <a:r>
              <a:rPr lang="en-US" dirty="0" smtClean="0"/>
              <a:t>(c1);</a:t>
            </a:r>
          </a:p>
          <a:p>
            <a:endParaRPr lang="en-US" dirty="0" smtClean="0"/>
          </a:p>
          <a:p>
            <a:r>
              <a:rPr lang="en-US" dirty="0" smtClean="0"/>
              <a:t>// </a:t>
            </a:r>
            <a:r>
              <a:rPr lang="zh-CN" altLang="en-US" dirty="0" smtClean="0"/>
              <a:t>将</a:t>
            </a:r>
            <a:r>
              <a:rPr lang="en-US" dirty="0" smtClean="0"/>
              <a:t>char</a:t>
            </a:r>
            <a:r>
              <a:rPr lang="zh-CN" altLang="en-US" dirty="0" smtClean="0"/>
              <a:t>数组中的第</a:t>
            </a:r>
            <a:r>
              <a:rPr lang="en-US" altLang="zh-CN" dirty="0" smtClean="0"/>
              <a:t>1</a:t>
            </a:r>
            <a:r>
              <a:rPr lang="zh-CN" altLang="en-US" dirty="0" smtClean="0"/>
              <a:t>到第</a:t>
            </a:r>
            <a:r>
              <a:rPr lang="en-US" altLang="zh-CN" dirty="0" smtClean="0"/>
              <a:t>4</a:t>
            </a:r>
            <a:r>
              <a:rPr lang="zh-CN" altLang="en-US" dirty="0" smtClean="0"/>
              <a:t>个字符转换为</a:t>
            </a:r>
            <a:r>
              <a:rPr lang="en-US" dirty="0" smtClean="0"/>
              <a:t>String</a:t>
            </a:r>
            <a:r>
              <a:rPr lang="zh-CN" altLang="en-US" dirty="0" smtClean="0"/>
              <a:t>类型</a:t>
            </a:r>
          </a:p>
          <a:p>
            <a:r>
              <a:rPr lang="en-US" dirty="0" smtClean="0"/>
              <a:t>String sc2=</a:t>
            </a:r>
            <a:r>
              <a:rPr lang="en-US" dirty="0" err="1" smtClean="0"/>
              <a:t>String.valueOf</a:t>
            </a:r>
            <a:r>
              <a:rPr lang="en-US" dirty="0" smtClean="0"/>
              <a:t>(c1,1,4);</a:t>
            </a:r>
          </a:p>
          <a:p>
            <a:endParaRPr lang="en-US" dirty="0" smtClean="0"/>
          </a:p>
          <a:p>
            <a:r>
              <a:rPr lang="en-US" dirty="0" smtClean="0"/>
              <a:t>//</a:t>
            </a:r>
            <a:r>
              <a:rPr lang="zh-CN" altLang="en-US" dirty="0" smtClean="0"/>
              <a:t>分别输出</a:t>
            </a:r>
            <a:r>
              <a:rPr lang="en-US" dirty="0" smtClean="0"/>
              <a:t>hello</a:t>
            </a:r>
            <a:r>
              <a:rPr lang="zh-CN" altLang="en-US" dirty="0" smtClean="0"/>
              <a:t>及</a:t>
            </a:r>
            <a:r>
              <a:rPr lang="en-US" dirty="0" err="1" smtClean="0"/>
              <a:t>ello</a:t>
            </a:r>
            <a:endParaRPr lang="en-US" dirty="0" smtClean="0"/>
          </a:p>
          <a:p>
            <a:r>
              <a:rPr lang="en-US" dirty="0" err="1" smtClean="0"/>
              <a:t>System.out.println</a:t>
            </a:r>
            <a:r>
              <a:rPr lang="en-US" dirty="0" smtClean="0"/>
              <a:t>(sc1);</a:t>
            </a:r>
          </a:p>
          <a:p>
            <a:r>
              <a:rPr lang="en-US" dirty="0" err="1" smtClean="0"/>
              <a:t>System.out.println</a:t>
            </a:r>
            <a:r>
              <a:rPr lang="en-US" dirty="0" smtClean="0"/>
              <a:t>(sc2);</a:t>
            </a:r>
          </a:p>
          <a:p>
            <a:r>
              <a:rPr lang="en-US" dirty="0" smtClean="0"/>
              <a:t>}</a:t>
            </a:r>
            <a:endParaRPr lang="en-US" dirty="0"/>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类中定义了一系列字符串相关方法，可以根据</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文档进行学习、练习；</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其他方法：</a:t>
            </a:r>
            <a:endParaRPr lang="en-US" altLang="zh-CN" sz="2400" dirty="0" smtClean="0">
              <a:solidFill>
                <a:schemeClr val="tx1">
                  <a:lumMod val="75000"/>
                  <a:lumOff val="25000"/>
                </a:schemeClr>
              </a:solidFill>
            </a:endParaRPr>
          </a:p>
        </p:txBody>
      </p:sp>
      <p:graphicFrame>
        <p:nvGraphicFramePr>
          <p:cNvPr id="7" name="Table 6"/>
          <p:cNvGraphicFramePr>
            <a:graphicFrameLocks noGrp="1"/>
          </p:cNvGraphicFramePr>
          <p:nvPr/>
        </p:nvGraphicFramePr>
        <p:xfrm>
          <a:off x="676164" y="2043970"/>
          <a:ext cx="11195270" cy="3337560"/>
        </p:xfrm>
        <a:graphic>
          <a:graphicData uri="http://schemas.openxmlformats.org/drawingml/2006/table">
            <a:tbl>
              <a:tblPr firstRow="1" bandRow="1">
                <a:tableStyleId>{5C22544A-7EE6-4342-B048-85BDC9FD1C3A}</a:tableStyleId>
              </a:tblPr>
              <a:tblGrid>
                <a:gridCol w="4431864"/>
                <a:gridCol w="6763406"/>
              </a:tblGrid>
              <a:tr h="370840">
                <a:tc>
                  <a:txBody>
                    <a:bodyPr/>
                    <a:lstStyle/>
                    <a:p>
                      <a:r>
                        <a:rPr lang="zh-CN" altLang="en-US" dirty="0" smtClean="0"/>
                        <a:t>方法声明</a:t>
                      </a:r>
                      <a:endParaRPr lang="en-US" dirty="0"/>
                    </a:p>
                  </a:txBody>
                  <a:tcPr/>
                </a:tc>
                <a:tc>
                  <a:txBody>
                    <a:bodyPr/>
                    <a:lstStyle/>
                    <a:p>
                      <a:r>
                        <a:rPr lang="zh-CN" altLang="en-US" dirty="0" smtClean="0"/>
                        <a:t>方法描述</a:t>
                      </a:r>
                      <a:endParaRPr lang="en-US" dirty="0"/>
                    </a:p>
                  </a:txBody>
                  <a:tcPr/>
                </a:tc>
              </a:tr>
              <a:tr h="370840">
                <a:tc>
                  <a:txBody>
                    <a:bodyPr/>
                    <a:lstStyle/>
                    <a:p>
                      <a:r>
                        <a:rPr lang="en-US" dirty="0" err="1" smtClean="0"/>
                        <a:t>int</a:t>
                      </a:r>
                      <a:r>
                        <a:rPr lang="en-US" dirty="0" smtClean="0"/>
                        <a:t> </a:t>
                      </a:r>
                      <a:r>
                        <a:rPr lang="en-US" dirty="0" err="1" smtClean="0"/>
                        <a:t>compareTo</a:t>
                      </a:r>
                      <a:r>
                        <a:rPr lang="en-US" dirty="0" smtClean="0"/>
                        <a:t>(String </a:t>
                      </a:r>
                      <a:r>
                        <a:rPr lang="en-US" dirty="0" err="1" smtClean="0"/>
                        <a:t>anotherString</a:t>
                      </a:r>
                      <a:r>
                        <a:rPr lang="en-US" dirty="0" smtClean="0"/>
                        <a:t>) </a:t>
                      </a:r>
                      <a:endParaRPr lang="en-US" dirty="0"/>
                    </a:p>
                  </a:txBody>
                  <a:tcPr/>
                </a:tc>
                <a:tc>
                  <a:txBody>
                    <a:bodyPr/>
                    <a:lstStyle/>
                    <a:p>
                      <a:r>
                        <a:rPr lang="zh-CN" altLang="en-US" dirty="0" smtClean="0"/>
                        <a:t>比较两个字符串的字典顺序，返回值为正数，表示大于</a:t>
                      </a:r>
                      <a:endParaRPr lang="en-US" dirty="0"/>
                    </a:p>
                  </a:txBody>
                  <a:tcPr/>
                </a:tc>
              </a:tr>
              <a:tr h="370840">
                <a:tc>
                  <a:txBody>
                    <a:bodyPr/>
                    <a:lstStyle/>
                    <a:p>
                      <a:r>
                        <a:rPr lang="en-US" sz="1800" baseline="0" dirty="0" smtClean="0"/>
                        <a:t> </a:t>
                      </a:r>
                      <a:r>
                        <a:rPr lang="en-US" sz="1800" baseline="0" dirty="0" err="1" smtClean="0"/>
                        <a:t>b</a:t>
                      </a:r>
                      <a:r>
                        <a:rPr lang="en-US" sz="1800" dirty="0" err="1" smtClean="0"/>
                        <a:t>oolean</a:t>
                      </a:r>
                      <a:r>
                        <a:rPr lang="en-US" sz="1800" dirty="0" smtClean="0"/>
                        <a:t> </a:t>
                      </a:r>
                      <a:r>
                        <a:rPr lang="en-US" sz="1800" dirty="0" err="1" smtClean="0"/>
                        <a:t>endsWith</a:t>
                      </a:r>
                      <a:r>
                        <a:rPr lang="en-US" sz="1800" dirty="0" smtClean="0"/>
                        <a:t>(String suffix) </a:t>
                      </a:r>
                      <a:endParaRPr lang="en-US" dirty="0"/>
                    </a:p>
                  </a:txBody>
                  <a:tcPr/>
                </a:tc>
                <a:tc>
                  <a:txBody>
                    <a:bodyPr/>
                    <a:lstStyle/>
                    <a:p>
                      <a:r>
                        <a:rPr lang="zh-CN" altLang="en-US" dirty="0" smtClean="0"/>
                        <a:t>判断一个字符串是否以</a:t>
                      </a:r>
                      <a:r>
                        <a:rPr lang="en-US" altLang="zh-CN" dirty="0" smtClean="0"/>
                        <a:t>suffix</a:t>
                      </a:r>
                      <a:r>
                        <a:rPr lang="zh-CN" altLang="en-US" dirty="0" smtClean="0"/>
                        <a:t>结尾</a:t>
                      </a:r>
                      <a:endParaRPr lang="en-US" dirty="0"/>
                    </a:p>
                  </a:txBody>
                  <a:tcPr/>
                </a:tc>
              </a:tr>
              <a:tr h="370840">
                <a:tc>
                  <a:txBody>
                    <a:bodyPr/>
                    <a:lstStyle/>
                    <a:p>
                      <a:r>
                        <a:rPr lang="en-US" sz="1800" dirty="0" smtClean="0"/>
                        <a:t>byte[] </a:t>
                      </a:r>
                      <a:r>
                        <a:rPr lang="en-US" sz="1800" dirty="0" err="1" smtClean="0"/>
                        <a:t>getBytes</a:t>
                      </a:r>
                      <a:r>
                        <a:rPr lang="en-US" sz="1800" dirty="0" smtClean="0"/>
                        <a:t>() </a:t>
                      </a:r>
                      <a:endParaRPr lang="en-US" dirty="0"/>
                    </a:p>
                  </a:txBody>
                  <a:tcPr/>
                </a:tc>
                <a:tc>
                  <a:txBody>
                    <a:bodyPr/>
                    <a:lstStyle/>
                    <a:p>
                      <a:r>
                        <a:rPr lang="zh-CN" altLang="en-US" dirty="0" smtClean="0"/>
                        <a:t>将字符串转换为</a:t>
                      </a:r>
                      <a:r>
                        <a:rPr lang="en-US" altLang="zh-CN" dirty="0" smtClean="0"/>
                        <a:t>byte</a:t>
                      </a:r>
                      <a:r>
                        <a:rPr lang="zh-CN" altLang="en-US" dirty="0" smtClean="0"/>
                        <a:t>数组</a:t>
                      </a:r>
                      <a:endParaRPr lang="en-US" dirty="0"/>
                    </a:p>
                  </a:txBody>
                  <a:tcPr/>
                </a:tc>
              </a:tr>
              <a:tr h="370840">
                <a:tc>
                  <a:txBody>
                    <a:bodyPr/>
                    <a:lstStyle/>
                    <a:p>
                      <a:r>
                        <a:rPr lang="en-US" sz="1800" dirty="0" smtClean="0"/>
                        <a:t>byte[] </a:t>
                      </a:r>
                      <a:r>
                        <a:rPr lang="en-US" sz="1800" dirty="0" err="1" smtClean="0"/>
                        <a:t>getBytes</a:t>
                      </a:r>
                      <a:r>
                        <a:rPr lang="en-US" sz="1800" dirty="0" smtClean="0"/>
                        <a:t>(</a:t>
                      </a:r>
                      <a:r>
                        <a:rPr lang="en-US" sz="1800" dirty="0" err="1" smtClean="0"/>
                        <a:t>Charset</a:t>
                      </a:r>
                      <a:r>
                        <a:rPr lang="en-US" sz="1800" dirty="0" smtClean="0"/>
                        <a:t> </a:t>
                      </a:r>
                      <a:r>
                        <a:rPr lang="en-US" sz="1800" dirty="0" err="1" smtClean="0"/>
                        <a:t>charset</a:t>
                      </a:r>
                      <a:r>
                        <a:rPr lang="en-US" sz="1800" dirty="0" smtClean="0"/>
                        <a:t>) </a:t>
                      </a:r>
                      <a:endParaRPr lang="en-US" dirty="0"/>
                    </a:p>
                  </a:txBody>
                  <a:tcPr/>
                </a:tc>
                <a:tc>
                  <a:txBody>
                    <a:bodyPr/>
                    <a:lstStyle/>
                    <a:p>
                      <a:r>
                        <a:rPr lang="zh-CN" altLang="en-US" dirty="0" smtClean="0"/>
                        <a:t>将字符串用指定的编码格式转换为</a:t>
                      </a:r>
                      <a:r>
                        <a:rPr lang="en-US" altLang="zh-CN" dirty="0" smtClean="0"/>
                        <a:t>byte</a:t>
                      </a:r>
                      <a:r>
                        <a:rPr lang="zh-CN" altLang="en-US" dirty="0" smtClean="0"/>
                        <a:t>数组</a:t>
                      </a:r>
                      <a:endParaRPr lang="en-US" dirty="0"/>
                    </a:p>
                  </a:txBody>
                  <a:tcPr/>
                </a:tc>
              </a:tr>
              <a:tr h="370840">
                <a:tc>
                  <a:txBody>
                    <a:bodyPr/>
                    <a:lstStyle/>
                    <a:p>
                      <a:r>
                        <a:rPr lang="en-US" sz="1800" dirty="0" err="1" smtClean="0"/>
                        <a:t>int</a:t>
                      </a:r>
                      <a:r>
                        <a:rPr lang="en-US" sz="1800" dirty="0" smtClean="0"/>
                        <a:t> length() </a:t>
                      </a:r>
                      <a:endParaRPr lang="en-US" dirty="0"/>
                    </a:p>
                  </a:txBody>
                  <a:tcPr/>
                </a:tc>
                <a:tc>
                  <a:txBody>
                    <a:bodyPr/>
                    <a:lstStyle/>
                    <a:p>
                      <a:r>
                        <a:rPr lang="zh-CN" altLang="en-US" dirty="0" smtClean="0"/>
                        <a:t>返回字符串的长度</a:t>
                      </a:r>
                      <a:endParaRPr lang="en-US" dirty="0"/>
                    </a:p>
                  </a:txBody>
                  <a:tcPr/>
                </a:tc>
              </a:tr>
              <a:tr h="370840">
                <a:tc>
                  <a:txBody>
                    <a:bodyPr/>
                    <a:lstStyle/>
                    <a:p>
                      <a:r>
                        <a:rPr lang="en-US" sz="1800" dirty="0" err="1" smtClean="0"/>
                        <a:t>boolean</a:t>
                      </a:r>
                      <a:r>
                        <a:rPr lang="en-US" sz="1800" dirty="0" smtClean="0"/>
                        <a:t> </a:t>
                      </a:r>
                      <a:r>
                        <a:rPr lang="en-US" sz="1800" dirty="0" err="1" smtClean="0"/>
                        <a:t>startsWith</a:t>
                      </a:r>
                      <a:r>
                        <a:rPr lang="en-US" sz="1800" dirty="0" smtClean="0"/>
                        <a:t>(String prefix) </a:t>
                      </a:r>
                      <a:endParaRPr lang="en-US" dirty="0"/>
                    </a:p>
                  </a:txBody>
                  <a:tcPr/>
                </a:tc>
                <a:tc>
                  <a:txBody>
                    <a:bodyPr/>
                    <a:lstStyle/>
                    <a:p>
                      <a:r>
                        <a:rPr lang="zh-CN" altLang="en-US" dirty="0" smtClean="0"/>
                        <a:t>判断字符串是否以</a:t>
                      </a:r>
                      <a:r>
                        <a:rPr lang="en-US" altLang="zh-CN" dirty="0" smtClean="0"/>
                        <a:t>prefix</a:t>
                      </a:r>
                      <a:r>
                        <a:rPr lang="zh-CN" altLang="en-US" dirty="0" smtClean="0"/>
                        <a:t>开头</a:t>
                      </a:r>
                      <a:endParaRPr lang="en-US" dirty="0"/>
                    </a:p>
                  </a:txBody>
                  <a:tcPr/>
                </a:tc>
              </a:tr>
              <a:tr h="370840">
                <a:tc>
                  <a:txBody>
                    <a:bodyPr/>
                    <a:lstStyle/>
                    <a:p>
                      <a:r>
                        <a:rPr lang="en-US" sz="1800" dirty="0" err="1" smtClean="0"/>
                        <a:t>boolean</a:t>
                      </a:r>
                      <a:r>
                        <a:rPr lang="en-US" sz="1800" dirty="0" smtClean="0"/>
                        <a:t> </a:t>
                      </a:r>
                      <a:r>
                        <a:rPr lang="en-US" sz="1800" dirty="0" err="1" smtClean="0"/>
                        <a:t>startsWith</a:t>
                      </a:r>
                      <a:r>
                        <a:rPr lang="en-US" sz="1800" dirty="0" smtClean="0"/>
                        <a:t>(String prefix, </a:t>
                      </a:r>
                      <a:r>
                        <a:rPr lang="en-US" sz="1800" dirty="0" err="1" smtClean="0"/>
                        <a:t>int</a:t>
                      </a:r>
                      <a:r>
                        <a:rPr lang="en-US" sz="1800" dirty="0" smtClean="0"/>
                        <a:t> </a:t>
                      </a:r>
                      <a:r>
                        <a:rPr lang="en-US" sz="1800" dirty="0" err="1" smtClean="0"/>
                        <a:t>toffset</a:t>
                      </a:r>
                      <a:r>
                        <a:rPr lang="en-US" sz="1800" dirty="0" smtClean="0"/>
                        <a:t>) </a:t>
                      </a:r>
                      <a:endParaRPr lang="en-US" dirty="0"/>
                    </a:p>
                  </a:txBody>
                  <a:tcPr/>
                </a:tc>
                <a:tc>
                  <a:txBody>
                    <a:bodyPr/>
                    <a:lstStyle/>
                    <a:p>
                      <a:r>
                        <a:rPr lang="zh-CN" altLang="en-US" dirty="0" smtClean="0"/>
                        <a:t>判断字符串中从</a:t>
                      </a:r>
                      <a:r>
                        <a:rPr lang="en-US" altLang="zh-CN" dirty="0" err="1" smtClean="0"/>
                        <a:t>toffset</a:t>
                      </a:r>
                      <a:r>
                        <a:rPr lang="zh-CN" altLang="en-US" dirty="0" smtClean="0"/>
                        <a:t>个字符开始后的子串中，是否以</a:t>
                      </a:r>
                      <a:r>
                        <a:rPr lang="en-US" altLang="zh-CN" dirty="0" smtClean="0"/>
                        <a:t>prefix</a:t>
                      </a:r>
                      <a:r>
                        <a:rPr lang="zh-CN" altLang="en-US" dirty="0" smtClean="0"/>
                        <a:t>开头</a:t>
                      </a:r>
                      <a:endParaRPr lang="en-US" dirty="0"/>
                    </a:p>
                  </a:txBody>
                  <a:tcPr/>
                </a:tc>
              </a:tr>
              <a:tr h="370840">
                <a:tc>
                  <a:txBody>
                    <a:bodyPr/>
                    <a:lstStyle/>
                    <a:p>
                      <a:r>
                        <a:rPr lang="en-US" sz="1800" dirty="0" smtClean="0"/>
                        <a:t>String trim() </a:t>
                      </a:r>
                      <a:endParaRPr lang="en-US" dirty="0"/>
                    </a:p>
                  </a:txBody>
                  <a:tcPr/>
                </a:tc>
                <a:tc>
                  <a:txBody>
                    <a:bodyPr/>
                    <a:lstStyle/>
                    <a:p>
                      <a:r>
                        <a:rPr lang="zh-CN" altLang="en-US" dirty="0" smtClean="0"/>
                        <a:t>将字符串的首位空格去掉</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正则表达式的概念</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69461" y="841055"/>
            <a:ext cx="11015870" cy="1854848"/>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在编写程序的时候，往往对某些字符串的规则有特定的逻辑要求；</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例如，邮件地址，手机号码，身份证号码，都可能使用字符串表示，而这些字符串都有着自己的逻辑要求；</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正则表达式（</a:t>
            </a:r>
            <a:r>
              <a:rPr lang="en-US" altLang="zh-CN" sz="2400" dirty="0" smtClean="0">
                <a:solidFill>
                  <a:schemeClr val="tx1">
                    <a:lumMod val="75000"/>
                    <a:lumOff val="25000"/>
                  </a:schemeClr>
                </a:solidFill>
              </a:rPr>
              <a:t>regular expression</a:t>
            </a:r>
            <a:r>
              <a:rPr lang="zh-CN" altLang="en-US" sz="2400" dirty="0" smtClean="0">
                <a:solidFill>
                  <a:schemeClr val="tx1">
                    <a:lumMod val="75000"/>
                    <a:lumOff val="25000"/>
                  </a:schemeClr>
                </a:solidFill>
              </a:rPr>
              <a:t>）就是用来</a:t>
            </a:r>
            <a:r>
              <a:rPr lang="zh-CN" altLang="en-US" sz="2400" b="1" dirty="0" smtClean="0">
                <a:solidFill>
                  <a:srgbClr val="C00000"/>
                </a:solidFill>
              </a:rPr>
              <a:t>描述字符串逻辑规则</a:t>
            </a:r>
            <a:r>
              <a:rPr lang="zh-CN" altLang="en-US" sz="2400" dirty="0" smtClean="0">
                <a:solidFill>
                  <a:schemeClr val="tx1">
                    <a:lumMod val="75000"/>
                    <a:lumOff val="25000"/>
                  </a:schemeClr>
                </a:solidFill>
              </a:rPr>
              <a:t>的工具；</a:t>
            </a:r>
            <a:endParaRPr lang="en-US" altLang="zh-CN" sz="2400" dirty="0" smtClean="0">
              <a:solidFill>
                <a:schemeClr val="tx1">
                  <a:lumMod val="75000"/>
                  <a:lumOff val="25000"/>
                </a:schemeClr>
              </a:solidFill>
            </a:endParaRPr>
          </a:p>
        </p:txBody>
      </p:sp>
      <p:sp>
        <p:nvSpPr>
          <p:cNvPr id="7" name="Rectangle 6"/>
          <p:cNvSpPr/>
          <p:nvPr/>
        </p:nvSpPr>
        <p:spPr>
          <a:xfrm>
            <a:off x="3909847" y="3279228"/>
            <a:ext cx="2648607" cy="3153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1</a:t>
            </a:r>
            <a:r>
              <a:rPr lang="zh-CN" altLang="en-US" dirty="0" smtClean="0">
                <a:solidFill>
                  <a:schemeClr val="tx1"/>
                </a:solidFill>
              </a:rPr>
              <a:t>、手机号码</a:t>
            </a:r>
            <a:r>
              <a:rPr lang="en-US" altLang="zh-CN" dirty="0" smtClean="0">
                <a:solidFill>
                  <a:schemeClr val="tx1"/>
                </a:solidFill>
              </a:rPr>
              <a:t>11</a:t>
            </a:r>
            <a:r>
              <a:rPr lang="zh-CN" altLang="en-US" dirty="0" smtClean="0">
                <a:solidFill>
                  <a:schemeClr val="tx1"/>
                </a:solidFill>
              </a:rPr>
              <a:t>位</a:t>
            </a:r>
            <a:endParaRPr lang="en-US" altLang="zh-CN" dirty="0" smtClean="0">
              <a:solidFill>
                <a:schemeClr val="tx1"/>
              </a:solidFill>
            </a:endParaRPr>
          </a:p>
          <a:p>
            <a:r>
              <a:rPr lang="en-US" altLang="zh-CN" dirty="0" smtClean="0">
                <a:solidFill>
                  <a:schemeClr val="tx1"/>
                </a:solidFill>
              </a:rPr>
              <a:t>2</a:t>
            </a:r>
            <a:r>
              <a:rPr lang="zh-CN" altLang="en-US" dirty="0" smtClean="0">
                <a:solidFill>
                  <a:schemeClr val="tx1"/>
                </a:solidFill>
              </a:rPr>
              <a:t>、前三位固定格式</a:t>
            </a:r>
            <a:r>
              <a:rPr lang="en-US" altLang="zh-CN" dirty="0" smtClean="0">
                <a:solidFill>
                  <a:schemeClr val="tx1"/>
                </a:solidFill>
              </a:rPr>
              <a:t>+</a:t>
            </a:r>
            <a:r>
              <a:rPr lang="zh-CN" altLang="en-US" dirty="0" smtClean="0">
                <a:solidFill>
                  <a:schemeClr val="tx1"/>
                </a:solidFill>
              </a:rPr>
              <a:t>后</a:t>
            </a:r>
            <a:r>
              <a:rPr lang="en-US" altLang="zh-CN" dirty="0" smtClean="0">
                <a:solidFill>
                  <a:schemeClr val="tx1"/>
                </a:solidFill>
              </a:rPr>
              <a:t>8</a:t>
            </a:r>
            <a:r>
              <a:rPr lang="zh-CN" altLang="en-US" dirty="0" smtClean="0">
                <a:solidFill>
                  <a:schemeClr val="tx1"/>
                </a:solidFill>
              </a:rPr>
              <a:t>位任意数 </a:t>
            </a:r>
          </a:p>
          <a:p>
            <a:r>
              <a:rPr lang="en-US" altLang="zh-CN" dirty="0" smtClean="0">
                <a:solidFill>
                  <a:schemeClr val="tx1"/>
                </a:solidFill>
              </a:rPr>
              <a:t>3</a:t>
            </a:r>
            <a:r>
              <a:rPr lang="zh-CN" altLang="en-US" dirty="0" smtClean="0">
                <a:solidFill>
                  <a:schemeClr val="tx1"/>
                </a:solidFill>
              </a:rPr>
              <a:t>、前三位格式有： </a:t>
            </a:r>
          </a:p>
          <a:p>
            <a:r>
              <a:rPr lang="zh-CN" altLang="en-US" dirty="0" smtClean="0">
                <a:solidFill>
                  <a:schemeClr val="tx1"/>
                </a:solidFill>
              </a:rPr>
              <a:t>（</a:t>
            </a:r>
            <a:r>
              <a:rPr lang="en-US" altLang="zh-CN" dirty="0" smtClean="0">
                <a:solidFill>
                  <a:schemeClr val="tx1"/>
                </a:solidFill>
              </a:rPr>
              <a:t>1</a:t>
            </a:r>
            <a:r>
              <a:rPr lang="zh-CN" altLang="en-US" dirty="0" smtClean="0">
                <a:solidFill>
                  <a:schemeClr val="tx1"/>
                </a:solidFill>
              </a:rPr>
              <a:t>）</a:t>
            </a:r>
            <a:r>
              <a:rPr lang="en-US" altLang="zh-CN" dirty="0" smtClean="0">
                <a:solidFill>
                  <a:schemeClr val="tx1"/>
                </a:solidFill>
              </a:rPr>
              <a:t>13+</a:t>
            </a:r>
            <a:r>
              <a:rPr lang="zh-CN" altLang="en-US" dirty="0" smtClean="0">
                <a:solidFill>
                  <a:schemeClr val="tx1"/>
                </a:solidFill>
              </a:rPr>
              <a:t>任意数 </a:t>
            </a:r>
          </a:p>
          <a:p>
            <a:r>
              <a:rPr lang="zh-CN" altLang="en-US" dirty="0" smtClean="0">
                <a:solidFill>
                  <a:schemeClr val="tx1"/>
                </a:solidFill>
              </a:rPr>
              <a:t> （</a:t>
            </a:r>
            <a:r>
              <a:rPr lang="en-US" altLang="zh-CN" dirty="0" smtClean="0">
                <a:solidFill>
                  <a:schemeClr val="tx1"/>
                </a:solidFill>
              </a:rPr>
              <a:t>2</a:t>
            </a:r>
            <a:r>
              <a:rPr lang="zh-CN" altLang="en-US" dirty="0" smtClean="0">
                <a:solidFill>
                  <a:schemeClr val="tx1"/>
                </a:solidFill>
              </a:rPr>
              <a:t>） </a:t>
            </a:r>
            <a:r>
              <a:rPr lang="en-US" altLang="zh-CN" dirty="0" smtClean="0">
                <a:solidFill>
                  <a:schemeClr val="tx1"/>
                </a:solidFill>
              </a:rPr>
              <a:t>15+</a:t>
            </a:r>
            <a:r>
              <a:rPr lang="zh-CN" altLang="en-US" dirty="0" smtClean="0">
                <a:solidFill>
                  <a:schemeClr val="tx1"/>
                </a:solidFill>
              </a:rPr>
              <a:t>除</a:t>
            </a:r>
            <a:r>
              <a:rPr lang="en-US" altLang="zh-CN" dirty="0" smtClean="0">
                <a:solidFill>
                  <a:schemeClr val="tx1"/>
                </a:solidFill>
              </a:rPr>
              <a:t>4</a:t>
            </a:r>
            <a:r>
              <a:rPr lang="zh-CN" altLang="en-US" dirty="0" smtClean="0">
                <a:solidFill>
                  <a:schemeClr val="tx1"/>
                </a:solidFill>
              </a:rPr>
              <a:t>的任意数 </a:t>
            </a:r>
          </a:p>
          <a:p>
            <a:r>
              <a:rPr lang="zh-CN" altLang="en-US" dirty="0" smtClean="0">
                <a:solidFill>
                  <a:schemeClr val="tx1"/>
                </a:solidFill>
              </a:rPr>
              <a:t> （</a:t>
            </a:r>
            <a:r>
              <a:rPr lang="en-US" altLang="zh-CN" dirty="0" smtClean="0">
                <a:solidFill>
                  <a:schemeClr val="tx1"/>
                </a:solidFill>
              </a:rPr>
              <a:t>3</a:t>
            </a:r>
            <a:r>
              <a:rPr lang="zh-CN" altLang="en-US" dirty="0" smtClean="0">
                <a:solidFill>
                  <a:schemeClr val="tx1"/>
                </a:solidFill>
              </a:rPr>
              <a:t>） </a:t>
            </a:r>
            <a:r>
              <a:rPr lang="en-US" altLang="zh-CN" dirty="0" smtClean="0">
                <a:solidFill>
                  <a:schemeClr val="tx1"/>
                </a:solidFill>
              </a:rPr>
              <a:t>18+</a:t>
            </a:r>
            <a:r>
              <a:rPr lang="zh-CN" altLang="en-US" dirty="0" smtClean="0">
                <a:solidFill>
                  <a:schemeClr val="tx1"/>
                </a:solidFill>
              </a:rPr>
              <a:t>除</a:t>
            </a:r>
            <a:r>
              <a:rPr lang="en-US" altLang="zh-CN" dirty="0" smtClean="0">
                <a:solidFill>
                  <a:schemeClr val="tx1"/>
                </a:solidFill>
              </a:rPr>
              <a:t>1</a:t>
            </a:r>
            <a:r>
              <a:rPr lang="zh-CN" altLang="en-US" dirty="0" smtClean="0">
                <a:solidFill>
                  <a:schemeClr val="tx1"/>
                </a:solidFill>
              </a:rPr>
              <a:t>和</a:t>
            </a:r>
            <a:r>
              <a:rPr lang="en-US" altLang="zh-CN" dirty="0" smtClean="0">
                <a:solidFill>
                  <a:schemeClr val="tx1"/>
                </a:solidFill>
              </a:rPr>
              <a:t>4</a:t>
            </a:r>
            <a:r>
              <a:rPr lang="zh-CN" altLang="en-US" dirty="0" smtClean="0">
                <a:solidFill>
                  <a:schemeClr val="tx1"/>
                </a:solidFill>
              </a:rPr>
              <a:t>的任意数 </a:t>
            </a:r>
          </a:p>
          <a:p>
            <a:r>
              <a:rPr lang="zh-CN" altLang="en-US" dirty="0" smtClean="0">
                <a:solidFill>
                  <a:schemeClr val="tx1"/>
                </a:solidFill>
              </a:rPr>
              <a:t> （</a:t>
            </a:r>
            <a:r>
              <a:rPr lang="en-US" altLang="zh-CN" dirty="0" smtClean="0">
                <a:solidFill>
                  <a:schemeClr val="tx1"/>
                </a:solidFill>
              </a:rPr>
              <a:t>4</a:t>
            </a:r>
            <a:r>
              <a:rPr lang="zh-CN" altLang="en-US" dirty="0" smtClean="0">
                <a:solidFill>
                  <a:schemeClr val="tx1"/>
                </a:solidFill>
              </a:rPr>
              <a:t>） </a:t>
            </a:r>
            <a:r>
              <a:rPr lang="en-US" altLang="zh-CN" dirty="0" smtClean="0">
                <a:solidFill>
                  <a:schemeClr val="tx1"/>
                </a:solidFill>
              </a:rPr>
              <a:t>17+</a:t>
            </a:r>
            <a:r>
              <a:rPr lang="zh-CN" altLang="en-US" dirty="0" smtClean="0">
                <a:solidFill>
                  <a:schemeClr val="tx1"/>
                </a:solidFill>
              </a:rPr>
              <a:t>除</a:t>
            </a:r>
            <a:r>
              <a:rPr lang="en-US" altLang="zh-CN" dirty="0" smtClean="0">
                <a:solidFill>
                  <a:schemeClr val="tx1"/>
                </a:solidFill>
              </a:rPr>
              <a:t>9</a:t>
            </a:r>
            <a:r>
              <a:rPr lang="zh-CN" altLang="en-US" dirty="0" smtClean="0">
                <a:solidFill>
                  <a:schemeClr val="tx1"/>
                </a:solidFill>
              </a:rPr>
              <a:t>的任意数 </a:t>
            </a:r>
            <a:endParaRPr lang="en-US" dirty="0">
              <a:solidFill>
                <a:schemeClr val="tx1"/>
              </a:solidFill>
            </a:endParaRPr>
          </a:p>
        </p:txBody>
      </p:sp>
      <p:sp>
        <p:nvSpPr>
          <p:cNvPr id="8" name="TextBox 7"/>
          <p:cNvSpPr txBox="1"/>
          <p:nvPr/>
        </p:nvSpPr>
        <p:spPr>
          <a:xfrm>
            <a:off x="4382814" y="3137339"/>
            <a:ext cx="1655379" cy="369332"/>
          </a:xfrm>
          <a:prstGeom prst="rect">
            <a:avLst/>
          </a:prstGeom>
          <a:solidFill>
            <a:schemeClr val="accent6"/>
          </a:solidFill>
        </p:spPr>
        <p:txBody>
          <a:bodyPr wrap="square" rtlCol="0">
            <a:spAutoFit/>
          </a:bodyPr>
          <a:lstStyle/>
          <a:p>
            <a:r>
              <a:rPr lang="zh-CN" altLang="en-US" dirty="0" smtClean="0"/>
              <a:t>手机号码要求</a:t>
            </a:r>
            <a:endParaRPr lang="en-US" dirty="0"/>
          </a:p>
        </p:txBody>
      </p:sp>
      <p:sp>
        <p:nvSpPr>
          <p:cNvPr id="9" name="Rounded Rectangle 8"/>
          <p:cNvSpPr/>
          <p:nvPr/>
        </p:nvSpPr>
        <p:spPr>
          <a:xfrm>
            <a:off x="252248" y="4209393"/>
            <a:ext cx="2758965" cy="80404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46840" y="4288221"/>
            <a:ext cx="2522483" cy="64638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String  </a:t>
            </a:r>
            <a:r>
              <a:rPr lang="en-US" dirty="0" err="1" smtClean="0">
                <a:solidFill>
                  <a:schemeClr val="tx1"/>
                </a:solidFill>
              </a:rPr>
              <a:t>phoneNum</a:t>
            </a:r>
            <a:r>
              <a:rPr lang="en-US" dirty="0" smtClean="0">
                <a:solidFill>
                  <a:schemeClr val="tx1"/>
                </a:solidFill>
              </a:rPr>
              <a:t>;</a:t>
            </a:r>
            <a:endParaRPr lang="en-US" dirty="0">
              <a:solidFill>
                <a:schemeClr val="tx1"/>
              </a:solidFill>
            </a:endParaRPr>
          </a:p>
        </p:txBody>
      </p:sp>
      <p:sp>
        <p:nvSpPr>
          <p:cNvPr id="11" name="Right Arrow 10"/>
          <p:cNvSpPr/>
          <p:nvPr/>
        </p:nvSpPr>
        <p:spPr>
          <a:xfrm>
            <a:off x="3184635" y="4319751"/>
            <a:ext cx="662152" cy="5044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27383" y="2964857"/>
            <a:ext cx="3489434" cy="126030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830205" y="3053254"/>
            <a:ext cx="3316015" cy="106154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用分支语句写代码进行判断，可想而知多么复杂。尤其如果改了规则，就要重新编写代码；</a:t>
            </a:r>
            <a:r>
              <a:rPr lang="zh-CN" altLang="en-US" b="1" dirty="0" smtClean="0">
                <a:solidFill>
                  <a:srgbClr val="C00000"/>
                </a:solidFill>
              </a:rPr>
              <a:t>太复杂！</a:t>
            </a:r>
            <a:endParaRPr lang="en-US" b="1" dirty="0">
              <a:solidFill>
                <a:srgbClr val="C00000"/>
              </a:solidFill>
            </a:endParaRPr>
          </a:p>
        </p:txBody>
      </p:sp>
      <p:cxnSp>
        <p:nvCxnSpPr>
          <p:cNvPr id="16" name="Curved Connector 15"/>
          <p:cNvCxnSpPr>
            <a:stCxn id="7" idx="3"/>
          </p:cNvCxnSpPr>
          <p:nvPr/>
        </p:nvCxnSpPr>
        <p:spPr>
          <a:xfrm flipV="1">
            <a:off x="6558454" y="3736428"/>
            <a:ext cx="1166649" cy="111935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7864018" y="4851464"/>
            <a:ext cx="3489434" cy="126030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7966840" y="4939861"/>
            <a:ext cx="3316015" cy="106154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可以用</a:t>
            </a:r>
            <a:r>
              <a:rPr lang="zh-CN" altLang="en-US" b="1" dirty="0" smtClean="0">
                <a:solidFill>
                  <a:srgbClr val="C00000"/>
                </a:solidFill>
              </a:rPr>
              <a:t>正则表达式</a:t>
            </a:r>
            <a:r>
              <a:rPr lang="zh-CN" altLang="en-US" dirty="0" smtClean="0">
                <a:solidFill>
                  <a:schemeClr val="tx1"/>
                </a:solidFill>
              </a:rPr>
              <a:t>，把规则描述出来，每次看一下是否匹配就</a:t>
            </a:r>
            <a:r>
              <a:rPr lang="en-US" altLang="zh-CN" dirty="0" smtClean="0">
                <a:solidFill>
                  <a:schemeClr val="tx1"/>
                </a:solidFill>
              </a:rPr>
              <a:t>OK</a:t>
            </a:r>
            <a:r>
              <a:rPr lang="zh-CN" altLang="en-US" dirty="0" smtClean="0">
                <a:solidFill>
                  <a:schemeClr val="tx1"/>
                </a:solidFill>
              </a:rPr>
              <a:t>啦，如果规则改变，只要把正则表达式修改就行了！</a:t>
            </a:r>
            <a:endParaRPr lang="en-US" dirty="0">
              <a:solidFill>
                <a:schemeClr val="tx1"/>
              </a:solidFill>
            </a:endParaRPr>
          </a:p>
        </p:txBody>
      </p:sp>
      <p:cxnSp>
        <p:nvCxnSpPr>
          <p:cNvPr id="20" name="Curved Connector 19"/>
          <p:cNvCxnSpPr>
            <a:stCxn id="7" idx="3"/>
            <a:endCxn id="17" idx="1"/>
          </p:cNvCxnSpPr>
          <p:nvPr/>
        </p:nvCxnSpPr>
        <p:spPr>
          <a:xfrm>
            <a:off x="6558454" y="4855780"/>
            <a:ext cx="1305564" cy="62583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79173" y="3873063"/>
            <a:ext cx="898634" cy="369332"/>
          </a:xfrm>
          <a:prstGeom prst="rect">
            <a:avLst/>
          </a:prstGeom>
          <a:solidFill>
            <a:schemeClr val="accent6"/>
          </a:solidFill>
        </p:spPr>
        <p:txBody>
          <a:bodyPr wrap="square" rtlCol="0">
            <a:spAutoFit/>
          </a:bodyPr>
          <a:lstStyle/>
          <a:p>
            <a:pPr algn="ctr"/>
            <a:r>
              <a:rPr lang="zh-CN" altLang="en-US" dirty="0" smtClean="0"/>
              <a:t>方法</a:t>
            </a:r>
            <a:r>
              <a:rPr lang="en-US" altLang="zh-CN" dirty="0" smtClean="0"/>
              <a:t>1</a:t>
            </a:r>
            <a:endParaRPr lang="en-US" dirty="0"/>
          </a:p>
        </p:txBody>
      </p:sp>
      <p:sp>
        <p:nvSpPr>
          <p:cNvPr id="22" name="TextBox 21"/>
          <p:cNvSpPr txBox="1"/>
          <p:nvPr/>
        </p:nvSpPr>
        <p:spPr>
          <a:xfrm>
            <a:off x="6758153" y="4971395"/>
            <a:ext cx="898634" cy="369332"/>
          </a:xfrm>
          <a:prstGeom prst="rect">
            <a:avLst/>
          </a:prstGeom>
          <a:solidFill>
            <a:schemeClr val="accent6"/>
          </a:solidFill>
        </p:spPr>
        <p:txBody>
          <a:bodyPr wrap="square" rtlCol="0">
            <a:spAutoFit/>
          </a:bodyPr>
          <a:lstStyle/>
          <a:p>
            <a:pPr algn="ctr"/>
            <a:r>
              <a:rPr lang="zh-CN" altLang="en-US" dirty="0" smtClean="0"/>
              <a:t>方法</a:t>
            </a:r>
            <a:r>
              <a:rPr lang="en-US" altLang="zh-CN" dirty="0" smtClean="0"/>
              <a:t>2</a:t>
            </a:r>
            <a:endParaRPr lang="en-US"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smtClean="0"/>
              <a:t>理解</a:t>
            </a:r>
            <a:r>
              <a:rPr lang="en-US" altLang="zh-CN" dirty="0" smtClean="0"/>
              <a:t>Object</a:t>
            </a:r>
            <a:r>
              <a:rPr lang="zh-CN" altLang="en-US" dirty="0" smtClean="0"/>
              <a:t>类的作用以及常用方法；</a:t>
            </a:r>
            <a:endParaRPr lang="en-US" altLang="zh-CN" dirty="0" smtClean="0"/>
          </a:p>
          <a:p>
            <a:r>
              <a:rPr lang="zh-CN" altLang="en-US" dirty="0" smtClean="0"/>
              <a:t>熟练使用</a:t>
            </a:r>
            <a:r>
              <a:rPr lang="en-US" altLang="zh-CN" dirty="0" smtClean="0"/>
              <a:t>String</a:t>
            </a:r>
            <a:r>
              <a:rPr lang="zh-CN" altLang="en-US" dirty="0" smtClean="0"/>
              <a:t>类的常用方法；</a:t>
            </a:r>
            <a:endParaRPr lang="en-US" altLang="zh-CN" dirty="0" smtClean="0"/>
          </a:p>
          <a:p>
            <a:r>
              <a:rPr lang="zh-CN" altLang="en-US" dirty="0" smtClean="0"/>
              <a:t>熟练使用数学、随机相关类；</a:t>
            </a:r>
            <a:endParaRPr lang="en-US" altLang="zh-CN" dirty="0" smtClean="0"/>
          </a:p>
          <a:p>
            <a:r>
              <a:rPr lang="zh-CN" altLang="en-US" dirty="0" smtClean="0"/>
              <a:t>熟练使用时间、日期相关类；</a:t>
            </a:r>
            <a:endParaRPr lang="en-US" altLang="zh-CN" dirty="0" smtClean="0"/>
          </a:p>
          <a:p>
            <a:r>
              <a:rPr lang="zh-CN" altLang="en-US" dirty="0" smtClean="0"/>
              <a:t>理解并掌握</a:t>
            </a:r>
            <a:r>
              <a:rPr lang="en-US" altLang="zh-CN" dirty="0" smtClean="0"/>
              <a:t>UUID</a:t>
            </a:r>
            <a:r>
              <a:rPr lang="zh-CN" altLang="en-US" dirty="0" smtClean="0"/>
              <a:t>、对象比较、国际化、类加载相关的内容；</a:t>
            </a:r>
            <a:endParaRPr lang="en-US" altLang="zh-CN"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正则表达式的概念</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400993" y="1087821"/>
            <a:ext cx="11015870" cy="4288219"/>
          </a:xfrm>
        </p:spPr>
        <p:txBody>
          <a:bodyPr vert="horz" lIns="91440" tIns="45720" rIns="91440" bIns="45720" rtlCol="0">
            <a:noAutofit/>
          </a:bodyPr>
          <a:lstStyle/>
          <a:p>
            <a:r>
              <a:rPr lang="zh-CN" altLang="en-US" sz="2400" dirty="0" smtClean="0">
                <a:solidFill>
                  <a:schemeClr val="tx1">
                    <a:lumMod val="75000"/>
                    <a:lumOff val="25000"/>
                  </a:schemeClr>
                </a:solidFill>
              </a:rPr>
              <a:t>正则表达式本身也是个字符串，不过这些字符串是使用系列“元字符”组成；</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所谓“元字符”就是预先定义的，有特殊意义的字符；例如</a:t>
            </a:r>
            <a:r>
              <a:rPr lang="en-US" altLang="zh-CN" sz="2400" dirty="0" smtClean="0">
                <a:solidFill>
                  <a:schemeClr val="tx1">
                    <a:lumMod val="75000"/>
                    <a:lumOff val="25000"/>
                  </a:schemeClr>
                </a:solidFill>
              </a:rPr>
              <a:t>\d</a:t>
            </a:r>
            <a:r>
              <a:rPr lang="zh-CN" altLang="en-US" sz="2400" dirty="0" smtClean="0">
                <a:solidFill>
                  <a:schemeClr val="tx1">
                    <a:lumMod val="75000"/>
                    <a:lumOff val="25000"/>
                  </a:schemeClr>
                </a:solidFill>
              </a:rPr>
              <a:t>用来匹配一个数字；</a:t>
            </a:r>
            <a:r>
              <a:rPr lang="zh-CN" altLang="en-US" sz="2400" dirty="0" smtClean="0"/>
              <a:t> </a:t>
            </a:r>
            <a:r>
              <a:rPr lang="en-US" altLang="zh-CN" sz="2400" dirty="0" smtClean="0">
                <a:solidFill>
                  <a:schemeClr val="tx1">
                    <a:lumMod val="75000"/>
                    <a:lumOff val="25000"/>
                  </a:schemeClr>
                </a:solidFill>
              </a:rPr>
              <a:t>\w</a:t>
            </a:r>
            <a:r>
              <a:rPr lang="zh-CN" altLang="en-US" sz="2400" dirty="0" smtClean="0">
                <a:solidFill>
                  <a:schemeClr val="tx1">
                    <a:lumMod val="75000"/>
                    <a:lumOff val="25000"/>
                  </a:schemeClr>
                </a:solidFill>
              </a:rPr>
              <a:t>用来匹配字母或数字或下划线或汉字等；</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很多语言多对正则表达式提供了支持，例如</a:t>
            </a:r>
            <a:r>
              <a:rPr lang="en-US" altLang="zh-CN" sz="2400" dirty="0" smtClean="0">
                <a:solidFill>
                  <a:schemeClr val="tx1">
                    <a:lumMod val="75000"/>
                    <a:lumOff val="25000"/>
                  </a:schemeClr>
                </a:solidFill>
              </a:rPr>
              <a:t>JavaScript</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等；</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不同语言中使用正则表达式时，正则表达式的具体编写规则会有些小的差别，但是大体相同；</a:t>
            </a:r>
            <a:endParaRPr lang="en-US" altLang="zh-CN" sz="2400" dirty="0" smtClean="0">
              <a:solidFill>
                <a:schemeClr val="tx1">
                  <a:lumMod val="75000"/>
                  <a:lumOff val="25000"/>
                </a:schemeClr>
              </a:solidFill>
            </a:endParaRPr>
          </a:p>
        </p:txBody>
      </p:sp>
      <p:sp>
        <p:nvSpPr>
          <p:cNvPr id="19" name="Rounded Rectangle 18"/>
          <p:cNvSpPr/>
          <p:nvPr/>
        </p:nvSpPr>
        <p:spPr>
          <a:xfrm>
            <a:off x="945931" y="4950372"/>
            <a:ext cx="8135007" cy="646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匹配电子邮件地址的正则表达式：</a:t>
            </a:r>
            <a:endParaRPr lang="en-US" altLang="zh-CN" dirty="0" smtClean="0">
              <a:solidFill>
                <a:schemeClr val="tx1"/>
              </a:solidFill>
            </a:endParaRPr>
          </a:p>
          <a:p>
            <a:r>
              <a:rPr lang="en-US" dirty="0" smtClean="0">
                <a:solidFill>
                  <a:schemeClr val="tx1"/>
                </a:solidFill>
              </a:rPr>
              <a:t>^([a-z0-9A-Z]+[-|\\.]?)+[a-z0-9A-Z]@([a-z0-9A-Z]+(-[a-z0-9A-Z]+)?\\.)+[a-</a:t>
            </a:r>
            <a:r>
              <a:rPr lang="en-US" dirty="0" err="1" smtClean="0">
                <a:solidFill>
                  <a:schemeClr val="tx1"/>
                </a:solidFill>
              </a:rPr>
              <a:t>zA</a:t>
            </a:r>
            <a:r>
              <a:rPr lang="en-US" dirty="0" smtClean="0">
                <a:solidFill>
                  <a:schemeClr val="tx1"/>
                </a:solidFill>
              </a:rPr>
              <a:t>-Z]{2,}$</a:t>
            </a:r>
            <a:endParaRPr lang="en-US" dirty="0">
              <a:solidFill>
                <a:schemeClr val="tx1"/>
              </a:solidFill>
            </a:endParaRPr>
          </a:p>
        </p:txBody>
      </p:sp>
      <p:sp>
        <p:nvSpPr>
          <p:cNvPr id="23" name="Rounded Rectangle 22"/>
          <p:cNvSpPr/>
          <p:nvPr/>
        </p:nvSpPr>
        <p:spPr>
          <a:xfrm>
            <a:off x="909145" y="5796455"/>
            <a:ext cx="8171793" cy="6674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匹配手机号码的正则表达式：</a:t>
            </a:r>
            <a:endParaRPr lang="en-US" dirty="0" smtClean="0">
              <a:solidFill>
                <a:schemeClr val="tx1"/>
              </a:solidFill>
            </a:endParaRPr>
          </a:p>
          <a:p>
            <a:r>
              <a:rPr lang="en-US" dirty="0" smtClean="0">
                <a:solidFill>
                  <a:schemeClr val="tx1"/>
                </a:solidFill>
              </a:rPr>
              <a:t>^((13[0-9])|(15[^4])|(18[0,2,3,5-9])|(17[0-8])|(147))\\d{8}$</a:t>
            </a:r>
            <a:endParaRPr lang="en-US" dirty="0">
              <a:solidFill>
                <a:schemeClr val="tx1"/>
              </a:solidFill>
            </a:endParaRPr>
          </a:p>
        </p:txBody>
      </p:sp>
      <p:sp>
        <p:nvSpPr>
          <p:cNvPr id="24" name="Oval Callout 23"/>
          <p:cNvSpPr/>
          <p:nvPr/>
        </p:nvSpPr>
        <p:spPr>
          <a:xfrm>
            <a:off x="9648496" y="4303987"/>
            <a:ext cx="2128345" cy="1970689"/>
          </a:xfrm>
          <a:prstGeom prst="wedgeEllipseCallout">
            <a:avLst>
              <a:gd name="adj1" fmla="val -82364"/>
              <a:gd name="adj2" fmla="val 203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其中的</a:t>
            </a:r>
            <a:r>
              <a:rPr lang="en-US" altLang="zh-CN" dirty="0" smtClean="0">
                <a:solidFill>
                  <a:schemeClr val="tx1"/>
                </a:solidFill>
              </a:rPr>
              <a:t>^</a:t>
            </a:r>
            <a:r>
              <a:rPr lang="zh-CN" altLang="en-US" dirty="0" smtClean="0">
                <a:solidFill>
                  <a:schemeClr val="tx1"/>
                </a:solidFill>
              </a:rPr>
              <a:t>、</a:t>
            </a:r>
            <a:r>
              <a:rPr lang="en-US" altLang="zh-CN" dirty="0" smtClean="0">
                <a:solidFill>
                  <a:schemeClr val="tx1"/>
                </a:solidFill>
              </a:rPr>
              <a:t>?</a:t>
            </a:r>
            <a:r>
              <a:rPr lang="zh-CN" altLang="en-US" dirty="0" smtClean="0">
                <a:solidFill>
                  <a:schemeClr val="tx1"/>
                </a:solidFill>
              </a:rPr>
              <a:t>、</a:t>
            </a:r>
            <a:r>
              <a:rPr lang="en-US" altLang="zh-CN" dirty="0" smtClean="0">
                <a:solidFill>
                  <a:schemeClr val="tx1"/>
                </a:solidFill>
              </a:rPr>
              <a:t>\d</a:t>
            </a:r>
            <a:r>
              <a:rPr lang="zh-CN" altLang="en-US" dirty="0" smtClean="0">
                <a:solidFill>
                  <a:schemeClr val="tx1"/>
                </a:solidFill>
              </a:rPr>
              <a:t>、</a:t>
            </a:r>
            <a:r>
              <a:rPr lang="en-US" altLang="zh-CN" dirty="0" smtClean="0">
                <a:solidFill>
                  <a:schemeClr val="tx1"/>
                </a:solidFill>
              </a:rPr>
              <a:t>$</a:t>
            </a:r>
            <a:r>
              <a:rPr lang="zh-CN" altLang="en-US" dirty="0" smtClean="0">
                <a:solidFill>
                  <a:schemeClr val="tx1"/>
                </a:solidFill>
              </a:rPr>
              <a:t>等都是元字符，有特殊意义，后续会具体学习。</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471" y="698908"/>
            <a:ext cx="11015870" cy="1839340"/>
          </a:xfrm>
        </p:spPr>
        <p:txBody>
          <a:bodyPr vert="horz" lIns="91440" tIns="45720" rIns="91440" bIns="45720" rtlCol="0">
            <a:noAutofit/>
          </a:bodyPr>
          <a:lstStyle/>
          <a:p>
            <a:pPr>
              <a:lnSpc>
                <a:spcPct val="100000"/>
              </a:lnSpc>
            </a:pPr>
            <a:r>
              <a:rPr lang="zh-CN" altLang="en-US" sz="2000" dirty="0" smtClean="0">
                <a:solidFill>
                  <a:schemeClr val="tx1">
                    <a:lumMod val="75000"/>
                    <a:lumOff val="25000"/>
                  </a:schemeClr>
                </a:solidFill>
              </a:rPr>
              <a:t>要使用正则表达式，首先要学会根据规则编写正则表达式；</a:t>
            </a:r>
            <a:endParaRPr lang="en-US" altLang="zh-CN" sz="2000" dirty="0" smtClean="0">
              <a:solidFill>
                <a:schemeClr val="tx1">
                  <a:lumMod val="75000"/>
                  <a:lumOff val="25000"/>
                </a:schemeClr>
              </a:solidFill>
            </a:endParaRPr>
          </a:p>
          <a:p>
            <a:pPr>
              <a:lnSpc>
                <a:spcPct val="100000"/>
              </a:lnSpc>
            </a:pPr>
            <a:r>
              <a:rPr lang="zh-CN" altLang="en-US" sz="2000" dirty="0" smtClean="0">
                <a:solidFill>
                  <a:schemeClr val="tx1">
                    <a:lumMod val="75000"/>
                    <a:lumOff val="25000"/>
                  </a:schemeClr>
                </a:solidFill>
              </a:rPr>
              <a:t>正则表达式由“元字符”组成，掌握了元字符的含义，就可以开始编写正则表达式；</a:t>
            </a:r>
            <a:endParaRPr lang="en-US" altLang="zh-CN" sz="2000" dirty="0" smtClean="0">
              <a:solidFill>
                <a:schemeClr val="tx1">
                  <a:lumMod val="75000"/>
                  <a:lumOff val="25000"/>
                </a:schemeClr>
              </a:solidFill>
            </a:endParaRPr>
          </a:p>
          <a:p>
            <a:pPr>
              <a:lnSpc>
                <a:spcPct val="100000"/>
              </a:lnSpc>
            </a:pPr>
            <a:r>
              <a:rPr lang="zh-CN" altLang="en-US" sz="2000" dirty="0" smtClean="0">
                <a:solidFill>
                  <a:schemeClr val="tx1">
                    <a:lumMod val="75000"/>
                    <a:lumOff val="25000"/>
                  </a:schemeClr>
                </a:solidFill>
              </a:rPr>
              <a:t>常用元字符：</a:t>
            </a:r>
            <a:endParaRPr lang="zh-CN" altLang="en-US" sz="20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中的正则表达式基本语法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502744" y="2059734"/>
          <a:ext cx="10738070" cy="4450080"/>
        </p:xfrm>
        <a:graphic>
          <a:graphicData uri="http://schemas.openxmlformats.org/drawingml/2006/table">
            <a:tbl>
              <a:tblPr firstRow="1" bandRow="1">
                <a:tableStyleId>{5C22544A-7EE6-4342-B048-85BDC9FD1C3A}</a:tableStyleId>
              </a:tblPr>
              <a:tblGrid>
                <a:gridCol w="2064301"/>
                <a:gridCol w="8673769"/>
              </a:tblGrid>
              <a:tr h="370840">
                <a:tc>
                  <a:txBody>
                    <a:bodyPr/>
                    <a:lstStyle/>
                    <a:p>
                      <a:pPr algn="ctr"/>
                      <a:r>
                        <a:rPr lang="zh-CN" altLang="en-US" dirty="0" smtClean="0"/>
                        <a:t>元字符</a:t>
                      </a:r>
                      <a:endParaRPr lang="en-US" dirty="0"/>
                    </a:p>
                  </a:txBody>
                  <a:tcPr/>
                </a:tc>
                <a:tc>
                  <a:txBody>
                    <a:bodyPr/>
                    <a:lstStyle/>
                    <a:p>
                      <a:pPr algn="ctr"/>
                      <a:r>
                        <a:rPr lang="zh-CN" altLang="en-US" dirty="0" smtClean="0"/>
                        <a:t>含义</a:t>
                      </a:r>
                      <a:endParaRPr lang="en-US" dirty="0"/>
                    </a:p>
                  </a:txBody>
                  <a:tcPr/>
                </a:tc>
              </a:tr>
              <a:tr h="370840">
                <a:tc>
                  <a:txBody>
                    <a:bodyPr/>
                    <a:lstStyle/>
                    <a:p>
                      <a:pPr algn="ctr"/>
                      <a:r>
                        <a:rPr lang="en-US" dirty="0" smtClean="0"/>
                        <a:t>x</a:t>
                      </a:r>
                      <a:endParaRPr lang="en-US" dirty="0"/>
                    </a:p>
                  </a:txBody>
                  <a:tcPr/>
                </a:tc>
                <a:tc>
                  <a:txBody>
                    <a:bodyPr/>
                    <a:lstStyle/>
                    <a:p>
                      <a:r>
                        <a:rPr lang="zh-CN" altLang="en-US" dirty="0" smtClean="0"/>
                        <a:t>字符 </a:t>
                      </a:r>
                      <a:r>
                        <a:rPr lang="en-US" altLang="zh-CN" dirty="0" smtClean="0"/>
                        <a:t>x</a:t>
                      </a:r>
                      <a:endParaRPr lang="en-US" dirty="0"/>
                    </a:p>
                  </a:txBody>
                  <a:tcPr/>
                </a:tc>
              </a:tr>
              <a:tr h="370840">
                <a:tc>
                  <a:txBody>
                    <a:bodyPr/>
                    <a:lstStyle/>
                    <a:p>
                      <a:pPr algn="ctr"/>
                      <a:r>
                        <a:rPr lang="en-US" dirty="0" smtClean="0"/>
                        <a:t>\\</a:t>
                      </a:r>
                      <a:endParaRPr lang="en-US" dirty="0"/>
                    </a:p>
                  </a:txBody>
                  <a:tcPr/>
                </a:tc>
                <a:tc>
                  <a:txBody>
                    <a:bodyPr/>
                    <a:lstStyle/>
                    <a:p>
                      <a:r>
                        <a:rPr lang="zh-CN" altLang="en-US" dirty="0" smtClean="0"/>
                        <a:t>反斜线字符</a:t>
                      </a:r>
                      <a:endParaRPr lang="en-US" dirty="0"/>
                    </a:p>
                  </a:txBody>
                  <a:tcPr/>
                </a:tc>
              </a:tr>
              <a:tr h="370840">
                <a:tc>
                  <a:txBody>
                    <a:bodyPr/>
                    <a:lstStyle/>
                    <a:p>
                      <a:pPr algn="ctr"/>
                      <a:r>
                        <a:rPr lang="en-US" dirty="0" smtClean="0"/>
                        <a:t>\0n</a:t>
                      </a:r>
                      <a:endParaRPr lang="en-US" dirty="0"/>
                    </a:p>
                  </a:txBody>
                  <a:tcPr/>
                </a:tc>
                <a:tc>
                  <a:txBody>
                    <a:bodyPr/>
                    <a:lstStyle/>
                    <a:p>
                      <a:r>
                        <a:rPr lang="zh-CN" altLang="en-US" dirty="0" smtClean="0"/>
                        <a:t>带有八进制值 </a:t>
                      </a:r>
                      <a:r>
                        <a:rPr lang="en-US" altLang="zh-CN" dirty="0" smtClean="0"/>
                        <a:t>0 </a:t>
                      </a:r>
                      <a:r>
                        <a:rPr lang="zh-CN" altLang="en-US" dirty="0" smtClean="0"/>
                        <a:t>的字符 </a:t>
                      </a:r>
                      <a:r>
                        <a:rPr lang="en-US" altLang="zh-CN" dirty="0" smtClean="0"/>
                        <a:t>n (0 &lt;= n &lt;= 7)</a:t>
                      </a:r>
                      <a:endParaRPr lang="en-US" dirty="0"/>
                    </a:p>
                  </a:txBody>
                  <a:tcPr/>
                </a:tc>
              </a:tr>
              <a:tr h="370840">
                <a:tc>
                  <a:txBody>
                    <a:bodyPr/>
                    <a:lstStyle/>
                    <a:p>
                      <a:pPr algn="ctr"/>
                      <a:r>
                        <a:rPr lang="en-US" dirty="0" smtClean="0"/>
                        <a:t>\0nn</a:t>
                      </a:r>
                      <a:endParaRPr lang="en-US" dirty="0"/>
                    </a:p>
                  </a:txBody>
                  <a:tcPr/>
                </a:tc>
                <a:tc>
                  <a:txBody>
                    <a:bodyPr/>
                    <a:lstStyle/>
                    <a:p>
                      <a:r>
                        <a:rPr lang="zh-CN" altLang="en-US" dirty="0" smtClean="0"/>
                        <a:t>带有八进制值 </a:t>
                      </a:r>
                      <a:r>
                        <a:rPr lang="en-US" altLang="zh-CN" dirty="0" smtClean="0"/>
                        <a:t>0 </a:t>
                      </a:r>
                      <a:r>
                        <a:rPr lang="zh-CN" altLang="en-US" dirty="0" smtClean="0"/>
                        <a:t>的字符 </a:t>
                      </a:r>
                      <a:r>
                        <a:rPr lang="en-US" altLang="zh-CN" dirty="0" err="1" smtClean="0"/>
                        <a:t>nn</a:t>
                      </a:r>
                      <a:r>
                        <a:rPr lang="en-US" altLang="zh-CN" dirty="0" smtClean="0"/>
                        <a:t> (0 &lt;= n &lt;= 7)</a:t>
                      </a:r>
                      <a:endParaRPr lang="en-US" dirty="0"/>
                    </a:p>
                  </a:txBody>
                  <a:tcPr/>
                </a:tc>
              </a:tr>
              <a:tr h="370840">
                <a:tc>
                  <a:txBody>
                    <a:bodyPr/>
                    <a:lstStyle/>
                    <a:p>
                      <a:pPr algn="ctr"/>
                      <a:r>
                        <a:rPr lang="en-US" dirty="0" smtClean="0"/>
                        <a:t>\0mnn</a:t>
                      </a:r>
                      <a:endParaRPr lang="en-US" dirty="0"/>
                    </a:p>
                  </a:txBody>
                  <a:tcPr/>
                </a:tc>
                <a:tc>
                  <a:txBody>
                    <a:bodyPr/>
                    <a:lstStyle/>
                    <a:p>
                      <a:r>
                        <a:rPr lang="zh-CN" altLang="en-US" dirty="0" smtClean="0"/>
                        <a:t>带有八进制值 </a:t>
                      </a:r>
                      <a:r>
                        <a:rPr lang="en-US" altLang="zh-CN" dirty="0" smtClean="0"/>
                        <a:t>0 </a:t>
                      </a:r>
                      <a:r>
                        <a:rPr lang="zh-CN" altLang="en-US" dirty="0" smtClean="0"/>
                        <a:t>的字符 </a:t>
                      </a:r>
                      <a:r>
                        <a:rPr lang="en-US" altLang="zh-CN" dirty="0" err="1" smtClean="0"/>
                        <a:t>mnn</a:t>
                      </a:r>
                      <a:r>
                        <a:rPr lang="zh-CN" altLang="en-US" dirty="0" smtClean="0"/>
                        <a:t>（</a:t>
                      </a:r>
                      <a:r>
                        <a:rPr lang="en-US" altLang="zh-CN" dirty="0" smtClean="0"/>
                        <a:t>0 &lt;= m &lt;= 3</a:t>
                      </a:r>
                      <a:r>
                        <a:rPr lang="zh-CN" altLang="en-US" dirty="0" smtClean="0"/>
                        <a:t>、</a:t>
                      </a:r>
                      <a:r>
                        <a:rPr lang="en-US" altLang="zh-CN" dirty="0" smtClean="0"/>
                        <a:t>0 &lt;= n &lt;= 7</a:t>
                      </a:r>
                      <a:r>
                        <a:rPr lang="zh-CN" altLang="en-US" dirty="0" smtClean="0"/>
                        <a:t>）</a:t>
                      </a:r>
                      <a:r>
                        <a:rPr lang="en-US" altLang="zh-CN" dirty="0" smtClean="0"/>
                        <a:t>	</a:t>
                      </a:r>
                      <a:endParaRPr lang="en-US" dirty="0"/>
                    </a:p>
                  </a:txBody>
                  <a:tcPr/>
                </a:tc>
              </a:tr>
              <a:tr h="370840">
                <a:tc>
                  <a:txBody>
                    <a:bodyPr/>
                    <a:lstStyle/>
                    <a:p>
                      <a:pPr algn="ctr"/>
                      <a:r>
                        <a:rPr lang="en-US" altLang="zh-CN" dirty="0" smtClean="0"/>
                        <a:t>\</a:t>
                      </a:r>
                      <a:r>
                        <a:rPr lang="en-US" altLang="zh-CN" dirty="0" err="1" smtClean="0"/>
                        <a:t>xhh</a:t>
                      </a:r>
                      <a:endParaRPr lang="en-US" dirty="0"/>
                    </a:p>
                  </a:txBody>
                  <a:tcPr/>
                </a:tc>
                <a:tc>
                  <a:txBody>
                    <a:bodyPr/>
                    <a:lstStyle/>
                    <a:p>
                      <a:r>
                        <a:rPr lang="zh-CN" altLang="en-US" dirty="0" smtClean="0"/>
                        <a:t>带有十六进制值 </a:t>
                      </a:r>
                      <a:r>
                        <a:rPr lang="en-US" altLang="zh-CN" dirty="0" smtClean="0"/>
                        <a:t>0x </a:t>
                      </a:r>
                      <a:r>
                        <a:rPr lang="zh-CN" altLang="en-US" dirty="0" smtClean="0"/>
                        <a:t>的字符 </a:t>
                      </a:r>
                      <a:r>
                        <a:rPr lang="en-US" altLang="zh-CN" dirty="0" err="1" smtClean="0"/>
                        <a:t>hh</a:t>
                      </a:r>
                      <a:endParaRPr lang="en-US" dirty="0"/>
                    </a:p>
                  </a:txBody>
                  <a:tcPr/>
                </a:tc>
              </a:tr>
              <a:tr h="370840">
                <a:tc>
                  <a:txBody>
                    <a:bodyPr/>
                    <a:lstStyle/>
                    <a:p>
                      <a:pPr algn="ctr"/>
                      <a:r>
                        <a:rPr lang="en-US" dirty="0" smtClean="0"/>
                        <a:t>\</a:t>
                      </a:r>
                      <a:r>
                        <a:rPr lang="en-US" dirty="0" err="1" smtClean="0"/>
                        <a:t>uhhhh</a:t>
                      </a:r>
                      <a:endParaRPr lang="en-US" dirty="0"/>
                    </a:p>
                  </a:txBody>
                  <a:tcPr/>
                </a:tc>
                <a:tc>
                  <a:txBody>
                    <a:bodyPr/>
                    <a:lstStyle/>
                    <a:p>
                      <a:r>
                        <a:rPr lang="zh-CN" altLang="en-US" dirty="0" smtClean="0"/>
                        <a:t>带有十六进制值 </a:t>
                      </a:r>
                      <a:r>
                        <a:rPr lang="en-US" altLang="zh-CN" dirty="0" smtClean="0"/>
                        <a:t>0x </a:t>
                      </a:r>
                      <a:r>
                        <a:rPr lang="zh-CN" altLang="en-US" dirty="0" smtClean="0"/>
                        <a:t>的字符 </a:t>
                      </a:r>
                      <a:r>
                        <a:rPr lang="en-US" altLang="zh-CN" dirty="0" err="1" smtClean="0"/>
                        <a:t>hhhh</a:t>
                      </a:r>
                      <a:endParaRPr lang="en-US" dirty="0"/>
                    </a:p>
                  </a:txBody>
                  <a:tcPr/>
                </a:tc>
              </a:tr>
              <a:tr h="370840">
                <a:tc>
                  <a:txBody>
                    <a:bodyPr/>
                    <a:lstStyle/>
                    <a:p>
                      <a:pPr algn="ctr"/>
                      <a:r>
                        <a:rPr lang="en-US" dirty="0" smtClean="0"/>
                        <a:t>\t</a:t>
                      </a:r>
                      <a:endParaRPr lang="en-US" dirty="0"/>
                    </a:p>
                  </a:txBody>
                  <a:tcPr/>
                </a:tc>
                <a:tc>
                  <a:txBody>
                    <a:bodyPr/>
                    <a:lstStyle/>
                    <a:p>
                      <a:r>
                        <a:rPr lang="zh-CN" altLang="en-US" dirty="0" smtClean="0"/>
                        <a:t>新行（换行）符 </a:t>
                      </a:r>
                      <a:r>
                        <a:rPr lang="en-US" altLang="zh-CN" dirty="0" smtClean="0"/>
                        <a:t>('\u000A')</a:t>
                      </a:r>
                      <a:endParaRPr lang="en-US" dirty="0"/>
                    </a:p>
                  </a:txBody>
                  <a:tcPr/>
                </a:tc>
              </a:tr>
              <a:tr h="370840">
                <a:tc>
                  <a:txBody>
                    <a:bodyPr/>
                    <a:lstStyle/>
                    <a:p>
                      <a:pPr algn="ctr"/>
                      <a:r>
                        <a:rPr lang="en-US" dirty="0" smtClean="0"/>
                        <a:t>\r</a:t>
                      </a:r>
                      <a:endParaRPr lang="en-US" dirty="0"/>
                    </a:p>
                  </a:txBody>
                  <a:tcPr/>
                </a:tc>
                <a:tc>
                  <a:txBody>
                    <a:bodyPr/>
                    <a:lstStyle/>
                    <a:p>
                      <a:r>
                        <a:rPr lang="zh-CN" altLang="en-US" dirty="0" smtClean="0"/>
                        <a:t>回车符 </a:t>
                      </a:r>
                      <a:r>
                        <a:rPr lang="en-US" altLang="zh-CN" dirty="0" smtClean="0"/>
                        <a:t>('\u000D')</a:t>
                      </a:r>
                      <a:endParaRPr lang="en-US" dirty="0"/>
                    </a:p>
                  </a:txBody>
                  <a:tcPr/>
                </a:tc>
              </a:tr>
              <a:tr h="370840">
                <a:tc>
                  <a:txBody>
                    <a:bodyPr/>
                    <a:lstStyle/>
                    <a:p>
                      <a:pPr algn="ctr"/>
                      <a:r>
                        <a:rPr lang="en-US" dirty="0" smtClean="0"/>
                        <a:t>\f</a:t>
                      </a:r>
                      <a:endParaRPr lang="en-US" dirty="0"/>
                    </a:p>
                  </a:txBody>
                  <a:tcPr/>
                </a:tc>
                <a:tc>
                  <a:txBody>
                    <a:bodyPr/>
                    <a:lstStyle/>
                    <a:p>
                      <a:r>
                        <a:rPr lang="zh-CN" altLang="en-US" dirty="0" smtClean="0"/>
                        <a:t>换页符 </a:t>
                      </a:r>
                      <a:r>
                        <a:rPr lang="en-US" altLang="zh-CN" dirty="0" smtClean="0"/>
                        <a:t>('\u000C')</a:t>
                      </a:r>
                      <a:endParaRPr lang="en-US" dirty="0"/>
                    </a:p>
                  </a:txBody>
                  <a:tcPr/>
                </a:tc>
              </a:tr>
              <a:tr h="370840">
                <a:tc>
                  <a:txBody>
                    <a:bodyPr/>
                    <a:lstStyle/>
                    <a:p>
                      <a:pPr algn="ctr"/>
                      <a:r>
                        <a:rPr lang="en-US" dirty="0" smtClean="0"/>
                        <a:t>\a</a:t>
                      </a:r>
                      <a:endParaRPr lang="en-US" dirty="0"/>
                    </a:p>
                  </a:txBody>
                  <a:tcPr/>
                </a:tc>
                <a:tc>
                  <a:txBody>
                    <a:bodyPr/>
                    <a:lstStyle/>
                    <a:p>
                      <a:r>
                        <a:rPr lang="zh-CN" altLang="en-US" dirty="0" smtClean="0"/>
                        <a:t>报警 </a:t>
                      </a:r>
                      <a:r>
                        <a:rPr lang="en-US" altLang="zh-CN" dirty="0" smtClean="0"/>
                        <a:t>(bell) </a:t>
                      </a:r>
                      <a:r>
                        <a:rPr lang="zh-CN" altLang="en-US" dirty="0" smtClean="0"/>
                        <a:t>符 </a:t>
                      </a:r>
                      <a:r>
                        <a:rPr lang="en-US" altLang="zh-CN" dirty="0" smtClean="0"/>
                        <a:t>('\u0007')</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0236" y="825032"/>
            <a:ext cx="11015870" cy="593864"/>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常用元字符：</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中的正则表达式基本语法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550040" y="1413348"/>
          <a:ext cx="10738070" cy="5191760"/>
        </p:xfrm>
        <a:graphic>
          <a:graphicData uri="http://schemas.openxmlformats.org/drawingml/2006/table">
            <a:tbl>
              <a:tblPr firstRow="1" bandRow="1">
                <a:tableStyleId>{5C22544A-7EE6-4342-B048-85BDC9FD1C3A}</a:tableStyleId>
              </a:tblPr>
              <a:tblGrid>
                <a:gridCol w="2064301"/>
                <a:gridCol w="8673769"/>
              </a:tblGrid>
              <a:tr h="370840">
                <a:tc>
                  <a:txBody>
                    <a:bodyPr/>
                    <a:lstStyle/>
                    <a:p>
                      <a:pPr algn="ctr"/>
                      <a:r>
                        <a:rPr lang="zh-CN" altLang="en-US" dirty="0" smtClean="0"/>
                        <a:t>元字符</a:t>
                      </a:r>
                      <a:endParaRPr lang="en-US" dirty="0"/>
                    </a:p>
                  </a:txBody>
                  <a:tcPr/>
                </a:tc>
                <a:tc>
                  <a:txBody>
                    <a:bodyPr/>
                    <a:lstStyle/>
                    <a:p>
                      <a:pPr algn="ctr"/>
                      <a:r>
                        <a:rPr lang="zh-CN" altLang="en-US" dirty="0" smtClean="0"/>
                        <a:t>含义</a:t>
                      </a:r>
                      <a:endParaRPr lang="en-US" dirty="0"/>
                    </a:p>
                  </a:txBody>
                  <a:tcPr/>
                </a:tc>
              </a:tr>
              <a:tr h="370840">
                <a:tc>
                  <a:txBody>
                    <a:bodyPr/>
                    <a:lstStyle/>
                    <a:p>
                      <a:pPr algn="ctr"/>
                      <a:r>
                        <a:rPr lang="en-US" dirty="0" smtClean="0"/>
                        <a:t>\e</a:t>
                      </a:r>
                      <a:endParaRPr lang="en-US" dirty="0"/>
                    </a:p>
                  </a:txBody>
                  <a:tcPr/>
                </a:tc>
                <a:tc>
                  <a:txBody>
                    <a:bodyPr/>
                    <a:lstStyle/>
                    <a:p>
                      <a:r>
                        <a:rPr lang="zh-CN" altLang="en-US" dirty="0" smtClean="0"/>
                        <a:t>转义符 </a:t>
                      </a:r>
                      <a:r>
                        <a:rPr lang="en-US" altLang="zh-CN" dirty="0" smtClean="0"/>
                        <a:t>('\u001B')</a:t>
                      </a:r>
                      <a:endParaRPr lang="en-US" dirty="0"/>
                    </a:p>
                  </a:txBody>
                  <a:tcPr/>
                </a:tc>
              </a:tr>
              <a:tr h="370840">
                <a:tc>
                  <a:txBody>
                    <a:bodyPr/>
                    <a:lstStyle/>
                    <a:p>
                      <a:pPr algn="ctr"/>
                      <a:r>
                        <a:rPr lang="en-US" dirty="0" smtClean="0"/>
                        <a:t>\</a:t>
                      </a:r>
                      <a:r>
                        <a:rPr lang="en-US" dirty="0" err="1" smtClean="0"/>
                        <a:t>cx</a:t>
                      </a:r>
                      <a:endParaRPr lang="en-US" dirty="0"/>
                    </a:p>
                  </a:txBody>
                  <a:tcPr/>
                </a:tc>
                <a:tc>
                  <a:txBody>
                    <a:bodyPr/>
                    <a:lstStyle/>
                    <a:p>
                      <a:r>
                        <a:rPr lang="zh-CN" altLang="en-US" dirty="0" smtClean="0"/>
                        <a:t>对应于 </a:t>
                      </a:r>
                      <a:r>
                        <a:rPr lang="en-US" altLang="zh-CN" dirty="0" smtClean="0"/>
                        <a:t>x </a:t>
                      </a:r>
                      <a:r>
                        <a:rPr lang="zh-CN" altLang="en-US" dirty="0" smtClean="0"/>
                        <a:t>的控制符</a:t>
                      </a:r>
                      <a:endParaRPr lang="en-US" dirty="0"/>
                    </a:p>
                  </a:txBody>
                  <a:tcPr/>
                </a:tc>
              </a:tr>
              <a:tr h="370840">
                <a:tc>
                  <a:txBody>
                    <a:bodyPr/>
                    <a:lstStyle/>
                    <a:p>
                      <a:pPr algn="ctr"/>
                      <a:r>
                        <a:rPr lang="en-US" dirty="0" smtClean="0"/>
                        <a:t>[</a:t>
                      </a:r>
                      <a:r>
                        <a:rPr lang="en-US" dirty="0" err="1" smtClean="0"/>
                        <a:t>abc</a:t>
                      </a:r>
                      <a:r>
                        <a:rPr lang="en-US" dirty="0" smtClean="0"/>
                        <a:t>]</a:t>
                      </a:r>
                      <a:endParaRPr lang="en-US" dirty="0"/>
                    </a:p>
                  </a:txBody>
                  <a:tcPr/>
                </a:tc>
                <a:tc>
                  <a:txBody>
                    <a:bodyPr/>
                    <a:lstStyle/>
                    <a:p>
                      <a:r>
                        <a:rPr lang="en-US" altLang="zh-CN" dirty="0" smtClean="0"/>
                        <a:t>a</a:t>
                      </a:r>
                      <a:r>
                        <a:rPr lang="zh-CN" altLang="en-US" dirty="0" smtClean="0"/>
                        <a:t>、</a:t>
                      </a:r>
                      <a:r>
                        <a:rPr lang="en-US" altLang="zh-CN" dirty="0" smtClean="0"/>
                        <a:t>b </a:t>
                      </a:r>
                      <a:r>
                        <a:rPr lang="zh-CN" altLang="en-US" dirty="0" smtClean="0"/>
                        <a:t>或 </a:t>
                      </a:r>
                      <a:r>
                        <a:rPr lang="en-US" altLang="zh-CN" dirty="0" smtClean="0"/>
                        <a:t>c</a:t>
                      </a:r>
                      <a:r>
                        <a:rPr lang="zh-CN" altLang="en-US" dirty="0" smtClean="0"/>
                        <a:t>（简单类）</a:t>
                      </a:r>
                      <a:endParaRPr lang="en-US" dirty="0"/>
                    </a:p>
                  </a:txBody>
                  <a:tcPr/>
                </a:tc>
              </a:tr>
              <a:tr h="370840">
                <a:tc>
                  <a:txBody>
                    <a:bodyPr/>
                    <a:lstStyle/>
                    <a:p>
                      <a:pPr algn="ctr"/>
                      <a:r>
                        <a:rPr lang="en-US" dirty="0" smtClean="0"/>
                        <a:t>[^</a:t>
                      </a:r>
                      <a:r>
                        <a:rPr lang="en-US" dirty="0" err="1" smtClean="0"/>
                        <a:t>abc</a:t>
                      </a:r>
                      <a:r>
                        <a:rPr lang="en-US" dirty="0" smtClean="0"/>
                        <a:t>]</a:t>
                      </a:r>
                      <a:endParaRPr lang="en-US" dirty="0"/>
                    </a:p>
                  </a:txBody>
                  <a:tcPr/>
                </a:tc>
                <a:tc>
                  <a:txBody>
                    <a:bodyPr/>
                    <a:lstStyle/>
                    <a:p>
                      <a:r>
                        <a:rPr lang="zh-CN" altLang="en-US" dirty="0" smtClean="0"/>
                        <a:t>任何字符，除了 </a:t>
                      </a:r>
                      <a:r>
                        <a:rPr lang="en-US" dirty="0" err="1" smtClean="0"/>
                        <a:t>a、b</a:t>
                      </a:r>
                      <a:r>
                        <a:rPr lang="en-US" dirty="0" smtClean="0"/>
                        <a:t> </a:t>
                      </a:r>
                      <a:r>
                        <a:rPr lang="zh-CN" altLang="en-US" dirty="0" smtClean="0"/>
                        <a:t>或 </a:t>
                      </a:r>
                      <a:r>
                        <a:rPr lang="en-US" dirty="0" smtClean="0"/>
                        <a:t>c（</a:t>
                      </a:r>
                      <a:r>
                        <a:rPr lang="zh-CN" altLang="en-US" dirty="0" smtClean="0"/>
                        <a:t>否定）</a:t>
                      </a:r>
                      <a:endParaRPr lang="en-US" dirty="0"/>
                    </a:p>
                  </a:txBody>
                  <a:tcPr/>
                </a:tc>
              </a:tr>
              <a:tr h="370840">
                <a:tc>
                  <a:txBody>
                    <a:bodyPr/>
                    <a:lstStyle/>
                    <a:p>
                      <a:pPr algn="ctr"/>
                      <a:r>
                        <a:rPr lang="en-US" dirty="0" smtClean="0"/>
                        <a:t>[a-</a:t>
                      </a:r>
                      <a:r>
                        <a:rPr lang="en-US" dirty="0" err="1" smtClean="0"/>
                        <a:t>zA</a:t>
                      </a:r>
                      <a:r>
                        <a:rPr lang="en-US" dirty="0" smtClean="0"/>
                        <a:t>-Z]</a:t>
                      </a:r>
                      <a:endParaRPr lang="en-US" dirty="0"/>
                    </a:p>
                  </a:txBody>
                  <a:tcPr/>
                </a:tc>
                <a:tc>
                  <a:txBody>
                    <a:bodyPr/>
                    <a:lstStyle/>
                    <a:p>
                      <a:r>
                        <a:rPr lang="en-US" dirty="0" smtClean="0"/>
                        <a:t>a </a:t>
                      </a:r>
                      <a:r>
                        <a:rPr lang="zh-CN" altLang="en-US" dirty="0" smtClean="0"/>
                        <a:t>到 </a:t>
                      </a:r>
                      <a:r>
                        <a:rPr lang="en-US" dirty="0" smtClean="0"/>
                        <a:t>z </a:t>
                      </a:r>
                      <a:r>
                        <a:rPr lang="zh-CN" altLang="en-US" dirty="0" smtClean="0"/>
                        <a:t>或 </a:t>
                      </a:r>
                      <a:r>
                        <a:rPr lang="en-US" dirty="0" smtClean="0"/>
                        <a:t>A </a:t>
                      </a:r>
                      <a:r>
                        <a:rPr lang="zh-CN" altLang="en-US" dirty="0" smtClean="0"/>
                        <a:t>到 </a:t>
                      </a:r>
                      <a:r>
                        <a:rPr lang="en-US" dirty="0" smtClean="0"/>
                        <a:t>Z，</a:t>
                      </a:r>
                      <a:r>
                        <a:rPr lang="zh-CN" altLang="en-US" dirty="0" smtClean="0"/>
                        <a:t>两头的字母包括在内（范围）</a:t>
                      </a:r>
                      <a:endParaRPr lang="en-US" dirty="0"/>
                    </a:p>
                  </a:txBody>
                  <a:tcPr/>
                </a:tc>
              </a:tr>
              <a:tr h="370840">
                <a:tc>
                  <a:txBody>
                    <a:bodyPr/>
                    <a:lstStyle/>
                    <a:p>
                      <a:pPr algn="ctr"/>
                      <a:r>
                        <a:rPr lang="en-US" dirty="0" smtClean="0"/>
                        <a:t>[a-d[m-p]]</a:t>
                      </a:r>
                      <a:endParaRPr lang="en-US" dirty="0"/>
                    </a:p>
                  </a:txBody>
                  <a:tcPr/>
                </a:tc>
                <a:tc>
                  <a:txBody>
                    <a:bodyPr/>
                    <a:lstStyle/>
                    <a:p>
                      <a:r>
                        <a:rPr lang="pt-BR" dirty="0" smtClean="0"/>
                        <a:t>a 到 d 或 m 到 p</a:t>
                      </a:r>
                      <a:r>
                        <a:rPr lang="zh-CN" altLang="en-US" dirty="0" smtClean="0"/>
                        <a:t>，等同于</a:t>
                      </a:r>
                      <a:r>
                        <a:rPr lang="pt-BR" dirty="0" smtClean="0"/>
                        <a:t>：[a-dm-p]（并集）</a:t>
                      </a:r>
                      <a:endParaRPr lang="en-US" dirty="0"/>
                    </a:p>
                  </a:txBody>
                  <a:tcPr/>
                </a:tc>
              </a:tr>
              <a:tr h="370840">
                <a:tc>
                  <a:txBody>
                    <a:bodyPr/>
                    <a:lstStyle/>
                    <a:p>
                      <a:pPr algn="ctr"/>
                      <a:r>
                        <a:rPr lang="en-US" dirty="0" smtClean="0"/>
                        <a:t>[a-z&amp;&amp;[def]]</a:t>
                      </a:r>
                      <a:endParaRPr lang="en-US" dirty="0"/>
                    </a:p>
                  </a:txBody>
                  <a:tcPr/>
                </a:tc>
                <a:tc>
                  <a:txBody>
                    <a:bodyPr/>
                    <a:lstStyle/>
                    <a:p>
                      <a:r>
                        <a:rPr lang="en-US" dirty="0" err="1" smtClean="0"/>
                        <a:t>d、e</a:t>
                      </a:r>
                      <a:r>
                        <a:rPr lang="en-US" dirty="0" smtClean="0"/>
                        <a:t> </a:t>
                      </a:r>
                      <a:r>
                        <a:rPr lang="zh-CN" altLang="en-US" dirty="0" smtClean="0"/>
                        <a:t>或 </a:t>
                      </a:r>
                      <a:r>
                        <a:rPr lang="en-US" dirty="0" smtClean="0"/>
                        <a:t>f（</a:t>
                      </a:r>
                      <a:r>
                        <a:rPr lang="zh-CN" altLang="en-US" dirty="0" smtClean="0"/>
                        <a:t>交集）</a:t>
                      </a:r>
                      <a:endParaRPr lang="en-US" dirty="0"/>
                    </a:p>
                  </a:txBody>
                  <a:tcPr/>
                </a:tc>
              </a:tr>
              <a:tr h="370840">
                <a:tc>
                  <a:txBody>
                    <a:bodyPr/>
                    <a:lstStyle/>
                    <a:p>
                      <a:pPr algn="ctr"/>
                      <a:r>
                        <a:rPr lang="en-US" dirty="0" smtClean="0"/>
                        <a:t>[a-z&amp;&amp;[^</a:t>
                      </a:r>
                      <a:r>
                        <a:rPr lang="en-US" dirty="0" err="1" smtClean="0"/>
                        <a:t>bc</a:t>
                      </a:r>
                      <a:r>
                        <a:rPr lang="en-US" dirty="0" smtClean="0"/>
                        <a:t>]]</a:t>
                      </a:r>
                      <a:endParaRPr lang="en-US" dirty="0"/>
                    </a:p>
                  </a:txBody>
                  <a:tcPr/>
                </a:tc>
                <a:tc>
                  <a:txBody>
                    <a:bodyPr/>
                    <a:lstStyle/>
                    <a:p>
                      <a:r>
                        <a:rPr lang="en-US" dirty="0" smtClean="0"/>
                        <a:t>a </a:t>
                      </a:r>
                      <a:r>
                        <a:rPr lang="zh-CN" altLang="en-US" dirty="0" smtClean="0"/>
                        <a:t>到 </a:t>
                      </a:r>
                      <a:r>
                        <a:rPr lang="en-US" dirty="0" smtClean="0"/>
                        <a:t>z，</a:t>
                      </a:r>
                      <a:r>
                        <a:rPr lang="zh-CN" altLang="en-US" dirty="0" smtClean="0"/>
                        <a:t>除了 </a:t>
                      </a:r>
                      <a:r>
                        <a:rPr lang="en-US" dirty="0" smtClean="0"/>
                        <a:t>b </a:t>
                      </a:r>
                      <a:r>
                        <a:rPr lang="zh-CN" altLang="en-US" dirty="0" smtClean="0"/>
                        <a:t>和 </a:t>
                      </a:r>
                      <a:r>
                        <a:rPr lang="en-US" altLang="zh-CN" dirty="0" smtClean="0"/>
                        <a:t>c</a:t>
                      </a:r>
                      <a:r>
                        <a:rPr lang="zh-CN" altLang="en-US" dirty="0" smtClean="0"/>
                        <a:t>，等同于</a:t>
                      </a:r>
                      <a:r>
                        <a:rPr lang="en-US" dirty="0" smtClean="0"/>
                        <a:t>c：[ad-z]（</a:t>
                      </a:r>
                      <a:r>
                        <a:rPr lang="zh-CN" altLang="en-US" dirty="0" smtClean="0"/>
                        <a:t>减去）</a:t>
                      </a:r>
                      <a:endParaRPr lang="en-US" dirty="0"/>
                    </a:p>
                  </a:txBody>
                  <a:tcPr/>
                </a:tc>
              </a:tr>
              <a:tr h="370840">
                <a:tc>
                  <a:txBody>
                    <a:bodyPr/>
                    <a:lstStyle/>
                    <a:p>
                      <a:pPr algn="ctr"/>
                      <a:r>
                        <a:rPr lang="en-US" dirty="0" smtClean="0"/>
                        <a:t>[a-z&amp;&amp;[^m-p]]</a:t>
                      </a:r>
                      <a:endParaRPr lang="en-US" dirty="0"/>
                    </a:p>
                  </a:txBody>
                  <a:tcPr/>
                </a:tc>
                <a:tc>
                  <a:txBody>
                    <a:bodyPr/>
                    <a:lstStyle/>
                    <a:p>
                      <a:r>
                        <a:rPr lang="en-US" dirty="0" smtClean="0"/>
                        <a:t>a </a:t>
                      </a:r>
                      <a:r>
                        <a:rPr lang="zh-CN" altLang="en-US" dirty="0" smtClean="0"/>
                        <a:t>到 </a:t>
                      </a:r>
                      <a:r>
                        <a:rPr lang="en-US" dirty="0" smtClean="0"/>
                        <a:t>z，</a:t>
                      </a:r>
                      <a:r>
                        <a:rPr lang="zh-CN" altLang="en-US" dirty="0" smtClean="0"/>
                        <a:t>而非 </a:t>
                      </a:r>
                      <a:r>
                        <a:rPr lang="en-US" dirty="0" smtClean="0"/>
                        <a:t>m </a:t>
                      </a:r>
                      <a:r>
                        <a:rPr lang="zh-CN" altLang="en-US" dirty="0" smtClean="0"/>
                        <a:t>到 </a:t>
                      </a:r>
                      <a:r>
                        <a:rPr lang="en-US" dirty="0" smtClean="0"/>
                        <a:t>p</a:t>
                      </a:r>
                      <a:r>
                        <a:rPr lang="zh-CN" altLang="en-US" dirty="0" smtClean="0"/>
                        <a:t>，等同于</a:t>
                      </a:r>
                      <a:r>
                        <a:rPr lang="en-US" dirty="0" smtClean="0"/>
                        <a:t>：[a-</a:t>
                      </a:r>
                      <a:r>
                        <a:rPr lang="en-US" dirty="0" err="1" smtClean="0"/>
                        <a:t>lq</a:t>
                      </a:r>
                      <a:r>
                        <a:rPr lang="en-US" dirty="0" smtClean="0"/>
                        <a:t>-z]（</a:t>
                      </a:r>
                      <a:r>
                        <a:rPr lang="zh-CN" altLang="en-US" dirty="0" smtClean="0"/>
                        <a:t>减去）</a:t>
                      </a:r>
                      <a:endParaRPr lang="en-US" dirty="0"/>
                    </a:p>
                  </a:txBody>
                  <a:tcPr/>
                </a:tc>
              </a:tr>
              <a:tr h="370840">
                <a:tc>
                  <a:txBody>
                    <a:bodyPr/>
                    <a:lstStyle/>
                    <a:p>
                      <a:pPr algn="ctr"/>
                      <a:r>
                        <a:rPr lang="en-US" dirty="0" smtClean="0"/>
                        <a:t>.</a:t>
                      </a:r>
                      <a:endParaRPr lang="en-US" dirty="0"/>
                    </a:p>
                  </a:txBody>
                  <a:tcPr/>
                </a:tc>
                <a:tc>
                  <a:txBody>
                    <a:bodyPr/>
                    <a:lstStyle/>
                    <a:p>
                      <a:r>
                        <a:rPr lang="zh-CN" altLang="en-US" dirty="0" smtClean="0"/>
                        <a:t>任何字符（与行结束符可能匹配也可能不匹配）</a:t>
                      </a:r>
                      <a:endParaRPr lang="en-US" dirty="0"/>
                    </a:p>
                  </a:txBody>
                  <a:tcPr/>
                </a:tc>
              </a:tr>
              <a:tr h="370840">
                <a:tc>
                  <a:txBody>
                    <a:bodyPr/>
                    <a:lstStyle/>
                    <a:p>
                      <a:pPr algn="ctr"/>
                      <a:r>
                        <a:rPr lang="en-US" dirty="0" smtClean="0"/>
                        <a:t>\d</a:t>
                      </a:r>
                      <a:endParaRPr lang="en-US" dirty="0"/>
                    </a:p>
                  </a:txBody>
                  <a:tcPr/>
                </a:tc>
                <a:tc>
                  <a:txBody>
                    <a:bodyPr/>
                    <a:lstStyle/>
                    <a:p>
                      <a:r>
                        <a:rPr lang="zh-CN" altLang="en-US" dirty="0" smtClean="0"/>
                        <a:t>数字，等同于：</a:t>
                      </a:r>
                      <a:r>
                        <a:rPr lang="en-US" altLang="zh-CN" dirty="0" smtClean="0"/>
                        <a:t>[0-9]</a:t>
                      </a:r>
                      <a:endParaRPr lang="en-US" dirty="0"/>
                    </a:p>
                  </a:txBody>
                  <a:tcPr/>
                </a:tc>
              </a:tr>
              <a:tr h="370840">
                <a:tc>
                  <a:txBody>
                    <a:bodyPr/>
                    <a:lstStyle/>
                    <a:p>
                      <a:pPr algn="ctr"/>
                      <a:r>
                        <a:rPr lang="en-US" dirty="0" smtClean="0"/>
                        <a:t>\D</a:t>
                      </a:r>
                      <a:endParaRPr lang="en-US" dirty="0"/>
                    </a:p>
                  </a:txBody>
                  <a:tcPr/>
                </a:tc>
                <a:tc>
                  <a:txBody>
                    <a:bodyPr/>
                    <a:lstStyle/>
                    <a:p>
                      <a:r>
                        <a:rPr lang="zh-CN" altLang="en-US" dirty="0" smtClean="0"/>
                        <a:t>非数字，等同于： </a:t>
                      </a:r>
                      <a:r>
                        <a:rPr lang="en-US" altLang="zh-CN" dirty="0" smtClean="0"/>
                        <a:t>[^0-9]</a:t>
                      </a:r>
                      <a:endParaRPr lang="en-US" dirty="0"/>
                    </a:p>
                  </a:txBody>
                  <a:tcPr/>
                </a:tc>
              </a:tr>
              <a:tr h="370840">
                <a:tc>
                  <a:txBody>
                    <a:bodyPr/>
                    <a:lstStyle/>
                    <a:p>
                      <a:pPr algn="ctr"/>
                      <a:r>
                        <a:rPr lang="en-US" dirty="0" smtClean="0"/>
                        <a:t>\s</a:t>
                      </a:r>
                      <a:endParaRPr lang="en-US" dirty="0"/>
                    </a:p>
                  </a:txBody>
                  <a:tcPr/>
                </a:tc>
                <a:tc>
                  <a:txBody>
                    <a:bodyPr/>
                    <a:lstStyle/>
                    <a:p>
                      <a:r>
                        <a:rPr lang="zh-CN" altLang="en-US" dirty="0" smtClean="0"/>
                        <a:t>空白字符，等同于：</a:t>
                      </a:r>
                      <a:r>
                        <a:rPr lang="en-US" altLang="zh-CN" dirty="0" smtClean="0"/>
                        <a:t>[ \</a:t>
                      </a:r>
                      <a:r>
                        <a:rPr lang="en-US" dirty="0" smtClean="0"/>
                        <a:t>t\n\x0B\f\r]</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471" y="698908"/>
            <a:ext cx="11015870" cy="593864"/>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常用元字符：</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中的正则表达式基本语法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581571" y="1366051"/>
          <a:ext cx="10738070" cy="4450080"/>
        </p:xfrm>
        <a:graphic>
          <a:graphicData uri="http://schemas.openxmlformats.org/drawingml/2006/table">
            <a:tbl>
              <a:tblPr firstRow="1" bandRow="1">
                <a:tableStyleId>{5C22544A-7EE6-4342-B048-85BDC9FD1C3A}</a:tableStyleId>
              </a:tblPr>
              <a:tblGrid>
                <a:gridCol w="2064301"/>
                <a:gridCol w="8673769"/>
              </a:tblGrid>
              <a:tr h="370840">
                <a:tc>
                  <a:txBody>
                    <a:bodyPr/>
                    <a:lstStyle/>
                    <a:p>
                      <a:pPr algn="ctr"/>
                      <a:r>
                        <a:rPr lang="zh-CN" altLang="en-US" dirty="0" smtClean="0"/>
                        <a:t>元字符</a:t>
                      </a:r>
                      <a:endParaRPr lang="en-US" dirty="0"/>
                    </a:p>
                  </a:txBody>
                  <a:tcPr/>
                </a:tc>
                <a:tc>
                  <a:txBody>
                    <a:bodyPr/>
                    <a:lstStyle/>
                    <a:p>
                      <a:pPr algn="ctr"/>
                      <a:r>
                        <a:rPr lang="zh-CN" altLang="en-US" dirty="0" smtClean="0"/>
                        <a:t>含义</a:t>
                      </a:r>
                      <a:endParaRPr lang="en-US" dirty="0"/>
                    </a:p>
                  </a:txBody>
                  <a:tcPr/>
                </a:tc>
              </a:tr>
              <a:tr h="370840">
                <a:tc>
                  <a:txBody>
                    <a:bodyPr/>
                    <a:lstStyle/>
                    <a:p>
                      <a:pPr algn="ctr"/>
                      <a:r>
                        <a:rPr lang="en-US" dirty="0" smtClean="0"/>
                        <a:t>\S</a:t>
                      </a:r>
                      <a:endParaRPr lang="en-US" dirty="0"/>
                    </a:p>
                  </a:txBody>
                  <a:tcPr/>
                </a:tc>
                <a:tc>
                  <a:txBody>
                    <a:bodyPr/>
                    <a:lstStyle/>
                    <a:p>
                      <a:r>
                        <a:rPr lang="zh-CN" altLang="en-US" dirty="0" smtClean="0"/>
                        <a:t>非空白字符，等同于：</a:t>
                      </a:r>
                      <a:r>
                        <a:rPr lang="en-US" altLang="zh-CN" dirty="0" smtClean="0"/>
                        <a:t>[^\</a:t>
                      </a:r>
                      <a:r>
                        <a:rPr lang="en-US" dirty="0" smtClean="0"/>
                        <a:t>s]</a:t>
                      </a:r>
                      <a:endParaRPr lang="en-US" dirty="0"/>
                    </a:p>
                  </a:txBody>
                  <a:tcPr/>
                </a:tc>
              </a:tr>
              <a:tr h="370840">
                <a:tc>
                  <a:txBody>
                    <a:bodyPr/>
                    <a:lstStyle/>
                    <a:p>
                      <a:pPr algn="ctr"/>
                      <a:r>
                        <a:rPr lang="en-US" dirty="0" smtClean="0"/>
                        <a:t>\w</a:t>
                      </a:r>
                      <a:endParaRPr lang="en-US" dirty="0"/>
                    </a:p>
                  </a:txBody>
                  <a:tcPr/>
                </a:tc>
                <a:tc>
                  <a:txBody>
                    <a:bodyPr/>
                    <a:lstStyle/>
                    <a:p>
                      <a:r>
                        <a:rPr lang="zh-CN" altLang="en-US" dirty="0" smtClean="0"/>
                        <a:t>单词字符，等同于：</a:t>
                      </a:r>
                      <a:r>
                        <a:rPr lang="en-US" altLang="zh-CN" dirty="0" smtClean="0"/>
                        <a:t>[</a:t>
                      </a:r>
                      <a:r>
                        <a:rPr lang="en-US" dirty="0" smtClean="0"/>
                        <a:t>a-zA-Z_0-9]</a:t>
                      </a:r>
                      <a:endParaRPr lang="en-US" dirty="0"/>
                    </a:p>
                  </a:txBody>
                  <a:tcPr/>
                </a:tc>
              </a:tr>
              <a:tr h="370840">
                <a:tc>
                  <a:txBody>
                    <a:bodyPr/>
                    <a:lstStyle/>
                    <a:p>
                      <a:pPr algn="ctr"/>
                      <a:r>
                        <a:rPr lang="en-US" dirty="0" smtClean="0"/>
                        <a:t>\W</a:t>
                      </a:r>
                      <a:endParaRPr lang="en-US" dirty="0"/>
                    </a:p>
                  </a:txBody>
                  <a:tcPr/>
                </a:tc>
                <a:tc>
                  <a:txBody>
                    <a:bodyPr/>
                    <a:lstStyle/>
                    <a:p>
                      <a:r>
                        <a:rPr lang="zh-CN" altLang="en-US" dirty="0" smtClean="0"/>
                        <a:t>非单词字符，等同于：</a:t>
                      </a:r>
                      <a:r>
                        <a:rPr lang="en-US" altLang="zh-CN" dirty="0" smtClean="0"/>
                        <a:t>[^\</a:t>
                      </a:r>
                      <a:r>
                        <a:rPr lang="en-US" dirty="0" smtClean="0"/>
                        <a:t>w]</a:t>
                      </a:r>
                    </a:p>
                  </a:txBody>
                  <a:tcPr/>
                </a:tc>
              </a:tr>
              <a:tr h="370840">
                <a:tc>
                  <a:txBody>
                    <a:bodyPr/>
                    <a:lstStyle/>
                    <a:p>
                      <a:pPr algn="ctr"/>
                      <a:r>
                        <a:rPr lang="en-US" dirty="0" smtClean="0"/>
                        <a:t>^</a:t>
                      </a:r>
                      <a:endParaRPr lang="en-US" dirty="0"/>
                    </a:p>
                  </a:txBody>
                  <a:tcPr/>
                </a:tc>
                <a:tc>
                  <a:txBody>
                    <a:bodyPr/>
                    <a:lstStyle/>
                    <a:p>
                      <a:r>
                        <a:rPr lang="zh-CN" altLang="en-US" dirty="0" smtClean="0"/>
                        <a:t>行的开头</a:t>
                      </a:r>
                      <a:endParaRPr lang="en-US" dirty="0"/>
                    </a:p>
                  </a:txBody>
                  <a:tcPr/>
                </a:tc>
              </a:tr>
              <a:tr h="370840">
                <a:tc>
                  <a:txBody>
                    <a:bodyPr/>
                    <a:lstStyle/>
                    <a:p>
                      <a:pPr algn="ctr"/>
                      <a:r>
                        <a:rPr lang="en-US" dirty="0" smtClean="0"/>
                        <a:t>$</a:t>
                      </a:r>
                      <a:endParaRPr lang="en-US" dirty="0"/>
                    </a:p>
                  </a:txBody>
                  <a:tcPr/>
                </a:tc>
                <a:tc>
                  <a:txBody>
                    <a:bodyPr/>
                    <a:lstStyle/>
                    <a:p>
                      <a:r>
                        <a:rPr lang="zh-CN" altLang="en-US" dirty="0" smtClean="0"/>
                        <a:t>行的结尾</a:t>
                      </a:r>
                      <a:endParaRPr lang="en-US" dirty="0"/>
                    </a:p>
                  </a:txBody>
                  <a:tcPr/>
                </a:tc>
              </a:tr>
              <a:tr h="370840">
                <a:tc>
                  <a:txBody>
                    <a:bodyPr/>
                    <a:lstStyle/>
                    <a:p>
                      <a:pPr algn="ctr"/>
                      <a:r>
                        <a:rPr lang="en-US" dirty="0" smtClean="0"/>
                        <a:t>\b</a:t>
                      </a:r>
                      <a:endParaRPr lang="en-US" dirty="0"/>
                    </a:p>
                  </a:txBody>
                  <a:tcPr/>
                </a:tc>
                <a:tc>
                  <a:txBody>
                    <a:bodyPr/>
                    <a:lstStyle/>
                    <a:p>
                      <a:r>
                        <a:rPr lang="zh-CN" altLang="en-US" dirty="0" smtClean="0"/>
                        <a:t>单词边界</a:t>
                      </a:r>
                      <a:endParaRPr lang="en-US" dirty="0"/>
                    </a:p>
                  </a:txBody>
                  <a:tcPr/>
                </a:tc>
              </a:tr>
              <a:tr h="370840">
                <a:tc>
                  <a:txBody>
                    <a:bodyPr/>
                    <a:lstStyle/>
                    <a:p>
                      <a:pPr algn="ctr"/>
                      <a:r>
                        <a:rPr lang="en-US" dirty="0" smtClean="0"/>
                        <a:t>\B</a:t>
                      </a:r>
                      <a:endParaRPr lang="en-US" dirty="0"/>
                    </a:p>
                  </a:txBody>
                  <a:tcPr/>
                </a:tc>
                <a:tc>
                  <a:txBody>
                    <a:bodyPr/>
                    <a:lstStyle/>
                    <a:p>
                      <a:r>
                        <a:rPr lang="zh-CN" altLang="en-US" dirty="0" smtClean="0"/>
                        <a:t>非单词边界</a:t>
                      </a:r>
                      <a:endParaRPr lang="en-US" dirty="0"/>
                    </a:p>
                  </a:txBody>
                  <a:tcPr/>
                </a:tc>
              </a:tr>
              <a:tr h="370840">
                <a:tc>
                  <a:txBody>
                    <a:bodyPr/>
                    <a:lstStyle/>
                    <a:p>
                      <a:pPr algn="ctr"/>
                      <a:r>
                        <a:rPr lang="en-US" dirty="0" smtClean="0"/>
                        <a:t>\A</a:t>
                      </a:r>
                      <a:endParaRPr lang="en-US" dirty="0"/>
                    </a:p>
                  </a:txBody>
                  <a:tcPr/>
                </a:tc>
                <a:tc>
                  <a:txBody>
                    <a:bodyPr/>
                    <a:lstStyle/>
                    <a:p>
                      <a:r>
                        <a:rPr lang="zh-CN" altLang="en-US" dirty="0" smtClean="0"/>
                        <a:t>输入的开头</a:t>
                      </a:r>
                      <a:endParaRPr lang="en-US" dirty="0"/>
                    </a:p>
                  </a:txBody>
                  <a:tcPr/>
                </a:tc>
              </a:tr>
              <a:tr h="370840">
                <a:tc>
                  <a:txBody>
                    <a:bodyPr/>
                    <a:lstStyle/>
                    <a:p>
                      <a:pPr algn="ctr"/>
                      <a:r>
                        <a:rPr lang="en-US" dirty="0" smtClean="0"/>
                        <a:t>\G</a:t>
                      </a:r>
                      <a:endParaRPr lang="en-US" dirty="0"/>
                    </a:p>
                  </a:txBody>
                  <a:tcPr/>
                </a:tc>
                <a:tc>
                  <a:txBody>
                    <a:bodyPr/>
                    <a:lstStyle/>
                    <a:p>
                      <a:r>
                        <a:rPr lang="zh-CN" altLang="en-US" dirty="0" smtClean="0"/>
                        <a:t>上一个匹配的结尾</a:t>
                      </a:r>
                      <a:endParaRPr lang="en-US" dirty="0"/>
                    </a:p>
                  </a:txBody>
                  <a:tcPr/>
                </a:tc>
              </a:tr>
              <a:tr h="370840">
                <a:tc>
                  <a:txBody>
                    <a:bodyPr/>
                    <a:lstStyle/>
                    <a:p>
                      <a:pPr algn="ctr"/>
                      <a:r>
                        <a:rPr lang="en-US" dirty="0" smtClean="0"/>
                        <a:t>\Z</a:t>
                      </a:r>
                      <a:endParaRPr lang="en-US" dirty="0"/>
                    </a:p>
                  </a:txBody>
                  <a:tcPr/>
                </a:tc>
                <a:tc>
                  <a:txBody>
                    <a:bodyPr/>
                    <a:lstStyle/>
                    <a:p>
                      <a:r>
                        <a:rPr lang="zh-CN" altLang="en-US" dirty="0" smtClean="0"/>
                        <a:t>输入的结尾，仅用于最后的结束符（如果有的话）</a:t>
                      </a:r>
                      <a:endParaRPr lang="en-US" dirty="0"/>
                    </a:p>
                  </a:txBody>
                  <a:tcPr/>
                </a:tc>
              </a:tr>
              <a:tr h="370840">
                <a:tc>
                  <a:txBody>
                    <a:bodyPr/>
                    <a:lstStyle/>
                    <a:p>
                      <a:pPr algn="ctr"/>
                      <a:r>
                        <a:rPr lang="en-US" dirty="0" smtClean="0"/>
                        <a:t>\z</a:t>
                      </a:r>
                      <a:endParaRPr lang="en-US" dirty="0"/>
                    </a:p>
                  </a:txBody>
                  <a:tcPr/>
                </a:tc>
                <a:tc>
                  <a:txBody>
                    <a:bodyPr/>
                    <a:lstStyle/>
                    <a:p>
                      <a:r>
                        <a:rPr lang="zh-CN" altLang="en-US" dirty="0" smtClean="0"/>
                        <a:t>输入的结尾</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正则表达式中往往需要对一些字符出现的次数进行规定，则需要量词；</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量词有不同的策略，</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中有三种策略，此处列出的是</a:t>
            </a:r>
            <a:r>
              <a:rPr lang="en-US" altLang="zh-CN" sz="2400" dirty="0" smtClean="0">
                <a:solidFill>
                  <a:schemeClr val="tx1">
                    <a:lumMod val="75000"/>
                    <a:lumOff val="25000"/>
                  </a:schemeClr>
                </a:solidFill>
              </a:rPr>
              <a:t>Greedy</a:t>
            </a:r>
            <a:r>
              <a:rPr lang="zh-CN" altLang="en-US" sz="2400" dirty="0" smtClean="0">
                <a:solidFill>
                  <a:schemeClr val="tx1">
                    <a:lumMod val="75000"/>
                    <a:lumOff val="25000"/>
                  </a:schemeClr>
                </a:solidFill>
              </a:rPr>
              <a:t>策略；</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常用量词：</a:t>
            </a:r>
            <a:endParaRPr lang="en-US" altLang="zh-CN" sz="2400" dirty="0" smtClean="0">
              <a:solidFill>
                <a:schemeClr val="tx1">
                  <a:lumMod val="75000"/>
                  <a:lumOff val="25000"/>
                </a:schemeClr>
              </a:solidFill>
            </a:endParaRPr>
          </a:p>
          <a:p>
            <a:pPr>
              <a:lnSpc>
                <a:spcPct val="100000"/>
              </a:lnSpc>
              <a:buNone/>
            </a:pPr>
            <a:endParaRPr lang="en-US" dirty="0" smtClean="0"/>
          </a:p>
          <a:p>
            <a:pPr>
              <a:lnSpc>
                <a:spcPct val="100000"/>
              </a:lnSpc>
              <a:buNone/>
            </a:pPr>
            <a:endParaRPr lang="en-US" dirty="0" smtClean="0"/>
          </a:p>
          <a:p>
            <a:pPr>
              <a:lnSpc>
                <a:spcPct val="100000"/>
              </a:lnSpc>
              <a:buNone/>
            </a:pP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量词等特殊修饰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534274" y="2327747"/>
          <a:ext cx="10738070" cy="2595880"/>
        </p:xfrm>
        <a:graphic>
          <a:graphicData uri="http://schemas.openxmlformats.org/drawingml/2006/table">
            <a:tbl>
              <a:tblPr firstRow="1" bandRow="1">
                <a:tableStyleId>{5C22544A-7EE6-4342-B048-85BDC9FD1C3A}</a:tableStyleId>
              </a:tblPr>
              <a:tblGrid>
                <a:gridCol w="2064301"/>
                <a:gridCol w="8673769"/>
              </a:tblGrid>
              <a:tr h="370840">
                <a:tc>
                  <a:txBody>
                    <a:bodyPr/>
                    <a:lstStyle/>
                    <a:p>
                      <a:pPr algn="ctr"/>
                      <a:r>
                        <a:rPr lang="zh-CN" altLang="en-US" dirty="0" smtClean="0"/>
                        <a:t>元字符</a:t>
                      </a:r>
                      <a:endParaRPr lang="en-US" dirty="0"/>
                    </a:p>
                  </a:txBody>
                  <a:tcPr/>
                </a:tc>
                <a:tc>
                  <a:txBody>
                    <a:bodyPr/>
                    <a:lstStyle/>
                    <a:p>
                      <a:pPr algn="ctr"/>
                      <a:r>
                        <a:rPr lang="zh-CN" altLang="en-US" dirty="0" smtClean="0"/>
                        <a:t>含义</a:t>
                      </a:r>
                      <a:endParaRPr lang="en-US" dirty="0"/>
                    </a:p>
                  </a:txBody>
                  <a:tcPr/>
                </a:tc>
              </a:tr>
              <a:tr h="370840">
                <a:tc>
                  <a:txBody>
                    <a:bodyPr/>
                    <a:lstStyle/>
                    <a:p>
                      <a:pPr algn="ctr"/>
                      <a:r>
                        <a:rPr lang="en-US" dirty="0" smtClean="0"/>
                        <a:t>X?</a:t>
                      </a:r>
                      <a:endParaRPr lang="en-US" dirty="0"/>
                    </a:p>
                  </a:txBody>
                  <a:tcPr/>
                </a:tc>
                <a:tc>
                  <a:txBody>
                    <a:bodyPr/>
                    <a:lstStyle/>
                    <a:p>
                      <a:r>
                        <a:rPr lang="en-US" altLang="zh-CN" dirty="0" smtClean="0"/>
                        <a:t>X</a:t>
                      </a:r>
                      <a:r>
                        <a:rPr lang="zh-CN" altLang="en-US" dirty="0" smtClean="0"/>
                        <a:t>，一次或一次也没有</a:t>
                      </a:r>
                      <a:endParaRPr lang="en-US" dirty="0"/>
                    </a:p>
                  </a:txBody>
                  <a:tcPr/>
                </a:tc>
              </a:tr>
              <a:tr h="370840">
                <a:tc>
                  <a:txBody>
                    <a:bodyPr/>
                    <a:lstStyle/>
                    <a:p>
                      <a:pPr algn="ctr"/>
                      <a:r>
                        <a:rPr lang="en-US" dirty="0" smtClean="0"/>
                        <a:t>X*</a:t>
                      </a:r>
                      <a:endParaRPr lang="en-US" dirty="0"/>
                    </a:p>
                  </a:txBody>
                  <a:tcPr/>
                </a:tc>
                <a:tc>
                  <a:txBody>
                    <a:bodyPr/>
                    <a:lstStyle/>
                    <a:p>
                      <a:r>
                        <a:rPr lang="en-US" altLang="zh-CN" dirty="0" smtClean="0"/>
                        <a:t>X</a:t>
                      </a:r>
                      <a:r>
                        <a:rPr lang="zh-CN" altLang="en-US" dirty="0" smtClean="0"/>
                        <a:t>，零次或多次</a:t>
                      </a:r>
                      <a:endParaRPr lang="en-US" dirty="0"/>
                    </a:p>
                  </a:txBody>
                  <a:tcPr/>
                </a:tc>
              </a:tr>
              <a:tr h="370840">
                <a:tc>
                  <a:txBody>
                    <a:bodyPr/>
                    <a:lstStyle/>
                    <a:p>
                      <a:pPr algn="ctr"/>
                      <a:r>
                        <a:rPr lang="en-US" dirty="0" smtClean="0"/>
                        <a:t>X+</a:t>
                      </a:r>
                      <a:endParaRPr lang="en-US" dirty="0"/>
                    </a:p>
                  </a:txBody>
                  <a:tcPr/>
                </a:tc>
                <a:tc>
                  <a:txBody>
                    <a:bodyPr/>
                    <a:lstStyle/>
                    <a:p>
                      <a:r>
                        <a:rPr lang="en-US" altLang="zh-CN" dirty="0" smtClean="0"/>
                        <a:t>X</a:t>
                      </a:r>
                      <a:r>
                        <a:rPr lang="zh-CN" altLang="en-US" dirty="0" smtClean="0"/>
                        <a:t>，一次或多次</a:t>
                      </a:r>
                      <a:endParaRPr lang="en-US" dirty="0" smtClean="0"/>
                    </a:p>
                  </a:txBody>
                  <a:tcPr/>
                </a:tc>
              </a:tr>
              <a:tr h="370840">
                <a:tc>
                  <a:txBody>
                    <a:bodyPr/>
                    <a:lstStyle/>
                    <a:p>
                      <a:pPr algn="ctr"/>
                      <a:r>
                        <a:rPr lang="en-US" dirty="0" smtClean="0"/>
                        <a:t>X{n}</a:t>
                      </a:r>
                      <a:endParaRPr lang="en-US" dirty="0"/>
                    </a:p>
                  </a:txBody>
                  <a:tcPr/>
                </a:tc>
                <a:tc>
                  <a:txBody>
                    <a:bodyPr/>
                    <a:lstStyle/>
                    <a:p>
                      <a:r>
                        <a:rPr lang="en-US" altLang="zh-CN" dirty="0" smtClean="0"/>
                        <a:t>X</a:t>
                      </a:r>
                      <a:r>
                        <a:rPr lang="zh-CN" altLang="en-US" dirty="0" smtClean="0"/>
                        <a:t>，恰好 </a:t>
                      </a:r>
                      <a:r>
                        <a:rPr lang="en-US" altLang="zh-CN" dirty="0" smtClean="0"/>
                        <a:t>n </a:t>
                      </a:r>
                      <a:r>
                        <a:rPr lang="zh-CN" altLang="en-US" dirty="0" smtClean="0"/>
                        <a:t>次</a:t>
                      </a:r>
                      <a:endParaRPr lang="en-US" dirty="0"/>
                    </a:p>
                  </a:txBody>
                  <a:tcPr/>
                </a:tc>
              </a:tr>
              <a:tr h="370840">
                <a:tc>
                  <a:txBody>
                    <a:bodyPr/>
                    <a:lstStyle/>
                    <a:p>
                      <a:pPr algn="ctr"/>
                      <a:r>
                        <a:rPr lang="en-US" dirty="0" smtClean="0"/>
                        <a:t>X{n,}</a:t>
                      </a:r>
                      <a:endParaRPr lang="en-US" dirty="0"/>
                    </a:p>
                  </a:txBody>
                  <a:tcPr/>
                </a:tc>
                <a:tc>
                  <a:txBody>
                    <a:bodyPr/>
                    <a:lstStyle/>
                    <a:p>
                      <a:r>
                        <a:rPr lang="en-US" altLang="zh-CN" dirty="0" smtClean="0"/>
                        <a:t>X</a:t>
                      </a:r>
                      <a:r>
                        <a:rPr lang="zh-CN" altLang="en-US" dirty="0" smtClean="0"/>
                        <a:t>，至少 </a:t>
                      </a:r>
                      <a:r>
                        <a:rPr lang="en-US" altLang="zh-CN" dirty="0" smtClean="0"/>
                        <a:t>n </a:t>
                      </a:r>
                      <a:r>
                        <a:rPr lang="zh-CN" altLang="en-US" dirty="0" smtClean="0"/>
                        <a:t>次</a:t>
                      </a:r>
                      <a:endParaRPr lang="en-US" dirty="0"/>
                    </a:p>
                  </a:txBody>
                  <a:tcPr/>
                </a:tc>
              </a:tr>
              <a:tr h="370840">
                <a:tc>
                  <a:txBody>
                    <a:bodyPr/>
                    <a:lstStyle/>
                    <a:p>
                      <a:pPr algn="ctr"/>
                      <a:r>
                        <a:rPr lang="en-US" dirty="0" smtClean="0"/>
                        <a:t>X{</a:t>
                      </a:r>
                      <a:r>
                        <a:rPr lang="en-US" dirty="0" err="1" smtClean="0"/>
                        <a:t>n,m</a:t>
                      </a:r>
                      <a:r>
                        <a:rPr lang="en-US" dirty="0" smtClean="0"/>
                        <a:t>}</a:t>
                      </a:r>
                      <a:endParaRPr lang="en-US" dirty="0"/>
                    </a:p>
                  </a:txBody>
                  <a:tcPr/>
                </a:tc>
                <a:tc>
                  <a:txBody>
                    <a:bodyPr/>
                    <a:lstStyle/>
                    <a:p>
                      <a:r>
                        <a:rPr lang="en-US" altLang="zh-CN" dirty="0" smtClean="0"/>
                        <a:t>X</a:t>
                      </a:r>
                      <a:r>
                        <a:rPr lang="zh-CN" altLang="en-US" dirty="0" smtClean="0"/>
                        <a:t>，至少 </a:t>
                      </a:r>
                      <a:r>
                        <a:rPr lang="en-US" altLang="zh-CN" dirty="0" smtClean="0"/>
                        <a:t>n </a:t>
                      </a:r>
                      <a:r>
                        <a:rPr lang="zh-CN" altLang="en-US" dirty="0" smtClean="0"/>
                        <a:t>次，但是不超过 </a:t>
                      </a:r>
                      <a:r>
                        <a:rPr lang="en-US" altLang="zh-CN" dirty="0" smtClean="0"/>
                        <a:t>m </a:t>
                      </a:r>
                      <a:r>
                        <a:rPr lang="zh-CN" altLang="en-US" dirty="0" smtClean="0"/>
                        <a:t>次</a:t>
                      </a:r>
                      <a:endParaRPr lang="en-US" dirty="0"/>
                    </a:p>
                  </a:txBody>
                  <a:tcPr/>
                </a:tc>
              </a:tr>
            </a:tbl>
          </a:graphicData>
        </a:graphic>
      </p:graphicFrame>
      <p:sp>
        <p:nvSpPr>
          <p:cNvPr id="7" name="Rounded Rectangle 6"/>
          <p:cNvSpPr/>
          <p:nvPr/>
        </p:nvSpPr>
        <p:spPr>
          <a:xfrm>
            <a:off x="835572" y="5675586"/>
            <a:ext cx="8135007" cy="646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匹配电子邮件地址的正则表达式：</a:t>
            </a:r>
            <a:endParaRPr lang="en-US" altLang="zh-CN" dirty="0" smtClean="0">
              <a:solidFill>
                <a:schemeClr val="tx1"/>
              </a:solidFill>
            </a:endParaRPr>
          </a:p>
          <a:p>
            <a:r>
              <a:rPr lang="en-US" dirty="0" smtClean="0">
                <a:solidFill>
                  <a:schemeClr val="tx1"/>
                </a:solidFill>
              </a:rPr>
              <a:t>^([a-z0-9A-Z]+[-|\\.]?)+[a-z0-9A-Z]@([a-z0-9A-Z]+(-[a-z0-9A-Z]+)?\\.)+[a-</a:t>
            </a:r>
            <a:r>
              <a:rPr lang="en-US" dirty="0" err="1" smtClean="0">
                <a:solidFill>
                  <a:schemeClr val="tx1"/>
                </a:solidFill>
              </a:rPr>
              <a:t>zA</a:t>
            </a:r>
            <a:r>
              <a:rPr lang="en-US" dirty="0" smtClean="0">
                <a:solidFill>
                  <a:schemeClr val="tx1"/>
                </a:solidFill>
              </a:rPr>
              <a:t>-Z]{2,}$</a:t>
            </a:r>
            <a:endParaRPr lang="en-US" dirty="0">
              <a:solidFill>
                <a:schemeClr val="tx1"/>
              </a:solidFill>
            </a:endParaRPr>
          </a:p>
        </p:txBody>
      </p:sp>
      <p:sp>
        <p:nvSpPr>
          <p:cNvPr id="8" name="Oval Callout 7"/>
          <p:cNvSpPr/>
          <p:nvPr/>
        </p:nvSpPr>
        <p:spPr>
          <a:xfrm>
            <a:off x="9616965" y="4603531"/>
            <a:ext cx="2128345" cy="1970689"/>
          </a:xfrm>
          <a:prstGeom prst="wedgeEllipseCallout">
            <a:avLst>
              <a:gd name="adj1" fmla="val -82364"/>
              <a:gd name="adj2" fmla="val 203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现在看起来是不是清楚多了？</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语言中有一个包</a:t>
            </a:r>
            <a:r>
              <a:rPr lang="en-US" altLang="zh-CN" sz="2400" dirty="0" err="1" smtClean="0">
                <a:solidFill>
                  <a:schemeClr val="tx1">
                    <a:lumMod val="75000"/>
                    <a:lumOff val="25000"/>
                  </a:schemeClr>
                </a:solidFill>
              </a:rPr>
              <a:t>java.util.regex</a:t>
            </a:r>
            <a:r>
              <a:rPr lang="zh-CN" altLang="en-US" sz="2400" dirty="0" smtClean="0">
                <a:solidFill>
                  <a:schemeClr val="tx1">
                    <a:lumMod val="75000"/>
                    <a:lumOff val="25000"/>
                  </a:schemeClr>
                </a:solidFill>
              </a:rPr>
              <a:t>，提供了对正则表达式进行匹配的相关类，</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该包里主要有两个类：</a:t>
            </a:r>
            <a:endParaRPr lang="en-US" altLang="zh-CN" sz="2400" dirty="0" smtClean="0">
              <a:solidFill>
                <a:schemeClr val="tx1">
                  <a:lumMod val="75000"/>
                  <a:lumOff val="25000"/>
                </a:schemeClr>
              </a:solidFill>
            </a:endParaRPr>
          </a:p>
          <a:p>
            <a:pPr>
              <a:buNone/>
            </a:pPr>
            <a:endParaRPr lang="en-US" dirty="0" smtClean="0"/>
          </a:p>
          <a:p>
            <a:pPr>
              <a:buNone/>
            </a:pPr>
            <a:endParaRPr lang="en-US" dirty="0" smtClean="0"/>
          </a:p>
          <a:p>
            <a:pPr>
              <a:buNone/>
            </a:pP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6</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的正则表达式匹配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644633" y="2217388"/>
          <a:ext cx="10738070" cy="1112520"/>
        </p:xfrm>
        <a:graphic>
          <a:graphicData uri="http://schemas.openxmlformats.org/drawingml/2006/table">
            <a:tbl>
              <a:tblPr firstRow="1" bandRow="1">
                <a:tableStyleId>{5C22544A-7EE6-4342-B048-85BDC9FD1C3A}</a:tableStyleId>
              </a:tblPr>
              <a:tblGrid>
                <a:gridCol w="2064301"/>
                <a:gridCol w="8673769"/>
              </a:tblGrid>
              <a:tr h="370840">
                <a:tc>
                  <a:txBody>
                    <a:bodyPr/>
                    <a:lstStyle/>
                    <a:p>
                      <a:pPr algn="ctr"/>
                      <a:r>
                        <a:rPr lang="zh-CN" altLang="en-US" dirty="0" smtClean="0"/>
                        <a:t>类名</a:t>
                      </a:r>
                      <a:endParaRPr lang="en-US" dirty="0"/>
                    </a:p>
                  </a:txBody>
                  <a:tcPr/>
                </a:tc>
                <a:tc>
                  <a:txBody>
                    <a:bodyPr/>
                    <a:lstStyle/>
                    <a:p>
                      <a:pPr algn="ctr"/>
                      <a:r>
                        <a:rPr lang="zh-CN" altLang="en-US" dirty="0" smtClean="0"/>
                        <a:t>类描述</a:t>
                      </a:r>
                      <a:endParaRPr lang="en-US" dirty="0"/>
                    </a:p>
                  </a:txBody>
                  <a:tcPr/>
                </a:tc>
              </a:tr>
              <a:tr h="370840">
                <a:tc>
                  <a:txBody>
                    <a:bodyPr/>
                    <a:lstStyle/>
                    <a:p>
                      <a:pPr algn="ctr"/>
                      <a:r>
                        <a:rPr lang="en-US" dirty="0" smtClean="0"/>
                        <a:t>Pattern</a:t>
                      </a:r>
                      <a:r>
                        <a:rPr lang="zh-CN" altLang="en-US" dirty="0" smtClean="0"/>
                        <a:t>类</a:t>
                      </a:r>
                      <a:endParaRPr lang="en-US" dirty="0"/>
                    </a:p>
                  </a:txBody>
                  <a:tcPr/>
                </a:tc>
                <a:tc>
                  <a:txBody>
                    <a:bodyPr/>
                    <a:lstStyle/>
                    <a:p>
                      <a:r>
                        <a:rPr lang="zh-CN" altLang="en-US" dirty="0" smtClean="0"/>
                        <a:t>正则表达式编译后的表现形式。</a:t>
                      </a:r>
                      <a:r>
                        <a:rPr lang="zh-CN" altLang="en-US" sz="1800" b="0" i="0" kern="1200" dirty="0" smtClean="0">
                          <a:solidFill>
                            <a:schemeClr val="dk1"/>
                          </a:solidFill>
                          <a:latin typeface="+mn-lt"/>
                          <a:ea typeface="+mn-ea"/>
                          <a:cs typeface="+mn-cs"/>
                        </a:rPr>
                        <a:t>正则表达式必须首先被编译为此类的实例。</a:t>
                      </a:r>
                      <a:endParaRPr lang="en-US" dirty="0"/>
                    </a:p>
                  </a:txBody>
                  <a:tcPr/>
                </a:tc>
              </a:tr>
              <a:tr h="370840">
                <a:tc>
                  <a:txBody>
                    <a:bodyPr/>
                    <a:lstStyle/>
                    <a:p>
                      <a:pPr algn="ctr"/>
                      <a:r>
                        <a:rPr lang="en-US" altLang="zh-CN" dirty="0" smtClean="0"/>
                        <a:t>Matcher</a:t>
                      </a:r>
                      <a:r>
                        <a:rPr lang="zh-CN" altLang="en-US" dirty="0" smtClean="0"/>
                        <a:t>类</a:t>
                      </a:r>
                      <a:endParaRPr lang="en-US" altLang="zh-CN" dirty="0" smtClean="0"/>
                    </a:p>
                  </a:txBody>
                  <a:tcPr/>
                </a:tc>
                <a:tc>
                  <a:txBody>
                    <a:bodyPr/>
                    <a:lstStyle/>
                    <a:p>
                      <a:r>
                        <a:rPr lang="zh-CN" altLang="en-US" dirty="0" smtClean="0"/>
                        <a:t>执行匹配操作的匹配器，通过解析</a:t>
                      </a:r>
                      <a:r>
                        <a:rPr lang="en-US" altLang="zh-CN" dirty="0" smtClean="0"/>
                        <a:t>Pattern</a:t>
                      </a:r>
                      <a:r>
                        <a:rPr lang="zh-CN" altLang="en-US" dirty="0" smtClean="0"/>
                        <a:t>对象获得。</a:t>
                      </a:r>
                      <a:endParaRPr lang="en-US" dirty="0"/>
                    </a:p>
                  </a:txBody>
                  <a:tcPr/>
                </a:tc>
              </a:tr>
            </a:tbl>
          </a:graphicData>
        </a:graphic>
      </p:graphicFrame>
      <p:sp>
        <p:nvSpPr>
          <p:cNvPr id="8" name="内容占位符 2"/>
          <p:cNvSpPr txBox="1">
            <a:spLocks/>
          </p:cNvSpPr>
          <p:nvPr/>
        </p:nvSpPr>
        <p:spPr>
          <a:xfrm>
            <a:off x="396512" y="3484149"/>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使用</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Pattern</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和</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Matcher</a:t>
            </a:r>
            <a:r>
              <a:rPr lang="zh-CN" altLang="en-US" sz="2400" smtClean="0">
                <a:solidFill>
                  <a:schemeClr val="tx1">
                    <a:lumMod val="75000"/>
                    <a:lumOff val="25000"/>
                  </a:schemeClr>
                </a:solidFill>
                <a:latin typeface="微软雅黑 Light" panose="020B0502040204020203" pitchFamily="34" charset="-122"/>
                <a:ea typeface="微软雅黑 Light" panose="020B0502040204020203" pitchFamily="34" charset="-122"/>
              </a:rPr>
              <a:t>的</a:t>
            </a:r>
            <a:r>
              <a:rPr lang="zh-CN" altLang="en-US" sz="2400" noProof="0" smtClean="0">
                <a:solidFill>
                  <a:schemeClr val="tx1">
                    <a:lumMod val="75000"/>
                    <a:lumOff val="25000"/>
                  </a:schemeClr>
                </a:solidFill>
                <a:latin typeface="微软雅黑 Light" panose="020B0502040204020203" pitchFamily="34" charset="-122"/>
                <a:ea typeface="微软雅黑 Light" panose="020B0502040204020203" pitchFamily="34" charset="-122"/>
              </a:rPr>
              <a:t>匹配</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方法：</a:t>
            </a: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9" name="Rounded Rectangle 8"/>
          <p:cNvSpPr/>
          <p:nvPr/>
        </p:nvSpPr>
        <p:spPr>
          <a:xfrm>
            <a:off x="120870" y="4303986"/>
            <a:ext cx="2159876"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以字符串形式定义正则表达式</a:t>
            </a:r>
            <a:r>
              <a:rPr lang="en-US" altLang="zh-CN" dirty="0" err="1" smtClean="0">
                <a:solidFill>
                  <a:schemeClr val="tx1"/>
                </a:solidFill>
              </a:rPr>
              <a:t>regex</a:t>
            </a:r>
            <a:endParaRPr lang="en-US" dirty="0">
              <a:solidFill>
                <a:schemeClr val="tx1"/>
              </a:solidFill>
            </a:endParaRPr>
          </a:p>
        </p:txBody>
      </p:sp>
      <p:sp>
        <p:nvSpPr>
          <p:cNvPr id="10" name="Rounded Rectangle 9"/>
          <p:cNvSpPr/>
          <p:nvPr/>
        </p:nvSpPr>
        <p:spPr>
          <a:xfrm>
            <a:off x="3126828" y="4330262"/>
            <a:ext cx="2354318"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dirty="0" err="1" smtClean="0">
                <a:solidFill>
                  <a:schemeClr val="tx1"/>
                </a:solidFill>
              </a:rPr>
              <a:t>Pattern.compile</a:t>
            </a:r>
            <a:r>
              <a:rPr lang="zh-CN" altLang="en-US" dirty="0" smtClean="0">
                <a:solidFill>
                  <a:schemeClr val="tx1"/>
                </a:solidFill>
              </a:rPr>
              <a:t>方法把正则表达式编译成</a:t>
            </a:r>
            <a:r>
              <a:rPr lang="en-US" altLang="zh-CN" dirty="0" smtClean="0">
                <a:solidFill>
                  <a:schemeClr val="tx1"/>
                </a:solidFill>
              </a:rPr>
              <a:t>Pattern</a:t>
            </a:r>
            <a:r>
              <a:rPr lang="zh-CN" altLang="en-US" dirty="0" smtClean="0">
                <a:solidFill>
                  <a:schemeClr val="tx1"/>
                </a:solidFill>
              </a:rPr>
              <a:t>对象</a:t>
            </a:r>
            <a:endParaRPr lang="en-US" dirty="0">
              <a:solidFill>
                <a:schemeClr val="tx1"/>
              </a:solidFill>
            </a:endParaRPr>
          </a:p>
        </p:txBody>
      </p:sp>
      <p:sp>
        <p:nvSpPr>
          <p:cNvPr id="11" name="Rounded Rectangle 10"/>
          <p:cNvSpPr/>
          <p:nvPr/>
        </p:nvSpPr>
        <p:spPr>
          <a:xfrm>
            <a:off x="6274675" y="4325007"/>
            <a:ext cx="2601311"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altLang="zh-CN" dirty="0" smtClean="0">
                <a:solidFill>
                  <a:schemeClr val="tx1"/>
                </a:solidFill>
              </a:rPr>
              <a:t>Pattern</a:t>
            </a:r>
            <a:r>
              <a:rPr lang="zh-CN" altLang="en-US" dirty="0" smtClean="0">
                <a:solidFill>
                  <a:schemeClr val="tx1"/>
                </a:solidFill>
              </a:rPr>
              <a:t>的</a:t>
            </a:r>
            <a:r>
              <a:rPr lang="en-US" dirty="0" smtClean="0">
                <a:solidFill>
                  <a:schemeClr val="tx1"/>
                </a:solidFill>
              </a:rPr>
              <a:t>matcher</a:t>
            </a:r>
            <a:r>
              <a:rPr lang="zh-CN" altLang="en-US" dirty="0" smtClean="0">
                <a:solidFill>
                  <a:schemeClr val="tx1"/>
                </a:solidFill>
              </a:rPr>
              <a:t>方法为待匹配的字符串生成</a:t>
            </a:r>
            <a:r>
              <a:rPr lang="en-US" altLang="zh-CN" dirty="0" smtClean="0">
                <a:solidFill>
                  <a:schemeClr val="tx1"/>
                </a:solidFill>
              </a:rPr>
              <a:t>Matcher</a:t>
            </a:r>
            <a:r>
              <a:rPr lang="zh-CN" altLang="en-US" dirty="0" smtClean="0">
                <a:solidFill>
                  <a:schemeClr val="tx1"/>
                </a:solidFill>
              </a:rPr>
              <a:t>对象</a:t>
            </a:r>
            <a:endParaRPr lang="en-US" dirty="0">
              <a:solidFill>
                <a:schemeClr val="tx1"/>
              </a:solidFill>
            </a:endParaRPr>
          </a:p>
        </p:txBody>
      </p:sp>
      <p:sp>
        <p:nvSpPr>
          <p:cNvPr id="12" name="Rounded Rectangle 11"/>
          <p:cNvSpPr/>
          <p:nvPr/>
        </p:nvSpPr>
        <p:spPr>
          <a:xfrm>
            <a:off x="9548648" y="4319753"/>
            <a:ext cx="2275490"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altLang="zh-CN" dirty="0" smtClean="0">
                <a:solidFill>
                  <a:schemeClr val="tx1"/>
                </a:solidFill>
              </a:rPr>
              <a:t>Matcher</a:t>
            </a:r>
            <a:r>
              <a:rPr lang="zh-CN" altLang="en-US" dirty="0" smtClean="0">
                <a:solidFill>
                  <a:schemeClr val="tx1"/>
                </a:solidFill>
              </a:rPr>
              <a:t>对象的</a:t>
            </a:r>
            <a:r>
              <a:rPr lang="en-US" altLang="zh-CN" dirty="0" smtClean="0">
                <a:solidFill>
                  <a:schemeClr val="tx1"/>
                </a:solidFill>
              </a:rPr>
              <a:t>matches</a:t>
            </a:r>
            <a:r>
              <a:rPr lang="zh-CN" altLang="en-US" dirty="0" smtClean="0">
                <a:solidFill>
                  <a:schemeClr val="tx1"/>
                </a:solidFill>
              </a:rPr>
              <a:t>方法进行匹配判断</a:t>
            </a:r>
            <a:endParaRPr lang="en-US" dirty="0">
              <a:solidFill>
                <a:schemeClr val="tx1"/>
              </a:solidFill>
            </a:endParaRPr>
          </a:p>
        </p:txBody>
      </p:sp>
      <p:sp>
        <p:nvSpPr>
          <p:cNvPr id="13" name="Right Arrow 12"/>
          <p:cNvSpPr/>
          <p:nvPr/>
        </p:nvSpPr>
        <p:spPr>
          <a:xfrm>
            <a:off x="2443654" y="4430111"/>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665075" y="4482663"/>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a:xfrm>
            <a:off x="9002109" y="4477407"/>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pPr>
              <a:buNone/>
            </a:pPr>
            <a:endParaRPr lang="en-US" dirty="0" smtClean="0"/>
          </a:p>
          <a:p>
            <a:pPr>
              <a:buNone/>
            </a:pP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6</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的正则表达式匹配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endParaRPr lang="en-US" altLang="zh-CN" dirty="0" smtClean="0">
              <a:hlinkClick r:id="rId4" action="ppaction://hlinkfile"/>
            </a:endParaRPr>
          </a:p>
          <a:p>
            <a:r>
              <a:rPr lang="en-US" altLang="zh-CN" dirty="0" smtClean="0">
                <a:hlinkClick r:id="rId4" action="ppaction://hlinkfile"/>
              </a:rPr>
              <a:t>TestReg.java</a:t>
            </a:r>
            <a:endParaRPr lang="en-US" dirty="0"/>
          </a:p>
        </p:txBody>
      </p:sp>
      <p:sp>
        <p:nvSpPr>
          <p:cNvPr id="8" name="内容占位符 2"/>
          <p:cNvSpPr txBox="1">
            <a:spLocks/>
          </p:cNvSpPr>
          <p:nvPr/>
        </p:nvSpPr>
        <p:spPr>
          <a:xfrm>
            <a:off x="317684" y="819776"/>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匹配代码演示：</a:t>
            </a: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4" name="TextBox 13"/>
          <p:cNvSpPr txBox="1"/>
          <p:nvPr/>
        </p:nvSpPr>
        <p:spPr>
          <a:xfrm>
            <a:off x="504494" y="1466581"/>
            <a:ext cx="10687987" cy="5078313"/>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a:t>
            </a:r>
          </a:p>
          <a:p>
            <a:r>
              <a:rPr lang="en-US" dirty="0" smtClean="0"/>
              <a:t>//</a:t>
            </a:r>
            <a:r>
              <a:rPr lang="zh-CN" altLang="en-US" dirty="0" smtClean="0"/>
              <a:t>定义一个匹配手机号码的正则表达式</a:t>
            </a:r>
          </a:p>
          <a:p>
            <a:r>
              <a:rPr lang="en-US" dirty="0" smtClean="0"/>
              <a:t>String </a:t>
            </a:r>
            <a:r>
              <a:rPr lang="en-US" dirty="0" err="1" smtClean="0"/>
              <a:t>regex</a:t>
            </a:r>
            <a:r>
              <a:rPr lang="en-US" dirty="0" smtClean="0"/>
              <a:t>="^((13[0-9])|(15[^4])|(18[0,2,3,5-9])|(17[0-8])|(147))\\d{8}$";</a:t>
            </a:r>
          </a:p>
          <a:p>
            <a:r>
              <a:rPr lang="en-US" dirty="0" smtClean="0"/>
              <a:t>//</a:t>
            </a:r>
            <a:r>
              <a:rPr lang="zh-CN" altLang="en-US" dirty="0" smtClean="0"/>
              <a:t>将正则表达式编译成</a:t>
            </a:r>
            <a:r>
              <a:rPr lang="en-US" dirty="0" smtClean="0"/>
              <a:t>Pattern</a:t>
            </a:r>
            <a:r>
              <a:rPr lang="zh-CN" altLang="en-US" dirty="0" smtClean="0"/>
              <a:t>对象</a:t>
            </a:r>
          </a:p>
          <a:p>
            <a:r>
              <a:rPr lang="en-US" dirty="0" smtClean="0"/>
              <a:t>Pattern </a:t>
            </a:r>
            <a:r>
              <a:rPr lang="en-US" dirty="0" err="1" smtClean="0"/>
              <a:t>pattern</a:t>
            </a:r>
            <a:r>
              <a:rPr lang="en-US" dirty="0" smtClean="0"/>
              <a:t>=</a:t>
            </a:r>
            <a:r>
              <a:rPr lang="en-US" dirty="0" err="1" smtClean="0"/>
              <a:t>Pattern.compile</a:t>
            </a:r>
            <a:r>
              <a:rPr lang="en-US" dirty="0" smtClean="0"/>
              <a:t>(</a:t>
            </a:r>
            <a:r>
              <a:rPr lang="en-US" dirty="0" err="1" smtClean="0"/>
              <a:t>regex</a:t>
            </a:r>
            <a:r>
              <a:rPr lang="en-US" dirty="0" smtClean="0"/>
              <a:t>);</a:t>
            </a:r>
          </a:p>
          <a:p>
            <a:r>
              <a:rPr lang="en-US" dirty="0" smtClean="0"/>
              <a:t>//</a:t>
            </a:r>
            <a:r>
              <a:rPr lang="zh-CN" altLang="en-US" dirty="0" smtClean="0"/>
              <a:t>定义多个手机号码，用来匹配</a:t>
            </a:r>
          </a:p>
          <a:p>
            <a:r>
              <a:rPr lang="en-US" dirty="0" smtClean="0"/>
              <a:t>String[] </a:t>
            </a:r>
            <a:r>
              <a:rPr lang="en-US" dirty="0" err="1" smtClean="0"/>
              <a:t>phoneNumbers</a:t>
            </a:r>
            <a:r>
              <a:rPr lang="en-US" dirty="0" smtClean="0"/>
              <a:t>={"13561172191","15498013822","1809921212","1792121144","14723569087"};</a:t>
            </a:r>
          </a:p>
          <a:p>
            <a:r>
              <a:rPr lang="en-US" dirty="0" smtClean="0"/>
              <a:t>//</a:t>
            </a:r>
            <a:r>
              <a:rPr lang="zh-CN" altLang="en-US" dirty="0" smtClean="0"/>
              <a:t>使用增强</a:t>
            </a:r>
            <a:r>
              <a:rPr lang="en-US" dirty="0" smtClean="0"/>
              <a:t>for</a:t>
            </a:r>
            <a:r>
              <a:rPr lang="zh-CN" altLang="en-US" dirty="0" smtClean="0"/>
              <a:t>循环迭代数组</a:t>
            </a:r>
          </a:p>
          <a:p>
            <a:r>
              <a:rPr lang="en-US" dirty="0" smtClean="0"/>
              <a:t>for(String x:phoneNumbers){</a:t>
            </a:r>
          </a:p>
          <a:p>
            <a:r>
              <a:rPr lang="en-US" dirty="0" smtClean="0"/>
              <a:t>//</a:t>
            </a:r>
            <a:r>
              <a:rPr lang="zh-CN" altLang="en-US" dirty="0" smtClean="0"/>
              <a:t>使用</a:t>
            </a:r>
            <a:r>
              <a:rPr lang="en-US" dirty="0" smtClean="0"/>
              <a:t>Pattern</a:t>
            </a:r>
            <a:r>
              <a:rPr lang="zh-CN" altLang="en-US" dirty="0" smtClean="0"/>
              <a:t>对象，为每一个手机号码生成匹配器</a:t>
            </a:r>
          </a:p>
          <a:p>
            <a:r>
              <a:rPr lang="en-US" dirty="0" smtClean="0"/>
              <a:t>Matcher </a:t>
            </a:r>
            <a:r>
              <a:rPr lang="en-US" dirty="0" err="1" smtClean="0"/>
              <a:t>matcher</a:t>
            </a:r>
            <a:r>
              <a:rPr lang="en-US" dirty="0" smtClean="0"/>
              <a:t>=</a:t>
            </a:r>
            <a:r>
              <a:rPr lang="en-US" dirty="0" err="1" smtClean="0"/>
              <a:t>pattern.matcher</a:t>
            </a:r>
            <a:r>
              <a:rPr lang="en-US" dirty="0" smtClean="0"/>
              <a:t>(x);</a:t>
            </a:r>
          </a:p>
          <a:p>
            <a:r>
              <a:rPr lang="en-US" dirty="0" smtClean="0"/>
              <a:t>//</a:t>
            </a:r>
            <a:r>
              <a:rPr lang="zh-CN" altLang="en-US" dirty="0" smtClean="0"/>
              <a:t>使用匹配器的</a:t>
            </a:r>
            <a:r>
              <a:rPr lang="en-US" dirty="0" smtClean="0"/>
              <a:t>matches</a:t>
            </a:r>
            <a:r>
              <a:rPr lang="zh-CN" altLang="en-US" dirty="0" smtClean="0"/>
              <a:t>方法进行匹配，返回</a:t>
            </a:r>
            <a:r>
              <a:rPr lang="en-US" dirty="0" smtClean="0"/>
              <a:t>true</a:t>
            </a:r>
            <a:r>
              <a:rPr lang="zh-CN" altLang="en-US" dirty="0" smtClean="0"/>
              <a:t>表示匹配成功，格式正确；否则表示格式不正确</a:t>
            </a:r>
          </a:p>
          <a:p>
            <a:r>
              <a:rPr lang="en-US" dirty="0" err="1" smtClean="0"/>
              <a:t>boolean</a:t>
            </a:r>
            <a:r>
              <a:rPr lang="en-US" dirty="0" smtClean="0"/>
              <a:t> flag=</a:t>
            </a:r>
            <a:r>
              <a:rPr lang="en-US" dirty="0" err="1" smtClean="0"/>
              <a:t>matcher.matches</a:t>
            </a:r>
            <a:r>
              <a:rPr lang="en-US" dirty="0" smtClean="0"/>
              <a:t>();</a:t>
            </a:r>
          </a:p>
          <a:p>
            <a:r>
              <a:rPr lang="en-US" dirty="0" smtClean="0"/>
              <a:t>if(flag){</a:t>
            </a:r>
          </a:p>
          <a:p>
            <a:r>
              <a:rPr lang="en-US" dirty="0" smtClean="0"/>
              <a:t>	</a:t>
            </a:r>
            <a:r>
              <a:rPr lang="en-US" dirty="0" err="1" smtClean="0"/>
              <a:t>System.out.println</a:t>
            </a:r>
            <a:r>
              <a:rPr lang="en-US" dirty="0" smtClean="0"/>
              <a:t>(x+" </a:t>
            </a:r>
            <a:r>
              <a:rPr lang="zh-CN" altLang="en-US" dirty="0" smtClean="0"/>
              <a:t>是正确的手机号码；</a:t>
            </a:r>
            <a:r>
              <a:rPr lang="en-US" altLang="zh-CN" dirty="0" smtClean="0"/>
              <a:t>");</a:t>
            </a:r>
          </a:p>
          <a:p>
            <a:r>
              <a:rPr lang="en-US" altLang="zh-CN" dirty="0" smtClean="0"/>
              <a:t>}</a:t>
            </a:r>
            <a:r>
              <a:rPr lang="en-US" dirty="0" smtClean="0"/>
              <a:t>else{</a:t>
            </a:r>
          </a:p>
          <a:p>
            <a:r>
              <a:rPr lang="en-US" dirty="0" smtClean="0"/>
              <a:t>	</a:t>
            </a:r>
            <a:r>
              <a:rPr lang="en-US" dirty="0" err="1" smtClean="0"/>
              <a:t>System.out.println</a:t>
            </a:r>
            <a:r>
              <a:rPr lang="en-US" dirty="0" smtClean="0"/>
              <a:t>(x+" </a:t>
            </a:r>
            <a:r>
              <a:rPr lang="zh-CN" altLang="en-US" dirty="0" smtClean="0"/>
              <a:t>不是正确的手机号码；</a:t>
            </a:r>
            <a:r>
              <a:rPr lang="en-US" altLang="zh-CN" dirty="0" smtClean="0"/>
              <a:t>");</a:t>
            </a:r>
          </a:p>
          <a:p>
            <a:r>
              <a:rPr lang="en-US" altLang="zh-CN" dirty="0" smtClean="0"/>
              <a:t>}}}</a:t>
            </a:r>
            <a:endParaRPr lang="en-US" dirty="0"/>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pPr>
              <a:buNone/>
            </a:pPr>
            <a:endParaRPr lang="en-US" dirty="0" smtClean="0"/>
          </a:p>
          <a:p>
            <a:pPr>
              <a:buNone/>
            </a:pP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6</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的正则表达式匹配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a:hlinkClick r:id="rId3" action="ppaction://hlinkfile"/>
          </p:cNvPr>
          <p:cNvSpPr txBox="1"/>
          <p:nvPr/>
        </p:nvSpPr>
        <p:spPr>
          <a:xfrm>
            <a:off x="8907517" y="284813"/>
            <a:ext cx="2769821" cy="646331"/>
          </a:xfrm>
          <a:prstGeom prst="rect">
            <a:avLst/>
          </a:prstGeom>
          <a:noFill/>
        </p:spPr>
        <p:txBody>
          <a:bodyPr wrap="square" rtlCol="0">
            <a:spAutoFit/>
          </a:bodyPr>
          <a:lstStyle/>
          <a:p>
            <a:r>
              <a:rPr lang="zh-CN" altLang="en-US" dirty="0" smtClean="0">
                <a:hlinkClick r:id="rId4" action="ppaction://hlinkfile"/>
              </a:rPr>
              <a:t>课堂案例：</a:t>
            </a:r>
            <a:endParaRPr lang="en-US" altLang="zh-CN" dirty="0" smtClean="0">
              <a:hlinkClick r:id="rId4" action="ppaction://hlinkfile"/>
            </a:endParaRPr>
          </a:p>
          <a:p>
            <a:r>
              <a:rPr lang="en-US" dirty="0" smtClean="0">
                <a:hlinkClick r:id="rId5" action="ppaction://hlinkfile"/>
              </a:rPr>
              <a:t>TestRegThreeMethods</a:t>
            </a:r>
            <a:r>
              <a:rPr lang="en-US" altLang="zh-CN" dirty="0" smtClean="0">
                <a:hlinkClick r:id="rId5" action="ppaction://hlinkfile"/>
              </a:rPr>
              <a:t>.java</a:t>
            </a:r>
            <a:endParaRPr lang="en-US" dirty="0"/>
          </a:p>
        </p:txBody>
      </p:sp>
      <p:sp>
        <p:nvSpPr>
          <p:cNvPr id="8" name="内容占位符 2"/>
          <p:cNvSpPr txBox="1">
            <a:spLocks/>
          </p:cNvSpPr>
          <p:nvPr/>
        </p:nvSpPr>
        <p:spPr>
          <a:xfrm>
            <a:off x="317684" y="819776"/>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上页所学的匹配方法：</a:t>
            </a: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ounded Rectangle 6"/>
          <p:cNvSpPr/>
          <p:nvPr/>
        </p:nvSpPr>
        <p:spPr>
          <a:xfrm>
            <a:off x="488732" y="1702675"/>
            <a:ext cx="2159876"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以字符串形式定义正则表达式</a:t>
            </a:r>
            <a:r>
              <a:rPr lang="en-US" altLang="zh-CN" dirty="0" err="1" smtClean="0">
                <a:solidFill>
                  <a:schemeClr val="tx1"/>
                </a:solidFill>
              </a:rPr>
              <a:t>regex</a:t>
            </a:r>
            <a:endParaRPr lang="en-US" dirty="0">
              <a:solidFill>
                <a:schemeClr val="tx1"/>
              </a:solidFill>
            </a:endParaRPr>
          </a:p>
        </p:txBody>
      </p:sp>
      <p:sp>
        <p:nvSpPr>
          <p:cNvPr id="9" name="Rounded Rectangle 8"/>
          <p:cNvSpPr/>
          <p:nvPr/>
        </p:nvSpPr>
        <p:spPr>
          <a:xfrm>
            <a:off x="3494690" y="1728951"/>
            <a:ext cx="2354318"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dirty="0" err="1" smtClean="0">
                <a:solidFill>
                  <a:schemeClr val="tx1"/>
                </a:solidFill>
              </a:rPr>
              <a:t>Pattern.compile</a:t>
            </a:r>
            <a:r>
              <a:rPr lang="zh-CN" altLang="en-US" dirty="0" smtClean="0">
                <a:solidFill>
                  <a:schemeClr val="tx1"/>
                </a:solidFill>
              </a:rPr>
              <a:t>方法把正则表达式编译成</a:t>
            </a:r>
            <a:r>
              <a:rPr lang="en-US" altLang="zh-CN" dirty="0" smtClean="0">
                <a:solidFill>
                  <a:schemeClr val="tx1"/>
                </a:solidFill>
              </a:rPr>
              <a:t>Pattern</a:t>
            </a:r>
            <a:r>
              <a:rPr lang="zh-CN" altLang="en-US" dirty="0" smtClean="0">
                <a:solidFill>
                  <a:schemeClr val="tx1"/>
                </a:solidFill>
              </a:rPr>
              <a:t>对象</a:t>
            </a:r>
            <a:endParaRPr lang="en-US" dirty="0">
              <a:solidFill>
                <a:schemeClr val="tx1"/>
              </a:solidFill>
            </a:endParaRPr>
          </a:p>
        </p:txBody>
      </p:sp>
      <p:sp>
        <p:nvSpPr>
          <p:cNvPr id="10" name="Rounded Rectangle 9"/>
          <p:cNvSpPr/>
          <p:nvPr/>
        </p:nvSpPr>
        <p:spPr>
          <a:xfrm>
            <a:off x="6642537" y="1723696"/>
            <a:ext cx="2601311"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altLang="zh-CN" dirty="0" smtClean="0">
                <a:solidFill>
                  <a:schemeClr val="tx1"/>
                </a:solidFill>
              </a:rPr>
              <a:t>Pattern</a:t>
            </a:r>
            <a:r>
              <a:rPr lang="zh-CN" altLang="en-US" dirty="0" smtClean="0">
                <a:solidFill>
                  <a:schemeClr val="tx1"/>
                </a:solidFill>
              </a:rPr>
              <a:t>的</a:t>
            </a:r>
            <a:r>
              <a:rPr lang="en-US" dirty="0" smtClean="0">
                <a:solidFill>
                  <a:schemeClr val="tx1"/>
                </a:solidFill>
              </a:rPr>
              <a:t>matcher</a:t>
            </a:r>
            <a:r>
              <a:rPr lang="zh-CN" altLang="en-US" dirty="0" smtClean="0">
                <a:solidFill>
                  <a:schemeClr val="tx1"/>
                </a:solidFill>
              </a:rPr>
              <a:t>方法为待匹配的字符串生成</a:t>
            </a:r>
            <a:r>
              <a:rPr lang="en-US" altLang="zh-CN" dirty="0" smtClean="0">
                <a:solidFill>
                  <a:schemeClr val="tx1"/>
                </a:solidFill>
              </a:rPr>
              <a:t>Matcher</a:t>
            </a:r>
            <a:r>
              <a:rPr lang="zh-CN" altLang="en-US" dirty="0" smtClean="0">
                <a:solidFill>
                  <a:schemeClr val="tx1"/>
                </a:solidFill>
              </a:rPr>
              <a:t>对象</a:t>
            </a:r>
            <a:endParaRPr lang="en-US" dirty="0">
              <a:solidFill>
                <a:schemeClr val="tx1"/>
              </a:solidFill>
            </a:endParaRPr>
          </a:p>
        </p:txBody>
      </p:sp>
      <p:sp>
        <p:nvSpPr>
          <p:cNvPr id="11" name="Rounded Rectangle 10"/>
          <p:cNvSpPr/>
          <p:nvPr/>
        </p:nvSpPr>
        <p:spPr>
          <a:xfrm>
            <a:off x="9916510" y="1718442"/>
            <a:ext cx="2275490"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altLang="zh-CN" dirty="0" smtClean="0">
                <a:solidFill>
                  <a:schemeClr val="tx1"/>
                </a:solidFill>
              </a:rPr>
              <a:t>Matcher</a:t>
            </a:r>
            <a:r>
              <a:rPr lang="zh-CN" altLang="en-US" dirty="0" smtClean="0">
                <a:solidFill>
                  <a:schemeClr val="tx1"/>
                </a:solidFill>
              </a:rPr>
              <a:t>对象的</a:t>
            </a:r>
            <a:r>
              <a:rPr lang="en-US" altLang="zh-CN" dirty="0" smtClean="0">
                <a:solidFill>
                  <a:schemeClr val="tx1"/>
                </a:solidFill>
              </a:rPr>
              <a:t>matches</a:t>
            </a:r>
            <a:r>
              <a:rPr lang="zh-CN" altLang="en-US" dirty="0" smtClean="0">
                <a:solidFill>
                  <a:schemeClr val="tx1"/>
                </a:solidFill>
              </a:rPr>
              <a:t>方法进行匹配判断</a:t>
            </a:r>
            <a:endParaRPr lang="en-US" dirty="0">
              <a:solidFill>
                <a:schemeClr val="tx1"/>
              </a:solidFill>
            </a:endParaRPr>
          </a:p>
        </p:txBody>
      </p:sp>
      <p:sp>
        <p:nvSpPr>
          <p:cNvPr id="12" name="Right Arrow 11"/>
          <p:cNvSpPr/>
          <p:nvPr/>
        </p:nvSpPr>
        <p:spPr>
          <a:xfrm>
            <a:off x="2811516" y="1828800"/>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032937" y="1881352"/>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a:off x="9369971" y="1876096"/>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内容占位符 2"/>
          <p:cNvSpPr txBox="1">
            <a:spLocks/>
          </p:cNvSpPr>
          <p:nvPr/>
        </p:nvSpPr>
        <p:spPr>
          <a:xfrm>
            <a:off x="312429" y="2769445"/>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可以简化为：</a:t>
            </a: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8" name="Rounded Rectangle 17"/>
          <p:cNvSpPr/>
          <p:nvPr/>
        </p:nvSpPr>
        <p:spPr>
          <a:xfrm>
            <a:off x="488732" y="3541985"/>
            <a:ext cx="2159876"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以字符串形式定义正则表达式</a:t>
            </a:r>
            <a:r>
              <a:rPr lang="en-US" altLang="zh-CN" dirty="0" err="1" smtClean="0">
                <a:solidFill>
                  <a:schemeClr val="tx1"/>
                </a:solidFill>
              </a:rPr>
              <a:t>regex</a:t>
            </a:r>
            <a:endParaRPr lang="en-US" dirty="0">
              <a:solidFill>
                <a:schemeClr val="tx1"/>
              </a:solidFill>
            </a:endParaRPr>
          </a:p>
        </p:txBody>
      </p:sp>
      <p:sp>
        <p:nvSpPr>
          <p:cNvPr id="19" name="Rounded Rectangle 18"/>
          <p:cNvSpPr/>
          <p:nvPr/>
        </p:nvSpPr>
        <p:spPr>
          <a:xfrm>
            <a:off x="3494690" y="3568261"/>
            <a:ext cx="4356538"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dirty="0" err="1" smtClean="0">
                <a:solidFill>
                  <a:schemeClr val="tx1"/>
                </a:solidFill>
              </a:rPr>
              <a:t>Pattern.matches</a:t>
            </a:r>
            <a:r>
              <a:rPr lang="en-US" dirty="0" smtClean="0">
                <a:solidFill>
                  <a:schemeClr val="tx1"/>
                </a:solidFill>
              </a:rPr>
              <a:t>(</a:t>
            </a:r>
            <a:r>
              <a:rPr lang="en-US" dirty="0" err="1" smtClean="0">
                <a:solidFill>
                  <a:schemeClr val="tx1"/>
                </a:solidFill>
              </a:rPr>
              <a:t>regex</a:t>
            </a:r>
            <a:r>
              <a:rPr lang="en-US" dirty="0" smtClean="0">
                <a:solidFill>
                  <a:schemeClr val="tx1"/>
                </a:solidFill>
              </a:rPr>
              <a:t>, input);</a:t>
            </a:r>
            <a:r>
              <a:rPr lang="zh-CN" altLang="en-US" dirty="0" smtClean="0">
                <a:solidFill>
                  <a:schemeClr val="tx1"/>
                </a:solidFill>
              </a:rPr>
              <a:t>方法直接进行匹配</a:t>
            </a:r>
            <a:endParaRPr lang="en-US" dirty="0">
              <a:solidFill>
                <a:schemeClr val="tx1"/>
              </a:solidFill>
            </a:endParaRPr>
          </a:p>
        </p:txBody>
      </p:sp>
      <p:sp>
        <p:nvSpPr>
          <p:cNvPr id="22" name="Right Arrow 21"/>
          <p:cNvSpPr/>
          <p:nvPr/>
        </p:nvSpPr>
        <p:spPr>
          <a:xfrm>
            <a:off x="2811516" y="3668110"/>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内容占位符 2"/>
          <p:cNvSpPr txBox="1">
            <a:spLocks/>
          </p:cNvSpPr>
          <p:nvPr/>
        </p:nvSpPr>
        <p:spPr>
          <a:xfrm>
            <a:off x="338704" y="4624521"/>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可以使用</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String</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类中的</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matches</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方法：</a:t>
            </a: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26" name="Rounded Rectangle 25"/>
          <p:cNvSpPr/>
          <p:nvPr/>
        </p:nvSpPr>
        <p:spPr>
          <a:xfrm>
            <a:off x="562304" y="5286702"/>
            <a:ext cx="2159876"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以字符串形式定义正则表达式</a:t>
            </a:r>
            <a:r>
              <a:rPr lang="en-US" altLang="zh-CN" dirty="0" err="1" smtClean="0">
                <a:solidFill>
                  <a:schemeClr val="tx1"/>
                </a:solidFill>
              </a:rPr>
              <a:t>regex</a:t>
            </a:r>
            <a:endParaRPr lang="en-US" dirty="0">
              <a:solidFill>
                <a:schemeClr val="tx1"/>
              </a:solidFill>
            </a:endParaRPr>
          </a:p>
        </p:txBody>
      </p:sp>
      <p:sp>
        <p:nvSpPr>
          <p:cNvPr id="27" name="Rounded Rectangle 26"/>
          <p:cNvSpPr/>
          <p:nvPr/>
        </p:nvSpPr>
        <p:spPr>
          <a:xfrm>
            <a:off x="3568262" y="5312978"/>
            <a:ext cx="4356538"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altLang="zh-CN" dirty="0" smtClean="0">
                <a:solidFill>
                  <a:schemeClr val="tx1"/>
                </a:solidFill>
              </a:rPr>
              <a:t>String</a:t>
            </a:r>
            <a:r>
              <a:rPr lang="zh-CN" altLang="en-US" dirty="0" smtClean="0">
                <a:solidFill>
                  <a:schemeClr val="tx1"/>
                </a:solidFill>
              </a:rPr>
              <a:t>类中的</a:t>
            </a:r>
            <a:r>
              <a:rPr lang="en-US" altLang="zh-CN" dirty="0" smtClean="0">
                <a:solidFill>
                  <a:schemeClr val="tx1"/>
                </a:solidFill>
              </a:rPr>
              <a:t>matches</a:t>
            </a:r>
            <a:r>
              <a:rPr lang="zh-CN" altLang="en-US" dirty="0" smtClean="0">
                <a:solidFill>
                  <a:schemeClr val="tx1"/>
                </a:solidFill>
              </a:rPr>
              <a:t>方法直接匹配</a:t>
            </a:r>
            <a:endParaRPr lang="en-US" dirty="0">
              <a:solidFill>
                <a:schemeClr val="tx1"/>
              </a:solidFill>
            </a:endParaRPr>
          </a:p>
        </p:txBody>
      </p:sp>
      <p:sp>
        <p:nvSpPr>
          <p:cNvPr id="28" name="Right Arrow 27"/>
          <p:cNvSpPr/>
          <p:nvPr/>
        </p:nvSpPr>
        <p:spPr>
          <a:xfrm>
            <a:off x="2885088" y="5412827"/>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loud Callout 28"/>
          <p:cNvSpPr/>
          <p:nvPr/>
        </p:nvSpPr>
        <p:spPr>
          <a:xfrm>
            <a:off x="8655270" y="4099034"/>
            <a:ext cx="2096814" cy="1970690"/>
          </a:xfrm>
          <a:prstGeom prst="cloudCallout">
            <a:avLst>
              <a:gd name="adj1" fmla="val -42880"/>
              <a:gd name="adj2" fmla="val 75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这三种匹配方法完全一样！</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pPr>
              <a:buNone/>
            </a:pPr>
            <a:endParaRPr lang="en-US" dirty="0" smtClean="0"/>
          </a:p>
          <a:p>
            <a:pPr>
              <a:buNone/>
            </a:pP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6</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的正则表达式匹配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a:hlinkClick r:id="rId3" action="ppaction://hlinkfile"/>
          </p:cNvPr>
          <p:cNvSpPr txBox="1"/>
          <p:nvPr/>
        </p:nvSpPr>
        <p:spPr>
          <a:xfrm>
            <a:off x="8907517" y="284813"/>
            <a:ext cx="2769821" cy="646331"/>
          </a:xfrm>
          <a:prstGeom prst="rect">
            <a:avLst/>
          </a:prstGeom>
          <a:noFill/>
        </p:spPr>
        <p:txBody>
          <a:bodyPr wrap="square" rtlCol="0">
            <a:spAutoFit/>
          </a:bodyPr>
          <a:lstStyle/>
          <a:p>
            <a:r>
              <a:rPr lang="zh-CN" altLang="en-US" dirty="0" smtClean="0">
                <a:hlinkClick r:id="rId4" action="ppaction://hlinkfile"/>
              </a:rPr>
              <a:t>课堂案例：</a:t>
            </a:r>
            <a:endParaRPr lang="en-US" altLang="zh-CN" dirty="0" smtClean="0">
              <a:hlinkClick r:id="rId4" action="ppaction://hlinkfile"/>
            </a:endParaRPr>
          </a:p>
          <a:p>
            <a:r>
              <a:rPr lang="en-US" dirty="0" smtClean="0">
                <a:hlinkClick r:id="rId5" action="ppaction://hlinkfile"/>
              </a:rPr>
              <a:t>Test</a:t>
            </a:r>
            <a:r>
              <a:rPr lang="en-US" altLang="zh-CN" dirty="0" smtClean="0">
                <a:hlinkClick r:id="rId5" action="ppaction://hlinkfile"/>
              </a:rPr>
              <a:t>Split.java</a:t>
            </a:r>
            <a:endParaRPr lang="en-US" dirty="0"/>
          </a:p>
        </p:txBody>
      </p:sp>
      <p:sp>
        <p:nvSpPr>
          <p:cNvPr id="8" name="内容占位符 2"/>
          <p:cNvSpPr txBox="1">
            <a:spLocks/>
          </p:cNvSpPr>
          <p:nvPr/>
        </p:nvSpPr>
        <p:spPr>
          <a:xfrm>
            <a:off x="317684" y="819776"/>
            <a:ext cx="11015870" cy="2159907"/>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String</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类中也有与正则表达式有关的方法，上页提到的</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matches</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就是其中一个，用来对字符串进行匹配使用；</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其实这些方法也都是调用了</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Pattern</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和</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Matcher</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类的相关方法；</a:t>
            </a:r>
            <a:endPar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String</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类中与正则表达式有关的方法：</a:t>
            </a: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aphicFrame>
        <p:nvGraphicFramePr>
          <p:cNvPr id="23" name="Table 22"/>
          <p:cNvGraphicFramePr>
            <a:graphicFrameLocks noGrp="1"/>
          </p:cNvGraphicFramePr>
          <p:nvPr/>
        </p:nvGraphicFramePr>
        <p:xfrm>
          <a:off x="455447" y="3289443"/>
          <a:ext cx="10738070" cy="3032760"/>
        </p:xfrm>
        <a:graphic>
          <a:graphicData uri="http://schemas.openxmlformats.org/drawingml/2006/table">
            <a:tbl>
              <a:tblPr firstRow="1" bandRow="1">
                <a:tableStyleId>{5C22544A-7EE6-4342-B048-85BDC9FD1C3A}</a:tableStyleId>
              </a:tblPr>
              <a:tblGrid>
                <a:gridCol w="4305739"/>
                <a:gridCol w="6432331"/>
              </a:tblGrid>
              <a:tr h="370840">
                <a:tc>
                  <a:txBody>
                    <a:bodyPr/>
                    <a:lstStyle/>
                    <a:p>
                      <a:pPr algn="ctr"/>
                      <a:r>
                        <a:rPr lang="zh-CN" altLang="en-US" dirty="0" smtClean="0"/>
                        <a:t>方法名</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public String[] split(String </a:t>
                      </a:r>
                      <a:r>
                        <a:rPr lang="en-US" dirty="0" err="1" smtClean="0"/>
                        <a:t>regex</a:t>
                      </a:r>
                      <a:r>
                        <a:rPr lang="en-US" dirty="0" smtClean="0"/>
                        <a:t>)</a:t>
                      </a:r>
                      <a:endParaRPr lang="en-US" dirty="0"/>
                    </a:p>
                  </a:txBody>
                  <a:tcPr/>
                </a:tc>
                <a:tc>
                  <a:txBody>
                    <a:bodyPr/>
                    <a:lstStyle/>
                    <a:p>
                      <a:r>
                        <a:rPr lang="zh-CN" altLang="en-US" dirty="0" smtClean="0"/>
                        <a:t>根据匹配给定的正则表达式来拆分此字符串。</a:t>
                      </a:r>
                      <a:endParaRPr lang="en-US" dirty="0"/>
                    </a:p>
                  </a:txBody>
                  <a:tcPr/>
                </a:tc>
              </a:tr>
              <a:tr h="370840">
                <a:tc>
                  <a:txBody>
                    <a:bodyPr/>
                    <a:lstStyle/>
                    <a:p>
                      <a:pPr algn="l"/>
                      <a:r>
                        <a:rPr lang="en-US" altLang="zh-CN" dirty="0" smtClean="0"/>
                        <a:t>public String[] split(String </a:t>
                      </a:r>
                      <a:r>
                        <a:rPr lang="en-US" altLang="zh-CN" dirty="0" err="1" smtClean="0"/>
                        <a:t>regex,int</a:t>
                      </a:r>
                      <a:r>
                        <a:rPr lang="en-US" altLang="zh-CN" dirty="0" smtClean="0"/>
                        <a:t> limit)</a:t>
                      </a:r>
                    </a:p>
                  </a:txBody>
                  <a:tcPr/>
                </a:tc>
                <a:tc>
                  <a:txBody>
                    <a:bodyPr/>
                    <a:lstStyle/>
                    <a:p>
                      <a:r>
                        <a:rPr lang="zh-CN" altLang="en-US" dirty="0" smtClean="0"/>
                        <a:t>根据匹配给定的正则表达式来拆分此字符串，</a:t>
                      </a:r>
                      <a:r>
                        <a:rPr lang="en-US" altLang="zh-CN" dirty="0" smtClean="0"/>
                        <a:t>limit</a:t>
                      </a:r>
                      <a:r>
                        <a:rPr lang="zh-CN" altLang="en-US" dirty="0" smtClean="0"/>
                        <a:t>是模式使用次数，当</a:t>
                      </a:r>
                      <a:r>
                        <a:rPr lang="en-US" altLang="zh-CN" dirty="0" smtClean="0"/>
                        <a:t>limit</a:t>
                      </a:r>
                      <a:r>
                        <a:rPr lang="zh-CN" altLang="en-US" dirty="0" smtClean="0"/>
                        <a:t>为</a:t>
                      </a:r>
                      <a:r>
                        <a:rPr lang="en-US" altLang="zh-CN" dirty="0" smtClean="0"/>
                        <a:t>0</a:t>
                      </a:r>
                      <a:r>
                        <a:rPr lang="zh-CN" altLang="en-US" dirty="0" smtClean="0"/>
                        <a:t>时，与</a:t>
                      </a:r>
                      <a:r>
                        <a:rPr lang="en-US" dirty="0" smtClean="0"/>
                        <a:t>split(String </a:t>
                      </a:r>
                      <a:r>
                        <a:rPr lang="en-US" dirty="0" err="1" smtClean="0"/>
                        <a:t>regex</a:t>
                      </a:r>
                      <a:r>
                        <a:rPr lang="en-US" dirty="0" smtClean="0"/>
                        <a:t>)</a:t>
                      </a:r>
                      <a:r>
                        <a:rPr lang="zh-CN" altLang="en-US" dirty="0" smtClean="0"/>
                        <a:t>相同</a:t>
                      </a:r>
                      <a:endParaRPr lang="en-US" dirty="0"/>
                    </a:p>
                  </a:txBody>
                  <a:tcPr/>
                </a:tc>
              </a:tr>
              <a:tr h="370840">
                <a:tc>
                  <a:txBody>
                    <a:bodyPr/>
                    <a:lstStyle/>
                    <a:p>
                      <a:pPr rtl="0"/>
                      <a:r>
                        <a:rPr lang="en-US" altLang="zh-CN" kern="1200" baseline="0" dirty="0" smtClean="0">
                          <a:solidFill>
                            <a:srgbClr val="000000"/>
                          </a:solidFill>
                          <a:latin typeface="+mn-lt"/>
                          <a:ea typeface="+mn-ea"/>
                        </a:rPr>
                        <a:t>public String </a:t>
                      </a:r>
                      <a:r>
                        <a:rPr lang="en-US" altLang="zh-CN" kern="1200" baseline="0" dirty="0" err="1" smtClean="0">
                          <a:solidFill>
                            <a:srgbClr val="000000"/>
                          </a:solidFill>
                          <a:latin typeface="+mn-lt"/>
                          <a:ea typeface="+mn-ea"/>
                        </a:rPr>
                        <a:t>replaceAll</a:t>
                      </a:r>
                      <a:r>
                        <a:rPr lang="en-US" altLang="zh-CN" kern="1200" baseline="0" dirty="0" smtClean="0">
                          <a:solidFill>
                            <a:srgbClr val="000000"/>
                          </a:solidFill>
                          <a:latin typeface="+mn-lt"/>
                          <a:ea typeface="+mn-ea"/>
                        </a:rPr>
                        <a:t>(String </a:t>
                      </a:r>
                      <a:r>
                        <a:rPr lang="en-US" altLang="zh-CN" kern="1200" baseline="0" dirty="0" err="1" smtClean="0">
                          <a:solidFill>
                            <a:srgbClr val="000000"/>
                          </a:solidFill>
                          <a:latin typeface="+mn-lt"/>
                          <a:ea typeface="+mn-ea"/>
                        </a:rPr>
                        <a:t>regex</a:t>
                      </a:r>
                      <a:r>
                        <a:rPr lang="en-US" altLang="zh-CN" kern="1200" baseline="0" dirty="0" smtClean="0">
                          <a:solidFill>
                            <a:srgbClr val="000000"/>
                          </a:solidFill>
                          <a:latin typeface="+mn-lt"/>
                          <a:ea typeface="+mn-ea"/>
                        </a:rPr>
                        <a:t>,</a:t>
                      </a:r>
                      <a:endParaRPr lang="zh-CN" altLang="en-US" kern="1200" baseline="0" dirty="0" smtClean="0">
                        <a:solidFill>
                          <a:srgbClr val="000000"/>
                        </a:solidFill>
                        <a:latin typeface="+mn-lt"/>
                        <a:ea typeface="+mn-ea"/>
                      </a:endParaRPr>
                    </a:p>
                    <a:p>
                      <a:pPr rtl="0"/>
                      <a:r>
                        <a:rPr lang="en-US" altLang="zh-CN" kern="1200" baseline="0" dirty="0" smtClean="0">
                          <a:solidFill>
                            <a:srgbClr val="000000"/>
                          </a:solidFill>
                          <a:latin typeface="+mn-lt"/>
                          <a:ea typeface="+mn-ea"/>
                        </a:rPr>
                        <a:t>String replacement)</a:t>
                      </a:r>
                      <a:endParaRPr lang="zh-CN" altLang="en-US" kern="1200" baseline="0" dirty="0" smtClean="0">
                        <a:solidFill>
                          <a:srgbClr val="000000"/>
                        </a:solidFill>
                        <a:latin typeface="+mn-lt"/>
                        <a:ea typeface="+mn-ea"/>
                      </a:endParaRPr>
                    </a:p>
                  </a:txBody>
                  <a:tcPr/>
                </a:tc>
                <a:tc>
                  <a:txBody>
                    <a:bodyPr/>
                    <a:lstStyle/>
                    <a:p>
                      <a:r>
                        <a:rPr lang="zh-CN" altLang="en-US" dirty="0" smtClean="0"/>
                        <a:t>使用给定的 </a:t>
                      </a:r>
                      <a:r>
                        <a:rPr lang="en-US" dirty="0" smtClean="0"/>
                        <a:t>replacement </a:t>
                      </a:r>
                      <a:r>
                        <a:rPr lang="zh-CN" altLang="en-US" dirty="0" smtClean="0"/>
                        <a:t>替换此字符串所有匹配给定的正则表达式的子字符串。</a:t>
                      </a:r>
                      <a:endParaRPr lang="en-US" dirty="0"/>
                    </a:p>
                  </a:txBody>
                  <a:tcPr/>
                </a:tc>
              </a:tr>
              <a:tr h="370840">
                <a:tc>
                  <a:txBody>
                    <a:bodyPr/>
                    <a:lstStyle/>
                    <a:p>
                      <a:pPr algn="l"/>
                      <a:r>
                        <a:rPr lang="en-US" altLang="zh-CN" dirty="0" err="1" smtClean="0"/>
                        <a:t>replaceFirst</a:t>
                      </a:r>
                      <a:r>
                        <a:rPr lang="en-US" altLang="zh-CN" dirty="0" smtClean="0"/>
                        <a:t>(String </a:t>
                      </a:r>
                      <a:r>
                        <a:rPr lang="en-US" altLang="zh-CN" dirty="0" err="1" smtClean="0"/>
                        <a:t>regex</a:t>
                      </a:r>
                      <a:r>
                        <a:rPr lang="en-US" altLang="zh-CN" dirty="0" smtClean="0"/>
                        <a:t>, String replacement) </a:t>
                      </a:r>
                    </a:p>
                  </a:txBody>
                  <a:tcPr/>
                </a:tc>
                <a:tc>
                  <a:txBody>
                    <a:bodyPr/>
                    <a:lstStyle/>
                    <a:p>
                      <a:r>
                        <a:rPr lang="zh-CN" altLang="en-US" dirty="0" smtClean="0"/>
                        <a:t>使用给定的 </a:t>
                      </a:r>
                      <a:r>
                        <a:rPr lang="en-US" dirty="0" smtClean="0"/>
                        <a:t>replacement </a:t>
                      </a:r>
                      <a:r>
                        <a:rPr lang="zh-CN" altLang="en-US" dirty="0" smtClean="0"/>
                        <a:t>替换此字符串匹配给定的正则表达式的第一个子字符串。</a:t>
                      </a:r>
                      <a:endParaRPr lang="en-US" dirty="0"/>
                    </a:p>
                  </a:txBody>
                  <a:tcPr/>
                </a:tc>
              </a:tr>
              <a:tr h="370840">
                <a:tc>
                  <a:txBody>
                    <a:bodyPr/>
                    <a:lstStyle/>
                    <a:p>
                      <a:pPr algn="l"/>
                      <a:r>
                        <a:rPr lang="en-US" altLang="zh-CN" dirty="0" smtClean="0"/>
                        <a:t>public </a:t>
                      </a:r>
                      <a:r>
                        <a:rPr lang="en-US" altLang="zh-CN" dirty="0" err="1" smtClean="0"/>
                        <a:t>boolean</a:t>
                      </a:r>
                      <a:r>
                        <a:rPr lang="en-US" altLang="zh-CN" dirty="0" smtClean="0"/>
                        <a:t> matches(String </a:t>
                      </a:r>
                      <a:r>
                        <a:rPr lang="en-US" altLang="zh-CN" dirty="0" err="1" smtClean="0"/>
                        <a:t>regex</a:t>
                      </a:r>
                      <a:r>
                        <a:rPr lang="en-US" altLang="zh-CN" dirty="0" smtClean="0"/>
                        <a:t>)</a:t>
                      </a:r>
                    </a:p>
                  </a:txBody>
                  <a:tcPr/>
                </a:tc>
                <a:tc>
                  <a:txBody>
                    <a:bodyPr/>
                    <a:lstStyle/>
                    <a:p>
                      <a:r>
                        <a:rPr lang="zh-CN" altLang="en-US" dirty="0" smtClean="0"/>
                        <a:t>判断此字符串是否匹配给定的正则表达式。</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【String</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截取字符串的子串有哪几个方法？</a:t>
            </a:r>
            <a:endParaRPr lang="en-US" altLang="zh-CN" dirty="0" smtClean="0"/>
          </a:p>
          <a:p>
            <a:r>
              <a:rPr lang="zh-CN" altLang="en-US" dirty="0" smtClean="0"/>
              <a:t>将字符串使用特殊字符分割用哪个方法？</a:t>
            </a:r>
            <a:endParaRPr lang="en-US" altLang="zh-CN" dirty="0" smtClean="0"/>
          </a:p>
          <a:p>
            <a:r>
              <a:rPr lang="zh-CN" altLang="en-US" dirty="0" smtClean="0"/>
              <a:t>正则表达式是什么，有什么作用？</a:t>
            </a:r>
            <a:endParaRPr lang="en-US" altLang="zh-CN" dirty="0" smtClean="0"/>
          </a:p>
          <a:p>
            <a:r>
              <a:rPr lang="en-US" altLang="zh-CN" dirty="0" smtClean="0"/>
              <a:t>Java</a:t>
            </a:r>
            <a:r>
              <a:rPr lang="zh-CN" altLang="en-US" dirty="0" smtClean="0"/>
              <a:t>语言支持正则表达式的两个主要类是什么？</a:t>
            </a:r>
            <a:endParaRPr lang="en-US" altLang="zh-CN" dirty="0" smtClean="0"/>
          </a:p>
          <a:p>
            <a:r>
              <a:rPr lang="en-US" altLang="zh-CN" dirty="0" smtClean="0"/>
              <a:t>Java</a:t>
            </a:r>
            <a:r>
              <a:rPr lang="zh-CN" altLang="en-US" dirty="0" smtClean="0"/>
              <a:t>语言中将字符串进行正则表达式匹配，有哪几种常用的方式？</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【Object</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solidFill>
                  <a:schemeClr val="tx1">
                    <a:lumMod val="75000"/>
                    <a:lumOff val="25000"/>
                  </a:schemeClr>
                </a:solidFill>
              </a:rPr>
              <a:t>Object</a:t>
            </a:r>
            <a:r>
              <a:rPr lang="zh-CN" altLang="en-US" dirty="0" smtClean="0">
                <a:solidFill>
                  <a:schemeClr val="tx1">
                    <a:lumMod val="75000"/>
                    <a:lumOff val="25000"/>
                  </a:schemeClr>
                </a:solidFill>
              </a:rPr>
              <a:t>类在</a:t>
            </a:r>
            <a:r>
              <a:rPr lang="en-US" altLang="zh-CN" dirty="0" smtClean="0">
                <a:solidFill>
                  <a:schemeClr val="tx1">
                    <a:lumMod val="75000"/>
                    <a:lumOff val="25000"/>
                  </a:schemeClr>
                </a:solidFill>
              </a:rPr>
              <a:t>Java</a:t>
            </a:r>
            <a:r>
              <a:rPr lang="zh-CN" altLang="en-US" dirty="0" smtClean="0">
                <a:solidFill>
                  <a:schemeClr val="tx1">
                    <a:lumMod val="75000"/>
                    <a:lumOff val="25000"/>
                  </a:schemeClr>
                </a:solidFill>
              </a:rPr>
              <a:t>中的重要地位</a:t>
            </a:r>
          </a:p>
          <a:p>
            <a:r>
              <a:rPr lang="zh-CN" altLang="en-US" dirty="0" smtClean="0"/>
              <a:t>知识点</a:t>
            </a:r>
            <a:r>
              <a:rPr lang="en-US" altLang="zh-CN" dirty="0" smtClean="0"/>
              <a:t>2</a:t>
            </a:r>
            <a:r>
              <a:rPr lang="zh-CN" altLang="en-US" dirty="0" smtClean="0"/>
              <a:t>： </a:t>
            </a:r>
            <a:r>
              <a:rPr lang="en-US" altLang="zh-CN" dirty="0" smtClean="0">
                <a:solidFill>
                  <a:schemeClr val="tx1">
                    <a:lumMod val="75000"/>
                    <a:lumOff val="25000"/>
                  </a:schemeClr>
                </a:solidFill>
              </a:rPr>
              <a:t>equals</a:t>
            </a:r>
            <a:r>
              <a:rPr lang="zh-CN" altLang="en-US" dirty="0" smtClean="0">
                <a:solidFill>
                  <a:schemeClr val="tx1">
                    <a:lumMod val="75000"/>
                    <a:lumOff val="25000"/>
                  </a:schemeClr>
                </a:solidFill>
              </a:rPr>
              <a:t>与</a:t>
            </a:r>
            <a:r>
              <a:rPr lang="en-US" altLang="zh-CN" dirty="0" smtClean="0">
                <a:solidFill>
                  <a:schemeClr val="tx1">
                    <a:lumMod val="75000"/>
                    <a:lumOff val="25000"/>
                  </a:schemeClr>
                </a:solidFill>
              </a:rPr>
              <a:t>hashCode</a:t>
            </a:r>
            <a:r>
              <a:rPr lang="zh-CN" altLang="en-US" dirty="0" smtClean="0">
                <a:solidFill>
                  <a:schemeClr val="tx1">
                    <a:lumMod val="75000"/>
                    <a:lumOff val="25000"/>
                  </a:schemeClr>
                </a:solidFill>
              </a:rPr>
              <a:t>方法</a:t>
            </a:r>
          </a:p>
          <a:p>
            <a:r>
              <a:rPr lang="zh-CN" altLang="en-US" dirty="0" smtClean="0"/>
              <a:t>知识点</a:t>
            </a:r>
            <a:r>
              <a:rPr lang="en-US" altLang="zh-CN" dirty="0" smtClean="0"/>
              <a:t>3</a:t>
            </a:r>
            <a:r>
              <a:rPr lang="zh-CN" altLang="en-US" dirty="0" smtClean="0"/>
              <a:t>： </a:t>
            </a:r>
            <a:r>
              <a:rPr lang="en-US" altLang="zh-CN" dirty="0" err="1" smtClean="0">
                <a:solidFill>
                  <a:schemeClr val="tx1">
                    <a:lumMod val="75000"/>
                    <a:lumOff val="25000"/>
                  </a:schemeClr>
                </a:solidFill>
              </a:rPr>
              <a:t>toString</a:t>
            </a:r>
            <a:r>
              <a:rPr lang="zh-CN" altLang="en-US" dirty="0" smtClean="0">
                <a:solidFill>
                  <a:schemeClr val="tx1">
                    <a:lumMod val="75000"/>
                    <a:lumOff val="25000"/>
                  </a:schemeClr>
                </a:solidFill>
              </a:rPr>
              <a:t>方法</a:t>
            </a:r>
            <a:endParaRPr lang="en-US" altLang="zh-CN" dirty="0" smtClean="0">
              <a:solidFill>
                <a:schemeClr val="tx1">
                  <a:lumMod val="75000"/>
                  <a:lumOff val="25000"/>
                </a:schemeClr>
              </a:solidFill>
            </a:endParaRPr>
          </a:p>
          <a:p>
            <a:r>
              <a:rPr lang="zh-CN" altLang="en-US" dirty="0" smtClean="0"/>
              <a:t>知识点</a:t>
            </a:r>
            <a:r>
              <a:rPr lang="en-US" altLang="zh-CN" dirty="0" smtClean="0"/>
              <a:t>4</a:t>
            </a:r>
            <a:r>
              <a:rPr lang="zh-CN" altLang="en-US" dirty="0" smtClean="0"/>
              <a:t>： </a:t>
            </a:r>
            <a:r>
              <a:rPr lang="en-US" altLang="zh-CN" dirty="0" smtClean="0">
                <a:solidFill>
                  <a:schemeClr val="tx1">
                    <a:lumMod val="75000"/>
                    <a:lumOff val="25000"/>
                  </a:schemeClr>
                </a:solidFill>
              </a:rPr>
              <a:t>clone</a:t>
            </a:r>
            <a:r>
              <a:rPr lang="zh-CN" altLang="en-US" dirty="0" smtClean="0">
                <a:solidFill>
                  <a:schemeClr val="tx1">
                    <a:lumMod val="75000"/>
                    <a:lumOff val="25000"/>
                  </a:schemeClr>
                </a:solidFill>
              </a:rPr>
              <a:t>方法</a:t>
            </a:r>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【String</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85000" lnSpcReduction="10000"/>
          </a:bodyPr>
          <a:lstStyle/>
          <a:p>
            <a:r>
              <a:rPr lang="en-US" altLang="zh-CN" dirty="0" smtClean="0"/>
              <a:t>String</a:t>
            </a:r>
            <a:r>
              <a:rPr lang="zh-CN" altLang="en-US" dirty="0" smtClean="0"/>
              <a:t>类是实际编程中最常用的类型之一，本节学习了</a:t>
            </a:r>
            <a:r>
              <a:rPr lang="en-US" altLang="zh-CN" dirty="0" smtClean="0"/>
              <a:t>String</a:t>
            </a:r>
            <a:r>
              <a:rPr lang="zh-CN" altLang="en-US" dirty="0" smtClean="0"/>
              <a:t>类的常用方法；</a:t>
            </a:r>
            <a:endParaRPr lang="en-US" altLang="zh-CN" dirty="0" smtClean="0"/>
          </a:p>
          <a:p>
            <a:r>
              <a:rPr lang="en-US" altLang="zh-CN" dirty="0" smtClean="0"/>
              <a:t>String</a:t>
            </a:r>
            <a:r>
              <a:rPr lang="zh-CN" altLang="en-US" dirty="0" smtClean="0"/>
              <a:t>类中的常用方法包括截取子串、搜索、替换等；需要查看</a:t>
            </a:r>
            <a:r>
              <a:rPr lang="en-US" altLang="zh-CN" dirty="0" smtClean="0"/>
              <a:t>API</a:t>
            </a:r>
            <a:r>
              <a:rPr lang="zh-CN" altLang="en-US" dirty="0" smtClean="0"/>
              <a:t>编写代码进行验证学习；</a:t>
            </a:r>
            <a:endParaRPr lang="en-US" altLang="zh-CN" dirty="0" smtClean="0"/>
          </a:p>
          <a:p>
            <a:r>
              <a:rPr lang="zh-CN" altLang="en-US" dirty="0" smtClean="0"/>
              <a:t>实际编程中，常常需要对字符串的规则进行校验，正则表达式就是用来描述字符串逻辑规则的工具；</a:t>
            </a:r>
            <a:endParaRPr lang="en-US" altLang="zh-CN" dirty="0" smtClean="0"/>
          </a:p>
          <a:p>
            <a:r>
              <a:rPr lang="en-US" altLang="zh-CN" dirty="0" smtClean="0"/>
              <a:t>Java API</a:t>
            </a:r>
            <a:r>
              <a:rPr lang="zh-CN" altLang="en-US" dirty="0" smtClean="0"/>
              <a:t>中提供了对正则表达式的支持，</a:t>
            </a:r>
            <a:r>
              <a:rPr lang="en-US" altLang="zh-CN" dirty="0" smtClean="0"/>
              <a:t>Pattern</a:t>
            </a:r>
            <a:r>
              <a:rPr lang="zh-CN" altLang="en-US" dirty="0" smtClean="0"/>
              <a:t>和</a:t>
            </a:r>
            <a:r>
              <a:rPr lang="en-US" altLang="zh-CN" dirty="0" smtClean="0"/>
              <a:t>Matcher</a:t>
            </a:r>
            <a:r>
              <a:rPr lang="zh-CN" altLang="en-US" dirty="0" smtClean="0"/>
              <a:t>是两个主要的类；</a:t>
            </a:r>
            <a:endParaRPr lang="en-US" altLang="zh-CN" dirty="0" smtClean="0"/>
          </a:p>
          <a:p>
            <a:r>
              <a:rPr lang="en-US" altLang="zh-CN" dirty="0" smtClean="0"/>
              <a:t>String</a:t>
            </a:r>
            <a:r>
              <a:rPr lang="zh-CN" altLang="en-US" dirty="0" smtClean="0"/>
              <a:t>类中也有部分方法与正则表达式有关，实际上依然还是调用</a:t>
            </a:r>
            <a:r>
              <a:rPr lang="en-US" altLang="zh-CN" dirty="0" smtClean="0"/>
              <a:t>Pattern</a:t>
            </a:r>
            <a:r>
              <a:rPr lang="zh-CN" altLang="en-US" dirty="0" smtClean="0"/>
              <a:t>和</a:t>
            </a:r>
            <a:r>
              <a:rPr lang="en-US" altLang="zh-CN" dirty="0" smtClean="0"/>
              <a:t>Matcher</a:t>
            </a:r>
            <a:r>
              <a:rPr lang="zh-CN" altLang="en-US" dirty="0" smtClean="0"/>
              <a:t>类的相关方法；</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节</a:t>
            </a:r>
            <a:r>
              <a:rPr lang="en-US" altLang="zh-CN" dirty="0" smtClean="0"/>
              <a:t>【</a:t>
            </a:r>
            <a:r>
              <a:rPr lang="zh-CN" altLang="en-US" dirty="0" smtClean="0">
                <a:solidFill>
                  <a:schemeClr val="tx1">
                    <a:lumMod val="75000"/>
                    <a:lumOff val="25000"/>
                  </a:schemeClr>
                </a:solidFill>
              </a:rPr>
              <a:t>对象的自然比较</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：内部比较器</a:t>
            </a:r>
          </a:p>
          <a:p>
            <a:r>
              <a:rPr lang="zh-CN" altLang="en-US" dirty="0" smtClean="0"/>
              <a:t>知识点</a:t>
            </a:r>
            <a:r>
              <a:rPr lang="en-US" altLang="zh-CN" dirty="0" smtClean="0"/>
              <a:t>2</a:t>
            </a:r>
            <a:r>
              <a:rPr lang="zh-CN" altLang="en-US" dirty="0" smtClean="0"/>
              <a:t>：外部比较器</a:t>
            </a:r>
          </a:p>
          <a:p>
            <a:r>
              <a:rPr lang="zh-CN" altLang="en-US" dirty="0" smtClean="0"/>
              <a:t>知识点</a:t>
            </a:r>
            <a:r>
              <a:rPr lang="en-US" altLang="zh-CN" dirty="0" smtClean="0"/>
              <a:t>3</a:t>
            </a:r>
            <a:r>
              <a:rPr lang="zh-CN" altLang="en-US" dirty="0" smtClean="0"/>
              <a:t>：对象数组的排序</a:t>
            </a:r>
            <a:endParaRPr lang="en-US" altLang="zh-CN" dirty="0" smtClean="0"/>
          </a:p>
          <a:p>
            <a:endParaRPr lang="en-US" altLang="zh-CN" dirty="0" smtClean="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内部比较器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a:hlinkClick r:id="rId3" action="ppaction://hlinkfile"/>
          </p:cNvPr>
          <p:cNvSpPr txBox="1"/>
          <p:nvPr/>
        </p:nvSpPr>
        <p:spPr>
          <a:xfrm>
            <a:off x="9577940" y="190220"/>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Product.java</a:t>
            </a:r>
            <a:endParaRPr lang="en-US" dirty="0"/>
          </a:p>
        </p:txBody>
      </p:sp>
      <p:sp>
        <p:nvSpPr>
          <p:cNvPr id="21" name="Content Placeholder 20"/>
          <p:cNvSpPr>
            <a:spLocks noGrp="1"/>
          </p:cNvSpPr>
          <p:nvPr>
            <p:ph idx="1"/>
          </p:nvPr>
        </p:nvSpPr>
        <p:spPr>
          <a:xfrm>
            <a:off x="507123" y="748313"/>
            <a:ext cx="10875580" cy="1238141"/>
          </a:xfrm>
        </p:spPr>
        <p:txBody>
          <a:bodyPr>
            <a:noAutofit/>
          </a:bodyPr>
          <a:lstStyle/>
          <a:p>
            <a:pPr>
              <a:lnSpc>
                <a:spcPct val="100000"/>
              </a:lnSpc>
            </a:pPr>
            <a:r>
              <a:rPr lang="zh-CN" altLang="en-US" sz="2400" dirty="0" smtClean="0"/>
              <a:t>一个类如果想</a:t>
            </a:r>
            <a:r>
              <a:rPr lang="en-US" altLang="zh-CN" sz="2400" dirty="0" smtClean="0"/>
              <a:t>【</a:t>
            </a:r>
            <a:r>
              <a:rPr lang="zh-CN" altLang="en-US" sz="2400" dirty="0" smtClean="0"/>
              <a:t>支持排序</a:t>
            </a:r>
            <a:r>
              <a:rPr lang="en-US" altLang="zh-CN" sz="2400" dirty="0" smtClean="0"/>
              <a:t>】</a:t>
            </a:r>
            <a:r>
              <a:rPr lang="zh-CN" altLang="en-US" sz="2400" dirty="0" smtClean="0"/>
              <a:t>，那么就必须实现接口</a:t>
            </a:r>
            <a:r>
              <a:rPr lang="en-US" altLang="zh-CN" sz="2400" dirty="0" smtClean="0"/>
              <a:t>Comparable&lt;T&gt;</a:t>
            </a:r>
            <a:r>
              <a:rPr lang="zh-CN" altLang="en-US" sz="2400" dirty="0" smtClean="0"/>
              <a:t>，该接口被称为对象的内部比较器；</a:t>
            </a:r>
            <a:endParaRPr lang="en-US" altLang="zh-CN" sz="2400" dirty="0" smtClean="0"/>
          </a:p>
          <a:p>
            <a:pPr>
              <a:lnSpc>
                <a:spcPct val="100000"/>
              </a:lnSpc>
            </a:pPr>
            <a:r>
              <a:rPr lang="zh-CN" altLang="en-US" sz="2400" dirty="0" smtClean="0"/>
              <a:t>该接口中只有一个方法；</a:t>
            </a:r>
            <a:endParaRPr lang="en-US" sz="2400" dirty="0"/>
          </a:p>
        </p:txBody>
      </p:sp>
      <p:graphicFrame>
        <p:nvGraphicFramePr>
          <p:cNvPr id="23" name="Table 22"/>
          <p:cNvGraphicFramePr>
            <a:graphicFrameLocks noGrp="1"/>
          </p:cNvGraphicFramePr>
          <p:nvPr/>
        </p:nvGraphicFramePr>
        <p:xfrm>
          <a:off x="739226" y="1996669"/>
          <a:ext cx="10738070" cy="1010920"/>
        </p:xfrm>
        <a:graphic>
          <a:graphicData uri="http://schemas.openxmlformats.org/drawingml/2006/table">
            <a:tbl>
              <a:tblPr firstRow="1" bandRow="1">
                <a:tableStyleId>{5C22544A-7EE6-4342-B048-85BDC9FD1C3A}</a:tableStyleId>
              </a:tblPr>
              <a:tblGrid>
                <a:gridCol w="4305739"/>
                <a:gridCol w="6432331"/>
              </a:tblGrid>
              <a:tr h="370840">
                <a:tc>
                  <a:txBody>
                    <a:bodyPr/>
                    <a:lstStyle/>
                    <a:p>
                      <a:pPr algn="ctr"/>
                      <a:r>
                        <a:rPr lang="zh-CN" altLang="en-US" dirty="0" smtClean="0"/>
                        <a:t>方法名</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err="1" smtClean="0"/>
                        <a:t>int</a:t>
                      </a:r>
                      <a:r>
                        <a:rPr lang="en-US" dirty="0" smtClean="0"/>
                        <a:t> </a:t>
                      </a:r>
                      <a:r>
                        <a:rPr lang="en-US" dirty="0" err="1" smtClean="0"/>
                        <a:t>compareTo</a:t>
                      </a:r>
                      <a:r>
                        <a:rPr lang="en-US" dirty="0" smtClean="0"/>
                        <a:t>(T o) </a:t>
                      </a:r>
                      <a:endParaRPr lang="en-US" dirty="0"/>
                    </a:p>
                  </a:txBody>
                  <a:tcPr/>
                </a:tc>
                <a:tc>
                  <a:txBody>
                    <a:bodyPr/>
                    <a:lstStyle/>
                    <a:p>
                      <a:r>
                        <a:rPr lang="zh-CN" altLang="en-US" dirty="0" smtClean="0"/>
                        <a:t>返回正数，表示当前对象“大于”参数</a:t>
                      </a:r>
                      <a:r>
                        <a:rPr lang="en-US" altLang="zh-CN" dirty="0" smtClean="0"/>
                        <a:t>o;</a:t>
                      </a:r>
                      <a:r>
                        <a:rPr lang="zh-CN" altLang="en-US" dirty="0" smtClean="0"/>
                        <a:t>返回</a:t>
                      </a:r>
                      <a:r>
                        <a:rPr lang="en-US" altLang="zh-CN" dirty="0" smtClean="0"/>
                        <a:t>0</a:t>
                      </a:r>
                      <a:r>
                        <a:rPr lang="zh-CN" altLang="en-US" dirty="0" smtClean="0"/>
                        <a:t>，表示“相等”；返回负数，表示当前对象“小于”参数</a:t>
                      </a:r>
                      <a:r>
                        <a:rPr lang="en-US" altLang="zh-CN" dirty="0" smtClean="0"/>
                        <a:t>o</a:t>
                      </a:r>
                    </a:p>
                  </a:txBody>
                  <a:tcPr/>
                </a:tc>
              </a:tr>
            </a:tbl>
          </a:graphicData>
        </a:graphic>
      </p:graphicFrame>
      <p:sp>
        <p:nvSpPr>
          <p:cNvPr id="24" name="TextBox 23"/>
          <p:cNvSpPr txBox="1"/>
          <p:nvPr/>
        </p:nvSpPr>
        <p:spPr>
          <a:xfrm>
            <a:off x="767408" y="3068960"/>
            <a:ext cx="10687987" cy="3693319"/>
          </a:xfrm>
          <a:prstGeom prst="rect">
            <a:avLst/>
          </a:prstGeom>
          <a:solidFill>
            <a:schemeClr val="bg1">
              <a:lumMod val="95000"/>
            </a:schemeClr>
          </a:solidFill>
        </p:spPr>
        <p:txBody>
          <a:bodyPr wrap="square" rtlCol="0">
            <a:spAutoFit/>
          </a:bodyPr>
          <a:lstStyle/>
          <a:p>
            <a:r>
              <a:rPr lang="en-US" dirty="0" smtClean="0"/>
              <a:t>public class Product implements Comparable&lt;Product&gt;{</a:t>
            </a:r>
          </a:p>
          <a:p>
            <a:r>
              <a:rPr lang="en-US" dirty="0" smtClean="0"/>
              <a:t>……</a:t>
            </a:r>
          </a:p>
          <a:p>
            <a:r>
              <a:rPr lang="en-US" dirty="0" smtClean="0"/>
              <a:t>@Override</a:t>
            </a:r>
          </a:p>
          <a:p>
            <a:r>
              <a:rPr lang="en-US" dirty="0" smtClean="0"/>
              <a:t>public </a:t>
            </a:r>
            <a:r>
              <a:rPr lang="en-US" dirty="0" err="1" smtClean="0"/>
              <a:t>int</a:t>
            </a:r>
            <a:r>
              <a:rPr lang="en-US" dirty="0" smtClean="0"/>
              <a:t> </a:t>
            </a:r>
            <a:r>
              <a:rPr lang="en-US" dirty="0" err="1" smtClean="0"/>
              <a:t>compareTo</a:t>
            </a:r>
            <a:r>
              <a:rPr lang="en-US" dirty="0" smtClean="0"/>
              <a:t>(Product o) {</a:t>
            </a:r>
          </a:p>
          <a:p>
            <a:r>
              <a:rPr lang="en-US" dirty="0" smtClean="0"/>
              <a:t>//</a:t>
            </a:r>
            <a:r>
              <a:rPr lang="zh-CN" altLang="en-US" dirty="0" smtClean="0"/>
              <a:t>根据商品价格升序排序</a:t>
            </a:r>
          </a:p>
          <a:p>
            <a:r>
              <a:rPr lang="en-US" dirty="0" smtClean="0"/>
              <a:t>if(</a:t>
            </a:r>
            <a:r>
              <a:rPr lang="en-US" dirty="0" err="1" smtClean="0"/>
              <a:t>this.price</a:t>
            </a:r>
            <a:r>
              <a:rPr lang="en-US" dirty="0" smtClean="0"/>
              <a:t>&gt;</a:t>
            </a:r>
            <a:r>
              <a:rPr lang="en-US" dirty="0" err="1" smtClean="0"/>
              <a:t>o.price</a:t>
            </a:r>
            <a:r>
              <a:rPr lang="en-US" dirty="0" smtClean="0"/>
              <a:t>){</a:t>
            </a:r>
          </a:p>
          <a:p>
            <a:r>
              <a:rPr lang="en-US" dirty="0" smtClean="0"/>
              <a:t>	return 1;</a:t>
            </a:r>
          </a:p>
          <a:p>
            <a:r>
              <a:rPr lang="en-US" dirty="0" smtClean="0"/>
              <a:t>}else if(</a:t>
            </a:r>
            <a:r>
              <a:rPr lang="en-US" dirty="0" err="1" smtClean="0"/>
              <a:t>this.price</a:t>
            </a:r>
            <a:r>
              <a:rPr lang="en-US" dirty="0" smtClean="0"/>
              <a:t>&lt;</a:t>
            </a:r>
            <a:r>
              <a:rPr lang="en-US" dirty="0" err="1" smtClean="0"/>
              <a:t>o.price</a:t>
            </a:r>
            <a:r>
              <a:rPr lang="en-US" dirty="0" smtClean="0"/>
              <a:t>){</a:t>
            </a:r>
          </a:p>
          <a:p>
            <a:r>
              <a:rPr lang="en-US" dirty="0" smtClean="0"/>
              <a:t>	return -1;</a:t>
            </a:r>
          </a:p>
          <a:p>
            <a:r>
              <a:rPr lang="en-US" dirty="0" smtClean="0"/>
              <a:t>}else{</a:t>
            </a:r>
          </a:p>
          <a:p>
            <a:r>
              <a:rPr lang="en-US" dirty="0" smtClean="0"/>
              <a:t>	return 0;</a:t>
            </a:r>
          </a:p>
          <a:p>
            <a:r>
              <a:rPr lang="en-US" dirty="0" smtClean="0"/>
              <a:t>}</a:t>
            </a:r>
          </a:p>
          <a:p>
            <a:r>
              <a:rPr lang="en-US" dirty="0" smtClean="0"/>
              <a:t>}</a:t>
            </a:r>
            <a:endParaRPr lang="en-US" dirty="0"/>
          </a:p>
        </p:txBody>
      </p:sp>
      <p:sp>
        <p:nvSpPr>
          <p:cNvPr id="26" name="Oval Callout 25"/>
          <p:cNvSpPr/>
          <p:nvPr/>
        </p:nvSpPr>
        <p:spPr>
          <a:xfrm>
            <a:off x="6921063" y="3531476"/>
            <a:ext cx="2979682" cy="2963917"/>
          </a:xfrm>
          <a:prstGeom prst="wedgeEllipseCallout">
            <a:avLst>
              <a:gd name="adj1" fmla="val -128195"/>
              <a:gd name="adj2" fmla="val -589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目前</a:t>
            </a:r>
            <a:r>
              <a:rPr lang="en-US" altLang="zh-CN" dirty="0" smtClean="0">
                <a:solidFill>
                  <a:schemeClr val="tx1"/>
                </a:solidFill>
              </a:rPr>
              <a:t>Product</a:t>
            </a:r>
            <a:r>
              <a:rPr lang="zh-CN" altLang="en-US" dirty="0" smtClean="0">
                <a:solidFill>
                  <a:schemeClr val="tx1"/>
                </a:solidFill>
              </a:rPr>
              <a:t>类已经支持排序，然而，怎么使用呢？当</a:t>
            </a:r>
            <a:r>
              <a:rPr lang="en-US" altLang="zh-CN" dirty="0" smtClean="0">
                <a:solidFill>
                  <a:schemeClr val="tx1"/>
                </a:solidFill>
              </a:rPr>
              <a:t>Product</a:t>
            </a:r>
            <a:r>
              <a:rPr lang="zh-CN" altLang="en-US" dirty="0" smtClean="0">
                <a:solidFill>
                  <a:schemeClr val="tx1"/>
                </a:solidFill>
              </a:rPr>
              <a:t>元素被存到数组或集合中时，就可以使用一些工具类进行排序，后面会演示。</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外部比较器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1" name="Content Placeholder 20"/>
          <p:cNvSpPr>
            <a:spLocks noGrp="1"/>
          </p:cNvSpPr>
          <p:nvPr>
            <p:ph idx="1"/>
          </p:nvPr>
        </p:nvSpPr>
        <p:spPr>
          <a:xfrm>
            <a:off x="507123" y="748313"/>
            <a:ext cx="10875580" cy="3208832"/>
          </a:xfrm>
        </p:spPr>
        <p:txBody>
          <a:bodyPr>
            <a:noAutofit/>
          </a:bodyPr>
          <a:lstStyle/>
          <a:p>
            <a:r>
              <a:rPr lang="zh-CN" altLang="en-US" sz="2400" dirty="0" smtClean="0"/>
              <a:t>一个类实现</a:t>
            </a:r>
            <a:r>
              <a:rPr lang="en-US" altLang="zh-CN" sz="2400" dirty="0" smtClean="0"/>
              <a:t>Comparable</a:t>
            </a:r>
            <a:r>
              <a:rPr lang="zh-CN" altLang="en-US" sz="2400" dirty="0" smtClean="0"/>
              <a:t>这个内部比较器后，该类支持排序，然而只能有一种排序逻辑，比较受限制；</a:t>
            </a:r>
            <a:endParaRPr lang="en-US" altLang="zh-CN" sz="2400" dirty="0" smtClean="0"/>
          </a:p>
          <a:p>
            <a:r>
              <a:rPr lang="zh-CN" altLang="en-US" sz="2400" dirty="0" smtClean="0"/>
              <a:t>可以使用外部比较器</a:t>
            </a:r>
            <a:r>
              <a:rPr lang="en-US" altLang="zh-CN" sz="2400" dirty="0" smtClean="0"/>
              <a:t>Comparator</a:t>
            </a:r>
            <a:r>
              <a:rPr lang="zh-CN" altLang="en-US" sz="2400" dirty="0" smtClean="0"/>
              <a:t>，灵活为类定义多种比较器，此时类本身不需要实现</a:t>
            </a:r>
            <a:r>
              <a:rPr lang="en-US" altLang="zh-CN" sz="2400" dirty="0" smtClean="0"/>
              <a:t>Comparable</a:t>
            </a:r>
            <a:r>
              <a:rPr lang="zh-CN" altLang="en-US" sz="2400" dirty="0" smtClean="0"/>
              <a:t>接口；</a:t>
            </a:r>
            <a:endParaRPr lang="en-US" altLang="zh-CN" sz="2400" dirty="0" smtClean="0"/>
          </a:p>
          <a:p>
            <a:r>
              <a:rPr lang="en-US" sz="2400" dirty="0" smtClean="0"/>
              <a:t>Comparat</a:t>
            </a:r>
            <a:r>
              <a:rPr lang="en-US" altLang="zh-CN" sz="2400" dirty="0" smtClean="0"/>
              <a:t>or</a:t>
            </a:r>
            <a:r>
              <a:rPr lang="zh-CN" altLang="en-US" sz="2400" dirty="0" smtClean="0"/>
              <a:t>接口中有两个方法：</a:t>
            </a:r>
            <a:endParaRPr lang="en-US" sz="2400" dirty="0"/>
          </a:p>
        </p:txBody>
      </p:sp>
      <p:graphicFrame>
        <p:nvGraphicFramePr>
          <p:cNvPr id="23" name="Table 22"/>
          <p:cNvGraphicFramePr>
            <a:graphicFrameLocks noGrp="1"/>
          </p:cNvGraphicFramePr>
          <p:nvPr/>
        </p:nvGraphicFramePr>
        <p:xfrm>
          <a:off x="707695" y="4111000"/>
          <a:ext cx="10738070" cy="1376680"/>
        </p:xfrm>
        <a:graphic>
          <a:graphicData uri="http://schemas.openxmlformats.org/drawingml/2006/table">
            <a:tbl>
              <a:tblPr firstRow="1" bandRow="1">
                <a:tableStyleId>{5C22544A-7EE6-4342-B048-85BDC9FD1C3A}</a:tableStyleId>
              </a:tblPr>
              <a:tblGrid>
                <a:gridCol w="4305739"/>
                <a:gridCol w="6432331"/>
              </a:tblGrid>
              <a:tr h="0">
                <a:tc>
                  <a:txBody>
                    <a:bodyPr/>
                    <a:lstStyle/>
                    <a:p>
                      <a:pPr algn="ctr"/>
                      <a:r>
                        <a:rPr lang="zh-CN" altLang="en-US" dirty="0" smtClean="0"/>
                        <a:t>方法名</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fr-FR" dirty="0" err="1" smtClean="0"/>
                        <a:t>int</a:t>
                      </a:r>
                      <a:r>
                        <a:rPr lang="fr-FR" dirty="0" smtClean="0"/>
                        <a:t> compare(T o1, T o2) </a:t>
                      </a:r>
                      <a:endParaRPr lang="en-US" dirty="0"/>
                    </a:p>
                  </a:txBody>
                  <a:tcPr/>
                </a:tc>
                <a:tc>
                  <a:txBody>
                    <a:bodyPr/>
                    <a:lstStyle/>
                    <a:p>
                      <a:r>
                        <a:rPr lang="zh-CN" altLang="en-US" dirty="0" smtClean="0"/>
                        <a:t>返回正数，表示</a:t>
                      </a:r>
                      <a:r>
                        <a:rPr lang="en-US" altLang="zh-CN" dirty="0" smtClean="0"/>
                        <a:t>o1</a:t>
                      </a:r>
                      <a:r>
                        <a:rPr lang="zh-CN" altLang="en-US" dirty="0" smtClean="0"/>
                        <a:t>“大于”</a:t>
                      </a:r>
                      <a:r>
                        <a:rPr lang="en-US" altLang="zh-CN" dirty="0" smtClean="0"/>
                        <a:t>o2</a:t>
                      </a:r>
                      <a:r>
                        <a:rPr lang="zh-CN" altLang="en-US" dirty="0" smtClean="0"/>
                        <a:t>；返回</a:t>
                      </a:r>
                      <a:r>
                        <a:rPr lang="en-US" altLang="zh-CN" dirty="0" smtClean="0"/>
                        <a:t>0</a:t>
                      </a:r>
                      <a:r>
                        <a:rPr lang="zh-CN" altLang="en-US" dirty="0" smtClean="0"/>
                        <a:t>，表示“相等”；返回负数，表示</a:t>
                      </a:r>
                      <a:r>
                        <a:rPr lang="en-US" altLang="zh-CN" dirty="0" smtClean="0"/>
                        <a:t>o1</a:t>
                      </a:r>
                      <a:r>
                        <a:rPr lang="zh-CN" altLang="en-US" dirty="0" smtClean="0"/>
                        <a:t>“小于”</a:t>
                      </a:r>
                      <a:r>
                        <a:rPr lang="en-US" altLang="zh-CN" dirty="0" smtClean="0"/>
                        <a:t>o2</a:t>
                      </a:r>
                    </a:p>
                  </a:txBody>
                  <a:tcPr/>
                </a:tc>
              </a:tr>
              <a:tr h="370840">
                <a:tc>
                  <a:txBody>
                    <a:bodyPr/>
                    <a:lstStyle/>
                    <a:p>
                      <a:pPr algn="l"/>
                      <a:r>
                        <a:rPr lang="en-US" dirty="0" err="1" smtClean="0"/>
                        <a:t>boolean</a:t>
                      </a:r>
                      <a:r>
                        <a:rPr lang="en-US" dirty="0" smtClean="0"/>
                        <a:t> equals(Object </a:t>
                      </a:r>
                      <a:r>
                        <a:rPr lang="en-US" dirty="0" err="1" smtClean="0"/>
                        <a:t>obj</a:t>
                      </a:r>
                      <a:r>
                        <a:rPr lang="en-US" dirty="0" smtClean="0"/>
                        <a:t>) </a:t>
                      </a:r>
                      <a:endParaRPr lang="en-US" dirty="0"/>
                    </a:p>
                  </a:txBody>
                  <a:tcPr/>
                </a:tc>
                <a:tc>
                  <a:txBody>
                    <a:bodyPr/>
                    <a:lstStyle/>
                    <a:p>
                      <a:r>
                        <a:rPr lang="zh-CN" altLang="en-US" dirty="0" smtClean="0"/>
                        <a:t>相等返回</a:t>
                      </a:r>
                      <a:r>
                        <a:rPr lang="en-US" altLang="zh-CN" dirty="0" smtClean="0"/>
                        <a:t>true</a:t>
                      </a:r>
                      <a:r>
                        <a:rPr lang="zh-CN" altLang="en-US" dirty="0" smtClean="0"/>
                        <a:t>，否则返回</a:t>
                      </a:r>
                      <a:r>
                        <a:rPr lang="en-US" altLang="zh-CN" dirty="0" smtClean="0"/>
                        <a:t>false</a:t>
                      </a:r>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外部比较器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1" name="Content Placeholder 20"/>
          <p:cNvSpPr>
            <a:spLocks noGrp="1"/>
          </p:cNvSpPr>
          <p:nvPr>
            <p:ph idx="1"/>
          </p:nvPr>
        </p:nvSpPr>
        <p:spPr>
          <a:xfrm>
            <a:off x="507123" y="748313"/>
            <a:ext cx="10875580" cy="3208832"/>
          </a:xfrm>
        </p:spPr>
        <p:txBody>
          <a:bodyPr>
            <a:noAutofit/>
          </a:bodyPr>
          <a:lstStyle/>
          <a:p>
            <a:r>
              <a:rPr lang="zh-CN" altLang="en-US" sz="2400" dirty="0" smtClean="0"/>
              <a:t>定义</a:t>
            </a:r>
            <a:r>
              <a:rPr lang="en-US" altLang="zh-CN" sz="2400" dirty="0" smtClean="0"/>
              <a:t>Student</a:t>
            </a:r>
            <a:r>
              <a:rPr lang="zh-CN" altLang="en-US" sz="2400" dirty="0" smtClean="0"/>
              <a:t>类按照成绩</a:t>
            </a:r>
            <a:r>
              <a:rPr lang="en-US" altLang="zh-CN" sz="2400" dirty="0" smtClean="0"/>
              <a:t>score</a:t>
            </a:r>
            <a:r>
              <a:rPr lang="zh-CN" altLang="en-US" sz="2400" dirty="0" smtClean="0"/>
              <a:t>排序的外部比较器的代码：</a:t>
            </a:r>
            <a:endParaRPr lang="en-US" sz="2400" dirty="0"/>
          </a:p>
        </p:txBody>
      </p:sp>
      <p:sp>
        <p:nvSpPr>
          <p:cNvPr id="5" name="TextBox 4"/>
          <p:cNvSpPr txBox="1"/>
          <p:nvPr/>
        </p:nvSpPr>
        <p:spPr>
          <a:xfrm>
            <a:off x="389035" y="1634298"/>
            <a:ext cx="10687987" cy="3693319"/>
          </a:xfrm>
          <a:prstGeom prst="rect">
            <a:avLst/>
          </a:prstGeom>
          <a:solidFill>
            <a:schemeClr val="bg1">
              <a:lumMod val="95000"/>
            </a:schemeClr>
          </a:solidFill>
        </p:spPr>
        <p:txBody>
          <a:bodyPr wrap="square" rtlCol="0">
            <a:spAutoFit/>
          </a:bodyPr>
          <a:lstStyle/>
          <a:p>
            <a:r>
              <a:rPr lang="en-US" dirty="0" smtClean="0"/>
              <a:t>public class </a:t>
            </a:r>
            <a:r>
              <a:rPr lang="en-US" dirty="0" err="1" smtClean="0"/>
              <a:t>StudentScoreComparator</a:t>
            </a:r>
            <a:r>
              <a:rPr lang="en-US" dirty="0" smtClean="0"/>
              <a:t> implements Comparator&lt;Student&gt; {</a:t>
            </a:r>
          </a:p>
          <a:p>
            <a:r>
              <a:rPr lang="en-US" dirty="0" smtClean="0"/>
              <a:t>@Override</a:t>
            </a:r>
          </a:p>
          <a:p>
            <a:r>
              <a:rPr lang="en-US" dirty="0" smtClean="0"/>
              <a:t>public </a:t>
            </a:r>
            <a:r>
              <a:rPr lang="en-US" dirty="0" err="1" smtClean="0"/>
              <a:t>int</a:t>
            </a:r>
            <a:r>
              <a:rPr lang="en-US" dirty="0" smtClean="0"/>
              <a:t> compare(Student o1, Student o2) {</a:t>
            </a:r>
          </a:p>
          <a:p>
            <a:r>
              <a:rPr lang="en-US" dirty="0" smtClean="0"/>
              <a:t>//</a:t>
            </a:r>
            <a:r>
              <a:rPr lang="zh-CN" altLang="en-US" dirty="0" smtClean="0"/>
              <a:t>以成绩按照降序排序</a:t>
            </a:r>
          </a:p>
          <a:p>
            <a:r>
              <a:rPr lang="en-US" dirty="0" smtClean="0"/>
              <a:t>if(o1.getScore()&gt;o2.getScore()){</a:t>
            </a:r>
          </a:p>
          <a:p>
            <a:r>
              <a:rPr lang="en-US" dirty="0" smtClean="0"/>
              <a:t>	return -1;</a:t>
            </a:r>
          </a:p>
          <a:p>
            <a:r>
              <a:rPr lang="en-US" dirty="0" smtClean="0"/>
              <a:t>       }else if(o1.getScore()&lt;o2.getScore()){</a:t>
            </a:r>
          </a:p>
          <a:p>
            <a:r>
              <a:rPr lang="en-US" dirty="0" smtClean="0"/>
              <a:t>	return 1;</a:t>
            </a:r>
          </a:p>
          <a:p>
            <a:r>
              <a:rPr lang="en-US" dirty="0" smtClean="0"/>
              <a:t>        }else{</a:t>
            </a:r>
          </a:p>
          <a:p>
            <a:r>
              <a:rPr lang="en-US" dirty="0" smtClean="0"/>
              <a:t>	return 0;</a:t>
            </a:r>
          </a:p>
          <a:p>
            <a:r>
              <a:rPr lang="en-US" dirty="0" smtClean="0"/>
              <a:t>}</a:t>
            </a:r>
          </a:p>
          <a:p>
            <a:r>
              <a:rPr lang="en-US" dirty="0" smtClean="0"/>
              <a:t>}</a:t>
            </a:r>
          </a:p>
          <a:p>
            <a:r>
              <a:rPr lang="en-US" dirty="0" smtClean="0"/>
              <a:t>}</a:t>
            </a:r>
            <a:endParaRPr lang="en-US" dirty="0"/>
          </a:p>
        </p:txBody>
      </p:sp>
      <p:sp>
        <p:nvSpPr>
          <p:cNvPr id="6" name="Rounded Rectangle 5"/>
          <p:cNvSpPr/>
          <p:nvPr/>
        </p:nvSpPr>
        <p:spPr>
          <a:xfrm>
            <a:off x="6731876" y="2317531"/>
            <a:ext cx="5155325" cy="230176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tx1"/>
                </a:solidFill>
              </a:rPr>
              <a:t>步骤</a:t>
            </a:r>
            <a:r>
              <a:rPr lang="en-US" altLang="zh-CN" dirty="0" smtClean="0">
                <a:solidFill>
                  <a:schemeClr val="tx1"/>
                </a:solidFill>
              </a:rPr>
              <a:t>1</a:t>
            </a:r>
            <a:r>
              <a:rPr lang="zh-CN" altLang="en-US" dirty="0" smtClean="0">
                <a:solidFill>
                  <a:schemeClr val="tx1"/>
                </a:solidFill>
              </a:rPr>
              <a:t>：实现接口</a:t>
            </a:r>
            <a:r>
              <a:rPr lang="en-US" altLang="zh-CN" dirty="0" smtClean="0">
                <a:solidFill>
                  <a:schemeClr val="tx1"/>
                </a:solidFill>
              </a:rPr>
              <a:t>Comparator</a:t>
            </a:r>
            <a:r>
              <a:rPr lang="zh-CN" altLang="en-US" dirty="0" smtClean="0">
                <a:solidFill>
                  <a:schemeClr val="tx1"/>
                </a:solidFill>
              </a:rPr>
              <a:t>，泛型类型用需要排序的类，如</a:t>
            </a:r>
            <a:r>
              <a:rPr lang="en-US" altLang="zh-CN" dirty="0" smtClean="0">
                <a:solidFill>
                  <a:schemeClr val="tx1"/>
                </a:solidFill>
              </a:rPr>
              <a:t>Student</a:t>
            </a:r>
          </a:p>
          <a:p>
            <a:pPr>
              <a:lnSpc>
                <a:spcPct val="150000"/>
              </a:lnSpc>
            </a:pPr>
            <a:r>
              <a:rPr lang="zh-CN" altLang="en-US" dirty="0" smtClean="0">
                <a:solidFill>
                  <a:schemeClr val="tx1"/>
                </a:solidFill>
              </a:rPr>
              <a:t>步骤</a:t>
            </a:r>
            <a:r>
              <a:rPr lang="en-US" altLang="zh-CN" dirty="0" smtClean="0">
                <a:solidFill>
                  <a:schemeClr val="tx1"/>
                </a:solidFill>
              </a:rPr>
              <a:t>2</a:t>
            </a:r>
            <a:r>
              <a:rPr lang="zh-CN" altLang="en-US" dirty="0" smtClean="0">
                <a:solidFill>
                  <a:schemeClr val="tx1"/>
                </a:solidFill>
              </a:rPr>
              <a:t>：重写</a:t>
            </a:r>
            <a:r>
              <a:rPr lang="en-US" altLang="zh-CN" dirty="0" smtClean="0">
                <a:solidFill>
                  <a:schemeClr val="tx1"/>
                </a:solidFill>
              </a:rPr>
              <a:t>compare</a:t>
            </a:r>
            <a:r>
              <a:rPr lang="zh-CN" altLang="en-US" dirty="0" smtClean="0">
                <a:solidFill>
                  <a:schemeClr val="tx1"/>
                </a:solidFill>
              </a:rPr>
              <a:t>方法</a:t>
            </a:r>
            <a:endParaRPr lang="en-US" altLang="zh-CN" dirty="0" smtClean="0">
              <a:solidFill>
                <a:schemeClr val="tx1"/>
              </a:solidFill>
            </a:endParaRPr>
          </a:p>
          <a:p>
            <a:pPr>
              <a:lnSpc>
                <a:spcPct val="150000"/>
              </a:lnSpc>
            </a:pPr>
            <a:r>
              <a:rPr lang="zh-CN" altLang="en-US" dirty="0" smtClean="0">
                <a:solidFill>
                  <a:schemeClr val="tx1"/>
                </a:solidFill>
              </a:rPr>
              <a:t>提示：因为每个类中都有</a:t>
            </a:r>
            <a:r>
              <a:rPr lang="en-US" altLang="zh-CN" dirty="0" smtClean="0">
                <a:solidFill>
                  <a:schemeClr val="tx1"/>
                </a:solidFill>
              </a:rPr>
              <a:t>equals</a:t>
            </a:r>
            <a:r>
              <a:rPr lang="zh-CN" altLang="en-US" dirty="0" smtClean="0">
                <a:solidFill>
                  <a:schemeClr val="tx1"/>
                </a:solidFill>
              </a:rPr>
              <a:t>方法，所以可以不重写</a:t>
            </a:r>
            <a:endParaRPr lang="en-US" dirty="0">
              <a:solidFill>
                <a:schemeClr val="tx1"/>
              </a:solidFill>
            </a:endParaRPr>
          </a:p>
        </p:txBody>
      </p:sp>
      <p:sp>
        <p:nvSpPr>
          <p:cNvPr id="7" name="Oval Callout 6"/>
          <p:cNvSpPr/>
          <p:nvPr/>
        </p:nvSpPr>
        <p:spPr>
          <a:xfrm>
            <a:off x="4035974" y="3894083"/>
            <a:ext cx="2900854" cy="2963917"/>
          </a:xfrm>
          <a:prstGeom prst="wedgeEllipseCallout">
            <a:avLst>
              <a:gd name="adj1" fmla="val 27890"/>
              <a:gd name="adj2" fmla="val -1185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为</a:t>
            </a:r>
            <a:r>
              <a:rPr lang="en-US" altLang="zh-CN" dirty="0" smtClean="0">
                <a:solidFill>
                  <a:schemeClr val="tx1"/>
                </a:solidFill>
              </a:rPr>
              <a:t>Student</a:t>
            </a:r>
            <a:r>
              <a:rPr lang="zh-CN" altLang="en-US" dirty="0" smtClean="0">
                <a:solidFill>
                  <a:schemeClr val="tx1"/>
                </a:solidFill>
              </a:rPr>
              <a:t>类定义了一个外部比较器，</a:t>
            </a:r>
            <a:r>
              <a:rPr lang="en-US" altLang="zh-CN" dirty="0" smtClean="0">
                <a:solidFill>
                  <a:schemeClr val="tx1"/>
                </a:solidFill>
              </a:rPr>
              <a:t>Student</a:t>
            </a:r>
            <a:r>
              <a:rPr lang="zh-CN" altLang="en-US" dirty="0" smtClean="0">
                <a:solidFill>
                  <a:schemeClr val="tx1"/>
                </a:solidFill>
              </a:rPr>
              <a:t>类不需要实现任何接口。而且，还可以根据需要为</a:t>
            </a:r>
            <a:r>
              <a:rPr lang="en-US" altLang="zh-CN" dirty="0" smtClean="0">
                <a:solidFill>
                  <a:schemeClr val="tx1"/>
                </a:solidFill>
              </a:rPr>
              <a:t>Student</a:t>
            </a:r>
            <a:r>
              <a:rPr lang="zh-CN" altLang="en-US" dirty="0" smtClean="0">
                <a:solidFill>
                  <a:schemeClr val="tx1"/>
                </a:solidFill>
              </a:rPr>
              <a:t>定义不同的比较器。看下页。</a:t>
            </a:r>
            <a:endParaRPr lang="en-US" dirty="0">
              <a:solidFill>
                <a:schemeClr val="tx1"/>
              </a:solidFill>
            </a:endParaRPr>
          </a:p>
        </p:txBody>
      </p:sp>
      <p:sp>
        <p:nvSpPr>
          <p:cNvPr id="8" name="TextBox 7">
            <a:hlinkClick r:id="rId3" action="ppaction://hlinkfile"/>
          </p:cNvPr>
          <p:cNvSpPr txBox="1"/>
          <p:nvPr/>
        </p:nvSpPr>
        <p:spPr>
          <a:xfrm>
            <a:off x="8355724" y="190220"/>
            <a:ext cx="3305849" cy="923330"/>
          </a:xfrm>
          <a:prstGeom prst="rect">
            <a:avLst/>
          </a:prstGeom>
          <a:noFill/>
        </p:spPr>
        <p:txBody>
          <a:bodyPr wrap="square" rtlCol="0">
            <a:spAutoFit/>
          </a:bodyPr>
          <a:lstStyle/>
          <a:p>
            <a:r>
              <a:rPr lang="zh-CN" altLang="en-US" dirty="0" smtClean="0">
                <a:hlinkClick r:id="rId4" action="ppaction://hlinkfile"/>
              </a:rPr>
              <a:t>课堂案例：</a:t>
            </a:r>
            <a:endParaRPr lang="en-US" altLang="zh-CN" dirty="0" smtClean="0">
              <a:hlinkClick r:id="rId4" action="ppaction://hlinkfile"/>
            </a:endParaRPr>
          </a:p>
          <a:p>
            <a:r>
              <a:rPr lang="en-US" altLang="zh-CN" dirty="0" smtClean="0">
                <a:hlinkClick r:id="rId4" action="ppaction://hlinkfile"/>
              </a:rPr>
              <a:t>Student.java</a:t>
            </a:r>
            <a:endParaRPr lang="en-US" altLang="zh-CN" dirty="0" smtClean="0"/>
          </a:p>
          <a:p>
            <a:r>
              <a:rPr lang="en-US" dirty="0" smtClean="0">
                <a:hlinkClick r:id="rId5" action="ppaction://hlinkfile"/>
              </a:rPr>
              <a:t>StudentScoreComparator.java</a:t>
            </a:r>
            <a:endParaRPr lang="en-US" dirty="0"/>
          </a:p>
        </p:txBody>
      </p:sp>
    </p:spTree>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外部比较器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1" name="Content Placeholder 20"/>
          <p:cNvSpPr>
            <a:spLocks noGrp="1"/>
          </p:cNvSpPr>
          <p:nvPr>
            <p:ph idx="1"/>
          </p:nvPr>
        </p:nvSpPr>
        <p:spPr>
          <a:xfrm>
            <a:off x="507123" y="748313"/>
            <a:ext cx="10875580" cy="3208832"/>
          </a:xfrm>
        </p:spPr>
        <p:txBody>
          <a:bodyPr>
            <a:noAutofit/>
          </a:bodyPr>
          <a:lstStyle/>
          <a:p>
            <a:r>
              <a:rPr lang="zh-CN" altLang="en-US" sz="2400" dirty="0" smtClean="0"/>
              <a:t>定义</a:t>
            </a:r>
            <a:r>
              <a:rPr lang="en-US" altLang="zh-CN" sz="2400" dirty="0" smtClean="0"/>
              <a:t>Student</a:t>
            </a:r>
            <a:r>
              <a:rPr lang="zh-CN" altLang="en-US" sz="2400" dirty="0" smtClean="0"/>
              <a:t>类按照年龄</a:t>
            </a:r>
            <a:r>
              <a:rPr lang="en-US" altLang="zh-CN" sz="2400" dirty="0" smtClean="0"/>
              <a:t>age</a:t>
            </a:r>
            <a:r>
              <a:rPr lang="zh-CN" altLang="en-US" sz="2400" dirty="0" smtClean="0"/>
              <a:t>排序的外部比较器的代码：</a:t>
            </a:r>
            <a:endParaRPr lang="en-US" sz="2400" dirty="0"/>
          </a:p>
        </p:txBody>
      </p:sp>
      <p:sp>
        <p:nvSpPr>
          <p:cNvPr id="5" name="TextBox 4"/>
          <p:cNvSpPr txBox="1"/>
          <p:nvPr/>
        </p:nvSpPr>
        <p:spPr>
          <a:xfrm>
            <a:off x="389035" y="1634298"/>
            <a:ext cx="10687987" cy="3693319"/>
          </a:xfrm>
          <a:prstGeom prst="rect">
            <a:avLst/>
          </a:prstGeom>
          <a:solidFill>
            <a:schemeClr val="bg1">
              <a:lumMod val="95000"/>
            </a:schemeClr>
          </a:solidFill>
        </p:spPr>
        <p:txBody>
          <a:bodyPr wrap="square" rtlCol="0">
            <a:spAutoFit/>
          </a:bodyPr>
          <a:lstStyle/>
          <a:p>
            <a:r>
              <a:rPr lang="en-US" dirty="0" smtClean="0"/>
              <a:t>public class </a:t>
            </a:r>
            <a:r>
              <a:rPr lang="en-US" dirty="0" err="1" smtClean="0"/>
              <a:t>StudentAgeComparator</a:t>
            </a:r>
            <a:r>
              <a:rPr lang="en-US" dirty="0" smtClean="0"/>
              <a:t> implements Comparator&lt;Student&gt; {</a:t>
            </a:r>
          </a:p>
          <a:p>
            <a:r>
              <a:rPr lang="en-US" dirty="0" smtClean="0"/>
              <a:t>@Override</a:t>
            </a:r>
          </a:p>
          <a:p>
            <a:r>
              <a:rPr lang="en-US" dirty="0" smtClean="0"/>
              <a:t>public </a:t>
            </a:r>
            <a:r>
              <a:rPr lang="en-US" dirty="0" err="1" smtClean="0"/>
              <a:t>int</a:t>
            </a:r>
            <a:r>
              <a:rPr lang="en-US" dirty="0" smtClean="0"/>
              <a:t> compare(Student o1, Student o2) {</a:t>
            </a:r>
          </a:p>
          <a:p>
            <a:r>
              <a:rPr lang="en-US" dirty="0" smtClean="0"/>
              <a:t>//</a:t>
            </a:r>
            <a:r>
              <a:rPr lang="zh-CN" altLang="en-US" dirty="0" smtClean="0"/>
              <a:t>以年龄按照升序排序</a:t>
            </a:r>
          </a:p>
          <a:p>
            <a:r>
              <a:rPr lang="en-US" dirty="0" smtClean="0"/>
              <a:t>if(o1.getAge()&gt;o2.getAge()){</a:t>
            </a:r>
          </a:p>
          <a:p>
            <a:r>
              <a:rPr lang="en-US" dirty="0" smtClean="0"/>
              <a:t>       return 1;</a:t>
            </a:r>
          </a:p>
          <a:p>
            <a:r>
              <a:rPr lang="en-US" dirty="0" smtClean="0"/>
              <a:t>}else if(o1.getAge()&lt;o2.getAge()){</a:t>
            </a:r>
          </a:p>
          <a:p>
            <a:r>
              <a:rPr lang="en-US" dirty="0" smtClean="0"/>
              <a:t>      return -1;</a:t>
            </a:r>
          </a:p>
          <a:p>
            <a:r>
              <a:rPr lang="en-US" dirty="0" smtClean="0"/>
              <a:t>}else{</a:t>
            </a:r>
          </a:p>
          <a:p>
            <a:r>
              <a:rPr lang="en-US" dirty="0" smtClean="0"/>
              <a:t>      return 0;</a:t>
            </a:r>
          </a:p>
          <a:p>
            <a:r>
              <a:rPr lang="en-US" dirty="0" smtClean="0"/>
              <a:t>}</a:t>
            </a:r>
          </a:p>
          <a:p>
            <a:r>
              <a:rPr lang="en-US" dirty="0" smtClean="0"/>
              <a:t>}</a:t>
            </a:r>
          </a:p>
          <a:p>
            <a:r>
              <a:rPr lang="en-US" dirty="0" smtClean="0"/>
              <a:t>}</a:t>
            </a:r>
            <a:endParaRPr lang="en-US" dirty="0"/>
          </a:p>
        </p:txBody>
      </p:sp>
      <p:sp>
        <p:nvSpPr>
          <p:cNvPr id="8" name="TextBox 7">
            <a:hlinkClick r:id="rId3" action="ppaction://hlinkfile"/>
          </p:cNvPr>
          <p:cNvSpPr txBox="1"/>
          <p:nvPr/>
        </p:nvSpPr>
        <p:spPr>
          <a:xfrm>
            <a:off x="8355724" y="190220"/>
            <a:ext cx="3305849" cy="646331"/>
          </a:xfrm>
          <a:prstGeom prst="rect">
            <a:avLst/>
          </a:prstGeom>
          <a:noFill/>
        </p:spPr>
        <p:txBody>
          <a:bodyPr wrap="square" rtlCol="0">
            <a:spAutoFit/>
          </a:bodyPr>
          <a:lstStyle/>
          <a:p>
            <a:r>
              <a:rPr lang="zh-CN" altLang="en-US" dirty="0" smtClean="0">
                <a:hlinkClick r:id="rId4" action="ppaction://hlinkfile"/>
              </a:rPr>
              <a:t>课堂案例：</a:t>
            </a:r>
            <a:endParaRPr lang="en-US" altLang="zh-CN" dirty="0" smtClean="0">
              <a:hlinkClick r:id="rId4" action="ppaction://hlinkfile"/>
            </a:endParaRPr>
          </a:p>
          <a:p>
            <a:r>
              <a:rPr lang="en-US" dirty="0" smtClean="0">
                <a:hlinkClick r:id="rId5" action="ppaction://hlinkfile"/>
              </a:rPr>
              <a:t>StudentAgeComparator.java</a:t>
            </a:r>
            <a:endParaRPr lang="en-US" dirty="0"/>
          </a:p>
        </p:txBody>
      </p:sp>
      <p:sp>
        <p:nvSpPr>
          <p:cNvPr id="9" name="Oval Callout 8"/>
          <p:cNvSpPr/>
          <p:nvPr/>
        </p:nvSpPr>
        <p:spPr>
          <a:xfrm>
            <a:off x="6999891" y="3153104"/>
            <a:ext cx="2900854" cy="2963917"/>
          </a:xfrm>
          <a:prstGeom prst="wedgeEllipseCallout">
            <a:avLst>
              <a:gd name="adj1" fmla="val 69738"/>
              <a:gd name="adj2" fmla="val 538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如何使用这些外部比较器呢？和内部比较器一样，当</a:t>
            </a:r>
            <a:r>
              <a:rPr lang="en-US" altLang="zh-CN" dirty="0" smtClean="0">
                <a:solidFill>
                  <a:schemeClr val="tx1"/>
                </a:solidFill>
              </a:rPr>
              <a:t>Student</a:t>
            </a:r>
            <a:r>
              <a:rPr lang="zh-CN" altLang="en-US" dirty="0" smtClean="0">
                <a:solidFill>
                  <a:schemeClr val="tx1"/>
                </a:solidFill>
              </a:rPr>
              <a:t>对象存储在数组或集合中时，可以用工具类进行排序。马上要学习了！</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1192696"/>
          </a:xfrm>
        </p:spPr>
        <p:txBody>
          <a:bodyPr vert="horz" lIns="91440" tIns="45720" rIns="91440" bIns="45720" rtlCol="0">
            <a:noAutofit/>
          </a:bodyPr>
          <a:lstStyle/>
          <a:p>
            <a:r>
              <a:rPr lang="en-US" altLang="zh-CN" sz="2400" dirty="0" err="1" smtClean="0">
                <a:solidFill>
                  <a:schemeClr val="tx1">
                    <a:lumMod val="75000"/>
                    <a:lumOff val="25000"/>
                  </a:schemeClr>
                </a:solidFill>
              </a:rPr>
              <a:t>java.util.Arrays</a:t>
            </a:r>
            <a:r>
              <a:rPr lang="zh-CN" altLang="en-US" sz="2400" dirty="0" smtClean="0">
                <a:solidFill>
                  <a:schemeClr val="tx1">
                    <a:lumMod val="75000"/>
                    <a:lumOff val="25000"/>
                  </a:schemeClr>
                </a:solidFill>
              </a:rPr>
              <a:t>类是一个针对数组进行操作的工具类，其中提供了对对象数组进行排序的方法；</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两个常用的对象数组排序方法如下：</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对象数组的排序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9" name="Table 8"/>
          <p:cNvGraphicFramePr>
            <a:graphicFrameLocks noGrp="1"/>
          </p:cNvGraphicFramePr>
          <p:nvPr/>
        </p:nvGraphicFramePr>
        <p:xfrm>
          <a:off x="691929" y="3117773"/>
          <a:ext cx="10738070" cy="1485757"/>
        </p:xfrm>
        <a:graphic>
          <a:graphicData uri="http://schemas.openxmlformats.org/drawingml/2006/table">
            <a:tbl>
              <a:tblPr firstRow="1" bandRow="1">
                <a:tableStyleId>{5C22544A-7EE6-4342-B048-85BDC9FD1C3A}</a:tableStyleId>
              </a:tblPr>
              <a:tblGrid>
                <a:gridCol w="4967892"/>
                <a:gridCol w="5770178"/>
              </a:tblGrid>
              <a:tr h="490709">
                <a:tc>
                  <a:txBody>
                    <a:bodyPr/>
                    <a:lstStyle/>
                    <a:p>
                      <a:pPr algn="ctr"/>
                      <a:r>
                        <a:rPr lang="en-US" altLang="zh-CN" dirty="0" smtClean="0"/>
                        <a:t>static void sort(Object[] a)  </a:t>
                      </a:r>
                      <a:endParaRPr lang="en-US" dirty="0"/>
                    </a:p>
                  </a:txBody>
                  <a:tcPr/>
                </a:tc>
                <a:tc>
                  <a:txBody>
                    <a:bodyPr/>
                    <a:lstStyle/>
                    <a:p>
                      <a:pPr algn="ctr"/>
                      <a:r>
                        <a:rPr lang="zh-CN" altLang="en-US" dirty="0" smtClean="0"/>
                        <a:t>方法描述</a:t>
                      </a:r>
                      <a:endParaRPr lang="en-US" dirty="0"/>
                    </a:p>
                  </a:txBody>
                  <a:tcPr/>
                </a:tc>
              </a:tr>
              <a:tr h="497524">
                <a:tc>
                  <a:txBody>
                    <a:bodyPr/>
                    <a:lstStyle/>
                    <a:p>
                      <a:pPr algn="l"/>
                      <a:r>
                        <a:rPr lang="fr-FR" dirty="0" err="1" smtClean="0"/>
                        <a:t>static</a:t>
                      </a:r>
                      <a:r>
                        <a:rPr lang="fr-FR" dirty="0" smtClean="0"/>
                        <a:t> </a:t>
                      </a:r>
                      <a:r>
                        <a:rPr lang="fr-FR" dirty="0" err="1" smtClean="0"/>
                        <a:t>void</a:t>
                      </a:r>
                      <a:r>
                        <a:rPr lang="fr-FR" dirty="0" smtClean="0"/>
                        <a:t> sort(Object[] a)  </a:t>
                      </a:r>
                      <a:endParaRPr lang="en-US" dirty="0"/>
                    </a:p>
                  </a:txBody>
                  <a:tcPr/>
                </a:tc>
                <a:tc>
                  <a:txBody>
                    <a:bodyPr/>
                    <a:lstStyle/>
                    <a:p>
                      <a:r>
                        <a:rPr lang="zh-CN" altLang="en-US" dirty="0" smtClean="0"/>
                        <a:t>对数组</a:t>
                      </a:r>
                      <a:r>
                        <a:rPr lang="en-US" altLang="zh-CN" dirty="0" smtClean="0"/>
                        <a:t>a</a:t>
                      </a:r>
                      <a:r>
                        <a:rPr lang="zh-CN" altLang="en-US" dirty="0" smtClean="0"/>
                        <a:t>进行排序，</a:t>
                      </a:r>
                      <a:r>
                        <a:rPr lang="en-US" altLang="zh-CN" dirty="0" smtClean="0">
                          <a:solidFill>
                            <a:srgbClr val="FF0000"/>
                          </a:solidFill>
                        </a:rPr>
                        <a:t>a</a:t>
                      </a:r>
                      <a:r>
                        <a:rPr lang="zh-CN" altLang="en-US" dirty="0" smtClean="0">
                          <a:solidFill>
                            <a:srgbClr val="FF0000"/>
                          </a:solidFill>
                        </a:rPr>
                        <a:t>中的元素必须实现</a:t>
                      </a:r>
                      <a:r>
                        <a:rPr lang="en-US" altLang="zh-CN" dirty="0" smtClean="0">
                          <a:solidFill>
                            <a:srgbClr val="FF0000"/>
                          </a:solidFill>
                        </a:rPr>
                        <a:t>Comparable</a:t>
                      </a:r>
                      <a:r>
                        <a:rPr lang="zh-CN" altLang="en-US" dirty="0" smtClean="0">
                          <a:solidFill>
                            <a:srgbClr val="FF0000"/>
                          </a:solidFill>
                        </a:rPr>
                        <a:t>接口</a:t>
                      </a:r>
                      <a:endParaRPr lang="en-US" altLang="zh-CN" dirty="0" smtClean="0">
                        <a:solidFill>
                          <a:srgbClr val="FF0000"/>
                        </a:solidFill>
                      </a:endParaRPr>
                    </a:p>
                  </a:txBody>
                  <a:tcPr/>
                </a:tc>
              </a:tr>
              <a:tr h="497524">
                <a:tc>
                  <a:txBody>
                    <a:bodyPr/>
                    <a:lstStyle/>
                    <a:p>
                      <a:pPr algn="l"/>
                      <a:r>
                        <a:rPr lang="fr-FR" dirty="0" err="1" smtClean="0"/>
                        <a:t>static</a:t>
                      </a:r>
                      <a:r>
                        <a:rPr lang="fr-FR" dirty="0" smtClean="0"/>
                        <a:t> &lt;T&gt; </a:t>
                      </a:r>
                      <a:r>
                        <a:rPr lang="fr-FR" dirty="0" err="1" smtClean="0"/>
                        <a:t>void</a:t>
                      </a:r>
                      <a:r>
                        <a:rPr lang="fr-FR" dirty="0" smtClean="0"/>
                        <a:t> sort(T[] a, </a:t>
                      </a:r>
                      <a:r>
                        <a:rPr lang="fr-FR" dirty="0" err="1" smtClean="0"/>
                        <a:t>Comparator</a:t>
                      </a:r>
                      <a:r>
                        <a:rPr lang="fr-FR" dirty="0" smtClean="0"/>
                        <a:t>&lt;? super T&gt; c) </a:t>
                      </a:r>
                      <a:endParaRPr lang="en-US" dirty="0"/>
                    </a:p>
                  </a:txBody>
                  <a:tcPr/>
                </a:tc>
                <a:tc>
                  <a:txBody>
                    <a:bodyPr/>
                    <a:lstStyle/>
                    <a:p>
                      <a:r>
                        <a:rPr lang="zh-CN" altLang="en-US" dirty="0" smtClean="0"/>
                        <a:t>对数组</a:t>
                      </a:r>
                      <a:r>
                        <a:rPr lang="en-US" altLang="zh-CN" dirty="0" smtClean="0"/>
                        <a:t>a</a:t>
                      </a:r>
                      <a:r>
                        <a:rPr lang="zh-CN" altLang="en-US" dirty="0" smtClean="0"/>
                        <a:t>进行排序，比较逻辑在</a:t>
                      </a:r>
                      <a:r>
                        <a:rPr lang="zh-CN" altLang="en-US" dirty="0" smtClean="0">
                          <a:solidFill>
                            <a:srgbClr val="FF0000"/>
                          </a:solidFill>
                        </a:rPr>
                        <a:t>外部比较器</a:t>
                      </a:r>
                      <a:r>
                        <a:rPr lang="en-US" altLang="zh-CN" dirty="0" smtClean="0"/>
                        <a:t>c</a:t>
                      </a:r>
                      <a:r>
                        <a:rPr lang="zh-CN" altLang="en-US" dirty="0" smtClean="0"/>
                        <a:t>中定义。</a:t>
                      </a:r>
                      <a:endParaRPr lang="en-US" altLang="zh-CN" dirty="0" smtClean="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2" y="951414"/>
            <a:ext cx="11015870" cy="1728724"/>
          </a:xfrm>
        </p:spPr>
        <p:txBody>
          <a:bodyPr vert="horz" lIns="91440" tIns="45720" rIns="91440" bIns="45720" rtlCol="0">
            <a:noAutofit/>
          </a:bodyPr>
          <a:lstStyle/>
          <a:p>
            <a:r>
              <a:rPr lang="en-US" altLang="zh-CN" sz="2400" dirty="0" smtClean="0">
                <a:solidFill>
                  <a:schemeClr val="tx1">
                    <a:lumMod val="75000"/>
                    <a:lumOff val="25000"/>
                  </a:schemeClr>
                </a:solidFill>
              </a:rPr>
              <a:t>static void sort(Object[] a) </a:t>
            </a:r>
            <a:r>
              <a:rPr lang="zh-CN" altLang="en-US" sz="2400" dirty="0" smtClean="0">
                <a:solidFill>
                  <a:schemeClr val="tx1">
                    <a:lumMod val="75000"/>
                    <a:lumOff val="25000"/>
                  </a:schemeClr>
                </a:solidFill>
              </a:rPr>
              <a:t>方法使用代码如下：</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对象数组的排序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593986" y="1713126"/>
            <a:ext cx="10687987" cy="4801314"/>
          </a:xfrm>
          <a:prstGeom prst="rect">
            <a:avLst/>
          </a:prstGeom>
          <a:solidFill>
            <a:schemeClr val="bg1">
              <a:lumMod val="95000"/>
            </a:schemeClr>
          </a:solidFill>
        </p:spPr>
        <p:txBody>
          <a:bodyPr wrap="square" rtlCol="0">
            <a:spAutoFit/>
          </a:bodyPr>
          <a:lstStyle/>
          <a:p>
            <a:r>
              <a:rPr lang="en-US" dirty="0" smtClean="0"/>
              <a:t>public class </a:t>
            </a:r>
            <a:r>
              <a:rPr lang="en-US" dirty="0" err="1" smtClean="0"/>
              <a:t>TestProduct</a:t>
            </a:r>
            <a:r>
              <a:rPr lang="en-US" dirty="0" smtClean="0"/>
              <a:t> {</a:t>
            </a:r>
          </a:p>
          <a:p>
            <a:r>
              <a:rPr lang="en-US" dirty="0" smtClean="0"/>
              <a:t>	public static void main(String[] </a:t>
            </a:r>
            <a:r>
              <a:rPr lang="en-US" dirty="0" err="1" smtClean="0"/>
              <a:t>args</a:t>
            </a:r>
            <a:r>
              <a:rPr lang="en-US" dirty="0" smtClean="0"/>
              <a:t>) {</a:t>
            </a:r>
          </a:p>
          <a:p>
            <a:r>
              <a:rPr lang="en-US" dirty="0" smtClean="0"/>
              <a:t>		Product p1=new Product("</a:t>
            </a:r>
            <a:r>
              <a:rPr lang="zh-CN" altLang="en-US" dirty="0" smtClean="0"/>
              <a:t>费列罗巧克力</a:t>
            </a:r>
            <a:r>
              <a:rPr lang="en-US" altLang="zh-CN" dirty="0" smtClean="0"/>
              <a:t>",45.2,1200);</a:t>
            </a:r>
          </a:p>
          <a:p>
            <a:r>
              <a:rPr lang="en-US" altLang="zh-CN" dirty="0" smtClean="0"/>
              <a:t>		</a:t>
            </a:r>
            <a:r>
              <a:rPr lang="en-US" dirty="0" smtClean="0"/>
              <a:t>Product p2=new Product("Java</a:t>
            </a:r>
            <a:r>
              <a:rPr lang="zh-CN" altLang="en-US" dirty="0" smtClean="0"/>
              <a:t>教材</a:t>
            </a:r>
            <a:r>
              <a:rPr lang="en-US" altLang="zh-CN" dirty="0" smtClean="0"/>
              <a:t>",29,119);</a:t>
            </a:r>
          </a:p>
          <a:p>
            <a:r>
              <a:rPr lang="en-US" altLang="zh-CN" dirty="0" smtClean="0"/>
              <a:t>		</a:t>
            </a:r>
            <a:r>
              <a:rPr lang="en-US" dirty="0" smtClean="0"/>
              <a:t>Product p3=new Product("</a:t>
            </a:r>
            <a:r>
              <a:rPr lang="zh-CN" altLang="en-US" dirty="0" smtClean="0"/>
              <a:t>针织开衫</a:t>
            </a:r>
            <a:r>
              <a:rPr lang="en-US" altLang="zh-CN" dirty="0" smtClean="0"/>
              <a:t>",345.2,5200);</a:t>
            </a:r>
          </a:p>
          <a:p>
            <a:r>
              <a:rPr lang="en-US" altLang="zh-CN" dirty="0" smtClean="0"/>
              <a:t>		</a:t>
            </a:r>
            <a:r>
              <a:rPr lang="en-US" dirty="0" smtClean="0"/>
              <a:t>Product p4=new Product("</a:t>
            </a:r>
            <a:r>
              <a:rPr lang="zh-CN" altLang="en-US" dirty="0" smtClean="0"/>
              <a:t>三星手机</a:t>
            </a:r>
            <a:r>
              <a:rPr lang="en-US" altLang="zh-CN" dirty="0" smtClean="0"/>
              <a:t>",1999,3900);</a:t>
            </a:r>
          </a:p>
          <a:p>
            <a:r>
              <a:rPr lang="en-US" altLang="zh-CN" dirty="0" smtClean="0"/>
              <a:t>		</a:t>
            </a:r>
          </a:p>
          <a:p>
            <a:r>
              <a:rPr lang="en-US" altLang="zh-CN" dirty="0" smtClean="0"/>
              <a:t>		</a:t>
            </a:r>
            <a:r>
              <a:rPr lang="en-US" dirty="0" smtClean="0"/>
              <a:t>Product[] products=new Product[]{p1,p2,p3,p4};</a:t>
            </a:r>
          </a:p>
          <a:p>
            <a:r>
              <a:rPr lang="en-US" dirty="0" smtClean="0"/>
              <a:t>//		</a:t>
            </a:r>
            <a:r>
              <a:rPr lang="zh-CN" altLang="en-US" dirty="0" smtClean="0"/>
              <a:t>对数组排序</a:t>
            </a:r>
          </a:p>
          <a:p>
            <a:r>
              <a:rPr lang="zh-CN" altLang="en-US" dirty="0" smtClean="0"/>
              <a:t>		</a:t>
            </a:r>
            <a:r>
              <a:rPr lang="en-US" dirty="0" err="1" smtClean="0"/>
              <a:t>Arrays.sort</a:t>
            </a:r>
            <a:r>
              <a:rPr lang="en-US" dirty="0" smtClean="0"/>
              <a:t>(products);</a:t>
            </a:r>
          </a:p>
          <a:p>
            <a:r>
              <a:rPr lang="en-US" dirty="0" smtClean="0"/>
              <a:t>		for(Product x:products){</a:t>
            </a:r>
          </a:p>
          <a:p>
            <a:r>
              <a:rPr lang="en-US" dirty="0" smtClean="0"/>
              <a:t>			</a:t>
            </a:r>
            <a:r>
              <a:rPr lang="en-US" dirty="0" err="1" smtClean="0"/>
              <a:t>System.out.println</a:t>
            </a:r>
            <a:r>
              <a:rPr lang="en-US" dirty="0" smtClean="0"/>
              <a:t>(x);</a:t>
            </a:r>
          </a:p>
          <a:p>
            <a:r>
              <a:rPr lang="en-US" dirty="0" smtClean="0"/>
              <a:t>		}</a:t>
            </a:r>
          </a:p>
          <a:p>
            <a:endParaRPr lang="en-US" dirty="0" smtClean="0"/>
          </a:p>
          <a:p>
            <a:r>
              <a:rPr lang="en-US" dirty="0" smtClean="0"/>
              <a:t>	}</a:t>
            </a:r>
          </a:p>
          <a:p>
            <a:endParaRPr lang="en-US" dirty="0" smtClean="0"/>
          </a:p>
          <a:p>
            <a:r>
              <a:rPr lang="en-US" dirty="0" smtClean="0"/>
              <a:t>}</a:t>
            </a:r>
            <a:endParaRPr lang="en-US" dirty="0"/>
          </a:p>
        </p:txBody>
      </p:sp>
      <p:sp>
        <p:nvSpPr>
          <p:cNvPr id="6" name="TextBox 5">
            <a:hlinkClick r:id="rId3" action="ppaction://hlinkfile"/>
          </p:cNvPr>
          <p:cNvSpPr txBox="1"/>
          <p:nvPr/>
        </p:nvSpPr>
        <p:spPr>
          <a:xfrm>
            <a:off x="8355724" y="190220"/>
            <a:ext cx="3305849" cy="646331"/>
          </a:xfrm>
          <a:prstGeom prst="rect">
            <a:avLst/>
          </a:prstGeom>
          <a:noFill/>
        </p:spPr>
        <p:txBody>
          <a:bodyPr wrap="square" rtlCol="0">
            <a:spAutoFit/>
          </a:bodyPr>
          <a:lstStyle/>
          <a:p>
            <a:r>
              <a:rPr lang="zh-CN" altLang="en-US" dirty="0" smtClean="0">
                <a:hlinkClick r:id="rId4" action="ppaction://hlinkfile"/>
              </a:rPr>
              <a:t>课堂案例：</a:t>
            </a:r>
            <a:endParaRPr lang="en-US" altLang="zh-CN" dirty="0" smtClean="0">
              <a:hlinkClick r:id="rId4" action="ppaction://hlinkfile"/>
            </a:endParaRPr>
          </a:p>
          <a:p>
            <a:r>
              <a:rPr lang="en-US" altLang="zh-CN" dirty="0" smtClean="0">
                <a:hlinkClick r:id="rId5" action="ppaction://hlinkfile"/>
              </a:rPr>
              <a:t>TestProduct.java</a:t>
            </a:r>
            <a:endParaRPr lang="en-US" dirty="0"/>
          </a:p>
        </p:txBody>
      </p:sp>
      <p:sp>
        <p:nvSpPr>
          <p:cNvPr id="7" name="Oval Callout 6"/>
          <p:cNvSpPr/>
          <p:nvPr/>
        </p:nvSpPr>
        <p:spPr>
          <a:xfrm>
            <a:off x="8229601" y="3310759"/>
            <a:ext cx="2900854" cy="2963917"/>
          </a:xfrm>
          <a:prstGeom prst="wedgeEllipseCallout">
            <a:avLst>
              <a:gd name="adj1" fmla="val 69738"/>
              <a:gd name="adj2" fmla="val 538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如果</a:t>
            </a:r>
            <a:r>
              <a:rPr lang="en-US" altLang="zh-CN" dirty="0" smtClean="0">
                <a:solidFill>
                  <a:schemeClr val="tx1"/>
                </a:solidFill>
              </a:rPr>
              <a:t>Product</a:t>
            </a:r>
            <a:r>
              <a:rPr lang="zh-CN" altLang="en-US" dirty="0" smtClean="0">
                <a:solidFill>
                  <a:schemeClr val="tx1"/>
                </a:solidFill>
              </a:rPr>
              <a:t>类没有实现</a:t>
            </a:r>
            <a:r>
              <a:rPr lang="en-US" altLang="zh-CN" dirty="0" smtClean="0">
                <a:solidFill>
                  <a:schemeClr val="tx1"/>
                </a:solidFill>
              </a:rPr>
              <a:t>Comparable</a:t>
            </a:r>
            <a:r>
              <a:rPr lang="zh-CN" altLang="en-US" dirty="0" smtClean="0">
                <a:solidFill>
                  <a:schemeClr val="tx1"/>
                </a:solidFill>
              </a:rPr>
              <a:t>接口，运行期将抛出</a:t>
            </a:r>
            <a:r>
              <a:rPr lang="en-US" altLang="zh-CN" dirty="0" err="1" smtClean="0">
                <a:solidFill>
                  <a:schemeClr val="tx1"/>
                </a:solidFill>
              </a:rPr>
              <a:t>ClassCaseException</a:t>
            </a:r>
            <a:r>
              <a:rPr lang="zh-CN" altLang="en-US" dirty="0" smtClean="0">
                <a:solidFill>
                  <a:schemeClr val="tx1"/>
                </a:solidFill>
              </a:rPr>
              <a:t>异常。</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思考</a:t>
            </a:r>
            <a:endParaRPr lang="en-US" dirty="0"/>
          </a:p>
        </p:txBody>
      </p:sp>
      <p:sp>
        <p:nvSpPr>
          <p:cNvPr id="3" name="Content Placeholder 2"/>
          <p:cNvSpPr>
            <a:spLocks noGrp="1"/>
          </p:cNvSpPr>
          <p:nvPr>
            <p:ph idx="1"/>
          </p:nvPr>
        </p:nvSpPr>
        <p:spPr/>
        <p:txBody>
          <a:bodyPr/>
          <a:lstStyle/>
          <a:p>
            <a:r>
              <a:rPr lang="zh-CN" altLang="en-US" dirty="0" smtClean="0"/>
              <a:t>为什么</a:t>
            </a:r>
            <a:r>
              <a:rPr lang="en-US" altLang="zh-CN" dirty="0" smtClean="0"/>
              <a:t>Product</a:t>
            </a:r>
            <a:r>
              <a:rPr lang="zh-CN" altLang="en-US" dirty="0" smtClean="0"/>
              <a:t>类如果不实现</a:t>
            </a:r>
            <a:r>
              <a:rPr lang="en-US" altLang="zh-CN" dirty="0" smtClean="0"/>
              <a:t>Comparable</a:t>
            </a:r>
            <a:r>
              <a:rPr lang="zh-CN" altLang="en-US" dirty="0" smtClean="0"/>
              <a:t>接口，就会抛出</a:t>
            </a:r>
            <a:r>
              <a:rPr lang="en-US" altLang="zh-CN" dirty="0" smtClean="0"/>
              <a:t>ClassCastException</a:t>
            </a:r>
            <a:r>
              <a:rPr lang="zh-CN" altLang="en-US" dirty="0" smtClean="0"/>
              <a:t>异常？</a:t>
            </a:r>
            <a:endParaRPr lang="en-US" dirty="0"/>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2" y="683400"/>
            <a:ext cx="11822538" cy="703965"/>
          </a:xfrm>
        </p:spPr>
        <p:txBody>
          <a:bodyPr vert="horz" lIns="91440" tIns="45720" rIns="91440" bIns="45720" rtlCol="0">
            <a:noAutofit/>
          </a:bodyPr>
          <a:lstStyle/>
          <a:p>
            <a:r>
              <a:rPr lang="fr-FR" sz="2400" dirty="0" smtClean="0"/>
              <a:t>sort(T[] a, </a:t>
            </a:r>
            <a:r>
              <a:rPr lang="fr-FR" sz="2400" dirty="0" err="1" smtClean="0"/>
              <a:t>Comparator</a:t>
            </a:r>
            <a:r>
              <a:rPr lang="fr-FR" sz="2400" dirty="0" smtClean="0"/>
              <a:t>&lt;? super T&gt; c)</a:t>
            </a:r>
            <a:r>
              <a:rPr lang="zh-CN" altLang="en-US" sz="2400" dirty="0" smtClean="0"/>
              <a:t>使用代码如下：</a:t>
            </a:r>
            <a:r>
              <a:rPr lang="fr-FR" sz="2400" dirty="0" smtClean="0"/>
              <a:t> </a:t>
            </a:r>
            <a:endParaRPr lang="en-US" sz="2400" dirty="0" smtClean="0"/>
          </a:p>
          <a:p>
            <a:pPr>
              <a:buNone/>
            </a:pP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对象数组的排序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483627" y="1271692"/>
            <a:ext cx="10687987" cy="5355312"/>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 {</a:t>
            </a:r>
          </a:p>
          <a:p>
            <a:r>
              <a:rPr lang="en-US" dirty="0" smtClean="0"/>
              <a:t>		Student s1=new Student("</a:t>
            </a:r>
            <a:r>
              <a:rPr lang="zh-CN" altLang="en-US" dirty="0" smtClean="0"/>
              <a:t>王蓓蓓</a:t>
            </a:r>
            <a:r>
              <a:rPr lang="en-US" altLang="zh-CN" dirty="0" smtClean="0"/>
              <a:t>",23,89);</a:t>
            </a:r>
          </a:p>
          <a:p>
            <a:r>
              <a:rPr lang="en-US" altLang="zh-CN" dirty="0" smtClean="0"/>
              <a:t>		</a:t>
            </a:r>
            <a:r>
              <a:rPr lang="en-US" dirty="0" smtClean="0"/>
              <a:t>Student s2=new Student("</a:t>
            </a:r>
            <a:r>
              <a:rPr lang="zh-CN" altLang="en-US" dirty="0" smtClean="0"/>
              <a:t>李晓红</a:t>
            </a:r>
            <a:r>
              <a:rPr lang="en-US" altLang="zh-CN" dirty="0" smtClean="0"/>
              <a:t>",24,96);</a:t>
            </a:r>
          </a:p>
          <a:p>
            <a:r>
              <a:rPr lang="en-US" altLang="zh-CN" dirty="0" smtClean="0"/>
              <a:t>		</a:t>
            </a:r>
            <a:r>
              <a:rPr lang="en-US" dirty="0" smtClean="0"/>
              <a:t>Student s3=new Student("</a:t>
            </a:r>
            <a:r>
              <a:rPr lang="zh-CN" altLang="en-US" dirty="0" smtClean="0"/>
              <a:t>张天明</a:t>
            </a:r>
            <a:r>
              <a:rPr lang="en-US" altLang="zh-CN" dirty="0" smtClean="0"/>
              <a:t>",18,91);</a:t>
            </a:r>
          </a:p>
          <a:p>
            <a:r>
              <a:rPr lang="en-US" altLang="zh-CN" dirty="0" smtClean="0"/>
              <a:t>		</a:t>
            </a:r>
            <a:r>
              <a:rPr lang="en-US" dirty="0" smtClean="0"/>
              <a:t>Student s4=new Student("</a:t>
            </a:r>
            <a:r>
              <a:rPr lang="zh-CN" altLang="en-US" dirty="0" smtClean="0"/>
              <a:t>孙小倩</a:t>
            </a:r>
            <a:r>
              <a:rPr lang="en-US" altLang="zh-CN" dirty="0" smtClean="0"/>
              <a:t>",21,54);</a:t>
            </a:r>
          </a:p>
          <a:p>
            <a:r>
              <a:rPr lang="en-US" altLang="zh-CN" dirty="0" smtClean="0"/>
              <a:t>		</a:t>
            </a:r>
            <a:r>
              <a:rPr lang="en-US" dirty="0" smtClean="0"/>
              <a:t>Student[] students=new Student[]{s1,s2,s3,s4};</a:t>
            </a:r>
          </a:p>
          <a:p>
            <a:r>
              <a:rPr lang="en-US" dirty="0" smtClean="0"/>
              <a:t>//		</a:t>
            </a:r>
            <a:r>
              <a:rPr lang="zh-CN" altLang="en-US" dirty="0" smtClean="0"/>
              <a:t>使用成绩比较器，按照成绩降序排序</a:t>
            </a:r>
          </a:p>
          <a:p>
            <a:r>
              <a:rPr lang="zh-CN" altLang="en-US" dirty="0" smtClean="0"/>
              <a:t>		</a:t>
            </a:r>
            <a:r>
              <a:rPr lang="en-US" dirty="0" err="1" smtClean="0"/>
              <a:t>System.out.println</a:t>
            </a:r>
            <a:r>
              <a:rPr lang="en-US" dirty="0" smtClean="0"/>
              <a:t>("--------------------</a:t>
            </a:r>
            <a:r>
              <a:rPr lang="zh-CN" altLang="en-US" dirty="0" smtClean="0"/>
              <a:t>使用成绩比较器</a:t>
            </a:r>
            <a:r>
              <a:rPr lang="en-US" altLang="zh-CN" dirty="0" smtClean="0"/>
              <a:t>---------------------");</a:t>
            </a:r>
          </a:p>
          <a:p>
            <a:r>
              <a:rPr lang="en-US" altLang="zh-CN" dirty="0" smtClean="0"/>
              <a:t>		</a:t>
            </a:r>
            <a:r>
              <a:rPr lang="en-US" dirty="0" err="1" smtClean="0"/>
              <a:t>Arrays.sort</a:t>
            </a:r>
            <a:r>
              <a:rPr lang="en-US" dirty="0" smtClean="0"/>
              <a:t>(</a:t>
            </a:r>
            <a:r>
              <a:rPr lang="en-US" dirty="0" err="1" smtClean="0"/>
              <a:t>students,new</a:t>
            </a:r>
            <a:r>
              <a:rPr lang="en-US" dirty="0" smtClean="0"/>
              <a:t> </a:t>
            </a:r>
            <a:r>
              <a:rPr lang="en-US" dirty="0" err="1" smtClean="0"/>
              <a:t>StudentScoreComparator</a:t>
            </a:r>
            <a:r>
              <a:rPr lang="en-US" dirty="0" smtClean="0"/>
              <a:t>());</a:t>
            </a:r>
          </a:p>
          <a:p>
            <a:r>
              <a:rPr lang="en-US" dirty="0" smtClean="0"/>
              <a:t>		for(Student x:students){</a:t>
            </a:r>
          </a:p>
          <a:p>
            <a:r>
              <a:rPr lang="en-US" dirty="0" smtClean="0"/>
              <a:t>			</a:t>
            </a:r>
            <a:r>
              <a:rPr lang="en-US" dirty="0" err="1" smtClean="0"/>
              <a:t>System.out.println</a:t>
            </a:r>
            <a:r>
              <a:rPr lang="en-US" dirty="0" smtClean="0"/>
              <a:t>(x);</a:t>
            </a:r>
          </a:p>
          <a:p>
            <a:r>
              <a:rPr lang="en-US" dirty="0" smtClean="0"/>
              <a:t>		}</a:t>
            </a:r>
          </a:p>
          <a:p>
            <a:r>
              <a:rPr lang="en-US" dirty="0" smtClean="0"/>
              <a:t>		</a:t>
            </a:r>
            <a:r>
              <a:rPr lang="en-US" dirty="0" err="1" smtClean="0"/>
              <a:t>System.out.println</a:t>
            </a:r>
            <a:r>
              <a:rPr lang="en-US" dirty="0" smtClean="0"/>
              <a:t>("--------------------</a:t>
            </a:r>
            <a:r>
              <a:rPr lang="zh-CN" altLang="en-US" dirty="0" smtClean="0"/>
              <a:t>使用年龄比较器</a:t>
            </a:r>
            <a:r>
              <a:rPr lang="en-US" altLang="zh-CN" dirty="0" smtClean="0"/>
              <a:t>---------------------");</a:t>
            </a:r>
          </a:p>
          <a:p>
            <a:r>
              <a:rPr lang="en-US" altLang="zh-CN" dirty="0" smtClean="0"/>
              <a:t>//		</a:t>
            </a:r>
            <a:r>
              <a:rPr lang="zh-CN" altLang="en-US" dirty="0" smtClean="0"/>
              <a:t>使用年龄比较器，按照年龄升序排序</a:t>
            </a:r>
          </a:p>
          <a:p>
            <a:r>
              <a:rPr lang="zh-CN" altLang="en-US" dirty="0" smtClean="0"/>
              <a:t>		</a:t>
            </a:r>
            <a:r>
              <a:rPr lang="en-US" dirty="0" err="1" smtClean="0"/>
              <a:t>Arrays.sort</a:t>
            </a:r>
            <a:r>
              <a:rPr lang="en-US" dirty="0" smtClean="0"/>
              <a:t>(</a:t>
            </a:r>
            <a:r>
              <a:rPr lang="en-US" dirty="0" err="1" smtClean="0"/>
              <a:t>students,new</a:t>
            </a:r>
            <a:r>
              <a:rPr lang="en-US" dirty="0" smtClean="0"/>
              <a:t> </a:t>
            </a:r>
            <a:r>
              <a:rPr lang="en-US" dirty="0" err="1" smtClean="0"/>
              <a:t>StudentAgeComparator</a:t>
            </a:r>
            <a:r>
              <a:rPr lang="en-US" dirty="0" smtClean="0"/>
              <a:t>());</a:t>
            </a:r>
          </a:p>
          <a:p>
            <a:r>
              <a:rPr lang="en-US" dirty="0" smtClean="0"/>
              <a:t>		for(Student x:students){</a:t>
            </a:r>
          </a:p>
          <a:p>
            <a:r>
              <a:rPr lang="en-US" dirty="0" smtClean="0"/>
              <a:t>			</a:t>
            </a:r>
            <a:r>
              <a:rPr lang="en-US" dirty="0" err="1" smtClean="0"/>
              <a:t>System.out.println</a:t>
            </a:r>
            <a:r>
              <a:rPr lang="en-US" dirty="0" smtClean="0"/>
              <a:t>(x);</a:t>
            </a:r>
          </a:p>
          <a:p>
            <a:r>
              <a:rPr lang="en-US" dirty="0" smtClean="0"/>
              <a:t>		}</a:t>
            </a:r>
          </a:p>
          <a:p>
            <a:r>
              <a:rPr lang="en-US" dirty="0" smtClean="0"/>
              <a:t>	}</a:t>
            </a:r>
          </a:p>
        </p:txBody>
      </p:sp>
      <p:sp>
        <p:nvSpPr>
          <p:cNvPr id="6" name="TextBox 5">
            <a:hlinkClick r:id="rId3" action="ppaction://hlinkfile"/>
          </p:cNvPr>
          <p:cNvSpPr txBox="1"/>
          <p:nvPr/>
        </p:nvSpPr>
        <p:spPr>
          <a:xfrm>
            <a:off x="8355724" y="190220"/>
            <a:ext cx="3305849" cy="646331"/>
          </a:xfrm>
          <a:prstGeom prst="rect">
            <a:avLst/>
          </a:prstGeom>
          <a:noFill/>
        </p:spPr>
        <p:txBody>
          <a:bodyPr wrap="square" rtlCol="0">
            <a:spAutoFit/>
          </a:bodyPr>
          <a:lstStyle/>
          <a:p>
            <a:r>
              <a:rPr lang="zh-CN" altLang="en-US" dirty="0" smtClean="0">
                <a:hlinkClick r:id="rId4" action="ppaction://hlinkfile"/>
              </a:rPr>
              <a:t>课堂案例：</a:t>
            </a:r>
            <a:endParaRPr lang="en-US" altLang="zh-CN" dirty="0" smtClean="0">
              <a:hlinkClick r:id="rId4" action="ppaction://hlinkfile"/>
            </a:endParaRPr>
          </a:p>
          <a:p>
            <a:r>
              <a:rPr lang="en-US" altLang="zh-CN" dirty="0" smtClean="0">
                <a:hlinkClick r:id="rId5" action="ppaction://hlinkfile"/>
              </a:rPr>
              <a:t>TestStudent.java</a:t>
            </a:r>
            <a:endParaRPr lang="en-US" dirty="0"/>
          </a:p>
        </p:txBody>
      </p:sp>
      <p:sp>
        <p:nvSpPr>
          <p:cNvPr id="7" name="Rectangle 6"/>
          <p:cNvSpPr/>
          <p:nvPr/>
        </p:nvSpPr>
        <p:spPr>
          <a:xfrm>
            <a:off x="2207172" y="3468414"/>
            <a:ext cx="5360276" cy="37837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17682" y="5118538"/>
            <a:ext cx="5360276" cy="37837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3846786"/>
          </a:xfrm>
        </p:spPr>
        <p:txBody>
          <a:bodyPr vert="horz" lIns="91440" tIns="45720" rIns="91440" bIns="45720" rtlCol="0">
            <a:noAutofit/>
          </a:bodyPr>
          <a:lstStyle/>
          <a:p>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类是</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语言中所有类的根，所有的类都直接或间接的继承了</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数组也继承了</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a:t>
            </a:r>
            <a:endParaRPr lang="en-US" altLang="zh-CN" sz="2400" dirty="0" smtClean="0">
              <a:solidFill>
                <a:schemeClr val="tx1">
                  <a:lumMod val="75000"/>
                  <a:lumOff val="25000"/>
                </a:schemeClr>
              </a:solidFill>
            </a:endParaRPr>
          </a:p>
          <a:p>
            <a:pPr>
              <a:buNone/>
            </a:pP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Object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类在</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中的重要地位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7334907" y="3390900"/>
            <a:ext cx="4648200" cy="2819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5167" y="3206969"/>
            <a:ext cx="4486275" cy="3124200"/>
          </a:xfrm>
          <a:prstGeom prst="rect">
            <a:avLst/>
          </a:prstGeom>
          <a:noFill/>
          <a:ln w="9525">
            <a:noFill/>
            <a:miter lim="800000"/>
            <a:headEnd/>
            <a:tailEnd/>
          </a:ln>
        </p:spPr>
      </p:pic>
      <p:sp>
        <p:nvSpPr>
          <p:cNvPr id="18" name="Oval 17"/>
          <p:cNvSpPr/>
          <p:nvPr/>
        </p:nvSpPr>
        <p:spPr>
          <a:xfrm>
            <a:off x="4051738" y="1466193"/>
            <a:ext cx="5470634" cy="1734207"/>
          </a:xfrm>
          <a:prstGeom prst="ellipse">
            <a:avLst/>
          </a:prstGeom>
          <a:solidFill>
            <a:schemeClr val="accent6">
              <a:lumMod val="40000"/>
              <a:lumOff val="60000"/>
            </a:schemeClr>
          </a:solid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Item0102</a:t>
            </a:r>
            <a:r>
              <a:rPr lang="zh-CN" altLang="en-US" dirty="0" smtClean="0">
                <a:solidFill>
                  <a:schemeClr val="tx1"/>
                </a:solidFill>
              </a:rPr>
              <a:t>类中没有定义其他方法，数组</a:t>
            </a:r>
            <a:r>
              <a:rPr lang="en-US" altLang="zh-CN" dirty="0" smtClean="0">
                <a:solidFill>
                  <a:schemeClr val="tx1"/>
                </a:solidFill>
              </a:rPr>
              <a:t>a</a:t>
            </a:r>
            <a:r>
              <a:rPr lang="zh-CN" altLang="en-US" dirty="0" smtClean="0">
                <a:solidFill>
                  <a:schemeClr val="tx1"/>
                </a:solidFill>
              </a:rPr>
              <a:t>也没有定义其他方法，但是它们却可以调用那么多方法，这些方法哪里来的？都是</a:t>
            </a:r>
            <a:r>
              <a:rPr lang="en-US" altLang="zh-CN" dirty="0" smtClean="0">
                <a:solidFill>
                  <a:schemeClr val="tx1"/>
                </a:solidFill>
              </a:rPr>
              <a:t>Object</a:t>
            </a:r>
            <a:r>
              <a:rPr lang="zh-CN" altLang="en-US" dirty="0" smtClean="0">
                <a:solidFill>
                  <a:schemeClr val="tx1"/>
                </a:solidFill>
              </a:rPr>
              <a:t>类中的！</a:t>
            </a:r>
            <a:r>
              <a:rPr lang="zh-CN" altLang="en-US" b="1" dirty="0" smtClean="0">
                <a:solidFill>
                  <a:schemeClr val="tx1"/>
                </a:solidFill>
              </a:rPr>
              <a:t>这足以证明它们继承了</a:t>
            </a:r>
            <a:r>
              <a:rPr lang="en-US" altLang="zh-CN" b="1" dirty="0" smtClean="0">
                <a:solidFill>
                  <a:schemeClr val="tx1"/>
                </a:solidFill>
              </a:rPr>
              <a:t>Object</a:t>
            </a:r>
            <a:r>
              <a:rPr lang="zh-CN" altLang="en-US" b="1" dirty="0" smtClean="0">
                <a:solidFill>
                  <a:schemeClr val="tx1"/>
                </a:solidFill>
              </a:rPr>
              <a:t>类！</a:t>
            </a:r>
            <a:endParaRPr lang="en-US" b="1" dirty="0">
              <a:solidFill>
                <a:schemeClr val="tx1"/>
              </a:solidFill>
            </a:endParaRPr>
          </a:p>
        </p:txBody>
      </p:sp>
      <p:cxnSp>
        <p:nvCxnSpPr>
          <p:cNvPr id="20" name="Straight Connector 19"/>
          <p:cNvCxnSpPr/>
          <p:nvPr/>
        </p:nvCxnSpPr>
        <p:spPr>
          <a:xfrm flipV="1">
            <a:off x="4713890" y="3168869"/>
            <a:ext cx="1954925" cy="1434662"/>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6553200" y="3179381"/>
            <a:ext cx="2259724" cy="1298026"/>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a:hlinkClick r:id="rId5"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6" action="ppaction://hlinkfile"/>
              </a:rPr>
              <a:t>课堂案例：</a:t>
            </a:r>
            <a:r>
              <a:rPr lang="en-US" altLang="zh-CN" dirty="0" smtClean="0">
                <a:hlinkClick r:id="rId6" action="ppaction://hlinkfile"/>
              </a:rPr>
              <a:t>Item0101.java</a:t>
            </a:r>
            <a:endParaRPr lang="en-US" dirty="0"/>
          </a:p>
        </p:txBody>
      </p:sp>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对象的自然比较</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支持对象比较有哪两个接口？</a:t>
            </a:r>
            <a:endParaRPr lang="en-US" altLang="zh-CN" dirty="0" smtClean="0"/>
          </a:p>
          <a:p>
            <a:r>
              <a:rPr lang="en-US" altLang="zh-CN" dirty="0" smtClean="0"/>
              <a:t>Comparable</a:t>
            </a:r>
            <a:r>
              <a:rPr lang="zh-CN" altLang="en-US" dirty="0" smtClean="0"/>
              <a:t>接口有什么作用？</a:t>
            </a:r>
            <a:endParaRPr lang="en-US" altLang="zh-CN" dirty="0" smtClean="0"/>
          </a:p>
          <a:p>
            <a:r>
              <a:rPr lang="en-US" altLang="zh-CN" dirty="0" smtClean="0"/>
              <a:t>Comparator</a:t>
            </a:r>
            <a:r>
              <a:rPr lang="zh-CN" altLang="en-US" dirty="0" smtClean="0"/>
              <a:t>接口有什么作用？</a:t>
            </a:r>
            <a:endParaRPr lang="en-US" altLang="zh-CN" dirty="0" smtClean="0"/>
          </a:p>
          <a:p>
            <a:r>
              <a:rPr lang="en-US" altLang="zh-CN" dirty="0" smtClean="0"/>
              <a:t>Arrays</a:t>
            </a:r>
            <a:r>
              <a:rPr lang="zh-CN" altLang="en-US" dirty="0" smtClean="0"/>
              <a:t>方法中对对象数组的排序有哪两个方法？</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对象的自然比较</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92500" lnSpcReduction="10000"/>
          </a:bodyPr>
          <a:lstStyle/>
          <a:p>
            <a:r>
              <a:rPr lang="en-US" altLang="zh-CN" dirty="0" smtClean="0"/>
              <a:t>Comparable</a:t>
            </a:r>
            <a:r>
              <a:rPr lang="zh-CN" altLang="en-US" dirty="0" smtClean="0"/>
              <a:t>接口是对象的内部比较器，一个类实现该接口，那么该类就具备了被比较的能力，所谓支持比较；</a:t>
            </a:r>
            <a:endParaRPr lang="en-US" altLang="zh-CN" dirty="0" smtClean="0"/>
          </a:p>
          <a:p>
            <a:r>
              <a:rPr lang="en-US" altLang="zh-CN" dirty="0" smtClean="0"/>
              <a:t>Comparator</a:t>
            </a:r>
            <a:r>
              <a:rPr lang="zh-CN" altLang="en-US" dirty="0" smtClean="0"/>
              <a:t>接口是对象的外部比较器，可以为一个类定义多个</a:t>
            </a:r>
            <a:r>
              <a:rPr lang="en-US" altLang="zh-CN" dirty="0" smtClean="0"/>
              <a:t>Comparator</a:t>
            </a:r>
            <a:r>
              <a:rPr lang="zh-CN" altLang="en-US" dirty="0" smtClean="0"/>
              <a:t>实现类，实现不同的比较逻辑，使用时候灵活选择；</a:t>
            </a:r>
            <a:endParaRPr lang="en-US" altLang="zh-CN" dirty="0" smtClean="0"/>
          </a:p>
          <a:p>
            <a:r>
              <a:rPr lang="en-US" altLang="zh-CN" dirty="0" smtClean="0"/>
              <a:t>Arrays</a:t>
            </a:r>
            <a:r>
              <a:rPr lang="zh-CN" altLang="en-US" dirty="0" smtClean="0"/>
              <a:t>类中有两个常用的</a:t>
            </a:r>
            <a:r>
              <a:rPr lang="en-US" altLang="zh-CN" dirty="0" smtClean="0"/>
              <a:t>sort</a:t>
            </a:r>
            <a:r>
              <a:rPr lang="zh-CN" altLang="en-US" dirty="0" smtClean="0"/>
              <a:t>方法，可以对对象数组进行排序；其中</a:t>
            </a:r>
            <a:r>
              <a:rPr lang="en-US" altLang="zh-CN" dirty="0" smtClean="0"/>
              <a:t>sort(Object[] a)</a:t>
            </a:r>
            <a:r>
              <a:rPr lang="zh-CN" altLang="en-US" dirty="0" smtClean="0"/>
              <a:t>方法，要求数组</a:t>
            </a:r>
            <a:r>
              <a:rPr lang="en-US" altLang="zh-CN" dirty="0" smtClean="0"/>
              <a:t>a</a:t>
            </a:r>
            <a:r>
              <a:rPr lang="zh-CN" altLang="en-US" dirty="0" smtClean="0"/>
              <a:t>的元素必须实现</a:t>
            </a:r>
            <a:r>
              <a:rPr lang="en-US" altLang="zh-CN" dirty="0" smtClean="0"/>
              <a:t>Comparable</a:t>
            </a:r>
            <a:r>
              <a:rPr lang="zh-CN" altLang="en-US" dirty="0" smtClean="0"/>
              <a:t>接口；</a:t>
            </a:r>
            <a:r>
              <a:rPr lang="fr-FR" altLang="zh-CN" dirty="0" smtClean="0"/>
              <a:t>sort(T[] a, </a:t>
            </a:r>
            <a:r>
              <a:rPr lang="fr-FR" altLang="zh-CN" dirty="0" err="1" smtClean="0"/>
              <a:t>Comparator</a:t>
            </a:r>
            <a:r>
              <a:rPr lang="fr-FR" altLang="zh-CN" dirty="0" smtClean="0"/>
              <a:t>&lt;? super T&gt; c) </a:t>
            </a:r>
            <a:r>
              <a:rPr lang="zh-CN" altLang="en-US" dirty="0" smtClean="0"/>
              <a:t>方法，指定一个</a:t>
            </a:r>
            <a:r>
              <a:rPr lang="en-US" altLang="zh-CN" dirty="0" smtClean="0"/>
              <a:t>T</a:t>
            </a:r>
            <a:r>
              <a:rPr lang="zh-CN" altLang="en-US" dirty="0" smtClean="0"/>
              <a:t>类的比较器即可；</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节</a:t>
            </a:r>
            <a:r>
              <a:rPr lang="en-US" altLang="zh-CN" dirty="0" smtClean="0"/>
              <a:t>【</a:t>
            </a:r>
            <a:r>
              <a:rPr lang="zh-CN" altLang="en-US" dirty="0" smtClean="0"/>
              <a:t>数学</a:t>
            </a:r>
            <a:r>
              <a:rPr lang="en-US" altLang="zh-CN" dirty="0" smtClean="0"/>
              <a:t>API】</a:t>
            </a:r>
            <a:endParaRPr lang="zh-CN" altLang="en-US" dirty="0"/>
          </a:p>
        </p:txBody>
      </p:sp>
      <p:sp>
        <p:nvSpPr>
          <p:cNvPr id="3" name="内容占位符 2"/>
          <p:cNvSpPr>
            <a:spLocks noGrp="1"/>
          </p:cNvSpPr>
          <p:nvPr>
            <p:ph idx="1"/>
          </p:nvPr>
        </p:nvSpPr>
        <p:spPr>
          <a:xfrm>
            <a:off x="838200" y="1261242"/>
            <a:ext cx="10515600" cy="5030022"/>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t>Math</a:t>
            </a:r>
            <a:r>
              <a:rPr lang="zh-CN" altLang="en-US" dirty="0" smtClean="0"/>
              <a:t>类提供的数学运算方法</a:t>
            </a:r>
          </a:p>
          <a:p>
            <a:r>
              <a:rPr lang="zh-CN" altLang="en-US" dirty="0" smtClean="0"/>
              <a:t>知识点</a:t>
            </a:r>
            <a:r>
              <a:rPr lang="en-US" altLang="zh-CN" dirty="0" smtClean="0"/>
              <a:t>2</a:t>
            </a:r>
            <a:r>
              <a:rPr lang="zh-CN" altLang="en-US" dirty="0" smtClean="0"/>
              <a:t>：</a:t>
            </a:r>
            <a:r>
              <a:rPr lang="en-US" altLang="zh-CN" dirty="0" smtClean="0"/>
              <a:t> Java</a:t>
            </a:r>
            <a:r>
              <a:rPr lang="zh-CN" altLang="en-US" dirty="0" smtClean="0"/>
              <a:t>中的大整数</a:t>
            </a:r>
            <a:r>
              <a:rPr lang="en-US" altLang="zh-CN" dirty="0" smtClean="0"/>
              <a:t>API</a:t>
            </a:r>
            <a:r>
              <a:rPr lang="zh-CN" altLang="en-US" dirty="0" smtClean="0"/>
              <a:t>使用</a:t>
            </a:r>
          </a:p>
          <a:p>
            <a:r>
              <a:rPr lang="zh-CN" altLang="en-US" dirty="0" smtClean="0"/>
              <a:t>知识点</a:t>
            </a:r>
            <a:r>
              <a:rPr lang="en-US" altLang="zh-CN" dirty="0" smtClean="0"/>
              <a:t>3</a:t>
            </a:r>
            <a:r>
              <a:rPr lang="zh-CN" altLang="en-US" dirty="0" smtClean="0"/>
              <a:t>：</a:t>
            </a:r>
            <a:r>
              <a:rPr lang="en-US" altLang="zh-CN" dirty="0" err="1" smtClean="0"/>
              <a:t>BigInteger</a:t>
            </a:r>
            <a:r>
              <a:rPr lang="zh-CN" altLang="en-US" dirty="0" smtClean="0"/>
              <a:t>类实现原理</a:t>
            </a:r>
          </a:p>
          <a:p>
            <a:endParaRPr lang="en-US" altLang="zh-CN" dirty="0" smtClean="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856820"/>
            <a:ext cx="11015870" cy="3053028"/>
          </a:xfrm>
        </p:spPr>
        <p:txBody>
          <a:bodyPr vert="horz" lIns="91440" tIns="45720" rIns="91440" bIns="45720" rtlCol="0">
            <a:noAutofit/>
          </a:bodyPr>
          <a:lstStyle/>
          <a:p>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类位于</a:t>
            </a:r>
            <a:r>
              <a:rPr lang="en-US" altLang="zh-CN" sz="2400" dirty="0" err="1" smtClean="0">
                <a:solidFill>
                  <a:schemeClr val="tx1">
                    <a:lumMod val="75000"/>
                    <a:lumOff val="25000"/>
                  </a:schemeClr>
                </a:solidFill>
              </a:rPr>
              <a:t>java.lang</a:t>
            </a:r>
            <a:r>
              <a:rPr lang="zh-CN" altLang="en-US" sz="2400" dirty="0" smtClean="0">
                <a:solidFill>
                  <a:schemeClr val="tx1">
                    <a:lumMod val="75000"/>
                    <a:lumOff val="25000"/>
                  </a:schemeClr>
                </a:solidFill>
              </a:rPr>
              <a:t>包中，是一个</a:t>
            </a:r>
            <a:r>
              <a:rPr lang="en-US" altLang="zh-CN" sz="2400" dirty="0" smtClean="0">
                <a:solidFill>
                  <a:schemeClr val="tx1">
                    <a:lumMod val="75000"/>
                    <a:lumOff val="25000"/>
                  </a:schemeClr>
                </a:solidFill>
              </a:rPr>
              <a:t>final</a:t>
            </a:r>
            <a:r>
              <a:rPr lang="zh-CN" altLang="en-US" sz="2400" dirty="0" smtClean="0">
                <a:solidFill>
                  <a:schemeClr val="tx1">
                    <a:lumMod val="75000"/>
                    <a:lumOff val="25000"/>
                  </a:schemeClr>
                </a:solidFill>
              </a:rPr>
              <a:t>类，不能被继承；</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类中所有方法都是</a:t>
            </a:r>
            <a:r>
              <a:rPr lang="en-US" altLang="zh-CN" sz="2400" dirty="0" smtClean="0">
                <a:solidFill>
                  <a:schemeClr val="tx1">
                    <a:lumMod val="75000"/>
                    <a:lumOff val="25000"/>
                  </a:schemeClr>
                </a:solidFill>
              </a:rPr>
              <a:t>static</a:t>
            </a:r>
            <a:r>
              <a:rPr lang="zh-CN" altLang="en-US" sz="2400" dirty="0" smtClean="0">
                <a:solidFill>
                  <a:schemeClr val="tx1">
                    <a:lumMod val="75000"/>
                    <a:lumOff val="25000"/>
                  </a:schemeClr>
                </a:solidFill>
              </a:rPr>
              <a:t>方法，可以直接使用类名</a:t>
            </a:r>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调用；</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中定义了大量与数学运算有关的方法，包括求绝对值、三角函数、平方根等；</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部分方法如下：</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Math</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类提供的数学运算方法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16" name="Table 15"/>
          <p:cNvGraphicFramePr>
            <a:graphicFrameLocks noGrp="1"/>
          </p:cNvGraphicFramePr>
          <p:nvPr/>
        </p:nvGraphicFramePr>
        <p:xfrm>
          <a:off x="392385" y="3998890"/>
          <a:ext cx="10738070" cy="2225040"/>
        </p:xfrm>
        <a:graphic>
          <a:graphicData uri="http://schemas.openxmlformats.org/drawingml/2006/table">
            <a:tbl>
              <a:tblPr firstRow="1" bandRow="1">
                <a:tableStyleId>{5C22544A-7EE6-4342-B048-85BDC9FD1C3A}</a:tableStyleId>
              </a:tblPr>
              <a:tblGrid>
                <a:gridCol w="3706650"/>
                <a:gridCol w="7031420"/>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static double</a:t>
                      </a:r>
                      <a:r>
                        <a:rPr lang="en-US" baseline="0" dirty="0" smtClean="0"/>
                        <a:t> </a:t>
                      </a:r>
                      <a:r>
                        <a:rPr lang="en-US" dirty="0" smtClean="0"/>
                        <a:t>ceil(double a) </a:t>
                      </a:r>
                      <a:endParaRPr lang="en-US" dirty="0"/>
                    </a:p>
                  </a:txBody>
                  <a:tcPr/>
                </a:tc>
                <a:tc>
                  <a:txBody>
                    <a:bodyPr/>
                    <a:lstStyle/>
                    <a:p>
                      <a:r>
                        <a:rPr lang="zh-CN" altLang="en-US" dirty="0" smtClean="0"/>
                        <a:t>返回最小的</a:t>
                      </a:r>
                      <a:r>
                        <a:rPr lang="en-US" altLang="zh-CN" dirty="0" smtClean="0"/>
                        <a:t>double </a:t>
                      </a:r>
                      <a:r>
                        <a:rPr lang="zh-CN" altLang="en-US" dirty="0" smtClean="0"/>
                        <a:t>值，该值大于等于参数，并等于某个整数。</a:t>
                      </a:r>
                      <a:endParaRPr lang="en-US" dirty="0"/>
                    </a:p>
                  </a:txBody>
                  <a:tcPr/>
                </a:tc>
              </a:tr>
              <a:tr h="370840">
                <a:tc>
                  <a:txBody>
                    <a:bodyPr/>
                    <a:lstStyle/>
                    <a:p>
                      <a:pPr algn="l"/>
                      <a:r>
                        <a:rPr lang="en-US" altLang="zh-CN" smtClean="0"/>
                        <a:t>static double</a:t>
                      </a:r>
                      <a:r>
                        <a:rPr lang="en-US" altLang="zh-CN" baseline="0" smtClean="0"/>
                        <a:t> </a:t>
                      </a:r>
                      <a:r>
                        <a:rPr lang="en-US" altLang="zh-CN" smtClean="0"/>
                        <a:t>floor(double a) </a:t>
                      </a:r>
                      <a:endParaRPr lang="en-US" altLang="zh-CN" dirty="0" smtClean="0"/>
                    </a:p>
                  </a:txBody>
                  <a:tcPr/>
                </a:tc>
                <a:tc>
                  <a:txBody>
                    <a:bodyPr/>
                    <a:lstStyle/>
                    <a:p>
                      <a:r>
                        <a:rPr lang="zh-CN" altLang="en-US" dirty="0" smtClean="0"/>
                        <a:t>返回最大的</a:t>
                      </a:r>
                      <a:r>
                        <a:rPr lang="en-US" altLang="zh-CN" dirty="0" smtClean="0"/>
                        <a:t>double </a:t>
                      </a:r>
                      <a:r>
                        <a:rPr lang="zh-CN" altLang="en-US" dirty="0" smtClean="0"/>
                        <a:t>值，该值小于等于参数，并等于某个整数。</a:t>
                      </a:r>
                      <a:endParaRPr lang="en-US" dirty="0"/>
                    </a:p>
                  </a:txBody>
                  <a:tcPr/>
                </a:tc>
              </a:tr>
              <a:tr h="370840">
                <a:tc>
                  <a:txBody>
                    <a:bodyPr/>
                    <a:lstStyle/>
                    <a:p>
                      <a:pPr rtl="0"/>
                      <a:r>
                        <a:rPr lang="en-US" altLang="zh-CN" kern="1200" baseline="0" dirty="0" smtClean="0">
                          <a:solidFill>
                            <a:srgbClr val="000000"/>
                          </a:solidFill>
                          <a:latin typeface="+mn-lt"/>
                          <a:ea typeface="+mn-ea"/>
                        </a:rPr>
                        <a:t>static long  round(double a) </a:t>
                      </a:r>
                      <a:endParaRPr lang="zh-CN" altLang="en-US" kern="1200" baseline="0" dirty="0" smtClean="0">
                        <a:solidFill>
                          <a:srgbClr val="000000"/>
                        </a:solidFill>
                        <a:latin typeface="+mn-lt"/>
                        <a:ea typeface="+mn-ea"/>
                      </a:endParaRPr>
                    </a:p>
                  </a:txBody>
                  <a:tcPr/>
                </a:tc>
                <a:tc>
                  <a:txBody>
                    <a:bodyPr/>
                    <a:lstStyle/>
                    <a:p>
                      <a:r>
                        <a:rPr lang="zh-CN" altLang="en-US" dirty="0" smtClean="0"/>
                        <a:t>返回最接近参数的 </a:t>
                      </a:r>
                      <a:r>
                        <a:rPr lang="en-US" altLang="zh-CN" dirty="0" smtClean="0"/>
                        <a:t>long</a:t>
                      </a:r>
                      <a:r>
                        <a:rPr lang="zh-CN" altLang="en-US" dirty="0" smtClean="0"/>
                        <a:t>。</a:t>
                      </a:r>
                      <a:endParaRPr lang="en-US" dirty="0"/>
                    </a:p>
                  </a:txBody>
                  <a:tcPr/>
                </a:tc>
              </a:tr>
              <a:tr h="370840">
                <a:tc>
                  <a:txBody>
                    <a:bodyPr/>
                    <a:lstStyle/>
                    <a:p>
                      <a:pPr algn="l"/>
                      <a:r>
                        <a:rPr lang="en-US" altLang="zh-CN" dirty="0" smtClean="0"/>
                        <a:t>static </a:t>
                      </a:r>
                      <a:r>
                        <a:rPr lang="en-US" altLang="zh-CN" dirty="0" err="1" smtClean="0"/>
                        <a:t>int</a:t>
                      </a:r>
                      <a:r>
                        <a:rPr lang="en-US" altLang="zh-CN" dirty="0" smtClean="0"/>
                        <a:t>	round(float a) </a:t>
                      </a:r>
                    </a:p>
                  </a:txBody>
                  <a:tcPr/>
                </a:tc>
                <a:tc>
                  <a:txBody>
                    <a:bodyPr/>
                    <a:lstStyle/>
                    <a:p>
                      <a:r>
                        <a:rPr lang="zh-CN" altLang="en-US" dirty="0" smtClean="0"/>
                        <a:t>返回最接近参数的 </a:t>
                      </a:r>
                      <a:r>
                        <a:rPr lang="en-US" altLang="zh-CN" dirty="0" err="1" smtClean="0"/>
                        <a:t>int</a:t>
                      </a:r>
                      <a:r>
                        <a:rPr lang="zh-CN" altLang="en-US" dirty="0" smtClean="0"/>
                        <a:t>。</a:t>
                      </a:r>
                      <a:endParaRPr lang="en-US" dirty="0"/>
                    </a:p>
                  </a:txBody>
                  <a:tcPr/>
                </a:tc>
              </a:tr>
              <a:tr h="370840">
                <a:tc>
                  <a:txBody>
                    <a:bodyPr/>
                    <a:lstStyle/>
                    <a:p>
                      <a:pPr algn="l"/>
                      <a:r>
                        <a:rPr lang="en-US" altLang="zh-CN" dirty="0" smtClean="0"/>
                        <a:t>static double</a:t>
                      </a:r>
                      <a:r>
                        <a:rPr lang="en-US" altLang="zh-CN" baseline="0" dirty="0" smtClean="0"/>
                        <a:t>  </a:t>
                      </a:r>
                      <a:r>
                        <a:rPr lang="en-US" altLang="zh-CN" dirty="0" smtClean="0"/>
                        <a:t>random() </a:t>
                      </a:r>
                    </a:p>
                  </a:txBody>
                  <a:tcPr/>
                </a:tc>
                <a:tc>
                  <a:txBody>
                    <a:bodyPr/>
                    <a:lstStyle/>
                    <a:p>
                      <a:r>
                        <a:rPr lang="zh-CN" altLang="en-US" dirty="0" smtClean="0"/>
                        <a:t>返回带正号的 </a:t>
                      </a:r>
                      <a:r>
                        <a:rPr lang="en-US" altLang="zh-CN" dirty="0" smtClean="0"/>
                        <a:t>double </a:t>
                      </a:r>
                      <a:r>
                        <a:rPr lang="zh-CN" altLang="en-US" dirty="0" smtClean="0"/>
                        <a:t>值，该值大于等于 </a:t>
                      </a:r>
                      <a:r>
                        <a:rPr lang="en-US" altLang="zh-CN" dirty="0" smtClean="0"/>
                        <a:t>0.0 </a:t>
                      </a:r>
                      <a:r>
                        <a:rPr lang="zh-CN" altLang="en-US" dirty="0" smtClean="0"/>
                        <a:t>且小于 </a:t>
                      </a:r>
                      <a:r>
                        <a:rPr lang="en-US" altLang="zh-CN" dirty="0" smtClean="0"/>
                        <a:t>1.0</a:t>
                      </a:r>
                      <a:r>
                        <a:rPr lang="zh-CN" altLang="en-US" dirty="0" smtClean="0"/>
                        <a:t>。</a:t>
                      </a:r>
                      <a:endParaRPr lang="en-US" dirty="0"/>
                    </a:p>
                  </a:txBody>
                  <a:tcPr/>
                </a:tc>
              </a:tr>
            </a:tbl>
          </a:graphicData>
        </a:graphic>
      </p:graphicFrame>
      <p:sp>
        <p:nvSpPr>
          <p:cNvPr id="17" name="TextBox 16">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5" action="ppaction://hlinkfile"/>
              </a:rPr>
              <a:t>TestMath.java</a:t>
            </a:r>
            <a:endParaRPr lang="en-US" dirty="0"/>
          </a:p>
        </p:txBody>
      </p:sp>
    </p:spTree>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中的大整数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API</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9" name="内容占位符 2"/>
          <p:cNvSpPr txBox="1">
            <a:spLocks/>
          </p:cNvSpPr>
          <p:nvPr/>
        </p:nvSpPr>
        <p:spPr>
          <a:xfrm>
            <a:off x="536050" y="940903"/>
            <a:ext cx="11015870" cy="1755000"/>
          </a:xfrm>
          <a:prstGeom prst="rect">
            <a:avLst/>
          </a:prstGeom>
        </p:spPr>
        <p:txBody>
          <a:bodyPr vert="horz" lIns="91440" tIns="45720" rIns="91440" bIns="45720" rtlCol="0">
            <a:noAutofit/>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Java</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中整数最大范围是</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long</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型，</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64</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位，如果需要使用超过</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long</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范围的大整数，可以使用</a:t>
            </a:r>
            <a:r>
              <a:rPr lang="en-US" altLang="zh-CN" sz="2400" noProof="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BigInteger</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a:t>
            </a:r>
            <a:endPar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BigInteger</a:t>
            </a:r>
            <a:r>
              <a:rPr kumimoji="0" lang="zh-CN" altLang="en-US" sz="2400" b="0" i="0" u="none" strike="noStrike" kern="1200" cap="none" spc="0" normalizeH="0" baseline="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位于</a:t>
            </a:r>
            <a:r>
              <a:rPr kumimoji="0" lang="en-US" altLang="zh-CN" sz="2400" b="0" i="0" u="none" strike="noStrike" kern="1200" cap="none" spc="0" normalizeH="0" baseline="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java.math</a:t>
            </a:r>
            <a:r>
              <a:rPr kumimoji="0" lang="zh-CN" altLang="en-US" sz="2400" b="0" i="0" u="none" strike="noStrike" kern="1200" cap="none" spc="0" normalizeH="0" baseline="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包中，定义了一系列的数学运算方法，调用这些方法可以进行计算，不能使用运算符计算；</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TextBox 6"/>
          <p:cNvSpPr txBox="1"/>
          <p:nvPr/>
        </p:nvSpPr>
        <p:spPr>
          <a:xfrm>
            <a:off x="655185" y="2852514"/>
            <a:ext cx="10687987" cy="3693319"/>
          </a:xfrm>
          <a:prstGeom prst="rect">
            <a:avLst/>
          </a:prstGeom>
          <a:solidFill>
            <a:schemeClr val="bg1">
              <a:lumMod val="95000"/>
            </a:schemeClr>
          </a:solidFill>
        </p:spPr>
        <p:txBody>
          <a:bodyPr wrap="square" rtlCol="0">
            <a:spAutoFit/>
          </a:bodyPr>
          <a:lstStyle/>
          <a:p>
            <a:r>
              <a:rPr lang="en-US" dirty="0" smtClean="0">
                <a:ea typeface="微软雅黑 Light"/>
              </a:rPr>
              <a:t>public static void main(String[] </a:t>
            </a:r>
            <a:r>
              <a:rPr lang="en-US" dirty="0" err="1" smtClean="0">
                <a:ea typeface="微软雅黑 Light"/>
              </a:rPr>
              <a:t>args</a:t>
            </a:r>
            <a:r>
              <a:rPr lang="en-US" dirty="0" smtClean="0">
                <a:ea typeface="微软雅黑 Light"/>
              </a:rPr>
              <a:t>) {</a:t>
            </a:r>
          </a:p>
          <a:p>
            <a:r>
              <a:rPr lang="en-US" dirty="0" smtClean="0">
                <a:ea typeface="微软雅黑 Light"/>
              </a:rPr>
              <a:t>//	</a:t>
            </a:r>
            <a:r>
              <a:rPr lang="zh-CN" altLang="en-US" dirty="0" smtClean="0">
                <a:ea typeface="微软雅黑 Light"/>
              </a:rPr>
              <a:t>使用字符串表示超出范围的大整数</a:t>
            </a:r>
          </a:p>
          <a:p>
            <a:r>
              <a:rPr lang="zh-CN" altLang="en-US" dirty="0" smtClean="0">
                <a:ea typeface="微软雅黑 Light"/>
              </a:rPr>
              <a:t>	</a:t>
            </a:r>
            <a:r>
              <a:rPr lang="en-US" dirty="0" smtClean="0">
                <a:ea typeface="微软雅黑 Light"/>
              </a:rPr>
              <a:t>String s1="29219291291919391912919283232323";</a:t>
            </a:r>
          </a:p>
          <a:p>
            <a:r>
              <a:rPr lang="en-US" dirty="0" smtClean="0">
                <a:ea typeface="微软雅黑 Light"/>
              </a:rPr>
              <a:t>	String s2="2007594379874134134134127943";</a:t>
            </a:r>
          </a:p>
          <a:p>
            <a:endParaRPr lang="en-US" dirty="0" smtClean="0">
              <a:ea typeface="微软雅黑 Light"/>
            </a:endParaRPr>
          </a:p>
          <a:p>
            <a:r>
              <a:rPr lang="en-US" dirty="0" smtClean="0">
                <a:ea typeface="微软雅黑 Light"/>
              </a:rPr>
              <a:t>//	</a:t>
            </a:r>
            <a:r>
              <a:rPr lang="zh-CN" altLang="en-US" dirty="0" smtClean="0">
                <a:ea typeface="微软雅黑 Light"/>
              </a:rPr>
              <a:t>将字符串作为参数，创建大整数</a:t>
            </a:r>
            <a:r>
              <a:rPr lang="en-US" dirty="0" err="1" smtClean="0">
                <a:ea typeface="微软雅黑 Light"/>
              </a:rPr>
              <a:t>BigInteger</a:t>
            </a:r>
            <a:r>
              <a:rPr lang="zh-CN" altLang="en-US" dirty="0" smtClean="0">
                <a:ea typeface="微软雅黑 Light"/>
              </a:rPr>
              <a:t>对象	</a:t>
            </a:r>
          </a:p>
          <a:p>
            <a:r>
              <a:rPr lang="zh-CN" altLang="en-US" dirty="0" smtClean="0">
                <a:ea typeface="微软雅黑 Light"/>
              </a:rPr>
              <a:t>	</a:t>
            </a:r>
            <a:r>
              <a:rPr lang="en-US" dirty="0" err="1" smtClean="0">
                <a:ea typeface="微软雅黑 Light"/>
              </a:rPr>
              <a:t>BigInteger</a:t>
            </a:r>
            <a:r>
              <a:rPr lang="en-US" dirty="0" smtClean="0">
                <a:ea typeface="微软雅黑 Light"/>
              </a:rPr>
              <a:t> bi1=new </a:t>
            </a:r>
            <a:r>
              <a:rPr lang="en-US" dirty="0" err="1" smtClean="0">
                <a:ea typeface="微软雅黑 Light"/>
              </a:rPr>
              <a:t>BigInteger</a:t>
            </a:r>
            <a:r>
              <a:rPr lang="en-US" dirty="0" smtClean="0">
                <a:ea typeface="微软雅黑 Light"/>
              </a:rPr>
              <a:t>(s1);</a:t>
            </a:r>
          </a:p>
          <a:p>
            <a:r>
              <a:rPr lang="en-US" dirty="0" smtClean="0">
                <a:ea typeface="微软雅黑 Light"/>
              </a:rPr>
              <a:t>	</a:t>
            </a:r>
            <a:r>
              <a:rPr lang="en-US" dirty="0" err="1" smtClean="0">
                <a:ea typeface="微软雅黑 Light"/>
              </a:rPr>
              <a:t>BigInteger</a:t>
            </a:r>
            <a:r>
              <a:rPr lang="en-US" dirty="0" smtClean="0">
                <a:ea typeface="微软雅黑 Light"/>
              </a:rPr>
              <a:t> bi2=new </a:t>
            </a:r>
            <a:r>
              <a:rPr lang="en-US" dirty="0" err="1" smtClean="0">
                <a:ea typeface="微软雅黑 Light"/>
              </a:rPr>
              <a:t>BigInteger</a:t>
            </a:r>
            <a:r>
              <a:rPr lang="en-US" dirty="0" smtClean="0">
                <a:ea typeface="微软雅黑 Light"/>
              </a:rPr>
              <a:t>(s2);</a:t>
            </a:r>
          </a:p>
          <a:p>
            <a:endParaRPr lang="en-US" dirty="0" smtClean="0">
              <a:ea typeface="微软雅黑 Light"/>
            </a:endParaRPr>
          </a:p>
          <a:p>
            <a:r>
              <a:rPr lang="en-US" dirty="0" smtClean="0">
                <a:ea typeface="微软雅黑 Light"/>
              </a:rPr>
              <a:t>//	</a:t>
            </a:r>
            <a:r>
              <a:rPr lang="zh-CN" altLang="en-US" dirty="0" smtClean="0">
                <a:ea typeface="微软雅黑 Light"/>
              </a:rPr>
              <a:t>调用</a:t>
            </a:r>
            <a:r>
              <a:rPr lang="en-US" dirty="0" err="1" smtClean="0">
                <a:ea typeface="微软雅黑 Light"/>
              </a:rPr>
              <a:t>BigInteger</a:t>
            </a:r>
            <a:r>
              <a:rPr lang="zh-CN" altLang="en-US" dirty="0" smtClean="0">
                <a:ea typeface="微软雅黑 Light"/>
              </a:rPr>
              <a:t>类中的方法进行运算</a:t>
            </a:r>
            <a:r>
              <a:rPr lang="en-US" altLang="zh-CN" dirty="0" smtClean="0">
                <a:ea typeface="微软雅黑 Light"/>
              </a:rPr>
              <a:t>,</a:t>
            </a:r>
            <a:r>
              <a:rPr lang="zh-CN" altLang="en-US" dirty="0" smtClean="0">
                <a:ea typeface="微软雅黑 Light"/>
              </a:rPr>
              <a:t>下面是加法和出发	</a:t>
            </a:r>
          </a:p>
          <a:p>
            <a:r>
              <a:rPr lang="zh-CN" altLang="en-US" dirty="0" smtClean="0">
                <a:ea typeface="微软雅黑 Light"/>
              </a:rPr>
              <a:t>	</a:t>
            </a:r>
            <a:r>
              <a:rPr lang="en-US" dirty="0" err="1" smtClean="0">
                <a:ea typeface="微软雅黑 Light"/>
              </a:rPr>
              <a:t>System.out.println</a:t>
            </a:r>
            <a:r>
              <a:rPr lang="en-US" dirty="0" smtClean="0">
                <a:ea typeface="微软雅黑 Light"/>
              </a:rPr>
              <a:t>(bi1.add(bi2));</a:t>
            </a:r>
          </a:p>
          <a:p>
            <a:r>
              <a:rPr lang="en-US" dirty="0" smtClean="0">
                <a:ea typeface="微软雅黑 Light"/>
              </a:rPr>
              <a:t>	</a:t>
            </a:r>
            <a:r>
              <a:rPr lang="en-US" dirty="0" err="1" smtClean="0">
                <a:ea typeface="微软雅黑 Light"/>
              </a:rPr>
              <a:t>System.out.println</a:t>
            </a:r>
            <a:r>
              <a:rPr lang="en-US" dirty="0" smtClean="0">
                <a:ea typeface="微软雅黑 Light"/>
              </a:rPr>
              <a:t>(bi1.divide(bi2));</a:t>
            </a:r>
          </a:p>
          <a:p>
            <a:r>
              <a:rPr lang="en-US" dirty="0" smtClean="0">
                <a:ea typeface="微软雅黑 Light"/>
              </a:rPr>
              <a:t>}</a:t>
            </a:r>
            <a:endParaRPr lang="en-US" dirty="0">
              <a:ea typeface="微软雅黑 Light"/>
            </a:endParaRPr>
          </a:p>
        </p:txBody>
      </p:sp>
      <p:sp>
        <p:nvSpPr>
          <p:cNvPr id="11" name="TextBox 10">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TestBigInteger.java</a:t>
            </a:r>
            <a:endParaRPr lang="en-US" altLang="zh-CN" dirty="0" smtClean="0"/>
          </a:p>
        </p:txBody>
      </p:sp>
      <p:sp>
        <p:nvSpPr>
          <p:cNvPr id="13" name="Rectangle 12"/>
          <p:cNvSpPr/>
          <p:nvPr/>
        </p:nvSpPr>
        <p:spPr>
          <a:xfrm>
            <a:off x="7835462" y="3137338"/>
            <a:ext cx="3326524" cy="2427889"/>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步骤</a:t>
            </a:r>
            <a:r>
              <a:rPr lang="en-US" altLang="zh-CN" dirty="0" smtClean="0">
                <a:solidFill>
                  <a:schemeClr val="tx1"/>
                </a:solidFill>
              </a:rPr>
              <a:t>1</a:t>
            </a:r>
            <a:r>
              <a:rPr lang="zh-CN" altLang="en-US" dirty="0" smtClean="0">
                <a:solidFill>
                  <a:schemeClr val="tx1"/>
                </a:solidFill>
              </a:rPr>
              <a:t>：将超出范围的整数用</a:t>
            </a:r>
            <a:r>
              <a:rPr lang="en-US" altLang="zh-CN" dirty="0" smtClean="0">
                <a:solidFill>
                  <a:schemeClr val="tx1"/>
                </a:solidFill>
              </a:rPr>
              <a:t>String</a:t>
            </a:r>
            <a:r>
              <a:rPr lang="zh-CN" altLang="en-US" dirty="0" smtClean="0">
                <a:solidFill>
                  <a:schemeClr val="tx1"/>
                </a:solidFill>
              </a:rPr>
              <a:t>声明；</a:t>
            </a:r>
            <a:endParaRPr lang="en-US" altLang="zh-CN" dirty="0" smtClean="0">
              <a:solidFill>
                <a:schemeClr val="tx1"/>
              </a:solidFill>
            </a:endParaRPr>
          </a:p>
          <a:p>
            <a:endParaRPr lang="en-US" dirty="0" smtClean="0">
              <a:solidFill>
                <a:schemeClr val="tx1"/>
              </a:solidFill>
            </a:endParaRPr>
          </a:p>
          <a:p>
            <a:r>
              <a:rPr lang="zh-CN" altLang="en-US" dirty="0" smtClean="0">
                <a:solidFill>
                  <a:schemeClr val="tx1"/>
                </a:solidFill>
              </a:rPr>
              <a:t>步骤</a:t>
            </a:r>
            <a:r>
              <a:rPr lang="en-US" altLang="zh-CN" dirty="0" smtClean="0">
                <a:solidFill>
                  <a:schemeClr val="tx1"/>
                </a:solidFill>
              </a:rPr>
              <a:t>2</a:t>
            </a:r>
            <a:r>
              <a:rPr lang="zh-CN" altLang="en-US" dirty="0" smtClean="0">
                <a:solidFill>
                  <a:schemeClr val="tx1"/>
                </a:solidFill>
              </a:rPr>
              <a:t>：将字符串包装成</a:t>
            </a:r>
            <a:r>
              <a:rPr lang="en-US" altLang="zh-CN" dirty="0" err="1" smtClean="0">
                <a:solidFill>
                  <a:schemeClr val="tx1"/>
                </a:solidFill>
              </a:rPr>
              <a:t>BigInteger</a:t>
            </a:r>
            <a:r>
              <a:rPr lang="zh-CN" altLang="en-US" dirty="0" smtClean="0">
                <a:solidFill>
                  <a:schemeClr val="tx1"/>
                </a:solidFill>
              </a:rPr>
              <a:t>对象</a:t>
            </a:r>
            <a:endParaRPr lang="en-US" altLang="zh-CN" dirty="0" smtClean="0">
              <a:solidFill>
                <a:schemeClr val="tx1"/>
              </a:solidFill>
            </a:endParaRPr>
          </a:p>
          <a:p>
            <a:endParaRPr lang="en-US" dirty="0" smtClean="0">
              <a:solidFill>
                <a:schemeClr val="tx1"/>
              </a:solidFill>
            </a:endParaRPr>
          </a:p>
          <a:p>
            <a:r>
              <a:rPr lang="zh-CN" altLang="en-US" dirty="0" smtClean="0">
                <a:solidFill>
                  <a:schemeClr val="tx1"/>
                </a:solidFill>
              </a:rPr>
              <a:t>步骤</a:t>
            </a:r>
            <a:r>
              <a:rPr lang="en-US" altLang="zh-CN" dirty="0" smtClean="0">
                <a:solidFill>
                  <a:schemeClr val="tx1"/>
                </a:solidFill>
              </a:rPr>
              <a:t>3</a:t>
            </a:r>
            <a:r>
              <a:rPr lang="zh-CN" altLang="en-US" dirty="0" smtClean="0">
                <a:solidFill>
                  <a:schemeClr val="tx1"/>
                </a:solidFill>
              </a:rPr>
              <a:t>：调用</a:t>
            </a:r>
            <a:r>
              <a:rPr lang="en-US" altLang="zh-CN" dirty="0" err="1" smtClean="0">
                <a:solidFill>
                  <a:schemeClr val="tx1"/>
                </a:solidFill>
              </a:rPr>
              <a:t>BigInteger</a:t>
            </a:r>
            <a:r>
              <a:rPr lang="zh-CN" altLang="en-US" dirty="0" smtClean="0">
                <a:solidFill>
                  <a:schemeClr val="tx1"/>
                </a:solidFill>
              </a:rPr>
              <a:t>类的方法，进行数学运算</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中的大整数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API</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9" name="内容占位符 2"/>
          <p:cNvSpPr txBox="1">
            <a:spLocks/>
          </p:cNvSpPr>
          <p:nvPr/>
        </p:nvSpPr>
        <p:spPr>
          <a:xfrm>
            <a:off x="536050" y="940903"/>
            <a:ext cx="11015870" cy="1755000"/>
          </a:xfrm>
          <a:prstGeom prst="rect">
            <a:avLst/>
          </a:prstGeom>
        </p:spPr>
        <p:txBody>
          <a:bodyPr vert="horz" lIns="91440" tIns="45720" rIns="91440" bIns="45720" rtlCol="0">
            <a:noAutofit/>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lang="en-US" altLang="zh-CN" sz="24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java.math</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包中还有一个类叫</a:t>
            </a:r>
            <a:r>
              <a:rPr lang="en-US" altLang="zh-CN" sz="24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BigDecimal</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，虽然和整数无关，我们也在此一起学习；</a:t>
            </a:r>
            <a:endPar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lvl="0" indent="-228600">
              <a:spcBef>
                <a:spcPts val="1000"/>
              </a:spcBef>
              <a:buFont typeface="Arial" panose="020B0604020202020204" pitchFamily="34" charset="0"/>
              <a:buChar char="•"/>
              <a:defRPr/>
            </a:pP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BigDecimal</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是用来针对浮点型进行</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精确运算的；</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TextBox 6"/>
          <p:cNvSpPr txBox="1"/>
          <p:nvPr/>
        </p:nvSpPr>
        <p:spPr>
          <a:xfrm>
            <a:off x="702481" y="2836749"/>
            <a:ext cx="10687987" cy="2585323"/>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a:t>
            </a:r>
            <a:r>
              <a:rPr lang="en-US" dirty="0" smtClean="0">
                <a:ea typeface="微软雅黑 Light"/>
              </a:rPr>
              <a:t>double</a:t>
            </a:r>
            <a:r>
              <a:rPr lang="zh-CN" altLang="en-US" dirty="0" smtClean="0">
                <a:ea typeface="微软雅黑 Light"/>
              </a:rPr>
              <a:t>类型进行运算</a:t>
            </a:r>
          </a:p>
          <a:p>
            <a:r>
              <a:rPr lang="zh-CN" altLang="en-US" dirty="0" smtClean="0">
                <a:ea typeface="微软雅黑 Light"/>
              </a:rPr>
              <a:t>	</a:t>
            </a:r>
            <a:r>
              <a:rPr lang="en-US" dirty="0" smtClean="0">
                <a:ea typeface="微软雅黑 Light"/>
              </a:rPr>
              <a:t>double d1=4.3;</a:t>
            </a:r>
          </a:p>
          <a:p>
            <a:r>
              <a:rPr lang="en-US" dirty="0" smtClean="0">
                <a:ea typeface="微软雅黑 Light"/>
              </a:rPr>
              <a:t>	double d2=5.8;</a:t>
            </a:r>
          </a:p>
          <a:p>
            <a:r>
              <a:rPr lang="en-US" dirty="0" smtClean="0">
                <a:ea typeface="微软雅黑 Light"/>
              </a:rPr>
              <a:t>	</a:t>
            </a:r>
            <a:r>
              <a:rPr lang="en-US" dirty="0" err="1" smtClean="0">
                <a:ea typeface="微软雅黑 Light"/>
              </a:rPr>
              <a:t>System.out.println</a:t>
            </a:r>
            <a:r>
              <a:rPr lang="en-US" dirty="0" smtClean="0">
                <a:ea typeface="微软雅黑 Light"/>
              </a:rPr>
              <a:t>(d1+d2);</a:t>
            </a:r>
          </a:p>
          <a:p>
            <a:r>
              <a:rPr lang="en-US" dirty="0" smtClean="0">
                <a:ea typeface="微软雅黑 Light"/>
              </a:rPr>
              <a:t>		</a:t>
            </a:r>
          </a:p>
          <a:p>
            <a:r>
              <a:rPr lang="en-US" dirty="0" smtClean="0">
                <a:ea typeface="微软雅黑 Light"/>
              </a:rPr>
              <a:t>//	</a:t>
            </a:r>
            <a:r>
              <a:rPr lang="zh-CN" altLang="en-US" dirty="0" smtClean="0">
                <a:ea typeface="微软雅黑 Light"/>
              </a:rPr>
              <a:t>使用</a:t>
            </a:r>
            <a:r>
              <a:rPr lang="en-US" dirty="0" err="1" smtClean="0">
                <a:ea typeface="微软雅黑 Light"/>
              </a:rPr>
              <a:t>BigDecimal</a:t>
            </a:r>
            <a:r>
              <a:rPr lang="zh-CN" altLang="en-US" dirty="0" smtClean="0">
                <a:ea typeface="微软雅黑 Light"/>
              </a:rPr>
              <a:t>类型进行运算</a:t>
            </a:r>
          </a:p>
          <a:p>
            <a:r>
              <a:rPr lang="zh-CN" altLang="en-US" dirty="0" smtClean="0">
                <a:ea typeface="微软雅黑 Light"/>
              </a:rPr>
              <a:t>	</a:t>
            </a:r>
            <a:r>
              <a:rPr lang="en-US" dirty="0" err="1" smtClean="0">
                <a:ea typeface="微软雅黑 Light"/>
              </a:rPr>
              <a:t>BigDecimal</a:t>
            </a:r>
            <a:r>
              <a:rPr lang="en-US" dirty="0" smtClean="0">
                <a:ea typeface="微软雅黑 Light"/>
              </a:rPr>
              <a:t> bd1=new </a:t>
            </a:r>
            <a:r>
              <a:rPr lang="en-US" dirty="0" err="1" smtClean="0">
                <a:ea typeface="微软雅黑 Light"/>
              </a:rPr>
              <a:t>BigDecimal</a:t>
            </a:r>
            <a:r>
              <a:rPr lang="en-US" dirty="0" smtClean="0">
                <a:ea typeface="微软雅黑 Light"/>
              </a:rPr>
              <a:t>(d1);</a:t>
            </a:r>
          </a:p>
          <a:p>
            <a:r>
              <a:rPr lang="en-US" dirty="0" smtClean="0">
                <a:ea typeface="微软雅黑 Light"/>
              </a:rPr>
              <a:t>	</a:t>
            </a:r>
            <a:r>
              <a:rPr lang="en-US" dirty="0" err="1" smtClean="0">
                <a:ea typeface="微软雅黑 Light"/>
              </a:rPr>
              <a:t>BigDecimal</a:t>
            </a:r>
            <a:r>
              <a:rPr lang="en-US" dirty="0" smtClean="0">
                <a:ea typeface="微软雅黑 Light"/>
              </a:rPr>
              <a:t> bd2=new </a:t>
            </a:r>
            <a:r>
              <a:rPr lang="en-US" dirty="0" err="1" smtClean="0">
                <a:ea typeface="微软雅黑 Light"/>
              </a:rPr>
              <a:t>BigDecimal</a:t>
            </a:r>
            <a:r>
              <a:rPr lang="en-US" dirty="0" smtClean="0">
                <a:ea typeface="微软雅黑 Light"/>
              </a:rPr>
              <a:t>(d2);</a:t>
            </a:r>
          </a:p>
          <a:p>
            <a:r>
              <a:rPr lang="en-US" dirty="0" smtClean="0">
                <a:ea typeface="微软雅黑 Light"/>
              </a:rPr>
              <a:t>	</a:t>
            </a:r>
            <a:r>
              <a:rPr lang="en-US" dirty="0" err="1" smtClean="0">
                <a:ea typeface="微软雅黑 Light"/>
              </a:rPr>
              <a:t>System.out.println</a:t>
            </a:r>
            <a:r>
              <a:rPr lang="en-US" dirty="0" smtClean="0">
                <a:ea typeface="微软雅黑 Light"/>
              </a:rPr>
              <a:t>(bd1.add(bd2));</a:t>
            </a:r>
            <a:endParaRPr lang="en-US" dirty="0">
              <a:ea typeface="微软雅黑 Light"/>
            </a:endParaRPr>
          </a:p>
        </p:txBody>
      </p:sp>
      <p:sp>
        <p:nvSpPr>
          <p:cNvPr id="11" name="TextBox 10">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TestBigDecimal.java</a:t>
            </a:r>
            <a:endParaRPr lang="en-US" altLang="zh-CN" dirty="0" smtClean="0"/>
          </a:p>
        </p:txBody>
      </p:sp>
      <p:sp>
        <p:nvSpPr>
          <p:cNvPr id="13" name="Rectangle 12"/>
          <p:cNvSpPr/>
          <p:nvPr/>
        </p:nvSpPr>
        <p:spPr>
          <a:xfrm>
            <a:off x="6526924" y="2837795"/>
            <a:ext cx="3326524" cy="536027"/>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结果：</a:t>
            </a:r>
            <a:r>
              <a:rPr lang="en-US" altLang="zh-CN" dirty="0" smtClean="0">
                <a:solidFill>
                  <a:schemeClr val="tx1"/>
                </a:solidFill>
              </a:rPr>
              <a:t>10.1</a:t>
            </a:r>
            <a:endParaRPr lang="en-US" dirty="0" smtClean="0">
              <a:solidFill>
                <a:schemeClr val="tx1"/>
              </a:solidFill>
            </a:endParaRPr>
          </a:p>
        </p:txBody>
      </p:sp>
      <p:sp>
        <p:nvSpPr>
          <p:cNvPr id="8" name="Rectangle 7"/>
          <p:cNvSpPr/>
          <p:nvPr/>
        </p:nvSpPr>
        <p:spPr>
          <a:xfrm>
            <a:off x="504496" y="6132787"/>
            <a:ext cx="7993117" cy="536027"/>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结果：</a:t>
            </a:r>
            <a:r>
              <a:rPr lang="en-US" dirty="0" smtClean="0">
                <a:solidFill>
                  <a:schemeClr val="tx1"/>
                </a:solidFill>
              </a:rPr>
              <a:t>10.09999999999999964472863211994990706443786621093750</a:t>
            </a:r>
          </a:p>
        </p:txBody>
      </p:sp>
      <p:sp>
        <p:nvSpPr>
          <p:cNvPr id="9" name="Rectangle 8"/>
          <p:cNvSpPr/>
          <p:nvPr/>
        </p:nvSpPr>
        <p:spPr>
          <a:xfrm>
            <a:off x="646386" y="4209393"/>
            <a:ext cx="4682359" cy="1261241"/>
          </a:xfrm>
          <a:prstGeom prst="rect">
            <a:avLst/>
          </a:prstGeom>
          <a:noFill/>
          <a:ln w="412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9600" y="2785242"/>
            <a:ext cx="4682359" cy="1261241"/>
          </a:xfrm>
          <a:prstGeom prst="rect">
            <a:avLst/>
          </a:prstGeom>
          <a:noFill/>
          <a:ln w="412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urved Connector 13"/>
          <p:cNvCxnSpPr>
            <a:stCxn id="10" idx="3"/>
            <a:endCxn id="13" idx="1"/>
          </p:cNvCxnSpPr>
          <p:nvPr/>
        </p:nvCxnSpPr>
        <p:spPr>
          <a:xfrm flipV="1">
            <a:off x="5291959" y="3105809"/>
            <a:ext cx="1234965" cy="31005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endCxn id="8" idx="0"/>
          </p:cNvCxnSpPr>
          <p:nvPr/>
        </p:nvCxnSpPr>
        <p:spPr>
          <a:xfrm>
            <a:off x="2861442" y="5486399"/>
            <a:ext cx="1639613" cy="64638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Callout 20"/>
          <p:cNvSpPr/>
          <p:nvPr/>
        </p:nvSpPr>
        <p:spPr>
          <a:xfrm>
            <a:off x="6369269" y="3610303"/>
            <a:ext cx="2128345" cy="1860331"/>
          </a:xfrm>
          <a:prstGeom prst="wedgeEllipseCallout">
            <a:avLst>
              <a:gd name="adj1" fmla="val -97870"/>
              <a:gd name="adj2" fmla="val -19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需要精确计算的时候使用，一般用于商业运算；</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58" y="746464"/>
            <a:ext cx="11015870" cy="2059798"/>
          </a:xfrm>
        </p:spPr>
        <p:txBody>
          <a:bodyPr vert="horz" lIns="91440" tIns="45720" rIns="91440" bIns="45720" rtlCol="0">
            <a:noAutofit/>
          </a:bodyPr>
          <a:lstStyle/>
          <a:p>
            <a:r>
              <a:rPr lang="zh-CN" altLang="en-US" dirty="0" smtClean="0">
                <a:solidFill>
                  <a:schemeClr val="tx1">
                    <a:lumMod val="75000"/>
                    <a:lumOff val="25000"/>
                  </a:schemeClr>
                </a:solidFill>
              </a:rPr>
              <a:t>为了表达超过</a:t>
            </a:r>
            <a:r>
              <a:rPr lang="en-US" altLang="zh-CN" dirty="0" smtClean="0">
                <a:solidFill>
                  <a:schemeClr val="tx1">
                    <a:lumMod val="75000"/>
                    <a:lumOff val="25000"/>
                  </a:schemeClr>
                </a:solidFill>
              </a:rPr>
              <a:t>long</a:t>
            </a:r>
            <a:r>
              <a:rPr lang="zh-CN" altLang="en-US" dirty="0" smtClean="0">
                <a:solidFill>
                  <a:schemeClr val="tx1">
                    <a:lumMod val="75000"/>
                    <a:lumOff val="25000"/>
                  </a:schemeClr>
                </a:solidFill>
              </a:rPr>
              <a:t>型数据范围的超大型整数，可以借助数字字符串</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按位（</a:t>
            </a:r>
            <a:r>
              <a:rPr lang="en-US" altLang="zh-CN" dirty="0" smtClean="0">
                <a:solidFill>
                  <a:schemeClr val="tx1">
                    <a:lumMod val="75000"/>
                    <a:lumOff val="25000"/>
                  </a:schemeClr>
                </a:solidFill>
              </a:rPr>
              <a:t>10</a:t>
            </a:r>
            <a:r>
              <a:rPr lang="zh-CN" altLang="en-US" dirty="0" smtClean="0">
                <a:solidFill>
                  <a:schemeClr val="tx1">
                    <a:lumMod val="75000"/>
                    <a:lumOff val="25000"/>
                  </a:schemeClr>
                </a:solidFill>
              </a:rPr>
              <a:t>进制位）运算的方式</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最容易理解的办法是将直接保存字符串数组用于描述长整数的字面值（需要注意的是，</a:t>
            </a:r>
            <a:r>
              <a:rPr lang="en-US" altLang="zh-CN" dirty="0" smtClean="0">
                <a:solidFill>
                  <a:schemeClr val="tx1">
                    <a:lumMod val="75000"/>
                    <a:lumOff val="25000"/>
                  </a:schemeClr>
                </a:solidFill>
              </a:rPr>
              <a:t>JDK</a:t>
            </a:r>
            <a:r>
              <a:rPr lang="zh-CN" altLang="en-US" dirty="0" smtClean="0">
                <a:solidFill>
                  <a:schemeClr val="tx1">
                    <a:lumMod val="75000"/>
                    <a:lumOff val="25000"/>
                  </a:schemeClr>
                </a:solidFill>
              </a:rPr>
              <a:t>内置的长整数类型采用的是效率更高的</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进制保存方法）</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在对两个大整数进行四则运算时，获取每一位对应的数值（利用字符串</a:t>
            </a:r>
            <a:r>
              <a:rPr lang="en-US" altLang="zh-CN" dirty="0" smtClean="0">
                <a:solidFill>
                  <a:schemeClr val="tx1">
                    <a:lumMod val="75000"/>
                    <a:lumOff val="25000"/>
                  </a:schemeClr>
                </a:solidFill>
              </a:rPr>
              <a:t>API</a:t>
            </a:r>
            <a:r>
              <a:rPr lang="zh-CN" altLang="en-US" dirty="0" smtClean="0">
                <a:solidFill>
                  <a:schemeClr val="tx1">
                    <a:lumMod val="75000"/>
                    <a:lumOff val="25000"/>
                  </a:schemeClr>
                </a:solidFill>
              </a:rPr>
              <a:t>很容易获取）按照规则计算即可（需要记忆进位和借位）</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大整数除法可以使用减法模拟，但是效率极低（可以使用先减去除数</a:t>
            </a:r>
            <a:r>
              <a:rPr lang="en-US" altLang="zh-CN" dirty="0" smtClean="0">
                <a:solidFill>
                  <a:schemeClr val="tx1">
                    <a:lumMod val="75000"/>
                    <a:lumOff val="25000"/>
                  </a:schemeClr>
                </a:solidFill>
              </a:rPr>
              <a:t>n</a:t>
            </a:r>
            <a:r>
              <a:rPr lang="zh-CN" altLang="en-US" dirty="0" smtClean="0">
                <a:solidFill>
                  <a:schemeClr val="tx1">
                    <a:lumMod val="75000"/>
                    <a:lumOff val="25000"/>
                  </a:schemeClr>
                </a:solidFill>
              </a:rPr>
              <a:t>倍的方式优化）</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BigInteger</a:t>
            </a:r>
            <a:r>
              <a:rPr lang="zh-CN" altLang="en-US"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实现原理解析</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7" name="TextBox 6">
            <a:hlinkClick r:id="rId3" action="ppaction://hlinkfile"/>
          </p:cNvPr>
          <p:cNvSpPr txBox="1"/>
          <p:nvPr/>
        </p:nvSpPr>
        <p:spPr>
          <a:xfrm>
            <a:off x="7150049" y="240778"/>
            <a:ext cx="3517951" cy="369332"/>
          </a:xfrm>
          <a:prstGeom prst="rect">
            <a:avLst/>
          </a:prstGeom>
          <a:noFill/>
        </p:spPr>
        <p:txBody>
          <a:bodyPr wrap="square" rtlCol="0">
            <a:spAutoFit/>
          </a:bodyPr>
          <a:lstStyle/>
          <a:p>
            <a:r>
              <a:rPr lang="zh-CN" altLang="en-US" dirty="0" smtClean="0">
                <a:hlinkClick r:id="rId4" action="ppaction://hlinkfile"/>
              </a:rPr>
              <a:t>课堂</a:t>
            </a:r>
            <a:r>
              <a:rPr lang="zh-CN" altLang="en-US" dirty="0" smtClean="0">
                <a:hlinkClick r:id="rId4" action="ppaction://hlinkfile"/>
              </a:rPr>
              <a:t>案例：</a:t>
            </a:r>
            <a:r>
              <a:rPr lang="en-US" altLang="zh-CN" dirty="0" smtClean="0">
                <a:hlinkClick r:id="rId4" action="ppaction://hlinkfile"/>
              </a:rPr>
              <a:t>BigInteger.java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数学</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Math</a:t>
            </a:r>
            <a:r>
              <a:rPr lang="zh-CN" altLang="en-US" dirty="0" smtClean="0"/>
              <a:t>类有什么特征？</a:t>
            </a:r>
            <a:endParaRPr lang="en-US" altLang="zh-CN" dirty="0" smtClean="0"/>
          </a:p>
          <a:p>
            <a:r>
              <a:rPr lang="en-US" altLang="zh-CN" dirty="0" smtClean="0"/>
              <a:t>Math</a:t>
            </a:r>
            <a:r>
              <a:rPr lang="zh-CN" altLang="en-US" dirty="0" smtClean="0"/>
              <a:t>类中的</a:t>
            </a:r>
            <a:r>
              <a:rPr lang="en-US" altLang="zh-CN" dirty="0" smtClean="0"/>
              <a:t>round</a:t>
            </a:r>
            <a:r>
              <a:rPr lang="zh-CN" altLang="en-US" dirty="0" smtClean="0"/>
              <a:t>和</a:t>
            </a:r>
            <a:r>
              <a:rPr lang="en-US" altLang="zh-CN" dirty="0" smtClean="0"/>
              <a:t>ceil</a:t>
            </a:r>
            <a:r>
              <a:rPr lang="zh-CN" altLang="en-US" dirty="0" smtClean="0"/>
              <a:t>、</a:t>
            </a:r>
            <a:r>
              <a:rPr lang="en-US" altLang="zh-CN" dirty="0" smtClean="0"/>
              <a:t>floor</a:t>
            </a:r>
            <a:r>
              <a:rPr lang="zh-CN" altLang="en-US" dirty="0" smtClean="0"/>
              <a:t>有什么区别？</a:t>
            </a:r>
            <a:endParaRPr lang="en-US" altLang="zh-CN" dirty="0" smtClean="0"/>
          </a:p>
          <a:p>
            <a:r>
              <a:rPr lang="en-US" altLang="zh-CN" dirty="0" smtClean="0"/>
              <a:t>Math</a:t>
            </a:r>
            <a:r>
              <a:rPr lang="zh-CN" altLang="en-US" dirty="0" smtClean="0"/>
              <a:t>类中的</a:t>
            </a:r>
            <a:r>
              <a:rPr lang="en-US" altLang="zh-CN" dirty="0" smtClean="0"/>
              <a:t>random</a:t>
            </a:r>
            <a:r>
              <a:rPr lang="zh-CN" altLang="en-US" dirty="0" smtClean="0"/>
              <a:t>方法返回值范围是设么？</a:t>
            </a:r>
            <a:endParaRPr lang="en-US" altLang="zh-CN" dirty="0" smtClean="0"/>
          </a:p>
          <a:p>
            <a:r>
              <a:rPr lang="en-US" altLang="zh-CN" dirty="0" err="1" smtClean="0"/>
              <a:t>BigInteger</a:t>
            </a:r>
            <a:r>
              <a:rPr lang="zh-CN" altLang="en-US" dirty="0" smtClean="0"/>
              <a:t>有什么作用？</a:t>
            </a:r>
            <a:endParaRPr lang="en-US" altLang="zh-CN" dirty="0" smtClean="0"/>
          </a:p>
          <a:p>
            <a:r>
              <a:rPr lang="en-US" altLang="zh-CN" dirty="0" err="1" smtClean="0"/>
              <a:t>BigDecimal</a:t>
            </a:r>
            <a:r>
              <a:rPr lang="zh-CN" altLang="en-US" dirty="0" smtClean="0"/>
              <a:t>有什么作用？</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数学</a:t>
            </a:r>
            <a:r>
              <a:rPr lang="en-US" altLang="zh-CN" dirty="0" smtClean="0"/>
              <a:t>API】</a:t>
            </a:r>
            <a:endParaRPr lang="zh-CN" altLang="en-US" dirty="0"/>
          </a:p>
        </p:txBody>
      </p:sp>
      <p:sp>
        <p:nvSpPr>
          <p:cNvPr id="3" name="内容占位符 2"/>
          <p:cNvSpPr>
            <a:spLocks noGrp="1"/>
          </p:cNvSpPr>
          <p:nvPr>
            <p:ph idx="1"/>
          </p:nvPr>
        </p:nvSpPr>
        <p:spPr>
          <a:xfrm>
            <a:off x="838200" y="1320800"/>
            <a:ext cx="11079480" cy="4970463"/>
          </a:xfrm>
        </p:spPr>
        <p:txBody>
          <a:bodyPr vert="horz" lIns="91440" tIns="45720" rIns="91440" bIns="45720" rtlCol="0">
            <a:normAutofit fontScale="92500" lnSpcReduction="20000"/>
          </a:bodyPr>
          <a:lstStyle/>
          <a:p>
            <a:r>
              <a:rPr lang="en-US" altLang="zh-CN" dirty="0" smtClean="0"/>
              <a:t>Math</a:t>
            </a:r>
            <a:r>
              <a:rPr lang="zh-CN" altLang="en-US" dirty="0" smtClean="0"/>
              <a:t>类是</a:t>
            </a:r>
            <a:r>
              <a:rPr lang="en-US" altLang="zh-CN" dirty="0" smtClean="0"/>
              <a:t>final</a:t>
            </a:r>
            <a:r>
              <a:rPr lang="zh-CN" altLang="en-US" dirty="0" smtClean="0"/>
              <a:t>类，不能被继承，所有方法都是</a:t>
            </a:r>
            <a:r>
              <a:rPr lang="en-US" altLang="zh-CN" dirty="0" smtClean="0"/>
              <a:t>static</a:t>
            </a:r>
            <a:r>
              <a:rPr lang="zh-CN" altLang="en-US" dirty="0" smtClean="0"/>
              <a:t>方法，可以直接用类名调用；</a:t>
            </a:r>
            <a:endParaRPr lang="en-US" altLang="zh-CN" dirty="0" smtClean="0"/>
          </a:p>
          <a:p>
            <a:r>
              <a:rPr lang="en-US" altLang="zh-CN" dirty="0" smtClean="0"/>
              <a:t>Math</a:t>
            </a:r>
            <a:r>
              <a:rPr lang="zh-CN" altLang="en-US" dirty="0" smtClean="0"/>
              <a:t>中的</a:t>
            </a:r>
            <a:r>
              <a:rPr lang="en-US" altLang="zh-CN" dirty="0" smtClean="0"/>
              <a:t>round</a:t>
            </a:r>
            <a:r>
              <a:rPr lang="zh-CN" altLang="en-US" dirty="0" smtClean="0"/>
              <a:t>方法是四舍五入，</a:t>
            </a:r>
            <a:r>
              <a:rPr lang="en-US" altLang="zh-CN" dirty="0" smtClean="0"/>
              <a:t>ceil</a:t>
            </a:r>
            <a:r>
              <a:rPr lang="zh-CN" altLang="en-US" dirty="0" smtClean="0"/>
              <a:t>是返回大于参数且最接近参数的整数，</a:t>
            </a:r>
            <a:r>
              <a:rPr lang="en-US" altLang="zh-CN" dirty="0" smtClean="0"/>
              <a:t>floor</a:t>
            </a:r>
            <a:r>
              <a:rPr lang="zh-CN" altLang="en-US" dirty="0" smtClean="0"/>
              <a:t>是返回小于参数且最接近参数的整数；</a:t>
            </a:r>
            <a:endParaRPr lang="en-US" altLang="zh-CN" dirty="0" smtClean="0"/>
          </a:p>
          <a:p>
            <a:r>
              <a:rPr lang="en-US" altLang="zh-CN" dirty="0" smtClean="0"/>
              <a:t>Math</a:t>
            </a:r>
            <a:r>
              <a:rPr lang="zh-CN" altLang="en-US" dirty="0" smtClean="0"/>
              <a:t>中的</a:t>
            </a:r>
            <a:r>
              <a:rPr lang="en-US" altLang="zh-CN" dirty="0" smtClean="0"/>
              <a:t>random</a:t>
            </a:r>
            <a:r>
              <a:rPr lang="zh-CN" altLang="en-US" dirty="0" smtClean="0"/>
              <a:t>方法返回</a:t>
            </a:r>
            <a:r>
              <a:rPr lang="en-US" altLang="zh-CN" dirty="0" smtClean="0"/>
              <a:t>[0.0,1.0)</a:t>
            </a:r>
            <a:r>
              <a:rPr lang="zh-CN" altLang="en-US" dirty="0" smtClean="0"/>
              <a:t>范围的值；</a:t>
            </a:r>
            <a:endParaRPr lang="en-US" altLang="zh-CN" dirty="0" smtClean="0"/>
          </a:p>
          <a:p>
            <a:r>
              <a:rPr lang="en-US" altLang="zh-CN" dirty="0" smtClean="0"/>
              <a:t>Math</a:t>
            </a:r>
            <a:r>
              <a:rPr lang="zh-CN" altLang="en-US" dirty="0" smtClean="0"/>
              <a:t>类中还定义了很多数学计算方法；</a:t>
            </a:r>
            <a:endParaRPr lang="en-US" altLang="zh-CN" dirty="0" smtClean="0"/>
          </a:p>
          <a:p>
            <a:r>
              <a:rPr lang="en-US" altLang="zh-CN" dirty="0" err="1" smtClean="0"/>
              <a:t>BigInteger</a:t>
            </a:r>
            <a:r>
              <a:rPr lang="zh-CN" altLang="en-US" dirty="0" smtClean="0"/>
              <a:t>用来对超过</a:t>
            </a:r>
            <a:r>
              <a:rPr lang="en-US" altLang="zh-CN" dirty="0" smtClean="0"/>
              <a:t>long</a:t>
            </a:r>
            <a:r>
              <a:rPr lang="zh-CN" altLang="en-US" dirty="0" smtClean="0"/>
              <a:t>范围整数进行运算；</a:t>
            </a:r>
            <a:endParaRPr lang="en-US" altLang="zh-CN" dirty="0" smtClean="0"/>
          </a:p>
          <a:p>
            <a:r>
              <a:rPr lang="en-US" altLang="zh-CN" dirty="0" err="1" smtClean="0"/>
              <a:t>BigDecimal</a:t>
            </a:r>
            <a:r>
              <a:rPr lang="zh-CN" altLang="en-US" dirty="0" smtClean="0"/>
              <a:t>用来对</a:t>
            </a:r>
            <a:r>
              <a:rPr lang="en-US" altLang="zh-CN" dirty="0" smtClean="0"/>
              <a:t>double</a:t>
            </a:r>
            <a:r>
              <a:rPr lang="zh-CN" altLang="en-US" dirty="0" smtClean="0"/>
              <a:t>、</a:t>
            </a:r>
            <a:r>
              <a:rPr lang="en-US" altLang="zh-CN" dirty="0" smtClean="0"/>
              <a:t>float</a:t>
            </a:r>
            <a:r>
              <a:rPr lang="zh-CN" altLang="en-US" dirty="0" smtClean="0"/>
              <a:t>类型进行精确计算；</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5</a:t>
            </a:r>
            <a:r>
              <a:rPr lang="zh-CN" altLang="en-US" dirty="0" smtClean="0"/>
              <a:t>节</a:t>
            </a:r>
            <a:r>
              <a:rPr lang="en-US" altLang="zh-CN" dirty="0" smtClean="0"/>
              <a:t>【</a:t>
            </a:r>
            <a:r>
              <a:rPr lang="zh-CN" altLang="en-US" dirty="0" smtClean="0"/>
              <a:t>随机</a:t>
            </a:r>
            <a:r>
              <a:rPr lang="en-US" altLang="zh-CN" dirty="0" smtClean="0"/>
              <a:t>API】</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t>Java</a:t>
            </a:r>
            <a:r>
              <a:rPr lang="zh-CN" altLang="en-US" dirty="0" smtClean="0"/>
              <a:t>中的随机</a:t>
            </a:r>
            <a:r>
              <a:rPr lang="en-US" altLang="zh-CN" dirty="0" smtClean="0"/>
              <a:t>API</a:t>
            </a:r>
            <a:r>
              <a:rPr lang="zh-CN" altLang="en-US" dirty="0" smtClean="0"/>
              <a:t>使用</a:t>
            </a:r>
            <a:endParaRPr lang="en-US" altLang="zh-CN" dirty="0" smtClean="0"/>
          </a:p>
          <a:p>
            <a:pPr>
              <a:buNone/>
            </a:pP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3846786"/>
          </a:xfrm>
        </p:spPr>
        <p:txBody>
          <a:bodyPr vert="horz" lIns="91440" tIns="45720" rIns="91440" bIns="45720" rtlCol="0">
            <a:noAutofit/>
          </a:bodyPr>
          <a:lstStyle/>
          <a:p>
            <a:r>
              <a:rPr lang="zh-CN" altLang="en-US" sz="2400" dirty="0" smtClean="0">
                <a:solidFill>
                  <a:schemeClr val="tx1">
                    <a:lumMod val="75000"/>
                    <a:lumOff val="25000"/>
                  </a:schemeClr>
                </a:solidFill>
              </a:rPr>
              <a:t>如果某类中定义了方法</a:t>
            </a:r>
            <a:r>
              <a:rPr lang="en-US" altLang="zh-CN" sz="2400" dirty="0" smtClean="0">
                <a:solidFill>
                  <a:schemeClr val="tx1">
                    <a:lumMod val="75000"/>
                    <a:lumOff val="25000"/>
                  </a:schemeClr>
                </a:solidFill>
              </a:rPr>
              <a:t>f(Object o)</a:t>
            </a:r>
            <a:r>
              <a:rPr lang="zh-CN" altLang="en-US" sz="2400" dirty="0" smtClean="0">
                <a:solidFill>
                  <a:schemeClr val="tx1">
                    <a:lumMod val="75000"/>
                    <a:lumOff val="25000"/>
                  </a:schemeClr>
                </a:solidFill>
              </a:rPr>
              <a:t>，请问，</a:t>
            </a:r>
            <a:r>
              <a:rPr lang="en-US" altLang="zh-CN" sz="2400" dirty="0" smtClean="0">
                <a:solidFill>
                  <a:schemeClr val="tx1">
                    <a:lumMod val="75000"/>
                    <a:lumOff val="25000"/>
                  </a:schemeClr>
                </a:solidFill>
              </a:rPr>
              <a:t>o</a:t>
            </a:r>
            <a:r>
              <a:rPr lang="zh-CN" altLang="en-US" sz="2400" dirty="0" smtClean="0">
                <a:solidFill>
                  <a:schemeClr val="tx1">
                    <a:lumMod val="75000"/>
                    <a:lumOff val="25000"/>
                  </a:schemeClr>
                </a:solidFill>
              </a:rPr>
              <a:t>的类型可以是</a:t>
            </a:r>
            <a:r>
              <a:rPr lang="en-US" altLang="zh-CN" sz="2400" dirty="0" err="1" smtClean="0">
                <a:solidFill>
                  <a:schemeClr val="tx1">
                    <a:lumMod val="75000"/>
                    <a:lumOff val="25000"/>
                  </a:schemeClr>
                </a:solidFill>
              </a:rPr>
              <a:t>int</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吗？</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思考</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3242213"/>
          </a:xfrm>
        </p:spPr>
        <p:txBody>
          <a:bodyPr vert="horz" lIns="91440" tIns="45720" rIns="91440" bIns="45720" rtlCol="0">
            <a:noAutofit/>
          </a:bodyPr>
          <a:lstStyle/>
          <a:p>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类中的</a:t>
            </a:r>
            <a:r>
              <a:rPr lang="en-US" altLang="zh-CN" sz="2400" dirty="0" smtClean="0">
                <a:solidFill>
                  <a:schemeClr val="tx1">
                    <a:lumMod val="75000"/>
                    <a:lumOff val="25000"/>
                  </a:schemeClr>
                </a:solidFill>
              </a:rPr>
              <a:t>random</a:t>
            </a:r>
            <a:r>
              <a:rPr lang="zh-CN" altLang="en-US" sz="2400" dirty="0" smtClean="0">
                <a:solidFill>
                  <a:schemeClr val="tx1">
                    <a:lumMod val="75000"/>
                    <a:lumOff val="25000"/>
                  </a:schemeClr>
                </a:solidFill>
              </a:rPr>
              <a:t>方法可以产生随机数，上节演示过。然而，该方法只能生成</a:t>
            </a:r>
            <a:r>
              <a:rPr lang="en-US" altLang="zh-CN" sz="2400" dirty="0" smtClean="0">
                <a:solidFill>
                  <a:schemeClr val="tx1">
                    <a:lumMod val="75000"/>
                    <a:lumOff val="25000"/>
                  </a:schemeClr>
                </a:solidFill>
              </a:rPr>
              <a:t>[0.0,1.0)</a:t>
            </a:r>
            <a:r>
              <a:rPr lang="zh-CN" altLang="en-US" sz="2400" dirty="0" smtClean="0">
                <a:solidFill>
                  <a:schemeClr val="tx1">
                    <a:lumMod val="75000"/>
                    <a:lumOff val="25000"/>
                  </a:schemeClr>
                </a:solidFill>
              </a:rPr>
              <a:t>范围的</a:t>
            </a:r>
            <a:r>
              <a:rPr lang="en-US" altLang="zh-CN" sz="2400" dirty="0" smtClean="0">
                <a:solidFill>
                  <a:schemeClr val="tx1">
                    <a:lumMod val="75000"/>
                    <a:lumOff val="25000"/>
                  </a:schemeClr>
                </a:solidFill>
              </a:rPr>
              <a:t>double</a:t>
            </a:r>
            <a:r>
              <a:rPr lang="zh-CN" altLang="en-US" sz="2400" dirty="0" smtClean="0">
                <a:solidFill>
                  <a:schemeClr val="tx1">
                    <a:lumMod val="75000"/>
                    <a:lumOff val="25000"/>
                  </a:schemeClr>
                </a:solidFill>
              </a:rPr>
              <a:t>值；很多时候，可能需要生成不同类型不同范围的随机值；</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java.util</a:t>
            </a:r>
            <a:r>
              <a:rPr lang="zh-CN" altLang="en-US" sz="2400" dirty="0" smtClean="0">
                <a:solidFill>
                  <a:schemeClr val="tx1">
                    <a:lumMod val="75000"/>
                    <a:lumOff val="25000"/>
                  </a:schemeClr>
                </a:solidFill>
              </a:rPr>
              <a:t>包中的</a:t>
            </a:r>
            <a:r>
              <a:rPr lang="en-US" altLang="zh-CN" sz="2400" dirty="0" smtClean="0">
                <a:solidFill>
                  <a:schemeClr val="tx1">
                    <a:lumMod val="75000"/>
                    <a:lumOff val="25000"/>
                  </a:schemeClr>
                </a:solidFill>
              </a:rPr>
              <a:t>Random</a:t>
            </a:r>
            <a:r>
              <a:rPr lang="zh-CN" altLang="en-US" sz="2400" dirty="0" smtClean="0">
                <a:solidFill>
                  <a:schemeClr val="tx1">
                    <a:lumMod val="75000"/>
                    <a:lumOff val="25000"/>
                  </a:schemeClr>
                </a:solidFill>
              </a:rPr>
              <a:t>类可以用来生成不同类型的随机值，功能更为强大；</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Random</a:t>
            </a:r>
            <a:r>
              <a:rPr lang="zh-CN" altLang="en-US" sz="2400" dirty="0" smtClean="0">
                <a:solidFill>
                  <a:schemeClr val="tx1">
                    <a:lumMod val="75000"/>
                    <a:lumOff val="25000"/>
                  </a:schemeClr>
                </a:solidFill>
              </a:rPr>
              <a:t>类创建对象两种方式：</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中的随机</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360854" y="4566449"/>
          <a:ext cx="10738070" cy="1381760"/>
        </p:xfrm>
        <a:graphic>
          <a:graphicData uri="http://schemas.openxmlformats.org/drawingml/2006/table">
            <a:tbl>
              <a:tblPr firstRow="1" bandRow="1">
                <a:tableStyleId>{5C22544A-7EE6-4342-B048-85BDC9FD1C3A}</a:tableStyleId>
              </a:tblPr>
              <a:tblGrid>
                <a:gridCol w="2886843"/>
                <a:gridCol w="7851227"/>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Random() </a:t>
                      </a:r>
                      <a:endParaRPr lang="en-US" dirty="0"/>
                    </a:p>
                  </a:txBody>
                  <a:tcPr/>
                </a:tc>
                <a:tc>
                  <a:txBody>
                    <a:bodyPr/>
                    <a:lstStyle/>
                    <a:p>
                      <a:r>
                        <a:rPr lang="zh-CN" altLang="en-US" dirty="0" smtClean="0"/>
                        <a:t>创建</a:t>
                      </a:r>
                      <a:r>
                        <a:rPr lang="en-US" altLang="zh-CN" dirty="0" smtClean="0"/>
                        <a:t>Random</a:t>
                      </a:r>
                      <a:r>
                        <a:rPr lang="zh-CN" altLang="en-US" dirty="0" smtClean="0"/>
                        <a:t>对象，该对象每次生成的随机数不同</a:t>
                      </a:r>
                      <a:endParaRPr lang="en-US" dirty="0"/>
                    </a:p>
                  </a:txBody>
                  <a:tcPr/>
                </a:tc>
              </a:tr>
              <a:tr h="370840">
                <a:tc>
                  <a:txBody>
                    <a:bodyPr/>
                    <a:lstStyle/>
                    <a:p>
                      <a:pPr algn="l"/>
                      <a:r>
                        <a:rPr lang="en-US" altLang="zh-CN" dirty="0" smtClean="0"/>
                        <a:t>Random(long seed) </a:t>
                      </a:r>
                    </a:p>
                  </a:txBody>
                  <a:tcPr/>
                </a:tc>
                <a:tc>
                  <a:txBody>
                    <a:bodyPr/>
                    <a:lstStyle/>
                    <a:p>
                      <a:r>
                        <a:rPr lang="zh-CN" altLang="en-US" dirty="0" smtClean="0"/>
                        <a:t>使用一个种子参数创建</a:t>
                      </a:r>
                      <a:r>
                        <a:rPr lang="en-US" altLang="zh-CN" dirty="0" smtClean="0"/>
                        <a:t>Random</a:t>
                      </a:r>
                      <a:r>
                        <a:rPr lang="zh-CN" altLang="en-US" dirty="0" smtClean="0"/>
                        <a:t>对象，参数相同的</a:t>
                      </a:r>
                      <a:r>
                        <a:rPr lang="en-US" altLang="zh-CN" dirty="0" smtClean="0"/>
                        <a:t>Random</a:t>
                      </a:r>
                      <a:r>
                        <a:rPr lang="zh-CN" altLang="en-US" dirty="0" smtClean="0"/>
                        <a:t>对象，每次生成的随机数相同。</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3242213"/>
          </a:xfrm>
        </p:spPr>
        <p:txBody>
          <a:bodyPr vert="horz" lIns="91440" tIns="45720" rIns="91440" bIns="45720" rtlCol="0">
            <a:noAutofit/>
          </a:bodyPr>
          <a:lstStyle/>
          <a:p>
            <a:r>
              <a:rPr lang="en-US" altLang="zh-CN" sz="2400" dirty="0" err="1" smtClean="0">
                <a:solidFill>
                  <a:schemeClr val="tx1">
                    <a:lumMod val="75000"/>
                    <a:lumOff val="25000"/>
                  </a:schemeClr>
                </a:solidFill>
              </a:rPr>
              <a:t>java.util</a:t>
            </a:r>
            <a:r>
              <a:rPr lang="zh-CN" altLang="en-US" sz="2400" dirty="0" smtClean="0">
                <a:solidFill>
                  <a:schemeClr val="tx1">
                    <a:lumMod val="75000"/>
                    <a:lumOff val="25000"/>
                  </a:schemeClr>
                </a:solidFill>
              </a:rPr>
              <a:t>包中的</a:t>
            </a:r>
            <a:r>
              <a:rPr lang="en-US" altLang="zh-CN" sz="2400" dirty="0" smtClean="0">
                <a:solidFill>
                  <a:schemeClr val="tx1">
                    <a:lumMod val="75000"/>
                    <a:lumOff val="25000"/>
                  </a:schemeClr>
                </a:solidFill>
              </a:rPr>
              <a:t>Random</a:t>
            </a:r>
            <a:r>
              <a:rPr lang="zh-CN" altLang="en-US" sz="2400" dirty="0" smtClean="0">
                <a:solidFill>
                  <a:schemeClr val="tx1">
                    <a:lumMod val="75000"/>
                    <a:lumOff val="25000"/>
                  </a:schemeClr>
                </a:solidFill>
              </a:rPr>
              <a:t>类有多个生成随机数的相关方法：</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中的随机</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13103" y="2154325"/>
          <a:ext cx="10738070" cy="2966720"/>
        </p:xfrm>
        <a:graphic>
          <a:graphicData uri="http://schemas.openxmlformats.org/drawingml/2006/table">
            <a:tbl>
              <a:tblPr firstRow="1" bandRow="1">
                <a:tableStyleId>{5C22544A-7EE6-4342-B048-85BDC9FD1C3A}</a:tableStyleId>
              </a:tblPr>
              <a:tblGrid>
                <a:gridCol w="2886843"/>
                <a:gridCol w="7851227"/>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err="1" smtClean="0"/>
                        <a:t>int</a:t>
                      </a:r>
                      <a:r>
                        <a:rPr lang="en-US" dirty="0" smtClean="0"/>
                        <a:t> </a:t>
                      </a:r>
                      <a:r>
                        <a:rPr lang="en-US" dirty="0" err="1" smtClean="0"/>
                        <a:t>nextInt</a:t>
                      </a:r>
                      <a:r>
                        <a:rPr lang="en-US" dirty="0" smtClean="0"/>
                        <a:t>() </a:t>
                      </a:r>
                      <a:endParaRPr lang="en-US" dirty="0"/>
                    </a:p>
                  </a:txBody>
                  <a:tcPr/>
                </a:tc>
                <a:tc>
                  <a:txBody>
                    <a:bodyPr/>
                    <a:lstStyle/>
                    <a:p>
                      <a:r>
                        <a:rPr lang="zh-CN" altLang="en-US" dirty="0" smtClean="0"/>
                        <a:t>生成</a:t>
                      </a:r>
                      <a:r>
                        <a:rPr lang="en-US" altLang="zh-CN" dirty="0" err="1" smtClean="0"/>
                        <a:t>int</a:t>
                      </a:r>
                      <a:r>
                        <a:rPr lang="zh-CN" altLang="en-US" dirty="0" smtClean="0"/>
                        <a:t>类型随机数，数值范围不定；</a:t>
                      </a:r>
                      <a:endParaRPr lang="en-US" dirty="0"/>
                    </a:p>
                  </a:txBody>
                  <a:tcPr/>
                </a:tc>
              </a:tr>
              <a:tr h="370840">
                <a:tc>
                  <a:txBody>
                    <a:bodyPr/>
                    <a:lstStyle/>
                    <a:p>
                      <a:pPr algn="l"/>
                      <a:r>
                        <a:rPr lang="en-US" altLang="zh-CN" dirty="0" err="1" smtClean="0"/>
                        <a:t>int</a:t>
                      </a:r>
                      <a:r>
                        <a:rPr lang="en-US" altLang="zh-CN" dirty="0" smtClean="0"/>
                        <a:t> </a:t>
                      </a:r>
                      <a:r>
                        <a:rPr lang="en-US" altLang="zh-CN" dirty="0" err="1" smtClean="0"/>
                        <a:t>nextInt</a:t>
                      </a:r>
                      <a:r>
                        <a:rPr lang="en-US" altLang="zh-CN" dirty="0" smtClean="0"/>
                        <a:t>(</a:t>
                      </a:r>
                      <a:r>
                        <a:rPr lang="en-US" altLang="zh-CN" dirty="0" err="1" smtClean="0"/>
                        <a:t>int</a:t>
                      </a:r>
                      <a:r>
                        <a:rPr lang="en-US" altLang="zh-CN" dirty="0" smtClean="0"/>
                        <a:t> n) </a:t>
                      </a:r>
                    </a:p>
                  </a:txBody>
                  <a:tcPr/>
                </a:tc>
                <a:tc>
                  <a:txBody>
                    <a:bodyPr/>
                    <a:lstStyle/>
                    <a:p>
                      <a:r>
                        <a:rPr lang="zh-CN" altLang="en-US" dirty="0" smtClean="0"/>
                        <a:t>生成</a:t>
                      </a:r>
                      <a:r>
                        <a:rPr lang="en-US" altLang="zh-CN" dirty="0" err="1" smtClean="0"/>
                        <a:t>int</a:t>
                      </a:r>
                      <a:r>
                        <a:rPr lang="zh-CN" altLang="en-US" dirty="0" smtClean="0"/>
                        <a:t>类型随机数，数值范围</a:t>
                      </a:r>
                      <a:r>
                        <a:rPr lang="en-US" altLang="zh-CN" dirty="0" smtClean="0"/>
                        <a:t>[0,n)</a:t>
                      </a:r>
                      <a:r>
                        <a:rPr lang="zh-CN" altLang="en-US" dirty="0" smtClean="0"/>
                        <a:t>；</a:t>
                      </a:r>
                      <a:endParaRPr lang="en-US" dirty="0"/>
                    </a:p>
                  </a:txBody>
                  <a:tcPr/>
                </a:tc>
              </a:tr>
              <a:tr h="370840">
                <a:tc>
                  <a:txBody>
                    <a:bodyPr/>
                    <a:lstStyle/>
                    <a:p>
                      <a:pPr algn="l"/>
                      <a:r>
                        <a:rPr lang="en-US" altLang="zh-CN" dirty="0" smtClean="0"/>
                        <a:t>long </a:t>
                      </a:r>
                      <a:r>
                        <a:rPr lang="en-US" altLang="zh-CN" dirty="0" err="1" smtClean="0"/>
                        <a:t>nextLong</a:t>
                      </a:r>
                      <a:r>
                        <a:rPr lang="en-US" altLang="zh-CN" dirty="0" smtClean="0"/>
                        <a:t>() </a:t>
                      </a:r>
                    </a:p>
                  </a:txBody>
                  <a:tcPr/>
                </a:tc>
                <a:tc>
                  <a:txBody>
                    <a:bodyPr/>
                    <a:lstStyle/>
                    <a:p>
                      <a:r>
                        <a:rPr lang="zh-CN" altLang="en-US" dirty="0" smtClean="0"/>
                        <a:t>生成</a:t>
                      </a:r>
                      <a:r>
                        <a:rPr lang="en-US" altLang="zh-CN" dirty="0" smtClean="0"/>
                        <a:t>long</a:t>
                      </a:r>
                      <a:r>
                        <a:rPr lang="zh-CN" altLang="en-US" dirty="0" smtClean="0"/>
                        <a:t>类型随机数</a:t>
                      </a:r>
                      <a:endParaRPr lang="en-US" dirty="0"/>
                    </a:p>
                  </a:txBody>
                  <a:tcPr/>
                </a:tc>
              </a:tr>
              <a:tr h="370840">
                <a:tc>
                  <a:txBody>
                    <a:bodyPr/>
                    <a:lstStyle/>
                    <a:p>
                      <a:pPr algn="l"/>
                      <a:r>
                        <a:rPr lang="en-US" altLang="zh-CN" dirty="0" smtClean="0"/>
                        <a:t>float </a:t>
                      </a:r>
                      <a:r>
                        <a:rPr lang="en-US" altLang="zh-CN" dirty="0" err="1" smtClean="0"/>
                        <a:t>nextFloat</a:t>
                      </a:r>
                      <a:r>
                        <a:rPr lang="en-US" altLang="zh-CN"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生成</a:t>
                      </a:r>
                      <a:r>
                        <a:rPr lang="en-US" altLang="zh-CN" dirty="0" smtClean="0"/>
                        <a:t>float</a:t>
                      </a:r>
                      <a:r>
                        <a:rPr lang="zh-CN" altLang="en-US" dirty="0" smtClean="0"/>
                        <a:t>类型随机数，数值范围</a:t>
                      </a:r>
                      <a:r>
                        <a:rPr lang="en-US" altLang="zh-CN" dirty="0" smtClean="0"/>
                        <a:t>[0,1.0)</a:t>
                      </a:r>
                      <a:r>
                        <a:rPr lang="zh-CN" altLang="en-US" dirty="0" smtClean="0"/>
                        <a:t>；</a:t>
                      </a:r>
                      <a:endParaRPr lang="en-US" dirty="0" smtClean="0"/>
                    </a:p>
                  </a:txBody>
                  <a:tcPr/>
                </a:tc>
              </a:tr>
              <a:tr h="370840">
                <a:tc>
                  <a:txBody>
                    <a:bodyPr/>
                    <a:lstStyle/>
                    <a:p>
                      <a:pPr algn="l"/>
                      <a:r>
                        <a:rPr lang="en-US" altLang="zh-CN" dirty="0" smtClean="0"/>
                        <a:t>double </a:t>
                      </a:r>
                      <a:r>
                        <a:rPr lang="en-US" altLang="zh-CN" dirty="0" err="1" smtClean="0"/>
                        <a:t>nextDouble</a:t>
                      </a:r>
                      <a:r>
                        <a:rPr lang="en-US" altLang="zh-CN"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生成</a:t>
                      </a:r>
                      <a:r>
                        <a:rPr lang="en-US" altLang="zh-CN" dirty="0" smtClean="0"/>
                        <a:t>double</a:t>
                      </a:r>
                      <a:r>
                        <a:rPr lang="zh-CN" altLang="en-US" dirty="0" smtClean="0"/>
                        <a:t>类型随机数，数值范围</a:t>
                      </a:r>
                      <a:r>
                        <a:rPr lang="en-US" altLang="zh-CN" dirty="0" smtClean="0"/>
                        <a:t>[0,1.0)</a:t>
                      </a:r>
                      <a:r>
                        <a:rPr lang="zh-CN" altLang="en-US" dirty="0" smtClean="0"/>
                        <a:t>；</a:t>
                      </a:r>
                      <a:endParaRPr lang="en-US" dirty="0" smtClean="0"/>
                    </a:p>
                  </a:txBody>
                  <a:tcPr/>
                </a:tc>
              </a:tr>
              <a:tr h="370840">
                <a:tc>
                  <a:txBody>
                    <a:bodyPr/>
                    <a:lstStyle/>
                    <a:p>
                      <a:pPr algn="l"/>
                      <a:r>
                        <a:rPr lang="en-US" altLang="zh-CN" dirty="0" err="1" smtClean="0"/>
                        <a:t>boolean</a:t>
                      </a:r>
                      <a:r>
                        <a:rPr lang="en-US" altLang="zh-CN" dirty="0" smtClean="0"/>
                        <a:t> </a:t>
                      </a:r>
                      <a:r>
                        <a:rPr lang="en-US" altLang="zh-CN" dirty="0" err="1" smtClean="0"/>
                        <a:t>nextBoolean</a:t>
                      </a:r>
                      <a:r>
                        <a:rPr lang="en-US" altLang="zh-CN"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生成</a:t>
                      </a:r>
                      <a:r>
                        <a:rPr lang="en-US" altLang="zh-CN" dirty="0" err="1" smtClean="0"/>
                        <a:t>boolean</a:t>
                      </a:r>
                      <a:r>
                        <a:rPr lang="zh-CN" altLang="en-US" dirty="0" smtClean="0"/>
                        <a:t>类型随机数；</a:t>
                      </a:r>
                      <a:endParaRPr lang="en-US" dirty="0"/>
                    </a:p>
                  </a:txBody>
                  <a:tcPr/>
                </a:tc>
              </a:tr>
              <a:tr h="370840">
                <a:tc>
                  <a:txBody>
                    <a:bodyPr/>
                    <a:lstStyle/>
                    <a:p>
                      <a:pPr algn="l"/>
                      <a:r>
                        <a:rPr lang="en-US" altLang="zh-CN" dirty="0" smtClean="0"/>
                        <a:t>void </a:t>
                      </a:r>
                      <a:r>
                        <a:rPr lang="en-US" altLang="zh-CN" dirty="0" err="1" smtClean="0"/>
                        <a:t>setSeed</a:t>
                      </a:r>
                      <a:r>
                        <a:rPr lang="en-US" altLang="zh-CN" dirty="0" smtClean="0"/>
                        <a:t>(long seed)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修改</a:t>
                      </a:r>
                      <a:r>
                        <a:rPr lang="en-US" altLang="zh-CN" dirty="0" smtClean="0"/>
                        <a:t>Random</a:t>
                      </a:r>
                      <a:r>
                        <a:rPr lang="zh-CN" altLang="en-US" dirty="0" smtClean="0"/>
                        <a:t>对象的种子值</a:t>
                      </a:r>
                      <a:endParaRPr lang="en-US" dirty="0"/>
                    </a:p>
                  </a:txBody>
                  <a:tcPr/>
                </a:tc>
              </a:tr>
            </a:tbl>
          </a:graphicData>
        </a:graphic>
      </p:graphicFrame>
      <p:sp>
        <p:nvSpPr>
          <p:cNvPr id="6" name="TextBox 5">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TestRandom</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随机</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Random</a:t>
            </a:r>
            <a:r>
              <a:rPr lang="zh-CN" altLang="en-US" dirty="0" smtClean="0"/>
              <a:t>类有哪两个构造方法，有什么区别？</a:t>
            </a:r>
            <a:endParaRPr lang="en-US" altLang="zh-CN" dirty="0" smtClean="0"/>
          </a:p>
          <a:p>
            <a:r>
              <a:rPr lang="en-US" altLang="zh-CN" dirty="0" smtClean="0"/>
              <a:t>Random</a:t>
            </a:r>
            <a:r>
              <a:rPr lang="zh-CN" altLang="en-US" dirty="0" smtClean="0"/>
              <a:t>类都可以生成哪些类型的随机数？</a:t>
            </a:r>
            <a:endParaRPr lang="en-US" altLang="zh-CN" dirty="0" smtClean="0"/>
          </a:p>
          <a:p>
            <a:r>
              <a:rPr lang="en-US" altLang="zh-CN" dirty="0" err="1" smtClean="0"/>
              <a:t>nextInt</a:t>
            </a:r>
            <a:r>
              <a:rPr lang="zh-CN" altLang="en-US" dirty="0" smtClean="0"/>
              <a:t>和</a:t>
            </a:r>
            <a:r>
              <a:rPr lang="en-US" altLang="zh-CN" dirty="0" err="1" smtClean="0"/>
              <a:t>nextInt</a:t>
            </a:r>
            <a:r>
              <a:rPr lang="en-US" altLang="zh-CN" dirty="0" smtClean="0"/>
              <a:t>(</a:t>
            </a:r>
            <a:r>
              <a:rPr lang="en-US" altLang="zh-CN" dirty="0" err="1" smtClean="0"/>
              <a:t>int</a:t>
            </a:r>
            <a:r>
              <a:rPr lang="en-US" altLang="zh-CN" dirty="0" smtClean="0"/>
              <a:t> </a:t>
            </a:r>
            <a:r>
              <a:rPr lang="en-US" altLang="zh-CN" dirty="0" err="1" smtClean="0"/>
              <a:t>i</a:t>
            </a:r>
            <a:r>
              <a:rPr lang="en-US" altLang="zh-CN" dirty="0" smtClean="0"/>
              <a:t>)</a:t>
            </a:r>
            <a:r>
              <a:rPr lang="zh-CN" altLang="en-US" dirty="0" smtClean="0"/>
              <a:t>有什么区别？</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随机</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Random</a:t>
            </a:r>
            <a:r>
              <a:rPr lang="zh-CN" altLang="en-US" dirty="0" smtClean="0"/>
              <a:t>类有两个构造方法，无参的构造方法创建对象后，每次都生成不同的随机数；有参的构造方法创建对象后，如果种子参数值一样，那么每次生成的随机数也相同；</a:t>
            </a:r>
            <a:endParaRPr lang="en-US" altLang="zh-CN" dirty="0" smtClean="0"/>
          </a:p>
          <a:p>
            <a:r>
              <a:rPr lang="en-US" altLang="zh-CN" dirty="0" smtClean="0"/>
              <a:t>Random</a:t>
            </a:r>
            <a:r>
              <a:rPr lang="zh-CN" altLang="en-US" dirty="0" smtClean="0"/>
              <a:t>类功能强大，能生成</a:t>
            </a:r>
            <a:r>
              <a:rPr lang="en-US" altLang="zh-CN" dirty="0" err="1" smtClean="0"/>
              <a:t>int,float,double,boolean</a:t>
            </a:r>
            <a:r>
              <a:rPr lang="zh-CN" altLang="en-US" dirty="0" smtClean="0"/>
              <a:t>各种类型的随机数；</a:t>
            </a:r>
            <a:endParaRPr lang="en-US" altLang="zh-CN" dirty="0" smtClean="0"/>
          </a:p>
          <a:p>
            <a:r>
              <a:rPr lang="en-US" altLang="zh-CN" dirty="0" err="1" smtClean="0"/>
              <a:t>nextInt</a:t>
            </a:r>
            <a:r>
              <a:rPr lang="zh-CN" altLang="en-US" dirty="0" smtClean="0"/>
              <a:t>生成不定范围的</a:t>
            </a:r>
            <a:r>
              <a:rPr lang="en-US" altLang="zh-CN" dirty="0" err="1" smtClean="0"/>
              <a:t>int</a:t>
            </a:r>
            <a:r>
              <a:rPr lang="zh-CN" altLang="en-US" dirty="0" smtClean="0"/>
              <a:t>随机数，而带参数的</a:t>
            </a:r>
            <a:r>
              <a:rPr lang="en-US" altLang="zh-CN" dirty="0" err="1" smtClean="0"/>
              <a:t>nextInt</a:t>
            </a:r>
            <a:r>
              <a:rPr lang="zh-CN" altLang="en-US" dirty="0" smtClean="0"/>
              <a:t>生成的随机数有范围；</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6</a:t>
            </a:r>
            <a:r>
              <a:rPr lang="zh-CN" altLang="en-US" dirty="0" smtClean="0"/>
              <a:t>节</a:t>
            </a:r>
            <a:r>
              <a:rPr lang="en-US" altLang="zh-CN" dirty="0" smtClean="0"/>
              <a:t>【UUID】</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：生成</a:t>
            </a:r>
            <a:r>
              <a:rPr lang="en-US" altLang="zh-CN" dirty="0" smtClean="0"/>
              <a:t>UUID</a:t>
            </a:r>
            <a:r>
              <a:rPr lang="zh-CN" altLang="en-US" dirty="0" smtClean="0"/>
              <a:t>的策略</a:t>
            </a:r>
          </a:p>
          <a:p>
            <a:r>
              <a:rPr lang="zh-CN" altLang="en-US" dirty="0" smtClean="0"/>
              <a:t>知识点</a:t>
            </a:r>
            <a:r>
              <a:rPr lang="en-US" altLang="zh-CN" dirty="0" smtClean="0"/>
              <a:t>2</a:t>
            </a:r>
            <a:r>
              <a:rPr lang="zh-CN" altLang="en-US" dirty="0" smtClean="0"/>
              <a:t>： </a:t>
            </a:r>
            <a:r>
              <a:rPr lang="en-US" altLang="zh-CN" dirty="0" smtClean="0"/>
              <a:t>Java UUID</a:t>
            </a:r>
            <a:r>
              <a:rPr lang="zh-CN" altLang="en-US" dirty="0" smtClean="0"/>
              <a:t>的生成</a:t>
            </a:r>
            <a:endParaRPr lang="en-US" altLang="zh-CN" dirty="0" smtClean="0"/>
          </a:p>
          <a:p>
            <a:pPr>
              <a:buNone/>
            </a:pP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5007951"/>
          </a:xfrm>
        </p:spPr>
        <p:txBody>
          <a:bodyPr vert="horz" lIns="91440" tIns="45720" rIns="91440" bIns="45720" rtlCol="0">
            <a:noAutofit/>
          </a:bodyPr>
          <a:lstStyle/>
          <a:p>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是通用唯一识别码 </a:t>
            </a:r>
            <a:r>
              <a:rPr lang="en-US" altLang="zh-CN" sz="2400" dirty="0" smtClean="0">
                <a:solidFill>
                  <a:schemeClr val="tx1">
                    <a:lumMod val="75000"/>
                    <a:lumOff val="25000"/>
                  </a:schemeClr>
                </a:solidFill>
              </a:rPr>
              <a:t>(Universally Unique Identifier)</a:t>
            </a:r>
            <a:r>
              <a:rPr lang="zh-CN" altLang="en-US" sz="2400" dirty="0" smtClean="0">
                <a:solidFill>
                  <a:schemeClr val="tx1">
                    <a:lumMod val="75000"/>
                    <a:lumOff val="25000"/>
                  </a:schemeClr>
                </a:solidFill>
              </a:rPr>
              <a:t>的缩写，是唯一的机器生成的标识符；</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都不能是人工生成的，这样风险太高；</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是</a:t>
            </a:r>
            <a:r>
              <a:rPr lang="en-US" altLang="zh-CN" sz="2400" dirty="0" smtClean="0">
                <a:solidFill>
                  <a:schemeClr val="tx1">
                    <a:lumMod val="75000"/>
                    <a:lumOff val="25000"/>
                  </a:schemeClr>
                </a:solidFill>
              </a:rPr>
              <a:t>16</a:t>
            </a:r>
            <a:r>
              <a:rPr lang="zh-CN" altLang="en-US" sz="2400" dirty="0" smtClean="0">
                <a:solidFill>
                  <a:schemeClr val="tx1">
                    <a:lumMod val="75000"/>
                    <a:lumOff val="25000"/>
                  </a:schemeClr>
                </a:solidFill>
              </a:rPr>
              <a:t>字节</a:t>
            </a:r>
            <a:r>
              <a:rPr lang="en-US" altLang="zh-CN" sz="2400" dirty="0" smtClean="0">
                <a:solidFill>
                  <a:schemeClr val="tx1">
                    <a:lumMod val="75000"/>
                    <a:lumOff val="25000"/>
                  </a:schemeClr>
                </a:solidFill>
              </a:rPr>
              <a:t>128</a:t>
            </a:r>
            <a:r>
              <a:rPr lang="zh-CN" altLang="en-US" sz="2400" dirty="0" smtClean="0">
                <a:solidFill>
                  <a:schemeClr val="tx1">
                    <a:lumMod val="75000"/>
                    <a:lumOff val="25000"/>
                  </a:schemeClr>
                </a:solidFill>
              </a:rPr>
              <a:t>位长的数字，通常以</a:t>
            </a:r>
            <a:r>
              <a:rPr lang="en-US" altLang="zh-CN" sz="2400" dirty="0" smtClean="0">
                <a:solidFill>
                  <a:schemeClr val="tx1">
                    <a:lumMod val="75000"/>
                    <a:lumOff val="25000"/>
                  </a:schemeClr>
                </a:solidFill>
              </a:rPr>
              <a:t>36</a:t>
            </a:r>
            <a:r>
              <a:rPr lang="zh-CN" altLang="en-US" sz="2400" dirty="0" smtClean="0">
                <a:solidFill>
                  <a:schemeClr val="tx1">
                    <a:lumMod val="75000"/>
                    <a:lumOff val="25000"/>
                  </a:schemeClr>
                </a:solidFill>
              </a:rPr>
              <a:t>字节的字符串表示，示例如下：</a:t>
            </a:r>
            <a:r>
              <a:rPr lang="en-US" altLang="zh-CN" sz="2400" dirty="0" smtClean="0">
                <a:solidFill>
                  <a:schemeClr val="tx1">
                    <a:lumMod val="75000"/>
                    <a:lumOff val="25000"/>
                  </a:schemeClr>
                </a:solidFill>
              </a:rPr>
              <a:t>3F2504E0-4F89-11D3-9A0C-0305E82C3301</a:t>
            </a:r>
          </a:p>
          <a:p>
            <a:r>
              <a:rPr lang="zh-CN" altLang="en-US" sz="2400" dirty="0" smtClean="0">
                <a:solidFill>
                  <a:schemeClr val="tx1">
                    <a:lumMod val="75000"/>
                    <a:lumOff val="25000"/>
                  </a:schemeClr>
                </a:solidFill>
              </a:rPr>
              <a:t>通常在分布式系统中用来生成唯一</a:t>
            </a:r>
            <a:r>
              <a:rPr lang="en-US" altLang="zh-CN" sz="2400" dirty="0" smtClean="0">
                <a:solidFill>
                  <a:schemeClr val="tx1">
                    <a:lumMod val="75000"/>
                    <a:lumOff val="25000"/>
                  </a:schemeClr>
                </a:solidFill>
              </a:rPr>
              <a:t>ID</a:t>
            </a:r>
          </a:p>
          <a:p>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生成</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UUID</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的策略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867104"/>
            <a:ext cx="11015870" cy="5675586"/>
          </a:xfrm>
        </p:spPr>
        <p:txBody>
          <a:bodyPr vert="horz" lIns="91440" tIns="45720" rIns="91440" bIns="45720" rtlCol="0">
            <a:noAutofit/>
          </a:bodyPr>
          <a:lstStyle/>
          <a:p>
            <a:pPr>
              <a:lnSpc>
                <a:spcPct val="100000"/>
              </a:lnSpc>
            </a:pPr>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具有多个版本，每个版本的算法不同；</a:t>
            </a:r>
            <a:endParaRPr lang="en-US" altLang="zh-CN" sz="24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UUID Version 1</a:t>
            </a:r>
            <a:r>
              <a:rPr lang="zh-CN" altLang="en-US" sz="2400" dirty="0" smtClean="0">
                <a:solidFill>
                  <a:schemeClr val="tx1">
                    <a:lumMod val="75000"/>
                    <a:lumOff val="25000"/>
                  </a:schemeClr>
                </a:solidFill>
              </a:rPr>
              <a:t>：基于时间的</a:t>
            </a:r>
            <a:r>
              <a:rPr lang="en-US" altLang="zh-CN" sz="2400" dirty="0" smtClean="0">
                <a:solidFill>
                  <a:schemeClr val="tx1">
                    <a:lumMod val="75000"/>
                    <a:lumOff val="25000"/>
                  </a:schemeClr>
                </a:solidFill>
              </a:rPr>
              <a:t>UUID</a:t>
            </a:r>
          </a:p>
          <a:p>
            <a:pPr lvl="1">
              <a:lnSpc>
                <a:spcPct val="100000"/>
              </a:lnSpc>
            </a:pPr>
            <a:r>
              <a:rPr lang="zh-CN" altLang="en-US" sz="2000" dirty="0" smtClean="0">
                <a:solidFill>
                  <a:schemeClr val="tx1">
                    <a:lumMod val="75000"/>
                    <a:lumOff val="25000"/>
                  </a:schemeClr>
                </a:solidFill>
              </a:rPr>
              <a:t>通过计算当前时间戳、随机数和机器</a:t>
            </a:r>
            <a:r>
              <a:rPr lang="en-US" altLang="zh-CN" sz="2000" dirty="0" smtClean="0">
                <a:solidFill>
                  <a:schemeClr val="tx1">
                    <a:lumMod val="75000"/>
                    <a:lumOff val="25000"/>
                  </a:schemeClr>
                </a:solidFill>
              </a:rPr>
              <a:t>MAC</a:t>
            </a:r>
            <a:r>
              <a:rPr lang="zh-CN" altLang="en-US" sz="2000" dirty="0" smtClean="0">
                <a:solidFill>
                  <a:schemeClr val="tx1">
                    <a:lumMod val="75000"/>
                    <a:lumOff val="25000"/>
                  </a:schemeClr>
                </a:solidFill>
              </a:rPr>
              <a:t>地址得到。</a:t>
            </a:r>
            <a:endParaRPr lang="en-US" altLang="zh-CN" sz="20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UUID Version 2</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DCE</a:t>
            </a:r>
            <a:r>
              <a:rPr lang="zh-CN" altLang="en-US" sz="2400" dirty="0" smtClean="0">
                <a:solidFill>
                  <a:schemeClr val="tx1">
                    <a:lumMod val="75000"/>
                    <a:lumOff val="25000"/>
                  </a:schemeClr>
                </a:solidFill>
              </a:rPr>
              <a:t>安全的</a:t>
            </a:r>
            <a:r>
              <a:rPr lang="en-US" altLang="zh-CN" sz="2400" dirty="0" smtClean="0">
                <a:solidFill>
                  <a:schemeClr val="tx1">
                    <a:lumMod val="75000"/>
                    <a:lumOff val="25000"/>
                  </a:schemeClr>
                </a:solidFill>
              </a:rPr>
              <a:t>UUID</a:t>
            </a:r>
          </a:p>
          <a:p>
            <a:pPr lvl="1">
              <a:lnSpc>
                <a:spcPct val="100000"/>
              </a:lnSpc>
            </a:pPr>
            <a:r>
              <a:rPr lang="zh-CN" altLang="en-US" sz="2000" dirty="0" smtClean="0">
                <a:solidFill>
                  <a:schemeClr val="tx1">
                    <a:lumMod val="75000"/>
                    <a:lumOff val="25000"/>
                  </a:schemeClr>
                </a:solidFill>
              </a:rPr>
              <a:t>和基于时间的</a:t>
            </a:r>
            <a:r>
              <a:rPr lang="en-US" altLang="zh-CN" sz="2000" dirty="0" smtClean="0">
                <a:solidFill>
                  <a:schemeClr val="tx1">
                    <a:lumMod val="75000"/>
                    <a:lumOff val="25000"/>
                  </a:schemeClr>
                </a:solidFill>
              </a:rPr>
              <a:t>UUID</a:t>
            </a:r>
            <a:r>
              <a:rPr lang="zh-CN" altLang="en-US" sz="2000" dirty="0" smtClean="0">
                <a:solidFill>
                  <a:schemeClr val="tx1">
                    <a:lumMod val="75000"/>
                    <a:lumOff val="25000"/>
                  </a:schemeClr>
                </a:solidFill>
              </a:rPr>
              <a:t>算法相同，但会把时间戳的前</a:t>
            </a:r>
            <a:r>
              <a:rPr lang="en-US" altLang="zh-CN" sz="2000" dirty="0" smtClean="0">
                <a:solidFill>
                  <a:schemeClr val="tx1">
                    <a:lumMod val="75000"/>
                    <a:lumOff val="25000"/>
                  </a:schemeClr>
                </a:solidFill>
              </a:rPr>
              <a:t>4</a:t>
            </a:r>
            <a:r>
              <a:rPr lang="zh-CN" altLang="en-US" sz="2000" dirty="0" smtClean="0">
                <a:solidFill>
                  <a:schemeClr val="tx1">
                    <a:lumMod val="75000"/>
                    <a:lumOff val="25000"/>
                  </a:schemeClr>
                </a:solidFill>
              </a:rPr>
              <a:t>位置换为</a:t>
            </a:r>
            <a:r>
              <a:rPr lang="en-US" altLang="zh-CN" sz="2000" dirty="0" smtClean="0">
                <a:solidFill>
                  <a:schemeClr val="tx1">
                    <a:lumMod val="75000"/>
                    <a:lumOff val="25000"/>
                  </a:schemeClr>
                </a:solidFill>
              </a:rPr>
              <a:t>POSIX</a:t>
            </a:r>
            <a:r>
              <a:rPr lang="zh-CN" altLang="en-US" sz="2000" dirty="0" smtClean="0">
                <a:solidFill>
                  <a:schemeClr val="tx1">
                    <a:lumMod val="75000"/>
                    <a:lumOff val="25000"/>
                  </a:schemeClr>
                </a:solidFill>
              </a:rPr>
              <a:t>的</a:t>
            </a:r>
            <a:r>
              <a:rPr lang="en-US" altLang="zh-CN" sz="2000" dirty="0" smtClean="0">
                <a:solidFill>
                  <a:schemeClr val="tx1">
                    <a:lumMod val="75000"/>
                    <a:lumOff val="25000"/>
                  </a:schemeClr>
                </a:solidFill>
              </a:rPr>
              <a:t>UID</a:t>
            </a:r>
            <a:r>
              <a:rPr lang="zh-CN" altLang="en-US" sz="2000" dirty="0" smtClean="0">
                <a:solidFill>
                  <a:schemeClr val="tx1">
                    <a:lumMod val="75000"/>
                    <a:lumOff val="25000"/>
                  </a:schemeClr>
                </a:solidFill>
              </a:rPr>
              <a:t>或</a:t>
            </a:r>
            <a:r>
              <a:rPr lang="en-US" altLang="zh-CN" sz="2000" dirty="0" smtClean="0">
                <a:solidFill>
                  <a:schemeClr val="tx1">
                    <a:lumMod val="75000"/>
                    <a:lumOff val="25000"/>
                  </a:schemeClr>
                </a:solidFill>
              </a:rPr>
              <a:t>GID</a:t>
            </a:r>
            <a:r>
              <a:rPr lang="zh-CN" altLang="en-US" sz="2000" dirty="0" smtClean="0">
                <a:solidFill>
                  <a:schemeClr val="tx1">
                    <a:lumMod val="75000"/>
                    <a:lumOff val="25000"/>
                  </a:schemeClr>
                </a:solidFill>
              </a:rPr>
              <a:t>。这个版本的</a:t>
            </a:r>
            <a:r>
              <a:rPr lang="en-US" altLang="zh-CN" sz="2000" dirty="0" smtClean="0">
                <a:solidFill>
                  <a:schemeClr val="tx1">
                    <a:lumMod val="75000"/>
                    <a:lumOff val="25000"/>
                  </a:schemeClr>
                </a:solidFill>
              </a:rPr>
              <a:t>UUID</a:t>
            </a:r>
            <a:r>
              <a:rPr lang="zh-CN" altLang="en-US" sz="2000" dirty="0" smtClean="0">
                <a:solidFill>
                  <a:schemeClr val="tx1">
                    <a:lumMod val="75000"/>
                    <a:lumOff val="25000"/>
                  </a:schemeClr>
                </a:solidFill>
              </a:rPr>
              <a:t>在实际中较少用到。</a:t>
            </a:r>
            <a:endParaRPr lang="en-US" altLang="zh-CN" sz="20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UUID Version 3</a:t>
            </a:r>
            <a:r>
              <a:rPr lang="zh-CN" altLang="en-US" sz="2400" dirty="0" smtClean="0">
                <a:solidFill>
                  <a:schemeClr val="tx1">
                    <a:lumMod val="75000"/>
                    <a:lumOff val="25000"/>
                  </a:schemeClr>
                </a:solidFill>
              </a:rPr>
              <a:t>：基于名字的</a:t>
            </a:r>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MD5</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lvl="1">
              <a:lnSpc>
                <a:spcPct val="100000"/>
              </a:lnSpc>
            </a:pPr>
            <a:r>
              <a:rPr lang="zh-CN" altLang="en-US" sz="2000" dirty="0" smtClean="0">
                <a:solidFill>
                  <a:schemeClr val="tx1">
                    <a:lumMod val="75000"/>
                    <a:lumOff val="25000"/>
                  </a:schemeClr>
                </a:solidFill>
              </a:rPr>
              <a:t>通过计算名字和名字空间的</a:t>
            </a:r>
            <a:r>
              <a:rPr lang="en-US" altLang="zh-CN" sz="2000" dirty="0" smtClean="0">
                <a:solidFill>
                  <a:schemeClr val="tx1">
                    <a:lumMod val="75000"/>
                    <a:lumOff val="25000"/>
                  </a:schemeClr>
                </a:solidFill>
              </a:rPr>
              <a:t>MD5</a:t>
            </a:r>
            <a:r>
              <a:rPr lang="zh-CN" altLang="en-US" sz="2000" dirty="0" smtClean="0">
                <a:solidFill>
                  <a:schemeClr val="tx1">
                    <a:lumMod val="75000"/>
                    <a:lumOff val="25000"/>
                  </a:schemeClr>
                </a:solidFill>
              </a:rPr>
              <a:t>散列值得到。</a:t>
            </a:r>
          </a:p>
          <a:p>
            <a:pPr>
              <a:lnSpc>
                <a:spcPct val="100000"/>
              </a:lnSpc>
            </a:pPr>
            <a:r>
              <a:rPr lang="en-US" altLang="zh-CN" sz="2400" dirty="0" smtClean="0">
                <a:solidFill>
                  <a:schemeClr val="tx1">
                    <a:lumMod val="75000"/>
                    <a:lumOff val="25000"/>
                  </a:schemeClr>
                </a:solidFill>
              </a:rPr>
              <a:t>UUID Version 4</a:t>
            </a:r>
            <a:r>
              <a:rPr lang="zh-CN" altLang="en-US" sz="2400" dirty="0" smtClean="0">
                <a:solidFill>
                  <a:schemeClr val="tx1">
                    <a:lumMod val="75000"/>
                    <a:lumOff val="25000"/>
                  </a:schemeClr>
                </a:solidFill>
              </a:rPr>
              <a:t>：随机</a:t>
            </a:r>
            <a:r>
              <a:rPr lang="en-US" altLang="zh-CN" sz="2400" dirty="0" smtClean="0">
                <a:solidFill>
                  <a:schemeClr val="tx1">
                    <a:lumMod val="75000"/>
                    <a:lumOff val="25000"/>
                  </a:schemeClr>
                </a:solidFill>
              </a:rPr>
              <a:t>UUID</a:t>
            </a:r>
          </a:p>
          <a:p>
            <a:pPr lvl="1">
              <a:lnSpc>
                <a:spcPct val="100000"/>
              </a:lnSpc>
            </a:pPr>
            <a:r>
              <a:rPr lang="zh-CN" altLang="en-US" sz="2000" dirty="0" smtClean="0">
                <a:solidFill>
                  <a:schemeClr val="tx1">
                    <a:lumMod val="75000"/>
                    <a:lumOff val="25000"/>
                  </a:schemeClr>
                </a:solidFill>
              </a:rPr>
              <a:t>根据随机数，或者伪随机数生成</a:t>
            </a:r>
            <a:r>
              <a:rPr lang="en-US" altLang="zh-CN" sz="2000" dirty="0" smtClean="0">
                <a:solidFill>
                  <a:schemeClr val="tx1">
                    <a:lumMod val="75000"/>
                    <a:lumOff val="25000"/>
                  </a:schemeClr>
                </a:solidFill>
              </a:rPr>
              <a:t>UUID</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UUID Version 5</a:t>
            </a:r>
            <a:r>
              <a:rPr lang="zh-CN" altLang="en-US" sz="2400" dirty="0" smtClean="0">
                <a:solidFill>
                  <a:schemeClr val="tx1">
                    <a:lumMod val="75000"/>
                    <a:lumOff val="25000"/>
                  </a:schemeClr>
                </a:solidFill>
              </a:rPr>
              <a:t>：基于名字的</a:t>
            </a:r>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SHA1</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lvl="1">
              <a:lnSpc>
                <a:spcPct val="100000"/>
              </a:lnSpc>
            </a:pPr>
            <a:r>
              <a:rPr lang="zh-CN" altLang="en-US" sz="2000" dirty="0" smtClean="0">
                <a:solidFill>
                  <a:schemeClr val="tx1">
                    <a:lumMod val="75000"/>
                    <a:lumOff val="25000"/>
                  </a:schemeClr>
                </a:solidFill>
              </a:rPr>
              <a:t>和版本</a:t>
            </a:r>
            <a:r>
              <a:rPr lang="en-US" altLang="zh-CN" sz="2000" dirty="0" smtClean="0">
                <a:solidFill>
                  <a:schemeClr val="tx1">
                    <a:lumMod val="75000"/>
                    <a:lumOff val="25000"/>
                  </a:schemeClr>
                </a:solidFill>
              </a:rPr>
              <a:t>3</a:t>
            </a:r>
            <a:r>
              <a:rPr lang="zh-CN" altLang="en-US" sz="2000" dirty="0" smtClean="0">
                <a:solidFill>
                  <a:schemeClr val="tx1">
                    <a:lumMod val="75000"/>
                    <a:lumOff val="25000"/>
                  </a:schemeClr>
                </a:solidFill>
              </a:rPr>
              <a:t>的</a:t>
            </a:r>
            <a:r>
              <a:rPr lang="en-US" altLang="zh-CN" sz="2000" dirty="0" smtClean="0">
                <a:solidFill>
                  <a:schemeClr val="tx1">
                    <a:lumMod val="75000"/>
                    <a:lumOff val="25000"/>
                  </a:schemeClr>
                </a:solidFill>
              </a:rPr>
              <a:t>UUID</a:t>
            </a:r>
            <a:r>
              <a:rPr lang="zh-CN" altLang="en-US" sz="2000" dirty="0" smtClean="0">
                <a:solidFill>
                  <a:schemeClr val="tx1">
                    <a:lumMod val="75000"/>
                    <a:lumOff val="25000"/>
                  </a:schemeClr>
                </a:solidFill>
              </a:rPr>
              <a:t>算法类似，只是散列值计算使用</a:t>
            </a:r>
            <a:r>
              <a:rPr lang="en-US" altLang="zh-CN" sz="2000" dirty="0" smtClean="0">
                <a:solidFill>
                  <a:schemeClr val="tx1">
                    <a:lumMod val="75000"/>
                    <a:lumOff val="25000"/>
                  </a:schemeClr>
                </a:solidFill>
              </a:rPr>
              <a:t>SHA1</a:t>
            </a:r>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Secure Hash Algorithm 1</a:t>
            </a:r>
            <a:r>
              <a:rPr lang="zh-CN" altLang="en-US" sz="2000" dirty="0" smtClean="0">
                <a:solidFill>
                  <a:schemeClr val="tx1">
                    <a:lumMod val="75000"/>
                    <a:lumOff val="25000"/>
                  </a:schemeClr>
                </a:solidFill>
              </a:rPr>
              <a:t>）算法。</a:t>
            </a:r>
          </a:p>
          <a:p>
            <a:pPr lvl="1">
              <a:lnSpc>
                <a:spcPct val="100000"/>
              </a:lnSpc>
            </a:pPr>
            <a:endParaRPr lang="en-US" altLang="zh-CN" sz="2000" dirty="0" smtClean="0">
              <a:solidFill>
                <a:schemeClr val="tx1">
                  <a:lumMod val="75000"/>
                  <a:lumOff val="25000"/>
                </a:schemeClr>
              </a:solidFill>
            </a:endParaRPr>
          </a:p>
          <a:p>
            <a:pPr>
              <a:lnSpc>
                <a:spcPct val="100000"/>
              </a:lnSpc>
            </a:pPr>
            <a:endParaRPr lang="zh-CN" altLang="en-US" sz="2400" dirty="0" smtClean="0">
              <a:solidFill>
                <a:schemeClr val="tx1">
                  <a:lumMod val="75000"/>
                  <a:lumOff val="25000"/>
                </a:schemeClr>
              </a:solidFill>
            </a:endParaRPr>
          </a:p>
          <a:p>
            <a:pPr>
              <a:lnSpc>
                <a:spcPct val="100000"/>
              </a:lnSpc>
            </a:pP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生成</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UUID</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的策略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中对</a:t>
            </a:r>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的生成提供了支持，</a:t>
            </a:r>
            <a:r>
              <a:rPr lang="en-US" sz="2400" dirty="0" err="1" smtClean="0"/>
              <a:t>java.util.UUID</a:t>
            </a:r>
            <a:r>
              <a:rPr lang="en-US" sz="2400" dirty="0" smtClean="0"/>
              <a:t> </a:t>
            </a:r>
            <a:r>
              <a:rPr lang="zh-CN" altLang="en-US" sz="2400" dirty="0" smtClean="0"/>
              <a:t>类定义了生成</a:t>
            </a:r>
            <a:r>
              <a:rPr lang="en-US" altLang="zh-CN" sz="2400" dirty="0" smtClean="0"/>
              <a:t>UUID</a:t>
            </a:r>
            <a:r>
              <a:rPr lang="zh-CN" altLang="en-US" sz="2400" dirty="0" smtClean="0"/>
              <a:t>的方法；</a:t>
            </a:r>
            <a:endParaRPr lang="en-US" sz="2400" dirty="0" smtClean="0"/>
          </a:p>
          <a:p>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 UUID</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的生成</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55185" y="2459421"/>
            <a:ext cx="10687987" cy="1754326"/>
          </a:xfrm>
          <a:prstGeom prst="rect">
            <a:avLst/>
          </a:prstGeom>
          <a:solidFill>
            <a:schemeClr val="bg1">
              <a:lumMod val="95000"/>
            </a:schemeClr>
          </a:solidFill>
        </p:spPr>
        <p:txBody>
          <a:bodyPr wrap="square" rtlCol="0">
            <a:spAutoFit/>
          </a:bodyPr>
          <a:lstStyle/>
          <a:p>
            <a:r>
              <a:rPr lang="en-US" altLang="zh-CN" dirty="0" smtClean="0">
                <a:ea typeface="微软雅黑 Light"/>
              </a:rPr>
              <a:t>public static void main(String[] </a:t>
            </a:r>
            <a:r>
              <a:rPr lang="en-US" altLang="zh-CN" dirty="0" err="1" smtClean="0">
                <a:ea typeface="微软雅黑 Light"/>
              </a:rPr>
              <a:t>args</a:t>
            </a:r>
            <a:r>
              <a:rPr lang="en-US" altLang="zh-CN" dirty="0" smtClean="0">
                <a:ea typeface="微软雅黑 Light"/>
              </a:rPr>
              <a:t>) {</a:t>
            </a:r>
          </a:p>
          <a:p>
            <a:r>
              <a:rPr lang="en-US" altLang="zh-CN" dirty="0" smtClean="0">
                <a:ea typeface="微软雅黑 Light"/>
              </a:rPr>
              <a:t>        for(</a:t>
            </a:r>
            <a:r>
              <a:rPr lang="en-US" altLang="zh-CN" dirty="0" err="1" smtClean="0">
                <a:ea typeface="微软雅黑 Light"/>
              </a:rPr>
              <a:t>int</a:t>
            </a:r>
            <a:r>
              <a:rPr lang="en-US" altLang="zh-CN" dirty="0" smtClean="0">
                <a:ea typeface="微软雅黑 Light"/>
              </a:rPr>
              <a:t> </a:t>
            </a:r>
            <a:r>
              <a:rPr lang="en-US" altLang="zh-CN" dirty="0" err="1" smtClean="0">
                <a:ea typeface="微软雅黑 Light"/>
              </a:rPr>
              <a:t>i</a:t>
            </a:r>
            <a:r>
              <a:rPr lang="en-US" altLang="zh-CN" dirty="0" smtClean="0">
                <a:ea typeface="微软雅黑 Light"/>
              </a:rPr>
              <a:t>=0;i&lt;10;i++){</a:t>
            </a:r>
          </a:p>
          <a:p>
            <a:r>
              <a:rPr lang="en-US" altLang="zh-CN" dirty="0" smtClean="0">
                <a:ea typeface="微软雅黑 Light"/>
              </a:rPr>
              <a:t>	UUID </a:t>
            </a:r>
            <a:r>
              <a:rPr lang="en-US" altLang="zh-CN" dirty="0" err="1" smtClean="0">
                <a:ea typeface="微软雅黑 Light"/>
              </a:rPr>
              <a:t>uuid</a:t>
            </a:r>
            <a:r>
              <a:rPr lang="en-US" altLang="zh-CN" dirty="0" smtClean="0">
                <a:ea typeface="微软雅黑 Light"/>
              </a:rPr>
              <a:t>=</a:t>
            </a:r>
            <a:r>
              <a:rPr lang="en-US" altLang="zh-CN" dirty="0" err="1" smtClean="0">
                <a:ea typeface="微软雅黑 Light"/>
              </a:rPr>
              <a:t>UUID.randomUUID</a:t>
            </a:r>
            <a:r>
              <a:rPr lang="en-US" altLang="zh-CN" dirty="0" smtClean="0">
                <a:ea typeface="微软雅黑 Light"/>
              </a:rPr>
              <a:t>();</a:t>
            </a: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uuid</a:t>
            </a:r>
            <a:r>
              <a:rPr lang="en-US" altLang="zh-CN" dirty="0" smtClean="0">
                <a:ea typeface="微软雅黑 Light"/>
              </a:rPr>
              <a:t>);</a:t>
            </a:r>
          </a:p>
          <a:p>
            <a:r>
              <a:rPr lang="zh-CN" altLang="en-US" dirty="0" smtClean="0">
                <a:ea typeface="微软雅黑 Light"/>
              </a:rPr>
              <a:t>        </a:t>
            </a:r>
            <a:r>
              <a:rPr lang="en-US" altLang="zh-CN" dirty="0" smtClean="0">
                <a:ea typeface="微软雅黑 Light"/>
              </a:rPr>
              <a:t>}</a:t>
            </a:r>
          </a:p>
          <a:p>
            <a:r>
              <a:rPr lang="en-US" altLang="zh-CN" dirty="0" smtClean="0">
                <a:ea typeface="微软雅黑 Light"/>
              </a:rPr>
              <a:t>}</a:t>
            </a:r>
            <a:endParaRPr lang="en-US" dirty="0">
              <a:ea typeface="微软雅黑 Light"/>
            </a:endParaRPr>
          </a:p>
        </p:txBody>
      </p:sp>
      <p:sp>
        <p:nvSpPr>
          <p:cNvPr id="6" name="TextBox 5">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TestUUID</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【UUID】</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UUID</a:t>
            </a:r>
            <a:r>
              <a:rPr lang="zh-CN" altLang="en-US" dirty="0" smtClean="0"/>
              <a:t>是什么意思，有什么作用？</a:t>
            </a:r>
            <a:endParaRPr lang="en-US" altLang="zh-CN" dirty="0" smtClean="0"/>
          </a:p>
          <a:p>
            <a:r>
              <a:rPr lang="zh-CN" altLang="en-US" dirty="0" smtClean="0"/>
              <a:t>生成</a:t>
            </a:r>
            <a:r>
              <a:rPr lang="en-US" altLang="zh-CN" dirty="0" smtClean="0"/>
              <a:t>UUID</a:t>
            </a:r>
            <a:r>
              <a:rPr lang="zh-CN" altLang="en-US" dirty="0" smtClean="0"/>
              <a:t>有哪些策略？</a:t>
            </a:r>
            <a:endParaRPr lang="en-US" altLang="zh-CN" dirty="0" smtClean="0"/>
          </a:p>
          <a:p>
            <a:r>
              <a:rPr lang="en-US" altLang="zh-CN" dirty="0" smtClean="0"/>
              <a:t>Java</a:t>
            </a:r>
            <a:r>
              <a:rPr lang="zh-CN" altLang="en-US" dirty="0" smtClean="0"/>
              <a:t>对</a:t>
            </a:r>
            <a:r>
              <a:rPr lang="en-US" altLang="zh-CN" dirty="0" smtClean="0"/>
              <a:t>UUID</a:t>
            </a:r>
            <a:r>
              <a:rPr lang="zh-CN" altLang="en-US" dirty="0" smtClean="0"/>
              <a:t>有哪些支持？</a:t>
            </a:r>
            <a:endParaRPr lang="en-US" altLang="zh-CN" dirty="0" smtClean="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【UUID】</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UUID</a:t>
            </a:r>
            <a:r>
              <a:rPr lang="zh-CN" altLang="en-US" dirty="0" smtClean="0"/>
              <a:t>指的是通用唯一识别码，常用于分布式系统；</a:t>
            </a:r>
            <a:endParaRPr lang="en-US" altLang="zh-CN" dirty="0" smtClean="0"/>
          </a:p>
          <a:p>
            <a:r>
              <a:rPr lang="zh-CN" altLang="en-US" dirty="0" smtClean="0"/>
              <a:t>有多种生成</a:t>
            </a:r>
            <a:r>
              <a:rPr lang="en-US" altLang="zh-CN" dirty="0" smtClean="0"/>
              <a:t>UUID</a:t>
            </a:r>
            <a:r>
              <a:rPr lang="zh-CN" altLang="en-US" dirty="0" smtClean="0"/>
              <a:t>的策略，包括基于时间、基于名字、随机等；</a:t>
            </a:r>
            <a:endParaRPr lang="en-US" altLang="zh-CN" dirty="0" smtClean="0"/>
          </a:p>
          <a:p>
            <a:r>
              <a:rPr lang="en-US" altLang="zh-CN" dirty="0" smtClean="0"/>
              <a:t>Java API</a:t>
            </a:r>
            <a:r>
              <a:rPr lang="zh-CN" altLang="en-US" dirty="0" smtClean="0"/>
              <a:t>中定义了</a:t>
            </a:r>
            <a:r>
              <a:rPr lang="en-US" altLang="zh-CN" dirty="0" err="1" smtClean="0"/>
              <a:t>java.util.UUID</a:t>
            </a:r>
            <a:r>
              <a:rPr lang="zh-CN" altLang="en-US" dirty="0" smtClean="0"/>
              <a:t>类，对</a:t>
            </a:r>
            <a:r>
              <a:rPr lang="en-US" altLang="zh-CN" dirty="0" smtClean="0"/>
              <a:t>UUID</a:t>
            </a:r>
            <a:r>
              <a:rPr lang="zh-CN" altLang="en-US" dirty="0" smtClean="0"/>
              <a:t>的生成提供了支持；</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677918"/>
            <a:ext cx="11015870" cy="1072054"/>
          </a:xfrm>
        </p:spPr>
        <p:txBody>
          <a:bodyPr vert="horz" lIns="91440" tIns="45720" rIns="91440" bIns="45720" rtlCol="0">
            <a:noAutofit/>
          </a:bodyPr>
          <a:lstStyle/>
          <a:p>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a:t>
            </a:r>
            <a:r>
              <a:rPr lang="en-US" altLang="zh-CN" sz="2400" dirty="0" smtClean="0">
                <a:solidFill>
                  <a:schemeClr val="tx1">
                    <a:lumMod val="75000"/>
                    <a:lumOff val="25000"/>
                  </a:schemeClr>
                </a:solidFill>
              </a:rPr>
              <a:t>11</a:t>
            </a:r>
            <a:r>
              <a:rPr lang="zh-CN" altLang="en-US" sz="2400" dirty="0" smtClean="0">
                <a:solidFill>
                  <a:schemeClr val="tx1">
                    <a:lumMod val="75000"/>
                    <a:lumOff val="25000"/>
                  </a:schemeClr>
                </a:solidFill>
              </a:rPr>
              <a:t>个方法，任何类都默认拥有（包括数组），可以使用</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文档查询；本章学习其中</a:t>
            </a:r>
            <a:r>
              <a:rPr lang="en-US" altLang="zh-CN" sz="2400" dirty="0" smtClean="0">
                <a:solidFill>
                  <a:schemeClr val="tx1">
                    <a:lumMod val="75000"/>
                    <a:lumOff val="25000"/>
                  </a:schemeClr>
                </a:solidFill>
              </a:rPr>
              <a:t>4</a:t>
            </a:r>
            <a:r>
              <a:rPr lang="zh-CN" altLang="en-US" sz="2400" dirty="0" smtClean="0">
                <a:solidFill>
                  <a:schemeClr val="tx1">
                    <a:lumMod val="75000"/>
                    <a:lumOff val="25000"/>
                  </a:schemeClr>
                </a:solidFill>
              </a:rPr>
              <a:t>个方法；</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1【Object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类在</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中的重要地位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pSp>
        <p:nvGrpSpPr>
          <p:cNvPr id="20" name="Group 19"/>
          <p:cNvGrpSpPr/>
          <p:nvPr/>
        </p:nvGrpSpPr>
        <p:grpSpPr>
          <a:xfrm>
            <a:off x="983432" y="1844824"/>
            <a:ext cx="5346153" cy="4901279"/>
            <a:chOff x="961697" y="1673927"/>
            <a:chExt cx="5346153" cy="4901279"/>
          </a:xfrm>
        </p:grpSpPr>
        <p:pic>
          <p:nvPicPr>
            <p:cNvPr id="128001" name="Picture 1" descr="C:\Users\wxh\AppData\Roaming\Tencent\Users\29097443\QQ\WinTemp\RichOle\X@3XYLQ`0EG_30)9F@A6UN3.png"/>
            <p:cNvPicPr>
              <a:picLocks noChangeAspect="1" noChangeArrowheads="1"/>
            </p:cNvPicPr>
            <p:nvPr/>
          </p:nvPicPr>
          <p:blipFill>
            <a:blip r:embed="rId3" cstate="print"/>
            <a:srcRect/>
            <a:stretch>
              <a:fillRect/>
            </a:stretch>
          </p:blipFill>
          <p:spPr bwMode="auto">
            <a:xfrm>
              <a:off x="961697" y="1673927"/>
              <a:ext cx="5346153" cy="4901279"/>
            </a:xfrm>
            <a:prstGeom prst="rect">
              <a:avLst/>
            </a:prstGeom>
            <a:noFill/>
          </p:spPr>
        </p:pic>
        <p:sp>
          <p:nvSpPr>
            <p:cNvPr id="12" name="Rectangle 11"/>
            <p:cNvSpPr/>
            <p:nvPr/>
          </p:nvSpPr>
          <p:spPr>
            <a:xfrm>
              <a:off x="2191407" y="4966138"/>
              <a:ext cx="4083269" cy="1513490"/>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54620" y="4035972"/>
              <a:ext cx="4151587" cy="536027"/>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175642" y="2963917"/>
              <a:ext cx="4099034" cy="34684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2180894" y="3358055"/>
              <a:ext cx="4109547" cy="346842"/>
            </a:xfrm>
            <a:prstGeom prst="rect">
              <a:avLst/>
            </a:prstGeom>
            <a:noFill/>
            <a:ln w="38100">
              <a:solidFill>
                <a:srgbClr val="0000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2175639" y="2664371"/>
              <a:ext cx="4109547" cy="236483"/>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2154619" y="3720662"/>
              <a:ext cx="4109547" cy="278523"/>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2175639" y="2285999"/>
              <a:ext cx="4109547" cy="310055"/>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2159873" y="4635062"/>
              <a:ext cx="4109547" cy="236483"/>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1" name="Group 20"/>
          <p:cNvGrpSpPr/>
          <p:nvPr/>
        </p:nvGrpSpPr>
        <p:grpSpPr>
          <a:xfrm>
            <a:off x="7047186" y="1776247"/>
            <a:ext cx="4445876" cy="4671848"/>
            <a:chOff x="6968359" y="1776247"/>
            <a:chExt cx="4445876" cy="4671848"/>
          </a:xfrm>
        </p:grpSpPr>
        <p:sp>
          <p:nvSpPr>
            <p:cNvPr id="14" name="Rectangle 13"/>
            <p:cNvSpPr/>
            <p:nvPr/>
          </p:nvSpPr>
          <p:spPr>
            <a:xfrm>
              <a:off x="7835461" y="1776247"/>
              <a:ext cx="2711669" cy="630621"/>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与线程相关的方法，线程章节学习</a:t>
              </a:r>
              <a:endParaRPr lang="en-US" dirty="0">
                <a:solidFill>
                  <a:schemeClr val="tx1"/>
                </a:solidFill>
              </a:endParaRPr>
            </a:p>
          </p:txBody>
        </p:sp>
        <p:sp>
          <p:nvSpPr>
            <p:cNvPr id="27" name="Rectangle 26"/>
            <p:cNvSpPr/>
            <p:nvPr/>
          </p:nvSpPr>
          <p:spPr>
            <a:xfrm>
              <a:off x="7914291" y="4976645"/>
              <a:ext cx="2774730" cy="714705"/>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c</a:t>
              </a:r>
              <a:r>
                <a:rPr lang="en-US" dirty="0" smtClean="0">
                  <a:solidFill>
                    <a:schemeClr val="tx1"/>
                  </a:solidFill>
                </a:rPr>
                <a:t>lone</a:t>
              </a:r>
              <a:r>
                <a:rPr lang="zh-CN" altLang="en-US" dirty="0" smtClean="0">
                  <a:solidFill>
                    <a:schemeClr val="tx1"/>
                  </a:solidFill>
                </a:rPr>
                <a:t>方法，本节学习</a:t>
              </a:r>
              <a:endParaRPr lang="en-US" dirty="0">
                <a:solidFill>
                  <a:schemeClr val="tx1"/>
                </a:solidFill>
              </a:endParaRPr>
            </a:p>
          </p:txBody>
        </p:sp>
        <p:sp>
          <p:nvSpPr>
            <p:cNvPr id="28" name="Rectangle 27"/>
            <p:cNvSpPr/>
            <p:nvPr/>
          </p:nvSpPr>
          <p:spPr>
            <a:xfrm>
              <a:off x="7851228" y="3310760"/>
              <a:ext cx="2758966" cy="646385"/>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e</a:t>
              </a:r>
              <a:r>
                <a:rPr lang="en-US" dirty="0" smtClean="0">
                  <a:solidFill>
                    <a:schemeClr val="tx1"/>
                  </a:solidFill>
                </a:rPr>
                <a:t>quals/</a:t>
              </a:r>
              <a:r>
                <a:rPr lang="en-US" dirty="0" err="1" smtClean="0">
                  <a:solidFill>
                    <a:schemeClr val="tx1"/>
                  </a:solidFill>
                </a:rPr>
                <a:t>hashcode</a:t>
              </a:r>
              <a:r>
                <a:rPr lang="zh-CN" altLang="en-US" dirty="0" smtClean="0">
                  <a:solidFill>
                    <a:schemeClr val="tx1"/>
                  </a:solidFill>
                </a:rPr>
                <a:t>方法，本节学习</a:t>
              </a:r>
              <a:endParaRPr lang="en-US" dirty="0">
                <a:solidFill>
                  <a:schemeClr val="tx1"/>
                </a:solidFill>
              </a:endParaRPr>
            </a:p>
          </p:txBody>
        </p:sp>
        <p:sp>
          <p:nvSpPr>
            <p:cNvPr id="29" name="Rectangle 28"/>
            <p:cNvSpPr/>
            <p:nvPr/>
          </p:nvSpPr>
          <p:spPr>
            <a:xfrm>
              <a:off x="7930055" y="4162097"/>
              <a:ext cx="2774731" cy="677917"/>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toString</a:t>
              </a:r>
              <a:r>
                <a:rPr lang="zh-CN" altLang="en-US" dirty="0" smtClean="0">
                  <a:solidFill>
                    <a:schemeClr val="tx1"/>
                  </a:solidFill>
                </a:rPr>
                <a:t>方法，本节学习</a:t>
              </a:r>
              <a:endParaRPr lang="en-US" dirty="0">
                <a:solidFill>
                  <a:schemeClr val="tx1"/>
                </a:solidFill>
              </a:endParaRPr>
            </a:p>
          </p:txBody>
        </p:sp>
        <p:sp>
          <p:nvSpPr>
            <p:cNvPr id="30" name="Rectangle 29"/>
            <p:cNvSpPr/>
            <p:nvPr/>
          </p:nvSpPr>
          <p:spPr>
            <a:xfrm>
              <a:off x="7803931" y="2506717"/>
              <a:ext cx="2743200" cy="614855"/>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f</a:t>
              </a:r>
              <a:r>
                <a:rPr lang="en-US" dirty="0" smtClean="0">
                  <a:solidFill>
                    <a:schemeClr val="tx1"/>
                  </a:solidFill>
                </a:rPr>
                <a:t>inalize</a:t>
              </a:r>
              <a:r>
                <a:rPr lang="zh-CN" altLang="en-US" dirty="0" smtClean="0">
                  <a:solidFill>
                    <a:schemeClr val="tx1"/>
                  </a:solidFill>
                </a:rPr>
                <a:t>方法，垃圾回收章节学习</a:t>
              </a:r>
              <a:endParaRPr lang="en-US" dirty="0">
                <a:solidFill>
                  <a:schemeClr val="tx1"/>
                </a:solidFill>
              </a:endParaRPr>
            </a:p>
          </p:txBody>
        </p:sp>
        <p:sp>
          <p:nvSpPr>
            <p:cNvPr id="31" name="Rectangle 30"/>
            <p:cNvSpPr/>
            <p:nvPr/>
          </p:nvSpPr>
          <p:spPr>
            <a:xfrm>
              <a:off x="7945822" y="5812220"/>
              <a:ext cx="2806262" cy="635875"/>
            </a:xfrm>
            <a:prstGeom prst="rect">
              <a:avLst/>
            </a:prstGeom>
            <a:noFill/>
            <a:ln w="38100">
              <a:solidFill>
                <a:srgbClr val="0000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getClass</a:t>
              </a:r>
              <a:r>
                <a:rPr lang="zh-CN" altLang="en-US" dirty="0" smtClean="0">
                  <a:solidFill>
                    <a:schemeClr val="tx1"/>
                  </a:solidFill>
                </a:rPr>
                <a:t>方法，反射章节学习</a:t>
              </a:r>
              <a:endParaRPr lang="en-US" dirty="0">
                <a:solidFill>
                  <a:schemeClr val="tx1"/>
                </a:solidFill>
              </a:endParaRPr>
            </a:p>
          </p:txBody>
        </p:sp>
        <p:sp>
          <p:nvSpPr>
            <p:cNvPr id="32" name="Oval 31"/>
            <p:cNvSpPr/>
            <p:nvPr/>
          </p:nvSpPr>
          <p:spPr>
            <a:xfrm>
              <a:off x="6968359" y="2979684"/>
              <a:ext cx="4445876" cy="2695904"/>
            </a:xfrm>
            <a:prstGeom prst="ellipse">
              <a:avLst/>
            </a:prstGeom>
            <a:noFill/>
            <a:ln w="444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hlinkClick r:id="rId4" action="ppaction://hlinkfile"/>
          </p:cNvPr>
          <p:cNvSpPr txBox="1"/>
          <p:nvPr/>
        </p:nvSpPr>
        <p:spPr>
          <a:xfrm>
            <a:off x="9577940" y="221751"/>
            <a:ext cx="2083633" cy="646331"/>
          </a:xfrm>
          <a:prstGeom prst="rect">
            <a:avLst/>
          </a:prstGeom>
          <a:noFill/>
        </p:spPr>
        <p:txBody>
          <a:bodyPr wrap="square" rtlCol="0">
            <a:spAutoFit/>
          </a:bodyPr>
          <a:lstStyle/>
          <a:p>
            <a:r>
              <a:rPr lang="zh-CN" altLang="en-US" dirty="0" smtClean="0">
                <a:hlinkClick r:id="rId5" action="ppaction://hlinkfile"/>
              </a:rPr>
              <a:t>课堂案例：</a:t>
            </a:r>
            <a:r>
              <a:rPr lang="en-US" altLang="zh-CN" dirty="0" smtClean="0">
                <a:hlinkClick r:id="rId5" action="ppaction://hlinkfile"/>
              </a:rPr>
              <a:t>Item0102.java</a:t>
            </a:r>
            <a:endParaRPr lang="en-US" dirty="0"/>
          </a:p>
        </p:txBody>
      </p:sp>
    </p:spTree>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7</a:t>
            </a:r>
            <a:r>
              <a:rPr lang="zh-CN" altLang="en-US" dirty="0" smtClean="0"/>
              <a:t>节</a:t>
            </a:r>
            <a:r>
              <a:rPr lang="en-US" altLang="zh-CN" dirty="0" smtClean="0"/>
              <a:t>【</a:t>
            </a:r>
            <a:r>
              <a:rPr lang="zh-CN" altLang="en-US" dirty="0" smtClean="0"/>
              <a:t>日期与时间</a:t>
            </a:r>
            <a:r>
              <a:rPr lang="en-US" altLang="zh-CN" dirty="0" smtClean="0"/>
              <a:t>API】</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t>Date API</a:t>
            </a:r>
          </a:p>
          <a:p>
            <a:r>
              <a:rPr lang="zh-CN" altLang="en-US" dirty="0" smtClean="0"/>
              <a:t>知识点</a:t>
            </a:r>
            <a:r>
              <a:rPr lang="en-US" altLang="zh-CN" dirty="0" smtClean="0"/>
              <a:t>2</a:t>
            </a:r>
            <a:r>
              <a:rPr lang="zh-CN" altLang="en-US" dirty="0" smtClean="0"/>
              <a:t>：日历</a:t>
            </a:r>
            <a:r>
              <a:rPr lang="en-US" altLang="zh-CN" dirty="0" smtClean="0"/>
              <a:t>API</a:t>
            </a:r>
          </a:p>
          <a:p>
            <a:r>
              <a:rPr lang="zh-CN" altLang="en-US" dirty="0" smtClean="0"/>
              <a:t>知识点</a:t>
            </a:r>
            <a:r>
              <a:rPr lang="en-US" altLang="zh-CN" dirty="0" smtClean="0"/>
              <a:t>3</a:t>
            </a:r>
            <a:r>
              <a:rPr lang="zh-CN" altLang="en-US" dirty="0" smtClean="0"/>
              <a:t>： </a:t>
            </a:r>
            <a:r>
              <a:rPr lang="en-US" altLang="zh-CN" dirty="0" err="1" smtClean="0"/>
              <a:t>SimpleDataFormat</a:t>
            </a:r>
            <a:r>
              <a:rPr lang="zh-CN" altLang="en-US" dirty="0" smtClean="0"/>
              <a:t>格式化时间</a:t>
            </a:r>
          </a:p>
          <a:p>
            <a:r>
              <a:rPr lang="zh-CN" altLang="en-US" dirty="0" smtClean="0"/>
              <a:t>知识点</a:t>
            </a:r>
            <a:r>
              <a:rPr lang="en-US" altLang="zh-CN" dirty="0" smtClean="0"/>
              <a:t>4</a:t>
            </a:r>
            <a:r>
              <a:rPr lang="zh-CN" altLang="en-US" dirty="0" smtClean="0"/>
              <a:t>： </a:t>
            </a:r>
            <a:r>
              <a:rPr lang="en-US" altLang="zh-CN" dirty="0" err="1" smtClean="0"/>
              <a:t>SimpleDataFormat</a:t>
            </a:r>
            <a:r>
              <a:rPr lang="zh-CN" altLang="en-US" dirty="0" smtClean="0"/>
              <a:t>解析时间字符串</a:t>
            </a:r>
          </a:p>
          <a:p>
            <a:r>
              <a:rPr lang="zh-CN" altLang="en-US" dirty="0" smtClean="0"/>
              <a:t>知识点</a:t>
            </a:r>
            <a:r>
              <a:rPr lang="en-US" altLang="zh-CN" dirty="0" smtClean="0"/>
              <a:t>5</a:t>
            </a:r>
            <a:r>
              <a:rPr lang="zh-CN" altLang="en-US" dirty="0" smtClean="0"/>
              <a:t>： </a:t>
            </a:r>
            <a:r>
              <a:rPr lang="en-US" altLang="zh-CN" dirty="0" smtClean="0"/>
              <a:t>JDK8</a:t>
            </a:r>
            <a:r>
              <a:rPr lang="zh-CN" altLang="en-US" dirty="0" smtClean="0"/>
              <a:t>中的新</a:t>
            </a:r>
            <a:r>
              <a:rPr lang="en-US" altLang="zh-CN" dirty="0" smtClean="0"/>
              <a:t>API</a:t>
            </a:r>
          </a:p>
          <a:p>
            <a:pPr>
              <a:buNone/>
            </a:pP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400" dirty="0" err="1" smtClean="0">
                <a:solidFill>
                  <a:schemeClr val="tx1">
                    <a:lumMod val="75000"/>
                    <a:lumOff val="25000"/>
                  </a:schemeClr>
                </a:solidFill>
              </a:rPr>
              <a:t>java.util.Date</a:t>
            </a:r>
            <a:r>
              <a:rPr lang="zh-CN" altLang="en-US" sz="2400" dirty="0" smtClean="0">
                <a:solidFill>
                  <a:schemeClr val="tx1">
                    <a:lumMod val="75000"/>
                    <a:lumOff val="25000"/>
                  </a:schemeClr>
                </a:solidFill>
              </a:rPr>
              <a:t>类表示时间，不过由于对国际化支持有限，所以</a:t>
            </a:r>
            <a:r>
              <a:rPr lang="en-US" altLang="zh-CN" sz="2400" dirty="0" smtClean="0">
                <a:solidFill>
                  <a:schemeClr val="tx1">
                    <a:lumMod val="75000"/>
                    <a:lumOff val="25000"/>
                  </a:schemeClr>
                </a:solidFill>
              </a:rPr>
              <a:t>JDK1.1</a:t>
            </a:r>
            <a:r>
              <a:rPr lang="zh-CN" altLang="en-US" sz="2400" dirty="0" smtClean="0">
                <a:solidFill>
                  <a:schemeClr val="tx1">
                    <a:lumMod val="75000"/>
                    <a:lumOff val="25000"/>
                  </a:schemeClr>
                </a:solidFill>
              </a:rPr>
              <a:t>之后推荐使用</a:t>
            </a:r>
            <a:r>
              <a:rPr lang="en-US" altLang="zh-CN" sz="2400" dirty="0" err="1" smtClean="0">
                <a:solidFill>
                  <a:schemeClr val="tx1">
                    <a:lumMod val="75000"/>
                    <a:lumOff val="25000"/>
                  </a:schemeClr>
                </a:solidFill>
              </a:rPr>
              <a:t>java.util.Calendar</a:t>
            </a:r>
            <a:r>
              <a:rPr lang="zh-CN" altLang="en-US" sz="2400" dirty="0" smtClean="0">
                <a:solidFill>
                  <a:schemeClr val="tx1">
                    <a:lumMod val="75000"/>
                    <a:lumOff val="25000"/>
                  </a:schemeClr>
                </a:solidFill>
              </a:rPr>
              <a:t>类；</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java.util.Date</a:t>
            </a:r>
            <a:r>
              <a:rPr lang="zh-CN" altLang="en-US" sz="2400" dirty="0" smtClean="0">
                <a:solidFill>
                  <a:schemeClr val="tx1">
                    <a:lumMod val="75000"/>
                    <a:lumOff val="25000"/>
                  </a:schemeClr>
                </a:solidFill>
              </a:rPr>
              <a:t>类中很多构造方法和方法已经过时（</a:t>
            </a:r>
            <a:r>
              <a:rPr lang="en-US" altLang="zh-CN" sz="2400" dirty="0" smtClean="0">
                <a:solidFill>
                  <a:schemeClr val="tx1">
                    <a:lumMod val="75000"/>
                    <a:lumOff val="25000"/>
                  </a:schemeClr>
                </a:solidFill>
              </a:rPr>
              <a:t>Deprecated</a:t>
            </a:r>
            <a:r>
              <a:rPr lang="zh-CN" altLang="en-US" sz="2400" dirty="0" smtClean="0">
                <a:solidFill>
                  <a:schemeClr val="tx1">
                    <a:lumMod val="75000"/>
                    <a:lumOff val="25000"/>
                  </a:schemeClr>
                </a:solidFill>
              </a:rPr>
              <a:t>），不推荐使用，此处只学习两个没过时的构造方法；</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 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34276" y="3888532"/>
          <a:ext cx="10738070" cy="1112520"/>
        </p:xfrm>
        <a:graphic>
          <a:graphicData uri="http://schemas.openxmlformats.org/drawingml/2006/table">
            <a:tbl>
              <a:tblPr firstRow="1" bandRow="1">
                <a:tableStyleId>{5C22544A-7EE6-4342-B048-85BDC9FD1C3A}</a:tableStyleId>
              </a:tblPr>
              <a:tblGrid>
                <a:gridCol w="2886843"/>
                <a:gridCol w="7851227"/>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Date() </a:t>
                      </a:r>
                      <a:endParaRPr lang="en-US" dirty="0"/>
                    </a:p>
                  </a:txBody>
                  <a:tcPr/>
                </a:tc>
                <a:tc>
                  <a:txBody>
                    <a:bodyPr/>
                    <a:lstStyle/>
                    <a:p>
                      <a:r>
                        <a:rPr lang="zh-CN" altLang="en-US" dirty="0" smtClean="0"/>
                        <a:t>使用当前时间构建</a:t>
                      </a:r>
                      <a:r>
                        <a:rPr lang="en-US" altLang="zh-CN" dirty="0" smtClean="0"/>
                        <a:t>Date</a:t>
                      </a:r>
                      <a:r>
                        <a:rPr lang="zh-CN" altLang="en-US" dirty="0" smtClean="0"/>
                        <a:t>对象；</a:t>
                      </a:r>
                      <a:endParaRPr lang="en-US" dirty="0"/>
                    </a:p>
                  </a:txBody>
                  <a:tcPr/>
                </a:tc>
              </a:tr>
              <a:tr h="370840">
                <a:tc>
                  <a:txBody>
                    <a:bodyPr/>
                    <a:lstStyle/>
                    <a:p>
                      <a:pPr algn="l"/>
                      <a:r>
                        <a:rPr lang="en-US" altLang="zh-CN" dirty="0" smtClean="0"/>
                        <a:t>Date(long date) </a:t>
                      </a:r>
                    </a:p>
                  </a:txBody>
                  <a:tcPr/>
                </a:tc>
                <a:tc>
                  <a:txBody>
                    <a:bodyPr/>
                    <a:lstStyle/>
                    <a:p>
                      <a:r>
                        <a:rPr lang="zh-CN" altLang="en-US" dirty="0" smtClean="0"/>
                        <a:t>使用一个</a:t>
                      </a:r>
                      <a:r>
                        <a:rPr lang="en-US" altLang="zh-CN" dirty="0" smtClean="0"/>
                        <a:t>long</a:t>
                      </a:r>
                      <a:r>
                        <a:rPr lang="zh-CN" altLang="en-US" dirty="0" smtClean="0"/>
                        <a:t>值构建</a:t>
                      </a:r>
                      <a:r>
                        <a:rPr lang="en-US" altLang="zh-CN" dirty="0" smtClean="0"/>
                        <a:t>Date</a:t>
                      </a:r>
                      <a:r>
                        <a:rPr lang="zh-CN" altLang="en-US" dirty="0" smtClean="0"/>
                        <a:t>对象，参数是距离</a:t>
                      </a:r>
                      <a:r>
                        <a:rPr lang="en-US" altLang="zh-CN" dirty="0" smtClean="0"/>
                        <a:t>1970.1.1.00:00:00</a:t>
                      </a:r>
                      <a:r>
                        <a:rPr lang="zh-CN" altLang="en-US" dirty="0" smtClean="0"/>
                        <a:t>以来的毫秒数</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smtClean="0">
                <a:solidFill>
                  <a:schemeClr val="tx1">
                    <a:lumMod val="75000"/>
                    <a:lumOff val="25000"/>
                  </a:schemeClr>
                </a:solidFill>
              </a:rPr>
              <a:t>不带参数的构造方法，创建的</a:t>
            </a:r>
            <a:r>
              <a:rPr lang="en-US" altLang="zh-CN" sz="2400" dirty="0" smtClean="0">
                <a:solidFill>
                  <a:schemeClr val="tx1">
                    <a:lumMod val="75000"/>
                    <a:lumOff val="25000"/>
                  </a:schemeClr>
                </a:solidFill>
              </a:rPr>
              <a:t>Date</a:t>
            </a:r>
            <a:r>
              <a:rPr lang="zh-CN" altLang="en-US" sz="2400" dirty="0" smtClean="0">
                <a:solidFill>
                  <a:schemeClr val="tx1">
                    <a:lumMod val="75000"/>
                    <a:lumOff val="25000"/>
                  </a:schemeClr>
                </a:solidFill>
              </a:rPr>
              <a:t>日期封装了系统当前时间：</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 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576358" y="2207172"/>
            <a:ext cx="10687987" cy="1200329"/>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使用无参构造方法创建</a:t>
            </a:r>
            <a:r>
              <a:rPr lang="en-US" altLang="zh-CN" dirty="0" smtClean="0">
                <a:ea typeface="微软雅黑 Light"/>
              </a:rPr>
              <a:t>Date</a:t>
            </a:r>
            <a:r>
              <a:rPr lang="zh-CN" altLang="en-US" dirty="0" smtClean="0">
                <a:ea typeface="微软雅黑 Light"/>
              </a:rPr>
              <a:t>对象</a:t>
            </a:r>
          </a:p>
          <a:p>
            <a:r>
              <a:rPr lang="en-US" altLang="zh-CN" dirty="0" smtClean="0">
                <a:ea typeface="微软雅黑 Light"/>
              </a:rPr>
              <a:t>Date date1=new Date();</a:t>
            </a:r>
          </a:p>
          <a:p>
            <a:r>
              <a:rPr lang="en-US" altLang="zh-CN" dirty="0" err="1" smtClean="0">
                <a:ea typeface="微软雅黑 Light"/>
              </a:rPr>
              <a:t>System.out.println</a:t>
            </a:r>
            <a:r>
              <a:rPr lang="en-US" altLang="zh-CN" dirty="0" smtClean="0">
                <a:ea typeface="微软雅黑 Light"/>
              </a:rPr>
              <a:t>(date1);</a:t>
            </a:r>
          </a:p>
          <a:p>
            <a:r>
              <a:rPr lang="en-US" altLang="zh-CN" dirty="0" smtClean="0">
                <a:ea typeface="微软雅黑 Light"/>
              </a:rPr>
              <a:t>		</a:t>
            </a:r>
            <a:endParaRPr lang="en-US" dirty="0">
              <a:ea typeface="微软雅黑 Light"/>
            </a:endParaRPr>
          </a:p>
        </p:txBody>
      </p:sp>
      <p:sp>
        <p:nvSpPr>
          <p:cNvPr id="7" name="内容占位符 2"/>
          <p:cNvSpPr txBox="1">
            <a:spLocks/>
          </p:cNvSpPr>
          <p:nvPr/>
        </p:nvSpPr>
        <p:spPr>
          <a:xfrm>
            <a:off x="316910" y="3925841"/>
            <a:ext cx="11015870" cy="5988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带参数的构造方法，创建的</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Date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日期：</a:t>
            </a: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8" name="TextBox 7"/>
          <p:cNvSpPr txBox="1"/>
          <p:nvPr/>
        </p:nvSpPr>
        <p:spPr>
          <a:xfrm>
            <a:off x="571103" y="4519448"/>
            <a:ext cx="10687987" cy="2031325"/>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使用有参构造方法创建</a:t>
            </a:r>
            <a:r>
              <a:rPr lang="en-US" altLang="zh-CN" dirty="0" smtClean="0">
                <a:ea typeface="微软雅黑 Light"/>
              </a:rPr>
              <a:t>Date</a:t>
            </a:r>
            <a:r>
              <a:rPr lang="zh-CN" altLang="en-US" dirty="0" smtClean="0">
                <a:ea typeface="微软雅黑 Light"/>
              </a:rPr>
              <a:t>对象</a:t>
            </a:r>
          </a:p>
          <a:p>
            <a:r>
              <a:rPr lang="en-US" altLang="zh-CN" dirty="0" smtClean="0">
                <a:ea typeface="微软雅黑 Light"/>
              </a:rPr>
              <a:t>Date date2=new Date(10*24*60*60*1000);</a:t>
            </a:r>
          </a:p>
          <a:p>
            <a:r>
              <a:rPr lang="en-US" altLang="zh-CN" dirty="0" err="1" smtClean="0">
                <a:ea typeface="微软雅黑 Light"/>
              </a:rPr>
              <a:t>System.out.println</a:t>
            </a:r>
            <a:r>
              <a:rPr lang="en-US" altLang="zh-CN" dirty="0" smtClean="0">
                <a:ea typeface="微软雅黑 Light"/>
              </a:rPr>
              <a:t>(date2);</a:t>
            </a:r>
          </a:p>
          <a:p>
            <a:endParaRPr lang="en-US" altLang="zh-CN" dirty="0" smtClean="0">
              <a:ea typeface="微软雅黑 Light"/>
            </a:endParaRPr>
          </a:p>
          <a:p>
            <a:r>
              <a:rPr lang="en-US" altLang="zh-CN" dirty="0" smtClean="0"/>
              <a:t>//</a:t>
            </a:r>
            <a:r>
              <a:rPr lang="zh-CN" altLang="en-US" dirty="0" smtClean="0"/>
              <a:t>用当前的毫秒数构建</a:t>
            </a:r>
            <a:r>
              <a:rPr lang="en-US" altLang="zh-CN" dirty="0" smtClean="0"/>
              <a:t>Date</a:t>
            </a:r>
          </a:p>
          <a:p>
            <a:r>
              <a:rPr lang="en-US" dirty="0" smtClean="0"/>
              <a:t>Date date3=</a:t>
            </a:r>
            <a:r>
              <a:rPr lang="en-US" b="1" dirty="0" smtClean="0"/>
              <a:t>new Date(</a:t>
            </a:r>
            <a:r>
              <a:rPr lang="en-US" b="1" dirty="0" err="1" smtClean="0"/>
              <a:t>System.</a:t>
            </a:r>
            <a:r>
              <a:rPr lang="en-US" b="1" i="1" dirty="0" err="1" smtClean="0"/>
              <a:t>currentTimeMillis</a:t>
            </a:r>
            <a:r>
              <a:rPr lang="en-US" b="1" i="1" dirty="0" smtClean="0"/>
              <a:t>());</a:t>
            </a:r>
          </a:p>
          <a:p>
            <a:r>
              <a:rPr lang="en-US" dirty="0" err="1" smtClean="0"/>
              <a:t>System.</a:t>
            </a:r>
            <a:r>
              <a:rPr lang="en-US" b="1" i="1" dirty="0" err="1" smtClean="0"/>
              <a:t>out.println</a:t>
            </a:r>
            <a:r>
              <a:rPr lang="en-US" b="1" i="1" dirty="0" smtClean="0"/>
              <a:t>(date3);</a:t>
            </a:r>
            <a:endParaRPr lang="en-US" dirty="0">
              <a:ea typeface="微软雅黑 Light"/>
            </a:endParaRPr>
          </a:p>
        </p:txBody>
      </p:sp>
      <p:pic>
        <p:nvPicPr>
          <p:cNvPr id="2049" name="Picture 1" descr="C:\Users\wxh\AppData\Roaming\Tencent\Users\29097443\QQ\WinTemp\RichOle\)QL(FBSZGZ{{W~DT}5C0(GA.png"/>
          <p:cNvPicPr>
            <a:picLocks noChangeAspect="1" noChangeArrowheads="1"/>
          </p:cNvPicPr>
          <p:nvPr/>
        </p:nvPicPr>
        <p:blipFill>
          <a:blip r:embed="rId3" cstate="print"/>
          <a:srcRect/>
          <a:stretch>
            <a:fillRect/>
          </a:stretch>
        </p:blipFill>
        <p:spPr bwMode="auto">
          <a:xfrm>
            <a:off x="5722883" y="3231931"/>
            <a:ext cx="2505075" cy="190500"/>
          </a:xfrm>
          <a:prstGeom prst="rect">
            <a:avLst/>
          </a:prstGeom>
          <a:noFill/>
          <a:ln w="38100">
            <a:solidFill>
              <a:schemeClr val="accent6"/>
            </a:solidFill>
          </a:ln>
        </p:spPr>
      </p:pic>
      <p:sp>
        <p:nvSpPr>
          <p:cNvPr id="10" name="TextBox 9"/>
          <p:cNvSpPr txBox="1"/>
          <p:nvPr/>
        </p:nvSpPr>
        <p:spPr>
          <a:xfrm>
            <a:off x="6416565" y="2900855"/>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sp>
        <p:nvSpPr>
          <p:cNvPr id="11" name="TextBox 10"/>
          <p:cNvSpPr txBox="1"/>
          <p:nvPr/>
        </p:nvSpPr>
        <p:spPr>
          <a:xfrm>
            <a:off x="6253654" y="4787462"/>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pic>
        <p:nvPicPr>
          <p:cNvPr id="2050" name="Picture 2" descr="C:\Users\wxh\AppData\Roaming\Tencent\Users\29097443\QQ\WinTemp\RichOle\1(]][)FH5M}7{M@{RJAF5TD.png"/>
          <p:cNvPicPr>
            <a:picLocks noChangeAspect="1" noChangeArrowheads="1"/>
          </p:cNvPicPr>
          <p:nvPr/>
        </p:nvPicPr>
        <p:blipFill>
          <a:blip r:embed="rId4" cstate="print"/>
          <a:srcRect/>
          <a:stretch>
            <a:fillRect/>
          </a:stretch>
        </p:blipFill>
        <p:spPr bwMode="auto">
          <a:xfrm>
            <a:off x="5691352" y="5139559"/>
            <a:ext cx="2457450" cy="236482"/>
          </a:xfrm>
          <a:prstGeom prst="rect">
            <a:avLst/>
          </a:prstGeom>
          <a:noFill/>
          <a:ln w="41275">
            <a:solidFill>
              <a:schemeClr val="accent6"/>
            </a:solidFill>
          </a:ln>
        </p:spPr>
      </p:pic>
      <p:sp>
        <p:nvSpPr>
          <p:cNvPr id="13" name="TextBox 12">
            <a:hlinkClick r:id="rId5"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6" action="ppaction://hlinkfile"/>
              </a:rPr>
              <a:t>课堂案例：</a:t>
            </a:r>
            <a:r>
              <a:rPr lang="en-US" dirty="0" smtClean="0">
                <a:ea typeface="微软雅黑 Light"/>
              </a:rPr>
              <a:t> </a:t>
            </a:r>
            <a:r>
              <a:rPr lang="en-US" dirty="0" smtClean="0">
                <a:ea typeface="微软雅黑 Light"/>
                <a:hlinkClick r:id="rId7" action="ppaction://hlinkfile"/>
              </a:rPr>
              <a:t>TestDate</a:t>
            </a:r>
            <a:r>
              <a:rPr lang="en-US" altLang="zh-CN" dirty="0" smtClean="0">
                <a:hlinkClick r:id="rId7" action="ppaction://hlinkfile"/>
              </a:rPr>
              <a:t>.java</a:t>
            </a:r>
            <a:endParaRPr lang="en-US" altLang="zh-CN" dirty="0" smtClean="0"/>
          </a:p>
        </p:txBody>
      </p:sp>
      <p:sp>
        <p:nvSpPr>
          <p:cNvPr id="14" name="TextBox 13"/>
          <p:cNvSpPr txBox="1"/>
          <p:nvPr/>
        </p:nvSpPr>
        <p:spPr>
          <a:xfrm>
            <a:off x="6264165" y="5806965"/>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pic>
        <p:nvPicPr>
          <p:cNvPr id="2051" name="Picture 3" descr="C:\Users\wxh\AppData\Roaming\Tencent\Users\29097443\QQ\WinTemp\RichOle\N0F@G7_[K3GSM7W{)I%`K_W.png"/>
          <p:cNvPicPr>
            <a:picLocks noChangeAspect="1" noChangeArrowheads="1"/>
          </p:cNvPicPr>
          <p:nvPr/>
        </p:nvPicPr>
        <p:blipFill>
          <a:blip r:embed="rId8" cstate="print"/>
          <a:srcRect/>
          <a:stretch>
            <a:fillRect/>
          </a:stretch>
        </p:blipFill>
        <p:spPr bwMode="auto">
          <a:xfrm>
            <a:off x="5644054" y="6211612"/>
            <a:ext cx="2466975" cy="236485"/>
          </a:xfrm>
          <a:prstGeom prst="rect">
            <a:avLst/>
          </a:prstGeom>
          <a:noFill/>
          <a:ln w="44450">
            <a:solidFill>
              <a:schemeClr val="accent6"/>
            </a:solidFill>
          </a:ln>
        </p:spPr>
      </p:pic>
    </p:spTree>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154393"/>
          </a:xfrm>
        </p:spPr>
        <p:txBody>
          <a:bodyPr vert="horz" lIns="91440" tIns="45720" rIns="91440" bIns="45720" rtlCol="0">
            <a:noAutofit/>
          </a:bodyPr>
          <a:lstStyle/>
          <a:p>
            <a:r>
              <a:rPr lang="en-US" altLang="zh-CN" sz="2400" dirty="0" smtClean="0">
                <a:solidFill>
                  <a:schemeClr val="tx1">
                    <a:lumMod val="75000"/>
                    <a:lumOff val="25000"/>
                  </a:schemeClr>
                </a:solidFill>
              </a:rPr>
              <a:t>JDK1.1</a:t>
            </a:r>
            <a:r>
              <a:rPr lang="zh-CN" altLang="en-US" sz="2400" dirty="0" smtClean="0">
                <a:solidFill>
                  <a:schemeClr val="tx1">
                    <a:lumMod val="75000"/>
                    <a:lumOff val="25000"/>
                  </a:schemeClr>
                </a:solidFill>
              </a:rPr>
              <a:t>版本开始，增加</a:t>
            </a:r>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类，建议使用</a:t>
            </a:r>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类代替</a:t>
            </a:r>
            <a:r>
              <a:rPr lang="en-US" altLang="zh-CN" sz="2400" dirty="0" smtClean="0">
                <a:solidFill>
                  <a:schemeClr val="tx1">
                    <a:lumMod val="75000"/>
                    <a:lumOff val="25000"/>
                  </a:schemeClr>
                </a:solidFill>
              </a:rPr>
              <a:t>Date</a:t>
            </a:r>
            <a:r>
              <a:rPr lang="zh-CN" altLang="en-US" sz="2400" dirty="0" smtClean="0">
                <a:solidFill>
                  <a:schemeClr val="tx1">
                    <a:lumMod val="75000"/>
                    <a:lumOff val="25000"/>
                  </a:schemeClr>
                </a:solidFill>
              </a:rPr>
              <a:t>类；</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是</a:t>
            </a:r>
            <a:r>
              <a:rPr lang="zh-CN" altLang="en-US" sz="2400" dirty="0" smtClean="0">
                <a:solidFill>
                  <a:srgbClr val="FF0000"/>
                </a:solidFill>
              </a:rPr>
              <a:t>抽象类</a:t>
            </a:r>
            <a:r>
              <a:rPr lang="zh-CN" altLang="en-US" sz="2400" dirty="0" smtClean="0">
                <a:solidFill>
                  <a:schemeClr val="tx1">
                    <a:lumMod val="75000"/>
                    <a:lumOff val="25000"/>
                  </a:schemeClr>
                </a:solidFill>
              </a:rPr>
              <a:t>，不能直接使用</a:t>
            </a:r>
            <a:r>
              <a:rPr lang="en-US" altLang="zh-CN" sz="2400" dirty="0" smtClean="0">
                <a:solidFill>
                  <a:schemeClr val="tx1">
                    <a:lumMod val="75000"/>
                    <a:lumOff val="25000"/>
                  </a:schemeClr>
                </a:solidFill>
              </a:rPr>
              <a:t>new</a:t>
            </a:r>
            <a:r>
              <a:rPr lang="zh-CN" altLang="en-US" sz="2400" dirty="0" smtClean="0">
                <a:solidFill>
                  <a:schemeClr val="tx1">
                    <a:lumMod val="75000"/>
                    <a:lumOff val="25000"/>
                  </a:schemeClr>
                </a:solidFill>
              </a:rPr>
              <a:t>创建对象；</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类中定义了获得实例的方法：</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34276" y="3242146"/>
          <a:ext cx="10738070" cy="1854200"/>
        </p:xfrm>
        <a:graphic>
          <a:graphicData uri="http://schemas.openxmlformats.org/drawingml/2006/table">
            <a:tbl>
              <a:tblPr firstRow="1" bandRow="1">
                <a:tableStyleId>{5C22544A-7EE6-4342-B048-85BDC9FD1C3A}</a:tableStyleId>
              </a:tblPr>
              <a:tblGrid>
                <a:gridCol w="5834993"/>
                <a:gridCol w="4903077"/>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static Calendar </a:t>
                      </a:r>
                      <a:r>
                        <a:rPr lang="en-US" dirty="0" err="1" smtClean="0"/>
                        <a:t>getInstance</a:t>
                      </a:r>
                      <a:r>
                        <a:rPr lang="en-US" dirty="0" smtClean="0"/>
                        <a:t>() </a:t>
                      </a:r>
                      <a:endParaRPr lang="en-US" dirty="0"/>
                    </a:p>
                  </a:txBody>
                  <a:tcPr/>
                </a:tc>
                <a:tc>
                  <a:txBody>
                    <a:bodyPr/>
                    <a:lstStyle/>
                    <a:p>
                      <a:r>
                        <a:rPr lang="zh-CN" altLang="en-US" dirty="0" smtClean="0"/>
                        <a:t>使用默认时区和语言环境获得日历对象；</a:t>
                      </a:r>
                      <a:endParaRPr lang="en-US" dirty="0"/>
                    </a:p>
                  </a:txBody>
                  <a:tcPr/>
                </a:tc>
              </a:tr>
              <a:tr h="370840">
                <a:tc>
                  <a:txBody>
                    <a:bodyPr/>
                    <a:lstStyle/>
                    <a:p>
                      <a:pPr algn="l"/>
                      <a:r>
                        <a:rPr lang="en-US" altLang="zh-CN" dirty="0" smtClean="0"/>
                        <a:t>static Calendar </a:t>
                      </a:r>
                      <a:r>
                        <a:rPr lang="en-US" altLang="zh-CN" dirty="0" err="1" smtClean="0"/>
                        <a:t>getInstance</a:t>
                      </a:r>
                      <a:r>
                        <a:rPr lang="en-US" altLang="zh-CN" dirty="0" smtClean="0"/>
                        <a:t>(Locale </a:t>
                      </a:r>
                      <a:r>
                        <a:rPr lang="en-US" altLang="zh-CN" dirty="0" err="1" smtClean="0"/>
                        <a:t>aLocale</a:t>
                      </a:r>
                      <a:r>
                        <a:rPr lang="en-US" altLang="zh-CN" dirty="0" smtClean="0"/>
                        <a:t>) </a:t>
                      </a:r>
                    </a:p>
                  </a:txBody>
                  <a:tcPr/>
                </a:tc>
                <a:tc>
                  <a:txBody>
                    <a:bodyPr/>
                    <a:lstStyle/>
                    <a:p>
                      <a:r>
                        <a:rPr lang="zh-CN" altLang="en-US" dirty="0" smtClean="0"/>
                        <a:t>使用指定的语言环境获得日历对象；</a:t>
                      </a:r>
                      <a:endParaRPr lang="en-US" dirty="0"/>
                    </a:p>
                  </a:txBody>
                  <a:tcPr/>
                </a:tc>
              </a:tr>
              <a:tr h="370840">
                <a:tc>
                  <a:txBody>
                    <a:bodyPr/>
                    <a:lstStyle/>
                    <a:p>
                      <a:pPr algn="l"/>
                      <a:r>
                        <a:rPr lang="en-US" altLang="zh-CN" dirty="0" smtClean="0"/>
                        <a:t>static Calendar </a:t>
                      </a:r>
                      <a:r>
                        <a:rPr lang="en-US" altLang="zh-CN" dirty="0" err="1" smtClean="0"/>
                        <a:t>getInstance</a:t>
                      </a:r>
                      <a:r>
                        <a:rPr lang="en-US" altLang="zh-CN" dirty="0" smtClean="0"/>
                        <a:t>(</a:t>
                      </a:r>
                      <a:r>
                        <a:rPr lang="en-US" altLang="zh-CN" dirty="0" err="1" smtClean="0"/>
                        <a:t>TimeZone</a:t>
                      </a:r>
                      <a:r>
                        <a:rPr lang="en-US" altLang="zh-CN" dirty="0" smtClean="0"/>
                        <a:t> zone) </a:t>
                      </a:r>
                    </a:p>
                  </a:txBody>
                  <a:tcPr/>
                </a:tc>
                <a:tc>
                  <a:txBody>
                    <a:bodyPr/>
                    <a:lstStyle/>
                    <a:p>
                      <a:r>
                        <a:rPr lang="zh-CN" altLang="en-US" dirty="0" smtClean="0"/>
                        <a:t>使用指定的时区获得日历对象；</a:t>
                      </a:r>
                      <a:endParaRPr lang="en-US" dirty="0"/>
                    </a:p>
                  </a:txBody>
                  <a:tcPr/>
                </a:tc>
              </a:tr>
              <a:tr h="370840">
                <a:tc>
                  <a:txBody>
                    <a:bodyPr/>
                    <a:lstStyle/>
                    <a:p>
                      <a:pPr algn="l"/>
                      <a:r>
                        <a:rPr lang="en-US" altLang="zh-CN" dirty="0" smtClean="0"/>
                        <a:t>static Calendar </a:t>
                      </a:r>
                      <a:r>
                        <a:rPr lang="en-US" altLang="zh-CN" dirty="0" err="1" smtClean="0"/>
                        <a:t>getInstance</a:t>
                      </a:r>
                      <a:r>
                        <a:rPr lang="en-US" altLang="zh-CN" dirty="0" smtClean="0"/>
                        <a:t>(</a:t>
                      </a:r>
                      <a:r>
                        <a:rPr lang="en-US" altLang="zh-CN" dirty="0" err="1" smtClean="0"/>
                        <a:t>TimeZone</a:t>
                      </a:r>
                      <a:r>
                        <a:rPr lang="en-US" altLang="zh-CN" dirty="0" smtClean="0"/>
                        <a:t> zone, Locale </a:t>
                      </a:r>
                      <a:r>
                        <a:rPr lang="en-US" altLang="zh-CN" dirty="0" err="1" smtClean="0"/>
                        <a:t>aLocale</a:t>
                      </a:r>
                      <a:r>
                        <a:rPr lang="en-US" altLang="zh-CN" dirty="0" smtClean="0"/>
                        <a:t>) </a:t>
                      </a:r>
                    </a:p>
                  </a:txBody>
                  <a:tcPr/>
                </a:tc>
                <a:tc>
                  <a:txBody>
                    <a:bodyPr/>
                    <a:lstStyle/>
                    <a:p>
                      <a:r>
                        <a:rPr lang="zh-CN" altLang="en-US" dirty="0" smtClean="0"/>
                        <a:t>使用指定的时区及语言环境获得日历对象；</a:t>
                      </a:r>
                      <a:endParaRPr lang="en-US" dirty="0"/>
                    </a:p>
                  </a:txBody>
                  <a:tcPr/>
                </a:tc>
              </a:tr>
            </a:tbl>
          </a:graphicData>
        </a:graphic>
      </p:graphicFrame>
      <p:sp>
        <p:nvSpPr>
          <p:cNvPr id="6" name="TextBox 5"/>
          <p:cNvSpPr txBox="1"/>
          <p:nvPr/>
        </p:nvSpPr>
        <p:spPr>
          <a:xfrm>
            <a:off x="513296" y="5328745"/>
            <a:ext cx="10687987" cy="1200329"/>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使用默认时区和语言环境获得日历对象</a:t>
            </a:r>
          </a:p>
          <a:p>
            <a:r>
              <a:rPr lang="en-US" altLang="zh-CN" dirty="0" smtClean="0">
                <a:ea typeface="微软雅黑 Light"/>
              </a:rPr>
              <a:t>Calendar calendar1=</a:t>
            </a:r>
            <a:r>
              <a:rPr lang="en-US" altLang="zh-CN" dirty="0" err="1" smtClean="0">
                <a:ea typeface="微软雅黑 Light"/>
              </a:rPr>
              <a:t>Calendar.getInstance</a:t>
            </a:r>
            <a:r>
              <a:rPr lang="en-US" altLang="zh-CN" dirty="0" smtClean="0">
                <a:ea typeface="微软雅黑 Light"/>
              </a:rPr>
              <a:t>();</a:t>
            </a:r>
          </a:p>
          <a:p>
            <a:r>
              <a:rPr lang="en-US" altLang="zh-CN" dirty="0" smtClean="0">
                <a:ea typeface="微软雅黑 Light"/>
              </a:rPr>
              <a:t>//</a:t>
            </a:r>
            <a:r>
              <a:rPr lang="zh-CN" altLang="en-US" dirty="0" smtClean="0">
                <a:ea typeface="微软雅黑 Light"/>
              </a:rPr>
              <a:t>使用指定时区和语言环境获得日历对象</a:t>
            </a:r>
          </a:p>
          <a:p>
            <a:r>
              <a:rPr lang="en-US" altLang="zh-CN" dirty="0" smtClean="0">
                <a:ea typeface="微软雅黑 Light"/>
              </a:rPr>
              <a:t>Calendar calendar2=</a:t>
            </a:r>
            <a:r>
              <a:rPr lang="en-US" altLang="zh-CN" dirty="0" err="1" smtClean="0">
                <a:ea typeface="微软雅黑 Light"/>
              </a:rPr>
              <a:t>Calendar.getInstance</a:t>
            </a:r>
            <a:r>
              <a:rPr lang="en-US" altLang="zh-CN" dirty="0" smtClean="0">
                <a:ea typeface="微软雅黑 Light"/>
              </a:rPr>
              <a:t>(</a:t>
            </a:r>
            <a:r>
              <a:rPr lang="en-US" altLang="zh-CN" dirty="0" err="1" smtClean="0">
                <a:ea typeface="微软雅黑 Light"/>
              </a:rPr>
              <a:t>TimeZone.getTimeZone</a:t>
            </a:r>
            <a:r>
              <a:rPr lang="en-US" altLang="zh-CN" dirty="0" smtClean="0">
                <a:ea typeface="微软雅黑 Light"/>
              </a:rPr>
              <a:t>("America/</a:t>
            </a:r>
            <a:r>
              <a:rPr lang="en-US" altLang="zh-CN" dirty="0" err="1" smtClean="0">
                <a:ea typeface="微软雅黑 Light"/>
              </a:rPr>
              <a:t>Los_Angeles</a:t>
            </a:r>
            <a:r>
              <a:rPr lang="en-US" altLang="zh-CN" dirty="0" smtClean="0">
                <a:ea typeface="微软雅黑 Light"/>
              </a:rPr>
              <a:t>"),</a:t>
            </a:r>
            <a:r>
              <a:rPr lang="en-US" altLang="zh-CN" dirty="0" err="1" smtClean="0">
                <a:ea typeface="微软雅黑 Light"/>
              </a:rPr>
              <a:t>Locale.CHINA</a:t>
            </a:r>
            <a:r>
              <a:rPr lang="en-US" altLang="zh-CN" dirty="0" smtClean="0">
                <a:ea typeface="微软雅黑 Light"/>
              </a:rPr>
              <a:t>);	</a:t>
            </a:r>
            <a:endParaRPr lang="en-US" dirty="0">
              <a:ea typeface="微软雅黑 Light"/>
            </a:endParaRPr>
          </a:p>
        </p:txBody>
      </p:sp>
      <p:sp>
        <p:nvSpPr>
          <p:cNvPr id="7" name="TextBox 6">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TestCalendar</a:t>
            </a:r>
            <a:r>
              <a:rPr lang="en-US" altLang="zh-CN" dirty="0" smtClean="0">
                <a:hlinkClick r:id="rId5" action="ppaction://hlinkfile"/>
              </a:rPr>
              <a:t>.java</a:t>
            </a:r>
            <a:endParaRPr lang="en-US" altLang="zh-CN" dirty="0" smtClean="0"/>
          </a:p>
        </p:txBody>
      </p:sp>
      <p:sp>
        <p:nvSpPr>
          <p:cNvPr id="8" name="Oval Callout 7"/>
          <p:cNvSpPr/>
          <p:nvPr/>
        </p:nvSpPr>
        <p:spPr>
          <a:xfrm>
            <a:off x="9601199" y="1529254"/>
            <a:ext cx="2349063" cy="2270235"/>
          </a:xfrm>
          <a:prstGeom prst="wedgeEllipseCallout">
            <a:avLst>
              <a:gd name="adj1" fmla="val -57723"/>
              <a:gd name="adj2" fmla="val 336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这些方法返回的实际是子类</a:t>
            </a:r>
            <a:r>
              <a:rPr lang="en-US" dirty="0" smtClean="0">
                <a:solidFill>
                  <a:schemeClr val="tx1"/>
                </a:solidFill>
              </a:rPr>
              <a:t>GregorianCalendar </a:t>
            </a:r>
            <a:r>
              <a:rPr lang="zh-CN" altLang="en-US" dirty="0" smtClean="0">
                <a:solidFill>
                  <a:schemeClr val="tx1"/>
                </a:solidFill>
              </a:rPr>
              <a:t>的对象；</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1035041"/>
          </a:xfrm>
        </p:spPr>
        <p:txBody>
          <a:bodyPr vert="horz" lIns="91440" tIns="45720" rIns="91440" bIns="45720" rtlCol="0">
            <a:noAutofit/>
          </a:bodyPr>
          <a:lstStyle/>
          <a:p>
            <a:r>
              <a:rPr lang="zh-CN" altLang="en-US" sz="2400" dirty="0" smtClean="0">
                <a:solidFill>
                  <a:schemeClr val="tx1">
                    <a:lumMod val="75000"/>
                    <a:lumOff val="25000"/>
                  </a:schemeClr>
                </a:solidFill>
              </a:rPr>
              <a:t>获得日历对象后，可以为该对象的年、月、日、时、分、秒等进行赋值：</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97338" y="2122795"/>
          <a:ext cx="10738070" cy="2392680"/>
        </p:xfrm>
        <a:graphic>
          <a:graphicData uri="http://schemas.openxmlformats.org/drawingml/2006/table">
            <a:tbl>
              <a:tblPr firstRow="1" bandRow="1">
                <a:tableStyleId>{5C22544A-7EE6-4342-B048-85BDC9FD1C3A}</a:tableStyleId>
              </a:tblPr>
              <a:tblGrid>
                <a:gridCol w="4983655"/>
                <a:gridCol w="5754415"/>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void set(</a:t>
                      </a:r>
                      <a:r>
                        <a:rPr lang="en-US" dirty="0" err="1" smtClean="0"/>
                        <a:t>int</a:t>
                      </a:r>
                      <a:r>
                        <a:rPr lang="en-US" dirty="0" smtClean="0"/>
                        <a:t> field, </a:t>
                      </a:r>
                      <a:r>
                        <a:rPr lang="en-US" dirty="0" err="1" smtClean="0"/>
                        <a:t>int</a:t>
                      </a:r>
                      <a:r>
                        <a:rPr lang="en-US" dirty="0" smtClean="0"/>
                        <a:t> value) </a:t>
                      </a:r>
                      <a:endParaRPr lang="en-US" dirty="0"/>
                    </a:p>
                  </a:txBody>
                  <a:tcPr/>
                </a:tc>
                <a:tc>
                  <a:txBody>
                    <a:bodyPr/>
                    <a:lstStyle/>
                    <a:p>
                      <a:r>
                        <a:rPr lang="zh-CN" altLang="en-US" dirty="0" smtClean="0"/>
                        <a:t>为指定的日历字段设定值；</a:t>
                      </a:r>
                      <a:r>
                        <a:rPr lang="zh-CN" altLang="en-US" b="1" dirty="0" smtClean="0">
                          <a:solidFill>
                            <a:srgbClr val="FF0000"/>
                          </a:solidFill>
                        </a:rPr>
                        <a:t>月份从</a:t>
                      </a:r>
                      <a:r>
                        <a:rPr lang="en-US" altLang="zh-CN" b="1" dirty="0" smtClean="0">
                          <a:solidFill>
                            <a:srgbClr val="FF0000"/>
                          </a:solidFill>
                        </a:rPr>
                        <a:t>0</a:t>
                      </a:r>
                      <a:r>
                        <a:rPr lang="zh-CN" altLang="en-US" b="1" dirty="0" smtClean="0">
                          <a:solidFill>
                            <a:srgbClr val="FF0000"/>
                          </a:solidFill>
                        </a:rPr>
                        <a:t>开始</a:t>
                      </a:r>
                      <a:endParaRPr lang="en-US" b="1" dirty="0">
                        <a:solidFill>
                          <a:srgbClr val="FF0000"/>
                        </a:solidFill>
                      </a:endParaRPr>
                    </a:p>
                  </a:txBody>
                  <a:tcPr/>
                </a:tc>
              </a:tr>
              <a:tr h="370840">
                <a:tc>
                  <a:txBody>
                    <a:bodyPr/>
                    <a:lstStyle/>
                    <a:p>
                      <a:pPr algn="l"/>
                      <a:r>
                        <a:rPr lang="en-US" altLang="zh-CN" dirty="0" smtClean="0"/>
                        <a:t>void set(</a:t>
                      </a:r>
                      <a:r>
                        <a:rPr lang="en-US" altLang="zh-CN" dirty="0" err="1" smtClean="0"/>
                        <a:t>int</a:t>
                      </a:r>
                      <a:r>
                        <a:rPr lang="en-US" altLang="zh-CN" dirty="0" smtClean="0"/>
                        <a:t> year, </a:t>
                      </a:r>
                      <a:r>
                        <a:rPr lang="en-US" altLang="zh-CN" dirty="0" err="1" smtClean="0"/>
                        <a:t>int</a:t>
                      </a:r>
                      <a:r>
                        <a:rPr lang="en-US" altLang="zh-CN" dirty="0" smtClean="0"/>
                        <a:t> month, </a:t>
                      </a:r>
                      <a:r>
                        <a:rPr lang="en-US" altLang="zh-CN" dirty="0" err="1" smtClean="0"/>
                        <a:t>int</a:t>
                      </a:r>
                      <a:r>
                        <a:rPr lang="en-US" altLang="zh-CN" dirty="0" smtClean="0"/>
                        <a:t> date) </a:t>
                      </a:r>
                    </a:p>
                  </a:txBody>
                  <a:tcPr/>
                </a:tc>
                <a:tc>
                  <a:txBody>
                    <a:bodyPr/>
                    <a:lstStyle/>
                    <a:p>
                      <a:r>
                        <a:rPr lang="zh-CN" altLang="en-US" dirty="0" smtClean="0"/>
                        <a:t>为年月日设定值；</a:t>
                      </a:r>
                      <a:endParaRPr lang="en-US" dirty="0"/>
                    </a:p>
                  </a:txBody>
                  <a:tcPr/>
                </a:tc>
              </a:tr>
              <a:tr h="370840">
                <a:tc>
                  <a:txBody>
                    <a:bodyPr/>
                    <a:lstStyle/>
                    <a:p>
                      <a:pPr algn="l"/>
                      <a:r>
                        <a:rPr lang="en-US" altLang="zh-CN" dirty="0" smtClean="0"/>
                        <a:t>void set(</a:t>
                      </a:r>
                      <a:r>
                        <a:rPr lang="en-US" altLang="zh-CN" dirty="0" err="1" smtClean="0"/>
                        <a:t>int</a:t>
                      </a:r>
                      <a:r>
                        <a:rPr lang="en-US" altLang="zh-CN" dirty="0" smtClean="0"/>
                        <a:t> year, </a:t>
                      </a:r>
                      <a:r>
                        <a:rPr lang="en-US" altLang="zh-CN" dirty="0" err="1" smtClean="0"/>
                        <a:t>int</a:t>
                      </a:r>
                      <a:r>
                        <a:rPr lang="en-US" altLang="zh-CN" dirty="0" smtClean="0"/>
                        <a:t> month, </a:t>
                      </a:r>
                      <a:r>
                        <a:rPr lang="en-US" altLang="zh-CN" dirty="0" err="1" smtClean="0"/>
                        <a:t>int</a:t>
                      </a:r>
                      <a:r>
                        <a:rPr lang="en-US" altLang="zh-CN" dirty="0" smtClean="0"/>
                        <a:t> date, </a:t>
                      </a:r>
                      <a:r>
                        <a:rPr lang="en-US" altLang="zh-CN" dirty="0" err="1" smtClean="0"/>
                        <a:t>int</a:t>
                      </a:r>
                      <a:r>
                        <a:rPr lang="en-US" altLang="zh-CN" dirty="0" smtClean="0"/>
                        <a:t> </a:t>
                      </a:r>
                      <a:r>
                        <a:rPr lang="en-US" altLang="zh-CN" dirty="0" err="1" smtClean="0"/>
                        <a:t>hourOfDay</a:t>
                      </a:r>
                      <a:r>
                        <a:rPr lang="en-US" altLang="zh-CN" dirty="0" smtClean="0"/>
                        <a:t>, </a:t>
                      </a:r>
                      <a:r>
                        <a:rPr lang="en-US" altLang="zh-CN" dirty="0" err="1" smtClean="0"/>
                        <a:t>int</a:t>
                      </a:r>
                      <a:r>
                        <a:rPr lang="en-US" altLang="zh-CN" dirty="0" smtClean="0"/>
                        <a:t> minute) </a:t>
                      </a:r>
                    </a:p>
                  </a:txBody>
                  <a:tcPr/>
                </a:tc>
                <a:tc>
                  <a:txBody>
                    <a:bodyPr/>
                    <a:lstStyle/>
                    <a:p>
                      <a:r>
                        <a:rPr lang="zh-CN" altLang="en-US" dirty="0" smtClean="0"/>
                        <a:t>为年月日时分设定值；</a:t>
                      </a:r>
                      <a:endParaRPr lang="en-US" dirty="0"/>
                    </a:p>
                  </a:txBody>
                  <a:tcPr/>
                </a:tc>
              </a:tr>
              <a:tr h="370840">
                <a:tc>
                  <a:txBody>
                    <a:bodyPr/>
                    <a:lstStyle/>
                    <a:p>
                      <a:pPr algn="l"/>
                      <a:r>
                        <a:rPr lang="en-US" altLang="zh-CN" dirty="0" smtClean="0"/>
                        <a:t>void set(</a:t>
                      </a:r>
                      <a:r>
                        <a:rPr lang="en-US" altLang="zh-CN" dirty="0" err="1" smtClean="0"/>
                        <a:t>int</a:t>
                      </a:r>
                      <a:r>
                        <a:rPr lang="en-US" altLang="zh-CN" dirty="0" smtClean="0"/>
                        <a:t> year, </a:t>
                      </a:r>
                      <a:r>
                        <a:rPr lang="en-US" altLang="zh-CN" dirty="0" err="1" smtClean="0"/>
                        <a:t>int</a:t>
                      </a:r>
                      <a:r>
                        <a:rPr lang="en-US" altLang="zh-CN" dirty="0" smtClean="0"/>
                        <a:t> month, </a:t>
                      </a:r>
                      <a:r>
                        <a:rPr lang="en-US" altLang="zh-CN" dirty="0" err="1" smtClean="0"/>
                        <a:t>int</a:t>
                      </a:r>
                      <a:r>
                        <a:rPr lang="en-US" altLang="zh-CN" dirty="0" smtClean="0"/>
                        <a:t> date, </a:t>
                      </a:r>
                      <a:r>
                        <a:rPr lang="en-US" altLang="zh-CN" dirty="0" err="1" smtClean="0"/>
                        <a:t>int</a:t>
                      </a:r>
                      <a:r>
                        <a:rPr lang="en-US" altLang="zh-CN" dirty="0" smtClean="0"/>
                        <a:t> </a:t>
                      </a:r>
                      <a:r>
                        <a:rPr lang="en-US" altLang="zh-CN" dirty="0" err="1" smtClean="0"/>
                        <a:t>hourOfDay</a:t>
                      </a:r>
                      <a:r>
                        <a:rPr lang="en-US" altLang="zh-CN" dirty="0" smtClean="0"/>
                        <a:t>, </a:t>
                      </a:r>
                      <a:r>
                        <a:rPr lang="en-US" altLang="zh-CN" dirty="0" err="1" smtClean="0"/>
                        <a:t>int</a:t>
                      </a:r>
                      <a:r>
                        <a:rPr lang="en-US" altLang="zh-CN" dirty="0" smtClean="0"/>
                        <a:t> minute, </a:t>
                      </a:r>
                      <a:r>
                        <a:rPr lang="en-US" altLang="zh-CN" dirty="0" err="1" smtClean="0"/>
                        <a:t>int</a:t>
                      </a:r>
                      <a:r>
                        <a:rPr lang="en-US" altLang="zh-CN" dirty="0" smtClean="0"/>
                        <a:t> second) </a:t>
                      </a:r>
                    </a:p>
                  </a:txBody>
                  <a:tcPr/>
                </a:tc>
                <a:tc>
                  <a:txBody>
                    <a:bodyPr/>
                    <a:lstStyle/>
                    <a:p>
                      <a:r>
                        <a:rPr lang="zh-CN" altLang="en-US" dirty="0" smtClean="0"/>
                        <a:t>为年月日时分秒设定值；</a:t>
                      </a:r>
                      <a:endParaRPr lang="en-US" dirty="0"/>
                    </a:p>
                  </a:txBody>
                  <a:tcPr/>
                </a:tc>
              </a:tr>
            </a:tbl>
          </a:graphicData>
        </a:graphic>
      </p:graphicFrame>
      <p:sp>
        <p:nvSpPr>
          <p:cNvPr id="6" name="TextBox 5"/>
          <p:cNvSpPr txBox="1"/>
          <p:nvPr/>
        </p:nvSpPr>
        <p:spPr>
          <a:xfrm>
            <a:off x="592124" y="4835660"/>
            <a:ext cx="10687987" cy="1754326"/>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分别为</a:t>
            </a:r>
            <a:r>
              <a:rPr lang="en-US" altLang="zh-CN" dirty="0" smtClean="0">
                <a:ea typeface="微软雅黑 Light"/>
              </a:rPr>
              <a:t>calendar1</a:t>
            </a:r>
            <a:r>
              <a:rPr lang="zh-CN" altLang="en-US" dirty="0" smtClean="0">
                <a:ea typeface="微软雅黑 Light"/>
              </a:rPr>
              <a:t>对象的字段设定值，</a:t>
            </a:r>
            <a:r>
              <a:rPr lang="en-US" altLang="zh-CN" dirty="0" smtClean="0">
                <a:ea typeface="微软雅黑 Light"/>
              </a:rPr>
              <a:t>2002</a:t>
            </a:r>
            <a:r>
              <a:rPr lang="zh-CN" altLang="en-US" dirty="0" smtClean="0">
                <a:ea typeface="微软雅黑 Light"/>
              </a:rPr>
              <a:t>年</a:t>
            </a:r>
            <a:r>
              <a:rPr lang="en-US" altLang="zh-CN" dirty="0" smtClean="0">
                <a:ea typeface="微软雅黑 Light"/>
              </a:rPr>
              <a:t>12</a:t>
            </a:r>
            <a:r>
              <a:rPr lang="zh-CN" altLang="en-US" dirty="0" smtClean="0">
                <a:ea typeface="微软雅黑 Light"/>
              </a:rPr>
              <a:t>月</a:t>
            </a:r>
            <a:r>
              <a:rPr lang="en-US" altLang="zh-CN" dirty="0" smtClean="0">
                <a:ea typeface="微软雅黑 Light"/>
              </a:rPr>
              <a:t>12</a:t>
            </a:r>
            <a:r>
              <a:rPr lang="zh-CN" altLang="en-US" dirty="0" smtClean="0">
                <a:ea typeface="微软雅黑 Light"/>
              </a:rPr>
              <a:t>日</a:t>
            </a:r>
          </a:p>
          <a:p>
            <a:r>
              <a:rPr lang="en-US" altLang="zh-CN" dirty="0" smtClean="0">
                <a:ea typeface="微软雅黑 Light"/>
              </a:rPr>
              <a:t>calendar1.set(</a:t>
            </a:r>
            <a:r>
              <a:rPr lang="en-US" altLang="zh-CN" dirty="0" err="1" smtClean="0">
                <a:ea typeface="微软雅黑 Light"/>
              </a:rPr>
              <a:t>Calendar.YEAR</a:t>
            </a:r>
            <a:r>
              <a:rPr lang="en-US" altLang="zh-CN" dirty="0" smtClean="0">
                <a:ea typeface="微软雅黑 Light"/>
              </a:rPr>
              <a:t>, 2002);</a:t>
            </a:r>
          </a:p>
          <a:p>
            <a:r>
              <a:rPr lang="en-US" altLang="zh-CN" dirty="0" smtClean="0">
                <a:ea typeface="微软雅黑 Light"/>
              </a:rPr>
              <a:t>calendar1.set(</a:t>
            </a:r>
            <a:r>
              <a:rPr lang="en-US" altLang="zh-CN" dirty="0" err="1" smtClean="0">
                <a:ea typeface="微软雅黑 Light"/>
              </a:rPr>
              <a:t>Calendar.MONTH</a:t>
            </a:r>
            <a:r>
              <a:rPr lang="en-US" altLang="zh-CN" dirty="0" smtClean="0">
                <a:ea typeface="微软雅黑 Light"/>
              </a:rPr>
              <a:t>, 11);</a:t>
            </a:r>
          </a:p>
          <a:p>
            <a:r>
              <a:rPr lang="en-US" altLang="zh-CN" dirty="0" smtClean="0">
                <a:ea typeface="微软雅黑 Light"/>
              </a:rPr>
              <a:t>calendar1.set(</a:t>
            </a:r>
            <a:r>
              <a:rPr lang="en-US" altLang="zh-CN" dirty="0" err="1" smtClean="0">
                <a:ea typeface="微软雅黑 Light"/>
              </a:rPr>
              <a:t>Calendar.DAY_OF_MONTH</a:t>
            </a:r>
            <a:r>
              <a:rPr lang="en-US" altLang="zh-CN" dirty="0" smtClean="0">
                <a:ea typeface="微软雅黑 Light"/>
              </a:rPr>
              <a:t>, 12);</a:t>
            </a:r>
          </a:p>
          <a:p>
            <a:r>
              <a:rPr lang="en-US" altLang="zh-CN" dirty="0" smtClean="0">
                <a:ea typeface="微软雅黑 Light"/>
              </a:rPr>
              <a:t>//</a:t>
            </a:r>
            <a:r>
              <a:rPr lang="zh-CN" altLang="en-US" dirty="0" smtClean="0">
                <a:ea typeface="微软雅黑 Light"/>
              </a:rPr>
              <a:t>为</a:t>
            </a:r>
            <a:r>
              <a:rPr lang="en-US" altLang="zh-CN" dirty="0" smtClean="0">
                <a:ea typeface="微软雅黑 Light"/>
              </a:rPr>
              <a:t>calendar2</a:t>
            </a:r>
            <a:r>
              <a:rPr lang="zh-CN" altLang="en-US" dirty="0" smtClean="0">
                <a:ea typeface="微软雅黑 Light"/>
              </a:rPr>
              <a:t>对象设置年月日时分秒</a:t>
            </a:r>
            <a:r>
              <a:rPr lang="en-US" altLang="zh-CN" dirty="0" smtClean="0">
                <a:ea typeface="微软雅黑 Light"/>
              </a:rPr>
              <a:t>2012</a:t>
            </a:r>
            <a:r>
              <a:rPr lang="zh-CN" altLang="en-US" dirty="0" smtClean="0">
                <a:ea typeface="微软雅黑 Light"/>
              </a:rPr>
              <a:t>年</a:t>
            </a:r>
            <a:r>
              <a:rPr lang="en-US" altLang="zh-CN" dirty="0" smtClean="0">
                <a:ea typeface="微软雅黑 Light"/>
              </a:rPr>
              <a:t>12</a:t>
            </a:r>
            <a:r>
              <a:rPr lang="zh-CN" altLang="en-US" dirty="0" smtClean="0">
                <a:ea typeface="微软雅黑 Light"/>
              </a:rPr>
              <a:t>月</a:t>
            </a:r>
            <a:r>
              <a:rPr lang="en-US" altLang="zh-CN" dirty="0" smtClean="0">
                <a:ea typeface="微软雅黑 Light"/>
              </a:rPr>
              <a:t>12</a:t>
            </a:r>
            <a:r>
              <a:rPr lang="zh-CN" altLang="en-US" dirty="0" smtClean="0">
                <a:ea typeface="微软雅黑 Light"/>
              </a:rPr>
              <a:t>日</a:t>
            </a:r>
            <a:r>
              <a:rPr lang="en-US" altLang="zh-CN" dirty="0" smtClean="0">
                <a:ea typeface="微软雅黑 Light"/>
              </a:rPr>
              <a:t>20</a:t>
            </a:r>
            <a:r>
              <a:rPr lang="zh-CN" altLang="en-US" dirty="0" smtClean="0">
                <a:ea typeface="微软雅黑 Light"/>
              </a:rPr>
              <a:t>点</a:t>
            </a:r>
            <a:r>
              <a:rPr lang="en-US" altLang="zh-CN" dirty="0" smtClean="0">
                <a:ea typeface="微软雅黑 Light"/>
              </a:rPr>
              <a:t>15</a:t>
            </a:r>
            <a:r>
              <a:rPr lang="zh-CN" altLang="en-US" dirty="0" smtClean="0">
                <a:ea typeface="微软雅黑 Light"/>
              </a:rPr>
              <a:t>分</a:t>
            </a:r>
            <a:r>
              <a:rPr lang="en-US" altLang="zh-CN" dirty="0" smtClean="0">
                <a:ea typeface="微软雅黑 Light"/>
              </a:rPr>
              <a:t>34</a:t>
            </a:r>
            <a:r>
              <a:rPr lang="zh-CN" altLang="en-US" dirty="0" smtClean="0">
                <a:ea typeface="微软雅黑 Light"/>
              </a:rPr>
              <a:t>秒</a:t>
            </a:r>
          </a:p>
          <a:p>
            <a:r>
              <a:rPr lang="en-US" altLang="zh-CN" dirty="0" smtClean="0">
                <a:ea typeface="微软雅黑 Light"/>
              </a:rPr>
              <a:t>calendar2.set(2012, 11,12,20,15,34);</a:t>
            </a:r>
            <a:endParaRPr lang="en-US" dirty="0">
              <a:ea typeface="微软雅黑 Light"/>
            </a:endParaRPr>
          </a:p>
        </p:txBody>
      </p:sp>
      <p:sp>
        <p:nvSpPr>
          <p:cNvPr id="7" name="Oval Callout 6"/>
          <p:cNvSpPr/>
          <p:nvPr/>
        </p:nvSpPr>
        <p:spPr>
          <a:xfrm>
            <a:off x="6290442" y="4351282"/>
            <a:ext cx="1466193" cy="1150883"/>
          </a:xfrm>
          <a:prstGeom prst="wedgeEllipseCallout">
            <a:avLst>
              <a:gd name="adj1" fmla="val -207930"/>
              <a:gd name="adj2" fmla="val 54281"/>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数字</a:t>
            </a:r>
            <a:r>
              <a:rPr lang="en-US" altLang="zh-CN" dirty="0" smtClean="0">
                <a:solidFill>
                  <a:schemeClr val="tx1"/>
                </a:solidFill>
              </a:rPr>
              <a:t>11</a:t>
            </a:r>
            <a:r>
              <a:rPr lang="zh-CN" altLang="en-US" dirty="0" smtClean="0">
                <a:solidFill>
                  <a:schemeClr val="tx1"/>
                </a:solidFill>
              </a:rPr>
              <a:t>表示月份</a:t>
            </a:r>
            <a:r>
              <a:rPr lang="en-US" altLang="zh-CN" dirty="0" smtClean="0">
                <a:solidFill>
                  <a:schemeClr val="tx1"/>
                </a:solidFill>
              </a:rPr>
              <a:t>12</a:t>
            </a:r>
            <a:r>
              <a:rPr lang="zh-CN" altLang="en-US" dirty="0" smtClean="0">
                <a:solidFill>
                  <a:schemeClr val="tx1"/>
                </a:solidFill>
              </a:rPr>
              <a:t>；</a:t>
            </a:r>
            <a:endParaRPr lang="en-US" dirty="0">
              <a:solidFill>
                <a:schemeClr val="tx1"/>
              </a:solidFill>
            </a:endParaRPr>
          </a:p>
        </p:txBody>
      </p:sp>
      <p:sp>
        <p:nvSpPr>
          <p:cNvPr id="8" name="TextBox 7">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TestCalendar</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634" y="1266725"/>
            <a:ext cx="11015870" cy="1035041"/>
          </a:xfrm>
        </p:spPr>
        <p:txBody>
          <a:bodyPr vert="horz" lIns="91440" tIns="45720" rIns="91440" bIns="45720" rtlCol="0">
            <a:noAutofit/>
          </a:bodyPr>
          <a:lstStyle/>
          <a:p>
            <a:r>
              <a:rPr lang="zh-CN" altLang="en-US" sz="2400" dirty="0" smtClean="0">
                <a:solidFill>
                  <a:schemeClr val="tx1">
                    <a:lumMod val="75000"/>
                    <a:lumOff val="25000"/>
                  </a:schemeClr>
                </a:solidFill>
              </a:rPr>
              <a:t>对</a:t>
            </a:r>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的字段赋值后，可以根据实际需要返回相应字段值；</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97338" y="2122795"/>
          <a:ext cx="10974552" cy="111252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Date </a:t>
                      </a:r>
                      <a:r>
                        <a:rPr lang="en-US" dirty="0" err="1" smtClean="0"/>
                        <a:t>getTime</a:t>
                      </a:r>
                      <a:r>
                        <a:rPr lang="en-US" dirty="0" smtClean="0"/>
                        <a:t>() </a:t>
                      </a:r>
                      <a:endParaRPr lang="en-US" dirty="0"/>
                    </a:p>
                  </a:txBody>
                  <a:tcPr/>
                </a:tc>
                <a:tc>
                  <a:txBody>
                    <a:bodyPr/>
                    <a:lstStyle/>
                    <a:p>
                      <a:r>
                        <a:rPr lang="zh-CN" altLang="en-US" dirty="0" smtClean="0"/>
                        <a:t>将日历对象转换为</a:t>
                      </a:r>
                      <a:r>
                        <a:rPr lang="en-US" altLang="zh-CN" dirty="0" smtClean="0"/>
                        <a:t>Date</a:t>
                      </a:r>
                      <a:r>
                        <a:rPr lang="zh-CN" altLang="en-US" dirty="0" smtClean="0"/>
                        <a:t>对象返回；</a:t>
                      </a:r>
                      <a:endParaRPr lang="en-US" dirty="0"/>
                    </a:p>
                  </a:txBody>
                  <a:tcPr/>
                </a:tc>
              </a:tr>
              <a:tr h="370840">
                <a:tc>
                  <a:txBody>
                    <a:bodyPr/>
                    <a:lstStyle/>
                    <a:p>
                      <a:pPr algn="l"/>
                      <a:r>
                        <a:rPr lang="en-US" altLang="zh-CN" dirty="0" err="1" smtClean="0"/>
                        <a:t>int</a:t>
                      </a:r>
                      <a:r>
                        <a:rPr lang="en-US" altLang="zh-CN" dirty="0" smtClean="0"/>
                        <a:t> get(</a:t>
                      </a:r>
                      <a:r>
                        <a:rPr lang="en-US" altLang="zh-CN" dirty="0" err="1" smtClean="0"/>
                        <a:t>int</a:t>
                      </a:r>
                      <a:r>
                        <a:rPr lang="en-US" altLang="zh-CN" dirty="0" smtClean="0"/>
                        <a:t> field) </a:t>
                      </a:r>
                    </a:p>
                  </a:txBody>
                  <a:tcPr/>
                </a:tc>
                <a:tc>
                  <a:txBody>
                    <a:bodyPr/>
                    <a:lstStyle/>
                    <a:p>
                      <a:r>
                        <a:rPr lang="zh-CN" altLang="en-US" dirty="0" smtClean="0"/>
                        <a:t>根据字段名称，返回该字段的值；</a:t>
                      </a:r>
                      <a:endParaRPr lang="en-US" dirty="0"/>
                    </a:p>
                  </a:txBody>
                  <a:tcPr/>
                </a:tc>
              </a:tr>
            </a:tbl>
          </a:graphicData>
        </a:graphic>
      </p:graphicFrame>
      <p:sp>
        <p:nvSpPr>
          <p:cNvPr id="6" name="TextBox 5"/>
          <p:cNvSpPr txBox="1"/>
          <p:nvPr/>
        </p:nvSpPr>
        <p:spPr>
          <a:xfrm>
            <a:off x="686717" y="3621714"/>
            <a:ext cx="10687987" cy="2308324"/>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为</a:t>
            </a:r>
            <a:r>
              <a:rPr lang="en-US" altLang="zh-CN" dirty="0" smtClean="0">
                <a:ea typeface="微软雅黑 Light"/>
              </a:rPr>
              <a:t>calendar2</a:t>
            </a:r>
            <a:r>
              <a:rPr lang="zh-CN" altLang="en-US" dirty="0" smtClean="0">
                <a:ea typeface="微软雅黑 Light"/>
              </a:rPr>
              <a:t>对象设置年月日时分秒</a:t>
            </a:r>
            <a:r>
              <a:rPr lang="en-US" altLang="zh-CN" dirty="0" smtClean="0">
                <a:ea typeface="微软雅黑 Light"/>
              </a:rPr>
              <a:t>2012</a:t>
            </a:r>
            <a:r>
              <a:rPr lang="zh-CN" altLang="en-US" dirty="0" smtClean="0">
                <a:ea typeface="微软雅黑 Light"/>
              </a:rPr>
              <a:t>年</a:t>
            </a:r>
            <a:r>
              <a:rPr lang="en-US" altLang="zh-CN" dirty="0" smtClean="0">
                <a:ea typeface="微软雅黑 Light"/>
              </a:rPr>
              <a:t>12</a:t>
            </a:r>
            <a:r>
              <a:rPr lang="zh-CN" altLang="en-US" dirty="0" smtClean="0">
                <a:ea typeface="微软雅黑 Light"/>
              </a:rPr>
              <a:t>月</a:t>
            </a:r>
            <a:r>
              <a:rPr lang="en-US" altLang="zh-CN" dirty="0" smtClean="0">
                <a:ea typeface="微软雅黑 Light"/>
              </a:rPr>
              <a:t>12</a:t>
            </a:r>
            <a:r>
              <a:rPr lang="zh-CN" altLang="en-US" dirty="0" smtClean="0">
                <a:ea typeface="微软雅黑 Light"/>
              </a:rPr>
              <a:t>日</a:t>
            </a:r>
            <a:r>
              <a:rPr lang="en-US" altLang="zh-CN" dirty="0" smtClean="0">
                <a:ea typeface="微软雅黑 Light"/>
              </a:rPr>
              <a:t>20</a:t>
            </a:r>
            <a:r>
              <a:rPr lang="zh-CN" altLang="en-US" dirty="0" smtClean="0">
                <a:ea typeface="微软雅黑 Light"/>
              </a:rPr>
              <a:t>点</a:t>
            </a:r>
            <a:r>
              <a:rPr lang="en-US" altLang="zh-CN" dirty="0" smtClean="0">
                <a:ea typeface="微软雅黑 Light"/>
              </a:rPr>
              <a:t>15</a:t>
            </a:r>
            <a:r>
              <a:rPr lang="zh-CN" altLang="en-US" dirty="0" smtClean="0">
                <a:ea typeface="微软雅黑 Light"/>
              </a:rPr>
              <a:t>分</a:t>
            </a:r>
            <a:r>
              <a:rPr lang="en-US" altLang="zh-CN" dirty="0" smtClean="0">
                <a:ea typeface="微软雅黑 Light"/>
              </a:rPr>
              <a:t>34</a:t>
            </a:r>
            <a:r>
              <a:rPr lang="zh-CN" altLang="en-US" dirty="0" smtClean="0">
                <a:ea typeface="微软雅黑 Light"/>
              </a:rPr>
              <a:t>秒</a:t>
            </a:r>
          </a:p>
          <a:p>
            <a:r>
              <a:rPr lang="en-US" altLang="zh-CN" dirty="0" smtClean="0">
                <a:ea typeface="微软雅黑 Light"/>
              </a:rPr>
              <a:t>calendar2.set(2012,11,12,20,15,34);</a:t>
            </a:r>
          </a:p>
          <a:p>
            <a:r>
              <a:rPr lang="en-US" altLang="zh-CN" dirty="0" err="1" smtClean="0">
                <a:ea typeface="微软雅黑 Light"/>
              </a:rPr>
              <a:t>System.out.println</a:t>
            </a:r>
            <a:r>
              <a:rPr lang="en-US" altLang="zh-CN" dirty="0" smtClean="0">
                <a:ea typeface="微软雅黑 Light"/>
              </a:rPr>
              <a:t>(calendar2.get(</a:t>
            </a:r>
            <a:r>
              <a:rPr lang="en-US" altLang="zh-CN" dirty="0" err="1" smtClean="0">
                <a:ea typeface="微软雅黑 Light"/>
              </a:rPr>
              <a:t>Calendar.YEAR</a:t>
            </a:r>
            <a:r>
              <a:rPr lang="en-US" altLang="zh-CN" dirty="0" smtClean="0">
                <a:ea typeface="微软雅黑 Light"/>
              </a:rPr>
              <a:t>)+"</a:t>
            </a:r>
            <a:r>
              <a:rPr lang="zh-CN" altLang="en-US" dirty="0" smtClean="0">
                <a:ea typeface="微软雅黑 Light"/>
              </a:rPr>
              <a:t>年</a:t>
            </a:r>
            <a:r>
              <a:rPr lang="en-US" altLang="zh-CN" dirty="0" smtClean="0">
                <a:ea typeface="微软雅黑 Light"/>
              </a:rPr>
              <a:t>"+(calendar2.get(</a:t>
            </a:r>
            <a:r>
              <a:rPr lang="en-US" altLang="zh-CN" dirty="0" err="1" smtClean="0">
                <a:ea typeface="微软雅黑 Light"/>
              </a:rPr>
              <a:t>Calendar.MONTH</a:t>
            </a:r>
            <a:r>
              <a:rPr lang="en-US" altLang="zh-CN" dirty="0" smtClean="0">
                <a:ea typeface="微软雅黑 Light"/>
              </a:rPr>
              <a:t>)+1)+"</a:t>
            </a:r>
            <a:r>
              <a:rPr lang="zh-CN" altLang="en-US" dirty="0" smtClean="0">
                <a:ea typeface="微软雅黑 Light"/>
              </a:rPr>
              <a:t>月</a:t>
            </a:r>
            <a:r>
              <a:rPr lang="en-US" altLang="zh-CN" dirty="0" smtClean="0">
                <a:ea typeface="微软雅黑 Light"/>
              </a:rPr>
              <a:t>"+calendar2.get(</a:t>
            </a:r>
            <a:r>
              <a:rPr lang="en-US" altLang="zh-CN" dirty="0" err="1" smtClean="0">
                <a:ea typeface="微软雅黑 Light"/>
              </a:rPr>
              <a:t>Calendar.DAY_OF_MONTH</a:t>
            </a:r>
            <a:r>
              <a:rPr lang="en-US" altLang="zh-CN" dirty="0" smtClean="0">
                <a:ea typeface="微软雅黑 Light"/>
              </a:rPr>
              <a:t>)+"</a:t>
            </a:r>
            <a:r>
              <a:rPr lang="zh-CN" altLang="en-US" dirty="0" smtClean="0">
                <a:ea typeface="微软雅黑 Light"/>
              </a:rPr>
              <a:t>日</a:t>
            </a:r>
            <a:r>
              <a:rPr lang="en-US" altLang="zh-CN" dirty="0" smtClean="0">
                <a:ea typeface="微软雅黑 Light"/>
              </a:rPr>
              <a:t>");</a:t>
            </a:r>
          </a:p>
          <a:p>
            <a:endParaRPr lang="en-US" altLang="zh-CN" dirty="0" smtClean="0">
              <a:ea typeface="微软雅黑 Light"/>
            </a:endParaRPr>
          </a:p>
          <a:p>
            <a:r>
              <a:rPr lang="en-US" altLang="zh-CN" dirty="0" smtClean="0">
                <a:ea typeface="微软雅黑 Light"/>
              </a:rPr>
              <a:t>//</a:t>
            </a:r>
            <a:r>
              <a:rPr lang="en-US" altLang="zh-CN" dirty="0" err="1" smtClean="0">
                <a:ea typeface="微软雅黑 Light"/>
              </a:rPr>
              <a:t>getTime</a:t>
            </a:r>
            <a:r>
              <a:rPr lang="zh-CN" altLang="en-US" dirty="0" smtClean="0">
                <a:ea typeface="微软雅黑 Light"/>
              </a:rPr>
              <a:t>方法返回</a:t>
            </a:r>
            <a:r>
              <a:rPr lang="en-US" altLang="zh-CN" dirty="0" smtClean="0">
                <a:ea typeface="微软雅黑 Light"/>
              </a:rPr>
              <a:t>Date</a:t>
            </a:r>
            <a:r>
              <a:rPr lang="zh-CN" altLang="en-US" dirty="0" smtClean="0">
                <a:ea typeface="微软雅黑 Light"/>
              </a:rPr>
              <a:t>类型</a:t>
            </a:r>
          </a:p>
          <a:p>
            <a:r>
              <a:rPr lang="en-US" altLang="zh-CN" dirty="0" smtClean="0">
                <a:ea typeface="微软雅黑 Light"/>
              </a:rPr>
              <a:t>Date </a:t>
            </a:r>
            <a:r>
              <a:rPr lang="en-US" altLang="zh-CN" dirty="0" err="1" smtClean="0">
                <a:ea typeface="微软雅黑 Light"/>
              </a:rPr>
              <a:t>date</a:t>
            </a:r>
            <a:r>
              <a:rPr lang="en-US" altLang="zh-CN" dirty="0" smtClean="0">
                <a:ea typeface="微软雅黑 Light"/>
              </a:rPr>
              <a:t>=calendar2.getTime();</a:t>
            </a:r>
          </a:p>
          <a:p>
            <a:r>
              <a:rPr lang="en-US" altLang="zh-CN" dirty="0" err="1" smtClean="0">
                <a:ea typeface="微软雅黑 Light"/>
              </a:rPr>
              <a:t>System.out.println</a:t>
            </a:r>
            <a:r>
              <a:rPr lang="en-US" altLang="zh-CN" dirty="0" smtClean="0">
                <a:ea typeface="微软雅黑 Light"/>
              </a:rPr>
              <a:t>(date);</a:t>
            </a:r>
            <a:endParaRPr lang="en-US" dirty="0">
              <a:ea typeface="微软雅黑 Light"/>
            </a:endParaRPr>
          </a:p>
        </p:txBody>
      </p:sp>
      <p:sp>
        <p:nvSpPr>
          <p:cNvPr id="7" name="TextBox 6">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TestCalendar</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634" y="1266725"/>
            <a:ext cx="11015870" cy="1035041"/>
          </a:xfrm>
        </p:spPr>
        <p:txBody>
          <a:bodyPr vert="horz" lIns="91440" tIns="45720" rIns="91440" bIns="45720" rtlCol="0">
            <a:noAutofit/>
          </a:bodyPr>
          <a:lstStyle/>
          <a:p>
            <a:r>
              <a:rPr lang="zh-CN" altLang="en-US" sz="2400" dirty="0" smtClean="0">
                <a:solidFill>
                  <a:schemeClr val="tx1">
                    <a:lumMod val="75000"/>
                    <a:lumOff val="25000"/>
                  </a:schemeClr>
                </a:solidFill>
              </a:rPr>
              <a:t>对</a:t>
            </a:r>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的字段赋值后，可以对其值进行修改；</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97338" y="2122795"/>
          <a:ext cx="10974552" cy="74168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void add(</a:t>
                      </a:r>
                      <a:r>
                        <a:rPr lang="en-US" dirty="0" err="1" smtClean="0"/>
                        <a:t>int</a:t>
                      </a:r>
                      <a:r>
                        <a:rPr lang="en-US" dirty="0" smtClean="0"/>
                        <a:t> field, </a:t>
                      </a:r>
                      <a:r>
                        <a:rPr lang="en-US" dirty="0" err="1" smtClean="0"/>
                        <a:t>int</a:t>
                      </a:r>
                      <a:r>
                        <a:rPr lang="en-US" dirty="0" smtClean="0"/>
                        <a:t> amount) </a:t>
                      </a:r>
                      <a:endParaRPr lang="en-US" dirty="0"/>
                    </a:p>
                  </a:txBody>
                  <a:tcPr/>
                </a:tc>
                <a:tc>
                  <a:txBody>
                    <a:bodyPr/>
                    <a:lstStyle/>
                    <a:p>
                      <a:r>
                        <a:rPr lang="zh-CN" altLang="en-US" dirty="0" smtClean="0"/>
                        <a:t>将日历对象转换为</a:t>
                      </a:r>
                      <a:r>
                        <a:rPr lang="en-US" altLang="zh-CN" dirty="0" smtClean="0"/>
                        <a:t>Date</a:t>
                      </a:r>
                      <a:r>
                        <a:rPr lang="zh-CN" altLang="en-US" dirty="0" smtClean="0"/>
                        <a:t>对象返回；</a:t>
                      </a:r>
                      <a:endParaRPr lang="en-US" dirty="0"/>
                    </a:p>
                  </a:txBody>
                  <a:tcPr/>
                </a:tc>
              </a:tr>
            </a:tbl>
          </a:graphicData>
        </a:graphic>
      </p:graphicFrame>
      <p:sp>
        <p:nvSpPr>
          <p:cNvPr id="6" name="TextBox 5"/>
          <p:cNvSpPr txBox="1"/>
          <p:nvPr/>
        </p:nvSpPr>
        <p:spPr>
          <a:xfrm>
            <a:off x="481765" y="3605948"/>
            <a:ext cx="10687987" cy="646331"/>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修改</a:t>
            </a:r>
            <a:r>
              <a:rPr lang="en-US" altLang="zh-CN" dirty="0" smtClean="0">
                <a:ea typeface="微软雅黑 Light"/>
              </a:rPr>
              <a:t>Calendar</a:t>
            </a:r>
            <a:r>
              <a:rPr lang="zh-CN" altLang="en-US" dirty="0" smtClean="0">
                <a:ea typeface="微软雅黑 Light"/>
              </a:rPr>
              <a:t>的字段值</a:t>
            </a:r>
            <a:r>
              <a:rPr lang="en-US" altLang="zh-CN" dirty="0" smtClean="0">
                <a:ea typeface="微软雅黑 Light"/>
              </a:rPr>
              <a:t>,</a:t>
            </a:r>
            <a:r>
              <a:rPr lang="zh-CN" altLang="en-US" dirty="0" smtClean="0">
                <a:ea typeface="微软雅黑 Light"/>
              </a:rPr>
              <a:t>将年份加</a:t>
            </a:r>
            <a:r>
              <a:rPr lang="en-US" altLang="zh-CN" dirty="0" smtClean="0">
                <a:ea typeface="微软雅黑 Light"/>
              </a:rPr>
              <a:t>1</a:t>
            </a:r>
          </a:p>
          <a:p>
            <a:r>
              <a:rPr lang="en-US" altLang="zh-CN" dirty="0" smtClean="0">
                <a:ea typeface="微软雅黑 Light"/>
              </a:rPr>
              <a:t>calendar2.add(</a:t>
            </a:r>
            <a:r>
              <a:rPr lang="en-US" altLang="zh-CN" dirty="0" err="1" smtClean="0">
                <a:ea typeface="微软雅黑 Light"/>
              </a:rPr>
              <a:t>Calendar.YEAR</a:t>
            </a:r>
            <a:r>
              <a:rPr lang="en-US" altLang="zh-CN" dirty="0" smtClean="0">
                <a:ea typeface="微软雅黑 Light"/>
              </a:rPr>
              <a:t> , 1);</a:t>
            </a:r>
            <a:endParaRPr lang="en-US" dirty="0">
              <a:ea typeface="微软雅黑 Light"/>
            </a:endParaRPr>
          </a:p>
        </p:txBody>
      </p:sp>
      <p:sp>
        <p:nvSpPr>
          <p:cNvPr id="7" name="TextBox 6">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TestCalendar</a:t>
            </a:r>
            <a:r>
              <a:rPr lang="en-US" altLang="zh-CN" dirty="0" smtClean="0">
                <a:hlinkClick r:id="rId5" action="ppaction://hlinkfile"/>
              </a:rPr>
              <a:t>.java</a:t>
            </a:r>
            <a:endParaRPr lang="en-US" altLang="zh-CN" dirty="0" smtClean="0"/>
          </a:p>
        </p:txBody>
      </p:sp>
      <p:sp>
        <p:nvSpPr>
          <p:cNvPr id="8" name="Oval Callout 7"/>
          <p:cNvSpPr/>
          <p:nvPr/>
        </p:nvSpPr>
        <p:spPr>
          <a:xfrm>
            <a:off x="3547242" y="4319752"/>
            <a:ext cx="2017986" cy="1623848"/>
          </a:xfrm>
          <a:prstGeom prst="wedgeEllipseCallout">
            <a:avLst>
              <a:gd name="adj1" fmla="val -66927"/>
              <a:gd name="adj2" fmla="val -588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将年份数值加</a:t>
            </a:r>
            <a:r>
              <a:rPr lang="en-US" altLang="zh-CN" dirty="0" smtClean="0">
                <a:solidFill>
                  <a:schemeClr val="tx1"/>
                </a:solidFill>
              </a:rPr>
              <a:t>1</a:t>
            </a:r>
            <a:r>
              <a:rPr lang="zh-CN" altLang="en-US" dirty="0" smtClean="0">
                <a:solidFill>
                  <a:schemeClr val="tx1"/>
                </a:solidFill>
              </a:rPr>
              <a:t>；</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smtClean="0">
                <a:solidFill>
                  <a:schemeClr val="tx1">
                    <a:lumMod val="75000"/>
                    <a:lumOff val="25000"/>
                  </a:schemeClr>
                </a:solidFill>
              </a:rPr>
              <a:t>实际编程中，往往需要对时间用不同的格式进行展示；</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中定义了对时间进行格式化的方法；该类继承了抽象父类</a:t>
            </a:r>
            <a:r>
              <a:rPr lang="en-US" altLang="zh-CN" sz="2400" dirty="0" err="1" smtClean="0">
                <a:solidFill>
                  <a:schemeClr val="tx1">
                    <a:lumMod val="75000"/>
                    <a:lumOff val="25000"/>
                  </a:schemeClr>
                </a:solidFill>
              </a:rPr>
              <a:t>DateFormat</a:t>
            </a:r>
            <a:r>
              <a:rPr lang="zh-CN" altLang="en-US" sz="2400" dirty="0" smtClean="0">
                <a:solidFill>
                  <a:schemeClr val="tx1">
                    <a:lumMod val="75000"/>
                    <a:lumOff val="25000"/>
                  </a:schemeClr>
                </a:solidFill>
              </a:rPr>
              <a:t>，某些方法在父类中定义，查阅</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文档时注意；</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可以自定义一个模式字符串来构建</a:t>
            </a:r>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对象：</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SimpleDateFormat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格式化时间</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44635" y="3825471"/>
          <a:ext cx="10974552" cy="111252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err="1" smtClean="0"/>
                        <a:t>SimpleDateFormat</a:t>
                      </a:r>
                      <a:r>
                        <a:rPr lang="en-US" dirty="0" smtClean="0"/>
                        <a:t>(String pattern) </a:t>
                      </a:r>
                      <a:endParaRPr lang="en-US" dirty="0"/>
                    </a:p>
                  </a:txBody>
                  <a:tcPr/>
                </a:tc>
                <a:tc>
                  <a:txBody>
                    <a:bodyPr/>
                    <a:lstStyle/>
                    <a:p>
                      <a:r>
                        <a:rPr lang="zh-CN" altLang="en-US" dirty="0" smtClean="0"/>
                        <a:t>使用模式字符串创建对象；</a:t>
                      </a:r>
                      <a:endParaRPr lang="en-US" dirty="0"/>
                    </a:p>
                  </a:txBody>
                  <a:tcPr/>
                </a:tc>
              </a:tr>
              <a:tr h="370840">
                <a:tc>
                  <a:txBody>
                    <a:bodyPr/>
                    <a:lstStyle/>
                    <a:p>
                      <a:pPr algn="l"/>
                      <a:r>
                        <a:rPr lang="en-US" altLang="zh-CN" dirty="0" err="1" smtClean="0"/>
                        <a:t>SimpleDateFormat</a:t>
                      </a:r>
                      <a:r>
                        <a:rPr lang="en-US" altLang="zh-CN" dirty="0" smtClean="0"/>
                        <a:t>(String pattern, Locale </a:t>
                      </a:r>
                      <a:r>
                        <a:rPr lang="en-US" altLang="zh-CN" dirty="0" err="1" smtClean="0"/>
                        <a:t>locale</a:t>
                      </a:r>
                      <a:r>
                        <a:rPr lang="en-US" altLang="zh-CN" dirty="0" smtClean="0"/>
                        <a:t>) </a:t>
                      </a:r>
                    </a:p>
                  </a:txBody>
                  <a:tcPr/>
                </a:tc>
                <a:tc>
                  <a:txBody>
                    <a:bodyPr/>
                    <a:lstStyle/>
                    <a:p>
                      <a:r>
                        <a:rPr lang="zh-CN" altLang="en-US" dirty="0" smtClean="0"/>
                        <a:t>使用模式字符串和区域信息创建对象；</a:t>
                      </a:r>
                      <a:endParaRPr lang="en-US" dirty="0"/>
                    </a:p>
                  </a:txBody>
                  <a:tcPr/>
                </a:tc>
              </a:tr>
            </a:tbl>
          </a:graphicData>
        </a:graphic>
      </p:graphicFrame>
      <p:sp>
        <p:nvSpPr>
          <p:cNvPr id="6" name="内容占位符 2"/>
          <p:cNvSpPr txBox="1">
            <a:spLocks/>
          </p:cNvSpPr>
          <p:nvPr/>
        </p:nvSpPr>
        <p:spPr>
          <a:xfrm>
            <a:off x="443033" y="5092490"/>
            <a:ext cx="11015870" cy="5988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通常使用</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format</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方法进行格式化；</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aphicFrame>
        <p:nvGraphicFramePr>
          <p:cNvPr id="7" name="Table 6"/>
          <p:cNvGraphicFramePr>
            <a:graphicFrameLocks noGrp="1"/>
          </p:cNvGraphicFramePr>
          <p:nvPr/>
        </p:nvGraphicFramePr>
        <p:xfrm>
          <a:off x="718208" y="5761245"/>
          <a:ext cx="10974552" cy="74168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                            </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String format(Date </a:t>
                      </a:r>
                      <a:r>
                        <a:rPr lang="en-US" dirty="0" err="1" smtClean="0"/>
                        <a:t>date</a:t>
                      </a:r>
                      <a:r>
                        <a:rPr lang="en-US" dirty="0" smtClean="0"/>
                        <a:t>)</a:t>
                      </a:r>
                      <a:endParaRPr lang="en-US" dirty="0"/>
                    </a:p>
                  </a:txBody>
                  <a:tcPr/>
                </a:tc>
                <a:tc>
                  <a:txBody>
                    <a:bodyPr/>
                    <a:lstStyle/>
                    <a:p>
                      <a:r>
                        <a:rPr lang="zh-CN" altLang="en-US" dirty="0" smtClean="0"/>
                        <a:t>把</a:t>
                      </a:r>
                      <a:r>
                        <a:rPr lang="en-US" altLang="zh-CN" dirty="0" smtClean="0"/>
                        <a:t>date</a:t>
                      </a:r>
                      <a:r>
                        <a:rPr lang="zh-CN" altLang="en-US" dirty="0" smtClean="0"/>
                        <a:t>进行格式化；</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667635"/>
            <a:ext cx="11015870" cy="625137"/>
          </a:xfrm>
        </p:spPr>
        <p:txBody>
          <a:bodyPr vert="horz" lIns="91440" tIns="45720" rIns="91440" bIns="45720" rtlCol="0">
            <a:noAutofit/>
          </a:bodyPr>
          <a:lstStyle/>
          <a:p>
            <a:r>
              <a:rPr lang="zh-CN" altLang="en-US" sz="2400" dirty="0" smtClean="0">
                <a:solidFill>
                  <a:schemeClr val="tx1">
                    <a:lumMod val="75000"/>
                    <a:lumOff val="25000"/>
                  </a:schemeClr>
                </a:solidFill>
              </a:rPr>
              <a:t>使用</a:t>
            </a:r>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格式化时间代码演示：</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SimpleDateFormat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格式化时间</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8" name="TextBox 7"/>
          <p:cNvSpPr txBox="1"/>
          <p:nvPr/>
        </p:nvSpPr>
        <p:spPr>
          <a:xfrm>
            <a:off x="529062" y="1225689"/>
            <a:ext cx="10687987" cy="5078313"/>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创建</a:t>
            </a:r>
            <a:r>
              <a:rPr lang="en-US" dirty="0" err="1" smtClean="0">
                <a:ea typeface="微软雅黑 Light"/>
              </a:rPr>
              <a:t>SimpleDateFormat</a:t>
            </a:r>
            <a:r>
              <a:rPr lang="zh-CN" altLang="en-US" dirty="0" smtClean="0">
                <a:ea typeface="微软雅黑 Light"/>
              </a:rPr>
              <a:t>对象，使用不同的格式</a:t>
            </a:r>
          </a:p>
          <a:p>
            <a:r>
              <a:rPr lang="zh-CN" altLang="en-US" dirty="0" smtClean="0">
                <a:ea typeface="微软雅黑 Light"/>
              </a:rPr>
              <a:t>		</a:t>
            </a:r>
            <a:r>
              <a:rPr lang="en-US" dirty="0" err="1" smtClean="0">
                <a:ea typeface="微软雅黑 Light"/>
              </a:rPr>
              <a:t>SimpleDateFormat</a:t>
            </a:r>
            <a:r>
              <a:rPr lang="en-US" dirty="0" smtClean="0">
                <a:ea typeface="微软雅黑 Light"/>
              </a:rPr>
              <a:t> sdf1=new </a:t>
            </a:r>
            <a:r>
              <a:rPr lang="en-US" dirty="0" err="1" smtClean="0">
                <a:ea typeface="微软雅黑 Light"/>
              </a:rPr>
              <a:t>SimpleDateFormat</a:t>
            </a:r>
            <a:r>
              <a:rPr lang="en-US" dirty="0" smtClean="0">
                <a:ea typeface="微软雅黑 Light"/>
              </a:rPr>
              <a:t>("</a:t>
            </a:r>
            <a:r>
              <a:rPr lang="en-US" dirty="0" err="1" smtClean="0">
                <a:ea typeface="微软雅黑 Light"/>
              </a:rPr>
              <a:t>yyyy</a:t>
            </a:r>
            <a:r>
              <a:rPr lang="zh-CN" altLang="en-US" dirty="0" smtClean="0">
                <a:ea typeface="微软雅黑 Light"/>
              </a:rPr>
              <a:t>年</a:t>
            </a:r>
            <a:r>
              <a:rPr lang="en-US" dirty="0" smtClean="0">
                <a:ea typeface="微软雅黑 Light"/>
              </a:rPr>
              <a:t>MM</a:t>
            </a:r>
            <a:r>
              <a:rPr lang="zh-CN" altLang="en-US" dirty="0" smtClean="0">
                <a:ea typeface="微软雅黑 Light"/>
              </a:rPr>
              <a:t>月</a:t>
            </a:r>
            <a:r>
              <a:rPr lang="en-US" dirty="0" err="1" smtClean="0">
                <a:ea typeface="微软雅黑 Light"/>
              </a:rPr>
              <a:t>dd</a:t>
            </a:r>
            <a:r>
              <a:rPr lang="zh-CN" altLang="en-US" dirty="0" smtClean="0">
                <a:ea typeface="微软雅黑 Light"/>
              </a:rPr>
              <a:t>日</a:t>
            </a:r>
            <a:r>
              <a:rPr lang="en-US" dirty="0" err="1" smtClean="0">
                <a:ea typeface="微软雅黑 Light"/>
              </a:rPr>
              <a:t>hh</a:t>
            </a:r>
            <a:r>
              <a:rPr lang="zh-CN" altLang="en-US" dirty="0" smtClean="0">
                <a:ea typeface="微软雅黑 Light"/>
              </a:rPr>
              <a:t>时</a:t>
            </a:r>
            <a:r>
              <a:rPr lang="en-US" dirty="0" smtClean="0">
                <a:ea typeface="微软雅黑 Light"/>
              </a:rPr>
              <a:t>mm</a:t>
            </a:r>
            <a:r>
              <a:rPr lang="zh-CN" altLang="en-US" dirty="0" smtClean="0">
                <a:ea typeface="微软雅黑 Light"/>
              </a:rPr>
              <a:t>分</a:t>
            </a:r>
            <a:r>
              <a:rPr lang="en-US" dirty="0" err="1" smtClean="0">
                <a:ea typeface="微软雅黑 Light"/>
              </a:rPr>
              <a:t>ss</a:t>
            </a:r>
            <a:r>
              <a:rPr lang="zh-CN" altLang="en-US" dirty="0" smtClean="0">
                <a:ea typeface="微软雅黑 Light"/>
              </a:rPr>
              <a:t>秒</a:t>
            </a:r>
            <a:r>
              <a:rPr lang="en-US" altLang="zh-CN" dirty="0" smtClean="0">
                <a:ea typeface="微软雅黑 Light"/>
              </a:rPr>
              <a:t>");</a:t>
            </a:r>
          </a:p>
          <a:p>
            <a:r>
              <a:rPr lang="en-US" altLang="zh-CN" dirty="0" smtClean="0">
                <a:ea typeface="微软雅黑 Light"/>
              </a:rPr>
              <a:t>		</a:t>
            </a:r>
            <a:r>
              <a:rPr lang="en-US" dirty="0" err="1" smtClean="0">
                <a:ea typeface="微软雅黑 Light"/>
              </a:rPr>
              <a:t>SimpleDateFormat</a:t>
            </a:r>
            <a:r>
              <a:rPr lang="en-US" dirty="0" smtClean="0">
                <a:ea typeface="微软雅黑 Light"/>
              </a:rPr>
              <a:t> sdf2=new </a:t>
            </a:r>
            <a:r>
              <a:rPr lang="en-US" dirty="0" err="1" smtClean="0">
                <a:ea typeface="微软雅黑 Light"/>
              </a:rPr>
              <a:t>SimpleDateFormat</a:t>
            </a:r>
            <a:r>
              <a:rPr lang="en-US" dirty="0" smtClean="0">
                <a:ea typeface="微软雅黑 Light"/>
              </a:rPr>
              <a:t>("MM-</a:t>
            </a:r>
            <a:r>
              <a:rPr lang="en-US" dirty="0" err="1" smtClean="0">
                <a:ea typeface="微软雅黑 Light"/>
              </a:rPr>
              <a:t>dd</a:t>
            </a:r>
            <a:r>
              <a:rPr lang="en-US" dirty="0" smtClean="0">
                <a:ea typeface="微软雅黑 Light"/>
              </a:rPr>
              <a:t>-</a:t>
            </a:r>
            <a:r>
              <a:rPr lang="en-US" dirty="0" err="1" smtClean="0">
                <a:ea typeface="微软雅黑 Light"/>
              </a:rPr>
              <a:t>yyyy</a:t>
            </a:r>
            <a:r>
              <a:rPr lang="en-US" dirty="0" smtClean="0">
                <a:ea typeface="微软雅黑 Light"/>
              </a:rPr>
              <a:t> </a:t>
            </a:r>
            <a:r>
              <a:rPr lang="en-US" dirty="0" err="1" smtClean="0">
                <a:ea typeface="微软雅黑 Light"/>
              </a:rPr>
              <a:t>hh:mm:ss",Locale.US</a:t>
            </a:r>
            <a:r>
              <a:rPr lang="en-US" dirty="0" smtClean="0">
                <a:ea typeface="微软雅黑 Light"/>
              </a:rPr>
              <a:t>);</a:t>
            </a:r>
          </a:p>
          <a:p>
            <a:r>
              <a:rPr lang="en-US" dirty="0" smtClean="0">
                <a:ea typeface="微软雅黑 Light"/>
              </a:rPr>
              <a:t>		</a:t>
            </a:r>
          </a:p>
          <a:p>
            <a:r>
              <a:rPr lang="en-US" dirty="0" smtClean="0">
                <a:ea typeface="微软雅黑 Light"/>
              </a:rPr>
              <a:t>//		</a:t>
            </a:r>
            <a:r>
              <a:rPr lang="zh-CN" altLang="en-US" dirty="0" smtClean="0">
                <a:ea typeface="微软雅黑 Light"/>
              </a:rPr>
              <a:t>创建日期对象，得到当前时间</a:t>
            </a:r>
          </a:p>
          <a:p>
            <a:r>
              <a:rPr lang="zh-CN" altLang="en-US" dirty="0" smtClean="0">
                <a:ea typeface="微软雅黑 Light"/>
              </a:rPr>
              <a:t>		</a:t>
            </a:r>
            <a:r>
              <a:rPr lang="en-US" dirty="0" smtClean="0">
                <a:ea typeface="微软雅黑 Light"/>
              </a:rPr>
              <a:t>Date </a:t>
            </a:r>
            <a:r>
              <a:rPr lang="en-US" dirty="0" err="1" smtClean="0">
                <a:ea typeface="微软雅黑 Light"/>
              </a:rPr>
              <a:t>date</a:t>
            </a:r>
            <a:r>
              <a:rPr lang="en-US" dirty="0" smtClean="0">
                <a:ea typeface="微软雅黑 Light"/>
              </a:rPr>
              <a:t>=new Date();</a:t>
            </a:r>
          </a:p>
          <a:p>
            <a:r>
              <a:rPr lang="en-US" dirty="0" smtClean="0">
                <a:ea typeface="微软雅黑 Light"/>
              </a:rPr>
              <a:t>		</a:t>
            </a:r>
          </a:p>
          <a:p>
            <a:r>
              <a:rPr lang="en-US" dirty="0" smtClean="0">
                <a:ea typeface="微软雅黑 Light"/>
              </a:rPr>
              <a:t>//		</a:t>
            </a:r>
            <a:r>
              <a:rPr lang="zh-CN" altLang="en-US" dirty="0" smtClean="0">
                <a:ea typeface="微软雅黑 Light"/>
              </a:rPr>
              <a:t>创建日历对象，指定时间为 </a:t>
            </a:r>
            <a:r>
              <a:rPr lang="en-US" altLang="zh-CN" dirty="0" smtClean="0">
                <a:ea typeface="微软雅黑 Light"/>
              </a:rPr>
              <a:t>2017-3-21 10:52:24</a:t>
            </a:r>
          </a:p>
          <a:p>
            <a:r>
              <a:rPr lang="en-US" altLang="zh-CN" dirty="0" smtClean="0">
                <a:ea typeface="微软雅黑 Light"/>
              </a:rPr>
              <a:t>		</a:t>
            </a:r>
            <a:r>
              <a:rPr lang="en-US" dirty="0" smtClean="0">
                <a:ea typeface="微软雅黑 Light"/>
              </a:rPr>
              <a:t>Calendar cal=</a:t>
            </a:r>
            <a:r>
              <a:rPr lang="en-US" dirty="0" err="1" smtClean="0">
                <a:ea typeface="微软雅黑 Light"/>
              </a:rPr>
              <a:t>Calendar.getInstance</a:t>
            </a:r>
            <a:r>
              <a:rPr lang="en-US" dirty="0" smtClean="0">
                <a:ea typeface="微软雅黑 Light"/>
              </a:rPr>
              <a:t>();</a:t>
            </a:r>
          </a:p>
          <a:p>
            <a:r>
              <a:rPr lang="en-US" dirty="0" smtClean="0">
                <a:ea typeface="微软雅黑 Light"/>
              </a:rPr>
              <a:t>		</a:t>
            </a:r>
            <a:r>
              <a:rPr lang="en-US" dirty="0" err="1" smtClean="0">
                <a:ea typeface="微软雅黑 Light"/>
              </a:rPr>
              <a:t>cal.set</a:t>
            </a:r>
            <a:r>
              <a:rPr lang="en-US" dirty="0" smtClean="0">
                <a:ea typeface="微软雅黑 Light"/>
              </a:rPr>
              <a:t>(2017,2,21,10,52,24);</a:t>
            </a:r>
          </a:p>
          <a:p>
            <a:r>
              <a:rPr lang="en-US" dirty="0" smtClean="0">
                <a:ea typeface="微软雅黑 Light"/>
              </a:rPr>
              <a:t>		</a:t>
            </a:r>
          </a:p>
          <a:p>
            <a:r>
              <a:rPr lang="en-US" dirty="0" smtClean="0">
                <a:ea typeface="微软雅黑 Light"/>
              </a:rPr>
              <a:t>//		</a:t>
            </a:r>
            <a:r>
              <a:rPr lang="zh-CN" altLang="en-US" dirty="0" smtClean="0">
                <a:ea typeface="微软雅黑 Light"/>
              </a:rPr>
              <a:t>将日期对象进行格式化输出</a:t>
            </a:r>
          </a:p>
          <a:p>
            <a:r>
              <a:rPr lang="zh-CN" altLang="en-US" dirty="0" smtClean="0">
                <a:ea typeface="微软雅黑 Light"/>
              </a:rPr>
              <a:t>		</a:t>
            </a:r>
            <a:r>
              <a:rPr lang="en-US" dirty="0" err="1" smtClean="0">
                <a:ea typeface="微软雅黑 Light"/>
              </a:rPr>
              <a:t>System.out.println</a:t>
            </a:r>
            <a:r>
              <a:rPr lang="en-US" dirty="0" smtClean="0">
                <a:ea typeface="微软雅黑 Light"/>
              </a:rPr>
              <a:t>(sdf1.format(date));</a:t>
            </a:r>
          </a:p>
          <a:p>
            <a:r>
              <a:rPr lang="en-US" dirty="0" smtClean="0">
                <a:ea typeface="微软雅黑 Light"/>
              </a:rPr>
              <a:t>		</a:t>
            </a:r>
            <a:r>
              <a:rPr lang="en-US" dirty="0" err="1" smtClean="0">
                <a:ea typeface="微软雅黑 Light"/>
              </a:rPr>
              <a:t>System.out.println</a:t>
            </a:r>
            <a:r>
              <a:rPr lang="en-US" dirty="0" smtClean="0">
                <a:ea typeface="微软雅黑 Light"/>
              </a:rPr>
              <a:t>(sdf2.format(date));</a:t>
            </a:r>
          </a:p>
          <a:p>
            <a:r>
              <a:rPr lang="en-US" dirty="0" smtClean="0">
                <a:ea typeface="微软雅黑 Light"/>
              </a:rPr>
              <a:t>				</a:t>
            </a:r>
          </a:p>
          <a:p>
            <a:r>
              <a:rPr lang="en-US" dirty="0" smtClean="0">
                <a:ea typeface="微软雅黑 Light"/>
              </a:rPr>
              <a:t>//		</a:t>
            </a:r>
            <a:r>
              <a:rPr lang="zh-CN" altLang="en-US" dirty="0" smtClean="0">
                <a:ea typeface="微软雅黑 Light"/>
              </a:rPr>
              <a:t>将日历对象用</a:t>
            </a:r>
            <a:r>
              <a:rPr lang="en-US" dirty="0" err="1" smtClean="0">
                <a:ea typeface="微软雅黑 Light"/>
              </a:rPr>
              <a:t>getTime</a:t>
            </a:r>
            <a:r>
              <a:rPr lang="zh-CN" altLang="en-US" dirty="0" smtClean="0">
                <a:ea typeface="微软雅黑 Light"/>
              </a:rPr>
              <a:t>方法转换成</a:t>
            </a:r>
            <a:r>
              <a:rPr lang="en-US" dirty="0" smtClean="0">
                <a:ea typeface="微软雅黑 Light"/>
              </a:rPr>
              <a:t>Date</a:t>
            </a:r>
            <a:r>
              <a:rPr lang="zh-CN" altLang="en-US" dirty="0" smtClean="0">
                <a:ea typeface="微软雅黑 Light"/>
              </a:rPr>
              <a:t>对象，使用</a:t>
            </a:r>
            <a:r>
              <a:rPr lang="en-US" dirty="0" smtClean="0">
                <a:ea typeface="微软雅黑 Light"/>
              </a:rPr>
              <a:t>format</a:t>
            </a:r>
            <a:r>
              <a:rPr lang="zh-CN" altLang="en-US" dirty="0" smtClean="0">
                <a:ea typeface="微软雅黑 Light"/>
              </a:rPr>
              <a:t>格式化</a:t>
            </a:r>
          </a:p>
          <a:p>
            <a:r>
              <a:rPr lang="zh-CN" altLang="en-US" dirty="0" smtClean="0">
                <a:ea typeface="微软雅黑 Light"/>
              </a:rPr>
              <a:t>		</a:t>
            </a:r>
            <a:r>
              <a:rPr lang="en-US" dirty="0" err="1" smtClean="0">
                <a:ea typeface="微软雅黑 Light"/>
              </a:rPr>
              <a:t>System.out.println</a:t>
            </a:r>
            <a:r>
              <a:rPr lang="en-US" dirty="0" smtClean="0">
                <a:ea typeface="微软雅黑 Light"/>
              </a:rPr>
              <a:t>(sdf1.format(</a:t>
            </a:r>
            <a:r>
              <a:rPr lang="en-US" dirty="0" err="1" smtClean="0">
                <a:ea typeface="微软雅黑 Light"/>
              </a:rPr>
              <a:t>cal.getTime</a:t>
            </a:r>
            <a:r>
              <a:rPr lang="en-US" dirty="0" smtClean="0">
                <a:ea typeface="微软雅黑 Light"/>
              </a:rPr>
              <a:t>()));</a:t>
            </a:r>
          </a:p>
          <a:p>
            <a:r>
              <a:rPr lang="en-US" dirty="0" smtClean="0">
                <a:ea typeface="微软雅黑 Light"/>
              </a:rPr>
              <a:t>		</a:t>
            </a:r>
            <a:r>
              <a:rPr lang="en-US" dirty="0" err="1" smtClean="0">
                <a:ea typeface="微软雅黑 Light"/>
              </a:rPr>
              <a:t>System.out.println</a:t>
            </a:r>
            <a:r>
              <a:rPr lang="en-US" dirty="0" smtClean="0">
                <a:ea typeface="微软雅黑 Light"/>
              </a:rPr>
              <a:t>(sdf2.format(</a:t>
            </a:r>
            <a:r>
              <a:rPr lang="en-US" dirty="0" err="1" smtClean="0">
                <a:ea typeface="微软雅黑 Light"/>
              </a:rPr>
              <a:t>cal.getTime</a:t>
            </a:r>
            <a:r>
              <a:rPr lang="en-US" dirty="0" smtClean="0">
                <a:ea typeface="微软雅黑 Light"/>
              </a:rPr>
              <a:t>()));</a:t>
            </a:r>
            <a:endParaRPr lang="en-US" dirty="0">
              <a:ea typeface="微软雅黑 Light"/>
            </a:endParaRPr>
          </a:p>
        </p:txBody>
      </p:sp>
      <p:sp>
        <p:nvSpPr>
          <p:cNvPr id="9" name="Rectangle 8"/>
          <p:cNvSpPr/>
          <p:nvPr/>
        </p:nvSpPr>
        <p:spPr>
          <a:xfrm>
            <a:off x="7047186" y="1481959"/>
            <a:ext cx="3389586" cy="740979"/>
          </a:xfrm>
          <a:prstGeom prst="rect">
            <a:avLst/>
          </a:prstGeom>
          <a:noFill/>
          <a:ln w="4445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9285890" y="2727433"/>
            <a:ext cx="2664372" cy="2475187"/>
          </a:xfrm>
          <a:prstGeom prst="wedgeEllipseCallout">
            <a:avLst>
              <a:gd name="adj1" fmla="val -32738"/>
              <a:gd name="adj2" fmla="val -799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Pattern</a:t>
            </a:r>
            <a:r>
              <a:rPr lang="zh-CN" altLang="en-US" dirty="0" smtClean="0">
                <a:solidFill>
                  <a:schemeClr val="tx1"/>
                </a:solidFill>
              </a:rPr>
              <a:t>字符串的写法，参考该类</a:t>
            </a:r>
            <a:r>
              <a:rPr lang="en-US" altLang="zh-CN" dirty="0" smtClean="0">
                <a:solidFill>
                  <a:schemeClr val="tx1"/>
                </a:solidFill>
              </a:rPr>
              <a:t>API</a:t>
            </a:r>
            <a:r>
              <a:rPr lang="zh-CN" altLang="en-US" dirty="0" smtClean="0">
                <a:solidFill>
                  <a:schemeClr val="tx1"/>
                </a:solidFill>
              </a:rPr>
              <a:t>文档，有详细描述。下页</a:t>
            </a:r>
            <a:r>
              <a:rPr lang="en-US" altLang="zh-CN" dirty="0" smtClean="0">
                <a:solidFill>
                  <a:schemeClr val="tx1"/>
                </a:solidFill>
              </a:rPr>
              <a:t>PPT</a:t>
            </a:r>
            <a:r>
              <a:rPr lang="zh-CN" altLang="en-US" dirty="0" smtClean="0">
                <a:solidFill>
                  <a:schemeClr val="tx1"/>
                </a:solidFill>
              </a:rPr>
              <a:t>的截图即</a:t>
            </a:r>
            <a:r>
              <a:rPr lang="en-US" altLang="zh-CN" dirty="0" smtClean="0">
                <a:solidFill>
                  <a:schemeClr val="tx1"/>
                </a:solidFill>
              </a:rPr>
              <a:t>API</a:t>
            </a:r>
            <a:r>
              <a:rPr lang="zh-CN" altLang="en-US" dirty="0" smtClean="0">
                <a:solidFill>
                  <a:schemeClr val="tx1"/>
                </a:solidFill>
              </a:rPr>
              <a:t>文档中的截图。</a:t>
            </a:r>
            <a:endParaRPr lang="en-US" dirty="0">
              <a:solidFill>
                <a:schemeClr val="tx1"/>
              </a:solidFill>
            </a:endParaRPr>
          </a:p>
        </p:txBody>
      </p:sp>
      <p:sp>
        <p:nvSpPr>
          <p:cNvPr id="11" name="TextBox 10">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TestSimpleDateFormat.</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667635"/>
            <a:ext cx="11015870" cy="625137"/>
          </a:xfrm>
        </p:spPr>
        <p:txBody>
          <a:bodyPr vert="horz" lIns="91440" tIns="45720" rIns="91440" bIns="45720" rtlCol="0">
            <a:noAutofit/>
          </a:bodyPr>
          <a:lstStyle/>
          <a:p>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类的</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文档中，对</a:t>
            </a:r>
            <a:r>
              <a:rPr lang="en-US" altLang="zh-CN" sz="2400" dirty="0" smtClean="0">
                <a:solidFill>
                  <a:schemeClr val="tx1">
                    <a:lumMod val="75000"/>
                    <a:lumOff val="25000"/>
                  </a:schemeClr>
                </a:solidFill>
              </a:rPr>
              <a:t>pattern</a:t>
            </a:r>
            <a:r>
              <a:rPr lang="zh-CN" altLang="en-US" sz="2400" dirty="0" smtClean="0">
                <a:solidFill>
                  <a:schemeClr val="tx1">
                    <a:lumMod val="75000"/>
                    <a:lumOff val="25000"/>
                  </a:schemeClr>
                </a:solidFill>
              </a:rPr>
              <a:t>中出现的字符含义有详细描述：</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SimpleDateFormat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格式化时间</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2049" name="Picture 1" descr="C:\Users\wxh\AppData\Roaming\Tencent\Users\29097443\QQ\WinTemp\RichOle\P~64_X40@V}[(2KEVTQ)~V1.png"/>
          <p:cNvPicPr>
            <a:picLocks noChangeAspect="1" noChangeArrowheads="1"/>
          </p:cNvPicPr>
          <p:nvPr/>
        </p:nvPicPr>
        <p:blipFill>
          <a:blip r:embed="rId3" cstate="print"/>
          <a:srcRect/>
          <a:stretch>
            <a:fillRect/>
          </a:stretch>
        </p:blipFill>
        <p:spPr bwMode="auto">
          <a:xfrm>
            <a:off x="945931" y="1257300"/>
            <a:ext cx="6867525" cy="5600700"/>
          </a:xfrm>
          <a:prstGeom prst="rect">
            <a:avLst/>
          </a:prstGeom>
          <a:noFill/>
        </p:spPr>
      </p:pic>
      <p:sp>
        <p:nvSpPr>
          <p:cNvPr id="11" name="Oval Callout 10"/>
          <p:cNvSpPr/>
          <p:nvPr/>
        </p:nvSpPr>
        <p:spPr>
          <a:xfrm>
            <a:off x="8939048" y="1481959"/>
            <a:ext cx="2790497" cy="2554013"/>
          </a:xfrm>
          <a:prstGeom prst="wedgeEllipseCallout">
            <a:avLst>
              <a:gd name="adj1" fmla="val -90424"/>
              <a:gd name="adj2" fmla="val 187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smtClean="0">
                <a:solidFill>
                  <a:schemeClr val="tx1"/>
                </a:solidFill>
              </a:rPr>
              <a:t>SimpleDateFormat</a:t>
            </a:r>
            <a:r>
              <a:rPr lang="zh-CN" altLang="en-US" dirty="0" smtClean="0">
                <a:solidFill>
                  <a:schemeClr val="tx1"/>
                </a:solidFill>
              </a:rPr>
              <a:t>类的</a:t>
            </a:r>
            <a:r>
              <a:rPr lang="en-US" altLang="zh-CN" dirty="0" smtClean="0">
                <a:solidFill>
                  <a:schemeClr val="tx1"/>
                </a:solidFill>
              </a:rPr>
              <a:t>API</a:t>
            </a:r>
            <a:r>
              <a:rPr lang="zh-CN" altLang="en-US" dirty="0" smtClean="0">
                <a:solidFill>
                  <a:schemeClr val="tx1"/>
                </a:solidFill>
              </a:rPr>
              <a:t>文档中有详细描述。</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399" y="882868"/>
            <a:ext cx="11015870" cy="3641835"/>
          </a:xfrm>
        </p:spPr>
        <p:txBody>
          <a:bodyPr vert="horz" lIns="91440" tIns="45720" rIns="91440" bIns="45720" rtlCol="0">
            <a:noAutofit/>
          </a:bodyPr>
          <a:lstStyle/>
          <a:p>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方法</a:t>
            </a:r>
            <a:r>
              <a:rPr lang="en-US" altLang="zh-CN" sz="2400" dirty="0" smtClean="0">
                <a:solidFill>
                  <a:schemeClr val="tx1">
                    <a:lumMod val="75000"/>
                    <a:lumOff val="25000"/>
                  </a:schemeClr>
                </a:solidFill>
              </a:rPr>
              <a:t>【</a:t>
            </a:r>
            <a:r>
              <a:rPr lang="en-US" sz="2400" dirty="0" smtClean="0"/>
              <a:t> public </a:t>
            </a:r>
            <a:r>
              <a:rPr lang="en-US" sz="2400" dirty="0" err="1" smtClean="0"/>
              <a:t>boolean</a:t>
            </a:r>
            <a:r>
              <a:rPr lang="en-US" sz="2400" dirty="0" smtClean="0"/>
              <a:t> equals(</a:t>
            </a:r>
            <a:r>
              <a:rPr lang="en-US" sz="2400" dirty="0" smtClean="0">
                <a:hlinkClick r:id="rId3" action="ppaction://hlinkfile" tooltip="class in java.lang"/>
              </a:rPr>
              <a:t>Object</a:t>
            </a:r>
            <a:r>
              <a:rPr lang="en-US" sz="2400" dirty="0" smtClean="0"/>
              <a:t> </a:t>
            </a:r>
            <a:r>
              <a:rPr lang="en-US" sz="2400" dirty="0" err="1" smtClean="0"/>
              <a:t>obj</a:t>
            </a:r>
            <a:r>
              <a:rPr lang="en-US" sz="2400" dirty="0" smtClean="0"/>
              <a:t>) </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，用来比较两个对象的虚地址，如果虚地址相同则返回</a:t>
            </a:r>
            <a:r>
              <a:rPr lang="en-US" altLang="zh-CN" sz="2400" dirty="0" smtClean="0">
                <a:solidFill>
                  <a:schemeClr val="tx1">
                    <a:lumMod val="75000"/>
                    <a:lumOff val="25000"/>
                  </a:schemeClr>
                </a:solidFill>
              </a:rPr>
              <a:t>true</a:t>
            </a:r>
            <a:r>
              <a:rPr lang="zh-CN" altLang="en-US" sz="2400" dirty="0" smtClean="0">
                <a:solidFill>
                  <a:schemeClr val="tx1">
                    <a:lumMod val="75000"/>
                    <a:lumOff val="25000"/>
                  </a:schemeClr>
                </a:solidFill>
              </a:rPr>
              <a:t>，否则返回</a:t>
            </a:r>
            <a:r>
              <a:rPr lang="en-US" altLang="zh-CN" sz="2400" dirty="0" smtClean="0">
                <a:solidFill>
                  <a:schemeClr val="tx1">
                    <a:lumMod val="75000"/>
                    <a:lumOff val="25000"/>
                  </a:schemeClr>
                </a:solidFill>
              </a:rPr>
              <a:t>false</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类中的</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方法的作用，与</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相同，都是比较两个对象的虚地址；</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很多类覆盖了</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方法，用来比较两个对象的属性值，如果属性值相同，则认为两个对象相等；例如，</a:t>
            </a:r>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类就覆盖了</a:t>
            </a:r>
            <a:r>
              <a:rPr lang="en-US" altLang="zh-CN" sz="2400" dirty="0" err="1" smtClean="0">
                <a:solidFill>
                  <a:schemeClr val="tx1">
                    <a:lumMod val="75000"/>
                    <a:lumOff val="25000"/>
                  </a:schemeClr>
                </a:solidFill>
              </a:rPr>
              <a:t>equlas</a:t>
            </a:r>
            <a:r>
              <a:rPr lang="zh-CN" altLang="en-US" sz="2400" dirty="0" smtClean="0">
                <a:solidFill>
                  <a:schemeClr val="tx1">
                    <a:lumMod val="75000"/>
                    <a:lumOff val="25000"/>
                  </a:schemeClr>
                </a:solidFill>
              </a:rPr>
              <a:t>方法，用来比较两个字符串的字符序列值</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586944" y="4544860"/>
            <a:ext cx="5593140" cy="1477328"/>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a:t>
            </a:r>
          </a:p>
          <a:p>
            <a:r>
              <a:rPr lang="en-US" dirty="0" smtClean="0"/>
              <a:t>Course c1=new Course("Java",88);</a:t>
            </a:r>
          </a:p>
          <a:p>
            <a:r>
              <a:rPr lang="en-US" dirty="0" smtClean="0"/>
              <a:t>Course c2=new Course("Java",88);</a:t>
            </a:r>
          </a:p>
          <a:p>
            <a:r>
              <a:rPr lang="en-US" dirty="0" err="1" smtClean="0"/>
              <a:t>System.out.println</a:t>
            </a:r>
            <a:r>
              <a:rPr lang="en-US" dirty="0" smtClean="0"/>
              <a:t>("c1.equals(c2)="+c1.equals(c2));</a:t>
            </a:r>
          </a:p>
          <a:p>
            <a:r>
              <a:rPr lang="en-US" dirty="0" smtClean="0"/>
              <a:t>}</a:t>
            </a:r>
            <a:endParaRPr lang="en-US" dirty="0"/>
          </a:p>
        </p:txBody>
      </p:sp>
      <p:pic>
        <p:nvPicPr>
          <p:cNvPr id="126977" name="Picture 1" descr="C:\Users\wxh\AppData\Roaming\Tencent\Users\29097443\QQ\WinTemp\RichOle\K[AIR@JIOZ5G90FS`R@(I1G.png"/>
          <p:cNvPicPr>
            <a:picLocks noChangeAspect="1" noChangeArrowheads="1"/>
          </p:cNvPicPr>
          <p:nvPr/>
        </p:nvPicPr>
        <p:blipFill>
          <a:blip r:embed="rId4" cstate="print"/>
          <a:srcRect/>
          <a:stretch>
            <a:fillRect/>
          </a:stretch>
        </p:blipFill>
        <p:spPr bwMode="auto">
          <a:xfrm>
            <a:off x="1529255" y="5775148"/>
            <a:ext cx="4079130" cy="919804"/>
          </a:xfrm>
          <a:prstGeom prst="rect">
            <a:avLst/>
          </a:prstGeom>
          <a:noFill/>
          <a:ln w="41275">
            <a:solidFill>
              <a:schemeClr val="accent6"/>
            </a:solidFill>
            <a:prstDash val="sysDash"/>
          </a:ln>
        </p:spPr>
      </p:pic>
      <p:sp>
        <p:nvSpPr>
          <p:cNvPr id="7" name="Oval Callout 6"/>
          <p:cNvSpPr/>
          <p:nvPr/>
        </p:nvSpPr>
        <p:spPr>
          <a:xfrm>
            <a:off x="7851228" y="3972910"/>
            <a:ext cx="2900855" cy="2695903"/>
          </a:xfrm>
          <a:prstGeom prst="wedgeEllipseCallout">
            <a:avLst>
              <a:gd name="adj1" fmla="val -123331"/>
              <a:gd name="adj2" fmla="val -7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c</a:t>
            </a:r>
            <a:r>
              <a:rPr lang="en-US" dirty="0" smtClean="0">
                <a:solidFill>
                  <a:schemeClr val="tx1"/>
                </a:solidFill>
              </a:rPr>
              <a:t>1</a:t>
            </a:r>
            <a:r>
              <a:rPr lang="zh-CN" altLang="en-US" dirty="0" smtClean="0">
                <a:solidFill>
                  <a:schemeClr val="tx1"/>
                </a:solidFill>
              </a:rPr>
              <a:t>和</a:t>
            </a:r>
            <a:r>
              <a:rPr lang="en-US" altLang="zh-CN" dirty="0" smtClean="0">
                <a:solidFill>
                  <a:schemeClr val="tx1"/>
                </a:solidFill>
              </a:rPr>
              <a:t>c2</a:t>
            </a:r>
            <a:r>
              <a:rPr lang="zh-CN" altLang="en-US" dirty="0" smtClean="0">
                <a:solidFill>
                  <a:schemeClr val="tx1"/>
                </a:solidFill>
              </a:rPr>
              <a:t>的属性值完全一样，但是返回</a:t>
            </a:r>
            <a:r>
              <a:rPr lang="en-US" altLang="zh-CN" dirty="0" smtClean="0">
                <a:solidFill>
                  <a:schemeClr val="tx1"/>
                </a:solidFill>
              </a:rPr>
              <a:t>false</a:t>
            </a:r>
            <a:r>
              <a:rPr lang="zh-CN" altLang="en-US" dirty="0" smtClean="0">
                <a:solidFill>
                  <a:schemeClr val="tx1"/>
                </a:solidFill>
              </a:rPr>
              <a:t>，不符合实际意义，怎么办呢？</a:t>
            </a:r>
            <a:r>
              <a:rPr lang="zh-CN" altLang="en-US" b="1" dirty="0" smtClean="0">
                <a:solidFill>
                  <a:srgbClr val="C00000"/>
                </a:solidFill>
              </a:rPr>
              <a:t>重写</a:t>
            </a:r>
            <a:r>
              <a:rPr lang="en-US" altLang="zh-CN" b="1" dirty="0" smtClean="0">
                <a:solidFill>
                  <a:srgbClr val="C00000"/>
                </a:solidFill>
              </a:rPr>
              <a:t>equals</a:t>
            </a:r>
            <a:r>
              <a:rPr lang="zh-CN" altLang="en-US" b="1" dirty="0" smtClean="0">
                <a:solidFill>
                  <a:srgbClr val="C00000"/>
                </a:solidFill>
              </a:rPr>
              <a:t>就行啦！</a:t>
            </a:r>
            <a:r>
              <a:rPr lang="en-US" altLang="zh-CN" b="1" dirty="0" smtClean="0">
                <a:solidFill>
                  <a:srgbClr val="C00000"/>
                </a:solidFill>
              </a:rPr>
              <a:t>API</a:t>
            </a:r>
            <a:r>
              <a:rPr lang="zh-CN" altLang="en-US" b="1" dirty="0" smtClean="0">
                <a:solidFill>
                  <a:srgbClr val="C00000"/>
                </a:solidFill>
              </a:rPr>
              <a:t>中很多类都重写了，例如</a:t>
            </a:r>
            <a:r>
              <a:rPr lang="en-US" altLang="zh-CN" b="1" dirty="0" smtClean="0">
                <a:solidFill>
                  <a:srgbClr val="C00000"/>
                </a:solidFill>
              </a:rPr>
              <a:t>String</a:t>
            </a:r>
            <a:r>
              <a:rPr lang="zh-CN" altLang="en-US" b="1" dirty="0" smtClean="0">
                <a:solidFill>
                  <a:srgbClr val="C00000"/>
                </a:solidFill>
              </a:rPr>
              <a:t>类。</a:t>
            </a:r>
            <a:endParaRPr lang="en-US" b="1" dirty="0">
              <a:solidFill>
                <a:srgbClr val="C00000"/>
              </a:solidFill>
            </a:endParaRPr>
          </a:p>
        </p:txBody>
      </p:sp>
      <p:sp>
        <p:nvSpPr>
          <p:cNvPr id="8" name="TextBox 7">
            <a:hlinkClick r:id="rId5"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6" action="ppaction://hlinkfile"/>
              </a:rPr>
              <a:t>课堂案例：</a:t>
            </a:r>
            <a:r>
              <a:rPr lang="en-US" altLang="zh-CN" dirty="0" smtClean="0">
                <a:hlinkClick r:id="rId6" action="ppaction://hlinkfile"/>
              </a:rPr>
              <a:t>Course.java</a:t>
            </a:r>
            <a:endParaRPr lang="en-US" dirty="0"/>
          </a:p>
        </p:txBody>
      </p:sp>
    </p:spTree>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58" y="825290"/>
            <a:ext cx="11015870" cy="1980971"/>
          </a:xfrm>
        </p:spPr>
        <p:txBody>
          <a:bodyPr vert="horz" lIns="91440" tIns="45720" rIns="91440" bIns="45720" rtlCol="0">
            <a:noAutofit/>
          </a:bodyPr>
          <a:lstStyle/>
          <a:p>
            <a:r>
              <a:rPr lang="zh-CN" altLang="en-US" sz="2400" dirty="0" smtClean="0">
                <a:solidFill>
                  <a:schemeClr val="tx1">
                    <a:lumMod val="75000"/>
                    <a:lumOff val="25000"/>
                  </a:schemeClr>
                </a:solidFill>
              </a:rPr>
              <a:t>在实际编程中，往往一些时间内容都是通过用户输入获得，得到的是字符串，需要解析成日期时间类型进行处理；</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类不仅能够格式化时间，还能解析时间字符串；</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4</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SimpleDataFormat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解析时间字符串</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13104" y="2737651"/>
          <a:ext cx="10974552" cy="101092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public Date parse(String source)</a:t>
                      </a:r>
                    </a:p>
                    <a:p>
                      <a:pPr algn="l"/>
                      <a:r>
                        <a:rPr lang="en-US" dirty="0" smtClean="0"/>
                        <a:t>           throws </a:t>
                      </a:r>
                      <a:r>
                        <a:rPr lang="en-US" dirty="0" err="1" smtClean="0"/>
                        <a:t>ParseException</a:t>
                      </a:r>
                      <a:endParaRPr lang="en-US" dirty="0"/>
                    </a:p>
                  </a:txBody>
                  <a:tcPr/>
                </a:tc>
                <a:tc>
                  <a:txBody>
                    <a:bodyPr/>
                    <a:lstStyle/>
                    <a:p>
                      <a:r>
                        <a:rPr lang="zh-CN" altLang="en-US" dirty="0" smtClean="0"/>
                        <a:t>把字符串转换成</a:t>
                      </a:r>
                      <a:r>
                        <a:rPr lang="en-US" altLang="zh-CN" dirty="0" smtClean="0"/>
                        <a:t>Date</a:t>
                      </a:r>
                      <a:r>
                        <a:rPr lang="zh-CN" altLang="en-US" dirty="0" smtClean="0"/>
                        <a:t>对象，如果格式不匹配抛出转换异常；</a:t>
                      </a:r>
                      <a:endParaRPr lang="en-US" dirty="0"/>
                    </a:p>
                  </a:txBody>
                  <a:tcPr/>
                </a:tc>
              </a:tr>
            </a:tbl>
          </a:graphicData>
        </a:graphic>
      </p:graphicFrame>
      <p:sp>
        <p:nvSpPr>
          <p:cNvPr id="6" name="TextBox 5"/>
          <p:cNvSpPr txBox="1"/>
          <p:nvPr/>
        </p:nvSpPr>
        <p:spPr>
          <a:xfrm>
            <a:off x="637031" y="3995678"/>
            <a:ext cx="10687987" cy="2862322"/>
          </a:xfrm>
          <a:prstGeom prst="rect">
            <a:avLst/>
          </a:prstGeom>
          <a:solidFill>
            <a:schemeClr val="bg1">
              <a:lumMod val="95000"/>
            </a:schemeClr>
          </a:solidFill>
        </p:spPr>
        <p:txBody>
          <a:bodyPr wrap="square" rtlCol="0">
            <a:spAutoFit/>
          </a:bodyPr>
          <a:lstStyle/>
          <a:p>
            <a:r>
              <a:rPr lang="en-US" altLang="zh-CN" dirty="0" err="1" smtClean="0">
                <a:ea typeface="微软雅黑 Light"/>
              </a:rPr>
              <a:t>SimpleDateFormat</a:t>
            </a:r>
            <a:r>
              <a:rPr lang="en-US" altLang="zh-CN" dirty="0" smtClean="0">
                <a:ea typeface="微软雅黑 Light"/>
              </a:rPr>
              <a:t> sdf1=new </a:t>
            </a:r>
            <a:r>
              <a:rPr lang="en-US" altLang="zh-CN" dirty="0" err="1" smtClean="0">
                <a:ea typeface="微软雅黑 Light"/>
              </a:rPr>
              <a:t>SimpleDateFormat</a:t>
            </a:r>
            <a:r>
              <a:rPr lang="en-US" altLang="zh-CN" dirty="0" smtClean="0">
                <a:ea typeface="微软雅黑 Light"/>
              </a:rPr>
              <a:t>("</a:t>
            </a:r>
            <a:r>
              <a:rPr lang="en-US" altLang="zh-CN" dirty="0" err="1" smtClean="0">
                <a:ea typeface="微软雅黑 Light"/>
              </a:rPr>
              <a:t>yyyy</a:t>
            </a:r>
            <a:r>
              <a:rPr lang="zh-CN" altLang="en-US" dirty="0" smtClean="0">
                <a:ea typeface="微软雅黑 Light"/>
              </a:rPr>
              <a:t>年</a:t>
            </a:r>
            <a:r>
              <a:rPr lang="en-US" altLang="zh-CN" dirty="0" smtClean="0">
                <a:ea typeface="微软雅黑 Light"/>
              </a:rPr>
              <a:t>MM</a:t>
            </a:r>
            <a:r>
              <a:rPr lang="zh-CN" altLang="en-US" dirty="0" smtClean="0">
                <a:ea typeface="微软雅黑 Light"/>
              </a:rPr>
              <a:t>月</a:t>
            </a:r>
            <a:r>
              <a:rPr lang="en-US" altLang="zh-CN" dirty="0" err="1" smtClean="0">
                <a:ea typeface="微软雅黑 Light"/>
              </a:rPr>
              <a:t>dd</a:t>
            </a:r>
            <a:r>
              <a:rPr lang="zh-CN" altLang="en-US" dirty="0" smtClean="0">
                <a:ea typeface="微软雅黑 Light"/>
              </a:rPr>
              <a:t>日</a:t>
            </a:r>
            <a:r>
              <a:rPr lang="en-US" altLang="zh-CN" dirty="0" err="1" smtClean="0">
                <a:ea typeface="微软雅黑 Light"/>
              </a:rPr>
              <a:t>hh</a:t>
            </a:r>
            <a:r>
              <a:rPr lang="zh-CN" altLang="en-US" dirty="0" smtClean="0">
                <a:ea typeface="微软雅黑 Light"/>
              </a:rPr>
              <a:t>时</a:t>
            </a:r>
            <a:r>
              <a:rPr lang="en-US" altLang="zh-CN" dirty="0" smtClean="0">
                <a:ea typeface="微软雅黑 Light"/>
              </a:rPr>
              <a:t>mm</a:t>
            </a:r>
            <a:r>
              <a:rPr lang="zh-CN" altLang="en-US" dirty="0" smtClean="0">
                <a:ea typeface="微软雅黑 Light"/>
              </a:rPr>
              <a:t>分</a:t>
            </a:r>
            <a:r>
              <a:rPr lang="en-US" altLang="zh-CN" dirty="0" err="1" smtClean="0">
                <a:ea typeface="微软雅黑 Light"/>
              </a:rPr>
              <a:t>ss</a:t>
            </a:r>
            <a:r>
              <a:rPr lang="zh-CN" altLang="en-US" dirty="0" smtClean="0">
                <a:ea typeface="微软雅黑 Light"/>
              </a:rPr>
              <a:t>秒</a:t>
            </a:r>
            <a:r>
              <a:rPr lang="en-US" altLang="zh-CN" dirty="0" smtClean="0">
                <a:ea typeface="微软雅黑 Light"/>
              </a:rPr>
              <a:t>");</a:t>
            </a:r>
          </a:p>
          <a:p>
            <a:r>
              <a:rPr lang="en-US" altLang="zh-CN" dirty="0" smtClean="0">
                <a:ea typeface="微软雅黑 Light"/>
              </a:rPr>
              <a:t>//</a:t>
            </a:r>
            <a:r>
              <a:rPr lang="zh-CN" altLang="en-US" dirty="0" smtClean="0">
                <a:ea typeface="微软雅黑 Light"/>
              </a:rPr>
              <a:t>字符串</a:t>
            </a:r>
            <a:r>
              <a:rPr lang="en-US" altLang="zh-CN" dirty="0" smtClean="0">
                <a:ea typeface="微软雅黑 Light"/>
              </a:rPr>
              <a:t>str1</a:t>
            </a:r>
            <a:r>
              <a:rPr lang="zh-CN" altLang="en-US" dirty="0" smtClean="0">
                <a:ea typeface="微软雅黑 Light"/>
              </a:rPr>
              <a:t>表示时间信息</a:t>
            </a:r>
          </a:p>
          <a:p>
            <a:r>
              <a:rPr lang="en-US" altLang="zh-CN" dirty="0" smtClean="0">
                <a:ea typeface="微软雅黑 Light"/>
              </a:rPr>
              <a:t>String str1="2002</a:t>
            </a:r>
            <a:r>
              <a:rPr lang="zh-CN" altLang="en-US" dirty="0" smtClean="0">
                <a:ea typeface="微软雅黑 Light"/>
              </a:rPr>
              <a:t>年</a:t>
            </a:r>
            <a:r>
              <a:rPr lang="en-US" altLang="zh-CN" dirty="0" smtClean="0">
                <a:ea typeface="微软雅黑 Light"/>
              </a:rPr>
              <a:t>5</a:t>
            </a:r>
            <a:r>
              <a:rPr lang="zh-CN" altLang="en-US" dirty="0" smtClean="0">
                <a:ea typeface="微软雅黑 Light"/>
              </a:rPr>
              <a:t>月</a:t>
            </a:r>
            <a:r>
              <a:rPr lang="en-US" altLang="zh-CN" dirty="0" smtClean="0">
                <a:ea typeface="微软雅黑 Light"/>
              </a:rPr>
              <a:t>1</a:t>
            </a:r>
            <a:r>
              <a:rPr lang="zh-CN" altLang="en-US" dirty="0" smtClean="0">
                <a:ea typeface="微软雅黑 Light"/>
              </a:rPr>
              <a:t>日</a:t>
            </a:r>
            <a:r>
              <a:rPr lang="en-US" altLang="zh-CN" dirty="0" smtClean="0">
                <a:ea typeface="微软雅黑 Light"/>
              </a:rPr>
              <a:t>8</a:t>
            </a:r>
            <a:r>
              <a:rPr lang="zh-CN" altLang="en-US" dirty="0" smtClean="0">
                <a:ea typeface="微软雅黑 Light"/>
              </a:rPr>
              <a:t>时</a:t>
            </a:r>
            <a:r>
              <a:rPr lang="en-US" altLang="zh-CN" dirty="0" smtClean="0">
                <a:ea typeface="微软雅黑 Light"/>
              </a:rPr>
              <a:t>12</a:t>
            </a:r>
            <a:r>
              <a:rPr lang="zh-CN" altLang="en-US" dirty="0" smtClean="0">
                <a:ea typeface="微软雅黑 Light"/>
              </a:rPr>
              <a:t>分</a:t>
            </a:r>
            <a:r>
              <a:rPr lang="en-US" altLang="zh-CN" dirty="0" smtClean="0">
                <a:ea typeface="微软雅黑 Light"/>
              </a:rPr>
              <a:t>9</a:t>
            </a:r>
            <a:r>
              <a:rPr lang="zh-CN" altLang="en-US" dirty="0" smtClean="0">
                <a:ea typeface="微软雅黑 Light"/>
              </a:rPr>
              <a:t>秒</a:t>
            </a:r>
            <a:r>
              <a:rPr lang="en-US" altLang="zh-CN" dirty="0" smtClean="0">
                <a:ea typeface="微软雅黑 Light"/>
              </a:rPr>
              <a:t>";</a:t>
            </a:r>
          </a:p>
          <a:p>
            <a:r>
              <a:rPr lang="en-US" altLang="zh-CN" dirty="0" smtClean="0">
                <a:ea typeface="微软雅黑 Light"/>
              </a:rPr>
              <a:t>try {</a:t>
            </a:r>
          </a:p>
          <a:p>
            <a:r>
              <a:rPr lang="en-US" altLang="zh-CN" dirty="0" smtClean="0">
                <a:ea typeface="微软雅黑 Light"/>
              </a:rPr>
              <a:t>//</a:t>
            </a:r>
            <a:r>
              <a:rPr lang="zh-CN" altLang="en-US" dirty="0" smtClean="0">
                <a:ea typeface="微软雅黑 Light"/>
              </a:rPr>
              <a:t>使用</a:t>
            </a:r>
            <a:r>
              <a:rPr lang="en-US" altLang="zh-CN" dirty="0" err="1" smtClean="0">
                <a:ea typeface="微软雅黑 Light"/>
              </a:rPr>
              <a:t>SimpleDateFormat</a:t>
            </a:r>
            <a:r>
              <a:rPr lang="zh-CN" altLang="en-US" dirty="0" smtClean="0">
                <a:ea typeface="微软雅黑 Light"/>
              </a:rPr>
              <a:t>类的</a:t>
            </a:r>
            <a:r>
              <a:rPr lang="en-US" altLang="zh-CN" dirty="0" smtClean="0">
                <a:ea typeface="微软雅黑 Light"/>
              </a:rPr>
              <a:t>parse</a:t>
            </a:r>
            <a:r>
              <a:rPr lang="zh-CN" altLang="en-US" dirty="0" smtClean="0">
                <a:ea typeface="微软雅黑 Light"/>
              </a:rPr>
              <a:t>方法，把字符串转换成</a:t>
            </a:r>
            <a:r>
              <a:rPr lang="en-US" altLang="zh-CN" dirty="0" smtClean="0">
                <a:ea typeface="微软雅黑 Light"/>
              </a:rPr>
              <a:t>Date</a:t>
            </a:r>
            <a:r>
              <a:rPr lang="zh-CN" altLang="en-US" dirty="0" smtClean="0">
                <a:ea typeface="微软雅黑 Light"/>
              </a:rPr>
              <a:t>类型对象</a:t>
            </a:r>
          </a:p>
          <a:p>
            <a:r>
              <a:rPr lang="en-US" altLang="zh-CN" dirty="0" smtClean="0">
                <a:ea typeface="微软雅黑 Light"/>
              </a:rPr>
              <a:t>Date date2=sdf1.parse(str1);</a:t>
            </a:r>
          </a:p>
          <a:p>
            <a:r>
              <a:rPr lang="en-US" altLang="zh-CN" dirty="0" err="1" smtClean="0">
                <a:ea typeface="微软雅黑 Light"/>
              </a:rPr>
              <a:t>System.out.println</a:t>
            </a:r>
            <a:r>
              <a:rPr lang="en-US" altLang="zh-CN" dirty="0" smtClean="0">
                <a:ea typeface="微软雅黑 Light"/>
              </a:rPr>
              <a:t>(date2);</a:t>
            </a:r>
          </a:p>
          <a:p>
            <a:r>
              <a:rPr lang="en-US" altLang="zh-CN" dirty="0" smtClean="0">
                <a:ea typeface="微软雅黑 Light"/>
              </a:rPr>
              <a:t>} catch (</a:t>
            </a:r>
            <a:r>
              <a:rPr lang="en-US" altLang="zh-CN" dirty="0" err="1" smtClean="0">
                <a:ea typeface="微软雅黑 Light"/>
              </a:rPr>
              <a:t>ParseException</a:t>
            </a:r>
            <a:r>
              <a:rPr lang="en-US" altLang="zh-CN" dirty="0" smtClean="0">
                <a:ea typeface="微软雅黑 Light"/>
              </a:rPr>
              <a:t> e) {</a:t>
            </a:r>
          </a:p>
          <a:p>
            <a:r>
              <a:rPr lang="en-US" altLang="zh-CN" dirty="0" err="1" smtClean="0">
                <a:ea typeface="微软雅黑 Light"/>
              </a:rPr>
              <a:t>e.printStackTrace</a:t>
            </a:r>
            <a:r>
              <a:rPr lang="en-US" altLang="zh-CN" dirty="0" smtClean="0">
                <a:ea typeface="微软雅黑 Light"/>
              </a:rPr>
              <a:t>();</a:t>
            </a:r>
          </a:p>
          <a:p>
            <a:r>
              <a:rPr lang="en-US" altLang="zh-CN" dirty="0" smtClean="0">
                <a:ea typeface="微软雅黑 Light"/>
              </a:rPr>
              <a:t>}</a:t>
            </a:r>
            <a:endParaRPr lang="en-US" dirty="0">
              <a:ea typeface="微软雅黑 Light"/>
            </a:endParaRPr>
          </a:p>
        </p:txBody>
      </p:sp>
      <p:sp>
        <p:nvSpPr>
          <p:cNvPr id="7" name="TextBox 6">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TestSimpleDateFormat.</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smtClean="0">
                <a:solidFill>
                  <a:schemeClr val="tx1">
                    <a:lumMod val="75000"/>
                    <a:lumOff val="25000"/>
                  </a:schemeClr>
                </a:solidFill>
              </a:rPr>
              <a:t>通过上面的学习，我们看到，时间日期的</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中时间和日期没有单独的类型，而是用相同类型表示；</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中对时间日期部分</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进行了修改，首先就是对日期和时间分别定义了不同的类型，接下来学习</a:t>
            </a:r>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中与时间日期相关的新</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中定义了</a:t>
            </a:r>
            <a:r>
              <a:rPr lang="en-US" altLang="zh-CN" sz="2400" dirty="0" err="1" smtClean="0">
                <a:solidFill>
                  <a:schemeClr val="tx1">
                    <a:lumMod val="75000"/>
                    <a:lumOff val="25000"/>
                  </a:schemeClr>
                </a:solidFill>
              </a:rPr>
              <a:t>java.time.LocalDate</a:t>
            </a:r>
            <a:r>
              <a:rPr lang="zh-CN" altLang="en-US" sz="2400" dirty="0" smtClean="0">
                <a:solidFill>
                  <a:schemeClr val="tx1">
                    <a:lumMod val="75000"/>
                    <a:lumOff val="25000"/>
                  </a:schemeClr>
                </a:solidFill>
              </a:rPr>
              <a:t>，用来表示日期，默认格式是</a:t>
            </a:r>
            <a:r>
              <a:rPr lang="en-US" altLang="zh-CN" sz="2400" dirty="0" err="1" smtClean="0">
                <a:solidFill>
                  <a:schemeClr val="tx1">
                    <a:lumMod val="75000"/>
                    <a:lumOff val="25000"/>
                  </a:schemeClr>
                </a:solidFill>
              </a:rPr>
              <a:t>yyyy</a:t>
            </a:r>
            <a:r>
              <a:rPr lang="en-US" altLang="zh-CN" sz="2400" dirty="0" smtClean="0">
                <a:solidFill>
                  <a:schemeClr val="tx1">
                    <a:lumMod val="75000"/>
                    <a:lumOff val="25000"/>
                  </a:schemeClr>
                </a:solidFill>
              </a:rPr>
              <a:t>-MM-</a:t>
            </a:r>
            <a:r>
              <a:rPr lang="en-US" altLang="zh-CN" sz="2400" dirty="0" err="1" smtClean="0">
                <a:solidFill>
                  <a:schemeClr val="tx1">
                    <a:lumMod val="75000"/>
                    <a:lumOff val="25000"/>
                  </a:schemeClr>
                </a:solidFill>
              </a:rPr>
              <a:t>dd</a:t>
            </a:r>
            <a:r>
              <a:rPr lang="zh-CN" altLang="en-US" sz="2400" dirty="0" smtClean="0">
                <a:solidFill>
                  <a:schemeClr val="tx1">
                    <a:lumMod val="75000"/>
                    <a:lumOff val="25000"/>
                  </a:schemeClr>
                </a:solidFill>
              </a:rPr>
              <a:t>；该类不包含时间信息；</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常用的获得</a:t>
            </a: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对象的方式如下：</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28868" y="3194851"/>
          <a:ext cx="10974552" cy="1112520"/>
        </p:xfrm>
        <a:graphic>
          <a:graphicData uri="http://schemas.openxmlformats.org/drawingml/2006/table">
            <a:tbl>
              <a:tblPr firstRow="1" bandRow="1">
                <a:tableStyleId>{5C22544A-7EE6-4342-B048-85BDC9FD1C3A}</a:tableStyleId>
              </a:tblPr>
              <a:tblGrid>
                <a:gridCol w="5519683"/>
                <a:gridCol w="545486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static </a:t>
                      </a:r>
                      <a:r>
                        <a:rPr lang="en-US" dirty="0" err="1" smtClean="0"/>
                        <a:t>LocalDate</a:t>
                      </a:r>
                      <a:r>
                        <a:rPr lang="en-US" baseline="0" dirty="0" smtClean="0"/>
                        <a:t> </a:t>
                      </a:r>
                      <a:r>
                        <a:rPr lang="en-US" dirty="0" smtClean="0"/>
                        <a:t>now()</a:t>
                      </a:r>
                      <a:endParaRPr lang="en-US" dirty="0"/>
                    </a:p>
                  </a:txBody>
                  <a:tcPr/>
                </a:tc>
                <a:tc>
                  <a:txBody>
                    <a:bodyPr/>
                    <a:lstStyle/>
                    <a:p>
                      <a:r>
                        <a:rPr lang="zh-CN" altLang="en-US" dirty="0" smtClean="0"/>
                        <a:t>使用当前日期生成</a:t>
                      </a:r>
                      <a:r>
                        <a:rPr lang="en-US" altLang="zh-CN" dirty="0" err="1" smtClean="0"/>
                        <a:t>LocalDate</a:t>
                      </a:r>
                      <a:r>
                        <a:rPr lang="zh-CN" altLang="en-US" dirty="0" smtClean="0"/>
                        <a:t>对象；</a:t>
                      </a:r>
                      <a:endParaRPr lang="en-US" dirty="0"/>
                    </a:p>
                  </a:txBody>
                  <a:tcPr/>
                </a:tc>
              </a:tr>
              <a:tr h="370840">
                <a:tc>
                  <a:txBody>
                    <a:bodyPr/>
                    <a:lstStyle/>
                    <a:p>
                      <a:pPr algn="l"/>
                      <a:r>
                        <a:rPr lang="en-US" altLang="zh-CN" dirty="0" smtClean="0"/>
                        <a:t>static </a:t>
                      </a:r>
                      <a:r>
                        <a:rPr lang="en-US" altLang="zh-CN" dirty="0" err="1" smtClean="0"/>
                        <a:t>LocalDate</a:t>
                      </a:r>
                      <a:r>
                        <a:rPr lang="en-US" altLang="zh-CN" baseline="0" dirty="0" smtClean="0"/>
                        <a:t>  </a:t>
                      </a:r>
                      <a:r>
                        <a:rPr lang="en-US" altLang="zh-CN" dirty="0" smtClean="0"/>
                        <a:t>of(</a:t>
                      </a:r>
                      <a:r>
                        <a:rPr lang="en-US" altLang="zh-CN" dirty="0" err="1" smtClean="0"/>
                        <a:t>int</a:t>
                      </a:r>
                      <a:r>
                        <a:rPr lang="en-US" altLang="zh-CN" dirty="0" smtClean="0"/>
                        <a:t> year, </a:t>
                      </a:r>
                      <a:r>
                        <a:rPr lang="en-US" altLang="zh-CN" dirty="0" err="1" smtClean="0"/>
                        <a:t>int</a:t>
                      </a:r>
                      <a:r>
                        <a:rPr lang="en-US" altLang="zh-CN" dirty="0" smtClean="0"/>
                        <a:t> month, </a:t>
                      </a:r>
                      <a:r>
                        <a:rPr lang="en-US" altLang="zh-CN" dirty="0" err="1" smtClean="0"/>
                        <a:t>int</a:t>
                      </a:r>
                      <a:r>
                        <a:rPr lang="en-US" altLang="zh-CN" dirty="0" smtClean="0"/>
                        <a:t>  </a:t>
                      </a:r>
                      <a:r>
                        <a:rPr lang="en-US" altLang="zh-CN" dirty="0" err="1" smtClean="0"/>
                        <a:t>dayOfMonth</a:t>
                      </a:r>
                      <a:r>
                        <a:rPr lang="en-US" altLang="zh-CN" dirty="0" smtClean="0"/>
                        <a:t>)</a:t>
                      </a:r>
                    </a:p>
                  </a:txBody>
                  <a:tcPr/>
                </a:tc>
                <a:tc>
                  <a:txBody>
                    <a:bodyPr/>
                    <a:lstStyle/>
                    <a:p>
                      <a:r>
                        <a:rPr lang="zh-CN" altLang="en-US" dirty="0" smtClean="0"/>
                        <a:t>使用年月日数值生成</a:t>
                      </a:r>
                      <a:r>
                        <a:rPr lang="en-US" altLang="zh-CN" dirty="0" err="1" smtClean="0"/>
                        <a:t>LocalDate</a:t>
                      </a:r>
                      <a:r>
                        <a:rPr lang="zh-CN" altLang="en-US" dirty="0" smtClean="0"/>
                        <a:t>对象；</a:t>
                      </a:r>
                      <a:endParaRPr lang="en-US" dirty="0"/>
                    </a:p>
                  </a:txBody>
                  <a:tcPr/>
                </a:tc>
              </a:tr>
            </a:tbl>
          </a:graphicData>
        </a:graphic>
      </p:graphicFrame>
      <p:sp>
        <p:nvSpPr>
          <p:cNvPr id="6" name="TextBox 5"/>
          <p:cNvSpPr txBox="1"/>
          <p:nvPr/>
        </p:nvSpPr>
        <p:spPr>
          <a:xfrm>
            <a:off x="623392" y="4509120"/>
            <a:ext cx="10997921" cy="2031325"/>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用当前日期生成</a:t>
            </a:r>
            <a:r>
              <a:rPr lang="en-US" dirty="0" err="1" smtClean="0">
                <a:ea typeface="微软雅黑 Light"/>
              </a:rPr>
              <a:t>LocalDate</a:t>
            </a:r>
            <a:endParaRPr lang="en-US" dirty="0" smtClean="0">
              <a:ea typeface="微软雅黑 Light"/>
            </a:endParaRPr>
          </a:p>
          <a:p>
            <a:r>
              <a:rPr lang="en-US" dirty="0" err="1" smtClean="0">
                <a:ea typeface="微软雅黑 Light"/>
              </a:rPr>
              <a:t>LocalDate</a:t>
            </a:r>
            <a:r>
              <a:rPr lang="en-US" dirty="0" smtClean="0">
                <a:ea typeface="微软雅黑 Light"/>
              </a:rPr>
              <a:t> date1=</a:t>
            </a:r>
            <a:r>
              <a:rPr lang="en-US" dirty="0" err="1" smtClean="0">
                <a:ea typeface="微软雅黑 Light"/>
              </a:rPr>
              <a:t>LocalDate.now</a:t>
            </a:r>
            <a:r>
              <a:rPr lang="en-US" dirty="0" smtClean="0">
                <a:ea typeface="微软雅黑 Light"/>
              </a:rPr>
              <a:t>();</a:t>
            </a:r>
          </a:p>
          <a:p>
            <a:r>
              <a:rPr lang="en-US" dirty="0" err="1" smtClean="0">
                <a:ea typeface="微软雅黑 Light"/>
              </a:rPr>
              <a:t>System.out.println</a:t>
            </a:r>
            <a:r>
              <a:rPr lang="en-US" dirty="0" smtClean="0">
                <a:ea typeface="微软雅黑 Light"/>
              </a:rPr>
              <a:t>(date1);</a:t>
            </a:r>
          </a:p>
          <a:p>
            <a:endParaRPr lang="en-US" dirty="0" smtClean="0">
              <a:ea typeface="微软雅黑 Light"/>
            </a:endParaRPr>
          </a:p>
          <a:p>
            <a:r>
              <a:rPr lang="en-US" dirty="0" smtClean="0">
                <a:ea typeface="微软雅黑 Light"/>
              </a:rPr>
              <a:t>//</a:t>
            </a:r>
            <a:r>
              <a:rPr lang="zh-CN" altLang="en-US" dirty="0" smtClean="0">
                <a:ea typeface="微软雅黑 Light"/>
              </a:rPr>
              <a:t>使用指定数字生成</a:t>
            </a:r>
            <a:r>
              <a:rPr lang="en-US" dirty="0" err="1" smtClean="0">
                <a:ea typeface="微软雅黑 Light"/>
              </a:rPr>
              <a:t>LocalDate</a:t>
            </a:r>
            <a:endParaRPr lang="en-US" dirty="0" smtClean="0">
              <a:ea typeface="微软雅黑 Light"/>
            </a:endParaRPr>
          </a:p>
          <a:p>
            <a:r>
              <a:rPr lang="en-US" dirty="0" err="1" smtClean="0">
                <a:ea typeface="微软雅黑 Light"/>
              </a:rPr>
              <a:t>LocalDate</a:t>
            </a:r>
            <a:r>
              <a:rPr lang="en-US" dirty="0" smtClean="0">
                <a:ea typeface="微软雅黑 Light"/>
              </a:rPr>
              <a:t> date2=</a:t>
            </a:r>
            <a:r>
              <a:rPr lang="en-US" dirty="0" err="1" smtClean="0">
                <a:ea typeface="微软雅黑 Light"/>
              </a:rPr>
              <a:t>LocalDate.of</a:t>
            </a:r>
            <a:r>
              <a:rPr lang="en-US" dirty="0" smtClean="0">
                <a:ea typeface="微软雅黑 Light"/>
              </a:rPr>
              <a:t>(2013, 12, 9);</a:t>
            </a:r>
          </a:p>
          <a:p>
            <a:r>
              <a:rPr lang="en-US" dirty="0" err="1" smtClean="0">
                <a:ea typeface="微软雅黑 Light"/>
              </a:rPr>
              <a:t>System.out.println</a:t>
            </a:r>
            <a:r>
              <a:rPr lang="en-US" dirty="0" smtClean="0">
                <a:ea typeface="微软雅黑 Light"/>
              </a:rPr>
              <a:t>(date2);</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8787" name="Picture 3" descr="C:\Users\wxh\AppData\Roaming\Tencent\Users\29097443\QQ\WinTemp\RichOle\0S7}}(2DONXT5TZ7R6KE%U0.png"/>
          <p:cNvPicPr>
            <a:picLocks noChangeAspect="1" noChangeArrowheads="1"/>
          </p:cNvPicPr>
          <p:nvPr/>
        </p:nvPicPr>
        <p:blipFill>
          <a:blip r:embed="rId3" cstate="print"/>
          <a:srcRect/>
          <a:stretch>
            <a:fillRect/>
          </a:stretch>
        </p:blipFill>
        <p:spPr bwMode="auto">
          <a:xfrm>
            <a:off x="6921062" y="5628289"/>
            <a:ext cx="1465791" cy="583325"/>
          </a:xfrm>
          <a:prstGeom prst="rect">
            <a:avLst/>
          </a:prstGeom>
          <a:noFill/>
          <a:ln w="44450">
            <a:solidFill>
              <a:schemeClr val="accent6"/>
            </a:solidFill>
          </a:ln>
        </p:spPr>
      </p:pic>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sp>
        <p:nvSpPr>
          <p:cNvPr id="10" name="TextBox 9">
            <a:hlinkClick r:id="rId4"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5" action="ppaction://hlinkfile"/>
              </a:rPr>
              <a:t>课堂案例：</a:t>
            </a:r>
            <a:r>
              <a:rPr lang="en-US" dirty="0" smtClean="0">
                <a:ea typeface="微软雅黑 Light"/>
              </a:rPr>
              <a:t> </a:t>
            </a:r>
            <a:r>
              <a:rPr lang="en-US" dirty="0" smtClean="0">
                <a:ea typeface="微软雅黑 Light"/>
                <a:hlinkClick r:id="rId6" action="ppaction://hlinkfile"/>
              </a:rPr>
              <a:t>TestLocalDate.</a:t>
            </a:r>
            <a:r>
              <a:rPr lang="en-US" altLang="zh-CN" dirty="0" smtClean="0">
                <a:hlinkClick r:id="rId6"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782793"/>
          </a:xfrm>
        </p:spPr>
        <p:txBody>
          <a:bodyPr vert="horz" lIns="91440" tIns="45720" rIns="91440" bIns="45720" rtlCol="0">
            <a:noAutofit/>
          </a:bodyPr>
          <a:lstStyle/>
          <a:p>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类中部分方法如下：</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28868" y="2028203"/>
          <a:ext cx="10974552" cy="1854200"/>
        </p:xfrm>
        <a:graphic>
          <a:graphicData uri="http://schemas.openxmlformats.org/drawingml/2006/table">
            <a:tbl>
              <a:tblPr firstRow="1" bandRow="1">
                <a:tableStyleId>{5C22544A-7EE6-4342-B048-85BDC9FD1C3A}</a:tableStyleId>
              </a:tblPr>
              <a:tblGrid>
                <a:gridCol w="5519683"/>
                <a:gridCol w="545486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err="1" smtClean="0"/>
                        <a:t>int</a:t>
                      </a:r>
                      <a:r>
                        <a:rPr lang="en-US" baseline="0" dirty="0" smtClean="0"/>
                        <a:t>  </a:t>
                      </a:r>
                      <a:r>
                        <a:rPr lang="en-US" dirty="0" err="1" smtClean="0"/>
                        <a:t>getYear</a:t>
                      </a:r>
                      <a:r>
                        <a:rPr lang="en-US" dirty="0" smtClean="0"/>
                        <a:t>()</a:t>
                      </a:r>
                      <a:endParaRPr lang="en-US" dirty="0"/>
                    </a:p>
                  </a:txBody>
                  <a:tcPr/>
                </a:tc>
                <a:tc>
                  <a:txBody>
                    <a:bodyPr/>
                    <a:lstStyle/>
                    <a:p>
                      <a:r>
                        <a:rPr lang="zh-CN" altLang="en-US" dirty="0" smtClean="0"/>
                        <a:t>返回年字段值；</a:t>
                      </a:r>
                      <a:endParaRPr lang="en-US" dirty="0"/>
                    </a:p>
                  </a:txBody>
                  <a:tcPr/>
                </a:tc>
              </a:tr>
              <a:tr h="370840">
                <a:tc>
                  <a:txBody>
                    <a:bodyPr/>
                    <a:lstStyle/>
                    <a:p>
                      <a:pPr algn="l"/>
                      <a:r>
                        <a:rPr lang="en-US" altLang="zh-CN" dirty="0" err="1" smtClean="0"/>
                        <a:t>int</a:t>
                      </a:r>
                      <a:r>
                        <a:rPr lang="en-US" altLang="zh-CN" baseline="0" dirty="0" smtClean="0"/>
                        <a:t>  </a:t>
                      </a:r>
                      <a:r>
                        <a:rPr lang="en-US" altLang="zh-CN" dirty="0" err="1" smtClean="0"/>
                        <a:t>getMonthValue</a:t>
                      </a:r>
                      <a:r>
                        <a:rPr lang="en-US" altLang="zh-CN" dirty="0" smtClean="0"/>
                        <a:t>()</a:t>
                      </a:r>
                    </a:p>
                  </a:txBody>
                  <a:tcPr/>
                </a:tc>
                <a:tc>
                  <a:txBody>
                    <a:bodyPr/>
                    <a:lstStyle/>
                    <a:p>
                      <a:r>
                        <a:rPr lang="zh-CN" altLang="en-US" dirty="0" smtClean="0"/>
                        <a:t>返回月字段值；</a:t>
                      </a:r>
                      <a:endParaRPr lang="en-US" dirty="0"/>
                    </a:p>
                  </a:txBody>
                  <a:tcPr/>
                </a:tc>
              </a:tr>
              <a:tr h="370840">
                <a:tc>
                  <a:txBody>
                    <a:bodyPr/>
                    <a:lstStyle/>
                    <a:p>
                      <a:pPr algn="l"/>
                      <a:r>
                        <a:rPr lang="en-US" altLang="zh-CN" dirty="0" err="1" smtClean="0"/>
                        <a:t>int</a:t>
                      </a:r>
                      <a:r>
                        <a:rPr lang="en-US" altLang="zh-CN" baseline="0" dirty="0" smtClean="0"/>
                        <a:t>   </a:t>
                      </a:r>
                      <a:r>
                        <a:rPr lang="en-US" altLang="zh-CN" dirty="0" err="1" smtClean="0"/>
                        <a:t>getDayOfMonth</a:t>
                      </a:r>
                      <a:r>
                        <a:rPr lang="en-US" altLang="zh-CN" dirty="0" smtClean="0"/>
                        <a:t>()</a:t>
                      </a:r>
                    </a:p>
                  </a:txBody>
                  <a:tcPr/>
                </a:tc>
                <a:tc>
                  <a:txBody>
                    <a:bodyPr/>
                    <a:lstStyle/>
                    <a:p>
                      <a:r>
                        <a:rPr lang="zh-CN" altLang="en-US" dirty="0" smtClean="0"/>
                        <a:t>返回天字段值</a:t>
                      </a:r>
                      <a:endParaRPr lang="en-US" dirty="0"/>
                    </a:p>
                  </a:txBody>
                  <a:tcPr/>
                </a:tc>
              </a:tr>
              <a:tr h="370840">
                <a:tc>
                  <a:txBody>
                    <a:bodyPr/>
                    <a:lstStyle/>
                    <a:p>
                      <a:pPr algn="l"/>
                      <a:r>
                        <a:rPr lang="en-US" altLang="zh-CN" dirty="0" smtClean="0"/>
                        <a:t>static  </a:t>
                      </a:r>
                      <a:r>
                        <a:rPr lang="en-US" altLang="zh-CN" dirty="0" err="1" smtClean="0"/>
                        <a:t>LocalDate</a:t>
                      </a:r>
                      <a:r>
                        <a:rPr lang="en-US" altLang="zh-CN" baseline="0" dirty="0" smtClean="0"/>
                        <a:t>  </a:t>
                      </a:r>
                      <a:r>
                        <a:rPr lang="en-US" altLang="zh-CN" dirty="0" smtClean="0"/>
                        <a:t>parse(</a:t>
                      </a:r>
                      <a:r>
                        <a:rPr lang="en-US" altLang="zh-CN" dirty="0" err="1" smtClean="0"/>
                        <a:t>CharSequence</a:t>
                      </a:r>
                      <a:r>
                        <a:rPr lang="en-US" altLang="zh-CN" dirty="0" smtClean="0"/>
                        <a:t> text)</a:t>
                      </a:r>
                    </a:p>
                  </a:txBody>
                  <a:tcPr/>
                </a:tc>
                <a:tc>
                  <a:txBody>
                    <a:bodyPr/>
                    <a:lstStyle/>
                    <a:p>
                      <a:r>
                        <a:rPr lang="zh-CN" altLang="en-US" dirty="0" smtClean="0"/>
                        <a:t>将字符串转换成</a:t>
                      </a:r>
                      <a:r>
                        <a:rPr lang="en-US" altLang="zh-CN" dirty="0" err="1" smtClean="0"/>
                        <a:t>LocalDate</a:t>
                      </a:r>
                      <a:r>
                        <a:rPr lang="zh-CN" altLang="en-US" dirty="0" smtClean="0"/>
                        <a:t>对象；</a:t>
                      </a:r>
                      <a:endParaRPr lang="en-US" dirty="0"/>
                    </a:p>
                  </a:txBody>
                  <a:tcPr/>
                </a:tc>
              </a:tr>
            </a:tbl>
          </a:graphicData>
        </a:graphic>
      </p:graphicFrame>
      <p:sp>
        <p:nvSpPr>
          <p:cNvPr id="6" name="TextBox 5"/>
          <p:cNvSpPr txBox="1"/>
          <p:nvPr/>
        </p:nvSpPr>
        <p:spPr>
          <a:xfrm>
            <a:off x="623392" y="4509120"/>
            <a:ext cx="10997921" cy="1754326"/>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返回各字段值</a:t>
            </a:r>
          </a:p>
          <a:p>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年：</a:t>
            </a:r>
            <a:r>
              <a:rPr lang="en-US" altLang="zh-CN" dirty="0" smtClean="0">
                <a:ea typeface="微软雅黑 Light"/>
              </a:rPr>
              <a:t>"+date2.getYear()+" </a:t>
            </a:r>
            <a:r>
              <a:rPr lang="zh-CN" altLang="en-US" dirty="0" smtClean="0">
                <a:ea typeface="微软雅黑 Light"/>
              </a:rPr>
              <a:t>月：</a:t>
            </a:r>
            <a:r>
              <a:rPr lang="en-US" altLang="zh-CN" dirty="0" smtClean="0">
                <a:ea typeface="微软雅黑 Light"/>
              </a:rPr>
              <a:t>"+date2.getMonthValue()+" </a:t>
            </a:r>
            <a:r>
              <a:rPr lang="zh-CN" altLang="en-US" dirty="0" smtClean="0">
                <a:ea typeface="微软雅黑 Light"/>
              </a:rPr>
              <a:t>日：</a:t>
            </a:r>
            <a:r>
              <a:rPr lang="en-US" altLang="zh-CN" dirty="0" smtClean="0">
                <a:ea typeface="微软雅黑 Light"/>
              </a:rPr>
              <a:t>"+date2.getDayOfMonth());</a:t>
            </a:r>
          </a:p>
          <a:p>
            <a:r>
              <a:rPr lang="en-US" altLang="zh-CN" dirty="0" smtClean="0">
                <a:ea typeface="微软雅黑 Light"/>
              </a:rPr>
              <a:t>//</a:t>
            </a:r>
            <a:r>
              <a:rPr lang="zh-CN" altLang="en-US" dirty="0" smtClean="0">
                <a:ea typeface="微软雅黑 Light"/>
              </a:rPr>
              <a:t>将字符串转换</a:t>
            </a:r>
          </a:p>
          <a:p>
            <a:r>
              <a:rPr lang="en-US" altLang="zh-CN" dirty="0" smtClean="0">
                <a:ea typeface="微软雅黑 Light"/>
              </a:rPr>
              <a:t>String </a:t>
            </a:r>
            <a:r>
              <a:rPr lang="en-US" altLang="zh-CN" dirty="0" err="1" smtClean="0">
                <a:ea typeface="微软雅黑 Light"/>
              </a:rPr>
              <a:t>str</a:t>
            </a:r>
            <a:r>
              <a:rPr lang="en-US" altLang="zh-CN" dirty="0" smtClean="0">
                <a:ea typeface="微软雅黑 Light"/>
              </a:rPr>
              <a:t>="2001-09-12";</a:t>
            </a:r>
          </a:p>
          <a:p>
            <a:r>
              <a:rPr lang="en-US" altLang="zh-CN" dirty="0" err="1" smtClean="0">
                <a:ea typeface="微软雅黑 Light"/>
              </a:rPr>
              <a:t>LocalDate</a:t>
            </a:r>
            <a:r>
              <a:rPr lang="en-US" altLang="zh-CN" dirty="0" smtClean="0">
                <a:ea typeface="微软雅黑 Light"/>
              </a:rPr>
              <a:t> date3=</a:t>
            </a:r>
            <a:r>
              <a:rPr lang="en-US" altLang="zh-CN" dirty="0" err="1" smtClean="0">
                <a:ea typeface="微软雅黑 Light"/>
              </a:rPr>
              <a:t>LocalDate.parse</a:t>
            </a:r>
            <a:r>
              <a:rPr lang="en-US" altLang="zh-CN" dirty="0" smtClean="0">
                <a:ea typeface="微软雅黑 Light"/>
              </a:rPr>
              <a:t>(</a:t>
            </a:r>
            <a:r>
              <a:rPr lang="en-US" altLang="zh-CN" dirty="0" err="1" smtClean="0">
                <a:ea typeface="微软雅黑 Light"/>
              </a:rPr>
              <a:t>str</a:t>
            </a:r>
            <a:r>
              <a:rPr lang="en-US" altLang="zh-CN" dirty="0" smtClean="0">
                <a:ea typeface="微软雅黑 Light"/>
              </a:rPr>
              <a:t>);</a:t>
            </a:r>
          </a:p>
          <a:p>
            <a:r>
              <a:rPr lang="en-US" altLang="zh-CN" dirty="0" err="1" smtClean="0">
                <a:ea typeface="微软雅黑 Light"/>
              </a:rPr>
              <a:t>System.out.println</a:t>
            </a:r>
            <a:r>
              <a:rPr lang="en-US" altLang="zh-CN" dirty="0" smtClean="0">
                <a:ea typeface="微软雅黑 Light"/>
              </a:rPr>
              <a:t>("date3: "+date3);</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pic>
        <p:nvPicPr>
          <p:cNvPr id="120833" name="Picture 1" descr="C:\Users\wxh\AppData\Roaming\Tencent\Users\29097443\QQ\WinTemp\RichOle\0$DN_@EXAU5V1{9)N~OV80I.png"/>
          <p:cNvPicPr>
            <a:picLocks noChangeAspect="1" noChangeArrowheads="1"/>
          </p:cNvPicPr>
          <p:nvPr/>
        </p:nvPicPr>
        <p:blipFill>
          <a:blip r:embed="rId3" cstate="print"/>
          <a:srcRect/>
          <a:stretch>
            <a:fillRect/>
          </a:stretch>
        </p:blipFill>
        <p:spPr bwMode="auto">
          <a:xfrm>
            <a:off x="6526925" y="5612525"/>
            <a:ext cx="2434525" cy="567558"/>
          </a:xfrm>
          <a:prstGeom prst="rect">
            <a:avLst/>
          </a:prstGeom>
          <a:noFill/>
          <a:ln>
            <a:solidFill>
              <a:schemeClr val="accent6"/>
            </a:solidFill>
          </a:ln>
        </p:spPr>
      </p:pic>
      <p:sp>
        <p:nvSpPr>
          <p:cNvPr id="11" name="TextBox 10">
            <a:hlinkClick r:id="rId4"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5" action="ppaction://hlinkfile"/>
              </a:rPr>
              <a:t>课堂案例：</a:t>
            </a:r>
            <a:r>
              <a:rPr lang="en-US" dirty="0" smtClean="0">
                <a:ea typeface="微软雅黑 Light"/>
              </a:rPr>
              <a:t> </a:t>
            </a:r>
            <a:r>
              <a:rPr lang="en-US" dirty="0" smtClean="0">
                <a:ea typeface="微软雅黑 Light"/>
                <a:hlinkClick r:id="rId6" action="ppaction://hlinkfile"/>
              </a:rPr>
              <a:t>TestLocalDate.</a:t>
            </a:r>
            <a:r>
              <a:rPr lang="en-US" altLang="zh-CN" dirty="0" smtClean="0">
                <a:hlinkClick r:id="rId6"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782793"/>
          </a:xfrm>
        </p:spPr>
        <p:txBody>
          <a:bodyPr vert="horz" lIns="91440" tIns="45720" rIns="91440" bIns="45720" rtlCol="0">
            <a:noAutofit/>
          </a:bodyPr>
          <a:lstStyle/>
          <a:p>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类只表示日期，</a:t>
            </a:r>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中定义了新类</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用来表示时间，用法与</a:t>
            </a: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类似；：</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623392" y="2427890"/>
            <a:ext cx="10997921" cy="3416320"/>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用当前日期生成</a:t>
            </a:r>
            <a:r>
              <a:rPr lang="en-US" altLang="zh-CN" dirty="0" err="1" smtClean="0">
                <a:ea typeface="微软雅黑 Light"/>
              </a:rPr>
              <a:t>LocalTime</a:t>
            </a:r>
            <a:endParaRPr lang="en-US" altLang="zh-CN" dirty="0" smtClean="0">
              <a:ea typeface="微软雅黑 Light"/>
            </a:endParaRPr>
          </a:p>
          <a:p>
            <a:r>
              <a:rPr lang="en-US" altLang="zh-CN" dirty="0" err="1" smtClean="0">
                <a:ea typeface="微软雅黑 Light"/>
              </a:rPr>
              <a:t>LocalTime</a:t>
            </a:r>
            <a:r>
              <a:rPr lang="en-US" altLang="zh-CN" dirty="0" smtClean="0">
                <a:ea typeface="微软雅黑 Light"/>
              </a:rPr>
              <a:t> time1=</a:t>
            </a:r>
            <a:r>
              <a:rPr lang="en-US" altLang="zh-CN" dirty="0" err="1" smtClean="0">
                <a:ea typeface="微软雅黑 Light"/>
              </a:rPr>
              <a:t>LocalTime.now</a:t>
            </a:r>
            <a:r>
              <a:rPr lang="en-US" altLang="zh-CN" dirty="0" smtClean="0">
                <a:ea typeface="微软雅黑 Light"/>
              </a:rPr>
              <a:t>();</a:t>
            </a:r>
          </a:p>
          <a:p>
            <a:r>
              <a:rPr lang="en-US" altLang="zh-CN" dirty="0" err="1" smtClean="0">
                <a:ea typeface="微软雅黑 Light"/>
              </a:rPr>
              <a:t>System.out.println</a:t>
            </a:r>
            <a:r>
              <a:rPr lang="en-US" altLang="zh-CN" dirty="0" smtClean="0">
                <a:ea typeface="微软雅黑 Light"/>
              </a:rPr>
              <a:t>("time1: "+time1);</a:t>
            </a:r>
          </a:p>
          <a:p>
            <a:r>
              <a:rPr lang="en-US" altLang="zh-CN" dirty="0" smtClean="0">
                <a:ea typeface="微软雅黑 Light"/>
              </a:rPr>
              <a:t>//</a:t>
            </a:r>
            <a:r>
              <a:rPr lang="zh-CN" altLang="en-US" dirty="0" smtClean="0">
                <a:ea typeface="微软雅黑 Light"/>
              </a:rPr>
              <a:t>使用指定数字生成</a:t>
            </a:r>
            <a:r>
              <a:rPr lang="en-US" altLang="zh-CN" dirty="0" err="1" smtClean="0">
                <a:ea typeface="微软雅黑 Light"/>
              </a:rPr>
              <a:t>LocalTime</a:t>
            </a:r>
            <a:endParaRPr lang="en-US" altLang="zh-CN" dirty="0" smtClean="0">
              <a:ea typeface="微软雅黑 Light"/>
            </a:endParaRPr>
          </a:p>
          <a:p>
            <a:r>
              <a:rPr lang="en-US" altLang="zh-CN" dirty="0" err="1" smtClean="0">
                <a:ea typeface="微软雅黑 Light"/>
              </a:rPr>
              <a:t>LocalTime</a:t>
            </a:r>
            <a:r>
              <a:rPr lang="en-US" altLang="zh-CN" dirty="0" smtClean="0">
                <a:ea typeface="微软雅黑 Light"/>
              </a:rPr>
              <a:t> time2=</a:t>
            </a:r>
            <a:r>
              <a:rPr lang="en-US" altLang="zh-CN" dirty="0" err="1" smtClean="0">
                <a:ea typeface="微软雅黑 Light"/>
              </a:rPr>
              <a:t>LocalTime.of</a:t>
            </a:r>
            <a:r>
              <a:rPr lang="en-US" altLang="zh-CN" dirty="0" smtClean="0">
                <a:ea typeface="微软雅黑 Light"/>
              </a:rPr>
              <a:t>(20, 12, 9);</a:t>
            </a:r>
          </a:p>
          <a:p>
            <a:r>
              <a:rPr lang="en-US" altLang="zh-CN" dirty="0" err="1" smtClean="0">
                <a:ea typeface="微软雅黑 Light"/>
              </a:rPr>
              <a:t>System.out.println</a:t>
            </a:r>
            <a:r>
              <a:rPr lang="en-US" altLang="zh-CN" dirty="0" smtClean="0">
                <a:ea typeface="微软雅黑 Light"/>
              </a:rPr>
              <a:t>("time2: "+time2);</a:t>
            </a:r>
          </a:p>
          <a:p>
            <a:r>
              <a:rPr lang="en-US" altLang="zh-CN" dirty="0" smtClean="0">
                <a:ea typeface="微软雅黑 Light"/>
              </a:rPr>
              <a:t>//</a:t>
            </a:r>
            <a:r>
              <a:rPr lang="zh-CN" altLang="en-US" dirty="0" smtClean="0">
                <a:ea typeface="微软雅黑 Light"/>
              </a:rPr>
              <a:t>返回各字段值</a:t>
            </a:r>
          </a:p>
          <a:p>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时：</a:t>
            </a:r>
            <a:r>
              <a:rPr lang="en-US" altLang="zh-CN" dirty="0" smtClean="0">
                <a:ea typeface="微软雅黑 Light"/>
              </a:rPr>
              <a:t>"+time2.getHour()+" </a:t>
            </a:r>
            <a:r>
              <a:rPr lang="zh-CN" altLang="en-US" dirty="0" smtClean="0">
                <a:ea typeface="微软雅黑 Light"/>
              </a:rPr>
              <a:t>分：</a:t>
            </a:r>
            <a:r>
              <a:rPr lang="en-US" altLang="zh-CN" dirty="0" smtClean="0">
                <a:ea typeface="微软雅黑 Light"/>
              </a:rPr>
              <a:t>"+time2.getMinute()+" </a:t>
            </a:r>
            <a:r>
              <a:rPr lang="zh-CN" altLang="en-US" dirty="0" smtClean="0">
                <a:ea typeface="微软雅黑 Light"/>
              </a:rPr>
              <a:t>秒：</a:t>
            </a:r>
            <a:r>
              <a:rPr lang="en-US" altLang="zh-CN" dirty="0" smtClean="0">
                <a:ea typeface="微软雅黑 Light"/>
              </a:rPr>
              <a:t>"+time2.getSecond());</a:t>
            </a:r>
          </a:p>
          <a:p>
            <a:r>
              <a:rPr lang="en-US" altLang="zh-CN" dirty="0" smtClean="0">
                <a:ea typeface="微软雅黑 Light"/>
              </a:rPr>
              <a:t>//</a:t>
            </a:r>
            <a:r>
              <a:rPr lang="zh-CN" altLang="en-US" dirty="0" smtClean="0">
                <a:ea typeface="微软雅黑 Light"/>
              </a:rPr>
              <a:t>将字符串转换</a:t>
            </a:r>
          </a:p>
          <a:p>
            <a:r>
              <a:rPr lang="en-US" altLang="zh-CN" dirty="0" smtClean="0">
                <a:ea typeface="微软雅黑 Light"/>
              </a:rPr>
              <a:t>String </a:t>
            </a:r>
            <a:r>
              <a:rPr lang="en-US" altLang="zh-CN" dirty="0" err="1" smtClean="0">
                <a:ea typeface="微软雅黑 Light"/>
              </a:rPr>
              <a:t>str</a:t>
            </a:r>
            <a:r>
              <a:rPr lang="en-US" altLang="zh-CN" dirty="0" smtClean="0">
                <a:ea typeface="微软雅黑 Light"/>
              </a:rPr>
              <a:t>="12:34:09";</a:t>
            </a:r>
          </a:p>
          <a:p>
            <a:r>
              <a:rPr lang="en-US" altLang="zh-CN" dirty="0" err="1" smtClean="0">
                <a:ea typeface="微软雅黑 Light"/>
              </a:rPr>
              <a:t>LocalTime</a:t>
            </a:r>
            <a:r>
              <a:rPr lang="en-US" altLang="zh-CN" dirty="0" smtClean="0">
                <a:ea typeface="微软雅黑 Light"/>
              </a:rPr>
              <a:t> time3=</a:t>
            </a:r>
            <a:r>
              <a:rPr lang="en-US" altLang="zh-CN" dirty="0" err="1" smtClean="0">
                <a:ea typeface="微软雅黑 Light"/>
              </a:rPr>
              <a:t>LocalTime.parse</a:t>
            </a:r>
            <a:r>
              <a:rPr lang="en-US" altLang="zh-CN" dirty="0" smtClean="0">
                <a:ea typeface="微软雅黑 Light"/>
              </a:rPr>
              <a:t>(</a:t>
            </a:r>
            <a:r>
              <a:rPr lang="en-US" altLang="zh-CN" dirty="0" err="1" smtClean="0">
                <a:ea typeface="微软雅黑 Light"/>
              </a:rPr>
              <a:t>str</a:t>
            </a:r>
            <a:r>
              <a:rPr lang="en-US" altLang="zh-CN" dirty="0" smtClean="0">
                <a:ea typeface="微软雅黑 Light"/>
              </a:rPr>
              <a:t>);</a:t>
            </a:r>
          </a:p>
          <a:p>
            <a:r>
              <a:rPr lang="en-US" altLang="zh-CN" dirty="0" err="1" smtClean="0">
                <a:ea typeface="微软雅黑 Light"/>
              </a:rPr>
              <a:t>System.out.println</a:t>
            </a:r>
            <a:r>
              <a:rPr lang="en-US" altLang="zh-CN" dirty="0" smtClean="0">
                <a:ea typeface="微软雅黑 Light"/>
              </a:rPr>
              <a:t>("time3: "+time3);</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sp>
        <p:nvSpPr>
          <p:cNvPr id="10" name="TextBox 9">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TestLocalTime.</a:t>
            </a:r>
            <a:r>
              <a:rPr lang="en-US" altLang="zh-CN" dirty="0" smtClean="0">
                <a:hlinkClick r:id="rId5" action="ppaction://hlinkfile"/>
              </a:rPr>
              <a:t>java</a:t>
            </a:r>
            <a:endParaRPr lang="en-US" altLang="zh-CN" dirty="0" smtClean="0"/>
          </a:p>
        </p:txBody>
      </p:sp>
      <p:pic>
        <p:nvPicPr>
          <p:cNvPr id="122881" name="Picture 1" descr="C:\Users\wxh\AppData\Roaming\Tencent\Users\29097443\QQ\WinTemp\RichOle\Q`OI[{V}XUS)WUJZ$~H{N{I.png"/>
          <p:cNvPicPr>
            <a:picLocks noChangeAspect="1" noChangeArrowheads="1"/>
          </p:cNvPicPr>
          <p:nvPr/>
        </p:nvPicPr>
        <p:blipFill>
          <a:blip r:embed="rId6" cstate="print"/>
          <a:srcRect/>
          <a:stretch>
            <a:fillRect/>
          </a:stretch>
        </p:blipFill>
        <p:spPr bwMode="auto">
          <a:xfrm>
            <a:off x="6763407" y="5628290"/>
            <a:ext cx="1733550" cy="714375"/>
          </a:xfrm>
          <a:prstGeom prst="rect">
            <a:avLst/>
          </a:prstGeom>
          <a:noFill/>
          <a:ln w="44450">
            <a:solidFill>
              <a:schemeClr val="accent6"/>
            </a:solidFill>
          </a:ln>
        </p:spPr>
      </p:pic>
    </p:spTree>
  </p:cSld>
  <p:clrMapOvr>
    <a:masterClrMapping/>
  </p:clrMapOvr>
  <p:transition spd="slow">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782793"/>
          </a:xfrm>
        </p:spPr>
        <p:txBody>
          <a:bodyPr vert="horz" lIns="91440" tIns="45720" rIns="91440" bIns="45720" rtlCol="0">
            <a:noAutofit/>
          </a:bodyPr>
          <a:lstStyle/>
          <a:p>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类只表示日期，</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只表示时间，</a:t>
            </a:r>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中还定义了一个</a:t>
            </a:r>
            <a:r>
              <a:rPr lang="en-US" altLang="zh-CN" sz="2400" dirty="0" err="1" smtClean="0">
                <a:solidFill>
                  <a:schemeClr val="tx1">
                    <a:lumMod val="75000"/>
                    <a:lumOff val="25000"/>
                  </a:schemeClr>
                </a:solidFill>
              </a:rPr>
              <a:t>LocalDateTime</a:t>
            </a:r>
            <a:r>
              <a:rPr lang="zh-CN" altLang="en-US" sz="2400" dirty="0" smtClean="0">
                <a:solidFill>
                  <a:schemeClr val="tx1">
                    <a:lumMod val="75000"/>
                    <a:lumOff val="25000"/>
                  </a:schemeClr>
                </a:solidFill>
              </a:rPr>
              <a:t>类，同时包含日期与时间，用法与</a:t>
            </a: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及</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类似；：</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623392" y="2427890"/>
            <a:ext cx="10997921" cy="3416320"/>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用当前日期生成</a:t>
            </a:r>
            <a:r>
              <a:rPr lang="en-US" altLang="zh-CN" dirty="0" err="1" smtClean="0">
                <a:ea typeface="微软雅黑 Light"/>
              </a:rPr>
              <a:t>LocalDateTime</a:t>
            </a:r>
            <a:endParaRPr lang="en-US" altLang="zh-CN" dirty="0" smtClean="0">
              <a:ea typeface="微软雅黑 Light"/>
            </a:endParaRPr>
          </a:p>
          <a:p>
            <a:r>
              <a:rPr lang="en-US" altLang="zh-CN" dirty="0" err="1" smtClean="0">
                <a:ea typeface="微软雅黑 Light"/>
              </a:rPr>
              <a:t>LocalDateTime</a:t>
            </a:r>
            <a:r>
              <a:rPr lang="en-US" altLang="zh-CN" dirty="0" smtClean="0">
                <a:ea typeface="微软雅黑 Light"/>
              </a:rPr>
              <a:t> dateTime1=</a:t>
            </a:r>
            <a:r>
              <a:rPr lang="en-US" altLang="zh-CN" dirty="0" err="1" smtClean="0">
                <a:ea typeface="微软雅黑 Light"/>
              </a:rPr>
              <a:t>LocalDateTime.now</a:t>
            </a:r>
            <a:r>
              <a:rPr lang="en-US" altLang="zh-CN" dirty="0" smtClean="0">
                <a:ea typeface="微软雅黑 Light"/>
              </a:rPr>
              <a:t>();</a:t>
            </a:r>
          </a:p>
          <a:p>
            <a:r>
              <a:rPr lang="en-US" altLang="zh-CN" dirty="0" err="1" smtClean="0">
                <a:ea typeface="微软雅黑 Light"/>
              </a:rPr>
              <a:t>System.out.println</a:t>
            </a:r>
            <a:r>
              <a:rPr lang="en-US" altLang="zh-CN" dirty="0" smtClean="0">
                <a:ea typeface="微软雅黑 Light"/>
              </a:rPr>
              <a:t>("dateTime1: "+dateTime1);</a:t>
            </a:r>
          </a:p>
          <a:p>
            <a:r>
              <a:rPr lang="en-US" altLang="zh-CN" dirty="0" smtClean="0">
                <a:ea typeface="微软雅黑 Light"/>
              </a:rPr>
              <a:t>//</a:t>
            </a:r>
            <a:r>
              <a:rPr lang="zh-CN" altLang="en-US" dirty="0" smtClean="0">
                <a:ea typeface="微软雅黑 Light"/>
              </a:rPr>
              <a:t>使用指定数字生成</a:t>
            </a:r>
            <a:r>
              <a:rPr lang="en-US" altLang="zh-CN" dirty="0" err="1" smtClean="0">
                <a:ea typeface="微软雅黑 Light"/>
              </a:rPr>
              <a:t>LocalDateTime</a:t>
            </a:r>
            <a:endParaRPr lang="en-US" altLang="zh-CN" dirty="0" smtClean="0">
              <a:ea typeface="微软雅黑 Light"/>
            </a:endParaRPr>
          </a:p>
          <a:p>
            <a:r>
              <a:rPr lang="en-US" altLang="zh-CN" dirty="0" err="1" smtClean="0">
                <a:ea typeface="微软雅黑 Light"/>
              </a:rPr>
              <a:t>LocalDateTime</a:t>
            </a:r>
            <a:r>
              <a:rPr lang="en-US" altLang="zh-CN" dirty="0" smtClean="0">
                <a:ea typeface="微软雅黑 Light"/>
              </a:rPr>
              <a:t> dateTime2=</a:t>
            </a:r>
            <a:r>
              <a:rPr lang="en-US" altLang="zh-CN" dirty="0" err="1" smtClean="0">
                <a:ea typeface="微软雅黑 Light"/>
              </a:rPr>
              <a:t>LocalDateTime.of</a:t>
            </a:r>
            <a:r>
              <a:rPr lang="en-US" altLang="zh-CN" dirty="0" smtClean="0">
                <a:ea typeface="微软雅黑 Light"/>
              </a:rPr>
              <a:t>(20, 12, 9,12,23,4);</a:t>
            </a:r>
          </a:p>
          <a:p>
            <a:r>
              <a:rPr lang="en-US" altLang="zh-CN" dirty="0" err="1" smtClean="0">
                <a:ea typeface="微软雅黑 Light"/>
              </a:rPr>
              <a:t>System.out.println</a:t>
            </a:r>
            <a:r>
              <a:rPr lang="en-US" altLang="zh-CN" dirty="0" smtClean="0">
                <a:ea typeface="微软雅黑 Light"/>
              </a:rPr>
              <a:t>("dateTime2: "+dateTime2);</a:t>
            </a:r>
          </a:p>
          <a:p>
            <a:r>
              <a:rPr lang="en-US" altLang="zh-CN" dirty="0" smtClean="0">
                <a:ea typeface="微软雅黑 Light"/>
              </a:rPr>
              <a:t>//</a:t>
            </a:r>
            <a:r>
              <a:rPr lang="zh-CN" altLang="en-US" dirty="0" smtClean="0">
                <a:ea typeface="微软雅黑 Light"/>
              </a:rPr>
              <a:t>返回各字段值</a:t>
            </a:r>
          </a:p>
          <a:p>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时：</a:t>
            </a:r>
            <a:r>
              <a:rPr lang="en-US" altLang="zh-CN" dirty="0" smtClean="0">
                <a:ea typeface="微软雅黑 Light"/>
              </a:rPr>
              <a:t>"+dateTime2.getHour()+" </a:t>
            </a:r>
            <a:r>
              <a:rPr lang="zh-CN" altLang="en-US" dirty="0" smtClean="0">
                <a:ea typeface="微软雅黑 Light"/>
              </a:rPr>
              <a:t>分：</a:t>
            </a:r>
            <a:r>
              <a:rPr lang="en-US" altLang="zh-CN" dirty="0" smtClean="0">
                <a:ea typeface="微软雅黑 Light"/>
              </a:rPr>
              <a:t>"+dateTime2.getMinute()+" </a:t>
            </a:r>
            <a:r>
              <a:rPr lang="zh-CN" altLang="en-US" dirty="0" smtClean="0">
                <a:ea typeface="微软雅黑 Light"/>
              </a:rPr>
              <a:t>秒：</a:t>
            </a:r>
            <a:r>
              <a:rPr lang="en-US" altLang="zh-CN" dirty="0" smtClean="0">
                <a:ea typeface="微软雅黑 Light"/>
              </a:rPr>
              <a:t>"+dateTime2.getSecond());</a:t>
            </a:r>
          </a:p>
          <a:p>
            <a:r>
              <a:rPr lang="en-US" altLang="zh-CN" dirty="0" smtClean="0">
                <a:ea typeface="微软雅黑 Light"/>
              </a:rPr>
              <a:t>//</a:t>
            </a:r>
            <a:r>
              <a:rPr lang="zh-CN" altLang="en-US" dirty="0" smtClean="0">
                <a:ea typeface="微软雅黑 Light"/>
              </a:rPr>
              <a:t>将字符串转换</a:t>
            </a:r>
          </a:p>
          <a:p>
            <a:r>
              <a:rPr lang="en-US" altLang="zh-CN" dirty="0" smtClean="0">
                <a:ea typeface="微软雅黑 Light"/>
              </a:rPr>
              <a:t>String </a:t>
            </a:r>
            <a:r>
              <a:rPr lang="en-US" altLang="zh-CN" dirty="0" err="1" smtClean="0">
                <a:ea typeface="微软雅黑 Light"/>
              </a:rPr>
              <a:t>str</a:t>
            </a:r>
            <a:r>
              <a:rPr lang="en-US" altLang="zh-CN" dirty="0" smtClean="0">
                <a:ea typeface="微软雅黑 Light"/>
              </a:rPr>
              <a:t>="2009-12-12T12:34:09";</a:t>
            </a:r>
          </a:p>
          <a:p>
            <a:r>
              <a:rPr lang="en-US" altLang="zh-CN" dirty="0" err="1" smtClean="0">
                <a:ea typeface="微软雅黑 Light"/>
              </a:rPr>
              <a:t>LocalDateTime</a:t>
            </a:r>
            <a:r>
              <a:rPr lang="en-US" altLang="zh-CN" dirty="0" smtClean="0">
                <a:ea typeface="微软雅黑 Light"/>
              </a:rPr>
              <a:t> dateTime3=</a:t>
            </a:r>
            <a:r>
              <a:rPr lang="en-US" altLang="zh-CN" dirty="0" err="1" smtClean="0">
                <a:ea typeface="微软雅黑 Light"/>
              </a:rPr>
              <a:t>LocalDateTime.parse</a:t>
            </a:r>
            <a:r>
              <a:rPr lang="en-US" altLang="zh-CN" dirty="0" smtClean="0">
                <a:ea typeface="微软雅黑 Light"/>
              </a:rPr>
              <a:t>(</a:t>
            </a:r>
            <a:r>
              <a:rPr lang="en-US" altLang="zh-CN" dirty="0" err="1" smtClean="0">
                <a:ea typeface="微软雅黑 Light"/>
              </a:rPr>
              <a:t>str</a:t>
            </a:r>
            <a:r>
              <a:rPr lang="en-US" altLang="zh-CN" dirty="0" smtClean="0">
                <a:ea typeface="微软雅黑 Light"/>
              </a:rPr>
              <a:t>);</a:t>
            </a:r>
          </a:p>
          <a:p>
            <a:r>
              <a:rPr lang="en-US" altLang="zh-CN" dirty="0" err="1" smtClean="0">
                <a:ea typeface="微软雅黑 Light"/>
              </a:rPr>
              <a:t>System.out.println</a:t>
            </a:r>
            <a:r>
              <a:rPr lang="en-US" altLang="zh-CN" dirty="0" smtClean="0">
                <a:ea typeface="微软雅黑 Light"/>
              </a:rPr>
              <a:t>("dateTime3: "+dateTime3);</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sp>
        <p:nvSpPr>
          <p:cNvPr id="10" name="TextBox 9">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TestLocalTime.</a:t>
            </a:r>
            <a:r>
              <a:rPr lang="en-US" altLang="zh-CN" dirty="0" smtClean="0">
                <a:hlinkClick r:id="rId5" action="ppaction://hlinkfile"/>
              </a:rPr>
              <a:t>java</a:t>
            </a:r>
            <a:endParaRPr lang="en-US" altLang="zh-CN" dirty="0" smtClean="0"/>
          </a:p>
        </p:txBody>
      </p:sp>
      <p:pic>
        <p:nvPicPr>
          <p:cNvPr id="124929" name="Picture 1" descr="C:\Users\wxh\AppData\Roaming\Tencent\Users\29097443\QQ\WinTemp\RichOle\2@KTIV%NK70HA6`3U7W]]YL.png"/>
          <p:cNvPicPr>
            <a:picLocks noChangeAspect="1" noChangeArrowheads="1"/>
          </p:cNvPicPr>
          <p:nvPr/>
        </p:nvPicPr>
        <p:blipFill>
          <a:blip r:embed="rId6" cstate="print"/>
          <a:srcRect/>
          <a:stretch>
            <a:fillRect/>
          </a:stretch>
        </p:blipFill>
        <p:spPr bwMode="auto">
          <a:xfrm>
            <a:off x="6321972" y="5612524"/>
            <a:ext cx="2952750" cy="714375"/>
          </a:xfrm>
          <a:prstGeom prst="rect">
            <a:avLst/>
          </a:prstGeom>
          <a:noFill/>
          <a:ln w="38100">
            <a:solidFill>
              <a:schemeClr val="accent6"/>
            </a:solidFill>
          </a:ln>
        </p:spPr>
      </p:pic>
    </p:spTree>
  </p:cSld>
  <p:clrMapOvr>
    <a:masterClrMapping/>
  </p:clrMapOvr>
  <p:transition spd="slow">
    <p:push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940448"/>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对于格式化及解析，</a:t>
            </a:r>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中使用</a:t>
            </a:r>
            <a:r>
              <a:rPr lang="en-US" altLang="en-US" sz="2400" dirty="0" err="1" smtClean="0">
                <a:solidFill>
                  <a:schemeClr val="tx1">
                    <a:lumMod val="75000"/>
                    <a:lumOff val="25000"/>
                  </a:schemeClr>
                </a:solidFill>
              </a:rPr>
              <a:t>DateTimeFormatter</a:t>
            </a:r>
            <a:r>
              <a:rPr lang="zh-CN" altLang="en-US" sz="2400" dirty="0" smtClean="0">
                <a:solidFill>
                  <a:schemeClr val="tx1">
                    <a:lumMod val="75000"/>
                    <a:lumOff val="25000"/>
                  </a:schemeClr>
                </a:solidFill>
              </a:rPr>
              <a:t>类实现；</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获得</a:t>
            </a:r>
            <a:r>
              <a:rPr lang="en-US" altLang="en-US" sz="2400" dirty="0" err="1" smtClean="0">
                <a:solidFill>
                  <a:schemeClr val="tx1">
                    <a:lumMod val="75000"/>
                    <a:lumOff val="25000"/>
                  </a:schemeClr>
                </a:solidFill>
              </a:rPr>
              <a:t>DateTimeFormatter</a:t>
            </a:r>
            <a:r>
              <a:rPr lang="zh-CN" altLang="en-US" sz="2400" dirty="0" smtClean="0">
                <a:solidFill>
                  <a:schemeClr val="tx1">
                    <a:lumMod val="75000"/>
                    <a:lumOff val="25000"/>
                  </a:schemeClr>
                </a:solidFill>
              </a:rPr>
              <a:t>对象的部分方法：</a:t>
            </a:r>
            <a:endParaRPr lang="en-US" altLang="en-US"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nvGraphicFramePr>
        <p:xfrm>
          <a:off x="581573" y="2264686"/>
          <a:ext cx="10974552" cy="1381760"/>
        </p:xfrm>
        <a:graphic>
          <a:graphicData uri="http://schemas.openxmlformats.org/drawingml/2006/table">
            <a:tbl>
              <a:tblPr firstRow="1" bandRow="1">
                <a:tableStyleId>{5C22544A-7EE6-4342-B048-85BDC9FD1C3A}</a:tableStyleId>
              </a:tblPr>
              <a:tblGrid>
                <a:gridCol w="5519683"/>
                <a:gridCol w="545486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static </a:t>
                      </a:r>
                      <a:r>
                        <a:rPr lang="en-US" dirty="0" err="1" smtClean="0"/>
                        <a:t>DateTimeFormatter</a:t>
                      </a:r>
                      <a:r>
                        <a:rPr lang="en-US" dirty="0" smtClean="0"/>
                        <a:t>	</a:t>
                      </a:r>
                      <a:r>
                        <a:rPr lang="en-US" dirty="0" err="1" smtClean="0"/>
                        <a:t>ofPattern</a:t>
                      </a:r>
                      <a:r>
                        <a:rPr lang="en-US" dirty="0" smtClean="0"/>
                        <a:t>(String pattern)</a:t>
                      </a:r>
                      <a:endParaRPr lang="en-US" dirty="0"/>
                    </a:p>
                  </a:txBody>
                  <a:tcPr/>
                </a:tc>
                <a:tc>
                  <a:txBody>
                    <a:bodyPr/>
                    <a:lstStyle/>
                    <a:p>
                      <a:r>
                        <a:rPr lang="zh-CN" altLang="en-US" dirty="0" smtClean="0"/>
                        <a:t>指定模式字符串，生成</a:t>
                      </a:r>
                      <a:r>
                        <a:rPr lang="en-US" altLang="en-US" sz="1800" dirty="0" err="1" smtClean="0">
                          <a:solidFill>
                            <a:schemeClr val="tx1">
                              <a:lumMod val="75000"/>
                              <a:lumOff val="25000"/>
                            </a:schemeClr>
                          </a:solidFill>
                        </a:rPr>
                        <a:t>DateTimeFormatter</a:t>
                      </a:r>
                      <a:r>
                        <a:rPr lang="zh-CN" altLang="en-US" sz="1800" dirty="0" smtClean="0">
                          <a:solidFill>
                            <a:schemeClr val="tx1">
                              <a:lumMod val="75000"/>
                              <a:lumOff val="25000"/>
                            </a:schemeClr>
                          </a:solidFill>
                        </a:rPr>
                        <a:t>对象</a:t>
                      </a:r>
                      <a:endParaRPr lang="en-US" dirty="0"/>
                    </a:p>
                  </a:txBody>
                  <a:tcPr/>
                </a:tc>
              </a:tr>
              <a:tr h="370840">
                <a:tc>
                  <a:txBody>
                    <a:bodyPr/>
                    <a:lstStyle/>
                    <a:p>
                      <a:pPr algn="l"/>
                      <a:r>
                        <a:rPr lang="en-US" altLang="zh-CN" dirty="0" smtClean="0"/>
                        <a:t>static </a:t>
                      </a:r>
                      <a:r>
                        <a:rPr lang="en-US" altLang="zh-CN" dirty="0" err="1" smtClean="0"/>
                        <a:t>DateTimeFormatter</a:t>
                      </a:r>
                      <a:r>
                        <a:rPr lang="en-US" altLang="zh-CN" dirty="0" smtClean="0"/>
                        <a:t>	</a:t>
                      </a:r>
                      <a:r>
                        <a:rPr lang="en-US" altLang="zh-CN" dirty="0" err="1" smtClean="0"/>
                        <a:t>ofPattern</a:t>
                      </a:r>
                      <a:r>
                        <a:rPr lang="en-US" altLang="zh-CN" dirty="0" smtClean="0"/>
                        <a:t>(String pattern, Locale </a:t>
                      </a:r>
                      <a:r>
                        <a:rPr lang="en-US" altLang="zh-CN" dirty="0" err="1" smtClean="0"/>
                        <a:t>locale</a:t>
                      </a:r>
                      <a:r>
                        <a:rPr lang="en-US" altLang="zh-CN" dirty="0" smtClean="0"/>
                        <a:t>)</a:t>
                      </a:r>
                    </a:p>
                  </a:txBody>
                  <a:tcPr/>
                </a:tc>
                <a:tc>
                  <a:txBody>
                    <a:bodyPr/>
                    <a:lstStyle/>
                    <a:p>
                      <a:r>
                        <a:rPr lang="zh-CN" altLang="en-US" dirty="0" smtClean="0"/>
                        <a:t>指定模式字符串及区域信息，生成</a:t>
                      </a:r>
                      <a:r>
                        <a:rPr lang="en-US" altLang="en-US" sz="1800" dirty="0" err="1" smtClean="0">
                          <a:solidFill>
                            <a:schemeClr val="tx1">
                              <a:lumMod val="75000"/>
                              <a:lumOff val="25000"/>
                            </a:schemeClr>
                          </a:solidFill>
                        </a:rPr>
                        <a:t>DateTimeFormatter</a:t>
                      </a:r>
                      <a:r>
                        <a:rPr lang="zh-CN" altLang="en-US" sz="1800" dirty="0" smtClean="0">
                          <a:solidFill>
                            <a:schemeClr val="tx1">
                              <a:lumMod val="75000"/>
                              <a:lumOff val="25000"/>
                            </a:schemeClr>
                          </a:solidFill>
                        </a:rPr>
                        <a:t>对象</a:t>
                      </a:r>
                      <a:endParaRPr lang="en-US" dirty="0"/>
                    </a:p>
                  </a:txBody>
                  <a:tcPr/>
                </a:tc>
              </a:tr>
            </a:tbl>
          </a:graphicData>
        </a:graphic>
      </p:graphicFrame>
      <p:sp>
        <p:nvSpPr>
          <p:cNvPr id="12" name="Oval Callout 11"/>
          <p:cNvSpPr/>
          <p:nvPr/>
        </p:nvSpPr>
        <p:spPr>
          <a:xfrm>
            <a:off x="9538138" y="977461"/>
            <a:ext cx="2065283" cy="1497725"/>
          </a:xfrm>
          <a:prstGeom prst="wedgeEllipseCallout">
            <a:avLst>
              <a:gd name="adj1" fmla="val -235646"/>
              <a:gd name="adj2" fmla="val 712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pattern</a:t>
            </a:r>
            <a:r>
              <a:rPr lang="zh-CN" altLang="en-US" dirty="0" smtClean="0">
                <a:solidFill>
                  <a:schemeClr val="tx1"/>
                </a:solidFill>
              </a:rPr>
              <a:t>字符串的写法，参考该类</a:t>
            </a:r>
            <a:r>
              <a:rPr lang="en-US" altLang="zh-CN" dirty="0" smtClean="0">
                <a:solidFill>
                  <a:schemeClr val="tx1"/>
                </a:solidFill>
              </a:rPr>
              <a:t>API</a:t>
            </a:r>
            <a:r>
              <a:rPr lang="zh-CN" altLang="en-US" dirty="0" smtClean="0">
                <a:solidFill>
                  <a:schemeClr val="tx1"/>
                </a:solidFill>
              </a:rPr>
              <a:t>文档，有详细描述。</a:t>
            </a:r>
            <a:endParaRPr lang="en-US" dirty="0">
              <a:solidFill>
                <a:schemeClr val="tx1"/>
              </a:solidFill>
            </a:endParaRPr>
          </a:p>
        </p:txBody>
      </p:sp>
      <p:sp>
        <p:nvSpPr>
          <p:cNvPr id="13" name="TextBox 12"/>
          <p:cNvSpPr txBox="1"/>
          <p:nvPr/>
        </p:nvSpPr>
        <p:spPr>
          <a:xfrm>
            <a:off x="605501" y="3964147"/>
            <a:ext cx="10687987" cy="1200329"/>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创建</a:t>
            </a:r>
            <a:r>
              <a:rPr lang="en-US" altLang="zh-CN" dirty="0" err="1" smtClean="0">
                <a:ea typeface="微软雅黑 Light"/>
              </a:rPr>
              <a:t>DateTimeFormatter</a:t>
            </a:r>
            <a:r>
              <a:rPr lang="zh-CN" altLang="en-US" dirty="0" smtClean="0">
                <a:ea typeface="微软雅黑 Light"/>
              </a:rPr>
              <a:t>对象</a:t>
            </a:r>
          </a:p>
          <a:p>
            <a:r>
              <a:rPr lang="en-US" altLang="zh-CN" dirty="0" err="1" smtClean="0">
                <a:ea typeface="微软雅黑 Light"/>
              </a:rPr>
              <a:t>DateTimeFormatter</a:t>
            </a:r>
            <a:r>
              <a:rPr lang="en-US" altLang="zh-CN" dirty="0" smtClean="0">
                <a:ea typeface="微软雅黑 Light"/>
              </a:rPr>
              <a:t> dtf1=</a:t>
            </a:r>
            <a:r>
              <a:rPr lang="en-US" altLang="zh-CN" dirty="0" err="1" smtClean="0">
                <a:ea typeface="微软雅黑 Light"/>
              </a:rPr>
              <a:t>DateTimeFormatter.ofPattern</a:t>
            </a:r>
            <a:r>
              <a:rPr lang="en-US" altLang="zh-CN" dirty="0" smtClean="0">
                <a:ea typeface="微软雅黑 Light"/>
              </a:rPr>
              <a:t>("</a:t>
            </a:r>
            <a:r>
              <a:rPr lang="en-US" altLang="zh-CN" dirty="0" err="1" smtClean="0">
                <a:ea typeface="微软雅黑 Light"/>
              </a:rPr>
              <a:t>yyyy</a:t>
            </a:r>
            <a:r>
              <a:rPr lang="en-US" altLang="zh-CN" dirty="0" smtClean="0">
                <a:ea typeface="微软雅黑 Light"/>
              </a:rPr>
              <a:t>/MM/</a:t>
            </a:r>
            <a:r>
              <a:rPr lang="en-US" altLang="zh-CN" dirty="0" err="1" smtClean="0">
                <a:ea typeface="微软雅黑 Light"/>
              </a:rPr>
              <a:t>dd</a:t>
            </a:r>
            <a:r>
              <a:rPr lang="en-US" altLang="zh-CN" dirty="0" smtClean="0">
                <a:ea typeface="微软雅黑 Light"/>
              </a:rPr>
              <a:t>");</a:t>
            </a:r>
          </a:p>
          <a:p>
            <a:r>
              <a:rPr lang="en-US" altLang="zh-CN" dirty="0" err="1" smtClean="0">
                <a:ea typeface="微软雅黑 Light"/>
              </a:rPr>
              <a:t>DateTimeFormatter</a:t>
            </a:r>
            <a:r>
              <a:rPr lang="en-US" altLang="zh-CN" dirty="0" smtClean="0">
                <a:ea typeface="微软雅黑 Light"/>
              </a:rPr>
              <a:t> dtf2=</a:t>
            </a:r>
            <a:r>
              <a:rPr lang="en-US" altLang="zh-CN" dirty="0" err="1" smtClean="0">
                <a:ea typeface="微软雅黑 Light"/>
              </a:rPr>
              <a:t>DateTimeFormatter.ofPattern</a:t>
            </a:r>
            <a:r>
              <a:rPr lang="en-US" altLang="zh-CN" dirty="0" smtClean="0">
                <a:ea typeface="微软雅黑 Light"/>
              </a:rPr>
              <a:t>("</a:t>
            </a:r>
            <a:r>
              <a:rPr lang="en-US" altLang="zh-CN" dirty="0" err="1" smtClean="0">
                <a:ea typeface="微软雅黑 Light"/>
              </a:rPr>
              <a:t>hh</a:t>
            </a:r>
            <a:r>
              <a:rPr lang="zh-CN" altLang="en-US" dirty="0" smtClean="0">
                <a:ea typeface="微软雅黑 Light"/>
              </a:rPr>
              <a:t>时</a:t>
            </a:r>
            <a:r>
              <a:rPr lang="en-US" altLang="zh-CN" dirty="0" smtClean="0">
                <a:ea typeface="微软雅黑 Light"/>
              </a:rPr>
              <a:t>mm</a:t>
            </a:r>
            <a:r>
              <a:rPr lang="zh-CN" altLang="en-US" dirty="0" smtClean="0">
                <a:ea typeface="微软雅黑 Light"/>
              </a:rPr>
              <a:t>分</a:t>
            </a:r>
            <a:r>
              <a:rPr lang="en-US" altLang="zh-CN" dirty="0" err="1" smtClean="0">
                <a:ea typeface="微软雅黑 Light"/>
              </a:rPr>
              <a:t>ss</a:t>
            </a:r>
            <a:r>
              <a:rPr lang="zh-CN" altLang="en-US" dirty="0" smtClean="0">
                <a:ea typeface="微软雅黑 Light"/>
              </a:rPr>
              <a:t>秒</a:t>
            </a:r>
            <a:r>
              <a:rPr lang="en-US" altLang="zh-CN" dirty="0" smtClean="0">
                <a:ea typeface="微软雅黑 Light"/>
              </a:rPr>
              <a:t>");</a:t>
            </a:r>
          </a:p>
          <a:p>
            <a:r>
              <a:rPr lang="en-US" altLang="zh-CN" dirty="0" err="1" smtClean="0">
                <a:ea typeface="微软雅黑 Light"/>
              </a:rPr>
              <a:t>DateTimeFormatter</a:t>
            </a:r>
            <a:r>
              <a:rPr lang="en-US" altLang="zh-CN" dirty="0" smtClean="0">
                <a:ea typeface="微软雅黑 Light"/>
              </a:rPr>
              <a:t> dtf3=</a:t>
            </a:r>
            <a:r>
              <a:rPr lang="en-US" altLang="zh-CN" dirty="0" err="1" smtClean="0">
                <a:ea typeface="微软雅黑 Light"/>
              </a:rPr>
              <a:t>DateTimeFormatter.ofPattern</a:t>
            </a:r>
            <a:r>
              <a:rPr lang="en-US" altLang="zh-CN" dirty="0" smtClean="0">
                <a:ea typeface="微软雅黑 Light"/>
              </a:rPr>
              <a:t>("</a:t>
            </a:r>
            <a:r>
              <a:rPr lang="en-US" altLang="zh-CN" dirty="0" err="1" smtClean="0">
                <a:ea typeface="微软雅黑 Light"/>
              </a:rPr>
              <a:t>yyyy</a:t>
            </a:r>
            <a:r>
              <a:rPr lang="en-US" altLang="zh-CN" dirty="0" smtClean="0">
                <a:ea typeface="微软雅黑 Light"/>
              </a:rPr>
              <a:t>/MM/</a:t>
            </a:r>
            <a:r>
              <a:rPr lang="en-US" altLang="zh-CN" dirty="0" err="1" smtClean="0">
                <a:ea typeface="微软雅黑 Light"/>
              </a:rPr>
              <a:t>dd</a:t>
            </a:r>
            <a:r>
              <a:rPr lang="en-US" altLang="zh-CN" dirty="0" smtClean="0">
                <a:ea typeface="微软雅黑 Light"/>
              </a:rPr>
              <a:t> </a:t>
            </a:r>
            <a:r>
              <a:rPr lang="en-US" altLang="zh-CN" dirty="0" err="1" smtClean="0">
                <a:ea typeface="微软雅黑 Light"/>
              </a:rPr>
              <a:t>hh</a:t>
            </a:r>
            <a:r>
              <a:rPr lang="zh-CN" altLang="en-US" dirty="0" smtClean="0">
                <a:ea typeface="微软雅黑 Light"/>
              </a:rPr>
              <a:t>时</a:t>
            </a:r>
            <a:r>
              <a:rPr lang="en-US" altLang="zh-CN" dirty="0" smtClean="0">
                <a:ea typeface="微软雅黑 Light"/>
              </a:rPr>
              <a:t>mm</a:t>
            </a:r>
            <a:r>
              <a:rPr lang="zh-CN" altLang="en-US" dirty="0" smtClean="0">
                <a:ea typeface="微软雅黑 Light"/>
              </a:rPr>
              <a:t>分</a:t>
            </a:r>
            <a:r>
              <a:rPr lang="en-US" altLang="zh-CN" dirty="0" err="1" smtClean="0">
                <a:ea typeface="微软雅黑 Light"/>
              </a:rPr>
              <a:t>ss</a:t>
            </a:r>
            <a:r>
              <a:rPr lang="zh-CN" altLang="en-US" dirty="0" smtClean="0">
                <a:ea typeface="微软雅黑 Light"/>
              </a:rPr>
              <a:t>秒</a:t>
            </a:r>
            <a:r>
              <a:rPr lang="en-US" altLang="zh-CN" dirty="0" smtClean="0">
                <a:ea typeface="微软雅黑 Light"/>
              </a:rPr>
              <a:t>");</a:t>
            </a:r>
            <a:endParaRPr lang="en-US" dirty="0">
              <a:ea typeface="微软雅黑 Light"/>
            </a:endParaRPr>
          </a:p>
        </p:txBody>
      </p:sp>
      <p:sp>
        <p:nvSpPr>
          <p:cNvPr id="14" name="TextBox 13">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TestDateTimeFormatter.</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940448"/>
          </a:xfrm>
        </p:spPr>
        <p:txBody>
          <a:bodyPr vert="horz" lIns="91440" tIns="45720" rIns="91440" bIns="45720" rtlCol="0">
            <a:noAutofit/>
          </a:bodyPr>
          <a:lstStyle/>
          <a:p>
            <a:pPr>
              <a:lnSpc>
                <a:spcPct val="100000"/>
              </a:lnSpc>
            </a:pP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LocalDateTime</a:t>
            </a:r>
            <a:r>
              <a:rPr lang="zh-CN" altLang="en-US" sz="2400" dirty="0" smtClean="0">
                <a:solidFill>
                  <a:schemeClr val="tx1">
                    <a:lumMod val="75000"/>
                    <a:lumOff val="25000"/>
                  </a:schemeClr>
                </a:solidFill>
              </a:rPr>
              <a:t>类都可以使用</a:t>
            </a:r>
            <a:r>
              <a:rPr lang="en-US" altLang="zh-CN" sz="2400" dirty="0" err="1" smtClean="0">
                <a:solidFill>
                  <a:schemeClr val="tx1">
                    <a:lumMod val="75000"/>
                    <a:lumOff val="25000"/>
                  </a:schemeClr>
                </a:solidFill>
              </a:rPr>
              <a:t>DateTimeFormatter</a:t>
            </a:r>
            <a:r>
              <a:rPr lang="zh-CN" altLang="en-US" sz="2400" dirty="0" smtClean="0">
                <a:solidFill>
                  <a:schemeClr val="tx1">
                    <a:lumMod val="75000"/>
                    <a:lumOff val="25000"/>
                  </a:schemeClr>
                </a:solidFill>
              </a:rPr>
              <a:t>对象进行格式化；</a:t>
            </a:r>
            <a:endParaRPr lang="en-US" altLang="en-US"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463611" y="2261471"/>
            <a:ext cx="10687987" cy="2585323"/>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创建</a:t>
            </a:r>
            <a:r>
              <a:rPr lang="en-US" altLang="zh-CN" dirty="0" err="1" smtClean="0">
                <a:ea typeface="微软雅黑 Light"/>
              </a:rPr>
              <a:t>LocalDate</a:t>
            </a:r>
            <a:r>
              <a:rPr lang="zh-CN" altLang="en-US" dirty="0" smtClean="0">
                <a:ea typeface="微软雅黑 Light"/>
              </a:rPr>
              <a:t>、</a:t>
            </a:r>
            <a:r>
              <a:rPr lang="en-US" altLang="zh-CN" dirty="0" err="1" smtClean="0">
                <a:ea typeface="微软雅黑 Light"/>
              </a:rPr>
              <a:t>LocalTime</a:t>
            </a:r>
            <a:r>
              <a:rPr lang="zh-CN" altLang="en-US" dirty="0" smtClean="0">
                <a:ea typeface="微软雅黑 Light"/>
              </a:rPr>
              <a:t>、</a:t>
            </a:r>
            <a:r>
              <a:rPr lang="en-US" altLang="zh-CN" dirty="0" err="1" smtClean="0">
                <a:ea typeface="微软雅黑 Light"/>
              </a:rPr>
              <a:t>LocalDatetime</a:t>
            </a:r>
            <a:r>
              <a:rPr lang="zh-CN" altLang="en-US" dirty="0" smtClean="0">
                <a:ea typeface="微软雅黑 Light"/>
              </a:rPr>
              <a:t>对象</a:t>
            </a:r>
          </a:p>
          <a:p>
            <a:r>
              <a:rPr lang="zh-CN" altLang="en-US" dirty="0" smtClean="0">
                <a:ea typeface="微软雅黑 Light"/>
              </a:rPr>
              <a:t>		</a:t>
            </a:r>
            <a:r>
              <a:rPr lang="en-US" altLang="zh-CN" dirty="0" err="1" smtClean="0">
                <a:ea typeface="微软雅黑 Light"/>
              </a:rPr>
              <a:t>LocalDate</a:t>
            </a:r>
            <a:r>
              <a:rPr lang="en-US" altLang="zh-CN" dirty="0" smtClean="0">
                <a:ea typeface="微软雅黑 Light"/>
              </a:rPr>
              <a:t> date=</a:t>
            </a:r>
            <a:r>
              <a:rPr lang="en-US" altLang="zh-CN" dirty="0" err="1" smtClean="0">
                <a:ea typeface="微软雅黑 Light"/>
              </a:rPr>
              <a:t>LocalDate.now</a:t>
            </a:r>
            <a:r>
              <a:rPr lang="en-US" altLang="zh-CN" dirty="0" smtClean="0">
                <a:ea typeface="微软雅黑 Light"/>
              </a:rPr>
              <a:t>();</a:t>
            </a:r>
          </a:p>
          <a:p>
            <a:r>
              <a:rPr lang="en-US" altLang="zh-CN" dirty="0" smtClean="0">
                <a:ea typeface="微软雅黑 Light"/>
              </a:rPr>
              <a:t>		</a:t>
            </a:r>
            <a:r>
              <a:rPr lang="en-US" altLang="zh-CN" dirty="0" err="1" smtClean="0">
                <a:ea typeface="微软雅黑 Light"/>
              </a:rPr>
              <a:t>LocalTime</a:t>
            </a:r>
            <a:r>
              <a:rPr lang="en-US" altLang="zh-CN" dirty="0" smtClean="0">
                <a:ea typeface="微软雅黑 Light"/>
              </a:rPr>
              <a:t> time=</a:t>
            </a:r>
            <a:r>
              <a:rPr lang="en-US" altLang="zh-CN" dirty="0" err="1" smtClean="0">
                <a:ea typeface="微软雅黑 Light"/>
              </a:rPr>
              <a:t>LocalTime.now</a:t>
            </a:r>
            <a:r>
              <a:rPr lang="en-US" altLang="zh-CN" dirty="0" smtClean="0">
                <a:ea typeface="微软雅黑 Light"/>
              </a:rPr>
              <a:t>();</a:t>
            </a:r>
          </a:p>
          <a:p>
            <a:r>
              <a:rPr lang="en-US" altLang="zh-CN" dirty="0" smtClean="0">
                <a:ea typeface="微软雅黑 Light"/>
              </a:rPr>
              <a:t>		</a:t>
            </a:r>
            <a:r>
              <a:rPr lang="en-US" altLang="zh-CN" dirty="0" err="1" smtClean="0">
                <a:ea typeface="微软雅黑 Light"/>
              </a:rPr>
              <a:t>LocalDateTime</a:t>
            </a:r>
            <a:r>
              <a:rPr lang="en-US" altLang="zh-CN" dirty="0" smtClean="0">
                <a:ea typeface="微软雅黑 Light"/>
              </a:rPr>
              <a:t> </a:t>
            </a:r>
            <a:r>
              <a:rPr lang="en-US" altLang="zh-CN" dirty="0" err="1" smtClean="0">
                <a:ea typeface="微软雅黑 Light"/>
              </a:rPr>
              <a:t>datetime</a:t>
            </a:r>
            <a:r>
              <a:rPr lang="en-US" altLang="zh-CN" dirty="0" smtClean="0">
                <a:ea typeface="微软雅黑 Light"/>
              </a:rPr>
              <a:t>=</a:t>
            </a:r>
            <a:r>
              <a:rPr lang="en-US" altLang="zh-CN" dirty="0" err="1" smtClean="0">
                <a:ea typeface="微软雅黑 Light"/>
              </a:rPr>
              <a:t>LocalDateTime.now</a:t>
            </a:r>
            <a:r>
              <a:rPr lang="en-US" altLang="zh-CN" dirty="0" smtClean="0">
                <a:ea typeface="微软雅黑 Light"/>
              </a:rPr>
              <a:t>();</a:t>
            </a:r>
          </a:p>
          <a:p>
            <a:r>
              <a:rPr lang="en-US" altLang="zh-CN" dirty="0" smtClean="0">
                <a:ea typeface="微软雅黑 Light"/>
              </a:rPr>
              <a:t>		</a:t>
            </a:r>
          </a:p>
          <a:p>
            <a:r>
              <a:rPr lang="en-US" altLang="zh-CN" dirty="0" smtClean="0">
                <a:ea typeface="微软雅黑 Light"/>
              </a:rPr>
              <a:t>//		</a:t>
            </a:r>
            <a:r>
              <a:rPr lang="zh-CN" altLang="en-US" dirty="0" smtClean="0">
                <a:ea typeface="微软雅黑 Light"/>
              </a:rPr>
              <a:t>进行格式化</a:t>
            </a:r>
          </a:p>
          <a:p>
            <a:r>
              <a:rPr lang="zh-CN" altLang="en-US" dirty="0" smtClean="0">
                <a:ea typeface="微软雅黑 Light"/>
              </a:rPr>
              <a:t>		</a:t>
            </a:r>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date.format</a:t>
            </a:r>
            <a:r>
              <a:rPr lang="en-US" altLang="zh-CN" dirty="0" smtClean="0">
                <a:ea typeface="微软雅黑 Light"/>
              </a:rPr>
              <a:t>(dtf1));</a:t>
            </a: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time.format</a:t>
            </a:r>
            <a:r>
              <a:rPr lang="en-US" altLang="zh-CN" dirty="0" smtClean="0">
                <a:ea typeface="微软雅黑 Light"/>
              </a:rPr>
              <a:t>(dtf2));</a:t>
            </a: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datetime.format</a:t>
            </a:r>
            <a:r>
              <a:rPr lang="en-US" altLang="zh-CN" dirty="0" smtClean="0">
                <a:ea typeface="微软雅黑 Light"/>
              </a:rPr>
              <a:t>(dtf3));</a:t>
            </a:r>
            <a:endParaRPr lang="en-US" dirty="0">
              <a:ea typeface="微软雅黑 Light"/>
            </a:endParaRPr>
          </a:p>
        </p:txBody>
      </p:sp>
      <p:sp>
        <p:nvSpPr>
          <p:cNvPr id="15" name="TextBox 14">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TestDateTimeFormatter.</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940448"/>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另外，</a:t>
            </a: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LocalDateTime</a:t>
            </a:r>
            <a:r>
              <a:rPr lang="zh-CN" altLang="en-US" sz="2400" dirty="0" smtClean="0">
                <a:solidFill>
                  <a:schemeClr val="tx1">
                    <a:lumMod val="75000"/>
                    <a:lumOff val="25000"/>
                  </a:schemeClr>
                </a:solidFill>
              </a:rPr>
              <a:t>类都定义了</a:t>
            </a:r>
            <a:r>
              <a:rPr lang="en-US" altLang="zh-CN" sz="2400" dirty="0" smtClean="0">
                <a:solidFill>
                  <a:schemeClr val="tx1">
                    <a:lumMod val="75000"/>
                    <a:lumOff val="25000"/>
                  </a:schemeClr>
                </a:solidFill>
              </a:rPr>
              <a:t>parse</a:t>
            </a:r>
            <a:r>
              <a:rPr lang="zh-CN" altLang="en-US" sz="2400" dirty="0" smtClean="0">
                <a:solidFill>
                  <a:schemeClr val="tx1">
                    <a:lumMod val="75000"/>
                    <a:lumOff val="25000"/>
                  </a:schemeClr>
                </a:solidFill>
              </a:rPr>
              <a:t>方法，可以使用</a:t>
            </a:r>
            <a:r>
              <a:rPr lang="en-US" altLang="zh-CN" sz="2400" dirty="0" err="1" smtClean="0">
                <a:solidFill>
                  <a:schemeClr val="tx1">
                    <a:lumMod val="75000"/>
                    <a:lumOff val="25000"/>
                  </a:schemeClr>
                </a:solidFill>
              </a:rPr>
              <a:t>DateTimeFormatter</a:t>
            </a:r>
            <a:r>
              <a:rPr lang="zh-CN" altLang="en-US" sz="2400" dirty="0" smtClean="0">
                <a:solidFill>
                  <a:schemeClr val="tx1">
                    <a:lumMod val="75000"/>
                    <a:lumOff val="25000"/>
                  </a:schemeClr>
                </a:solidFill>
              </a:rPr>
              <a:t>对象把字符串按照指定的格式转换成时间日期类型对象；</a:t>
            </a:r>
            <a:endParaRPr lang="en-US" altLang="en-US"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】-8</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TestDateTimeFormatter.</a:t>
            </a:r>
            <a:r>
              <a:rPr lang="en-US" altLang="zh-CN" dirty="0" smtClean="0">
                <a:hlinkClick r:id="rId5" action="ppaction://hlinkfile"/>
              </a:rPr>
              <a:t>java</a:t>
            </a:r>
            <a:endParaRPr lang="en-US" altLang="zh-CN" dirty="0" smtClean="0"/>
          </a:p>
        </p:txBody>
      </p:sp>
      <p:sp>
        <p:nvSpPr>
          <p:cNvPr id="13" name="TextBox 12"/>
          <p:cNvSpPr txBox="1"/>
          <p:nvPr/>
        </p:nvSpPr>
        <p:spPr>
          <a:xfrm>
            <a:off x="479376" y="2529485"/>
            <a:ext cx="10687987" cy="2031325"/>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a:t>
            </a:r>
            <a:r>
              <a:rPr lang="en-US" altLang="zh-CN" dirty="0" err="1" smtClean="0">
                <a:ea typeface="微软雅黑 Light"/>
              </a:rPr>
              <a:t>DateTimeFormatter</a:t>
            </a:r>
            <a:r>
              <a:rPr lang="zh-CN" altLang="en-US" dirty="0" smtClean="0">
                <a:ea typeface="微软雅黑 Light"/>
              </a:rPr>
              <a:t>对象进行转换</a:t>
            </a:r>
          </a:p>
          <a:p>
            <a:r>
              <a:rPr lang="en-US" altLang="zh-CN" dirty="0" smtClean="0">
                <a:ea typeface="微软雅黑 Light"/>
              </a:rPr>
              <a:t>String str1="2001/12/03";</a:t>
            </a:r>
          </a:p>
          <a:p>
            <a:r>
              <a:rPr lang="en-US" altLang="zh-CN" dirty="0" smtClean="0">
                <a:ea typeface="微软雅黑 Light"/>
              </a:rPr>
              <a:t>String str2="12</a:t>
            </a:r>
            <a:r>
              <a:rPr lang="zh-CN" altLang="en-US" dirty="0" smtClean="0">
                <a:ea typeface="微软雅黑 Light"/>
              </a:rPr>
              <a:t>时</a:t>
            </a:r>
            <a:r>
              <a:rPr lang="en-US" altLang="zh-CN" dirty="0" smtClean="0">
                <a:ea typeface="微软雅黑 Light"/>
              </a:rPr>
              <a:t>23</a:t>
            </a:r>
            <a:r>
              <a:rPr lang="zh-CN" altLang="en-US" dirty="0" smtClean="0">
                <a:ea typeface="微软雅黑 Light"/>
              </a:rPr>
              <a:t>分</a:t>
            </a:r>
            <a:r>
              <a:rPr lang="en-US" altLang="zh-CN" dirty="0" smtClean="0">
                <a:ea typeface="微软雅黑 Light"/>
              </a:rPr>
              <a:t>34</a:t>
            </a:r>
            <a:r>
              <a:rPr lang="zh-CN" altLang="en-US" dirty="0" smtClean="0">
                <a:ea typeface="微软雅黑 Light"/>
              </a:rPr>
              <a:t>秒</a:t>
            </a:r>
            <a:r>
              <a:rPr lang="en-US" altLang="zh-CN" dirty="0" smtClean="0">
                <a:ea typeface="微软雅黑 Light"/>
              </a:rPr>
              <a:t>";</a:t>
            </a:r>
          </a:p>
          <a:p>
            <a:r>
              <a:rPr lang="en-US" altLang="zh-CN" dirty="0" smtClean="0">
                <a:ea typeface="微软雅黑 Light"/>
              </a:rPr>
              <a:t>String str3="2001/12/03 12</a:t>
            </a:r>
            <a:r>
              <a:rPr lang="zh-CN" altLang="en-US" dirty="0" smtClean="0">
                <a:ea typeface="微软雅黑 Light"/>
              </a:rPr>
              <a:t>时</a:t>
            </a:r>
            <a:r>
              <a:rPr lang="en-US" altLang="zh-CN" dirty="0" smtClean="0">
                <a:ea typeface="微软雅黑 Light"/>
              </a:rPr>
              <a:t>23</a:t>
            </a:r>
            <a:r>
              <a:rPr lang="zh-CN" altLang="en-US" dirty="0" smtClean="0">
                <a:ea typeface="微软雅黑 Light"/>
              </a:rPr>
              <a:t>分</a:t>
            </a:r>
            <a:r>
              <a:rPr lang="en-US" altLang="zh-CN" dirty="0" smtClean="0">
                <a:ea typeface="微软雅黑 Light"/>
              </a:rPr>
              <a:t>34</a:t>
            </a:r>
            <a:r>
              <a:rPr lang="zh-CN" altLang="en-US" dirty="0" smtClean="0">
                <a:ea typeface="微软雅黑 Light"/>
              </a:rPr>
              <a:t>秒</a:t>
            </a:r>
            <a:r>
              <a:rPr lang="en-US" altLang="zh-CN" dirty="0" smtClean="0">
                <a:ea typeface="微软雅黑 Light"/>
              </a:rPr>
              <a:t>";</a:t>
            </a:r>
          </a:p>
          <a:p>
            <a:r>
              <a:rPr lang="en-US" altLang="zh-CN" dirty="0" err="1" smtClean="0">
                <a:ea typeface="微软雅黑 Light"/>
              </a:rPr>
              <a:t>LocalDate</a:t>
            </a:r>
            <a:r>
              <a:rPr lang="en-US" altLang="zh-CN" dirty="0" smtClean="0">
                <a:ea typeface="微软雅黑 Light"/>
              </a:rPr>
              <a:t> date2=</a:t>
            </a:r>
            <a:r>
              <a:rPr lang="en-US" altLang="zh-CN" dirty="0" err="1" smtClean="0">
                <a:ea typeface="微软雅黑 Light"/>
              </a:rPr>
              <a:t>LocalDate.parse</a:t>
            </a:r>
            <a:r>
              <a:rPr lang="en-US" altLang="zh-CN" dirty="0" smtClean="0">
                <a:ea typeface="微软雅黑 Light"/>
              </a:rPr>
              <a:t>(str1,dtf1);</a:t>
            </a:r>
          </a:p>
          <a:p>
            <a:r>
              <a:rPr lang="en-US" altLang="zh-CN" dirty="0" err="1" smtClean="0">
                <a:ea typeface="微软雅黑 Light"/>
              </a:rPr>
              <a:t>LocalTime</a:t>
            </a:r>
            <a:r>
              <a:rPr lang="en-US" altLang="zh-CN" dirty="0" smtClean="0">
                <a:ea typeface="微软雅黑 Light"/>
              </a:rPr>
              <a:t> time2=</a:t>
            </a:r>
            <a:r>
              <a:rPr lang="en-US" altLang="zh-CN" dirty="0" err="1" smtClean="0">
                <a:ea typeface="微软雅黑 Light"/>
              </a:rPr>
              <a:t>LocalTime.parse</a:t>
            </a:r>
            <a:r>
              <a:rPr lang="en-US" altLang="zh-CN" dirty="0" smtClean="0">
                <a:ea typeface="微软雅黑 Light"/>
              </a:rPr>
              <a:t>(str2,dtf2);</a:t>
            </a:r>
          </a:p>
          <a:p>
            <a:r>
              <a:rPr lang="en-US" altLang="zh-CN" dirty="0" err="1" smtClean="0">
                <a:ea typeface="微软雅黑 Light"/>
              </a:rPr>
              <a:t>LocalDateTime</a:t>
            </a:r>
            <a:r>
              <a:rPr lang="en-US" altLang="zh-CN" dirty="0" smtClean="0">
                <a:ea typeface="微软雅黑 Light"/>
              </a:rPr>
              <a:t> datetime2=</a:t>
            </a:r>
            <a:r>
              <a:rPr lang="en-US" altLang="zh-CN" dirty="0" err="1" smtClean="0">
                <a:ea typeface="微软雅黑 Light"/>
              </a:rPr>
              <a:t>LocalDateTime.parse</a:t>
            </a:r>
            <a:r>
              <a:rPr lang="en-US" altLang="zh-CN" dirty="0" smtClean="0">
                <a:ea typeface="微软雅黑 Light"/>
              </a:rPr>
              <a:t>(str3,dtf3);</a:t>
            </a:r>
            <a:endParaRPr lang="en-US" dirty="0">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日期与时间</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JDK8</a:t>
            </a:r>
            <a:r>
              <a:rPr lang="zh-CN" altLang="en-US" dirty="0" smtClean="0"/>
              <a:t>之前的版本中，日期和时间分开表示么？</a:t>
            </a:r>
            <a:endParaRPr lang="en-US" altLang="zh-CN" dirty="0" smtClean="0"/>
          </a:p>
          <a:p>
            <a:r>
              <a:rPr lang="en-US" altLang="zh-CN" dirty="0" smtClean="0"/>
              <a:t>JDK8</a:t>
            </a:r>
            <a:r>
              <a:rPr lang="zh-CN" altLang="en-US" dirty="0" smtClean="0"/>
              <a:t>以前的版本中，与日期时间有关的</a:t>
            </a:r>
            <a:r>
              <a:rPr lang="en-US" altLang="zh-CN" dirty="0" smtClean="0"/>
              <a:t>API</a:t>
            </a:r>
            <a:r>
              <a:rPr lang="zh-CN" altLang="en-US" dirty="0" smtClean="0"/>
              <a:t>主要哪些类？</a:t>
            </a:r>
            <a:endParaRPr lang="en-US" altLang="zh-CN" dirty="0" smtClean="0"/>
          </a:p>
          <a:p>
            <a:r>
              <a:rPr lang="en-US" altLang="zh-CN" dirty="0" smtClean="0"/>
              <a:t>JDK8</a:t>
            </a:r>
            <a:r>
              <a:rPr lang="zh-CN" altLang="en-US" dirty="0" smtClean="0"/>
              <a:t>版本中，对日期时间相关的</a:t>
            </a:r>
            <a:r>
              <a:rPr lang="en-US" altLang="zh-CN" dirty="0" smtClean="0"/>
              <a:t>API</a:t>
            </a:r>
            <a:r>
              <a:rPr lang="zh-CN" altLang="en-US" dirty="0" smtClean="0"/>
              <a:t>，有哪些变化？</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49" name="Picture 1" descr="C:\Users\wxh\AppData\Roaming\Tencent\Users\29097443\QQ\WinTemp\RichOle\~JT5OE5OI06J{[[JYUU8N9N.png"/>
          <p:cNvPicPr>
            <a:picLocks noChangeAspect="1" noChangeArrowheads="1"/>
          </p:cNvPicPr>
          <p:nvPr/>
        </p:nvPicPr>
        <p:blipFill>
          <a:blip r:embed="rId3" cstate="print"/>
          <a:srcRect/>
          <a:stretch>
            <a:fillRect/>
          </a:stretch>
        </p:blipFill>
        <p:spPr bwMode="auto">
          <a:xfrm>
            <a:off x="3594537" y="5234151"/>
            <a:ext cx="3195145" cy="1008993"/>
          </a:xfrm>
          <a:prstGeom prst="rect">
            <a:avLst/>
          </a:prstGeom>
          <a:noFill/>
          <a:ln w="38100">
            <a:solidFill>
              <a:schemeClr val="accent6"/>
            </a:solidFill>
            <a:prstDash val="sysDash"/>
          </a:ln>
        </p:spPr>
      </p:pic>
      <p:sp>
        <p:nvSpPr>
          <p:cNvPr id="3" name="内容占位符 2"/>
          <p:cNvSpPr>
            <a:spLocks noGrp="1"/>
          </p:cNvSpPr>
          <p:nvPr>
            <p:ph idx="1"/>
          </p:nvPr>
        </p:nvSpPr>
        <p:spPr>
          <a:xfrm>
            <a:off x="306399" y="882868"/>
            <a:ext cx="11015870" cy="3641835"/>
          </a:xfrm>
        </p:spPr>
        <p:txBody>
          <a:bodyPr vert="horz" lIns="91440" tIns="45720" rIns="91440" bIns="45720" rtlCol="0">
            <a:noAutofit/>
          </a:bodyPr>
          <a:lstStyle/>
          <a:p>
            <a:r>
              <a:rPr lang="zh-CN" altLang="en-US" sz="2400" dirty="0" smtClean="0">
                <a:solidFill>
                  <a:schemeClr val="tx1">
                    <a:lumMod val="75000"/>
                    <a:lumOff val="25000"/>
                  </a:schemeClr>
                </a:solidFill>
              </a:rPr>
              <a:t>如果需要使用</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比较对象的属性值等，可以进行覆盖；</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例如，覆盖</a:t>
            </a:r>
            <a:r>
              <a:rPr lang="en-US" altLang="zh-CN" sz="2400" dirty="0" smtClean="0">
                <a:solidFill>
                  <a:schemeClr val="tx1">
                    <a:lumMod val="75000"/>
                    <a:lumOff val="25000"/>
                  </a:schemeClr>
                </a:solidFill>
              </a:rPr>
              <a:t>Course</a:t>
            </a:r>
            <a:r>
              <a:rPr lang="zh-CN" altLang="en-US" sz="2400" dirty="0" smtClean="0">
                <a:solidFill>
                  <a:schemeClr val="tx1">
                    <a:lumMod val="75000"/>
                    <a:lumOff val="25000"/>
                  </a:schemeClr>
                </a:solidFill>
              </a:rPr>
              <a:t>类中的</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方法，使得课程的</a:t>
            </a:r>
            <a:r>
              <a:rPr lang="en-US" altLang="zh-CN" sz="2400" dirty="0" smtClean="0">
                <a:solidFill>
                  <a:schemeClr val="tx1">
                    <a:lumMod val="75000"/>
                    <a:lumOff val="25000"/>
                  </a:schemeClr>
                </a:solidFill>
              </a:rPr>
              <a:t>title</a:t>
            </a:r>
            <a:r>
              <a:rPr lang="zh-CN" altLang="en-US" sz="2400" dirty="0" smtClean="0">
                <a:solidFill>
                  <a:schemeClr val="tx1">
                    <a:lumMod val="75000"/>
                    <a:lumOff val="25000"/>
                  </a:schemeClr>
                </a:solidFill>
              </a:rPr>
              <a:t>值和</a:t>
            </a:r>
            <a:r>
              <a:rPr lang="en-US" altLang="zh-CN" sz="2400" dirty="0" smtClean="0">
                <a:solidFill>
                  <a:schemeClr val="tx1">
                    <a:lumMod val="75000"/>
                    <a:lumOff val="25000"/>
                  </a:schemeClr>
                </a:solidFill>
              </a:rPr>
              <a:t>price</a:t>
            </a:r>
            <a:r>
              <a:rPr lang="zh-CN" altLang="en-US" sz="2400" dirty="0" smtClean="0">
                <a:solidFill>
                  <a:schemeClr val="tx1">
                    <a:lumMod val="75000"/>
                    <a:lumOff val="25000"/>
                  </a:schemeClr>
                </a:solidFill>
              </a:rPr>
              <a:t>值相同时，表示两个课程对象相等，</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返回</a:t>
            </a:r>
            <a:r>
              <a:rPr lang="en-US" altLang="zh-CN" sz="2400" dirty="0" smtClean="0">
                <a:solidFill>
                  <a:schemeClr val="tx1">
                    <a:lumMod val="75000"/>
                    <a:lumOff val="25000"/>
                  </a:schemeClr>
                </a:solidFill>
              </a:rPr>
              <a:t>true</a:t>
            </a:r>
            <a:r>
              <a:rPr lang="zh-CN" altLang="en-US" sz="2400" dirty="0" smtClean="0">
                <a:solidFill>
                  <a:schemeClr val="tx1">
                    <a:lumMod val="75000"/>
                    <a:lumOff val="25000"/>
                  </a:schemeClr>
                </a:solidFill>
              </a:rPr>
              <a:t>；</a:t>
            </a:r>
            <a:r>
              <a:rPr lang="en-US" altLang="zh-CN" sz="2400" dirty="0" smtClean="0">
                <a:solidFill>
                  <a:srgbClr val="C00000"/>
                </a:solidFill>
              </a:rPr>
              <a:t>【</a:t>
            </a:r>
            <a:r>
              <a:rPr lang="zh-CN" altLang="en-US" sz="2400" dirty="0" smtClean="0">
                <a:solidFill>
                  <a:srgbClr val="C00000"/>
                </a:solidFill>
              </a:rPr>
              <a:t>为了保存不同阶段代码，重新命名新类</a:t>
            </a:r>
            <a:r>
              <a:rPr lang="en-US" altLang="zh-CN" sz="2400" dirty="0" smtClean="0">
                <a:solidFill>
                  <a:srgbClr val="C00000"/>
                </a:solidFill>
              </a:rPr>
              <a:t>Course02</a:t>
            </a:r>
            <a:r>
              <a:rPr lang="zh-CN" altLang="en-US" sz="2400" dirty="0" smtClean="0">
                <a:solidFill>
                  <a:srgbClr val="C00000"/>
                </a:solidFill>
              </a:rPr>
              <a:t>，这种命名方式不符合企业的规范，此处仅为了学习方便</a:t>
            </a:r>
            <a:r>
              <a:rPr lang="en-US" altLang="zh-CN" sz="2400" dirty="0" smtClean="0">
                <a:solidFill>
                  <a:srgbClr val="C00000"/>
                </a:solidFill>
              </a:rPr>
              <a:t>】</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981083" y="3725053"/>
            <a:ext cx="5593140" cy="1477328"/>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a:t>
            </a:r>
          </a:p>
          <a:p>
            <a:r>
              <a:rPr lang="en-US" dirty="0" smtClean="0"/>
              <a:t>Course c1=new Course("Java",88);</a:t>
            </a:r>
          </a:p>
          <a:p>
            <a:r>
              <a:rPr lang="en-US" dirty="0" smtClean="0"/>
              <a:t>Course c2=new Course("Java",88);</a:t>
            </a:r>
          </a:p>
          <a:p>
            <a:r>
              <a:rPr lang="en-US" dirty="0" err="1" smtClean="0"/>
              <a:t>System.out.println</a:t>
            </a:r>
            <a:r>
              <a:rPr lang="en-US" dirty="0" smtClean="0"/>
              <a:t>("c1.equals(c2)="+c1.equals(c2));</a:t>
            </a:r>
          </a:p>
          <a:p>
            <a:r>
              <a:rPr lang="en-US" dirty="0" smtClean="0"/>
              <a:t>}</a:t>
            </a:r>
            <a:endParaRPr lang="en-US" dirty="0"/>
          </a:p>
        </p:txBody>
      </p:sp>
      <p:sp>
        <p:nvSpPr>
          <p:cNvPr id="7" name="Oval Callout 6"/>
          <p:cNvSpPr/>
          <p:nvPr/>
        </p:nvSpPr>
        <p:spPr>
          <a:xfrm>
            <a:off x="8245366" y="3720661"/>
            <a:ext cx="2538248" cy="2396359"/>
          </a:xfrm>
          <a:prstGeom prst="wedgeEllipseCallout">
            <a:avLst>
              <a:gd name="adj1" fmla="val -105785"/>
              <a:gd name="adj2" fmla="val 305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c</a:t>
            </a:r>
            <a:r>
              <a:rPr lang="en-US" dirty="0" smtClean="0">
                <a:solidFill>
                  <a:schemeClr val="tx1"/>
                </a:solidFill>
              </a:rPr>
              <a:t>1</a:t>
            </a:r>
            <a:r>
              <a:rPr lang="zh-CN" altLang="en-US" dirty="0" smtClean="0">
                <a:solidFill>
                  <a:schemeClr val="tx1"/>
                </a:solidFill>
              </a:rPr>
              <a:t>和</a:t>
            </a:r>
            <a:r>
              <a:rPr lang="en-US" altLang="zh-CN" dirty="0" smtClean="0">
                <a:solidFill>
                  <a:schemeClr val="tx1"/>
                </a:solidFill>
              </a:rPr>
              <a:t>c2</a:t>
            </a:r>
            <a:r>
              <a:rPr lang="zh-CN" altLang="en-US" dirty="0" smtClean="0">
                <a:solidFill>
                  <a:schemeClr val="tx1"/>
                </a:solidFill>
              </a:rPr>
              <a:t>的属性值完全一样，返回</a:t>
            </a:r>
            <a:r>
              <a:rPr lang="en-US" altLang="zh-CN" dirty="0" smtClean="0">
                <a:solidFill>
                  <a:schemeClr val="tx1"/>
                </a:solidFill>
              </a:rPr>
              <a:t>true</a:t>
            </a:r>
            <a:r>
              <a:rPr lang="zh-CN" altLang="en-US" dirty="0" smtClean="0">
                <a:solidFill>
                  <a:schemeClr val="tx1"/>
                </a:solidFill>
              </a:rPr>
              <a:t>，因为</a:t>
            </a:r>
            <a:r>
              <a:rPr lang="en-US" altLang="zh-CN" dirty="0" smtClean="0">
                <a:solidFill>
                  <a:schemeClr val="tx1"/>
                </a:solidFill>
              </a:rPr>
              <a:t>Course02</a:t>
            </a:r>
            <a:r>
              <a:rPr lang="zh-CN" altLang="en-US" dirty="0" smtClean="0">
                <a:solidFill>
                  <a:schemeClr val="tx1"/>
                </a:solidFill>
              </a:rPr>
              <a:t>类中已经把</a:t>
            </a:r>
            <a:r>
              <a:rPr lang="en-US" altLang="zh-CN" dirty="0" smtClean="0">
                <a:solidFill>
                  <a:schemeClr val="tx1"/>
                </a:solidFill>
              </a:rPr>
              <a:t>equals</a:t>
            </a:r>
            <a:r>
              <a:rPr lang="zh-CN" altLang="en-US" dirty="0" smtClean="0">
                <a:solidFill>
                  <a:schemeClr val="tx1"/>
                </a:solidFill>
              </a:rPr>
              <a:t>方法进行了重写。</a:t>
            </a:r>
            <a:endParaRPr lang="en-US" b="1" dirty="0">
              <a:solidFill>
                <a:srgbClr val="C00000"/>
              </a:solidFill>
            </a:endParaRPr>
          </a:p>
        </p:txBody>
      </p:sp>
      <p:sp>
        <p:nvSpPr>
          <p:cNvPr id="8" name="TextBox 7">
            <a:hlinkClick r:id="rId4"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5" action="ppaction://hlinkfile"/>
              </a:rPr>
              <a:t>课堂案例：</a:t>
            </a:r>
            <a:r>
              <a:rPr lang="en-US" altLang="zh-CN" dirty="0" smtClean="0">
                <a:hlinkClick r:id="rId5" action="ppaction://hlinkfile"/>
              </a:rPr>
              <a:t>Course02.java</a:t>
            </a:r>
            <a:endParaRPr lang="en-US" dirty="0"/>
          </a:p>
        </p:txBody>
      </p:sp>
    </p:spTree>
  </p:cSld>
  <p:clrMapOvr>
    <a:masterClrMapping/>
  </p:clrMapOvr>
  <p:transition spd="slow">
    <p:push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日期与时间</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92500" lnSpcReduction="10000"/>
          </a:bodyPr>
          <a:lstStyle/>
          <a:p>
            <a:r>
              <a:rPr lang="en-US" altLang="zh-CN" dirty="0" smtClean="0"/>
              <a:t>JDK1.8</a:t>
            </a:r>
            <a:r>
              <a:rPr lang="zh-CN" altLang="en-US" dirty="0" smtClean="0"/>
              <a:t>以前版本中，日期和时间没有分别表示，都是用相同类型表示；</a:t>
            </a:r>
            <a:endParaRPr lang="en-US" altLang="zh-CN" dirty="0" smtClean="0"/>
          </a:p>
          <a:p>
            <a:r>
              <a:rPr lang="en-US" altLang="zh-CN" dirty="0" smtClean="0"/>
              <a:t>JDK1.8</a:t>
            </a:r>
            <a:r>
              <a:rPr lang="zh-CN" altLang="en-US" dirty="0" smtClean="0"/>
              <a:t>以前版本中，和日期时间有关的</a:t>
            </a:r>
            <a:r>
              <a:rPr lang="en-US" altLang="zh-CN" dirty="0" smtClean="0"/>
              <a:t>API</a:t>
            </a:r>
            <a:r>
              <a:rPr lang="zh-CN" altLang="en-US" dirty="0" smtClean="0"/>
              <a:t>主要包括</a:t>
            </a:r>
            <a:r>
              <a:rPr lang="en-US" altLang="zh-CN" dirty="0" smtClean="0"/>
              <a:t>Date</a:t>
            </a:r>
            <a:r>
              <a:rPr lang="zh-CN" altLang="en-US" dirty="0" smtClean="0"/>
              <a:t>、</a:t>
            </a:r>
            <a:r>
              <a:rPr lang="en-US" altLang="zh-CN" dirty="0" smtClean="0"/>
              <a:t>Calendar</a:t>
            </a:r>
            <a:r>
              <a:rPr lang="zh-CN" altLang="en-US" dirty="0" smtClean="0"/>
              <a:t>、</a:t>
            </a:r>
            <a:r>
              <a:rPr lang="en-US" altLang="zh-CN" dirty="0" err="1" smtClean="0"/>
              <a:t>SimpleDateFormat</a:t>
            </a:r>
            <a:r>
              <a:rPr lang="zh-CN" altLang="en-US" dirty="0" smtClean="0"/>
              <a:t>等；</a:t>
            </a:r>
            <a:endParaRPr lang="en-US" altLang="zh-CN" dirty="0" smtClean="0"/>
          </a:p>
          <a:p>
            <a:r>
              <a:rPr lang="en-US" altLang="zh-CN" dirty="0" smtClean="0"/>
              <a:t>JDK1.8</a:t>
            </a:r>
            <a:r>
              <a:rPr lang="zh-CN" altLang="en-US" dirty="0" smtClean="0"/>
              <a:t>版本中，对时间和日期相关的</a:t>
            </a:r>
            <a:r>
              <a:rPr lang="en-US" altLang="zh-CN" dirty="0" smtClean="0"/>
              <a:t>API</a:t>
            </a:r>
            <a:r>
              <a:rPr lang="zh-CN" altLang="en-US" dirty="0" smtClean="0"/>
              <a:t>进行了较大改动，将日期和时间分开用不同类型表示，每种类中都有相似的方法；主要的三个类有</a:t>
            </a:r>
            <a:r>
              <a:rPr lang="en-US" altLang="zh-CN" dirty="0" err="1" smtClean="0"/>
              <a:t>LocalDate</a:t>
            </a:r>
            <a:r>
              <a:rPr lang="zh-CN" altLang="en-US" dirty="0" smtClean="0"/>
              <a:t>、</a:t>
            </a:r>
            <a:r>
              <a:rPr lang="en-US" altLang="zh-CN" dirty="0" err="1" smtClean="0"/>
              <a:t>LocalTime</a:t>
            </a:r>
            <a:r>
              <a:rPr lang="zh-CN" altLang="en-US" dirty="0" smtClean="0"/>
              <a:t>、</a:t>
            </a:r>
            <a:r>
              <a:rPr lang="en-US" altLang="zh-CN" dirty="0" err="1" smtClean="0"/>
              <a:t>LocalDateTime</a:t>
            </a:r>
            <a:r>
              <a:rPr lang="zh-CN" altLang="en-US" dirty="0" smtClean="0"/>
              <a:t>；</a:t>
            </a:r>
            <a:endParaRPr lang="en-US" altLang="zh-CN" dirty="0" smtClean="0"/>
          </a:p>
          <a:p>
            <a:r>
              <a:rPr lang="en-US" altLang="zh-CN" dirty="0" smtClean="0"/>
              <a:t>JDK1.8</a:t>
            </a:r>
            <a:r>
              <a:rPr lang="zh-CN" altLang="en-US" dirty="0" smtClean="0"/>
              <a:t>版本中，使用</a:t>
            </a:r>
            <a:r>
              <a:rPr lang="en-US" altLang="zh-CN" dirty="0" err="1" smtClean="0"/>
              <a:t>DateTimeFormatter</a:t>
            </a:r>
            <a:r>
              <a:rPr lang="zh-CN" altLang="en-US" dirty="0" smtClean="0"/>
              <a:t>对日期和时间进行格式化以及把文本转换成日期时间；</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8</a:t>
            </a:r>
            <a:r>
              <a:rPr lang="zh-CN" altLang="en-US" dirty="0" smtClean="0"/>
              <a:t>节</a:t>
            </a:r>
            <a:r>
              <a:rPr lang="en-US" altLang="zh-CN" dirty="0" smtClean="0"/>
              <a:t>【</a:t>
            </a:r>
            <a:r>
              <a:rPr lang="zh-CN" altLang="en-US" dirty="0" smtClean="0"/>
              <a:t>国际化支持</a:t>
            </a:r>
            <a:r>
              <a:rPr lang="en-US" altLang="zh-CN" dirty="0" smtClean="0"/>
              <a:t>】</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t>Java</a:t>
            </a:r>
            <a:r>
              <a:rPr lang="zh-CN" altLang="en-US" dirty="0" smtClean="0"/>
              <a:t>中对国际化的一般支持</a:t>
            </a:r>
          </a:p>
          <a:p>
            <a:r>
              <a:rPr lang="zh-CN" altLang="en-US" dirty="0" smtClean="0"/>
              <a:t>知识点</a:t>
            </a:r>
            <a:r>
              <a:rPr lang="en-US" altLang="zh-CN" dirty="0" smtClean="0"/>
              <a:t>2</a:t>
            </a:r>
            <a:r>
              <a:rPr lang="zh-CN" altLang="en-US" dirty="0" smtClean="0"/>
              <a:t>： </a:t>
            </a:r>
            <a:r>
              <a:rPr lang="en-US" altLang="zh-CN" dirty="0" smtClean="0"/>
              <a:t>Properties</a:t>
            </a:r>
            <a:r>
              <a:rPr lang="zh-CN" altLang="en-US" dirty="0" smtClean="0"/>
              <a:t>文件</a:t>
            </a:r>
          </a:p>
          <a:p>
            <a:r>
              <a:rPr lang="zh-CN" altLang="en-US" dirty="0" smtClean="0"/>
              <a:t>知识点</a:t>
            </a:r>
            <a:r>
              <a:rPr lang="en-US" altLang="zh-CN" dirty="0" smtClean="0"/>
              <a:t>3</a:t>
            </a:r>
            <a:r>
              <a:rPr lang="zh-CN" altLang="en-US" dirty="0" smtClean="0"/>
              <a:t>： </a:t>
            </a:r>
            <a:r>
              <a:rPr lang="en-US" altLang="zh-CN" dirty="0" smtClean="0"/>
              <a:t>Properties</a:t>
            </a:r>
            <a:r>
              <a:rPr lang="zh-CN" altLang="en-US" dirty="0" smtClean="0"/>
              <a:t>及</a:t>
            </a:r>
            <a:r>
              <a:rPr lang="en-US" altLang="zh-CN" dirty="0" err="1" smtClean="0"/>
              <a:t>ResourceBundle</a:t>
            </a:r>
            <a:endParaRPr lang="en-US" altLang="zh-CN" dirty="0" smtClean="0"/>
          </a:p>
          <a:p>
            <a:r>
              <a:rPr lang="zh-CN" altLang="en-US" dirty="0" smtClean="0"/>
              <a:t>知识点</a:t>
            </a:r>
            <a:r>
              <a:rPr lang="en-US" altLang="zh-CN" dirty="0" smtClean="0"/>
              <a:t>4</a:t>
            </a:r>
            <a:r>
              <a:rPr lang="zh-CN" altLang="en-US" dirty="0" smtClean="0"/>
              <a:t>：消息文本格式化</a:t>
            </a:r>
            <a:endParaRPr lang="en-US" altLang="zh-CN" dirty="0" smtClean="0"/>
          </a:p>
          <a:p>
            <a:pPr>
              <a:buNone/>
            </a:pP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5260201"/>
          </a:xfrm>
        </p:spPr>
        <p:txBody>
          <a:bodyPr vert="horz" lIns="91440" tIns="45720" rIns="91440" bIns="45720" rtlCol="0">
            <a:noAutofit/>
          </a:bodyPr>
          <a:lstStyle/>
          <a:p>
            <a:r>
              <a:rPr lang="zh-CN" altLang="en-US" sz="2400" dirty="0" smtClean="0">
                <a:solidFill>
                  <a:schemeClr val="tx1">
                    <a:lumMod val="75000"/>
                    <a:lumOff val="25000"/>
                  </a:schemeClr>
                </a:solidFill>
              </a:rPr>
              <a:t>所谓国际化（</a:t>
            </a:r>
            <a:r>
              <a:rPr lang="en-US" altLang="zh-CN" sz="2400" dirty="0" smtClean="0">
                <a:solidFill>
                  <a:schemeClr val="tx1">
                    <a:lumMod val="75000"/>
                    <a:lumOff val="25000"/>
                  </a:schemeClr>
                </a:solidFill>
              </a:rPr>
              <a:t>internationalization</a:t>
            </a:r>
            <a:r>
              <a:rPr lang="zh-CN" altLang="en-US" sz="2400" dirty="0" smtClean="0">
                <a:solidFill>
                  <a:schemeClr val="tx1">
                    <a:lumMod val="75000"/>
                    <a:lumOff val="25000"/>
                  </a:schemeClr>
                </a:solidFill>
              </a:rPr>
              <a:t>，简称</a:t>
            </a:r>
            <a:r>
              <a:rPr lang="en-US" altLang="zh-CN" sz="2400" dirty="0" smtClean="0">
                <a:solidFill>
                  <a:schemeClr val="tx1">
                    <a:lumMod val="75000"/>
                    <a:lumOff val="25000"/>
                  </a:schemeClr>
                </a:solidFill>
              </a:rPr>
              <a:t>i18n</a:t>
            </a:r>
            <a:r>
              <a:rPr lang="zh-CN" altLang="en-US" sz="2400" dirty="0" smtClean="0">
                <a:solidFill>
                  <a:schemeClr val="tx1">
                    <a:lumMod val="75000"/>
                    <a:lumOff val="25000"/>
                  </a:schemeClr>
                </a:solidFill>
              </a:rPr>
              <a:t>）指的是一个应用程序能够支持多种语言，根据客户的语言环境返回不同语言的界面；</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要实现国际化，简单地说，就是要为应用程序准备几套不同语言版本的资源文件，这些资源文件按照命名规范放置在不同的目录下，应用程序能够根据客户的语言环境自动匹配使用不同版本的资源文件；</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“国际化信息”也被称为“本地化信息”，要确定一个特点类型的“本地化信息”，起码需要确定 </a:t>
            </a:r>
            <a:r>
              <a:rPr lang="zh-CN" altLang="en-US" sz="2400" dirty="0" smtClean="0">
                <a:solidFill>
                  <a:srgbClr val="C00000"/>
                </a:solidFill>
              </a:rPr>
              <a:t>“语言类型”</a:t>
            </a:r>
            <a:r>
              <a:rPr lang="zh-CN" altLang="en-US" sz="2400" dirty="0" smtClean="0">
                <a:solidFill>
                  <a:schemeClr val="tx1">
                    <a:lumMod val="75000"/>
                    <a:lumOff val="25000"/>
                  </a:schemeClr>
                </a:solidFill>
              </a:rPr>
              <a:t>和</a:t>
            </a:r>
            <a:r>
              <a:rPr lang="zh-CN" altLang="en-US" sz="2400" dirty="0" smtClean="0">
                <a:solidFill>
                  <a:srgbClr val="C00000"/>
                </a:solidFill>
              </a:rPr>
              <a:t>“国家</a:t>
            </a:r>
            <a:r>
              <a:rPr lang="en-US" altLang="zh-CN" sz="2400" dirty="0" smtClean="0">
                <a:solidFill>
                  <a:srgbClr val="C00000"/>
                </a:solidFill>
              </a:rPr>
              <a:t>/</a:t>
            </a:r>
            <a:r>
              <a:rPr lang="zh-CN" altLang="en-US" sz="2400" dirty="0" smtClean="0">
                <a:solidFill>
                  <a:srgbClr val="C00000"/>
                </a:solidFill>
              </a:rPr>
              <a:t>地区的类型”</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r>
              <a:rPr lang="en-US" altLang="zh-CN" sz="2400" dirty="0" err="1" smtClean="0">
                <a:solidFill>
                  <a:srgbClr val="C00000"/>
                </a:solidFill>
              </a:rPr>
              <a:t>Java.util.Locale</a:t>
            </a:r>
            <a:r>
              <a:rPr lang="zh-CN" altLang="en-US" sz="2400" dirty="0" smtClean="0">
                <a:solidFill>
                  <a:schemeClr val="tx1">
                    <a:lumMod val="75000"/>
                    <a:lumOff val="25000"/>
                  </a:schemeClr>
                </a:solidFill>
              </a:rPr>
              <a:t>是表示语言和国家</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地区信息的本地化类，是</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创建国际化应用的基础。</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中对国际化的一般支持</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814325"/>
          </a:xfrm>
        </p:spPr>
        <p:txBody>
          <a:bodyPr vert="horz" lIns="91440" tIns="45720" rIns="91440" bIns="45720" rtlCol="0">
            <a:noAutofit/>
          </a:bodyPr>
          <a:lstStyle/>
          <a:p>
            <a:r>
              <a:rPr lang="zh-CN" altLang="en-US" sz="2400" dirty="0" smtClean="0">
                <a:solidFill>
                  <a:schemeClr val="tx1">
                    <a:lumMod val="75000"/>
                    <a:lumOff val="25000"/>
                  </a:schemeClr>
                </a:solidFill>
              </a:rPr>
              <a:t>“语言类型”和“国家</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地区的类型” 确定了一个</a:t>
            </a:r>
            <a:r>
              <a:rPr lang="en-US" altLang="zh-CN" sz="2400" dirty="0" smtClean="0">
                <a:solidFill>
                  <a:schemeClr val="tx1">
                    <a:lumMod val="75000"/>
                    <a:lumOff val="25000"/>
                  </a:schemeClr>
                </a:solidFill>
              </a:rPr>
              <a:t>Locale</a:t>
            </a:r>
            <a:r>
              <a:rPr lang="zh-CN" altLang="en-US" sz="2400" dirty="0" smtClean="0">
                <a:solidFill>
                  <a:schemeClr val="tx1">
                    <a:lumMod val="75000"/>
                    <a:lumOff val="25000"/>
                  </a:schemeClr>
                </a:solidFill>
              </a:rPr>
              <a:t>对象的基本信息；</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中对国际化的一般支持</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76165" y="2185858"/>
          <a:ext cx="10974552" cy="1112520"/>
        </p:xfrm>
        <a:graphic>
          <a:graphicData uri="http://schemas.openxmlformats.org/drawingml/2006/table">
            <a:tbl>
              <a:tblPr firstRow="1" bandRow="1">
                <a:tableStyleId>{5C22544A-7EE6-4342-B048-85BDC9FD1C3A}</a:tableStyleId>
              </a:tblPr>
              <a:tblGrid>
                <a:gridCol w="5519683"/>
                <a:gridCol w="545486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Locale(String language) </a:t>
                      </a:r>
                      <a:endParaRPr lang="en-US" dirty="0"/>
                    </a:p>
                  </a:txBody>
                  <a:tcPr/>
                </a:tc>
                <a:tc>
                  <a:txBody>
                    <a:bodyPr/>
                    <a:lstStyle/>
                    <a:p>
                      <a:r>
                        <a:rPr lang="zh-CN" altLang="en-US" dirty="0" smtClean="0"/>
                        <a:t>只指定语言类型，创建</a:t>
                      </a:r>
                      <a:r>
                        <a:rPr lang="en-US" altLang="zh-CN" dirty="0" smtClean="0"/>
                        <a:t>Locale</a:t>
                      </a:r>
                      <a:r>
                        <a:rPr lang="zh-CN" altLang="en-US" dirty="0" smtClean="0"/>
                        <a:t>对象；</a:t>
                      </a:r>
                      <a:endParaRPr lang="en-US" dirty="0"/>
                    </a:p>
                  </a:txBody>
                  <a:tcPr/>
                </a:tc>
              </a:tr>
              <a:tr h="370840">
                <a:tc>
                  <a:txBody>
                    <a:bodyPr/>
                    <a:lstStyle/>
                    <a:p>
                      <a:pPr algn="l"/>
                      <a:r>
                        <a:rPr lang="en-US" altLang="zh-CN" dirty="0" smtClean="0"/>
                        <a:t>Locale(String language, String country) </a:t>
                      </a:r>
                    </a:p>
                  </a:txBody>
                  <a:tcPr/>
                </a:tc>
                <a:tc>
                  <a:txBody>
                    <a:bodyPr/>
                    <a:lstStyle/>
                    <a:p>
                      <a:r>
                        <a:rPr lang="zh-CN" altLang="en-US" dirty="0" smtClean="0"/>
                        <a:t>指定语言类型及国家</a:t>
                      </a:r>
                      <a:r>
                        <a:rPr lang="en-US" altLang="zh-CN" dirty="0" smtClean="0"/>
                        <a:t>/</a:t>
                      </a:r>
                      <a:r>
                        <a:rPr lang="zh-CN" altLang="en-US" dirty="0" smtClean="0"/>
                        <a:t>地区类型，创建</a:t>
                      </a:r>
                      <a:r>
                        <a:rPr lang="en-US" altLang="zh-CN" dirty="0" smtClean="0"/>
                        <a:t>Locale</a:t>
                      </a:r>
                      <a:r>
                        <a:rPr lang="zh-CN" altLang="en-US" dirty="0" smtClean="0"/>
                        <a:t>对象；</a:t>
                      </a:r>
                      <a:endParaRPr lang="en-US" dirty="0"/>
                    </a:p>
                  </a:txBody>
                  <a:tcPr/>
                </a:tc>
              </a:tr>
            </a:tbl>
          </a:graphicData>
        </a:graphic>
      </p:graphicFrame>
      <p:sp>
        <p:nvSpPr>
          <p:cNvPr id="6" name="内容占位符 2"/>
          <p:cNvSpPr txBox="1">
            <a:spLocks/>
          </p:cNvSpPr>
          <p:nvPr/>
        </p:nvSpPr>
        <p:spPr>
          <a:xfrm>
            <a:off x="458799" y="3673593"/>
            <a:ext cx="11015870" cy="709222"/>
          </a:xfrm>
          <a:prstGeom prst="rect">
            <a:avLst/>
          </a:prstGeom>
        </p:spPr>
        <p:txBody>
          <a:bodyPr vert="horz" lIns="91440" tIns="45720" rIns="91440" bIns="45720" rtlCol="0">
            <a:noAutofit/>
          </a:bodyPr>
          <a:lstStyle/>
          <a:p>
            <a:pPr marL="228600" lvl="0" indent="-228600">
              <a:lnSpc>
                <a:spcPct val="150000"/>
              </a:lnSpc>
              <a:spcBef>
                <a:spcPts val="1000"/>
              </a:spcBef>
              <a:buFont typeface="Arial" panose="020B0604020202020204" pitchFamily="34" charset="0"/>
              <a:buChar cha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“语言类型”和“国家</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地区的类型” 可以在很多网站查到列表，部分示例：</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pic>
        <p:nvPicPr>
          <p:cNvPr id="126977" name="Picture 1" descr="C:\Users\wxh\AppData\Roaming\Tencent\Users\29097443\QQ\WinTemp\RichOle\~$7EIALN1%8K9Z0EDK@3CG3.png"/>
          <p:cNvPicPr>
            <a:picLocks noChangeAspect="1" noChangeArrowheads="1"/>
          </p:cNvPicPr>
          <p:nvPr/>
        </p:nvPicPr>
        <p:blipFill>
          <a:blip r:embed="rId3" cstate="print"/>
          <a:srcRect/>
          <a:stretch>
            <a:fillRect/>
          </a:stretch>
        </p:blipFill>
        <p:spPr bwMode="auto">
          <a:xfrm>
            <a:off x="1008993" y="4461641"/>
            <a:ext cx="7734300" cy="1809750"/>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577842"/>
          </a:xfrm>
        </p:spPr>
        <p:txBody>
          <a:bodyPr vert="horz" lIns="91440" tIns="45720" rIns="91440" bIns="45720" rtlCol="0">
            <a:noAutofit/>
          </a:bodyPr>
          <a:lstStyle/>
          <a:p>
            <a:r>
              <a:rPr lang="zh-CN" altLang="en-US" sz="2400" dirty="0" smtClean="0">
                <a:solidFill>
                  <a:schemeClr val="tx1">
                    <a:lumMod val="75000"/>
                    <a:lumOff val="25000"/>
                  </a:schemeClr>
                </a:solidFill>
              </a:rPr>
              <a:t>创建</a:t>
            </a:r>
            <a:r>
              <a:rPr lang="en-US" altLang="zh-CN" sz="2400" dirty="0" smtClean="0">
                <a:solidFill>
                  <a:schemeClr val="tx1">
                    <a:lumMod val="75000"/>
                    <a:lumOff val="25000"/>
                  </a:schemeClr>
                </a:solidFill>
              </a:rPr>
              <a:t>Locale</a:t>
            </a:r>
            <a:r>
              <a:rPr lang="zh-CN" altLang="en-US" sz="2400" dirty="0" smtClean="0">
                <a:solidFill>
                  <a:schemeClr val="tx1">
                    <a:lumMod val="75000"/>
                    <a:lumOff val="25000"/>
                  </a:schemeClr>
                </a:solidFill>
              </a:rPr>
              <a:t>对象：</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中对国际化的一般支持</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7" name="TextBox 6"/>
          <p:cNvSpPr txBox="1"/>
          <p:nvPr/>
        </p:nvSpPr>
        <p:spPr>
          <a:xfrm>
            <a:off x="605500" y="1946161"/>
            <a:ext cx="10687987" cy="1200329"/>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使用语言信息创建</a:t>
            </a:r>
            <a:r>
              <a:rPr lang="en-US" altLang="zh-CN" dirty="0" smtClean="0">
                <a:ea typeface="微软雅黑 Light"/>
              </a:rPr>
              <a:t>Locale</a:t>
            </a:r>
          </a:p>
          <a:p>
            <a:r>
              <a:rPr lang="en-US" altLang="zh-CN" dirty="0" smtClean="0">
                <a:ea typeface="微软雅黑 Light"/>
              </a:rPr>
              <a:t>	Locale locale1=new Locale(“</a:t>
            </a:r>
            <a:r>
              <a:rPr lang="en-US" altLang="zh-CN" dirty="0" err="1" smtClean="0">
                <a:ea typeface="微软雅黑 Light"/>
              </a:rPr>
              <a:t>zh</a:t>
            </a:r>
            <a:r>
              <a:rPr lang="en-US" altLang="zh-CN" dirty="0" smtClean="0">
                <a:ea typeface="微软雅黑 Light"/>
              </a:rPr>
              <a:t>");</a:t>
            </a:r>
          </a:p>
          <a:p>
            <a:r>
              <a:rPr lang="en-US" altLang="zh-CN" dirty="0" smtClean="0">
                <a:ea typeface="微软雅黑 Light"/>
              </a:rPr>
              <a:t>//	</a:t>
            </a:r>
            <a:r>
              <a:rPr lang="zh-CN" altLang="en-US" dirty="0" smtClean="0">
                <a:ea typeface="微软雅黑 Light"/>
              </a:rPr>
              <a:t>使用语言及国家地区信息创建</a:t>
            </a:r>
            <a:r>
              <a:rPr lang="en-US" altLang="zh-CN" dirty="0" smtClean="0">
                <a:ea typeface="微软雅黑 Light"/>
              </a:rPr>
              <a:t>Locale</a:t>
            </a:r>
          </a:p>
          <a:p>
            <a:r>
              <a:rPr lang="en-US" altLang="zh-CN" dirty="0" smtClean="0">
                <a:ea typeface="微软雅黑 Light"/>
              </a:rPr>
              <a:t>	Locale locale2=new Locale("</a:t>
            </a:r>
            <a:r>
              <a:rPr lang="en-US" altLang="zh-CN" dirty="0" err="1" smtClean="0">
                <a:ea typeface="微软雅黑 Light"/>
              </a:rPr>
              <a:t>en","US</a:t>
            </a:r>
            <a:r>
              <a:rPr lang="en-US" altLang="zh-CN" dirty="0" smtClean="0">
                <a:ea typeface="微软雅黑 Light"/>
              </a:rPr>
              <a:t>");</a:t>
            </a:r>
            <a:endParaRPr lang="en-US" dirty="0">
              <a:ea typeface="微软雅黑 Light"/>
            </a:endParaRPr>
          </a:p>
        </p:txBody>
      </p:sp>
      <p:sp>
        <p:nvSpPr>
          <p:cNvPr id="8" name="内容占位符 2"/>
          <p:cNvSpPr txBox="1">
            <a:spLocks/>
          </p:cNvSpPr>
          <p:nvPr/>
        </p:nvSpPr>
        <p:spPr>
          <a:xfrm>
            <a:off x="411503" y="3263690"/>
            <a:ext cx="11015870" cy="57784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Local</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e</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类中定义了大量的常量，用来表示常用的</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Locale</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对象：</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9" name="TextBox 8"/>
          <p:cNvSpPr txBox="1"/>
          <p:nvPr/>
        </p:nvSpPr>
        <p:spPr>
          <a:xfrm>
            <a:off x="521417" y="3958892"/>
            <a:ext cx="10687987" cy="1477328"/>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等同于</a:t>
            </a:r>
            <a:r>
              <a:rPr lang="en-US" altLang="zh-CN" dirty="0" smtClean="0">
                <a:ea typeface="微软雅黑 Light"/>
              </a:rPr>
              <a:t>Locale locale1=new Locale("</a:t>
            </a:r>
            <a:r>
              <a:rPr lang="en-US" altLang="zh-CN" dirty="0" err="1" smtClean="0">
                <a:ea typeface="微软雅黑 Light"/>
              </a:rPr>
              <a:t>zh</a:t>
            </a:r>
            <a:r>
              <a:rPr lang="en-US" altLang="zh-CN" dirty="0" smtClean="0">
                <a:ea typeface="微软雅黑 Light"/>
              </a:rPr>
              <a:t>");</a:t>
            </a:r>
          </a:p>
          <a:p>
            <a:r>
              <a:rPr lang="en-US" altLang="zh-CN" dirty="0" smtClean="0">
                <a:ea typeface="微软雅黑 Light"/>
              </a:rPr>
              <a:t>	Locale locale3=</a:t>
            </a:r>
            <a:r>
              <a:rPr lang="en-US" altLang="zh-CN" dirty="0" err="1" smtClean="0">
                <a:ea typeface="微软雅黑 Light"/>
              </a:rPr>
              <a:t>Locale.CHINESE</a:t>
            </a:r>
            <a:r>
              <a:rPr lang="en-US" altLang="zh-CN" dirty="0" smtClean="0">
                <a:ea typeface="微软雅黑 Light"/>
              </a:rPr>
              <a:t>;</a:t>
            </a:r>
          </a:p>
          <a:p>
            <a:r>
              <a:rPr lang="en-US" altLang="zh-CN" dirty="0" smtClean="0">
                <a:ea typeface="微软雅黑 Light"/>
              </a:rPr>
              <a:t>//	</a:t>
            </a:r>
            <a:r>
              <a:rPr lang="zh-CN" altLang="en-US" dirty="0" smtClean="0">
                <a:ea typeface="微软雅黑 Light"/>
              </a:rPr>
              <a:t>等同于</a:t>
            </a:r>
            <a:r>
              <a:rPr lang="en-US" altLang="zh-CN" dirty="0" smtClean="0">
                <a:ea typeface="微软雅黑 Light"/>
              </a:rPr>
              <a:t>Locale locale2=new Locale("</a:t>
            </a:r>
            <a:r>
              <a:rPr lang="en-US" altLang="zh-CN" dirty="0" err="1" smtClean="0">
                <a:ea typeface="微软雅黑 Light"/>
              </a:rPr>
              <a:t>en","US</a:t>
            </a:r>
            <a:r>
              <a:rPr lang="en-US" altLang="zh-CN" dirty="0" smtClean="0">
                <a:ea typeface="微软雅黑 Light"/>
              </a:rPr>
              <a:t>");</a:t>
            </a:r>
          </a:p>
          <a:p>
            <a:r>
              <a:rPr lang="en-US" altLang="zh-CN" dirty="0" smtClean="0">
                <a:ea typeface="微软雅黑 Light"/>
              </a:rPr>
              <a:t>	Locale locale4=Locale.US;</a:t>
            </a:r>
          </a:p>
          <a:p>
            <a:r>
              <a:rPr lang="en-US" altLang="zh-CN" dirty="0" smtClean="0">
                <a:ea typeface="微软雅黑 Light"/>
              </a:rPr>
              <a:t>	</a:t>
            </a:r>
            <a:endParaRPr lang="en-US" dirty="0">
              <a:ea typeface="微软雅黑 Light"/>
            </a:endParaRPr>
          </a:p>
        </p:txBody>
      </p:sp>
      <p:sp>
        <p:nvSpPr>
          <p:cNvPr id="10" name="TextBox 9">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p>
          <a:p>
            <a:r>
              <a:rPr lang="en-US" dirty="0" smtClean="0">
                <a:ea typeface="微软雅黑 Light"/>
                <a:hlinkClick r:id="rId5" action="ppaction://hlinkfile"/>
              </a:rPr>
              <a:t>Test</a:t>
            </a:r>
            <a:r>
              <a:rPr lang="en-US" altLang="zh-CN" dirty="0" smtClean="0">
                <a:ea typeface="微软雅黑 Light"/>
                <a:hlinkClick r:id="rId5" action="ppaction://hlinkfile"/>
              </a:rPr>
              <a:t>Locale.</a:t>
            </a:r>
            <a:r>
              <a:rPr lang="en-US" altLang="zh-CN" dirty="0" smtClean="0">
                <a:hlinkClick r:id="rId5"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1649896"/>
          </a:xfrm>
        </p:spPr>
        <p:txBody>
          <a:bodyPr vert="horz" lIns="91440" tIns="45720" rIns="91440" bIns="45720" rtlCol="0">
            <a:noAutofit/>
          </a:bodyPr>
          <a:lstStyle/>
          <a:p>
            <a:r>
              <a:rPr lang="zh-CN" altLang="en-US" sz="2400" dirty="0" smtClean="0">
                <a:solidFill>
                  <a:schemeClr val="tx1">
                    <a:lumMod val="75000"/>
                    <a:lumOff val="25000"/>
                  </a:schemeClr>
                </a:solidFill>
              </a:rPr>
              <a:t>进行国际化以及格式化的类基本都会使用到</a:t>
            </a:r>
            <a:r>
              <a:rPr lang="en-US" altLang="zh-CN" sz="2400" dirty="0" smtClean="0">
                <a:solidFill>
                  <a:schemeClr val="tx1">
                    <a:lumMod val="75000"/>
                    <a:lumOff val="25000"/>
                  </a:schemeClr>
                </a:solidFill>
              </a:rPr>
              <a:t>Locale</a:t>
            </a:r>
            <a:r>
              <a:rPr lang="zh-CN" altLang="en-US" sz="2400" dirty="0" smtClean="0">
                <a:solidFill>
                  <a:schemeClr val="tx1">
                    <a:lumMod val="75000"/>
                    <a:lumOff val="25000"/>
                  </a:schemeClr>
                </a:solidFill>
              </a:rPr>
              <a:t>类，例如前面学习过的时间与日期相关的</a:t>
            </a:r>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类；另外，</a:t>
            </a:r>
            <a:r>
              <a:rPr lang="en-US" altLang="zh-CN" sz="2400" dirty="0" err="1" smtClean="0">
                <a:solidFill>
                  <a:schemeClr val="tx1">
                    <a:lumMod val="75000"/>
                    <a:lumOff val="25000"/>
                  </a:schemeClr>
                </a:solidFill>
              </a:rPr>
              <a:t>NumberFormat</a:t>
            </a:r>
            <a:r>
              <a:rPr lang="zh-CN" altLang="en-US" sz="2400" dirty="0" smtClean="0">
                <a:solidFill>
                  <a:schemeClr val="tx1">
                    <a:lumMod val="75000"/>
                    <a:lumOff val="25000"/>
                  </a:schemeClr>
                </a:solidFill>
              </a:rPr>
              <a:t>类也会使用到</a:t>
            </a:r>
            <a:r>
              <a:rPr lang="en-US" altLang="zh-CN" sz="2400" dirty="0" smtClean="0">
                <a:solidFill>
                  <a:schemeClr val="tx1">
                    <a:lumMod val="75000"/>
                    <a:lumOff val="25000"/>
                  </a:schemeClr>
                </a:solidFill>
              </a:rPr>
              <a:t>Locale</a:t>
            </a:r>
            <a:r>
              <a:rPr lang="zh-CN" altLang="en-US" sz="2400" dirty="0" smtClean="0">
                <a:solidFill>
                  <a:schemeClr val="tx1">
                    <a:lumMod val="75000"/>
                    <a:lumOff val="25000"/>
                  </a:schemeClr>
                </a:solidFill>
              </a:rPr>
              <a:t>对象，对数字进行格式化：</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中对国际化的一般支持</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7" name="TextBox 6"/>
          <p:cNvSpPr txBox="1"/>
          <p:nvPr/>
        </p:nvSpPr>
        <p:spPr>
          <a:xfrm>
            <a:off x="558204" y="3033981"/>
            <a:ext cx="10687987" cy="2862322"/>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使用语言信息创建</a:t>
            </a:r>
            <a:r>
              <a:rPr lang="en-US" altLang="zh-CN" dirty="0" smtClean="0">
                <a:ea typeface="微软雅黑 Light"/>
              </a:rPr>
              <a:t>Locale</a:t>
            </a:r>
          </a:p>
          <a:p>
            <a:r>
              <a:rPr lang="en-US" altLang="zh-CN" dirty="0" smtClean="0">
                <a:ea typeface="微软雅黑 Light"/>
              </a:rPr>
              <a:t>	Locale locale1=new Locale("</a:t>
            </a:r>
            <a:r>
              <a:rPr lang="en-US" altLang="zh-CN" dirty="0" err="1" smtClean="0">
                <a:ea typeface="微软雅黑 Light"/>
              </a:rPr>
              <a:t>zh","CN</a:t>
            </a:r>
            <a:r>
              <a:rPr lang="en-US" altLang="zh-CN" dirty="0" smtClean="0">
                <a:ea typeface="微软雅黑 Light"/>
              </a:rPr>
              <a:t>");</a:t>
            </a:r>
          </a:p>
          <a:p>
            <a:r>
              <a:rPr lang="en-US" altLang="zh-CN" dirty="0" smtClean="0">
                <a:ea typeface="微软雅黑 Light"/>
              </a:rPr>
              <a:t>//	</a:t>
            </a:r>
            <a:r>
              <a:rPr lang="zh-CN" altLang="en-US" dirty="0" smtClean="0">
                <a:ea typeface="微软雅黑 Light"/>
              </a:rPr>
              <a:t>使用语言及国家地区信息创建</a:t>
            </a:r>
            <a:r>
              <a:rPr lang="en-US" altLang="zh-CN" dirty="0" smtClean="0">
                <a:ea typeface="微软雅黑 Light"/>
              </a:rPr>
              <a:t>Locale</a:t>
            </a:r>
          </a:p>
          <a:p>
            <a:r>
              <a:rPr lang="en-US" altLang="zh-CN" dirty="0" smtClean="0">
                <a:ea typeface="微软雅黑 Light"/>
              </a:rPr>
              <a:t>	Locale locale2=new Locale("</a:t>
            </a:r>
            <a:r>
              <a:rPr lang="en-US" altLang="zh-CN" dirty="0" err="1" smtClean="0">
                <a:ea typeface="微软雅黑 Light"/>
              </a:rPr>
              <a:t>en","US</a:t>
            </a:r>
            <a:r>
              <a:rPr lang="en-US" altLang="zh-CN" dirty="0" smtClean="0">
                <a:ea typeface="微软雅黑 Light"/>
              </a:rPr>
              <a:t>");</a:t>
            </a:r>
          </a:p>
          <a:p>
            <a:r>
              <a:rPr lang="en-US" altLang="zh-CN" dirty="0" smtClean="0">
                <a:ea typeface="微软雅黑 Light"/>
              </a:rPr>
              <a:t>	</a:t>
            </a:r>
          </a:p>
          <a:p>
            <a:r>
              <a:rPr lang="en-US" altLang="zh-CN" dirty="0" smtClean="0">
                <a:ea typeface="微软雅黑 Light"/>
              </a:rPr>
              <a:t>//	</a:t>
            </a:r>
            <a:r>
              <a:rPr lang="en-US" altLang="zh-CN" dirty="0" err="1" smtClean="0">
                <a:ea typeface="微软雅黑 Light"/>
              </a:rPr>
              <a:t>NumberFormat</a:t>
            </a:r>
            <a:r>
              <a:rPr lang="zh-CN" altLang="en-US" dirty="0" smtClean="0">
                <a:ea typeface="微软雅黑 Light"/>
              </a:rPr>
              <a:t>类使用</a:t>
            </a:r>
            <a:r>
              <a:rPr lang="en-US" altLang="zh-CN" dirty="0" smtClean="0">
                <a:ea typeface="微软雅黑 Light"/>
              </a:rPr>
              <a:t>Locale</a:t>
            </a:r>
            <a:r>
              <a:rPr lang="zh-CN" altLang="en-US" dirty="0" smtClean="0">
                <a:ea typeface="微软雅黑 Light"/>
              </a:rPr>
              <a:t>格式化货币格式</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NumberFormat</a:t>
            </a:r>
            <a:r>
              <a:rPr lang="en-US" altLang="zh-CN" dirty="0" smtClean="0">
                <a:ea typeface="微软雅黑 Light"/>
              </a:rPr>
              <a:t> nf1=</a:t>
            </a:r>
            <a:r>
              <a:rPr lang="en-US" altLang="zh-CN" dirty="0" err="1" smtClean="0">
                <a:ea typeface="微软雅黑 Light"/>
              </a:rPr>
              <a:t>NumberFormat.getCurrencyInstance</a:t>
            </a:r>
            <a:r>
              <a:rPr lang="en-US" altLang="zh-CN" dirty="0" smtClean="0">
                <a:ea typeface="微软雅黑 Light"/>
              </a:rPr>
              <a:t>(locale1);</a:t>
            </a:r>
          </a:p>
          <a:p>
            <a:r>
              <a:rPr lang="en-US" altLang="zh-CN" dirty="0" smtClean="0">
                <a:ea typeface="微软雅黑 Light"/>
              </a:rPr>
              <a:t>	</a:t>
            </a:r>
            <a:r>
              <a:rPr lang="en-US" altLang="zh-CN" dirty="0" err="1" smtClean="0">
                <a:ea typeface="微软雅黑 Light"/>
              </a:rPr>
              <a:t>NumberFormat</a:t>
            </a:r>
            <a:r>
              <a:rPr lang="en-US" altLang="zh-CN" dirty="0" smtClean="0">
                <a:ea typeface="微软雅黑 Light"/>
              </a:rPr>
              <a:t> nf2=</a:t>
            </a:r>
            <a:r>
              <a:rPr lang="en-US" altLang="zh-CN" dirty="0" err="1" smtClean="0">
                <a:ea typeface="微软雅黑 Light"/>
              </a:rPr>
              <a:t>NumberFormat.getCurrencyInstance</a:t>
            </a:r>
            <a:r>
              <a:rPr lang="en-US" altLang="zh-CN" dirty="0" smtClean="0">
                <a:ea typeface="微软雅黑 Light"/>
              </a:rPr>
              <a:t>(locale2);</a:t>
            </a: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(nf1.format(123.59));</a:t>
            </a: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(nf2.format(123.59));</a:t>
            </a:r>
            <a:endParaRPr lang="en-US" dirty="0">
              <a:ea typeface="微软雅黑 Light"/>
            </a:endParaRPr>
          </a:p>
        </p:txBody>
      </p:sp>
      <p:pic>
        <p:nvPicPr>
          <p:cNvPr id="135169" name="Picture 1" descr="C:\Users\wxh\AppData\Roaming\Tencent\Users\29097443\QQ\WinTemp\RichOle\(5V~HAG_EG58K{DOG{3EL35.png"/>
          <p:cNvPicPr>
            <a:picLocks noChangeAspect="1" noChangeArrowheads="1"/>
          </p:cNvPicPr>
          <p:nvPr/>
        </p:nvPicPr>
        <p:blipFill>
          <a:blip r:embed="rId3" cstate="print"/>
          <a:srcRect/>
          <a:stretch>
            <a:fillRect/>
          </a:stretch>
        </p:blipFill>
        <p:spPr bwMode="auto">
          <a:xfrm>
            <a:off x="9490842" y="5044966"/>
            <a:ext cx="1235092" cy="693682"/>
          </a:xfrm>
          <a:prstGeom prst="rect">
            <a:avLst/>
          </a:prstGeom>
          <a:noFill/>
          <a:ln w="38100">
            <a:solidFill>
              <a:schemeClr val="accent6"/>
            </a:solidFill>
          </a:ln>
        </p:spPr>
      </p:pic>
      <p:sp>
        <p:nvSpPr>
          <p:cNvPr id="10" name="TextBox 9"/>
          <p:cNvSpPr txBox="1"/>
          <p:nvPr/>
        </p:nvSpPr>
        <p:spPr>
          <a:xfrm>
            <a:off x="9552384" y="4725144"/>
            <a:ext cx="1166648" cy="369332"/>
          </a:xfrm>
          <a:prstGeom prst="rect">
            <a:avLst/>
          </a:prstGeom>
          <a:solidFill>
            <a:schemeClr val="accent6"/>
          </a:solidFill>
        </p:spPr>
        <p:txBody>
          <a:bodyPr wrap="square" rtlCol="0">
            <a:spAutoFit/>
          </a:bodyPr>
          <a:lstStyle/>
          <a:p>
            <a:r>
              <a:rPr lang="zh-CN" altLang="en-US" dirty="0" smtClean="0"/>
              <a:t>运行结果</a:t>
            </a:r>
            <a:endParaRPr lang="en-US" dirty="0"/>
          </a:p>
        </p:txBody>
      </p:sp>
      <p:sp>
        <p:nvSpPr>
          <p:cNvPr id="11" name="TextBox 10">
            <a:hlinkClick r:id="rId4"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5" action="ppaction://hlinkfile"/>
              </a:rPr>
              <a:t>课堂案例：</a:t>
            </a:r>
            <a:r>
              <a:rPr lang="en-US" dirty="0" smtClean="0">
                <a:ea typeface="微软雅黑 Light"/>
              </a:rPr>
              <a:t> </a:t>
            </a:r>
          </a:p>
          <a:p>
            <a:r>
              <a:rPr lang="en-US" dirty="0" smtClean="0">
                <a:ea typeface="微软雅黑 Light"/>
                <a:hlinkClick r:id="rId6" action="ppaction://hlinkfile"/>
              </a:rPr>
              <a:t>Test</a:t>
            </a:r>
            <a:r>
              <a:rPr lang="en-US" altLang="zh-CN" dirty="0" smtClean="0">
                <a:ea typeface="微软雅黑 Light"/>
                <a:hlinkClick r:id="rId6" action="ppaction://hlinkfile"/>
              </a:rPr>
              <a:t>Locale.</a:t>
            </a:r>
            <a:r>
              <a:rPr lang="en-US" altLang="zh-CN" dirty="0" smtClean="0">
                <a:hlinkClick r:id="rId6"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4692641"/>
          </a:xfrm>
        </p:spPr>
        <p:txBody>
          <a:bodyPr vert="horz" lIns="91440" tIns="45720" rIns="91440" bIns="45720" rtlCol="0">
            <a:noAutofit/>
          </a:bodyPr>
          <a:lstStyle/>
          <a:p>
            <a:r>
              <a:rPr lang="zh-CN" altLang="en-US" sz="2400" dirty="0" smtClean="0">
                <a:solidFill>
                  <a:schemeClr val="tx1">
                    <a:lumMod val="75000"/>
                    <a:lumOff val="25000"/>
                  </a:schemeClr>
                </a:solidFill>
              </a:rPr>
              <a:t>如果应用系统中某些信息需要支持国际化功能，则必须为希望支持的不同本地化类型分别提供对应的资源文件，并以规范的方式进行命名；</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国际化资源文件的命名规范规定资源名称采用以下的方式进行命名：</a:t>
            </a:r>
          </a:p>
          <a:p>
            <a:pPr>
              <a:buNone/>
            </a:pPr>
            <a:r>
              <a:rPr lang="en-US" altLang="zh-CN" sz="2400" dirty="0" smtClean="0">
                <a:solidFill>
                  <a:srgbClr val="C00000"/>
                </a:solidFill>
              </a:rPr>
              <a:t>&lt;</a:t>
            </a:r>
            <a:r>
              <a:rPr lang="zh-CN" altLang="en-US" sz="2400" dirty="0" smtClean="0">
                <a:solidFill>
                  <a:srgbClr val="C00000"/>
                </a:solidFill>
              </a:rPr>
              <a:t>资源名</a:t>
            </a:r>
            <a:r>
              <a:rPr lang="en-US" altLang="zh-CN" sz="2400" dirty="0" smtClean="0">
                <a:solidFill>
                  <a:srgbClr val="C00000"/>
                </a:solidFill>
              </a:rPr>
              <a:t>&gt;_&lt;</a:t>
            </a:r>
            <a:r>
              <a:rPr lang="zh-CN" altLang="en-US" sz="2400" dirty="0" smtClean="0">
                <a:solidFill>
                  <a:srgbClr val="C00000"/>
                </a:solidFill>
              </a:rPr>
              <a:t>语言代码</a:t>
            </a:r>
            <a:r>
              <a:rPr lang="en-US" altLang="zh-CN" sz="2400" dirty="0" smtClean="0">
                <a:solidFill>
                  <a:srgbClr val="C00000"/>
                </a:solidFill>
              </a:rPr>
              <a:t>&gt;_&lt;</a:t>
            </a:r>
            <a:r>
              <a:rPr lang="zh-CN" altLang="en-US" sz="2400" dirty="0" smtClean="0">
                <a:solidFill>
                  <a:srgbClr val="C00000"/>
                </a:solidFill>
              </a:rPr>
              <a:t>国家</a:t>
            </a:r>
            <a:r>
              <a:rPr lang="en-US" altLang="zh-CN" sz="2400" dirty="0" smtClean="0">
                <a:solidFill>
                  <a:srgbClr val="C00000"/>
                </a:solidFill>
              </a:rPr>
              <a:t>/</a:t>
            </a:r>
            <a:r>
              <a:rPr lang="zh-CN" altLang="en-US" sz="2400" dirty="0" smtClean="0">
                <a:solidFill>
                  <a:srgbClr val="C00000"/>
                </a:solidFill>
              </a:rPr>
              <a:t>地区代码</a:t>
            </a:r>
            <a:r>
              <a:rPr lang="en-US" altLang="zh-CN" sz="2400" dirty="0" smtClean="0">
                <a:solidFill>
                  <a:srgbClr val="C00000"/>
                </a:solidFill>
              </a:rPr>
              <a:t>&gt;.properties</a:t>
            </a:r>
          </a:p>
          <a:p>
            <a:r>
              <a:rPr lang="zh-CN" altLang="en-US" sz="2400" dirty="0" smtClean="0">
                <a:solidFill>
                  <a:schemeClr val="tx1">
                    <a:lumMod val="75000"/>
                    <a:lumOff val="25000"/>
                  </a:schemeClr>
                </a:solidFill>
              </a:rPr>
              <a:t>其中，语言代码和国家</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地区代码都是可选的；</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&lt;</a:t>
            </a:r>
            <a:r>
              <a:rPr lang="zh-CN" altLang="en-US" sz="2400" dirty="0" smtClean="0">
                <a:solidFill>
                  <a:schemeClr val="tx1">
                    <a:lumMod val="75000"/>
                    <a:lumOff val="25000"/>
                  </a:schemeClr>
                </a:solidFill>
              </a:rPr>
              <a:t>资源名</a:t>
            </a:r>
            <a:r>
              <a:rPr lang="en-US" altLang="zh-CN" sz="2400" dirty="0" smtClean="0">
                <a:solidFill>
                  <a:schemeClr val="tx1">
                    <a:lumMod val="75000"/>
                    <a:lumOff val="25000"/>
                  </a:schemeClr>
                </a:solidFill>
              </a:rPr>
              <a:t>&gt;.properties</a:t>
            </a:r>
            <a:r>
              <a:rPr lang="zh-CN" altLang="en-US" sz="2400" dirty="0" smtClean="0">
                <a:solidFill>
                  <a:schemeClr val="tx1">
                    <a:lumMod val="75000"/>
                    <a:lumOff val="25000"/>
                  </a:schemeClr>
                </a:solidFill>
              </a:rPr>
              <a:t>命名的国际化资源文件是默认的资源文件，即某个本地化类型在系统中找不到对应的资源文件，就采用这个默认的资源文件；</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2【p</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roperties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文件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1287290"/>
          </a:xfrm>
        </p:spPr>
        <p:txBody>
          <a:bodyPr vert="horz" lIns="91440" tIns="45720" rIns="91440" bIns="45720" rtlCol="0">
            <a:noAutofit/>
          </a:bodyPr>
          <a:lstStyle/>
          <a:p>
            <a:r>
              <a:rPr lang="zh-CN" altLang="en-US" sz="2400" dirty="0" smtClean="0">
                <a:solidFill>
                  <a:schemeClr val="tx1">
                    <a:lumMod val="75000"/>
                    <a:lumOff val="25000"/>
                  </a:schemeClr>
                </a:solidFill>
              </a:rPr>
              <a:t>例如一个应用系统希望支持中国和美国两个地区，那么国际化的信息就可以分别存在两个</a:t>
            </a:r>
            <a:r>
              <a:rPr lang="en-US" altLang="zh-CN" sz="2400" dirty="0" smtClean="0">
                <a:solidFill>
                  <a:schemeClr val="tx1">
                    <a:lumMod val="75000"/>
                    <a:lumOff val="25000"/>
                  </a:schemeClr>
                </a:solidFill>
              </a:rPr>
              <a:t>properties</a:t>
            </a:r>
            <a:r>
              <a:rPr lang="zh-CN" altLang="en-US" sz="2400" dirty="0" smtClean="0">
                <a:solidFill>
                  <a:schemeClr val="tx1">
                    <a:lumMod val="75000"/>
                    <a:lumOff val="25000"/>
                  </a:schemeClr>
                </a:solidFill>
              </a:rPr>
              <a:t>文件中</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properties</a:t>
            </a:r>
            <a:r>
              <a:rPr lang="zh-CN" altLang="en-US" sz="2400" dirty="0" smtClean="0">
                <a:solidFill>
                  <a:schemeClr val="tx1">
                    <a:lumMod val="75000"/>
                    <a:lumOff val="25000"/>
                  </a:schemeClr>
                </a:solidFill>
              </a:rPr>
              <a:t>文件中都是用键值对的形式存储信息，例如：</a:t>
            </a:r>
            <a:endParaRPr lang="en-US" altLang="zh-CN" sz="2400" dirty="0" smtClean="0">
              <a:solidFill>
                <a:schemeClr val="tx1">
                  <a:lumMod val="75000"/>
                  <a:lumOff val="25000"/>
                </a:schemeClr>
              </a:solidFill>
            </a:endParaRPr>
          </a:p>
          <a:p>
            <a:pPr>
              <a:buNone/>
            </a:pP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假设资源文件名称是</a:t>
            </a:r>
            <a:r>
              <a:rPr lang="en-US" altLang="zh-CN" sz="2400" dirty="0" smtClean="0">
                <a:solidFill>
                  <a:schemeClr val="tx1">
                    <a:lumMod val="75000"/>
                    <a:lumOff val="25000"/>
                  </a:schemeClr>
                </a:solidFill>
              </a:rPr>
              <a:t>message</a:t>
            </a:r>
            <a:r>
              <a:rPr lang="zh-CN" altLang="en-US" sz="2400" dirty="0" smtClean="0">
                <a:solidFill>
                  <a:schemeClr val="tx1">
                    <a:lumMod val="75000"/>
                    <a:lumOff val="25000"/>
                  </a:schemeClr>
                </a:solidFill>
              </a:rPr>
              <a:t>，那么名字可以分别是</a:t>
            </a:r>
            <a:r>
              <a:rPr lang="en-US" altLang="zh-CN" sz="2400" dirty="0" err="1" smtClean="0">
                <a:solidFill>
                  <a:schemeClr val="tx1">
                    <a:lumMod val="75000"/>
                    <a:lumOff val="25000"/>
                  </a:schemeClr>
                </a:solidFill>
              </a:rPr>
              <a:t>message_zh_CN.properties</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message_en_US.properties</a:t>
            </a:r>
            <a:r>
              <a:rPr lang="zh-CN" altLang="en-US" sz="2400" dirty="0" smtClean="0">
                <a:solidFill>
                  <a:schemeClr val="tx1">
                    <a:lumMod val="75000"/>
                    <a:lumOff val="25000"/>
                  </a:schemeClr>
                </a:solidFill>
              </a:rPr>
              <a:t>；如果语言和地区环境既不是中国又不是美国，则默认使用</a:t>
            </a:r>
            <a:r>
              <a:rPr lang="en-US" altLang="zh-CN" sz="2400" dirty="0" err="1" smtClean="0">
                <a:solidFill>
                  <a:schemeClr val="tx1">
                    <a:lumMod val="75000"/>
                    <a:lumOff val="25000"/>
                  </a:schemeClr>
                </a:solidFill>
              </a:rPr>
              <a:t>message.properties</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2【p</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roperties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文件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39265" name="Picture 1" descr="C:\Users\wxh\AppData\Roaming\Tencent\Users\29097443\QQ\WinTemp\RichOle\MWDJB$$GI{0`7L7`[%C%X{I.png"/>
          <p:cNvPicPr>
            <a:picLocks noChangeAspect="1" noChangeArrowheads="1"/>
          </p:cNvPicPr>
          <p:nvPr/>
        </p:nvPicPr>
        <p:blipFill>
          <a:blip r:embed="rId3" cstate="print"/>
          <a:srcRect/>
          <a:stretch>
            <a:fillRect/>
          </a:stretch>
        </p:blipFill>
        <p:spPr bwMode="auto">
          <a:xfrm>
            <a:off x="693683" y="3137337"/>
            <a:ext cx="7530774" cy="677917"/>
          </a:xfrm>
          <a:prstGeom prst="rect">
            <a:avLst/>
          </a:prstGeom>
          <a:noFill/>
        </p:spPr>
      </p:pic>
      <p:pic>
        <p:nvPicPr>
          <p:cNvPr id="139266" name="Picture 2" descr="C:\Users\wxh\AppData\Roaming\Tencent\Users\29097443\QQ\WinTemp\RichOle\K(BCQEXA_RHHPFCI${{P5YN.png"/>
          <p:cNvPicPr>
            <a:picLocks noChangeAspect="1" noChangeArrowheads="1"/>
          </p:cNvPicPr>
          <p:nvPr/>
        </p:nvPicPr>
        <p:blipFill>
          <a:blip r:embed="rId4" cstate="print"/>
          <a:srcRect/>
          <a:stretch>
            <a:fillRect/>
          </a:stretch>
        </p:blipFill>
        <p:spPr bwMode="auto">
          <a:xfrm>
            <a:off x="740979" y="5785945"/>
            <a:ext cx="2575250" cy="725214"/>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3695" y="919882"/>
            <a:ext cx="11015870" cy="2958435"/>
          </a:xfrm>
        </p:spPr>
        <p:txBody>
          <a:bodyPr vert="horz" lIns="91440" tIns="45720" rIns="91440" bIns="45720" rtlCol="0">
            <a:noAutofit/>
          </a:bodyPr>
          <a:lstStyle/>
          <a:p>
            <a:r>
              <a:rPr lang="en-US" altLang="zh-CN" sz="2400" dirty="0" smtClean="0">
                <a:solidFill>
                  <a:schemeClr val="tx1">
                    <a:lumMod val="75000"/>
                    <a:lumOff val="25000"/>
                  </a:schemeClr>
                </a:solidFill>
              </a:rPr>
              <a:t>properties</a:t>
            </a:r>
            <a:r>
              <a:rPr lang="zh-CN" altLang="en-US" sz="2400" dirty="0" smtClean="0">
                <a:solidFill>
                  <a:schemeClr val="tx1">
                    <a:lumMod val="75000"/>
                    <a:lumOff val="25000"/>
                  </a:schemeClr>
                </a:solidFill>
              </a:rPr>
              <a:t>资源文件对内容有严格要求，只能是</a:t>
            </a:r>
            <a:r>
              <a:rPr lang="en-US" altLang="zh-CN" sz="2400" dirty="0" smtClean="0">
                <a:solidFill>
                  <a:schemeClr val="tx1">
                    <a:lumMod val="75000"/>
                    <a:lumOff val="25000"/>
                  </a:schemeClr>
                </a:solidFill>
              </a:rPr>
              <a:t>ASCII</a:t>
            </a:r>
            <a:r>
              <a:rPr lang="zh-CN" altLang="en-US" sz="2400" dirty="0" smtClean="0">
                <a:solidFill>
                  <a:schemeClr val="tx1">
                    <a:lumMod val="75000"/>
                    <a:lumOff val="25000"/>
                  </a:schemeClr>
                </a:solidFill>
              </a:rPr>
              <a:t>码。例如，当我们编写中文内容时，就要想办法把中文进行转换；</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JDK</a:t>
            </a:r>
            <a:r>
              <a:rPr lang="zh-CN" altLang="en-US" sz="2400" dirty="0" smtClean="0">
                <a:solidFill>
                  <a:schemeClr val="tx1">
                    <a:lumMod val="75000"/>
                    <a:lumOff val="25000"/>
                  </a:schemeClr>
                </a:solidFill>
              </a:rPr>
              <a:t>提供了</a:t>
            </a:r>
            <a:r>
              <a:rPr lang="en-US" altLang="zh-CN" sz="2400" dirty="0" smtClean="0">
                <a:solidFill>
                  <a:schemeClr val="tx1">
                    <a:lumMod val="75000"/>
                    <a:lumOff val="25000"/>
                  </a:schemeClr>
                </a:solidFill>
              </a:rPr>
              <a:t>native2ascii</a:t>
            </a:r>
            <a:r>
              <a:rPr lang="zh-CN" altLang="en-US" sz="2400" dirty="0" smtClean="0">
                <a:solidFill>
                  <a:schemeClr val="tx1">
                    <a:lumMod val="75000"/>
                    <a:lumOff val="25000"/>
                  </a:schemeClr>
                </a:solidFill>
              </a:rPr>
              <a:t>工具，可以把文件中的内容转换成</a:t>
            </a:r>
            <a:r>
              <a:rPr lang="en-US" altLang="zh-CN" sz="2400" dirty="0" err="1" smtClean="0">
                <a:solidFill>
                  <a:schemeClr val="tx1">
                    <a:lumMod val="75000"/>
                    <a:lumOff val="25000"/>
                  </a:schemeClr>
                </a:solidFill>
              </a:rPr>
              <a:t>ascii</a:t>
            </a:r>
            <a:r>
              <a:rPr lang="zh-CN" altLang="en-US" sz="2400" dirty="0" smtClean="0">
                <a:solidFill>
                  <a:schemeClr val="tx1">
                    <a:lumMod val="75000"/>
                    <a:lumOff val="25000"/>
                  </a:schemeClr>
                </a:solidFill>
              </a:rPr>
              <a:t>编码格式；下图示例中，将</a:t>
            </a:r>
            <a:r>
              <a:rPr lang="en-US" altLang="zh-CN" sz="2400" dirty="0" err="1" smtClean="0">
                <a:solidFill>
                  <a:schemeClr val="tx1">
                    <a:lumMod val="75000"/>
                    <a:lumOff val="25000"/>
                  </a:schemeClr>
                </a:solidFill>
              </a:rPr>
              <a:t>source.propeties</a:t>
            </a:r>
            <a:r>
              <a:rPr lang="zh-CN" altLang="en-US" sz="2400" dirty="0" smtClean="0">
                <a:solidFill>
                  <a:schemeClr val="tx1">
                    <a:lumMod val="75000"/>
                    <a:lumOff val="25000"/>
                  </a:schemeClr>
                </a:solidFill>
              </a:rPr>
              <a:t>文件中内容转码后存储到</a:t>
            </a:r>
            <a:r>
              <a:rPr lang="en-US" altLang="zh-CN" sz="2400" dirty="0" err="1" smtClean="0">
                <a:solidFill>
                  <a:schemeClr val="tx1">
                    <a:lumMod val="75000"/>
                    <a:lumOff val="25000"/>
                  </a:schemeClr>
                </a:solidFill>
              </a:rPr>
              <a:t>message_zh_CN.properties</a:t>
            </a:r>
            <a:r>
              <a:rPr lang="zh-CN" altLang="en-US" sz="2400" dirty="0" smtClean="0">
                <a:solidFill>
                  <a:schemeClr val="tx1">
                    <a:lumMod val="75000"/>
                    <a:lumOff val="25000"/>
                  </a:schemeClr>
                </a:solidFill>
              </a:rPr>
              <a:t>文件中；</a:t>
            </a:r>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高版本的</a:t>
            </a:r>
            <a:r>
              <a:rPr lang="en-US" altLang="zh-CN" sz="2400" dirty="0" smtClean="0">
                <a:solidFill>
                  <a:schemeClr val="tx1">
                    <a:lumMod val="75000"/>
                    <a:lumOff val="25000"/>
                  </a:schemeClr>
                </a:solidFill>
              </a:rPr>
              <a:t>Eclipse</a:t>
            </a:r>
            <a:r>
              <a:rPr lang="zh-CN" altLang="en-US" sz="2400" dirty="0" smtClean="0">
                <a:solidFill>
                  <a:schemeClr val="tx1">
                    <a:lumMod val="75000"/>
                    <a:lumOff val="25000"/>
                  </a:schemeClr>
                </a:solidFill>
              </a:rPr>
              <a:t>支持直接转码，即输入中文时，自动就转码：</a:t>
            </a:r>
            <a:endParaRPr lang="en-US" altLang="zh-CN" sz="2400" dirty="0" smtClean="0">
              <a:solidFill>
                <a:schemeClr val="tx1">
                  <a:lumMod val="75000"/>
                  <a:lumOff val="25000"/>
                </a:schemeClr>
              </a:solidFill>
            </a:endParaRPr>
          </a:p>
          <a:p>
            <a:pPr>
              <a:buNone/>
            </a:pP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2【p</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roperties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文件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41313" name="Picture 1" descr="C:\Users\wxh\AppData\Roaming\Tencent\Users\29097443\QQ\WinTemp\RichOle\H$FG`}H9L4(`UIQ8T9H864N.png"/>
          <p:cNvPicPr>
            <a:picLocks noChangeAspect="1" noChangeArrowheads="1"/>
          </p:cNvPicPr>
          <p:nvPr/>
        </p:nvPicPr>
        <p:blipFill>
          <a:blip r:embed="rId3" cstate="print"/>
          <a:srcRect/>
          <a:stretch>
            <a:fillRect/>
          </a:stretch>
        </p:blipFill>
        <p:spPr bwMode="auto">
          <a:xfrm>
            <a:off x="488730" y="3972911"/>
            <a:ext cx="9111343" cy="457200"/>
          </a:xfrm>
          <a:prstGeom prst="rect">
            <a:avLst/>
          </a:prstGeom>
          <a:noFill/>
        </p:spPr>
      </p:pic>
      <p:pic>
        <p:nvPicPr>
          <p:cNvPr id="141314" name="Picture 2" descr="C:\Users\wxh\AppData\Roaming\Tencent\Users\29097443\QQ\WinTemp\RichOle\5}EY]G`CAR~@VM1CB)WS}7U.png"/>
          <p:cNvPicPr>
            <a:picLocks noChangeAspect="1" noChangeArrowheads="1"/>
          </p:cNvPicPr>
          <p:nvPr/>
        </p:nvPicPr>
        <p:blipFill>
          <a:blip r:embed="rId4" cstate="print"/>
          <a:srcRect/>
          <a:stretch>
            <a:fillRect/>
          </a:stretch>
        </p:blipFill>
        <p:spPr bwMode="auto">
          <a:xfrm>
            <a:off x="504497" y="5249917"/>
            <a:ext cx="8732567" cy="472966"/>
          </a:xfrm>
          <a:prstGeom prst="rect">
            <a:avLst/>
          </a:prstGeom>
          <a:noFill/>
        </p:spPr>
      </p:pic>
      <p:sp>
        <p:nvSpPr>
          <p:cNvPr id="8" name="Oval Callout 7"/>
          <p:cNvSpPr/>
          <p:nvPr/>
        </p:nvSpPr>
        <p:spPr>
          <a:xfrm>
            <a:off x="9711558" y="4114801"/>
            <a:ext cx="2112580" cy="1954924"/>
          </a:xfrm>
          <a:prstGeom prst="wedgeEllipseCallout">
            <a:avLst>
              <a:gd name="adj1" fmla="val -73253"/>
              <a:gd name="adj2" fmla="val 16979"/>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lumMod val="75000"/>
                    <a:lumOff val="25000"/>
                  </a:schemeClr>
                </a:solidFill>
              </a:rPr>
              <a:t>message_zh_CN.properties</a:t>
            </a:r>
            <a:r>
              <a:rPr lang="zh-CN" altLang="en-US" dirty="0" smtClean="0">
                <a:solidFill>
                  <a:schemeClr val="tx1">
                    <a:lumMod val="75000"/>
                    <a:lumOff val="25000"/>
                  </a:schemeClr>
                </a:solidFill>
              </a:rPr>
              <a:t>文件内容</a:t>
            </a:r>
            <a:endParaRPr lang="en-US" dirty="0"/>
          </a:p>
        </p:txBody>
      </p:sp>
    </p:spTree>
  </p:cSld>
  <p:clrMapOvr>
    <a:masterClrMapping/>
  </p:clrMapOvr>
  <p:transition spd="slow">
    <p:push di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3116089"/>
          </a:xfrm>
        </p:spPr>
        <p:txBody>
          <a:bodyPr vert="horz" lIns="91440" tIns="45720" rIns="91440" bIns="45720" rtlCol="0">
            <a:noAutofit/>
          </a:bodyPr>
          <a:lstStyle/>
          <a:p>
            <a:r>
              <a:rPr lang="zh-CN" altLang="en-US" dirty="0" smtClean="0">
                <a:solidFill>
                  <a:schemeClr val="tx1">
                    <a:lumMod val="75000"/>
                    <a:lumOff val="25000"/>
                  </a:schemeClr>
                </a:solidFill>
              </a:rPr>
              <a:t>对属性文件（即</a:t>
            </a:r>
            <a:r>
              <a:rPr lang="en-US" altLang="zh-CN" dirty="0" smtClean="0">
                <a:solidFill>
                  <a:schemeClr val="tx1">
                    <a:lumMod val="75000"/>
                    <a:lumOff val="25000"/>
                  </a:schemeClr>
                </a:solidFill>
              </a:rPr>
              <a:t>*.properties</a:t>
            </a:r>
            <a:r>
              <a:rPr lang="zh-CN" altLang="en-US" dirty="0" smtClean="0">
                <a:solidFill>
                  <a:schemeClr val="tx1">
                    <a:lumMod val="75000"/>
                    <a:lumOff val="25000"/>
                  </a:schemeClr>
                </a:solidFill>
              </a:rPr>
              <a:t>文件）的处理，</a:t>
            </a:r>
            <a:r>
              <a:rPr lang="en-US" altLang="zh-CN" dirty="0" smtClean="0">
                <a:solidFill>
                  <a:schemeClr val="tx1">
                    <a:lumMod val="75000"/>
                    <a:lumOff val="25000"/>
                  </a:schemeClr>
                </a:solidFill>
              </a:rPr>
              <a:t>Java API</a:t>
            </a:r>
            <a:r>
              <a:rPr lang="zh-CN" altLang="en-US" dirty="0" smtClean="0">
                <a:solidFill>
                  <a:schemeClr val="tx1">
                    <a:lumMod val="75000"/>
                    <a:lumOff val="25000"/>
                  </a:schemeClr>
                </a:solidFill>
              </a:rPr>
              <a:t>中有两个类可以实现，即</a:t>
            </a:r>
            <a:r>
              <a:rPr lang="en-US" altLang="zh-CN" dirty="0" smtClean="0">
                <a:solidFill>
                  <a:schemeClr val="tx1">
                    <a:lumMod val="75000"/>
                    <a:lumOff val="25000"/>
                  </a:schemeClr>
                </a:solidFill>
              </a:rPr>
              <a:t>Properties</a:t>
            </a:r>
            <a:r>
              <a:rPr lang="zh-CN" altLang="en-US" dirty="0" smtClean="0">
                <a:solidFill>
                  <a:schemeClr val="tx1">
                    <a:lumMod val="75000"/>
                    <a:lumOff val="25000"/>
                  </a:schemeClr>
                </a:solidFill>
              </a:rPr>
              <a:t>类及</a:t>
            </a:r>
            <a:r>
              <a:rPr lang="en-US" altLang="zh-CN" dirty="0" err="1" smtClean="0">
                <a:solidFill>
                  <a:schemeClr val="tx1">
                    <a:lumMod val="75000"/>
                    <a:lumOff val="25000"/>
                  </a:schemeClr>
                </a:solidFill>
              </a:rPr>
              <a:t>ResourceBundle</a:t>
            </a:r>
            <a:r>
              <a:rPr lang="zh-CN" altLang="en-US" dirty="0" smtClean="0">
                <a:solidFill>
                  <a:schemeClr val="tx1">
                    <a:lumMod val="75000"/>
                    <a:lumOff val="25000"/>
                  </a:schemeClr>
                </a:solidFill>
              </a:rPr>
              <a:t>类；</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如果不考虑国际化，只读取属性内容，一般使用</a:t>
            </a:r>
            <a:r>
              <a:rPr lang="en-US" altLang="zh-CN" dirty="0" smtClean="0">
                <a:solidFill>
                  <a:schemeClr val="tx1">
                    <a:lumMod val="75000"/>
                    <a:lumOff val="25000"/>
                  </a:schemeClr>
                </a:solidFill>
              </a:rPr>
              <a:t>Properties</a:t>
            </a:r>
            <a:r>
              <a:rPr lang="zh-CN" altLang="en-US" dirty="0" smtClean="0">
                <a:solidFill>
                  <a:schemeClr val="tx1">
                    <a:lumMod val="75000"/>
                    <a:lumOff val="25000"/>
                  </a:schemeClr>
                </a:solidFill>
              </a:rPr>
              <a:t>类即可；</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考虑到国际化，往往使用</a:t>
            </a:r>
            <a:r>
              <a:rPr lang="en-US" altLang="zh-CN" dirty="0" err="1" smtClean="0">
                <a:solidFill>
                  <a:schemeClr val="tx1">
                    <a:lumMod val="75000"/>
                    <a:lumOff val="25000"/>
                  </a:schemeClr>
                </a:solidFill>
              </a:rPr>
              <a:t>ResourceBundle</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Properties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及</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ResourceBundle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8779</TotalTime>
  <Words>12546</Words>
  <Application>Microsoft Office PowerPoint</Application>
  <PresentationFormat>宽屏</PresentationFormat>
  <Paragraphs>1556</Paragraphs>
  <Slides>121</Slides>
  <Notes>118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121</vt:i4>
      </vt:variant>
    </vt:vector>
  </HeadingPairs>
  <TitlesOfParts>
    <vt:vector size="128" baseType="lpstr">
      <vt:lpstr>等线</vt:lpstr>
      <vt:lpstr>宋体</vt:lpstr>
      <vt:lpstr>微软雅黑</vt:lpstr>
      <vt:lpstr>微软雅黑 Light</vt:lpstr>
      <vt:lpstr>Arial</vt:lpstr>
      <vt:lpstr>Calibri</vt:lpstr>
      <vt:lpstr>Office 主题</vt:lpstr>
      <vt:lpstr>核心API的使用</vt:lpstr>
      <vt:lpstr>本章内容：共9小节，34个知识点</vt:lpstr>
      <vt:lpstr>本章目标</vt:lpstr>
      <vt:lpstr>第1节【Object类】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本节总结提问【Object类】</vt:lpstr>
      <vt:lpstr>本节总结【Object类】</vt:lpstr>
      <vt:lpstr>第2节【String类】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本节总结提问【String类】</vt:lpstr>
      <vt:lpstr>本节总结【String类】</vt:lpstr>
      <vt:lpstr>第3节【对象的自然比较】</vt:lpstr>
      <vt:lpstr>PowerPoint 演示文稿</vt:lpstr>
      <vt:lpstr>PowerPoint 演示文稿</vt:lpstr>
      <vt:lpstr>PowerPoint 演示文稿</vt:lpstr>
      <vt:lpstr>PowerPoint 演示文稿</vt:lpstr>
      <vt:lpstr>PowerPoint 演示文稿</vt:lpstr>
      <vt:lpstr>PowerPoint 演示文稿</vt:lpstr>
      <vt:lpstr>思考</vt:lpstr>
      <vt:lpstr>PowerPoint 演示文稿</vt:lpstr>
      <vt:lpstr>本节总结提问【对象的自然比较】</vt:lpstr>
      <vt:lpstr>本节总结【对象的自然比较】</vt:lpstr>
      <vt:lpstr>第4节【数学API】</vt:lpstr>
      <vt:lpstr>PowerPoint 演示文稿</vt:lpstr>
      <vt:lpstr>PowerPoint 演示文稿</vt:lpstr>
      <vt:lpstr>PowerPoint 演示文稿</vt:lpstr>
      <vt:lpstr>PowerPoint 演示文稿</vt:lpstr>
      <vt:lpstr>本节总结提问【数学API】</vt:lpstr>
      <vt:lpstr>本节总结【数学API】</vt:lpstr>
      <vt:lpstr>第5节【随机API】</vt:lpstr>
      <vt:lpstr>PowerPoint 演示文稿</vt:lpstr>
      <vt:lpstr>PowerPoint 演示文稿</vt:lpstr>
      <vt:lpstr>本节总结提问【随机API】</vt:lpstr>
      <vt:lpstr>本节总结【随机API】</vt:lpstr>
      <vt:lpstr>第6节【UUID】</vt:lpstr>
      <vt:lpstr>PowerPoint 演示文稿</vt:lpstr>
      <vt:lpstr>PowerPoint 演示文稿</vt:lpstr>
      <vt:lpstr>PowerPoint 演示文稿</vt:lpstr>
      <vt:lpstr>本节总结提问【UUID】</vt:lpstr>
      <vt:lpstr>本节总结【UUID】</vt:lpstr>
      <vt:lpstr>第7节【日期与时间API】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本节总结提问【日期与时间API】</vt:lpstr>
      <vt:lpstr>本节总结【日期与时间API】</vt:lpstr>
      <vt:lpstr>第8节【国际化支持】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本节总结提问【国际化相关API】</vt:lpstr>
      <vt:lpstr>本节总结【国际化相关API】</vt:lpstr>
      <vt:lpstr>第9节【类加载相关】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知识点6【简单的类加密】</vt:lpstr>
      <vt:lpstr>知识点6【简单的类加密】</vt:lpstr>
      <vt:lpstr>本节总结提问【类加载相关】</vt:lpstr>
      <vt:lpstr>本节总结【类加载相关】</vt:lpstr>
      <vt:lpstr>本章总结</vt:lpstr>
      <vt:lpstr>本章作业</vt:lpstr>
      <vt:lpstr>本章作业</vt:lpstr>
      <vt:lpstr>PowerPoint 演示文稿</vt:lpstr>
    </vt:vector>
  </TitlesOfParts>
  <Company>Baidu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Summer</cp:lastModifiedBy>
  <cp:revision>1515</cp:revision>
  <dcterms:created xsi:type="dcterms:W3CDTF">2014-03-19T14:07:00Z</dcterms:created>
  <dcterms:modified xsi:type="dcterms:W3CDTF">2017-06-09T06:44:12Z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2052-10.1.0.5843</vt:lpwstr>
  </property>
</Properties>
</file>