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handoutMasterIdLst>
    <p:handoutMasterId r:id="rId62"/>
  </p:handoutMasterIdLst>
  <p:sldIdLst>
    <p:sldId id="478" r:id="rId2"/>
    <p:sldId id="481" r:id="rId3"/>
    <p:sldId id="493" r:id="rId4"/>
    <p:sldId id="483" r:id="rId5"/>
    <p:sldId id="589" r:id="rId6"/>
    <p:sldId id="771" r:id="rId7"/>
    <p:sldId id="733" r:id="rId8"/>
    <p:sldId id="635" r:id="rId9"/>
    <p:sldId id="725" r:id="rId10"/>
    <p:sldId id="734" r:id="rId11"/>
    <p:sldId id="726" r:id="rId12"/>
    <p:sldId id="735" r:id="rId13"/>
    <p:sldId id="772" r:id="rId14"/>
    <p:sldId id="773" r:id="rId15"/>
    <p:sldId id="774" r:id="rId16"/>
    <p:sldId id="736" r:id="rId17"/>
    <p:sldId id="767" r:id="rId18"/>
    <p:sldId id="732" r:id="rId19"/>
    <p:sldId id="737" r:id="rId20"/>
    <p:sldId id="738" r:id="rId21"/>
    <p:sldId id="775" r:id="rId22"/>
    <p:sldId id="776" r:id="rId23"/>
    <p:sldId id="739" r:id="rId24"/>
    <p:sldId id="777" r:id="rId25"/>
    <p:sldId id="778" r:id="rId26"/>
    <p:sldId id="779" r:id="rId27"/>
    <p:sldId id="780" r:id="rId28"/>
    <p:sldId id="781" r:id="rId29"/>
    <p:sldId id="740" r:id="rId30"/>
    <p:sldId id="783" r:id="rId31"/>
    <p:sldId id="782" r:id="rId32"/>
    <p:sldId id="784" r:id="rId33"/>
    <p:sldId id="741" r:id="rId34"/>
    <p:sldId id="787" r:id="rId35"/>
    <p:sldId id="788" r:id="rId36"/>
    <p:sldId id="789" r:id="rId37"/>
    <p:sldId id="770" r:id="rId38"/>
    <p:sldId id="746" r:id="rId39"/>
    <p:sldId id="747" r:id="rId40"/>
    <p:sldId id="748" r:id="rId41"/>
    <p:sldId id="785" r:id="rId42"/>
    <p:sldId id="786" r:id="rId43"/>
    <p:sldId id="749" r:id="rId44"/>
    <p:sldId id="769" r:id="rId45"/>
    <p:sldId id="756" r:id="rId46"/>
    <p:sldId id="757" r:id="rId47"/>
    <p:sldId id="758" r:id="rId48"/>
    <p:sldId id="792" r:id="rId49"/>
    <p:sldId id="791" r:id="rId50"/>
    <p:sldId id="790" r:id="rId51"/>
    <p:sldId id="760" r:id="rId52"/>
    <p:sldId id="759" r:id="rId53"/>
    <p:sldId id="794" r:id="rId54"/>
    <p:sldId id="793" r:id="rId55"/>
    <p:sldId id="761" r:id="rId56"/>
    <p:sldId id="768" r:id="rId57"/>
    <p:sldId id="766" r:id="rId58"/>
    <p:sldId id="723" r:id="rId59"/>
    <p:sldId id="476"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0066"/>
    <a:srgbClr val="CC6600"/>
    <a:srgbClr val="CC3300"/>
    <a:srgbClr val="AE0B0B"/>
    <a:srgbClr val="3D3D3D"/>
    <a:srgbClr val="393939"/>
    <a:srgbClr val="CC0000"/>
    <a:srgbClr val="FF33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2" autoAdjust="0"/>
    <p:restoredTop sz="83394" autoAdjust="0"/>
  </p:normalViewPr>
  <p:slideViewPr>
    <p:cSldViewPr snapToGrid="0">
      <p:cViewPr varScale="1">
        <p:scale>
          <a:sx n="74" d="100"/>
          <a:sy n="74" d="100"/>
        </p:scale>
        <p:origin x="498"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pPr/>
              <a:t>2017/6/10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pPr/>
              <a:t>‹#›</a:t>
            </a:fld>
            <a:endParaRPr lang="zh-CN" altLang="en-US"/>
          </a:p>
        </p:txBody>
      </p:sp>
    </p:spTree>
    <p:extLst>
      <p:ext uri="{BB962C8B-B14F-4D97-AF65-F5344CB8AC3E}">
        <p14:creationId xmlns:p14="http://schemas.microsoft.com/office/powerpoint/2010/main" val="2796090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pPr/>
              <a:t>2017/6/10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pPr/>
              <a:t>‹#›</a:t>
            </a:fld>
            <a:endParaRPr lang="zh-CN" altLang="en-US"/>
          </a:p>
        </p:txBody>
      </p:sp>
    </p:spTree>
    <p:extLst>
      <p:ext uri="{BB962C8B-B14F-4D97-AF65-F5344CB8AC3E}">
        <p14:creationId xmlns:p14="http://schemas.microsoft.com/office/powerpoint/2010/main" val="800057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a:t>
            </a:fld>
            <a:endParaRPr lang="zh-CN" altLang="en-US"/>
          </a:p>
        </p:txBody>
      </p:sp>
    </p:spTree>
    <p:extLst>
      <p:ext uri="{BB962C8B-B14F-4D97-AF65-F5344CB8AC3E}">
        <p14:creationId xmlns:p14="http://schemas.microsoft.com/office/powerpoint/2010/main" val="2108357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10</a:t>
            </a:fld>
            <a:endParaRPr lang="zh-CN" altLang="en-US"/>
          </a:p>
        </p:txBody>
      </p:sp>
    </p:spTree>
    <p:extLst>
      <p:ext uri="{BB962C8B-B14F-4D97-AF65-F5344CB8AC3E}">
        <p14:creationId xmlns:p14="http://schemas.microsoft.com/office/powerpoint/2010/main" val="3317378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11</a:t>
            </a:fld>
            <a:endParaRPr lang="zh-CN" altLang="en-US"/>
          </a:p>
        </p:txBody>
      </p:sp>
    </p:spTree>
    <p:extLst>
      <p:ext uri="{BB962C8B-B14F-4D97-AF65-F5344CB8AC3E}">
        <p14:creationId xmlns:p14="http://schemas.microsoft.com/office/powerpoint/2010/main" val="4196304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12</a:t>
            </a:fld>
            <a:endParaRPr lang="zh-CN" altLang="en-US"/>
          </a:p>
        </p:txBody>
      </p:sp>
    </p:spTree>
    <p:extLst>
      <p:ext uri="{BB962C8B-B14F-4D97-AF65-F5344CB8AC3E}">
        <p14:creationId xmlns:p14="http://schemas.microsoft.com/office/powerpoint/2010/main" val="777177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13</a:t>
            </a:fld>
            <a:endParaRPr lang="zh-CN" altLang="en-US"/>
          </a:p>
        </p:txBody>
      </p:sp>
    </p:spTree>
    <p:extLst>
      <p:ext uri="{BB962C8B-B14F-4D97-AF65-F5344CB8AC3E}">
        <p14:creationId xmlns:p14="http://schemas.microsoft.com/office/powerpoint/2010/main" val="2345756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14</a:t>
            </a:fld>
            <a:endParaRPr lang="zh-CN" altLang="en-US"/>
          </a:p>
        </p:txBody>
      </p:sp>
    </p:spTree>
    <p:extLst>
      <p:ext uri="{BB962C8B-B14F-4D97-AF65-F5344CB8AC3E}">
        <p14:creationId xmlns:p14="http://schemas.microsoft.com/office/powerpoint/2010/main" val="1599348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15</a:t>
            </a:fld>
            <a:endParaRPr lang="zh-CN" altLang="en-US"/>
          </a:p>
        </p:txBody>
      </p:sp>
    </p:spTree>
    <p:extLst>
      <p:ext uri="{BB962C8B-B14F-4D97-AF65-F5344CB8AC3E}">
        <p14:creationId xmlns:p14="http://schemas.microsoft.com/office/powerpoint/2010/main" val="888851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16</a:t>
            </a:fld>
            <a:endParaRPr lang="zh-CN" altLang="en-US"/>
          </a:p>
        </p:txBody>
      </p:sp>
    </p:spTree>
    <p:extLst>
      <p:ext uri="{BB962C8B-B14F-4D97-AF65-F5344CB8AC3E}">
        <p14:creationId xmlns:p14="http://schemas.microsoft.com/office/powerpoint/2010/main" val="3304202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17</a:t>
            </a:fld>
            <a:endParaRPr lang="zh-CN" altLang="en-US"/>
          </a:p>
        </p:txBody>
      </p:sp>
    </p:spTree>
    <p:extLst>
      <p:ext uri="{BB962C8B-B14F-4D97-AF65-F5344CB8AC3E}">
        <p14:creationId xmlns:p14="http://schemas.microsoft.com/office/powerpoint/2010/main" val="4294160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18</a:t>
            </a:fld>
            <a:endParaRPr lang="zh-CN" altLang="en-US"/>
          </a:p>
        </p:txBody>
      </p:sp>
    </p:spTree>
    <p:extLst>
      <p:ext uri="{BB962C8B-B14F-4D97-AF65-F5344CB8AC3E}">
        <p14:creationId xmlns:p14="http://schemas.microsoft.com/office/powerpoint/2010/main" val="3254020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本节引言</a:t>
            </a:r>
            <a:r>
              <a:rPr lang="en-US" altLang="zh-CN" dirty="0" smtClean="0"/>
              <a:t>】</a:t>
            </a:r>
          </a:p>
          <a:p>
            <a:r>
              <a:rPr lang="en-US" altLang="zh-CN" dirty="0" smtClean="0"/>
              <a:t>           Java</a:t>
            </a:r>
            <a:r>
              <a:rPr lang="zh-CN" altLang="en-US" dirty="0" smtClean="0"/>
              <a:t>语言对网络编程进行了支持，本节学习</a:t>
            </a:r>
            <a:r>
              <a:rPr lang="en-US" altLang="zh-CN" dirty="0" smtClean="0"/>
              <a:t>Socket</a:t>
            </a:r>
            <a:r>
              <a:rPr lang="zh-CN" altLang="en-US" dirty="0" smtClean="0"/>
              <a:t>开发。</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19</a:t>
            </a:fld>
            <a:endParaRPr lang="zh-CN" altLang="en-US"/>
          </a:p>
        </p:txBody>
      </p:sp>
    </p:spTree>
    <p:extLst>
      <p:ext uri="{BB962C8B-B14F-4D97-AF65-F5344CB8AC3E}">
        <p14:creationId xmlns:p14="http://schemas.microsoft.com/office/powerpoint/2010/main" val="1175816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本章引言</a:t>
            </a:r>
            <a:r>
              <a:rPr lang="en-US" altLang="zh-CN" dirty="0" smtClean="0"/>
              <a:t>】</a:t>
            </a:r>
          </a:p>
          <a:p>
            <a:r>
              <a:rPr lang="zh-CN" altLang="en-US" baseline="0" dirty="0" smtClean="0"/>
              <a:t>         目前，多数的应用都是基于网络的应用，很少有单机版的应用软件。本章学习</a:t>
            </a:r>
            <a:r>
              <a:rPr lang="en-US" altLang="zh-CN" baseline="0" dirty="0" smtClean="0"/>
              <a:t>Java</a:t>
            </a:r>
            <a:r>
              <a:rPr lang="zh-CN" altLang="en-US" baseline="0" dirty="0" smtClean="0"/>
              <a:t>语言对网络编程的支持，掌握</a:t>
            </a:r>
            <a:r>
              <a:rPr lang="en-US" altLang="zh-CN" baseline="0" dirty="0" smtClean="0"/>
              <a:t>Socket</a:t>
            </a:r>
            <a:r>
              <a:rPr lang="zh-CN" altLang="en-US" baseline="0" dirty="0" smtClean="0"/>
              <a:t>开发。</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a:t>
            </a:fld>
            <a:endParaRPr lang="zh-CN" altLang="en-US"/>
          </a:p>
        </p:txBody>
      </p:sp>
    </p:spTree>
    <p:extLst>
      <p:ext uri="{BB962C8B-B14F-4D97-AF65-F5344CB8AC3E}">
        <p14:creationId xmlns:p14="http://schemas.microsoft.com/office/powerpoint/2010/main" val="323818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20</a:t>
            </a:fld>
            <a:endParaRPr lang="zh-CN" altLang="en-US"/>
          </a:p>
        </p:txBody>
      </p:sp>
    </p:spTree>
    <p:extLst>
      <p:ext uri="{BB962C8B-B14F-4D97-AF65-F5344CB8AC3E}">
        <p14:creationId xmlns:p14="http://schemas.microsoft.com/office/powerpoint/2010/main" val="1928765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21</a:t>
            </a:fld>
            <a:endParaRPr lang="zh-CN" altLang="en-US"/>
          </a:p>
        </p:txBody>
      </p:sp>
    </p:spTree>
    <p:extLst>
      <p:ext uri="{BB962C8B-B14F-4D97-AF65-F5344CB8AC3E}">
        <p14:creationId xmlns:p14="http://schemas.microsoft.com/office/powerpoint/2010/main" val="1234397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22</a:t>
            </a:fld>
            <a:endParaRPr lang="zh-CN" altLang="en-US"/>
          </a:p>
        </p:txBody>
      </p:sp>
    </p:spTree>
    <p:extLst>
      <p:ext uri="{BB962C8B-B14F-4D97-AF65-F5344CB8AC3E}">
        <p14:creationId xmlns:p14="http://schemas.microsoft.com/office/powerpoint/2010/main" val="11207653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23</a:t>
            </a:fld>
            <a:endParaRPr lang="zh-CN" altLang="en-US"/>
          </a:p>
        </p:txBody>
      </p:sp>
    </p:spTree>
    <p:extLst>
      <p:ext uri="{BB962C8B-B14F-4D97-AF65-F5344CB8AC3E}">
        <p14:creationId xmlns:p14="http://schemas.microsoft.com/office/powerpoint/2010/main" val="731141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24</a:t>
            </a:fld>
            <a:endParaRPr lang="zh-CN" altLang="en-US"/>
          </a:p>
        </p:txBody>
      </p:sp>
    </p:spTree>
    <p:extLst>
      <p:ext uri="{BB962C8B-B14F-4D97-AF65-F5344CB8AC3E}">
        <p14:creationId xmlns:p14="http://schemas.microsoft.com/office/powerpoint/2010/main" val="3299104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25</a:t>
            </a:fld>
            <a:endParaRPr lang="zh-CN" altLang="en-US"/>
          </a:p>
        </p:txBody>
      </p:sp>
    </p:spTree>
    <p:extLst>
      <p:ext uri="{BB962C8B-B14F-4D97-AF65-F5344CB8AC3E}">
        <p14:creationId xmlns:p14="http://schemas.microsoft.com/office/powerpoint/2010/main" val="161194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26</a:t>
            </a:fld>
            <a:endParaRPr lang="zh-CN" altLang="en-US"/>
          </a:p>
        </p:txBody>
      </p:sp>
    </p:spTree>
    <p:extLst>
      <p:ext uri="{BB962C8B-B14F-4D97-AF65-F5344CB8AC3E}">
        <p14:creationId xmlns:p14="http://schemas.microsoft.com/office/powerpoint/2010/main" val="17313511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27</a:t>
            </a:fld>
            <a:endParaRPr lang="zh-CN" altLang="en-US"/>
          </a:p>
        </p:txBody>
      </p:sp>
    </p:spTree>
    <p:extLst>
      <p:ext uri="{BB962C8B-B14F-4D97-AF65-F5344CB8AC3E}">
        <p14:creationId xmlns:p14="http://schemas.microsoft.com/office/powerpoint/2010/main" val="24411877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28</a:t>
            </a:fld>
            <a:endParaRPr lang="zh-CN" altLang="en-US"/>
          </a:p>
        </p:txBody>
      </p:sp>
    </p:spTree>
    <p:extLst>
      <p:ext uri="{BB962C8B-B14F-4D97-AF65-F5344CB8AC3E}">
        <p14:creationId xmlns:p14="http://schemas.microsoft.com/office/powerpoint/2010/main" val="35659751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29</a:t>
            </a:fld>
            <a:endParaRPr lang="zh-CN" altLang="en-US"/>
          </a:p>
        </p:txBody>
      </p:sp>
    </p:spTree>
    <p:extLst>
      <p:ext uri="{BB962C8B-B14F-4D97-AF65-F5344CB8AC3E}">
        <p14:creationId xmlns:p14="http://schemas.microsoft.com/office/powerpoint/2010/main" val="188385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pPr/>
              <a:t>3</a:t>
            </a:fld>
            <a:endParaRPr lang="zh-CN" altLang="en-US"/>
          </a:p>
        </p:txBody>
      </p:sp>
    </p:spTree>
    <p:extLst>
      <p:ext uri="{BB962C8B-B14F-4D97-AF65-F5344CB8AC3E}">
        <p14:creationId xmlns:p14="http://schemas.microsoft.com/office/powerpoint/2010/main" val="16850988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30</a:t>
            </a:fld>
            <a:endParaRPr lang="zh-CN" altLang="en-US"/>
          </a:p>
        </p:txBody>
      </p:sp>
    </p:spTree>
    <p:extLst>
      <p:ext uri="{BB962C8B-B14F-4D97-AF65-F5344CB8AC3E}">
        <p14:creationId xmlns:p14="http://schemas.microsoft.com/office/powerpoint/2010/main" val="2785047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31</a:t>
            </a:fld>
            <a:endParaRPr lang="zh-CN" altLang="en-US"/>
          </a:p>
        </p:txBody>
      </p:sp>
    </p:spTree>
    <p:extLst>
      <p:ext uri="{BB962C8B-B14F-4D97-AF65-F5344CB8AC3E}">
        <p14:creationId xmlns:p14="http://schemas.microsoft.com/office/powerpoint/2010/main" val="1685106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32</a:t>
            </a:fld>
            <a:endParaRPr lang="zh-CN" altLang="en-US"/>
          </a:p>
        </p:txBody>
      </p:sp>
    </p:spTree>
    <p:extLst>
      <p:ext uri="{BB962C8B-B14F-4D97-AF65-F5344CB8AC3E}">
        <p14:creationId xmlns:p14="http://schemas.microsoft.com/office/powerpoint/2010/main" val="2354334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33</a:t>
            </a:fld>
            <a:endParaRPr lang="zh-CN" altLang="en-US"/>
          </a:p>
        </p:txBody>
      </p:sp>
    </p:spTree>
    <p:extLst>
      <p:ext uri="{BB962C8B-B14F-4D97-AF65-F5344CB8AC3E}">
        <p14:creationId xmlns:p14="http://schemas.microsoft.com/office/powerpoint/2010/main" val="41855639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36</a:t>
            </a:fld>
            <a:endParaRPr lang="zh-CN" altLang="en-US"/>
          </a:p>
        </p:txBody>
      </p:sp>
    </p:spTree>
    <p:extLst>
      <p:ext uri="{BB962C8B-B14F-4D97-AF65-F5344CB8AC3E}">
        <p14:creationId xmlns:p14="http://schemas.microsoft.com/office/powerpoint/2010/main" val="2039481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37</a:t>
            </a:fld>
            <a:endParaRPr lang="zh-CN" altLang="en-US"/>
          </a:p>
        </p:txBody>
      </p:sp>
    </p:spTree>
    <p:extLst>
      <p:ext uri="{BB962C8B-B14F-4D97-AF65-F5344CB8AC3E}">
        <p14:creationId xmlns:p14="http://schemas.microsoft.com/office/powerpoint/2010/main" val="30788631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38</a:t>
            </a:fld>
            <a:endParaRPr lang="zh-CN" altLang="en-US"/>
          </a:p>
        </p:txBody>
      </p:sp>
    </p:spTree>
    <p:extLst>
      <p:ext uri="{BB962C8B-B14F-4D97-AF65-F5344CB8AC3E}">
        <p14:creationId xmlns:p14="http://schemas.microsoft.com/office/powerpoint/2010/main" val="30890333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本节引言</a:t>
            </a:r>
            <a:r>
              <a:rPr lang="en-US" altLang="zh-CN" dirty="0" smtClean="0"/>
              <a:t>】</a:t>
            </a:r>
          </a:p>
          <a:p>
            <a:r>
              <a:rPr lang="en-US" altLang="zh-CN" baseline="0" dirty="0" smtClean="0"/>
              <a:t>         </a:t>
            </a:r>
            <a:r>
              <a:rPr lang="zh-CN" altLang="en-US" baseline="0" dirty="0" smtClean="0"/>
              <a:t>如果不需要太高的安全性，数据量不大，看重速度，可以使用</a:t>
            </a:r>
            <a:r>
              <a:rPr lang="en-US" altLang="zh-CN" baseline="0" dirty="0" smtClean="0"/>
              <a:t>UDP</a:t>
            </a:r>
            <a:r>
              <a:rPr lang="zh-CN" altLang="en-US" baseline="0" dirty="0" smtClean="0"/>
              <a:t>协议通讯，本节学习</a:t>
            </a:r>
            <a:r>
              <a:rPr lang="en-US" altLang="zh-CN" baseline="0" dirty="0" smtClean="0"/>
              <a:t>UDP</a:t>
            </a:r>
            <a:r>
              <a:rPr lang="zh-CN" altLang="en-US" baseline="0" dirty="0" smtClean="0"/>
              <a:t>通讯。</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39</a:t>
            </a:fld>
            <a:endParaRPr lang="zh-CN" altLang="en-US"/>
          </a:p>
        </p:txBody>
      </p:sp>
    </p:spTree>
    <p:extLst>
      <p:ext uri="{BB962C8B-B14F-4D97-AF65-F5344CB8AC3E}">
        <p14:creationId xmlns:p14="http://schemas.microsoft.com/office/powerpoint/2010/main" val="640520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40</a:t>
            </a:fld>
            <a:endParaRPr lang="zh-CN" altLang="en-US"/>
          </a:p>
        </p:txBody>
      </p:sp>
    </p:spTree>
    <p:extLst>
      <p:ext uri="{BB962C8B-B14F-4D97-AF65-F5344CB8AC3E}">
        <p14:creationId xmlns:p14="http://schemas.microsoft.com/office/powerpoint/2010/main" val="41022420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41</a:t>
            </a:fld>
            <a:endParaRPr lang="zh-CN" altLang="en-US"/>
          </a:p>
        </p:txBody>
      </p:sp>
    </p:spTree>
    <p:extLst>
      <p:ext uri="{BB962C8B-B14F-4D97-AF65-F5344CB8AC3E}">
        <p14:creationId xmlns:p14="http://schemas.microsoft.com/office/powerpoint/2010/main" val="3608336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本节引言</a:t>
            </a:r>
            <a:r>
              <a:rPr lang="en-US" altLang="zh-CN" dirty="0" smtClean="0"/>
              <a:t>】</a:t>
            </a:r>
          </a:p>
          <a:p>
            <a:r>
              <a:rPr lang="en-US" altLang="zh-CN" dirty="0" smtClean="0"/>
              <a:t>          </a:t>
            </a:r>
            <a:r>
              <a:rPr lang="zh-CN" altLang="en-US" dirty="0" smtClean="0"/>
              <a:t>要掌握网络编程，首先需要了解一些基本的概念，本节学习网络编程相关的概念。</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a:t>
            </a:fld>
            <a:endParaRPr lang="zh-CN" altLang="en-US"/>
          </a:p>
        </p:txBody>
      </p:sp>
    </p:spTree>
    <p:extLst>
      <p:ext uri="{BB962C8B-B14F-4D97-AF65-F5344CB8AC3E}">
        <p14:creationId xmlns:p14="http://schemas.microsoft.com/office/powerpoint/2010/main" val="316925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42</a:t>
            </a:fld>
            <a:endParaRPr lang="zh-CN" altLang="en-US"/>
          </a:p>
        </p:txBody>
      </p:sp>
    </p:spTree>
    <p:extLst>
      <p:ext uri="{BB962C8B-B14F-4D97-AF65-F5344CB8AC3E}">
        <p14:creationId xmlns:p14="http://schemas.microsoft.com/office/powerpoint/2010/main" val="24257871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43</a:t>
            </a:fld>
            <a:endParaRPr lang="zh-CN" altLang="en-US"/>
          </a:p>
        </p:txBody>
      </p:sp>
    </p:spTree>
    <p:extLst>
      <p:ext uri="{BB962C8B-B14F-4D97-AF65-F5344CB8AC3E}">
        <p14:creationId xmlns:p14="http://schemas.microsoft.com/office/powerpoint/2010/main" val="1700159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44</a:t>
            </a:fld>
            <a:endParaRPr lang="zh-CN" altLang="en-US"/>
          </a:p>
        </p:txBody>
      </p:sp>
    </p:spTree>
    <p:extLst>
      <p:ext uri="{BB962C8B-B14F-4D97-AF65-F5344CB8AC3E}">
        <p14:creationId xmlns:p14="http://schemas.microsoft.com/office/powerpoint/2010/main" val="25521158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45</a:t>
            </a:fld>
            <a:endParaRPr lang="zh-CN" altLang="en-US"/>
          </a:p>
        </p:txBody>
      </p:sp>
    </p:spTree>
    <p:extLst>
      <p:ext uri="{BB962C8B-B14F-4D97-AF65-F5344CB8AC3E}">
        <p14:creationId xmlns:p14="http://schemas.microsoft.com/office/powerpoint/2010/main" val="32219248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本节引言</a:t>
            </a:r>
            <a:r>
              <a:rPr lang="en-US" altLang="zh-CN" dirty="0" smtClean="0"/>
              <a:t>】</a:t>
            </a:r>
          </a:p>
          <a:p>
            <a:r>
              <a:rPr lang="en-US" altLang="zh-CN" dirty="0" smtClean="0"/>
              <a:t>          HTTP</a:t>
            </a:r>
            <a:r>
              <a:rPr lang="zh-CN" altLang="en-US" dirty="0" smtClean="0"/>
              <a:t>通讯是互联网应用最多的协议，也是后续学习</a:t>
            </a:r>
            <a:r>
              <a:rPr lang="en-US" altLang="zh-CN" dirty="0" err="1" smtClean="0"/>
              <a:t>JavaEE</a:t>
            </a:r>
            <a:r>
              <a:rPr lang="en-US" altLang="zh-CN" baseline="0" dirty="0" smtClean="0"/>
              <a:t> Web</a:t>
            </a:r>
            <a:r>
              <a:rPr lang="zh-CN" altLang="en-US" baseline="0" dirty="0" smtClean="0"/>
              <a:t>开发所使用的协议，本节使用</a:t>
            </a:r>
            <a:r>
              <a:rPr lang="en-US" altLang="zh-CN" baseline="0" dirty="0" smtClean="0"/>
              <a:t>Socket</a:t>
            </a:r>
            <a:r>
              <a:rPr lang="zh-CN" altLang="en-US" baseline="0" dirty="0" smtClean="0"/>
              <a:t>模拟</a:t>
            </a:r>
            <a:r>
              <a:rPr lang="en-US" altLang="zh-CN" baseline="0" dirty="0" smtClean="0"/>
              <a:t>HTTP</a:t>
            </a:r>
            <a:r>
              <a:rPr lang="zh-CN" altLang="en-US" baseline="0" dirty="0" smtClean="0"/>
              <a:t>通讯，以帮助学习者深入理解</a:t>
            </a:r>
            <a:r>
              <a:rPr lang="en-US" altLang="zh-CN" baseline="0" dirty="0" smtClean="0"/>
              <a:t>HTTP</a:t>
            </a:r>
            <a:r>
              <a:rPr lang="zh-CN" altLang="en-US" baseline="0" dirty="0" smtClean="0"/>
              <a:t>协议，为后续学习打下基础。</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46</a:t>
            </a:fld>
            <a:endParaRPr lang="zh-CN" altLang="en-US"/>
          </a:p>
        </p:txBody>
      </p:sp>
    </p:spTree>
    <p:extLst>
      <p:ext uri="{BB962C8B-B14F-4D97-AF65-F5344CB8AC3E}">
        <p14:creationId xmlns:p14="http://schemas.microsoft.com/office/powerpoint/2010/main" val="39022626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47</a:t>
            </a:fld>
            <a:endParaRPr lang="zh-CN" altLang="en-US"/>
          </a:p>
        </p:txBody>
      </p:sp>
    </p:spTree>
    <p:extLst>
      <p:ext uri="{BB962C8B-B14F-4D97-AF65-F5344CB8AC3E}">
        <p14:creationId xmlns:p14="http://schemas.microsoft.com/office/powerpoint/2010/main" val="11545873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48</a:t>
            </a:fld>
            <a:endParaRPr lang="zh-CN" altLang="en-US"/>
          </a:p>
        </p:txBody>
      </p:sp>
    </p:spTree>
    <p:extLst>
      <p:ext uri="{BB962C8B-B14F-4D97-AF65-F5344CB8AC3E}">
        <p14:creationId xmlns:p14="http://schemas.microsoft.com/office/powerpoint/2010/main" val="41175087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51</a:t>
            </a:fld>
            <a:endParaRPr lang="zh-CN" altLang="en-US"/>
          </a:p>
        </p:txBody>
      </p:sp>
    </p:spTree>
    <p:extLst>
      <p:ext uri="{BB962C8B-B14F-4D97-AF65-F5344CB8AC3E}">
        <p14:creationId xmlns:p14="http://schemas.microsoft.com/office/powerpoint/2010/main" val="17672696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52</a:t>
            </a:fld>
            <a:endParaRPr lang="zh-CN" altLang="en-US"/>
          </a:p>
        </p:txBody>
      </p:sp>
    </p:spTree>
    <p:extLst>
      <p:ext uri="{BB962C8B-B14F-4D97-AF65-F5344CB8AC3E}">
        <p14:creationId xmlns:p14="http://schemas.microsoft.com/office/powerpoint/2010/main" val="11551109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55</a:t>
            </a:fld>
            <a:endParaRPr lang="zh-CN" altLang="en-US"/>
          </a:p>
        </p:txBody>
      </p:sp>
    </p:spTree>
    <p:extLst>
      <p:ext uri="{BB962C8B-B14F-4D97-AF65-F5344CB8AC3E}">
        <p14:creationId xmlns:p14="http://schemas.microsoft.com/office/powerpoint/2010/main" val="1012295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a:t>
            </a:fld>
            <a:endParaRPr lang="zh-CN" altLang="en-US"/>
          </a:p>
        </p:txBody>
      </p:sp>
    </p:spTree>
    <p:extLst>
      <p:ext uri="{BB962C8B-B14F-4D97-AF65-F5344CB8AC3E}">
        <p14:creationId xmlns:p14="http://schemas.microsoft.com/office/powerpoint/2010/main" val="26895589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56</a:t>
            </a:fld>
            <a:endParaRPr lang="zh-CN" altLang="en-US"/>
          </a:p>
        </p:txBody>
      </p:sp>
    </p:spTree>
    <p:extLst>
      <p:ext uri="{BB962C8B-B14F-4D97-AF65-F5344CB8AC3E}">
        <p14:creationId xmlns:p14="http://schemas.microsoft.com/office/powerpoint/2010/main" val="31700665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57</a:t>
            </a:fld>
            <a:endParaRPr lang="zh-CN" altLang="en-US"/>
          </a:p>
        </p:txBody>
      </p:sp>
    </p:spTree>
    <p:extLst>
      <p:ext uri="{BB962C8B-B14F-4D97-AF65-F5344CB8AC3E}">
        <p14:creationId xmlns:p14="http://schemas.microsoft.com/office/powerpoint/2010/main" val="37637473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58</a:t>
            </a:fld>
            <a:endParaRPr lang="zh-CN" altLang="en-US"/>
          </a:p>
        </p:txBody>
      </p:sp>
    </p:spTree>
    <p:extLst>
      <p:ext uri="{BB962C8B-B14F-4D97-AF65-F5344CB8AC3E}">
        <p14:creationId xmlns:p14="http://schemas.microsoft.com/office/powerpoint/2010/main" val="12690426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pPr/>
              <a:t>59</a:t>
            </a:fld>
            <a:endParaRPr lang="zh-CN" altLang="en-US">
              <a:solidFill>
                <a:prstClr val="black"/>
              </a:solidFill>
            </a:endParaRPr>
          </a:p>
        </p:txBody>
      </p:sp>
    </p:spTree>
    <p:extLst>
      <p:ext uri="{BB962C8B-B14F-4D97-AF65-F5344CB8AC3E}">
        <p14:creationId xmlns:p14="http://schemas.microsoft.com/office/powerpoint/2010/main" val="204885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6</a:t>
            </a:fld>
            <a:endParaRPr lang="zh-CN" altLang="en-US"/>
          </a:p>
        </p:txBody>
      </p:sp>
    </p:spTree>
    <p:extLst>
      <p:ext uri="{BB962C8B-B14F-4D97-AF65-F5344CB8AC3E}">
        <p14:creationId xmlns:p14="http://schemas.microsoft.com/office/powerpoint/2010/main" val="3864020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7</a:t>
            </a:fld>
            <a:endParaRPr lang="zh-CN" altLang="en-US"/>
          </a:p>
        </p:txBody>
      </p:sp>
    </p:spTree>
    <p:extLst>
      <p:ext uri="{BB962C8B-B14F-4D97-AF65-F5344CB8AC3E}">
        <p14:creationId xmlns:p14="http://schemas.microsoft.com/office/powerpoint/2010/main" val="231052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8</a:t>
            </a:fld>
            <a:endParaRPr lang="zh-CN" altLang="en-US"/>
          </a:p>
        </p:txBody>
      </p:sp>
    </p:spTree>
    <p:extLst>
      <p:ext uri="{BB962C8B-B14F-4D97-AF65-F5344CB8AC3E}">
        <p14:creationId xmlns:p14="http://schemas.microsoft.com/office/powerpoint/2010/main" val="2992673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pPr/>
              <a:t>9</a:t>
            </a:fld>
            <a:endParaRPr lang="zh-CN" altLang="en-US"/>
          </a:p>
        </p:txBody>
      </p:sp>
    </p:spTree>
    <p:extLst>
      <p:ext uri="{BB962C8B-B14F-4D97-AF65-F5344CB8AC3E}">
        <p14:creationId xmlns:p14="http://schemas.microsoft.com/office/powerpoint/2010/main" val="1776181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2017/6/10</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2017/6/10</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a:xfrm>
            <a:off x="838200" y="1520825"/>
            <a:ext cx="10515600" cy="47704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2017/6/10</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print"/>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2017/6/10</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2017/6/10</a:t>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2017/6/10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pPr/>
              <a:t>2017/6/10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2017/6/10</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2017/6/10</a:t>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pPr/>
              <a:t>2017/6/10</a:t>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7"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35838;&#22530;&#26696;&#20363;/&#31532;2&#33410;-Socket&#24320;&#21457;/TCPServer.java" TargetMode="External"/><Relationship Id="rId4" Type="http://schemas.openxmlformats.org/officeDocument/2006/relationships/hyperlink" Target="&#35838;&#22530;&#26696;&#20363;/&#31532;2&#33410;-Socket&#24320;&#21457;/TCPClient.java"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35838;&#22530;&#26696;&#20363;/&#31532;2&#33410;-Swing&#32534;&#31243;&#24555;&#36895;&#20837;&#38376;/TestJFrame.java"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35838;&#22530;&#26696;&#20363;/&#31532;2&#33410;-Swing&#32534;&#31243;&#24555;&#36895;&#20837;&#38376;/TestJFrame.java"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35838;&#22530;&#26696;&#20363;/&#31532;2&#33410;-Socket&#24320;&#21457;/TCPClient02.java" TargetMode="External"/></Relationships>
</file>

<file path=ppt/slides/_rels/slide2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35838;&#22530;&#26696;&#20363;/&#31532;2&#33410;-Socket&#24320;&#21457;/TCPServer03.java"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35838;&#22530;&#26696;&#20363;/&#31532;2&#33410;-Socket&#24320;&#21457;/MultiThreadServer.java"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7"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35838;&#22530;&#26696;&#20363;/&#31532;2&#33410;-Socket&#24320;&#21457;/TCPClient03.java"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35838;&#22530;&#26696;&#20363;/&#31532;2&#33410;-Socket&#24320;&#21457;/NIOServer.java"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35838;&#22530;&#26696;&#20363;/&#31532;2&#33410;-Socket&#24320;&#21457;/NIOClient.java"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35838;&#22530;&#26696;&#20363;/&#31532;3&#33410;-UDP&#36890;&#35759;/UDPClient.java"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hyperlink" Target="&#35838;&#22530;&#26696;&#20363;/&#31532;3&#33410;-UDP&#36890;&#35759;/UDPServer.java"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35838;&#22530;&#26696;&#20363;/&#31532;3&#33410;-&#24341;&#29992;&#31867;&#22411;&#27010;&#36848;/Item0302.java" TargetMode="External"/><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hyperlink" Target="&#35838;&#22530;&#26696;&#20363;/&#31532;4&#33410;-HTTP&#36890;&#35759;/HttpURLConnectionTest.java"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35838;&#22530;&#26696;&#20363;/&#31532;4&#33410;-HTTP&#36890;&#35759;/SocketHttpClient.java" TargetMode="External"/><Relationship Id="rId2" Type="http://schemas.openxmlformats.org/officeDocument/2006/relationships/hyperlink" Target="&#35838;&#22530;&#26696;&#20363;/&#31532;3&#33410;-&#24341;&#29992;&#31867;&#22411;&#27010;&#36848;/Item0302.java"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35838;&#22530;&#26696;&#20363;/&#31532;4&#33410;-HTTP&#36890;&#35759;/HttpSimple1.java" TargetMode="External"/><Relationship Id="rId2" Type="http://schemas.openxmlformats.org/officeDocument/2006/relationships/hyperlink" Target="&#35838;&#22530;&#26696;&#20363;/&#31532;3&#33410;-&#24341;&#29992;&#31867;&#22411;&#27010;&#36848;/Item0302.java" TargetMode="External"/><Relationship Id="rId1" Type="http://schemas.openxmlformats.org/officeDocument/2006/relationships/slideLayout" Target="../slideLayouts/slideLayout2.xml"/><Relationship Id="rId5" Type="http://schemas.openxmlformats.org/officeDocument/2006/relationships/hyperlink" Target="&#35838;&#22530;&#26696;&#20363;/&#31532;4&#33410;-HTTP&#36890;&#35759;/HttpSimple3.java" TargetMode="External"/><Relationship Id="rId4" Type="http://schemas.openxmlformats.org/officeDocument/2006/relationships/hyperlink" Target="&#35838;&#22530;&#26696;&#20363;/&#31532;4&#33410;-HTTP&#36890;&#35759;/HttpSimple2.java"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smtClean="0">
                <a:solidFill>
                  <a:schemeClr val="tx1">
                    <a:lumMod val="65000"/>
                    <a:lumOff val="35000"/>
                  </a:schemeClr>
                </a:solidFill>
              </a:rPr>
              <a:t>网络编程</a:t>
            </a:r>
            <a:endParaRPr lang="zh-CN" altLang="en-US" sz="6000" dirty="0">
              <a:solidFill>
                <a:schemeClr val="tx1">
                  <a:lumMod val="65000"/>
                  <a:lumOff val="35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399"/>
            <a:ext cx="11015870" cy="5076497"/>
          </a:xfrm>
        </p:spPr>
        <p:txBody>
          <a:bodyPr vert="horz" lIns="91440" tIns="45720" rIns="91440" bIns="45720" rtlCol="0">
            <a:noAutofit/>
          </a:bodyPr>
          <a:lstStyle/>
          <a:p>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协议（</a:t>
            </a:r>
            <a:r>
              <a:rPr lang="en-US" altLang="zh-CN" sz="2400" dirty="0" smtClean="0">
                <a:solidFill>
                  <a:schemeClr val="tx1">
                    <a:lumMod val="75000"/>
                    <a:lumOff val="25000"/>
                  </a:schemeClr>
                </a:solidFill>
              </a:rPr>
              <a:t>HyperText Transfer Protocol</a:t>
            </a:r>
            <a:r>
              <a:rPr lang="zh-CN" altLang="en-US" sz="2400" dirty="0" smtClean="0">
                <a:solidFill>
                  <a:schemeClr val="tx1">
                    <a:lumMod val="75000"/>
                    <a:lumOff val="25000"/>
                  </a:schemeClr>
                </a:solidFill>
              </a:rPr>
              <a:t>，超文本传输协议）是用于从</a:t>
            </a:r>
            <a:r>
              <a:rPr lang="en-US" altLang="zh-CN" sz="2400" dirty="0" smtClean="0">
                <a:solidFill>
                  <a:schemeClr val="tx1">
                    <a:lumMod val="75000"/>
                    <a:lumOff val="25000"/>
                  </a:schemeClr>
                </a:solidFill>
              </a:rPr>
              <a:t>WWW</a:t>
            </a:r>
            <a:r>
              <a:rPr lang="zh-CN" altLang="en-US" sz="2400" dirty="0" smtClean="0">
                <a:solidFill>
                  <a:schemeClr val="tx1">
                    <a:lumMod val="75000"/>
                    <a:lumOff val="25000"/>
                  </a:schemeClr>
                </a:solidFill>
              </a:rPr>
              <a:t>服务器传输超文本到本地浏览器的传输协议；</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1960</a:t>
            </a:r>
            <a:r>
              <a:rPr lang="zh-CN" altLang="en-US" sz="2400" dirty="0" smtClean="0">
                <a:solidFill>
                  <a:schemeClr val="tx1">
                    <a:lumMod val="75000"/>
                    <a:lumOff val="25000"/>
                  </a:schemeClr>
                </a:solidFill>
              </a:rPr>
              <a:t>年美国人</a:t>
            </a:r>
            <a:r>
              <a:rPr lang="en-US" altLang="zh-CN" sz="2400" dirty="0" smtClean="0">
                <a:solidFill>
                  <a:schemeClr val="tx1">
                    <a:lumMod val="75000"/>
                    <a:lumOff val="25000"/>
                  </a:schemeClr>
                </a:solidFill>
              </a:rPr>
              <a:t>Ted Nelson</a:t>
            </a:r>
            <a:r>
              <a:rPr lang="zh-CN" altLang="en-US" sz="2400" dirty="0" smtClean="0">
                <a:solidFill>
                  <a:schemeClr val="tx1">
                    <a:lumMod val="75000"/>
                    <a:lumOff val="25000"/>
                  </a:schemeClr>
                </a:solidFill>
              </a:rPr>
              <a:t>构思了一种通过计算机处理文本信息的方法，并称之为超文本（</a:t>
            </a:r>
            <a:r>
              <a:rPr lang="en-US" altLang="zh-CN" sz="2400" dirty="0" smtClean="0">
                <a:solidFill>
                  <a:schemeClr val="tx1">
                    <a:lumMod val="75000"/>
                    <a:lumOff val="25000"/>
                  </a:schemeClr>
                </a:solidFill>
              </a:rPr>
              <a:t>hypertext</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这成为了</a:t>
            </a:r>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超文本传输协议标准架构的发展根基</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设计</a:t>
            </a:r>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最初的目的是为了提供一种发布和接收</a:t>
            </a:r>
            <a:r>
              <a:rPr lang="en-US" altLang="zh-CN" sz="2400" dirty="0" smtClean="0">
                <a:solidFill>
                  <a:schemeClr val="tx1">
                    <a:lumMod val="75000"/>
                    <a:lumOff val="25000"/>
                  </a:schemeClr>
                </a:solidFill>
              </a:rPr>
              <a:t>HTML</a:t>
            </a:r>
            <a:r>
              <a:rPr lang="zh-CN" altLang="en-US" sz="2400" dirty="0" smtClean="0">
                <a:solidFill>
                  <a:schemeClr val="tx1">
                    <a:lumMod val="75000"/>
                    <a:lumOff val="25000"/>
                  </a:schemeClr>
                </a:solidFill>
              </a:rPr>
              <a:t>页面的方法；</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协议是互联网上使用最广泛的一种协议；</a:t>
            </a:r>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pPr>
              <a:buNone/>
            </a:pP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HTTP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协议</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29" y="835572"/>
            <a:ext cx="11659630" cy="5297214"/>
          </a:xfrm>
        </p:spPr>
        <p:txBody>
          <a:bodyPr vert="horz" lIns="91440" tIns="45720" rIns="91440" bIns="45720" rtlCol="0">
            <a:noAutofit/>
          </a:bodyPr>
          <a:lstStyle/>
          <a:p>
            <a:r>
              <a:rPr lang="zh-CN" altLang="en-US" sz="2400" dirty="0" smtClean="0">
                <a:solidFill>
                  <a:schemeClr val="tx1">
                    <a:lumMod val="75000"/>
                    <a:lumOff val="25000"/>
                  </a:schemeClr>
                </a:solidFill>
              </a:rPr>
              <a:t>当我们在浏览器地址栏中输入一个网址（</a:t>
            </a:r>
            <a:r>
              <a:rPr lang="en-US" altLang="zh-CN" sz="2400" dirty="0" smtClean="0">
                <a:solidFill>
                  <a:schemeClr val="tx1">
                    <a:lumMod val="75000"/>
                    <a:lumOff val="25000"/>
                  </a:schemeClr>
                </a:solidFill>
              </a:rPr>
              <a:t>URL</a:t>
            </a:r>
            <a:r>
              <a:rPr lang="zh-CN" altLang="en-US" sz="2400" dirty="0" smtClean="0">
                <a:solidFill>
                  <a:schemeClr val="tx1">
                    <a:lumMod val="75000"/>
                    <a:lumOff val="25000"/>
                  </a:schemeClr>
                </a:solidFill>
              </a:rPr>
              <a:t>）并按下回车键时，或者点击网页上的超级链接时，或者在网页上填写一个表单点击了提交按钮时，都称为</a:t>
            </a:r>
            <a:r>
              <a:rPr lang="zh-CN" altLang="en-US" sz="2400" b="1" dirty="0" smtClean="0">
                <a:solidFill>
                  <a:srgbClr val="990000"/>
                </a:solidFill>
              </a:rPr>
              <a:t>“向服务器端提交了一次</a:t>
            </a:r>
            <a:r>
              <a:rPr lang="en-US" altLang="zh-CN" sz="2400" b="1" dirty="0" smtClean="0">
                <a:solidFill>
                  <a:srgbClr val="990000"/>
                </a:solidFill>
              </a:rPr>
              <a:t>HTTP</a:t>
            </a:r>
            <a:r>
              <a:rPr lang="zh-CN" altLang="en-US" sz="2400" b="1" dirty="0" smtClean="0">
                <a:solidFill>
                  <a:srgbClr val="990000"/>
                </a:solidFill>
              </a:rPr>
              <a:t>请求”；</a:t>
            </a:r>
            <a:endParaRPr lang="en-US" altLang="zh-CN" sz="2400" b="1" dirty="0" smtClean="0">
              <a:solidFill>
                <a:srgbClr val="990000"/>
              </a:solidFill>
            </a:endParaRPr>
          </a:p>
          <a:p>
            <a:r>
              <a:rPr lang="en-US" altLang="zh-CN" sz="2400" dirty="0" smtClean="0"/>
              <a:t>HTTP</a:t>
            </a:r>
            <a:r>
              <a:rPr lang="zh-CN" altLang="en-US" sz="2400" dirty="0" smtClean="0"/>
              <a:t>协议中定义了多种请求方式，常用的请求方式有：</a:t>
            </a:r>
            <a:endParaRPr lang="en-US" altLang="zh-CN" sz="2400" dirty="0" smtClean="0"/>
          </a:p>
          <a:p>
            <a:pPr lvl="1"/>
            <a:r>
              <a:rPr lang="en-US" altLang="zh-CN" sz="2000" dirty="0" smtClean="0"/>
              <a:t>GET</a:t>
            </a:r>
            <a:r>
              <a:rPr lang="zh-CN" altLang="en-US" sz="2000" dirty="0" smtClean="0"/>
              <a:t>：最常见的一种请求方式，当客户端要从服务器中读取文档时，当点击网页上的链接或者通过在浏览器的地址栏输入网址来浏览网页的，使用的都是</a:t>
            </a:r>
            <a:r>
              <a:rPr lang="en-US" altLang="zh-CN" sz="2000" dirty="0" smtClean="0"/>
              <a:t>GET</a:t>
            </a:r>
            <a:r>
              <a:rPr lang="zh-CN" altLang="en-US" sz="2000" dirty="0" smtClean="0"/>
              <a:t>方式。</a:t>
            </a:r>
            <a:endParaRPr lang="en-US" altLang="zh-CN" sz="2000" dirty="0" smtClean="0"/>
          </a:p>
          <a:p>
            <a:pPr lvl="1"/>
            <a:r>
              <a:rPr lang="en-US" altLang="zh-CN" sz="2000" dirty="0" smtClean="0"/>
              <a:t>POST</a:t>
            </a:r>
            <a:r>
              <a:rPr lang="zh-CN" altLang="en-US" sz="2000" dirty="0" smtClean="0"/>
              <a:t>：</a:t>
            </a:r>
            <a:r>
              <a:rPr lang="en-US" altLang="zh-CN" sz="2000" dirty="0" smtClean="0"/>
              <a:t>POST</a:t>
            </a:r>
            <a:r>
              <a:rPr lang="zh-CN" altLang="en-US" sz="2000" dirty="0" smtClean="0"/>
              <a:t>方法可以允许客户端给服务器提供信息较多。</a:t>
            </a:r>
            <a:r>
              <a:rPr lang="en-US" altLang="zh-CN" sz="2000" dirty="0" smtClean="0"/>
              <a:t>POST</a:t>
            </a:r>
            <a:r>
              <a:rPr lang="zh-CN" altLang="en-US" sz="2000" dirty="0" smtClean="0"/>
              <a:t>方法将请求参数封装在</a:t>
            </a:r>
            <a:r>
              <a:rPr lang="en-US" altLang="zh-CN" sz="2000" dirty="0" smtClean="0"/>
              <a:t>HTTP</a:t>
            </a:r>
            <a:r>
              <a:rPr lang="zh-CN" altLang="en-US" sz="2000" dirty="0" smtClean="0"/>
              <a:t>请求数据中，以名称</a:t>
            </a:r>
            <a:r>
              <a:rPr lang="en-US" altLang="zh-CN" sz="2000" dirty="0" smtClean="0"/>
              <a:t>/</a:t>
            </a:r>
            <a:r>
              <a:rPr lang="zh-CN" altLang="en-US" sz="2000" dirty="0" smtClean="0"/>
              <a:t>值的形式出现，可以传输大量数据。使用表达提交基本都用</a:t>
            </a:r>
            <a:r>
              <a:rPr lang="en-US" altLang="zh-CN" sz="2000" dirty="0" smtClean="0"/>
              <a:t>POST</a:t>
            </a:r>
            <a:r>
              <a:rPr lang="zh-CN" altLang="en-US" sz="2000" dirty="0" smtClean="0"/>
              <a:t>方式。</a:t>
            </a:r>
            <a:endParaRPr lang="en-US" altLang="zh-CN" sz="2000" dirty="0" smtClean="0"/>
          </a:p>
          <a:p>
            <a:pPr lvl="1"/>
            <a:r>
              <a:rPr lang="en-US" altLang="zh-CN" sz="2000" dirty="0" smtClean="0"/>
              <a:t>HEAD</a:t>
            </a:r>
            <a:r>
              <a:rPr lang="zh-CN" altLang="en-US" sz="2000" dirty="0" smtClean="0"/>
              <a:t>：</a:t>
            </a:r>
            <a:r>
              <a:rPr lang="en-US" altLang="zh-CN" sz="2000" dirty="0" smtClean="0"/>
              <a:t>HEAD</a:t>
            </a:r>
            <a:r>
              <a:rPr lang="zh-CN" altLang="en-US" sz="2000" dirty="0" smtClean="0"/>
              <a:t>和</a:t>
            </a:r>
            <a:r>
              <a:rPr lang="en-US" altLang="zh-CN" sz="2000" dirty="0" smtClean="0"/>
              <a:t>GET</a:t>
            </a:r>
            <a:r>
              <a:rPr lang="zh-CN" altLang="en-US" sz="2000" dirty="0" smtClean="0"/>
              <a:t>类似，只不过服务端接受到</a:t>
            </a:r>
            <a:r>
              <a:rPr lang="en-US" altLang="zh-CN" sz="2000" dirty="0" smtClean="0"/>
              <a:t>HEAD</a:t>
            </a:r>
            <a:r>
              <a:rPr lang="zh-CN" altLang="en-US" sz="2000" dirty="0" smtClean="0"/>
              <a:t>请求后只返回响应头，而不会发送响应内容。</a:t>
            </a:r>
            <a:endParaRPr lang="en-US" altLang="zh-CN" sz="2000" dirty="0" smtClean="0"/>
          </a:p>
          <a:p>
            <a:pPr lvl="1"/>
            <a:endParaRPr lang="en-US" altLang="zh-CN" sz="2000" dirty="0" smtClean="0"/>
          </a:p>
          <a:p>
            <a:endParaRPr lang="en-US" altLang="zh-CN" sz="2000" b="1" dirty="0" smtClean="0">
              <a:solidFill>
                <a:srgbClr val="990000"/>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6</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请求方式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29" y="914400"/>
            <a:ext cx="11659630" cy="3137338"/>
          </a:xfrm>
        </p:spPr>
        <p:txBody>
          <a:bodyPr vert="horz" lIns="91440" tIns="45720" rIns="91440" bIns="45720" rtlCol="0">
            <a:noAutofit/>
          </a:bodyPr>
          <a:lstStyle/>
          <a:p>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协议采用了请求</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响应模型；</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由</a:t>
            </a:r>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客户端发起一个请求，建立一个到服务器指定端口（默认是</a:t>
            </a:r>
            <a:r>
              <a:rPr lang="en-US" altLang="zh-CN" sz="2400" dirty="0" smtClean="0">
                <a:solidFill>
                  <a:schemeClr val="tx1">
                    <a:lumMod val="75000"/>
                    <a:lumOff val="25000"/>
                  </a:schemeClr>
                </a:solidFill>
              </a:rPr>
              <a:t>80</a:t>
            </a:r>
            <a:r>
              <a:rPr lang="zh-CN" altLang="en-US" sz="2400" dirty="0" smtClean="0">
                <a:solidFill>
                  <a:schemeClr val="tx1">
                    <a:lumMod val="75000"/>
                    <a:lumOff val="25000"/>
                  </a:schemeClr>
                </a:solidFill>
              </a:rPr>
              <a:t>端口）的连接；</a:t>
            </a:r>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服务器则在相应端口监听客户端发送过来的请求；一旦收到请求，服务器将进行处理后向客户端发回一个状态行，比如</a:t>
            </a:r>
            <a:r>
              <a:rPr lang="en-US" altLang="zh-CN" sz="2400" dirty="0" smtClean="0">
                <a:solidFill>
                  <a:schemeClr val="tx1">
                    <a:lumMod val="75000"/>
                    <a:lumOff val="25000"/>
                  </a:schemeClr>
                </a:solidFill>
              </a:rPr>
              <a:t>“HTTP/1.1 200 OK”</a:t>
            </a:r>
            <a:r>
              <a:rPr lang="zh-CN" altLang="en-US" sz="2400" dirty="0" smtClean="0">
                <a:solidFill>
                  <a:schemeClr val="tx1">
                    <a:lumMod val="75000"/>
                    <a:lumOff val="25000"/>
                  </a:schemeClr>
                </a:solidFill>
              </a:rPr>
              <a:t>，以及响应的消息，消息的消息体可能是请求的文件、错误消息、或者在浏览器中其它一些信息。</a:t>
            </a:r>
          </a:p>
          <a:p>
            <a:endParaRPr lang="en-US" altLang="zh-CN" sz="20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7</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【HTTP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请求与响应结构</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53251" name="Picture 3" descr="http://d.hiphotos.baidu.com/baike/w%3D268%3Bg%3D0/sign=3a27fa60293fb80e0cd166d10eea4813/b8014a90f603738d92b9fa73bb1bb051f919ecf4.jpg"/>
          <p:cNvPicPr>
            <a:picLocks noChangeAspect="1" noChangeArrowheads="1"/>
          </p:cNvPicPr>
          <p:nvPr/>
        </p:nvPicPr>
        <p:blipFill>
          <a:blip r:embed="rId3" cstate="print"/>
          <a:srcRect/>
          <a:stretch>
            <a:fillRect/>
          </a:stretch>
        </p:blipFill>
        <p:spPr bwMode="auto">
          <a:xfrm>
            <a:off x="1245476" y="3976304"/>
            <a:ext cx="1904234" cy="1904234"/>
          </a:xfrm>
          <a:prstGeom prst="rect">
            <a:avLst/>
          </a:prstGeom>
          <a:noFill/>
        </p:spPr>
      </p:pic>
      <p:sp>
        <p:nvSpPr>
          <p:cNvPr id="14" name="TextBox 13"/>
          <p:cNvSpPr txBox="1"/>
          <p:nvPr/>
        </p:nvSpPr>
        <p:spPr>
          <a:xfrm>
            <a:off x="772510" y="5380672"/>
            <a:ext cx="2900855" cy="1477328"/>
          </a:xfrm>
          <a:prstGeom prst="rect">
            <a:avLst/>
          </a:prstGeom>
          <a:solidFill>
            <a:schemeClr val="accent6">
              <a:lumMod val="40000"/>
              <a:lumOff val="60000"/>
            </a:schemeClr>
          </a:solidFill>
        </p:spPr>
        <p:txBody>
          <a:bodyPr wrap="square" rtlCol="0">
            <a:spAutoFit/>
          </a:bodyPr>
          <a:lstStyle/>
          <a:p>
            <a:r>
              <a:rPr lang="zh-CN" altLang="en-US" dirty="0" smtClean="0"/>
              <a:t>在浏览器中输入</a:t>
            </a:r>
            <a:r>
              <a:rPr lang="en-US" altLang="zh-CN" dirty="0" smtClean="0"/>
              <a:t>URL</a:t>
            </a:r>
            <a:r>
              <a:rPr lang="zh-CN" altLang="en-US" dirty="0" smtClean="0"/>
              <a:t>，按回车键，则向服务器发送了一个</a:t>
            </a:r>
            <a:r>
              <a:rPr lang="en-US" altLang="zh-CN" dirty="0" smtClean="0"/>
              <a:t>HTTP</a:t>
            </a:r>
            <a:r>
              <a:rPr lang="zh-CN" altLang="en-US" dirty="0" smtClean="0"/>
              <a:t>请求；发送请求时，会传递相关数据到服务器，称为请求信息；</a:t>
            </a:r>
            <a:endParaRPr lang="en-US" dirty="0"/>
          </a:p>
        </p:txBody>
      </p:sp>
      <p:pic>
        <p:nvPicPr>
          <p:cNvPr id="53252" name="Picture 4" descr="C:\Users\wxh\AppData\Roaming\Tencent\Users\29097443\QQ\WinTemp\RichOle\IOSTI~SCX%UA$L_SATU@4H6.png"/>
          <p:cNvPicPr>
            <a:picLocks noChangeAspect="1" noChangeArrowheads="1"/>
          </p:cNvPicPr>
          <p:nvPr/>
        </p:nvPicPr>
        <p:blipFill>
          <a:blip r:embed="rId4" cstate="print"/>
          <a:srcRect/>
          <a:stretch>
            <a:fillRect/>
          </a:stretch>
        </p:blipFill>
        <p:spPr bwMode="auto">
          <a:xfrm>
            <a:off x="536027" y="4027169"/>
            <a:ext cx="3498952" cy="363528"/>
          </a:xfrm>
          <a:prstGeom prst="rect">
            <a:avLst/>
          </a:prstGeom>
          <a:noFill/>
          <a:ln w="44450">
            <a:solidFill>
              <a:schemeClr val="accent6"/>
            </a:solidFill>
          </a:ln>
        </p:spPr>
      </p:pic>
      <p:sp>
        <p:nvSpPr>
          <p:cNvPr id="53254" name="AutoShape 6" descr="http://img4.imgtn.bdimg.com/it/u=6392090,3990340310&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6" name="AutoShape 8" descr="http://img4.imgtn.bdimg.com/it/u=6392090,3990340310&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8" name="AutoShape 10" descr="http://img4.imgtn.bdimg.com/it/u=6392090,3990340310&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60" name="AutoShape 12" descr="http://img4.imgtn.bdimg.com/it/u=6392090,3990340310&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62" name="AutoShape 14" descr="http://img2.imgtn.bdimg.com/it/u=3673167307,456465133&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64" name="AutoShape 16" descr="http://img2.imgtn.bdimg.com/it/u=3673167307,456465133&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65" name="tower"/>
          <p:cNvSpPr>
            <a:spLocks noEditPoints="1" noChangeArrowheads="1"/>
          </p:cNvSpPr>
          <p:nvPr/>
        </p:nvSpPr>
        <p:spPr bwMode="auto">
          <a:xfrm>
            <a:off x="8013974" y="4092028"/>
            <a:ext cx="1161557" cy="2056524"/>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ight Arrow 22"/>
          <p:cNvSpPr/>
          <p:nvPr/>
        </p:nvSpPr>
        <p:spPr>
          <a:xfrm>
            <a:off x="4351283" y="3909849"/>
            <a:ext cx="2853558" cy="118241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请求信息</a:t>
            </a:r>
            <a:endParaRPr lang="en-US" dirty="0">
              <a:solidFill>
                <a:schemeClr val="tx1"/>
              </a:solidFill>
            </a:endParaRPr>
          </a:p>
        </p:txBody>
      </p:sp>
      <p:sp>
        <p:nvSpPr>
          <p:cNvPr id="24" name="Left Arrow 23"/>
          <p:cNvSpPr/>
          <p:nvPr/>
        </p:nvSpPr>
        <p:spPr>
          <a:xfrm>
            <a:off x="4177863" y="5234153"/>
            <a:ext cx="2869324" cy="1166647"/>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响应信息</a:t>
            </a:r>
            <a:endParaRPr lang="en-US" dirty="0">
              <a:solidFill>
                <a:schemeClr val="tx1"/>
              </a:solidFill>
            </a:endParaRPr>
          </a:p>
        </p:txBody>
      </p:sp>
      <p:sp>
        <p:nvSpPr>
          <p:cNvPr id="25" name="TextBox 24"/>
          <p:cNvSpPr txBox="1"/>
          <p:nvPr/>
        </p:nvSpPr>
        <p:spPr>
          <a:xfrm>
            <a:off x="7199586" y="5481145"/>
            <a:ext cx="2900855" cy="1200329"/>
          </a:xfrm>
          <a:prstGeom prst="rect">
            <a:avLst/>
          </a:prstGeom>
          <a:solidFill>
            <a:schemeClr val="accent6">
              <a:lumMod val="40000"/>
              <a:lumOff val="60000"/>
            </a:schemeClr>
          </a:solidFill>
        </p:spPr>
        <p:txBody>
          <a:bodyPr wrap="square" rtlCol="0">
            <a:spAutoFit/>
          </a:bodyPr>
          <a:lstStyle/>
          <a:p>
            <a:r>
              <a:rPr lang="zh-CN" altLang="en-US" dirty="0" smtClean="0"/>
              <a:t>服务器处理请求后，向客户端浏览器返回相关数据，包括了用户要浏览的页面数据等，称为响应信息；</a:t>
            </a:r>
            <a:endParaRPr lang="en-US" dirty="0"/>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29" y="914400"/>
            <a:ext cx="11659630" cy="1387366"/>
          </a:xfrm>
        </p:spPr>
        <p:txBody>
          <a:bodyPr vert="horz" lIns="91440" tIns="45720" rIns="91440" bIns="45720" rtlCol="0">
            <a:noAutofit/>
          </a:bodyPr>
          <a:lstStyle/>
          <a:p>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请求信息由请求行、请求头部、空行和请求数据四个部分组成；</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响应也由四个部分组成，分别是：状态行、响应头部、空行、响应正文。</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7</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【HTTP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请求与响应结构</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3254" name="AutoShape 6" descr="http://img4.imgtn.bdimg.com/it/u=6392090,3990340310&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6" name="AutoShape 8" descr="http://img4.imgtn.bdimg.com/it/u=6392090,3990340310&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8" name="AutoShape 10" descr="http://img4.imgtn.bdimg.com/it/u=6392090,3990340310&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60" name="AutoShape 12" descr="http://img4.imgtn.bdimg.com/it/u=6392090,3990340310&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62" name="AutoShape 14" descr="http://img2.imgtn.bdimg.com/it/u=3673167307,456465133&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64" name="AutoShape 16" descr="http://img2.imgtn.bdimg.com/it/u=3673167307,456465133&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TextBox 16"/>
          <p:cNvSpPr txBox="1"/>
          <p:nvPr/>
        </p:nvSpPr>
        <p:spPr>
          <a:xfrm>
            <a:off x="6842234" y="2848684"/>
            <a:ext cx="4288904" cy="3293209"/>
          </a:xfrm>
          <a:prstGeom prst="rect">
            <a:avLst/>
          </a:prstGeom>
          <a:solidFill>
            <a:schemeClr val="bg1">
              <a:lumMod val="95000"/>
            </a:schemeClr>
          </a:solidFill>
        </p:spPr>
        <p:txBody>
          <a:bodyPr wrap="square" rtlCol="0">
            <a:spAutoFit/>
          </a:bodyPr>
          <a:lstStyle/>
          <a:p>
            <a:r>
              <a:rPr lang="en-US" sz="1600" dirty="0" smtClean="0"/>
              <a:t>HTTP/1.1 200 OK</a:t>
            </a:r>
          </a:p>
          <a:p>
            <a:r>
              <a:rPr lang="en-US" sz="1600" dirty="0" smtClean="0"/>
              <a:t>Date: Sat, 31 Dec 2016 23:59:59 GMT</a:t>
            </a:r>
          </a:p>
          <a:p>
            <a:r>
              <a:rPr lang="en-US" sz="1600" dirty="0" smtClean="0"/>
              <a:t>Content-Type: text/</a:t>
            </a:r>
            <a:r>
              <a:rPr lang="en-US" sz="1600" dirty="0" err="1" smtClean="0"/>
              <a:t>html;charset</a:t>
            </a:r>
            <a:r>
              <a:rPr lang="en-US" sz="1600" dirty="0" smtClean="0"/>
              <a:t>=ISO-8859-1</a:t>
            </a:r>
          </a:p>
          <a:p>
            <a:r>
              <a:rPr lang="en-US" sz="1600" dirty="0" smtClean="0"/>
              <a:t>Content-Length: 122</a:t>
            </a:r>
          </a:p>
          <a:p>
            <a:endParaRPr lang="en-US" sz="1600" dirty="0" smtClean="0"/>
          </a:p>
          <a:p>
            <a:r>
              <a:rPr lang="en-US" sz="1600" dirty="0" smtClean="0"/>
              <a:t>＜html＞</a:t>
            </a:r>
          </a:p>
          <a:p>
            <a:r>
              <a:rPr lang="en-US" sz="1600" dirty="0" smtClean="0"/>
              <a:t>＜head＞</a:t>
            </a:r>
          </a:p>
          <a:p>
            <a:r>
              <a:rPr lang="en-US" sz="1600" dirty="0" smtClean="0"/>
              <a:t>＜</a:t>
            </a:r>
            <a:r>
              <a:rPr lang="en-US" sz="1600" dirty="0" err="1" smtClean="0"/>
              <a:t>title＞Wrox</a:t>
            </a:r>
            <a:r>
              <a:rPr lang="en-US" sz="1600" dirty="0" smtClean="0"/>
              <a:t> Homepage＜/title＞</a:t>
            </a:r>
          </a:p>
          <a:p>
            <a:r>
              <a:rPr lang="en-US" sz="1600" dirty="0" smtClean="0"/>
              <a:t>＜/head＞</a:t>
            </a:r>
          </a:p>
          <a:p>
            <a:r>
              <a:rPr lang="en-US" sz="1600" dirty="0" smtClean="0"/>
              <a:t>＜body＞</a:t>
            </a:r>
          </a:p>
          <a:p>
            <a:r>
              <a:rPr lang="en-US" sz="1600" dirty="0" smtClean="0"/>
              <a:t>＜!-- body goes here --＞</a:t>
            </a:r>
          </a:p>
          <a:p>
            <a:r>
              <a:rPr lang="en-US" sz="1600" dirty="0" smtClean="0"/>
              <a:t>＜/body＞</a:t>
            </a:r>
          </a:p>
          <a:p>
            <a:r>
              <a:rPr lang="en-US" sz="1600" dirty="0" smtClean="0"/>
              <a:t>＜/html＞</a:t>
            </a:r>
            <a:endParaRPr lang="en-US" sz="1600" dirty="0"/>
          </a:p>
        </p:txBody>
      </p:sp>
      <p:sp>
        <p:nvSpPr>
          <p:cNvPr id="18" name="TextBox 17"/>
          <p:cNvSpPr txBox="1"/>
          <p:nvPr/>
        </p:nvSpPr>
        <p:spPr>
          <a:xfrm>
            <a:off x="530772" y="2859195"/>
            <a:ext cx="4288904" cy="2800767"/>
          </a:xfrm>
          <a:prstGeom prst="rect">
            <a:avLst/>
          </a:prstGeom>
          <a:solidFill>
            <a:schemeClr val="bg1">
              <a:lumMod val="95000"/>
            </a:schemeClr>
          </a:solidFill>
        </p:spPr>
        <p:txBody>
          <a:bodyPr wrap="square" rtlCol="0">
            <a:spAutoFit/>
          </a:bodyPr>
          <a:lstStyle/>
          <a:p>
            <a:r>
              <a:rPr lang="en-US" sz="1600" dirty="0" smtClean="0"/>
              <a:t> GET/</a:t>
            </a:r>
            <a:r>
              <a:rPr lang="en-US" sz="1600" dirty="0" err="1" smtClean="0"/>
              <a:t>sample.jspHTTP</a:t>
            </a:r>
            <a:r>
              <a:rPr lang="en-US" sz="1600" dirty="0" smtClean="0"/>
              <a:t>/1.1</a:t>
            </a:r>
          </a:p>
          <a:p>
            <a:r>
              <a:rPr lang="en-US" sz="1600" dirty="0" smtClean="0"/>
              <a:t> </a:t>
            </a:r>
            <a:r>
              <a:rPr lang="en-US" sz="1600" dirty="0" err="1" smtClean="0"/>
              <a:t>Accept:image</a:t>
            </a:r>
            <a:r>
              <a:rPr lang="en-US" sz="1600" dirty="0" smtClean="0"/>
              <a:t>/</a:t>
            </a:r>
            <a:r>
              <a:rPr lang="en-US" sz="1600" dirty="0" err="1" smtClean="0"/>
              <a:t>gif.image</a:t>
            </a:r>
            <a:r>
              <a:rPr lang="en-US" sz="1600" dirty="0" smtClean="0"/>
              <a:t>/jpeg,*/*</a:t>
            </a:r>
          </a:p>
          <a:p>
            <a:r>
              <a:rPr lang="en-US" sz="1600" dirty="0" smtClean="0"/>
              <a:t> Accept-</a:t>
            </a:r>
            <a:r>
              <a:rPr lang="en-US" sz="1600" dirty="0" err="1" smtClean="0"/>
              <a:t>Language:zh</a:t>
            </a:r>
            <a:r>
              <a:rPr lang="en-US" sz="1600" dirty="0" smtClean="0"/>
              <a:t>-</a:t>
            </a:r>
            <a:r>
              <a:rPr lang="en-US" sz="1600" dirty="0" err="1" smtClean="0"/>
              <a:t>cn</a:t>
            </a:r>
            <a:endParaRPr lang="en-US" sz="1600" dirty="0" smtClean="0"/>
          </a:p>
          <a:p>
            <a:r>
              <a:rPr lang="en-US" sz="1600" dirty="0" err="1" smtClean="0"/>
              <a:t>Connection:Keep</a:t>
            </a:r>
            <a:r>
              <a:rPr lang="en-US" sz="1600" dirty="0" smtClean="0"/>
              <a:t>-Alive</a:t>
            </a:r>
          </a:p>
          <a:p>
            <a:r>
              <a:rPr lang="en-US" sz="1600" dirty="0" smtClean="0"/>
              <a:t> </a:t>
            </a:r>
            <a:r>
              <a:rPr lang="en-US" sz="1600" dirty="0" err="1" smtClean="0"/>
              <a:t>Host:localhost</a:t>
            </a:r>
            <a:endParaRPr lang="en-US" sz="1600" dirty="0" smtClean="0"/>
          </a:p>
          <a:p>
            <a:r>
              <a:rPr lang="en-US" sz="1600" dirty="0" smtClean="0"/>
              <a:t> User-</a:t>
            </a:r>
            <a:r>
              <a:rPr lang="en-US" sz="1600" dirty="0" err="1" smtClean="0"/>
              <a:t>Agent:Mozila</a:t>
            </a:r>
            <a:r>
              <a:rPr lang="en-US" sz="1600" dirty="0" smtClean="0"/>
              <a:t>/4.0(compatible;MSIE5.01;Window NT5.0)</a:t>
            </a:r>
          </a:p>
          <a:p>
            <a:r>
              <a:rPr lang="en-US" sz="1600" dirty="0" smtClean="0"/>
              <a:t> Accept-</a:t>
            </a:r>
            <a:r>
              <a:rPr lang="en-US" sz="1600" dirty="0" err="1" smtClean="0"/>
              <a:t>Encoding:gzip,deflate</a:t>
            </a:r>
            <a:endParaRPr lang="en-US" sz="1600" dirty="0" smtClean="0"/>
          </a:p>
          <a:p>
            <a:r>
              <a:rPr lang="en-US" sz="1600" dirty="0" smtClean="0"/>
              <a:t>  </a:t>
            </a:r>
          </a:p>
          <a:p>
            <a:r>
              <a:rPr lang="en-US" sz="1600" dirty="0" smtClean="0"/>
              <a:t> username=</a:t>
            </a:r>
            <a:r>
              <a:rPr lang="en-US" sz="1600" dirty="0" err="1" smtClean="0"/>
              <a:t>jinqiao&amp;password</a:t>
            </a:r>
            <a:r>
              <a:rPr lang="en-US" sz="1600" dirty="0" smtClean="0"/>
              <a:t>=1234</a:t>
            </a:r>
            <a:endParaRPr lang="en-US" sz="1600" dirty="0"/>
          </a:p>
        </p:txBody>
      </p:sp>
      <p:sp>
        <p:nvSpPr>
          <p:cNvPr id="20" name="TextBox 19"/>
          <p:cNvSpPr txBox="1"/>
          <p:nvPr/>
        </p:nvSpPr>
        <p:spPr>
          <a:xfrm>
            <a:off x="1182413" y="2495583"/>
            <a:ext cx="2900855" cy="369332"/>
          </a:xfrm>
          <a:prstGeom prst="rect">
            <a:avLst/>
          </a:prstGeom>
          <a:solidFill>
            <a:schemeClr val="accent6">
              <a:lumMod val="40000"/>
              <a:lumOff val="60000"/>
            </a:schemeClr>
          </a:solidFill>
          <a:ln w="25400">
            <a:solidFill>
              <a:schemeClr val="accent6">
                <a:lumMod val="75000"/>
              </a:schemeClr>
            </a:solidFill>
          </a:ln>
        </p:spPr>
        <p:txBody>
          <a:bodyPr wrap="square" rtlCol="0">
            <a:spAutoFit/>
          </a:bodyPr>
          <a:lstStyle/>
          <a:p>
            <a:pPr algn="ctr"/>
            <a:r>
              <a:rPr lang="zh-CN" altLang="en-US" dirty="0" smtClean="0"/>
              <a:t>请求信息示例</a:t>
            </a:r>
            <a:endParaRPr lang="en-US" dirty="0"/>
          </a:p>
        </p:txBody>
      </p:sp>
      <p:sp>
        <p:nvSpPr>
          <p:cNvPr id="21" name="TextBox 20"/>
          <p:cNvSpPr txBox="1"/>
          <p:nvPr/>
        </p:nvSpPr>
        <p:spPr>
          <a:xfrm>
            <a:off x="7546427" y="2474562"/>
            <a:ext cx="2900855" cy="369332"/>
          </a:xfrm>
          <a:prstGeom prst="rect">
            <a:avLst/>
          </a:prstGeom>
          <a:solidFill>
            <a:schemeClr val="accent6">
              <a:lumMod val="40000"/>
              <a:lumOff val="60000"/>
            </a:schemeClr>
          </a:solidFill>
          <a:ln w="25400">
            <a:solidFill>
              <a:schemeClr val="accent6">
                <a:lumMod val="75000"/>
              </a:schemeClr>
            </a:solidFill>
          </a:ln>
        </p:spPr>
        <p:txBody>
          <a:bodyPr wrap="square" rtlCol="0">
            <a:spAutoFit/>
          </a:bodyPr>
          <a:lstStyle/>
          <a:p>
            <a:pPr algn="ctr"/>
            <a:r>
              <a:rPr lang="zh-CN" altLang="en-US" dirty="0" smtClean="0"/>
              <a:t>响应信息示例</a:t>
            </a:r>
            <a:endParaRPr lang="en-US" dirty="0"/>
          </a:p>
        </p:txBody>
      </p:sp>
      <p:sp>
        <p:nvSpPr>
          <p:cNvPr id="22" name="Rectangle 21"/>
          <p:cNvSpPr/>
          <p:nvPr/>
        </p:nvSpPr>
        <p:spPr>
          <a:xfrm>
            <a:off x="630621" y="2837793"/>
            <a:ext cx="2175641" cy="331076"/>
          </a:xfrm>
          <a:prstGeom prst="rect">
            <a:avLst/>
          </a:prstGeom>
          <a:noFill/>
          <a:ln w="254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868510" y="2832538"/>
            <a:ext cx="2175641" cy="331076"/>
          </a:xfrm>
          <a:prstGeom prst="rect">
            <a:avLst/>
          </a:prstGeom>
          <a:noFill/>
          <a:ln w="254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25365" y="3226676"/>
            <a:ext cx="4104289" cy="1944414"/>
          </a:xfrm>
          <a:prstGeom prst="rect">
            <a:avLst/>
          </a:prstGeom>
          <a:noFill/>
          <a:ln w="254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894786" y="3221421"/>
            <a:ext cx="4104289" cy="735724"/>
          </a:xfrm>
          <a:prstGeom prst="rect">
            <a:avLst/>
          </a:prstGeom>
          <a:noFill/>
          <a:ln w="254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873766" y="4083268"/>
            <a:ext cx="4104289" cy="2002221"/>
          </a:xfrm>
          <a:prstGeom prst="rect">
            <a:avLst/>
          </a:prstGeom>
          <a:noFill/>
          <a:ln w="254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30621" y="5265683"/>
            <a:ext cx="4104289" cy="394138"/>
          </a:xfrm>
          <a:prstGeom prst="rect">
            <a:avLst/>
          </a:prstGeom>
          <a:noFill/>
          <a:ln w="254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740956" y="3216166"/>
            <a:ext cx="461665" cy="1954924"/>
          </a:xfrm>
          <a:prstGeom prst="rect">
            <a:avLst/>
          </a:prstGeom>
          <a:solidFill>
            <a:schemeClr val="accent2">
              <a:lumMod val="40000"/>
              <a:lumOff val="60000"/>
            </a:schemeClr>
          </a:solidFill>
        </p:spPr>
        <p:txBody>
          <a:bodyPr vert="eaVert" wrap="square" rtlCol="0">
            <a:spAutoFit/>
          </a:bodyPr>
          <a:lstStyle/>
          <a:p>
            <a:pPr algn="ctr"/>
            <a:r>
              <a:rPr lang="zh-CN" altLang="en-US" dirty="0" smtClean="0"/>
              <a:t>请求头部</a:t>
            </a:r>
            <a:endParaRPr lang="en-US" dirty="0"/>
          </a:p>
        </p:txBody>
      </p:sp>
      <p:sp>
        <p:nvSpPr>
          <p:cNvPr id="32" name="TextBox 31"/>
          <p:cNvSpPr txBox="1"/>
          <p:nvPr/>
        </p:nvSpPr>
        <p:spPr>
          <a:xfrm>
            <a:off x="10987563" y="4045541"/>
            <a:ext cx="461665" cy="2023241"/>
          </a:xfrm>
          <a:prstGeom prst="rect">
            <a:avLst/>
          </a:prstGeom>
          <a:solidFill>
            <a:schemeClr val="accent4">
              <a:lumMod val="40000"/>
              <a:lumOff val="60000"/>
            </a:schemeClr>
          </a:solidFill>
        </p:spPr>
        <p:txBody>
          <a:bodyPr vert="eaVert" wrap="square" rtlCol="0">
            <a:spAutoFit/>
          </a:bodyPr>
          <a:lstStyle/>
          <a:p>
            <a:pPr algn="ctr"/>
            <a:r>
              <a:rPr lang="zh-CN" altLang="en-US" dirty="0" smtClean="0"/>
              <a:t>响应正文</a:t>
            </a:r>
            <a:endParaRPr lang="en-US" dirty="0"/>
          </a:p>
        </p:txBody>
      </p:sp>
      <p:sp>
        <p:nvSpPr>
          <p:cNvPr id="33" name="TextBox 32"/>
          <p:cNvSpPr txBox="1"/>
          <p:nvPr/>
        </p:nvSpPr>
        <p:spPr>
          <a:xfrm>
            <a:off x="10985627" y="3210911"/>
            <a:ext cx="738664" cy="746234"/>
          </a:xfrm>
          <a:prstGeom prst="rect">
            <a:avLst/>
          </a:prstGeom>
          <a:solidFill>
            <a:schemeClr val="accent2">
              <a:lumMod val="40000"/>
              <a:lumOff val="60000"/>
            </a:schemeClr>
          </a:solidFill>
        </p:spPr>
        <p:txBody>
          <a:bodyPr vert="eaVert" wrap="square" rtlCol="0">
            <a:spAutoFit/>
          </a:bodyPr>
          <a:lstStyle/>
          <a:p>
            <a:pPr algn="ctr"/>
            <a:r>
              <a:rPr lang="zh-CN" altLang="en-US" dirty="0" smtClean="0"/>
              <a:t>响应头部</a:t>
            </a:r>
            <a:endParaRPr lang="en-US" dirty="0"/>
          </a:p>
        </p:txBody>
      </p:sp>
      <p:sp>
        <p:nvSpPr>
          <p:cNvPr id="34" name="TextBox 33"/>
          <p:cNvSpPr txBox="1"/>
          <p:nvPr/>
        </p:nvSpPr>
        <p:spPr>
          <a:xfrm>
            <a:off x="4713890" y="5265681"/>
            <a:ext cx="1213944" cy="369332"/>
          </a:xfrm>
          <a:prstGeom prst="rect">
            <a:avLst/>
          </a:prstGeom>
          <a:solidFill>
            <a:schemeClr val="accent4">
              <a:lumMod val="40000"/>
              <a:lumOff val="60000"/>
            </a:schemeClr>
          </a:solidFill>
        </p:spPr>
        <p:txBody>
          <a:bodyPr wrap="square" rtlCol="0">
            <a:spAutoFit/>
          </a:bodyPr>
          <a:lstStyle/>
          <a:p>
            <a:r>
              <a:rPr lang="zh-CN" altLang="en-US" dirty="0" smtClean="0"/>
              <a:t>请求数据</a:t>
            </a:r>
            <a:endParaRPr lang="en-US" dirty="0"/>
          </a:p>
        </p:txBody>
      </p:sp>
      <p:sp>
        <p:nvSpPr>
          <p:cNvPr id="35" name="TextBox 34"/>
          <p:cNvSpPr txBox="1"/>
          <p:nvPr/>
        </p:nvSpPr>
        <p:spPr>
          <a:xfrm>
            <a:off x="4799856" y="2852936"/>
            <a:ext cx="966951" cy="369332"/>
          </a:xfrm>
          <a:prstGeom prst="rect">
            <a:avLst/>
          </a:prstGeom>
          <a:solidFill>
            <a:schemeClr val="accent1">
              <a:lumMod val="40000"/>
              <a:lumOff val="60000"/>
            </a:schemeClr>
          </a:solidFill>
        </p:spPr>
        <p:txBody>
          <a:bodyPr wrap="square" rtlCol="0">
            <a:spAutoFit/>
          </a:bodyPr>
          <a:lstStyle/>
          <a:p>
            <a:r>
              <a:rPr lang="zh-CN" altLang="en-US" dirty="0" smtClean="0"/>
              <a:t>请求行</a:t>
            </a:r>
            <a:endParaRPr lang="en-US" dirty="0"/>
          </a:p>
        </p:txBody>
      </p:sp>
      <p:sp>
        <p:nvSpPr>
          <p:cNvPr id="36" name="TextBox 35"/>
          <p:cNvSpPr txBox="1"/>
          <p:nvPr/>
        </p:nvSpPr>
        <p:spPr>
          <a:xfrm>
            <a:off x="10974684" y="2816150"/>
            <a:ext cx="966951" cy="369332"/>
          </a:xfrm>
          <a:prstGeom prst="rect">
            <a:avLst/>
          </a:prstGeom>
          <a:solidFill>
            <a:schemeClr val="accent1">
              <a:lumMod val="40000"/>
              <a:lumOff val="60000"/>
            </a:schemeClr>
          </a:solidFill>
        </p:spPr>
        <p:txBody>
          <a:bodyPr wrap="square" rtlCol="0">
            <a:spAutoFit/>
          </a:bodyPr>
          <a:lstStyle/>
          <a:p>
            <a:r>
              <a:rPr lang="zh-CN" altLang="en-US" dirty="0" smtClean="0"/>
              <a:t>状态行</a:t>
            </a:r>
            <a:endParaRPr lang="en-US" dirty="0"/>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914400"/>
            <a:ext cx="11997559" cy="5502166"/>
          </a:xfrm>
        </p:spPr>
        <p:txBody>
          <a:bodyPr vert="horz" lIns="91440" tIns="45720" rIns="91440" bIns="45720" rtlCol="0">
            <a:noAutofit/>
          </a:bodyPr>
          <a:lstStyle/>
          <a:p>
            <a:r>
              <a:rPr lang="zh-CN" altLang="en-US" sz="2400" dirty="0" smtClean="0">
                <a:solidFill>
                  <a:schemeClr val="tx1">
                    <a:lumMod val="75000"/>
                    <a:lumOff val="25000"/>
                  </a:schemeClr>
                </a:solidFill>
              </a:rPr>
              <a:t>请求信息中，包含请求头信息，</a:t>
            </a:r>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协议定义了一系列的请求属性，部分如下：</a:t>
            </a:r>
            <a:endParaRPr lang="en-US" altLang="zh-CN" sz="2400" dirty="0" smtClean="0">
              <a:solidFill>
                <a:schemeClr val="tx1">
                  <a:lumMod val="75000"/>
                  <a:lumOff val="25000"/>
                </a:schemeClr>
              </a:solidFill>
            </a:endParaRPr>
          </a:p>
          <a:p>
            <a:pPr lvl="1"/>
            <a:r>
              <a:rPr lang="en-US" altLang="zh-CN" sz="2000" dirty="0" smtClean="0">
                <a:solidFill>
                  <a:schemeClr val="tx1">
                    <a:lumMod val="75000"/>
                    <a:lumOff val="25000"/>
                  </a:schemeClr>
                </a:solidFill>
              </a:rPr>
              <a:t>Accept</a:t>
            </a:r>
            <a:r>
              <a:rPr lang="zh-CN" altLang="en-US" sz="2000" dirty="0" smtClean="0">
                <a:solidFill>
                  <a:schemeClr val="tx1">
                    <a:lumMod val="75000"/>
                    <a:lumOff val="25000"/>
                  </a:schemeClr>
                </a:solidFill>
              </a:rPr>
              <a:t>：浏览器可接受的</a:t>
            </a:r>
            <a:r>
              <a:rPr lang="en-US" altLang="zh-CN" sz="2000" dirty="0" smtClean="0">
                <a:solidFill>
                  <a:schemeClr val="tx1">
                    <a:lumMod val="75000"/>
                    <a:lumOff val="25000"/>
                  </a:schemeClr>
                </a:solidFill>
              </a:rPr>
              <a:t>MIME</a:t>
            </a:r>
            <a:r>
              <a:rPr lang="zh-CN" altLang="en-US" sz="2000" dirty="0" smtClean="0">
                <a:solidFill>
                  <a:schemeClr val="tx1">
                    <a:lumMod val="75000"/>
                    <a:lumOff val="25000"/>
                  </a:schemeClr>
                </a:solidFill>
              </a:rPr>
              <a:t>类型。</a:t>
            </a:r>
          </a:p>
          <a:p>
            <a:pPr lvl="1"/>
            <a:r>
              <a:rPr lang="en-US" altLang="zh-CN" sz="2000" dirty="0" smtClean="0">
                <a:solidFill>
                  <a:schemeClr val="tx1">
                    <a:lumMod val="75000"/>
                    <a:lumOff val="25000"/>
                  </a:schemeClr>
                </a:solidFill>
              </a:rPr>
              <a:t>Accept - </a:t>
            </a:r>
            <a:r>
              <a:rPr lang="en-US" altLang="zh-CN" sz="2000" dirty="0" err="1" smtClean="0">
                <a:solidFill>
                  <a:schemeClr val="tx1">
                    <a:lumMod val="75000"/>
                    <a:lumOff val="25000"/>
                  </a:schemeClr>
                </a:solidFill>
              </a:rPr>
              <a:t>Charset</a:t>
            </a:r>
            <a:r>
              <a:rPr lang="zh-CN" altLang="en-US" sz="2000" dirty="0" smtClean="0">
                <a:solidFill>
                  <a:schemeClr val="tx1">
                    <a:lumMod val="75000"/>
                    <a:lumOff val="25000"/>
                  </a:schemeClr>
                </a:solidFill>
              </a:rPr>
              <a:t>：浏览器可接受的字符集。</a:t>
            </a:r>
          </a:p>
          <a:p>
            <a:pPr lvl="1"/>
            <a:r>
              <a:rPr lang="en-US" altLang="zh-CN" sz="2000" dirty="0" smtClean="0">
                <a:solidFill>
                  <a:schemeClr val="tx1">
                    <a:lumMod val="75000"/>
                    <a:lumOff val="25000"/>
                  </a:schemeClr>
                </a:solidFill>
              </a:rPr>
              <a:t>Accept - Encoding</a:t>
            </a:r>
            <a:r>
              <a:rPr lang="zh-CN" altLang="en-US" sz="2000" dirty="0" smtClean="0">
                <a:solidFill>
                  <a:schemeClr val="tx1">
                    <a:lumMod val="75000"/>
                    <a:lumOff val="25000"/>
                  </a:schemeClr>
                </a:solidFill>
              </a:rPr>
              <a:t>：浏览器能够进行解码的数据编码方式，比如</a:t>
            </a:r>
            <a:r>
              <a:rPr lang="en-US" altLang="zh-CN" sz="2000" dirty="0" err="1" smtClean="0">
                <a:solidFill>
                  <a:schemeClr val="tx1">
                    <a:lumMod val="75000"/>
                    <a:lumOff val="25000"/>
                  </a:schemeClr>
                </a:solidFill>
              </a:rPr>
              <a:t>gzip</a:t>
            </a:r>
            <a:r>
              <a:rPr lang="zh-CN" altLang="en-US" sz="2000" dirty="0" smtClean="0">
                <a:solidFill>
                  <a:schemeClr val="tx1">
                    <a:lumMod val="75000"/>
                    <a:lumOff val="25000"/>
                  </a:schemeClr>
                </a:solidFill>
              </a:rPr>
              <a:t>。</a:t>
            </a:r>
          </a:p>
          <a:p>
            <a:pPr lvl="1"/>
            <a:r>
              <a:rPr lang="en-US" altLang="zh-CN" sz="2000" dirty="0" smtClean="0">
                <a:solidFill>
                  <a:schemeClr val="tx1">
                    <a:lumMod val="75000"/>
                    <a:lumOff val="25000"/>
                  </a:schemeClr>
                </a:solidFill>
              </a:rPr>
              <a:t>Accept - Language</a:t>
            </a:r>
            <a:r>
              <a:rPr lang="zh-CN" altLang="en-US" sz="2000" dirty="0" smtClean="0">
                <a:solidFill>
                  <a:schemeClr val="tx1">
                    <a:lumMod val="75000"/>
                    <a:lumOff val="25000"/>
                  </a:schemeClr>
                </a:solidFill>
              </a:rPr>
              <a:t>：浏览器所希望的语言种类，当服务器能够提供一种以上的语言版本时要用到。</a:t>
            </a:r>
          </a:p>
          <a:p>
            <a:pPr lvl="1"/>
            <a:r>
              <a:rPr lang="en-US" altLang="zh-CN" sz="2000" dirty="0" smtClean="0">
                <a:solidFill>
                  <a:schemeClr val="tx1">
                    <a:lumMod val="75000"/>
                    <a:lumOff val="25000"/>
                  </a:schemeClr>
                </a:solidFill>
              </a:rPr>
              <a:t>Connection</a:t>
            </a:r>
            <a:r>
              <a:rPr lang="zh-CN" altLang="en-US" sz="2000" dirty="0" smtClean="0">
                <a:solidFill>
                  <a:schemeClr val="tx1">
                    <a:lumMod val="75000"/>
                    <a:lumOff val="25000"/>
                  </a:schemeClr>
                </a:solidFill>
              </a:rPr>
              <a:t>：表示是否需要持久连接。</a:t>
            </a:r>
          </a:p>
          <a:p>
            <a:pPr lvl="1"/>
            <a:r>
              <a:rPr lang="en-US" altLang="zh-CN" sz="2000" dirty="0" smtClean="0">
                <a:solidFill>
                  <a:schemeClr val="tx1">
                    <a:lumMod val="75000"/>
                    <a:lumOff val="25000"/>
                  </a:schemeClr>
                </a:solidFill>
              </a:rPr>
              <a:t>Content - Length</a:t>
            </a:r>
            <a:r>
              <a:rPr lang="zh-CN" altLang="en-US" sz="2000" dirty="0" smtClean="0">
                <a:solidFill>
                  <a:schemeClr val="tx1">
                    <a:lumMod val="75000"/>
                    <a:lumOff val="25000"/>
                  </a:schemeClr>
                </a:solidFill>
              </a:rPr>
              <a:t>：表示请求消息正文的长度。</a:t>
            </a:r>
          </a:p>
          <a:p>
            <a:pPr lvl="1"/>
            <a:r>
              <a:rPr lang="en-US" altLang="zh-CN" sz="2000" dirty="0" smtClean="0">
                <a:solidFill>
                  <a:schemeClr val="tx1">
                    <a:lumMod val="75000"/>
                    <a:lumOff val="25000"/>
                  </a:schemeClr>
                </a:solidFill>
              </a:rPr>
              <a:t>User - Agent</a:t>
            </a:r>
            <a:r>
              <a:rPr lang="zh-CN" altLang="en-US" sz="2000" dirty="0" smtClean="0">
                <a:solidFill>
                  <a:schemeClr val="tx1">
                    <a:lumMod val="75000"/>
                    <a:lumOff val="25000"/>
                  </a:schemeClr>
                </a:solidFill>
              </a:rPr>
              <a:t>：浏览器类型等信息；</a:t>
            </a:r>
          </a:p>
          <a:p>
            <a:pPr lvl="1"/>
            <a:endParaRPr lang="en-US" altLang="zh-CN" sz="20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8</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重要的请求、响应属性及响应</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code</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914400"/>
            <a:ext cx="11997559" cy="5502166"/>
          </a:xfrm>
        </p:spPr>
        <p:txBody>
          <a:bodyPr vert="horz" lIns="91440" tIns="45720" rIns="91440" bIns="45720" rtlCol="0">
            <a:noAutofit/>
          </a:bodyPr>
          <a:lstStyle/>
          <a:p>
            <a:r>
              <a:rPr lang="zh-CN" altLang="en-US" sz="2400" dirty="0" smtClean="0">
                <a:solidFill>
                  <a:schemeClr val="tx1">
                    <a:lumMod val="75000"/>
                    <a:lumOff val="25000"/>
                  </a:schemeClr>
                </a:solidFill>
              </a:rPr>
              <a:t>响应信息中，包含响应头信息，</a:t>
            </a:r>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协议定义了一系列的响应属性，部分如下：</a:t>
            </a:r>
            <a:endParaRPr lang="zh-CN" altLang="en-US" sz="2000" dirty="0" smtClean="0">
              <a:solidFill>
                <a:schemeClr val="tx1">
                  <a:lumMod val="75000"/>
                  <a:lumOff val="25000"/>
                </a:schemeClr>
              </a:solidFill>
            </a:endParaRPr>
          </a:p>
          <a:p>
            <a:pPr lvl="1"/>
            <a:r>
              <a:rPr lang="en-US" altLang="zh-CN" sz="2000" dirty="0" smtClean="0">
                <a:solidFill>
                  <a:schemeClr val="tx1">
                    <a:lumMod val="75000"/>
                    <a:lumOff val="25000"/>
                  </a:schemeClr>
                </a:solidFill>
              </a:rPr>
              <a:t>Content-Base</a:t>
            </a:r>
            <a:r>
              <a:rPr lang="zh-CN" altLang="en-US" sz="2000" dirty="0" smtClean="0">
                <a:solidFill>
                  <a:schemeClr val="tx1">
                    <a:lumMod val="75000"/>
                    <a:lumOff val="25000"/>
                  </a:schemeClr>
                </a:solidFill>
              </a:rPr>
              <a:t>：解析主体中的相对</a:t>
            </a:r>
            <a:r>
              <a:rPr lang="en-US" altLang="zh-CN" sz="2000" dirty="0" smtClean="0">
                <a:solidFill>
                  <a:schemeClr val="tx1">
                    <a:lumMod val="75000"/>
                    <a:lumOff val="25000"/>
                  </a:schemeClr>
                </a:solidFill>
              </a:rPr>
              <a:t>URL</a:t>
            </a:r>
            <a:r>
              <a:rPr lang="zh-CN" altLang="en-US" sz="2000" dirty="0" smtClean="0">
                <a:solidFill>
                  <a:schemeClr val="tx1">
                    <a:lumMod val="75000"/>
                    <a:lumOff val="25000"/>
                  </a:schemeClr>
                </a:solidFill>
              </a:rPr>
              <a:t>时使用的基础</a:t>
            </a:r>
            <a:r>
              <a:rPr lang="en-US" altLang="zh-CN" sz="2000" dirty="0" smtClean="0">
                <a:solidFill>
                  <a:schemeClr val="tx1">
                    <a:lumMod val="75000"/>
                    <a:lumOff val="25000"/>
                  </a:schemeClr>
                </a:solidFill>
              </a:rPr>
              <a:t>URL</a:t>
            </a:r>
            <a:r>
              <a:rPr lang="zh-CN" altLang="en-US" sz="2000" dirty="0" smtClean="0">
                <a:solidFill>
                  <a:schemeClr val="tx1">
                    <a:lumMod val="75000"/>
                    <a:lumOff val="25000"/>
                  </a:schemeClr>
                </a:solidFill>
              </a:rPr>
              <a:t>；</a:t>
            </a:r>
          </a:p>
          <a:p>
            <a:pPr lvl="1"/>
            <a:r>
              <a:rPr lang="en-US" altLang="zh-CN" sz="2000" dirty="0" smtClean="0">
                <a:solidFill>
                  <a:schemeClr val="tx1">
                    <a:lumMod val="75000"/>
                    <a:lumOff val="25000"/>
                  </a:schemeClr>
                </a:solidFill>
              </a:rPr>
              <a:t>Content-Language</a:t>
            </a:r>
            <a:r>
              <a:rPr lang="zh-CN" altLang="en-US" sz="2000" dirty="0" smtClean="0">
                <a:solidFill>
                  <a:schemeClr val="tx1">
                    <a:lumMod val="75000"/>
                    <a:lumOff val="25000"/>
                  </a:schemeClr>
                </a:solidFill>
              </a:rPr>
              <a:t>：</a:t>
            </a:r>
            <a:r>
              <a:rPr lang="en-US" altLang="zh-CN" sz="2000" dirty="0" smtClean="0">
                <a:solidFill>
                  <a:schemeClr val="tx1">
                    <a:lumMod val="75000"/>
                    <a:lumOff val="25000"/>
                  </a:schemeClr>
                </a:solidFill>
              </a:rPr>
              <a:t>WEB </a:t>
            </a:r>
            <a:r>
              <a:rPr lang="zh-CN" altLang="en-US" sz="2000" dirty="0" smtClean="0">
                <a:solidFill>
                  <a:schemeClr val="tx1">
                    <a:lumMod val="75000"/>
                    <a:lumOff val="25000"/>
                  </a:schemeClr>
                </a:solidFill>
              </a:rPr>
              <a:t>服务器告诉浏览器理解主体时最适宜使用的自然语言；</a:t>
            </a:r>
          </a:p>
          <a:p>
            <a:pPr lvl="1"/>
            <a:r>
              <a:rPr lang="en-US" altLang="zh-CN" sz="2000" dirty="0" smtClean="0">
                <a:solidFill>
                  <a:schemeClr val="tx1">
                    <a:lumMod val="75000"/>
                    <a:lumOff val="25000"/>
                  </a:schemeClr>
                </a:solidFill>
              </a:rPr>
              <a:t>Content-Location</a:t>
            </a:r>
            <a:r>
              <a:rPr lang="zh-CN" altLang="en-US" sz="2000" dirty="0" smtClean="0">
                <a:solidFill>
                  <a:schemeClr val="tx1">
                    <a:lumMod val="75000"/>
                    <a:lumOff val="25000"/>
                  </a:schemeClr>
                </a:solidFill>
              </a:rPr>
              <a:t>：资源实际所处的位置；</a:t>
            </a:r>
          </a:p>
          <a:p>
            <a:pPr lvl="1"/>
            <a:r>
              <a:rPr lang="en-US" altLang="zh-CN" sz="2000" dirty="0" smtClean="0">
                <a:solidFill>
                  <a:schemeClr val="tx1">
                    <a:lumMod val="75000"/>
                    <a:lumOff val="25000"/>
                  </a:schemeClr>
                </a:solidFill>
              </a:rPr>
              <a:t>Content-Type</a:t>
            </a:r>
            <a:r>
              <a:rPr lang="zh-CN" altLang="en-US" sz="2000" dirty="0" smtClean="0">
                <a:solidFill>
                  <a:schemeClr val="tx1">
                    <a:lumMod val="75000"/>
                    <a:lumOff val="25000"/>
                  </a:schemeClr>
                </a:solidFill>
              </a:rPr>
              <a:t>：</a:t>
            </a:r>
            <a:r>
              <a:rPr lang="en-US" altLang="zh-CN" sz="2000" dirty="0" smtClean="0">
                <a:solidFill>
                  <a:schemeClr val="tx1">
                    <a:lumMod val="75000"/>
                    <a:lumOff val="25000"/>
                  </a:schemeClr>
                </a:solidFill>
              </a:rPr>
              <a:t>WEB </a:t>
            </a:r>
            <a:r>
              <a:rPr lang="zh-CN" altLang="en-US" sz="2000" dirty="0" smtClean="0">
                <a:solidFill>
                  <a:schemeClr val="tx1">
                    <a:lumMod val="75000"/>
                    <a:lumOff val="25000"/>
                  </a:schemeClr>
                </a:solidFill>
              </a:rPr>
              <a:t>服务器告诉浏览器自己响应的对象的类型。例如：</a:t>
            </a:r>
            <a:r>
              <a:rPr lang="en-US" altLang="zh-CN" sz="2000" dirty="0" smtClean="0">
                <a:solidFill>
                  <a:schemeClr val="tx1">
                    <a:lumMod val="75000"/>
                    <a:lumOff val="25000"/>
                  </a:schemeClr>
                </a:solidFill>
              </a:rPr>
              <a:t>Content-Type</a:t>
            </a:r>
            <a:r>
              <a:rPr lang="zh-CN" altLang="en-US" sz="2000" dirty="0" smtClean="0">
                <a:solidFill>
                  <a:schemeClr val="tx1">
                    <a:lumMod val="75000"/>
                    <a:lumOff val="25000"/>
                  </a:schemeClr>
                </a:solidFill>
              </a:rPr>
              <a:t>：</a:t>
            </a:r>
            <a:r>
              <a:rPr lang="en-US" altLang="zh-CN" sz="2000" dirty="0" smtClean="0">
                <a:solidFill>
                  <a:schemeClr val="tx1">
                    <a:lumMod val="75000"/>
                    <a:lumOff val="25000"/>
                  </a:schemeClr>
                </a:solidFill>
              </a:rPr>
              <a:t>application/xml</a:t>
            </a:r>
            <a:r>
              <a:rPr lang="zh-CN" altLang="en-US" sz="2000" dirty="0" smtClean="0">
                <a:solidFill>
                  <a:schemeClr val="tx1">
                    <a:lumMod val="75000"/>
                    <a:lumOff val="25000"/>
                  </a:schemeClr>
                </a:solidFill>
              </a:rPr>
              <a:t>；</a:t>
            </a:r>
            <a:endParaRPr lang="en-US" altLang="zh-CN" sz="2000" dirty="0" smtClean="0">
              <a:solidFill>
                <a:schemeClr val="tx1">
                  <a:lumMod val="75000"/>
                  <a:lumOff val="25000"/>
                </a:schemeClr>
              </a:solidFill>
            </a:endParaRPr>
          </a:p>
          <a:p>
            <a:pPr lvl="1"/>
            <a:r>
              <a:rPr lang="en-US" altLang="zh-CN" sz="2000" dirty="0" smtClean="0">
                <a:solidFill>
                  <a:schemeClr val="tx1">
                    <a:lumMod val="75000"/>
                    <a:lumOff val="25000"/>
                  </a:schemeClr>
                </a:solidFill>
              </a:rPr>
              <a:t>Last-Modified</a:t>
            </a:r>
            <a:r>
              <a:rPr lang="zh-CN" altLang="en-US" sz="2000" dirty="0" smtClean="0">
                <a:solidFill>
                  <a:schemeClr val="tx1">
                    <a:lumMod val="75000"/>
                    <a:lumOff val="25000"/>
                  </a:schemeClr>
                </a:solidFill>
              </a:rPr>
              <a:t>：</a:t>
            </a:r>
            <a:r>
              <a:rPr lang="en-US" altLang="zh-CN" sz="2000" dirty="0" smtClean="0">
                <a:solidFill>
                  <a:schemeClr val="tx1">
                    <a:lumMod val="75000"/>
                    <a:lumOff val="25000"/>
                  </a:schemeClr>
                </a:solidFill>
              </a:rPr>
              <a:t>WEB</a:t>
            </a:r>
            <a:r>
              <a:rPr lang="zh-CN" altLang="en-US" sz="2000" dirty="0" smtClean="0">
                <a:solidFill>
                  <a:schemeClr val="tx1">
                    <a:lumMod val="75000"/>
                    <a:lumOff val="25000"/>
                  </a:schemeClr>
                </a:solidFill>
              </a:rPr>
              <a:t>服务器认为对象的最后修改时间，比如文件的最后修改时间，动态页面的最后产生时间等；</a:t>
            </a:r>
            <a:endParaRPr lang="en-US" altLang="zh-CN" sz="20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8</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重要的请求、响应属性及响应</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code</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29" y="914400"/>
            <a:ext cx="11659630" cy="5502166"/>
          </a:xfrm>
        </p:spPr>
        <p:txBody>
          <a:bodyPr vert="horz" lIns="91440" tIns="45720" rIns="91440" bIns="45720" rtlCol="0">
            <a:noAutofit/>
          </a:bodyPr>
          <a:lstStyle/>
          <a:p>
            <a:r>
              <a:rPr lang="zh-CN" altLang="en-US" sz="2400" dirty="0" smtClean="0"/>
              <a:t>响应</a:t>
            </a:r>
            <a:r>
              <a:rPr lang="en-US" altLang="zh-CN" sz="2400" dirty="0" smtClean="0"/>
              <a:t>code</a:t>
            </a:r>
            <a:r>
              <a:rPr lang="zh-CN" altLang="en-US" sz="2400" dirty="0" smtClean="0"/>
              <a:t>即响应的状态码，由</a:t>
            </a:r>
            <a:r>
              <a:rPr lang="en-US" altLang="zh-CN" sz="2400" dirty="0" smtClean="0"/>
              <a:t>3</a:t>
            </a:r>
            <a:r>
              <a:rPr lang="zh-CN" altLang="en-US" sz="2400" dirty="0" smtClean="0"/>
              <a:t>位数字组成，表示请求是否被理解或被满足，常见的有：</a:t>
            </a:r>
            <a:endParaRPr lang="en-US" altLang="zh-CN" sz="2400" dirty="0" smtClean="0"/>
          </a:p>
          <a:p>
            <a:pPr lvl="1"/>
            <a:r>
              <a:rPr lang="en-US" altLang="zh-CN" sz="2000" dirty="0" smtClean="0">
                <a:solidFill>
                  <a:schemeClr val="tx1">
                    <a:lumMod val="75000"/>
                    <a:lumOff val="25000"/>
                  </a:schemeClr>
                </a:solidFill>
              </a:rPr>
              <a:t>200 </a:t>
            </a:r>
            <a:r>
              <a:rPr lang="zh-CN" altLang="en-US" sz="2000" dirty="0" smtClean="0">
                <a:solidFill>
                  <a:schemeClr val="tx1">
                    <a:lumMod val="75000"/>
                    <a:lumOff val="25000"/>
                  </a:schemeClr>
                </a:solidFill>
              </a:rPr>
              <a:t>：找到了该资源，并且一切正常；</a:t>
            </a:r>
          </a:p>
          <a:p>
            <a:pPr lvl="1"/>
            <a:r>
              <a:rPr lang="en-US" altLang="zh-CN" sz="2000" dirty="0" smtClean="0">
                <a:solidFill>
                  <a:schemeClr val="tx1">
                    <a:lumMod val="75000"/>
                    <a:lumOff val="25000"/>
                  </a:schemeClr>
                </a:solidFill>
              </a:rPr>
              <a:t>401</a:t>
            </a:r>
            <a:r>
              <a:rPr lang="zh-CN" altLang="en-US" sz="2000" dirty="0" smtClean="0">
                <a:solidFill>
                  <a:schemeClr val="tx1">
                    <a:lumMod val="75000"/>
                    <a:lumOff val="25000"/>
                  </a:schemeClr>
                </a:solidFill>
              </a:rPr>
              <a:t>：</a:t>
            </a:r>
            <a:r>
              <a:rPr lang="en-US" altLang="zh-CN" sz="2000" dirty="0" smtClean="0">
                <a:solidFill>
                  <a:schemeClr val="tx1">
                    <a:lumMod val="75000"/>
                    <a:lumOff val="25000"/>
                  </a:schemeClr>
                </a:solidFill>
              </a:rPr>
              <a:t> </a:t>
            </a:r>
            <a:r>
              <a:rPr lang="zh-CN" altLang="en-US" sz="2000" dirty="0" smtClean="0">
                <a:solidFill>
                  <a:schemeClr val="tx1">
                    <a:lumMod val="75000"/>
                    <a:lumOff val="25000"/>
                  </a:schemeClr>
                </a:solidFill>
              </a:rPr>
              <a:t>客户端无权访问该资源。这通常会使得浏览器要求用户输入用户名和密码，以登录到服务器；</a:t>
            </a:r>
          </a:p>
          <a:p>
            <a:pPr lvl="1"/>
            <a:r>
              <a:rPr lang="en-US" altLang="zh-CN" sz="2000" dirty="0" smtClean="0">
                <a:solidFill>
                  <a:schemeClr val="tx1">
                    <a:lumMod val="75000"/>
                    <a:lumOff val="25000"/>
                  </a:schemeClr>
                </a:solidFill>
              </a:rPr>
              <a:t>403 </a:t>
            </a:r>
            <a:r>
              <a:rPr lang="zh-CN" altLang="en-US" sz="2000" dirty="0" smtClean="0">
                <a:solidFill>
                  <a:schemeClr val="tx1">
                    <a:lumMod val="75000"/>
                    <a:lumOff val="25000"/>
                  </a:schemeClr>
                </a:solidFill>
              </a:rPr>
              <a:t>：客户端未能获得授权。通常是在</a:t>
            </a:r>
            <a:r>
              <a:rPr lang="en-US" altLang="zh-CN" sz="2000" dirty="0" smtClean="0">
                <a:solidFill>
                  <a:schemeClr val="tx1">
                    <a:lumMod val="75000"/>
                    <a:lumOff val="25000"/>
                  </a:schemeClr>
                </a:solidFill>
              </a:rPr>
              <a:t>401</a:t>
            </a:r>
            <a:r>
              <a:rPr lang="zh-CN" altLang="en-US" sz="2000" dirty="0" smtClean="0">
                <a:solidFill>
                  <a:schemeClr val="tx1">
                    <a:lumMod val="75000"/>
                    <a:lumOff val="25000"/>
                  </a:schemeClr>
                </a:solidFill>
              </a:rPr>
              <a:t>之后输入了不正确的用户名或密码；</a:t>
            </a:r>
          </a:p>
          <a:p>
            <a:pPr lvl="1"/>
            <a:r>
              <a:rPr lang="en-US" altLang="zh-CN" sz="2000" dirty="0" smtClean="0">
                <a:solidFill>
                  <a:schemeClr val="tx1">
                    <a:lumMod val="75000"/>
                    <a:lumOff val="25000"/>
                  </a:schemeClr>
                </a:solidFill>
              </a:rPr>
              <a:t>404 </a:t>
            </a:r>
            <a:r>
              <a:rPr lang="zh-CN" altLang="en-US" sz="2000" dirty="0" smtClean="0">
                <a:solidFill>
                  <a:schemeClr val="tx1">
                    <a:lumMod val="75000"/>
                    <a:lumOff val="25000"/>
                  </a:schemeClr>
                </a:solidFill>
              </a:rPr>
              <a:t>：在指定的位置不存在所申请的资源；</a:t>
            </a:r>
            <a:endParaRPr lang="en-US" altLang="zh-CN" sz="2000" dirty="0" smtClean="0">
              <a:solidFill>
                <a:schemeClr val="tx1">
                  <a:lumMod val="75000"/>
                  <a:lumOff val="25000"/>
                </a:schemeClr>
              </a:solidFill>
            </a:endParaRPr>
          </a:p>
          <a:p>
            <a:pPr lvl="1"/>
            <a:r>
              <a:rPr lang="en-US" altLang="zh-CN" sz="2000" dirty="0" smtClean="0">
                <a:solidFill>
                  <a:schemeClr val="tx1">
                    <a:lumMod val="75000"/>
                    <a:lumOff val="25000"/>
                  </a:schemeClr>
                </a:solidFill>
              </a:rPr>
              <a:t>500</a:t>
            </a:r>
            <a:r>
              <a:rPr lang="zh-CN" altLang="en-US" sz="2000" dirty="0" smtClean="0">
                <a:solidFill>
                  <a:schemeClr val="tx1">
                    <a:lumMod val="75000"/>
                    <a:lumOff val="25000"/>
                  </a:schemeClr>
                </a:solidFill>
              </a:rPr>
              <a:t>： 内部服务器错误 ；</a:t>
            </a:r>
            <a:endParaRPr lang="en-US" altLang="zh-CN" sz="20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8</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重要的请求、响应属性及响应</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code</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本节提问</a:t>
            </a:r>
            <a:r>
              <a:rPr lang="en-US" altLang="zh-CN" dirty="0" smtClean="0"/>
              <a:t>【</a:t>
            </a:r>
            <a:r>
              <a:rPr lang="zh-CN" altLang="en-US" dirty="0" smtClean="0"/>
              <a:t>网络编程概述</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TCP</a:t>
            </a:r>
            <a:r>
              <a:rPr lang="zh-CN" altLang="en-US" dirty="0" smtClean="0"/>
              <a:t>协议和</a:t>
            </a:r>
            <a:r>
              <a:rPr lang="en-US" altLang="zh-CN" dirty="0" smtClean="0"/>
              <a:t>UDP</a:t>
            </a:r>
            <a:r>
              <a:rPr lang="zh-CN" altLang="en-US" dirty="0" smtClean="0"/>
              <a:t>协议有什么不同？</a:t>
            </a:r>
            <a:endParaRPr lang="en-US" altLang="zh-CN" dirty="0" smtClean="0"/>
          </a:p>
          <a:p>
            <a:r>
              <a:rPr lang="en-US" altLang="zh-CN" dirty="0" smtClean="0"/>
              <a:t>HTTP</a:t>
            </a:r>
            <a:r>
              <a:rPr lang="zh-CN" altLang="en-US" dirty="0" smtClean="0"/>
              <a:t>协议中的</a:t>
            </a:r>
            <a:r>
              <a:rPr lang="en-US" altLang="zh-CN" dirty="0" smtClean="0"/>
              <a:t>GET</a:t>
            </a:r>
            <a:r>
              <a:rPr lang="zh-CN" altLang="en-US" dirty="0" smtClean="0"/>
              <a:t>和</a:t>
            </a:r>
            <a:r>
              <a:rPr lang="en-US" altLang="zh-CN" dirty="0" smtClean="0"/>
              <a:t>POST</a:t>
            </a:r>
            <a:r>
              <a:rPr lang="zh-CN" altLang="en-US" dirty="0" smtClean="0"/>
              <a:t>请求方法有什么不同？</a:t>
            </a:r>
            <a:endParaRPr lang="en-US" altLang="zh-CN" dirty="0" smtClean="0"/>
          </a:p>
          <a:p>
            <a:r>
              <a:rPr lang="en-US" altLang="zh-CN" dirty="0" smtClean="0"/>
              <a:t>HTTP</a:t>
            </a:r>
            <a:r>
              <a:rPr lang="zh-CN" altLang="en-US" dirty="0" smtClean="0"/>
              <a:t>的请求信息和响应信息都包含哪几部分？</a:t>
            </a:r>
            <a:endParaRPr lang="en-US" altLang="zh-CN" dirty="0" smtClean="0"/>
          </a:p>
          <a:p>
            <a:r>
              <a:rPr lang="en-US" altLang="zh-CN" dirty="0" smtClean="0"/>
              <a:t>HTTP</a:t>
            </a:r>
            <a:r>
              <a:rPr lang="zh-CN" altLang="en-US" dirty="0" smtClean="0"/>
              <a:t>协议常见的响应码有哪些？</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网络编程概述</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fontScale="77500" lnSpcReduction="20000"/>
          </a:bodyPr>
          <a:lstStyle/>
          <a:p>
            <a:r>
              <a:rPr lang="en-US" altLang="zh-CN" dirty="0" smtClean="0"/>
              <a:t>TCP/IP</a:t>
            </a:r>
            <a:r>
              <a:rPr lang="zh-CN" altLang="en-US" dirty="0" smtClean="0"/>
              <a:t>协议栈中有很多常用的、重要的协议；</a:t>
            </a:r>
            <a:r>
              <a:rPr lang="en-US" altLang="zh-CN" dirty="0" smtClean="0"/>
              <a:t>TCP</a:t>
            </a:r>
            <a:r>
              <a:rPr lang="zh-CN" altLang="en-US" dirty="0" smtClean="0"/>
              <a:t>协议是面向连接的、安全的协议；</a:t>
            </a:r>
            <a:r>
              <a:rPr lang="en-US" altLang="zh-CN" dirty="0" smtClean="0"/>
              <a:t>UDP</a:t>
            </a:r>
            <a:r>
              <a:rPr lang="zh-CN" altLang="en-US" dirty="0" smtClean="0"/>
              <a:t>协议是无连接的、不安全的协议；</a:t>
            </a:r>
            <a:r>
              <a:rPr lang="en-US" altLang="zh-CN" dirty="0" smtClean="0"/>
              <a:t>HTTP</a:t>
            </a:r>
            <a:r>
              <a:rPr lang="zh-CN" altLang="en-US" dirty="0" smtClean="0"/>
              <a:t>协议是目前互联网使用最多的协议；</a:t>
            </a:r>
            <a:endParaRPr lang="en-US" altLang="zh-CN" dirty="0" smtClean="0"/>
          </a:p>
          <a:p>
            <a:r>
              <a:rPr lang="en-US" altLang="zh-CN" dirty="0" smtClean="0"/>
              <a:t>HTTP</a:t>
            </a:r>
            <a:r>
              <a:rPr lang="zh-CN" altLang="en-US" dirty="0" smtClean="0"/>
              <a:t>协议中定义了多种请求方式，包括</a:t>
            </a:r>
            <a:r>
              <a:rPr lang="en-US" altLang="zh-CN" dirty="0" smtClean="0"/>
              <a:t>GET</a:t>
            </a:r>
            <a:r>
              <a:rPr lang="zh-CN" altLang="en-US" dirty="0" smtClean="0"/>
              <a:t>、</a:t>
            </a:r>
            <a:r>
              <a:rPr lang="en-US" altLang="zh-CN" dirty="0" smtClean="0"/>
              <a:t>POST</a:t>
            </a:r>
            <a:r>
              <a:rPr lang="zh-CN" altLang="en-US" dirty="0" smtClean="0"/>
              <a:t>、</a:t>
            </a:r>
            <a:r>
              <a:rPr lang="en-US" altLang="zh-CN" dirty="0" smtClean="0"/>
              <a:t>HEAD</a:t>
            </a:r>
            <a:r>
              <a:rPr lang="zh-CN" altLang="en-US" dirty="0" smtClean="0"/>
              <a:t>等；</a:t>
            </a:r>
            <a:r>
              <a:rPr lang="en-US" altLang="zh-CN" dirty="0" smtClean="0"/>
              <a:t>GET</a:t>
            </a:r>
            <a:r>
              <a:rPr lang="zh-CN" altLang="en-US" dirty="0" smtClean="0"/>
              <a:t>方式会把请求参数通过</a:t>
            </a:r>
            <a:r>
              <a:rPr lang="en-US" altLang="zh-CN" dirty="0" smtClean="0"/>
              <a:t>URL</a:t>
            </a:r>
            <a:r>
              <a:rPr lang="zh-CN" altLang="en-US" dirty="0" smtClean="0"/>
              <a:t>一起传递，</a:t>
            </a:r>
            <a:r>
              <a:rPr lang="en-US" altLang="zh-CN" dirty="0" smtClean="0"/>
              <a:t>POST</a:t>
            </a:r>
            <a:r>
              <a:rPr lang="zh-CN" altLang="en-US" dirty="0" smtClean="0"/>
              <a:t>方式会把请求参数放在请求体中传递；</a:t>
            </a:r>
            <a:endParaRPr lang="en-US" altLang="zh-CN" dirty="0" smtClean="0"/>
          </a:p>
          <a:p>
            <a:r>
              <a:rPr lang="en-US" altLang="zh-CN" dirty="0" smtClean="0"/>
              <a:t>HTTP</a:t>
            </a:r>
            <a:r>
              <a:rPr lang="zh-CN" altLang="en-US" dirty="0" smtClean="0"/>
              <a:t>协议是基于请求</a:t>
            </a:r>
            <a:r>
              <a:rPr lang="en-US" altLang="zh-CN" dirty="0" smtClean="0"/>
              <a:t>/</a:t>
            </a:r>
            <a:r>
              <a:rPr lang="zh-CN" altLang="en-US" dirty="0" smtClean="0"/>
              <a:t>响应模型的，</a:t>
            </a:r>
            <a:r>
              <a:rPr lang="en-US" altLang="zh-CN" dirty="0" smtClean="0"/>
              <a:t>HTTP</a:t>
            </a:r>
            <a:r>
              <a:rPr lang="zh-CN" altLang="en-US" dirty="0" smtClean="0"/>
              <a:t>请求信息由请求行、请求头部、空行和请求数据四个部分组成；</a:t>
            </a:r>
          </a:p>
          <a:p>
            <a:r>
              <a:rPr lang="en-US" altLang="zh-CN" dirty="0" smtClean="0"/>
              <a:t>HTTP</a:t>
            </a:r>
            <a:r>
              <a:rPr lang="zh-CN" altLang="en-US" dirty="0" smtClean="0"/>
              <a:t>响应也由四个部分组成，分别是：状态行、响应头部、空行、响应正文。</a:t>
            </a:r>
            <a:endParaRPr lang="en-US" altLang="zh-CN" dirty="0" smtClean="0"/>
          </a:p>
          <a:p>
            <a:r>
              <a:rPr lang="zh-CN" altLang="en-US" dirty="0" smtClean="0"/>
              <a:t>响应的状态行中会包含响应状态码，其中常见的有</a:t>
            </a:r>
            <a:r>
              <a:rPr lang="en-US" altLang="zh-CN" dirty="0" smtClean="0"/>
              <a:t>200 </a:t>
            </a:r>
            <a:r>
              <a:rPr lang="zh-CN" altLang="en-US" dirty="0" smtClean="0"/>
              <a:t>表示找到了该资源，并且一切正常；</a:t>
            </a:r>
            <a:r>
              <a:rPr lang="en-US" altLang="zh-CN" dirty="0" smtClean="0"/>
              <a:t>404 </a:t>
            </a:r>
            <a:r>
              <a:rPr lang="zh-CN" altLang="en-US" dirty="0" smtClean="0"/>
              <a:t>表示在指定的位置不存在所申请的资源；</a:t>
            </a:r>
            <a:r>
              <a:rPr lang="en-US" altLang="zh-CN" dirty="0" smtClean="0"/>
              <a:t>500</a:t>
            </a:r>
            <a:r>
              <a:rPr lang="zh-CN" altLang="en-US" dirty="0" smtClean="0"/>
              <a:t>表示 内部服务器错误 等。</a:t>
            </a:r>
          </a:p>
          <a:p>
            <a:endParaRPr lang="zh-CN" altLang="en-US" dirty="0" smtClean="0"/>
          </a:p>
          <a:p>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2</a:t>
            </a:r>
            <a:r>
              <a:rPr lang="zh-CN" altLang="en-US" dirty="0" smtClean="0"/>
              <a:t>节</a:t>
            </a:r>
            <a:r>
              <a:rPr lang="en-US" altLang="zh-CN" dirty="0" smtClean="0"/>
              <a:t>【Socket</a:t>
            </a:r>
            <a:r>
              <a:rPr lang="zh-CN" altLang="en-US" dirty="0" smtClean="0"/>
              <a:t>开发</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 </a:t>
            </a:r>
            <a:r>
              <a:rPr lang="en-US" altLang="zh-CN" dirty="0" smtClean="0"/>
              <a:t>Socket</a:t>
            </a:r>
            <a:r>
              <a:rPr lang="zh-CN" altLang="en-US" dirty="0" smtClean="0"/>
              <a:t>与</a:t>
            </a:r>
            <a:r>
              <a:rPr lang="en-US" altLang="zh-CN" dirty="0" smtClean="0"/>
              <a:t>ServerSocket</a:t>
            </a:r>
            <a:r>
              <a:rPr lang="zh-CN" altLang="en-US" dirty="0" smtClean="0"/>
              <a:t>通讯过程</a:t>
            </a:r>
          </a:p>
          <a:p>
            <a:r>
              <a:rPr lang="zh-CN" altLang="en-US" dirty="0" smtClean="0"/>
              <a:t>知识点</a:t>
            </a:r>
            <a:r>
              <a:rPr lang="en-US" altLang="zh-CN" dirty="0" smtClean="0"/>
              <a:t>2</a:t>
            </a:r>
            <a:r>
              <a:rPr lang="zh-CN" altLang="en-US" dirty="0" smtClean="0"/>
              <a:t>： </a:t>
            </a:r>
            <a:r>
              <a:rPr lang="en-US" altLang="zh-CN" dirty="0" smtClean="0"/>
              <a:t>TCP</a:t>
            </a:r>
            <a:r>
              <a:rPr lang="zh-CN" altLang="en-US" dirty="0" smtClean="0"/>
              <a:t>通讯线程特性</a:t>
            </a:r>
          </a:p>
          <a:p>
            <a:r>
              <a:rPr lang="zh-CN" altLang="en-US" dirty="0" smtClean="0"/>
              <a:t>知识点</a:t>
            </a:r>
            <a:r>
              <a:rPr lang="en-US" altLang="zh-CN" dirty="0" smtClean="0"/>
              <a:t>3</a:t>
            </a:r>
            <a:r>
              <a:rPr lang="zh-CN" altLang="en-US" dirty="0" smtClean="0"/>
              <a:t>：单一服务器对多客户端提供网络服务</a:t>
            </a:r>
          </a:p>
          <a:p>
            <a:r>
              <a:rPr lang="zh-CN" altLang="en-US" dirty="0" smtClean="0"/>
              <a:t>知识点</a:t>
            </a:r>
            <a:r>
              <a:rPr lang="en-US" altLang="zh-CN" dirty="0" smtClean="0"/>
              <a:t>4</a:t>
            </a:r>
            <a:r>
              <a:rPr lang="zh-CN" altLang="en-US" dirty="0" smtClean="0"/>
              <a:t>： </a:t>
            </a:r>
            <a:r>
              <a:rPr lang="en-US" altLang="zh-CN" dirty="0" smtClean="0"/>
              <a:t>Java </a:t>
            </a:r>
            <a:r>
              <a:rPr lang="en-US" altLang="zh-CN" dirty="0" err="1" smtClean="0"/>
              <a:t>nio</a:t>
            </a:r>
            <a:r>
              <a:rPr lang="zh-CN" altLang="en-US" dirty="0" smtClean="0"/>
              <a:t>实现无阻塞访问的</a:t>
            </a:r>
            <a:r>
              <a:rPr lang="en-US" altLang="zh-CN" dirty="0" smtClean="0"/>
              <a:t>Socket</a:t>
            </a:r>
            <a:r>
              <a:rPr lang="zh-CN" altLang="en-US" dirty="0" smtClean="0"/>
              <a:t>服务器</a:t>
            </a:r>
          </a:p>
          <a:p>
            <a:endParaRPr lang="zh-CN" altLang="en-US" dirty="0" smtClean="0">
              <a:solidFill>
                <a:schemeClr val="tx1">
                  <a:lumMod val="75000"/>
                  <a:lumOff val="25000"/>
                </a:schemeClr>
              </a:solidFill>
            </a:endParaRPr>
          </a:p>
          <a:p>
            <a:pPr>
              <a:buNone/>
            </a:pPr>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smtClean="0"/>
              <a:t>本章内容：共</a:t>
            </a:r>
            <a:r>
              <a:rPr lang="en-US" altLang="zh-CN" dirty="0" smtClean="0"/>
              <a:t>4</a:t>
            </a:r>
            <a:r>
              <a:rPr lang="zh-CN" altLang="en-US" dirty="0" smtClean="0"/>
              <a:t>小节，</a:t>
            </a:r>
            <a:r>
              <a:rPr lang="en-US" altLang="zh-CN" dirty="0" smtClean="0"/>
              <a:t>18</a:t>
            </a:r>
            <a:r>
              <a:rPr lang="zh-CN" altLang="en-US" dirty="0" smtClean="0"/>
              <a:t>个知识点</a:t>
            </a:r>
            <a:endParaRPr lang="zh-CN" altLang="en-US" dirty="0"/>
          </a:p>
        </p:txBody>
      </p:sp>
      <p:sp>
        <p:nvSpPr>
          <p:cNvPr id="3" name="内容占位符 2"/>
          <p:cNvSpPr>
            <a:spLocks noGrp="1"/>
          </p:cNvSpPr>
          <p:nvPr>
            <p:ph idx="1"/>
          </p:nvPr>
        </p:nvSpPr>
        <p:spPr>
          <a:xfrm>
            <a:off x="838200" y="1545020"/>
            <a:ext cx="10515600" cy="4855779"/>
          </a:xfrm>
        </p:spPr>
        <p:txBody>
          <a:bodyPr>
            <a:normAutofit/>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节：网络编程概述</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节： </a:t>
            </a:r>
            <a:r>
              <a:rPr lang="en-US" altLang="zh-CN" dirty="0" smtClean="0">
                <a:solidFill>
                  <a:schemeClr val="tx1">
                    <a:lumMod val="75000"/>
                    <a:lumOff val="25000"/>
                  </a:schemeClr>
                </a:solidFill>
              </a:rPr>
              <a:t>Socket</a:t>
            </a:r>
            <a:r>
              <a:rPr lang="zh-CN" altLang="en-US" dirty="0" smtClean="0">
                <a:solidFill>
                  <a:schemeClr val="tx1">
                    <a:lumMod val="75000"/>
                    <a:lumOff val="25000"/>
                  </a:schemeClr>
                </a:solidFill>
              </a:rPr>
              <a:t>开发</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3</a:t>
            </a:r>
            <a:r>
              <a:rPr lang="zh-CN" altLang="en-US" dirty="0" smtClean="0">
                <a:solidFill>
                  <a:schemeClr val="tx1">
                    <a:lumMod val="75000"/>
                    <a:lumOff val="25000"/>
                  </a:schemeClr>
                </a:solidFill>
              </a:rPr>
              <a:t>节： </a:t>
            </a:r>
            <a:r>
              <a:rPr lang="en-US" altLang="zh-CN" dirty="0" smtClean="0">
                <a:solidFill>
                  <a:schemeClr val="tx1">
                    <a:lumMod val="75000"/>
                    <a:lumOff val="25000"/>
                  </a:schemeClr>
                </a:solidFill>
              </a:rPr>
              <a:t>UDP</a:t>
            </a:r>
            <a:r>
              <a:rPr lang="zh-CN" altLang="en-US" dirty="0" smtClean="0">
                <a:solidFill>
                  <a:schemeClr val="tx1">
                    <a:lumMod val="75000"/>
                    <a:lumOff val="25000"/>
                  </a:schemeClr>
                </a:solidFill>
              </a:rPr>
              <a:t>通讯</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4</a:t>
            </a:r>
            <a:r>
              <a:rPr lang="zh-CN" altLang="en-US" dirty="0" smtClean="0">
                <a:solidFill>
                  <a:schemeClr val="tx1">
                    <a:lumMod val="75000"/>
                    <a:lumOff val="25000"/>
                  </a:schemeClr>
                </a:solidFill>
              </a:rPr>
              <a:t>节： </a:t>
            </a:r>
            <a:r>
              <a:rPr lang="en-US" altLang="zh-CN" dirty="0" smtClean="0">
                <a:solidFill>
                  <a:schemeClr val="tx1">
                    <a:lumMod val="75000"/>
                    <a:lumOff val="25000"/>
                  </a:schemeClr>
                </a:solidFill>
              </a:rPr>
              <a:t>HTTP</a:t>
            </a:r>
            <a:r>
              <a:rPr lang="zh-CN" altLang="en-US" dirty="0" smtClean="0">
                <a:solidFill>
                  <a:schemeClr val="tx1">
                    <a:lumMod val="75000"/>
                    <a:lumOff val="25000"/>
                  </a:schemeClr>
                </a:solidFill>
              </a:rPr>
              <a:t>通讯</a:t>
            </a:r>
            <a:endParaRPr lang="en-US" altLang="zh-CN" dirty="0" smtClean="0">
              <a:solidFill>
                <a:schemeClr val="tx1">
                  <a:lumMod val="75000"/>
                  <a:lumOff val="25000"/>
                </a:schemeClr>
              </a:solidFill>
            </a:endParaRPr>
          </a:p>
          <a:p>
            <a:endParaRPr lang="en-US" altLang="zh-CN" dirty="0" smtClean="0">
              <a:solidFill>
                <a:schemeClr val="tx1">
                  <a:lumMod val="75000"/>
                  <a:lumOff val="25000"/>
                </a:schemeClr>
              </a:solidFill>
            </a:endParaRPr>
          </a:p>
          <a:p>
            <a:endParaRPr lang="en-US" altLang="zh-CN" dirty="0" smtClean="0">
              <a:solidFill>
                <a:schemeClr val="tx1">
                  <a:lumMod val="75000"/>
                  <a:lumOff val="25000"/>
                </a:schemeClr>
              </a:solidFill>
            </a:endParaRPr>
          </a:p>
          <a:p>
            <a:endParaRPr lang="zh-CN" altLang="en-US" dirty="0" smtClean="0">
              <a:solidFill>
                <a:schemeClr val="tx1">
                  <a:lumMod val="75000"/>
                  <a:lumOff val="25000"/>
                </a:schemeClr>
              </a:solidFill>
            </a:endParaRPr>
          </a:p>
          <a:p>
            <a:endParaRPr lang="zh-CN" altLang="en-US"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399"/>
            <a:ext cx="11015870" cy="2096815"/>
          </a:xfrm>
        </p:spPr>
        <p:txBody>
          <a:bodyPr vert="horz" lIns="91440" tIns="45720" rIns="91440" bIns="45720" rtlCol="0">
            <a:noAutofit/>
          </a:bodyPr>
          <a:lstStyle/>
          <a:p>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语言对</a:t>
            </a:r>
            <a:r>
              <a:rPr lang="en-US" altLang="zh-CN" sz="2400" dirty="0" smtClean="0">
                <a:solidFill>
                  <a:schemeClr val="tx1">
                    <a:lumMod val="75000"/>
                    <a:lumOff val="25000"/>
                  </a:schemeClr>
                </a:solidFill>
              </a:rPr>
              <a:t>TCP</a:t>
            </a:r>
            <a:r>
              <a:rPr lang="zh-CN" altLang="en-US" sz="2400" dirty="0" smtClean="0">
                <a:solidFill>
                  <a:schemeClr val="tx1">
                    <a:lumMod val="75000"/>
                    <a:lumOff val="25000"/>
                  </a:schemeClr>
                </a:solidFill>
              </a:rPr>
              <a:t>协议网络通信使用</a:t>
            </a:r>
            <a:r>
              <a:rPr lang="en-US" altLang="zh-CN" sz="2400" dirty="0" smtClean="0">
                <a:solidFill>
                  <a:schemeClr val="tx1">
                    <a:lumMod val="75000"/>
                    <a:lumOff val="25000"/>
                  </a:schemeClr>
                </a:solidFill>
              </a:rPr>
              <a:t>java.net</a:t>
            </a:r>
            <a:r>
              <a:rPr lang="zh-CN" altLang="en-US" sz="2400" dirty="0" smtClean="0">
                <a:solidFill>
                  <a:schemeClr val="tx1">
                    <a:lumMod val="75000"/>
                    <a:lumOff val="25000"/>
                  </a:schemeClr>
                </a:solidFill>
              </a:rPr>
              <a:t>包中的</a:t>
            </a:r>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和</a:t>
            </a:r>
            <a:r>
              <a:rPr lang="en-US" altLang="zh-CN" sz="2400" dirty="0" smtClean="0">
                <a:solidFill>
                  <a:schemeClr val="tx1">
                    <a:lumMod val="75000"/>
                    <a:lumOff val="25000"/>
                  </a:schemeClr>
                </a:solidFill>
              </a:rPr>
              <a:t>ServerSocket</a:t>
            </a:r>
            <a:r>
              <a:rPr lang="zh-CN" altLang="en-US" sz="2400" dirty="0" smtClean="0">
                <a:solidFill>
                  <a:schemeClr val="tx1">
                    <a:lumMod val="75000"/>
                    <a:lumOff val="25000"/>
                  </a:schemeClr>
                </a:solidFill>
              </a:rPr>
              <a:t>进行支持；</a:t>
            </a:r>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被称为“套接字”，用来描述</a:t>
            </a:r>
            <a:r>
              <a:rPr lang="en-US" altLang="zh-CN" sz="2400" dirty="0" smtClean="0">
                <a:solidFill>
                  <a:schemeClr val="tx1">
                    <a:lumMod val="75000"/>
                    <a:lumOff val="25000"/>
                  </a:schemeClr>
                </a:solidFill>
              </a:rPr>
              <a:t>IP</a:t>
            </a:r>
            <a:r>
              <a:rPr lang="zh-CN" altLang="en-US" sz="2400" dirty="0" smtClean="0">
                <a:solidFill>
                  <a:schemeClr val="tx1">
                    <a:lumMod val="75000"/>
                    <a:lumOff val="25000"/>
                  </a:schemeClr>
                </a:solidFill>
              </a:rPr>
              <a:t>地址和端口；</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与</a:t>
            </a:r>
            <a:r>
              <a:rPr lang="en-US" altLang="zh-CN" sz="2400" dirty="0" smtClean="0">
                <a:solidFill>
                  <a:schemeClr val="tx1">
                    <a:lumMod val="75000"/>
                    <a:lumOff val="25000"/>
                  </a:schemeClr>
                </a:solidFill>
              </a:rPr>
              <a:t>ServerSocket</a:t>
            </a:r>
            <a:r>
              <a:rPr lang="zh-CN" altLang="en-US" sz="2400" dirty="0" smtClean="0">
                <a:solidFill>
                  <a:schemeClr val="tx1">
                    <a:lumMod val="75000"/>
                    <a:lumOff val="25000"/>
                  </a:schemeClr>
                </a:solidFill>
              </a:rPr>
              <a:t>的通讯过程简要描述如下：</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Socket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ServerSocket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通讯过程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43009" name="Picture 1" descr="C:\Users\wxh\AppData\Local\Microsoft\Windows\Temporary Internet Files\Content.IE5\0M4P6LG4\computer_cartoon_character_waving_0521-1004-3015-4021_SMU[1].jpg"/>
          <p:cNvPicPr>
            <a:picLocks noChangeAspect="1" noChangeArrowheads="1"/>
          </p:cNvPicPr>
          <p:nvPr/>
        </p:nvPicPr>
        <p:blipFill>
          <a:blip r:embed="rId3" cstate="print"/>
          <a:srcRect/>
          <a:stretch>
            <a:fillRect/>
          </a:stretch>
        </p:blipFill>
        <p:spPr bwMode="auto">
          <a:xfrm>
            <a:off x="1292771" y="3796874"/>
            <a:ext cx="2030467" cy="1827420"/>
          </a:xfrm>
          <a:prstGeom prst="rect">
            <a:avLst/>
          </a:prstGeom>
          <a:noFill/>
        </p:spPr>
      </p:pic>
      <p:sp>
        <p:nvSpPr>
          <p:cNvPr id="43010" name="tower"/>
          <p:cNvSpPr>
            <a:spLocks noEditPoints="1" noChangeArrowheads="1"/>
          </p:cNvSpPr>
          <p:nvPr/>
        </p:nvSpPr>
        <p:spPr bwMode="auto">
          <a:xfrm>
            <a:off x="10646212" y="3666688"/>
            <a:ext cx="904875" cy="180975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3405350" y="3310760"/>
            <a:ext cx="2632841" cy="923330"/>
          </a:xfrm>
          <a:prstGeom prst="rect">
            <a:avLst/>
          </a:prstGeom>
          <a:solidFill>
            <a:schemeClr val="accent5">
              <a:lumMod val="40000"/>
              <a:lumOff val="60000"/>
            </a:schemeClr>
          </a:solidFill>
        </p:spPr>
        <p:txBody>
          <a:bodyPr wrap="square" rtlCol="0">
            <a:spAutoFit/>
          </a:bodyPr>
          <a:lstStyle/>
          <a:p>
            <a:r>
              <a:rPr lang="en-US" dirty="0" smtClean="0"/>
              <a:t>1</a:t>
            </a:r>
            <a:r>
              <a:rPr lang="zh-CN" altLang="en-US" dirty="0" smtClean="0"/>
              <a:t>、创建</a:t>
            </a:r>
            <a:r>
              <a:rPr lang="en-US" altLang="zh-CN" dirty="0" smtClean="0"/>
              <a:t>Socket</a:t>
            </a:r>
            <a:r>
              <a:rPr lang="zh-CN" altLang="en-US" dirty="0" smtClean="0"/>
              <a:t>对象，通过</a:t>
            </a:r>
            <a:r>
              <a:rPr lang="en-US" altLang="zh-CN" dirty="0" smtClean="0"/>
              <a:t>IP</a:t>
            </a:r>
            <a:r>
              <a:rPr lang="zh-CN" altLang="en-US" dirty="0" smtClean="0"/>
              <a:t>和端口请求连接某服务器；</a:t>
            </a:r>
            <a:endParaRPr lang="en-US" dirty="0"/>
          </a:p>
        </p:txBody>
      </p:sp>
      <p:sp>
        <p:nvSpPr>
          <p:cNvPr id="24" name="TextBox 23"/>
          <p:cNvSpPr txBox="1"/>
          <p:nvPr/>
        </p:nvSpPr>
        <p:spPr>
          <a:xfrm>
            <a:off x="7756634" y="3179380"/>
            <a:ext cx="2695903" cy="1200329"/>
          </a:xfrm>
          <a:prstGeom prst="rect">
            <a:avLst/>
          </a:prstGeom>
          <a:solidFill>
            <a:schemeClr val="accent6">
              <a:lumMod val="40000"/>
              <a:lumOff val="60000"/>
            </a:schemeClr>
          </a:solidFill>
        </p:spPr>
        <p:txBody>
          <a:bodyPr wrap="square" rtlCol="0">
            <a:spAutoFit/>
          </a:bodyPr>
          <a:lstStyle/>
          <a:p>
            <a:r>
              <a:rPr lang="en-US" dirty="0" smtClean="0"/>
              <a:t>1</a:t>
            </a:r>
            <a:r>
              <a:rPr lang="zh-CN" altLang="en-US" dirty="0" smtClean="0"/>
              <a:t>、创建</a:t>
            </a:r>
            <a:r>
              <a:rPr lang="en-US" altLang="zh-CN" dirty="0" smtClean="0"/>
              <a:t>ServerSocket</a:t>
            </a:r>
            <a:r>
              <a:rPr lang="zh-CN" altLang="en-US" dirty="0" smtClean="0"/>
              <a:t>对象，接受客户端的请求，返回一个</a:t>
            </a:r>
            <a:r>
              <a:rPr lang="en-US" altLang="zh-CN" dirty="0" smtClean="0"/>
              <a:t>Socket</a:t>
            </a:r>
            <a:r>
              <a:rPr lang="zh-CN" altLang="en-US" dirty="0" smtClean="0"/>
              <a:t>对象，与客户端建立了连接；</a:t>
            </a:r>
            <a:endParaRPr lang="en-US" dirty="0"/>
          </a:p>
        </p:txBody>
      </p:sp>
      <p:sp>
        <p:nvSpPr>
          <p:cNvPr id="26" name="TextBox 25"/>
          <p:cNvSpPr txBox="1"/>
          <p:nvPr/>
        </p:nvSpPr>
        <p:spPr>
          <a:xfrm>
            <a:off x="3400094" y="4424857"/>
            <a:ext cx="2632841" cy="1200329"/>
          </a:xfrm>
          <a:prstGeom prst="rect">
            <a:avLst/>
          </a:prstGeom>
          <a:solidFill>
            <a:schemeClr val="accent5">
              <a:lumMod val="40000"/>
              <a:lumOff val="60000"/>
            </a:schemeClr>
          </a:solidFill>
        </p:spPr>
        <p:txBody>
          <a:bodyPr wrap="square" rtlCol="0">
            <a:spAutoFit/>
          </a:bodyPr>
          <a:lstStyle/>
          <a:p>
            <a:r>
              <a:rPr lang="en-US" dirty="0" smtClean="0"/>
              <a:t>2</a:t>
            </a:r>
            <a:r>
              <a:rPr lang="zh-CN" altLang="en-US" dirty="0" smtClean="0"/>
              <a:t>、使用</a:t>
            </a:r>
            <a:r>
              <a:rPr lang="en-US" altLang="zh-CN" dirty="0" smtClean="0"/>
              <a:t>Sockets</a:t>
            </a:r>
            <a:r>
              <a:rPr lang="zh-CN" altLang="en-US" dirty="0" smtClean="0"/>
              <a:t>对象获取输入输出流，可以向服务器端写数据，或者从服务器端读数据；</a:t>
            </a:r>
            <a:endParaRPr lang="en-US" dirty="0"/>
          </a:p>
        </p:txBody>
      </p:sp>
      <p:sp>
        <p:nvSpPr>
          <p:cNvPr id="28" name="TextBox 27"/>
          <p:cNvSpPr txBox="1"/>
          <p:nvPr/>
        </p:nvSpPr>
        <p:spPr>
          <a:xfrm>
            <a:off x="7735613" y="4529960"/>
            <a:ext cx="2695903" cy="1200329"/>
          </a:xfrm>
          <a:prstGeom prst="rect">
            <a:avLst/>
          </a:prstGeom>
          <a:solidFill>
            <a:schemeClr val="accent6">
              <a:lumMod val="40000"/>
              <a:lumOff val="60000"/>
            </a:schemeClr>
          </a:solidFill>
        </p:spPr>
        <p:txBody>
          <a:bodyPr wrap="square" rtlCol="0">
            <a:spAutoFit/>
          </a:bodyPr>
          <a:lstStyle/>
          <a:p>
            <a:r>
              <a:rPr lang="en-US" dirty="0" smtClean="0"/>
              <a:t>2</a:t>
            </a:r>
            <a:r>
              <a:rPr lang="zh-CN" altLang="en-US" dirty="0" smtClean="0"/>
              <a:t>、使用</a:t>
            </a:r>
            <a:r>
              <a:rPr lang="en-US" altLang="zh-CN" dirty="0" smtClean="0"/>
              <a:t>Sockets</a:t>
            </a:r>
            <a:r>
              <a:rPr lang="zh-CN" altLang="en-US" dirty="0" smtClean="0"/>
              <a:t>对象获取输入输出流，可以向客户端写数据，或者从客户端读数据；</a:t>
            </a:r>
            <a:endParaRPr lang="en-US" dirty="0"/>
          </a:p>
        </p:txBody>
      </p:sp>
      <p:sp>
        <p:nvSpPr>
          <p:cNvPr id="35" name="Left-Right Arrow 34"/>
          <p:cNvSpPr/>
          <p:nvPr/>
        </p:nvSpPr>
        <p:spPr>
          <a:xfrm>
            <a:off x="6337737" y="3515712"/>
            <a:ext cx="1024759" cy="504496"/>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eft-Right Arrow 36"/>
          <p:cNvSpPr/>
          <p:nvPr/>
        </p:nvSpPr>
        <p:spPr>
          <a:xfrm>
            <a:off x="6395544" y="4692870"/>
            <a:ext cx="1024759" cy="504496"/>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426370" y="5854264"/>
            <a:ext cx="2632841" cy="646331"/>
          </a:xfrm>
          <a:prstGeom prst="rect">
            <a:avLst/>
          </a:prstGeom>
          <a:solidFill>
            <a:schemeClr val="accent5">
              <a:lumMod val="40000"/>
              <a:lumOff val="60000"/>
            </a:schemeClr>
          </a:solidFill>
        </p:spPr>
        <p:txBody>
          <a:bodyPr wrap="square" rtlCol="0">
            <a:spAutoFit/>
          </a:bodyPr>
          <a:lstStyle/>
          <a:p>
            <a:r>
              <a:rPr lang="en-US" dirty="0" smtClean="0"/>
              <a:t>3</a:t>
            </a:r>
            <a:r>
              <a:rPr lang="zh-CN" altLang="en-US" dirty="0" smtClean="0"/>
              <a:t>、关闭输入输出流，关闭</a:t>
            </a:r>
            <a:r>
              <a:rPr lang="en-US" altLang="zh-CN" dirty="0" smtClean="0"/>
              <a:t>socket</a:t>
            </a:r>
            <a:r>
              <a:rPr lang="zh-CN" altLang="en-US" dirty="0" smtClean="0"/>
              <a:t>对象；</a:t>
            </a:r>
            <a:endParaRPr lang="en-US" dirty="0"/>
          </a:p>
        </p:txBody>
      </p:sp>
      <p:sp>
        <p:nvSpPr>
          <p:cNvPr id="39" name="TextBox 38"/>
          <p:cNvSpPr txBox="1"/>
          <p:nvPr/>
        </p:nvSpPr>
        <p:spPr>
          <a:xfrm>
            <a:off x="7777654" y="5959367"/>
            <a:ext cx="2695903" cy="369332"/>
          </a:xfrm>
          <a:prstGeom prst="rect">
            <a:avLst/>
          </a:prstGeom>
          <a:solidFill>
            <a:schemeClr val="accent6">
              <a:lumMod val="40000"/>
              <a:lumOff val="60000"/>
            </a:schemeClr>
          </a:solidFill>
        </p:spPr>
        <p:txBody>
          <a:bodyPr wrap="square" rtlCol="0">
            <a:spAutoFit/>
          </a:bodyPr>
          <a:lstStyle/>
          <a:p>
            <a:r>
              <a:rPr lang="en-US" dirty="0" smtClean="0"/>
              <a:t>3</a:t>
            </a:r>
            <a:r>
              <a:rPr lang="zh-CN" altLang="en-US" dirty="0" smtClean="0"/>
              <a:t>、关闭相关资源</a:t>
            </a:r>
            <a:endParaRPr lang="en-US" dirty="0"/>
          </a:p>
        </p:txBody>
      </p:sp>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399"/>
            <a:ext cx="11015870" cy="2096815"/>
          </a:xfrm>
        </p:spPr>
        <p:txBody>
          <a:bodyPr vert="horz" lIns="91440" tIns="45720" rIns="91440" bIns="45720" rtlCol="0">
            <a:noAutofit/>
          </a:bodyPr>
          <a:lstStyle/>
          <a:p>
            <a:r>
              <a:rPr lang="en-US" altLang="zh-CN" sz="2400" dirty="0" err="1" smtClean="0">
                <a:solidFill>
                  <a:schemeClr val="tx1">
                    <a:lumMod val="75000"/>
                    <a:lumOff val="25000"/>
                  </a:schemeClr>
                </a:solidFill>
              </a:rPr>
              <a:t>java.net.Socket</a:t>
            </a:r>
            <a:r>
              <a:rPr lang="zh-CN" altLang="en-US" sz="2400" dirty="0" smtClean="0">
                <a:solidFill>
                  <a:schemeClr val="tx1">
                    <a:lumMod val="75000"/>
                    <a:lumOff val="25000"/>
                  </a:schemeClr>
                </a:solidFill>
              </a:rPr>
              <a:t>类中的构造方法和常用方法：</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Socket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ServerSocket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通讯过程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12" name="Table 11"/>
          <p:cNvGraphicFramePr>
            <a:graphicFrameLocks noGrp="1"/>
          </p:cNvGraphicFramePr>
          <p:nvPr/>
        </p:nvGraphicFramePr>
        <p:xfrm>
          <a:off x="660400" y="1665597"/>
          <a:ext cx="10958786" cy="1483360"/>
        </p:xfrm>
        <a:graphic>
          <a:graphicData uri="http://schemas.openxmlformats.org/drawingml/2006/table">
            <a:tbl>
              <a:tblPr firstRow="1" bandRow="1">
                <a:tableStyleId>{5C22544A-7EE6-4342-B048-85BDC9FD1C3A}</a:tableStyleId>
              </a:tblPr>
              <a:tblGrid>
                <a:gridCol w="3359807"/>
                <a:gridCol w="7598979"/>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r>
                        <a:rPr lang="en-US" dirty="0" smtClean="0"/>
                        <a:t>Socket(String host, </a:t>
                      </a:r>
                      <a:r>
                        <a:rPr lang="en-US" dirty="0" err="1" smtClean="0"/>
                        <a:t>int</a:t>
                      </a:r>
                      <a:r>
                        <a:rPr lang="en-US" dirty="0" smtClean="0"/>
                        <a:t> port) </a:t>
                      </a:r>
                      <a:endParaRPr lang="en-US" dirty="0"/>
                    </a:p>
                  </a:txBody>
                  <a:tcPr/>
                </a:tc>
                <a:tc>
                  <a:txBody>
                    <a:bodyPr/>
                    <a:lstStyle/>
                    <a:p>
                      <a:r>
                        <a:rPr lang="zh-CN" altLang="en-US" dirty="0" smtClean="0"/>
                        <a:t>通过指定服务器的</a:t>
                      </a:r>
                      <a:r>
                        <a:rPr lang="en-US" altLang="zh-CN" dirty="0" smtClean="0"/>
                        <a:t>IP</a:t>
                      </a:r>
                      <a:r>
                        <a:rPr lang="zh-CN" altLang="en-US" dirty="0" smtClean="0"/>
                        <a:t>地址以及服务端口号创建</a:t>
                      </a:r>
                      <a:r>
                        <a:rPr lang="en-US" altLang="zh-CN" dirty="0" smtClean="0"/>
                        <a:t>Socket</a:t>
                      </a:r>
                      <a:r>
                        <a:rPr lang="zh-CN" altLang="en-US" dirty="0" smtClean="0"/>
                        <a:t>对象</a:t>
                      </a:r>
                      <a:endParaRPr lang="en-US" dirty="0"/>
                    </a:p>
                  </a:txBody>
                  <a:tcPr/>
                </a:tc>
              </a:tr>
              <a:tr h="370840">
                <a:tc>
                  <a:txBody>
                    <a:bodyPr/>
                    <a:lstStyle/>
                    <a:p>
                      <a:r>
                        <a:rPr lang="en-US" dirty="0" err="1" smtClean="0"/>
                        <a:t>InputStream</a:t>
                      </a:r>
                      <a:r>
                        <a:rPr lang="en-US" dirty="0" smtClean="0"/>
                        <a:t> </a:t>
                      </a:r>
                      <a:r>
                        <a:rPr lang="en-US" dirty="0" err="1" smtClean="0"/>
                        <a:t>getInputStream</a:t>
                      </a:r>
                      <a:r>
                        <a:rPr lang="en-US" dirty="0" smtClean="0"/>
                        <a:t>() </a:t>
                      </a:r>
                      <a:endParaRPr lang="en-US" dirty="0"/>
                    </a:p>
                  </a:txBody>
                  <a:tcPr/>
                </a:tc>
                <a:tc>
                  <a:txBody>
                    <a:bodyPr/>
                    <a:lstStyle/>
                    <a:p>
                      <a:r>
                        <a:rPr lang="zh-CN" altLang="en-US" dirty="0" smtClean="0"/>
                        <a:t>返回与当前</a:t>
                      </a:r>
                      <a:r>
                        <a:rPr lang="en-US" altLang="zh-CN" dirty="0" smtClean="0"/>
                        <a:t>socket</a:t>
                      </a:r>
                      <a:r>
                        <a:rPr lang="zh-CN" altLang="en-US" dirty="0" smtClean="0"/>
                        <a:t>相关的输入流对象；</a:t>
                      </a:r>
                      <a:endParaRPr lang="en-US" dirty="0"/>
                    </a:p>
                  </a:txBody>
                  <a:tcPr/>
                </a:tc>
              </a:tr>
              <a:tr h="370840">
                <a:tc>
                  <a:txBody>
                    <a:bodyPr/>
                    <a:lstStyle/>
                    <a:p>
                      <a:r>
                        <a:rPr lang="en-US" dirty="0" err="1" smtClean="0"/>
                        <a:t>OutputStream</a:t>
                      </a:r>
                      <a:r>
                        <a:rPr lang="en-US" dirty="0" smtClean="0"/>
                        <a:t> </a:t>
                      </a:r>
                      <a:r>
                        <a:rPr lang="en-US" dirty="0" err="1" smtClean="0"/>
                        <a:t>getOutputStream</a:t>
                      </a:r>
                      <a:r>
                        <a:rPr lang="en-US"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返回与当前</a:t>
                      </a:r>
                      <a:r>
                        <a:rPr lang="en-US" altLang="zh-CN" dirty="0" smtClean="0"/>
                        <a:t>socket</a:t>
                      </a:r>
                      <a:r>
                        <a:rPr lang="zh-CN" altLang="en-US" dirty="0" smtClean="0"/>
                        <a:t>相关的输出流对象；</a:t>
                      </a:r>
                      <a:endParaRPr lang="en-US" dirty="0"/>
                    </a:p>
                  </a:txBody>
                  <a:tcPr/>
                </a:tc>
              </a:tr>
            </a:tbl>
          </a:graphicData>
        </a:graphic>
      </p:graphicFrame>
      <p:sp>
        <p:nvSpPr>
          <p:cNvPr id="13" name="内容占位符 2"/>
          <p:cNvSpPr txBox="1">
            <a:spLocks/>
          </p:cNvSpPr>
          <p:nvPr/>
        </p:nvSpPr>
        <p:spPr>
          <a:xfrm>
            <a:off x="490330" y="3210910"/>
            <a:ext cx="11015870" cy="730470"/>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java.net.ServerSocket</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类中的构造方法和常用方法：</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graphicFrame>
        <p:nvGraphicFramePr>
          <p:cNvPr id="14" name="Table 13"/>
          <p:cNvGraphicFramePr>
            <a:graphicFrameLocks noGrp="1"/>
          </p:cNvGraphicFramePr>
          <p:nvPr/>
        </p:nvGraphicFramePr>
        <p:xfrm>
          <a:off x="686676" y="3900797"/>
          <a:ext cx="10958786" cy="1107440"/>
        </p:xfrm>
        <a:graphic>
          <a:graphicData uri="http://schemas.openxmlformats.org/drawingml/2006/table">
            <a:tbl>
              <a:tblPr firstRow="1" bandRow="1">
                <a:tableStyleId>{5C22544A-7EE6-4342-B048-85BDC9FD1C3A}</a:tableStyleId>
              </a:tblPr>
              <a:tblGrid>
                <a:gridCol w="3359807"/>
                <a:gridCol w="7598979"/>
              </a:tblGrid>
              <a:tr h="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r>
                        <a:rPr lang="en-US" dirty="0" smtClean="0"/>
                        <a:t>ServerSocket(</a:t>
                      </a:r>
                      <a:r>
                        <a:rPr lang="en-US" dirty="0" err="1" smtClean="0"/>
                        <a:t>int</a:t>
                      </a:r>
                      <a:r>
                        <a:rPr lang="en-US" dirty="0" smtClean="0"/>
                        <a:t> port) </a:t>
                      </a:r>
                      <a:endParaRPr lang="en-US" dirty="0"/>
                    </a:p>
                  </a:txBody>
                  <a:tcPr/>
                </a:tc>
                <a:tc>
                  <a:txBody>
                    <a:bodyPr/>
                    <a:lstStyle/>
                    <a:p>
                      <a:r>
                        <a:rPr lang="zh-CN" altLang="en-US" dirty="0" smtClean="0"/>
                        <a:t>通过指定服务端口号创建</a:t>
                      </a:r>
                      <a:r>
                        <a:rPr lang="en-US" altLang="zh-CN" dirty="0" smtClean="0"/>
                        <a:t>ServerSocket</a:t>
                      </a:r>
                      <a:r>
                        <a:rPr lang="zh-CN" altLang="en-US" dirty="0" smtClean="0"/>
                        <a:t>对象</a:t>
                      </a:r>
                      <a:endParaRPr lang="en-US" dirty="0"/>
                    </a:p>
                  </a:txBody>
                  <a:tcPr/>
                </a:tc>
              </a:tr>
              <a:tr h="370840">
                <a:tc>
                  <a:txBody>
                    <a:bodyPr/>
                    <a:lstStyle/>
                    <a:p>
                      <a:r>
                        <a:rPr lang="en-US" dirty="0" smtClean="0"/>
                        <a:t>Socket accept() </a:t>
                      </a:r>
                      <a:endParaRPr lang="en-US" dirty="0"/>
                    </a:p>
                  </a:txBody>
                  <a:tcPr/>
                </a:tc>
                <a:tc>
                  <a:txBody>
                    <a:bodyPr/>
                    <a:lstStyle/>
                    <a:p>
                      <a:r>
                        <a:rPr lang="zh-CN" altLang="en-US" dirty="0" smtClean="0"/>
                        <a:t>监听客户端的请求，并接受连接，返回一个</a:t>
                      </a:r>
                      <a:r>
                        <a:rPr lang="en-US" altLang="zh-CN" dirty="0" smtClean="0"/>
                        <a:t>Socket</a:t>
                      </a:r>
                      <a:r>
                        <a:rPr lang="zh-CN" altLang="en-US" dirty="0" smtClean="0"/>
                        <a:t>对象；</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165" y="1182412"/>
            <a:ext cx="11015870" cy="2096815"/>
          </a:xfrm>
        </p:spPr>
        <p:txBody>
          <a:bodyPr vert="horz" lIns="91440" tIns="45720" rIns="91440" bIns="45720" rtlCol="0">
            <a:noAutofit/>
          </a:bodyPr>
          <a:lstStyle/>
          <a:p>
            <a:r>
              <a:rPr lang="zh-CN" altLang="en-US" sz="2400" dirty="0" smtClean="0">
                <a:solidFill>
                  <a:schemeClr val="tx1">
                    <a:lumMod val="75000"/>
                    <a:lumOff val="25000"/>
                  </a:schemeClr>
                </a:solidFill>
              </a:rPr>
              <a:t>使用</a:t>
            </a:r>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与</a:t>
            </a:r>
            <a:r>
              <a:rPr lang="en-US" altLang="zh-CN" sz="2400" dirty="0" smtClean="0">
                <a:solidFill>
                  <a:schemeClr val="tx1">
                    <a:lumMod val="75000"/>
                    <a:lumOff val="25000"/>
                  </a:schemeClr>
                </a:solidFill>
              </a:rPr>
              <a:t>ServerSocket</a:t>
            </a:r>
            <a:r>
              <a:rPr lang="zh-CN" altLang="en-US" sz="2400" dirty="0" smtClean="0">
                <a:solidFill>
                  <a:schemeClr val="tx1">
                    <a:lumMod val="75000"/>
                    <a:lumOff val="25000"/>
                  </a:schemeClr>
                </a:solidFill>
              </a:rPr>
              <a:t>进行</a:t>
            </a:r>
            <a:r>
              <a:rPr lang="en-US" altLang="zh-CN" sz="2400" dirty="0" smtClean="0">
                <a:solidFill>
                  <a:schemeClr val="tx1">
                    <a:lumMod val="75000"/>
                    <a:lumOff val="25000"/>
                  </a:schemeClr>
                </a:solidFill>
              </a:rPr>
              <a:t>TCP</a:t>
            </a:r>
            <a:r>
              <a:rPr lang="zh-CN" altLang="en-US" sz="2400" dirty="0" smtClean="0">
                <a:solidFill>
                  <a:schemeClr val="tx1">
                    <a:lumMod val="75000"/>
                    <a:lumOff val="25000"/>
                  </a:schemeClr>
                </a:solidFill>
              </a:rPr>
              <a:t>协议通讯编程：</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Socket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ServerSocket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通讯过程</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7" name="TextBox 6">
            <a:hlinkClick r:id="rId3" action="ppaction://hlinkfile"/>
          </p:cNvPr>
          <p:cNvSpPr txBox="1"/>
          <p:nvPr/>
        </p:nvSpPr>
        <p:spPr>
          <a:xfrm>
            <a:off x="9593705" y="284813"/>
            <a:ext cx="2083633" cy="923330"/>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TCPClient.java</a:t>
            </a:r>
            <a:endParaRPr lang="en-US" altLang="zh-CN" dirty="0" smtClean="0"/>
          </a:p>
          <a:p>
            <a:r>
              <a:rPr lang="en-US" dirty="0" smtClean="0">
                <a:hlinkClick r:id="rId5" action="ppaction://hlinkfile"/>
              </a:rPr>
              <a:t>TCPServer.java</a:t>
            </a:r>
            <a:endParaRPr lang="en-US" dirty="0"/>
          </a:p>
        </p:txBody>
      </p:sp>
      <p:sp>
        <p:nvSpPr>
          <p:cNvPr id="8" name="TextBox 7"/>
          <p:cNvSpPr txBox="1"/>
          <p:nvPr/>
        </p:nvSpPr>
        <p:spPr>
          <a:xfrm>
            <a:off x="317029" y="1934283"/>
            <a:ext cx="5878820" cy="4278094"/>
          </a:xfrm>
          <a:prstGeom prst="rect">
            <a:avLst/>
          </a:prstGeom>
          <a:solidFill>
            <a:schemeClr val="bg1">
              <a:lumMod val="95000"/>
            </a:schemeClr>
          </a:solidFill>
        </p:spPr>
        <p:txBody>
          <a:bodyPr wrap="square" rtlCol="0">
            <a:spAutoFit/>
          </a:bodyPr>
          <a:lstStyle/>
          <a:p>
            <a:r>
              <a:rPr lang="en-US" altLang="zh-CN" sz="1600" dirty="0" smtClean="0"/>
              <a:t>//</a:t>
            </a:r>
            <a:r>
              <a:rPr lang="zh-CN" altLang="en-US" sz="1600" dirty="0" smtClean="0"/>
              <a:t>创建</a:t>
            </a:r>
            <a:r>
              <a:rPr lang="en-US" sz="1600" dirty="0" smtClean="0"/>
              <a:t>Socket，</a:t>
            </a:r>
            <a:r>
              <a:rPr lang="zh-CN" altLang="en-US" sz="1600" dirty="0" smtClean="0"/>
              <a:t>指定</a:t>
            </a:r>
            <a:r>
              <a:rPr lang="en-US" sz="1600" dirty="0" err="1" smtClean="0"/>
              <a:t>ip，port</a:t>
            </a:r>
            <a:endParaRPr lang="en-US" sz="1600" dirty="0" smtClean="0"/>
          </a:p>
          <a:p>
            <a:r>
              <a:rPr lang="en-US" sz="1600" dirty="0" smtClean="0"/>
              <a:t>Socket </a:t>
            </a:r>
            <a:r>
              <a:rPr lang="en-US" sz="1600" dirty="0" err="1" smtClean="0"/>
              <a:t>socket</a:t>
            </a:r>
            <a:r>
              <a:rPr lang="en-US" sz="1600" dirty="0" smtClean="0"/>
              <a:t> = new Socket("127.0.0.1", 4700);		</a:t>
            </a:r>
          </a:p>
          <a:p>
            <a:r>
              <a:rPr lang="en-US" sz="1600" dirty="0" smtClean="0"/>
              <a:t>//</a:t>
            </a:r>
            <a:r>
              <a:rPr lang="zh-CN" altLang="en-US" sz="1600" dirty="0" smtClean="0"/>
              <a:t>获得键盘输入</a:t>
            </a:r>
          </a:p>
          <a:p>
            <a:r>
              <a:rPr lang="en-US" sz="1600" dirty="0" err="1" smtClean="0"/>
              <a:t>BufferedReader</a:t>
            </a:r>
            <a:r>
              <a:rPr lang="en-US" sz="1600" dirty="0" smtClean="0"/>
              <a:t> sin = new </a:t>
            </a:r>
            <a:r>
              <a:rPr lang="en-US" sz="1600" dirty="0" err="1" smtClean="0"/>
              <a:t>BufferedReader</a:t>
            </a:r>
            <a:r>
              <a:rPr lang="en-US" sz="1600" dirty="0" smtClean="0"/>
              <a:t>(new </a:t>
            </a:r>
            <a:r>
              <a:rPr lang="en-US" sz="1600" dirty="0" err="1" smtClean="0"/>
              <a:t>InputStreamReader</a:t>
            </a:r>
            <a:r>
              <a:rPr lang="en-US" sz="1600" dirty="0" smtClean="0"/>
              <a:t>(</a:t>
            </a:r>
          </a:p>
          <a:p>
            <a:r>
              <a:rPr lang="en-US" sz="1600" dirty="0" err="1" smtClean="0"/>
              <a:t>System.in</a:t>
            </a:r>
            <a:r>
              <a:rPr lang="en-US" sz="1600" dirty="0" smtClean="0"/>
              <a:t>));		</a:t>
            </a:r>
          </a:p>
          <a:p>
            <a:r>
              <a:rPr lang="en-US" sz="1600" dirty="0" smtClean="0"/>
              <a:t>//</a:t>
            </a:r>
            <a:r>
              <a:rPr lang="zh-CN" altLang="en-US" sz="1600" dirty="0" smtClean="0"/>
              <a:t>获得基于</a:t>
            </a:r>
            <a:r>
              <a:rPr lang="en-US" sz="1600" dirty="0" smtClean="0"/>
              <a:t>Socket</a:t>
            </a:r>
            <a:r>
              <a:rPr lang="zh-CN" altLang="en-US" sz="1600" dirty="0" smtClean="0"/>
              <a:t>的输入流和输出流</a:t>
            </a:r>
          </a:p>
          <a:p>
            <a:r>
              <a:rPr lang="en-US" sz="1600" dirty="0" err="1" smtClean="0"/>
              <a:t>PrintWriter</a:t>
            </a:r>
            <a:r>
              <a:rPr lang="en-US" sz="1600" dirty="0" smtClean="0"/>
              <a:t> </a:t>
            </a:r>
            <a:r>
              <a:rPr lang="en-US" sz="1600" dirty="0" err="1" smtClean="0"/>
              <a:t>os</a:t>
            </a:r>
            <a:r>
              <a:rPr lang="en-US" sz="1600" dirty="0" smtClean="0"/>
              <a:t> = new </a:t>
            </a:r>
            <a:r>
              <a:rPr lang="en-US" sz="1600" dirty="0" err="1" smtClean="0"/>
              <a:t>PrintWriter</a:t>
            </a:r>
            <a:r>
              <a:rPr lang="en-US" sz="1600" dirty="0" smtClean="0"/>
              <a:t>(</a:t>
            </a:r>
            <a:r>
              <a:rPr lang="en-US" sz="1600" dirty="0" err="1" smtClean="0"/>
              <a:t>socket.getOutputStream</a:t>
            </a:r>
            <a:r>
              <a:rPr lang="en-US" sz="1600" dirty="0" smtClean="0"/>
              <a:t>());</a:t>
            </a:r>
          </a:p>
          <a:p>
            <a:r>
              <a:rPr lang="en-US" sz="1600" dirty="0" err="1" smtClean="0"/>
              <a:t>BufferedReader</a:t>
            </a:r>
            <a:r>
              <a:rPr lang="en-US" sz="1600" dirty="0" smtClean="0"/>
              <a:t> is = new </a:t>
            </a:r>
            <a:r>
              <a:rPr lang="en-US" sz="1600" dirty="0" err="1" smtClean="0"/>
              <a:t>BufferedReader</a:t>
            </a:r>
            <a:r>
              <a:rPr lang="en-US" sz="1600" dirty="0" smtClean="0"/>
              <a:t>(new </a:t>
            </a:r>
            <a:r>
              <a:rPr lang="en-US" sz="1600" dirty="0" err="1" smtClean="0"/>
              <a:t>InputStreamReader</a:t>
            </a:r>
            <a:r>
              <a:rPr lang="en-US" sz="1600" dirty="0" smtClean="0"/>
              <a:t>(</a:t>
            </a:r>
          </a:p>
          <a:p>
            <a:r>
              <a:rPr lang="en-US" sz="1600" dirty="0" err="1" smtClean="0"/>
              <a:t>socket.getInputStream</a:t>
            </a:r>
            <a:r>
              <a:rPr lang="en-US" sz="1600" dirty="0" smtClean="0"/>
              <a:t>()));</a:t>
            </a:r>
          </a:p>
          <a:p>
            <a:r>
              <a:rPr lang="en-US" sz="1600" dirty="0" smtClean="0"/>
              <a:t>String </a:t>
            </a:r>
            <a:r>
              <a:rPr lang="en-US" sz="1600" dirty="0" err="1" smtClean="0"/>
              <a:t>readline</a:t>
            </a:r>
            <a:r>
              <a:rPr lang="en-US" sz="1600" dirty="0" smtClean="0"/>
              <a:t>;</a:t>
            </a:r>
          </a:p>
          <a:p>
            <a:r>
              <a:rPr lang="en-US" sz="1600" dirty="0" err="1" smtClean="0"/>
              <a:t>readline</a:t>
            </a:r>
            <a:r>
              <a:rPr lang="en-US" sz="1600" dirty="0" smtClean="0"/>
              <a:t> = </a:t>
            </a:r>
            <a:r>
              <a:rPr lang="en-US" sz="1600" dirty="0" err="1" smtClean="0"/>
              <a:t>sin.readLine</a:t>
            </a:r>
            <a:r>
              <a:rPr lang="en-US" sz="1600" dirty="0" smtClean="0"/>
              <a:t>();			</a:t>
            </a:r>
          </a:p>
          <a:p>
            <a:r>
              <a:rPr lang="en-US" sz="1600" dirty="0" smtClean="0"/>
              <a:t>//</a:t>
            </a:r>
            <a:r>
              <a:rPr lang="zh-CN" altLang="en-US" sz="1600" dirty="0" smtClean="0"/>
              <a:t>向服务器写数据</a:t>
            </a:r>
          </a:p>
          <a:p>
            <a:r>
              <a:rPr lang="en-US" sz="1600" dirty="0" smtClean="0"/>
              <a:t>while (!</a:t>
            </a:r>
            <a:r>
              <a:rPr lang="en-US" sz="1600" dirty="0" err="1" smtClean="0"/>
              <a:t>readline.equals</a:t>
            </a:r>
            <a:r>
              <a:rPr lang="en-US" sz="1600" dirty="0" smtClean="0"/>
              <a:t>("exit")) {</a:t>
            </a:r>
          </a:p>
          <a:p>
            <a:r>
              <a:rPr lang="en-US" sz="1600" dirty="0" err="1" smtClean="0"/>
              <a:t>os.println</a:t>
            </a:r>
            <a:r>
              <a:rPr lang="en-US" sz="1600" dirty="0" smtClean="0"/>
              <a:t>(</a:t>
            </a:r>
            <a:r>
              <a:rPr lang="en-US" sz="1600" dirty="0" err="1" smtClean="0"/>
              <a:t>readline</a:t>
            </a:r>
            <a:r>
              <a:rPr lang="en-US" sz="1600" dirty="0" smtClean="0"/>
              <a:t>);</a:t>
            </a:r>
          </a:p>
          <a:p>
            <a:r>
              <a:rPr lang="en-US" sz="1600" dirty="0" err="1" smtClean="0"/>
              <a:t>os.flush</a:t>
            </a:r>
            <a:r>
              <a:rPr lang="en-US" sz="1600" dirty="0" smtClean="0"/>
              <a:t>();</a:t>
            </a:r>
          </a:p>
          <a:p>
            <a:r>
              <a:rPr lang="en-US" sz="1600" dirty="0" err="1" smtClean="0"/>
              <a:t>readline</a:t>
            </a:r>
            <a:r>
              <a:rPr lang="en-US" sz="1600" dirty="0" smtClean="0"/>
              <a:t> = </a:t>
            </a:r>
            <a:r>
              <a:rPr lang="en-US" sz="1600" dirty="0" err="1" smtClean="0"/>
              <a:t>sin.readLine</a:t>
            </a:r>
            <a:r>
              <a:rPr lang="en-US" sz="1600" dirty="0" smtClean="0"/>
              <a:t>();</a:t>
            </a:r>
          </a:p>
          <a:p>
            <a:r>
              <a:rPr lang="en-US" sz="1600" dirty="0" smtClean="0"/>
              <a:t>}</a:t>
            </a:r>
            <a:endParaRPr lang="en-US" sz="1600" dirty="0"/>
          </a:p>
        </p:txBody>
      </p:sp>
      <p:sp>
        <p:nvSpPr>
          <p:cNvPr id="9" name="TextBox 8"/>
          <p:cNvSpPr txBox="1"/>
          <p:nvPr/>
        </p:nvSpPr>
        <p:spPr>
          <a:xfrm>
            <a:off x="6586449" y="1976325"/>
            <a:ext cx="5411110" cy="4031873"/>
          </a:xfrm>
          <a:prstGeom prst="rect">
            <a:avLst/>
          </a:prstGeom>
          <a:solidFill>
            <a:schemeClr val="bg1">
              <a:lumMod val="95000"/>
            </a:schemeClr>
          </a:solidFill>
        </p:spPr>
        <p:txBody>
          <a:bodyPr wrap="square" rtlCol="0">
            <a:spAutoFit/>
          </a:bodyPr>
          <a:lstStyle/>
          <a:p>
            <a:r>
              <a:rPr lang="en-US" altLang="zh-CN" sz="1600" dirty="0" smtClean="0"/>
              <a:t>try {</a:t>
            </a:r>
          </a:p>
          <a:p>
            <a:r>
              <a:rPr lang="en-US" altLang="zh-CN" sz="1600" dirty="0" smtClean="0"/>
              <a:t>ServerSocket server = null;</a:t>
            </a:r>
          </a:p>
          <a:p>
            <a:r>
              <a:rPr lang="en-US" altLang="zh-CN" sz="1600" dirty="0" smtClean="0"/>
              <a:t>try {</a:t>
            </a:r>
          </a:p>
          <a:p>
            <a:r>
              <a:rPr lang="en-US" altLang="zh-CN" sz="1600" dirty="0" smtClean="0"/>
              <a:t>//</a:t>
            </a:r>
            <a:r>
              <a:rPr lang="zh-CN" altLang="en-US" sz="1600" dirty="0" smtClean="0"/>
              <a:t>创建</a:t>
            </a:r>
            <a:r>
              <a:rPr lang="en-US" altLang="zh-CN" sz="1600" dirty="0" smtClean="0"/>
              <a:t>ServerSocket</a:t>
            </a:r>
            <a:r>
              <a:rPr lang="zh-CN" altLang="en-US" sz="1600" dirty="0" smtClean="0"/>
              <a:t>对象，指定端口是</a:t>
            </a:r>
            <a:r>
              <a:rPr lang="en-US" altLang="zh-CN" sz="1600" dirty="0" smtClean="0"/>
              <a:t>4700</a:t>
            </a:r>
          </a:p>
          <a:p>
            <a:r>
              <a:rPr lang="en-US" altLang="zh-CN" sz="1600" dirty="0" smtClean="0"/>
              <a:t>server = new ServerSocket(4700);</a:t>
            </a:r>
          </a:p>
          <a:p>
            <a:r>
              <a:rPr lang="en-US" altLang="zh-CN" sz="1600" dirty="0" err="1" smtClean="0"/>
              <a:t>System.out.println</a:t>
            </a:r>
            <a:r>
              <a:rPr lang="en-US" altLang="zh-CN" sz="1600" dirty="0" smtClean="0"/>
              <a:t>("</a:t>
            </a:r>
            <a:r>
              <a:rPr lang="zh-CN" altLang="en-US" sz="1600" dirty="0" smtClean="0"/>
              <a:t>服务器启动成功</a:t>
            </a:r>
            <a:r>
              <a:rPr lang="en-US" altLang="zh-CN" sz="1600" dirty="0" smtClean="0"/>
              <a:t>");</a:t>
            </a:r>
          </a:p>
          <a:p>
            <a:r>
              <a:rPr lang="en-US" altLang="zh-CN" sz="1600" dirty="0" smtClean="0"/>
              <a:t>} catch (Exception e) {</a:t>
            </a:r>
          </a:p>
          <a:p>
            <a:r>
              <a:rPr lang="en-US" altLang="zh-CN" sz="1600" dirty="0" err="1" smtClean="0"/>
              <a:t>System.out.println</a:t>
            </a:r>
            <a:r>
              <a:rPr lang="en-US" altLang="zh-CN" sz="1600" dirty="0" smtClean="0"/>
              <a:t>("</a:t>
            </a:r>
            <a:r>
              <a:rPr lang="zh-CN" altLang="en-US" sz="1600" dirty="0" smtClean="0"/>
              <a:t>服务器启动出错</a:t>
            </a:r>
            <a:r>
              <a:rPr lang="en-US" altLang="zh-CN" sz="1600" dirty="0" smtClean="0"/>
              <a:t>");</a:t>
            </a:r>
          </a:p>
          <a:p>
            <a:r>
              <a:rPr lang="en-US" altLang="zh-CN" sz="1600" dirty="0" smtClean="0"/>
              <a:t>}</a:t>
            </a:r>
          </a:p>
          <a:p>
            <a:r>
              <a:rPr lang="en-US" altLang="zh-CN" sz="1600" dirty="0" smtClean="0"/>
              <a:t>Socket </a:t>
            </a:r>
            <a:r>
              <a:rPr lang="en-US" altLang="zh-CN" sz="1600" dirty="0" err="1" smtClean="0"/>
              <a:t>socket</a:t>
            </a:r>
            <a:r>
              <a:rPr lang="en-US" altLang="zh-CN" sz="1600" dirty="0" smtClean="0"/>
              <a:t> = null;</a:t>
            </a:r>
          </a:p>
          <a:p>
            <a:r>
              <a:rPr lang="en-US" altLang="zh-CN" sz="1600" dirty="0" smtClean="0"/>
              <a:t>try {</a:t>
            </a:r>
          </a:p>
          <a:p>
            <a:r>
              <a:rPr lang="en-US" altLang="zh-CN" sz="1600" dirty="0" smtClean="0"/>
              <a:t>//</a:t>
            </a:r>
            <a:r>
              <a:rPr lang="zh-CN" altLang="en-US" sz="1600" dirty="0" smtClean="0"/>
              <a:t>调用</a:t>
            </a:r>
            <a:r>
              <a:rPr lang="en-US" altLang="zh-CN" sz="1600" dirty="0" smtClean="0"/>
              <a:t>ServerSocket</a:t>
            </a:r>
            <a:r>
              <a:rPr lang="zh-CN" altLang="en-US" sz="1600" dirty="0" smtClean="0"/>
              <a:t>的</a:t>
            </a:r>
            <a:r>
              <a:rPr lang="en-US" altLang="zh-CN" sz="1600" dirty="0" smtClean="0"/>
              <a:t>accept</a:t>
            </a:r>
            <a:r>
              <a:rPr lang="zh-CN" altLang="en-US" sz="1600" dirty="0" smtClean="0"/>
              <a:t>方法，可以接受客户端的请求</a:t>
            </a:r>
          </a:p>
          <a:p>
            <a:r>
              <a:rPr lang="en-US" altLang="zh-CN" sz="1600" dirty="0" smtClean="0"/>
              <a:t>socket = </a:t>
            </a:r>
            <a:r>
              <a:rPr lang="en-US" altLang="zh-CN" sz="1600" dirty="0" err="1" smtClean="0"/>
              <a:t>server.accept</a:t>
            </a:r>
            <a:r>
              <a:rPr lang="en-US" altLang="zh-CN" sz="1600" dirty="0" smtClean="0"/>
              <a:t>();</a:t>
            </a:r>
          </a:p>
          <a:p>
            <a:r>
              <a:rPr lang="en-US" altLang="zh-CN" sz="1600" dirty="0" smtClean="0"/>
              <a:t>} catch (Exception e) {</a:t>
            </a:r>
          </a:p>
          <a:p>
            <a:r>
              <a:rPr lang="en-US" altLang="zh-CN" sz="1600" dirty="0" err="1" smtClean="0"/>
              <a:t>e.printStackTrace</a:t>
            </a:r>
            <a:r>
              <a:rPr lang="en-US" altLang="zh-CN" sz="1600" dirty="0" smtClean="0"/>
              <a:t>();</a:t>
            </a:r>
          </a:p>
          <a:p>
            <a:r>
              <a:rPr lang="en-US" altLang="zh-CN" sz="1600" dirty="0" smtClean="0"/>
              <a:t>}</a:t>
            </a:r>
          </a:p>
        </p:txBody>
      </p:sp>
      <p:sp>
        <p:nvSpPr>
          <p:cNvPr id="10" name="TextBox 9"/>
          <p:cNvSpPr txBox="1"/>
          <p:nvPr/>
        </p:nvSpPr>
        <p:spPr>
          <a:xfrm>
            <a:off x="4382814" y="1844566"/>
            <a:ext cx="1860331" cy="369332"/>
          </a:xfrm>
          <a:prstGeom prst="rect">
            <a:avLst/>
          </a:prstGeom>
          <a:solidFill>
            <a:srgbClr val="C00000"/>
          </a:solidFill>
        </p:spPr>
        <p:txBody>
          <a:bodyPr wrap="square" rtlCol="0">
            <a:spAutoFit/>
          </a:bodyPr>
          <a:lstStyle/>
          <a:p>
            <a:r>
              <a:rPr lang="zh-CN" altLang="en-US" dirty="0" smtClean="0"/>
              <a:t>客户端部分代码</a:t>
            </a:r>
            <a:endParaRPr lang="en-US" dirty="0"/>
          </a:p>
        </p:txBody>
      </p:sp>
      <p:sp>
        <p:nvSpPr>
          <p:cNvPr id="11" name="TextBox 10"/>
          <p:cNvSpPr txBox="1"/>
          <p:nvPr/>
        </p:nvSpPr>
        <p:spPr>
          <a:xfrm>
            <a:off x="10100442" y="1776249"/>
            <a:ext cx="1860331" cy="369332"/>
          </a:xfrm>
          <a:prstGeom prst="rect">
            <a:avLst/>
          </a:prstGeom>
          <a:solidFill>
            <a:srgbClr val="C00000"/>
          </a:solidFill>
        </p:spPr>
        <p:txBody>
          <a:bodyPr wrap="square" rtlCol="0">
            <a:spAutoFit/>
          </a:bodyPr>
          <a:lstStyle/>
          <a:p>
            <a:r>
              <a:rPr lang="zh-CN" altLang="en-US" dirty="0" smtClean="0"/>
              <a:t>服务端部分代码</a:t>
            </a:r>
            <a:endParaRPr lang="en-US" dirty="0"/>
          </a:p>
        </p:txBody>
      </p:sp>
      <p:pic>
        <p:nvPicPr>
          <p:cNvPr id="92161" name="Picture 1" descr="C:\Users\wxh\AppData\Roaming\Tencent\Users\29097443\QQ\WinTemp\RichOle\[8)O$RJ@I2}V`G9Z72(]3O4.png"/>
          <p:cNvPicPr>
            <a:picLocks noChangeAspect="1" noChangeArrowheads="1"/>
          </p:cNvPicPr>
          <p:nvPr/>
        </p:nvPicPr>
        <p:blipFill>
          <a:blip r:embed="rId6" cstate="print"/>
          <a:srcRect/>
          <a:stretch>
            <a:fillRect/>
          </a:stretch>
        </p:blipFill>
        <p:spPr bwMode="auto">
          <a:xfrm>
            <a:off x="3988675" y="5376042"/>
            <a:ext cx="2162175" cy="781050"/>
          </a:xfrm>
          <a:prstGeom prst="rect">
            <a:avLst/>
          </a:prstGeom>
          <a:noFill/>
          <a:ln w="38100">
            <a:solidFill>
              <a:srgbClr val="C00000"/>
            </a:solidFill>
          </a:ln>
        </p:spPr>
      </p:pic>
      <p:pic>
        <p:nvPicPr>
          <p:cNvPr id="92162" name="Picture 2" descr="C:\Users\wxh\AppData\Roaming\Tencent\Users\29097443\QQ\WinTemp\RichOle\[F`}LORV$]48D]237S2{9~0.png"/>
          <p:cNvPicPr>
            <a:picLocks noChangeAspect="1" noChangeArrowheads="1"/>
          </p:cNvPicPr>
          <p:nvPr/>
        </p:nvPicPr>
        <p:blipFill>
          <a:blip r:embed="rId7" cstate="print"/>
          <a:srcRect/>
          <a:stretch>
            <a:fillRect/>
          </a:stretch>
        </p:blipFill>
        <p:spPr bwMode="auto">
          <a:xfrm>
            <a:off x="9790386" y="4997669"/>
            <a:ext cx="2095500" cy="971550"/>
          </a:xfrm>
          <a:prstGeom prst="rect">
            <a:avLst/>
          </a:prstGeom>
          <a:noFill/>
          <a:ln w="38100">
            <a:solidFill>
              <a:srgbClr val="C00000"/>
            </a:solidFill>
          </a:ln>
        </p:spPr>
      </p:pic>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399" y="677914"/>
            <a:ext cx="11015870" cy="3578776"/>
          </a:xfrm>
        </p:spPr>
        <p:txBody>
          <a:bodyPr vert="horz" lIns="91440" tIns="45720" rIns="91440" bIns="45720" rtlCol="0">
            <a:noAutofit/>
          </a:bodyPr>
          <a:lstStyle/>
          <a:p>
            <a:r>
              <a:rPr lang="zh-CN" altLang="en-US" sz="2400" dirty="0" smtClean="0">
                <a:solidFill>
                  <a:schemeClr val="tx1">
                    <a:lumMod val="75000"/>
                    <a:lumOff val="25000"/>
                  </a:schemeClr>
                </a:solidFill>
              </a:rPr>
              <a:t>基于</a:t>
            </a:r>
            <a:r>
              <a:rPr lang="en-US" altLang="zh-CN" sz="2400" dirty="0" smtClean="0">
                <a:solidFill>
                  <a:schemeClr val="tx1">
                    <a:lumMod val="75000"/>
                    <a:lumOff val="25000"/>
                  </a:schemeClr>
                </a:solidFill>
              </a:rPr>
              <a:t>TCP</a:t>
            </a:r>
            <a:r>
              <a:rPr lang="zh-CN" altLang="en-US" sz="2400" dirty="0" smtClean="0">
                <a:solidFill>
                  <a:schemeClr val="tx1">
                    <a:lumMod val="75000"/>
                    <a:lumOff val="25000"/>
                  </a:schemeClr>
                </a:solidFill>
              </a:rPr>
              <a:t>协议的通讯，客户端和服务器端都使用</a:t>
            </a:r>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对象获取输入流和输出流；使用</a:t>
            </a:r>
            <a:r>
              <a:rPr lang="en-US" altLang="zh-CN" sz="2400" dirty="0" smtClean="0">
                <a:solidFill>
                  <a:schemeClr val="tx1">
                    <a:lumMod val="75000"/>
                    <a:lumOff val="25000"/>
                  </a:schemeClr>
                </a:solidFill>
              </a:rPr>
              <a:t>IO</a:t>
            </a:r>
            <a:r>
              <a:rPr lang="zh-CN" altLang="en-US" sz="2400" dirty="0" smtClean="0">
                <a:solidFill>
                  <a:schemeClr val="tx1">
                    <a:lumMod val="75000"/>
                    <a:lumOff val="25000"/>
                  </a:schemeClr>
                </a:solidFill>
              </a:rPr>
              <a:t>流对象读写数据进行通讯；</a:t>
            </a:r>
            <a:endParaRPr lang="en-US" altLang="zh-CN" sz="2400" dirty="0" smtClean="0">
              <a:solidFill>
                <a:schemeClr val="tx1">
                  <a:lumMod val="75000"/>
                  <a:lumOff val="25000"/>
                </a:schemeClr>
              </a:solidFill>
            </a:endParaRPr>
          </a:p>
          <a:p>
            <a:r>
              <a:rPr lang="en-US" altLang="zh-CN" sz="2400" dirty="0" err="1" smtClean="0">
                <a:solidFill>
                  <a:schemeClr val="tx1">
                    <a:lumMod val="75000"/>
                    <a:lumOff val="25000"/>
                  </a:schemeClr>
                </a:solidFill>
              </a:rPr>
              <a:t>ServerSocket</a:t>
            </a:r>
            <a:r>
              <a:rPr lang="zh-CN" altLang="en-US" sz="2400" dirty="0" smtClean="0">
                <a:solidFill>
                  <a:schemeClr val="tx1">
                    <a:lumMod val="75000"/>
                    <a:lumOff val="25000"/>
                  </a:schemeClr>
                </a:solidFill>
              </a:rPr>
              <a:t>的</a:t>
            </a:r>
            <a:r>
              <a:rPr lang="en-US" altLang="zh-CN" sz="2400" dirty="0" smtClean="0">
                <a:solidFill>
                  <a:schemeClr val="tx1">
                    <a:lumMod val="75000"/>
                    <a:lumOff val="25000"/>
                  </a:schemeClr>
                </a:solidFill>
              </a:rPr>
              <a:t>accept</a:t>
            </a:r>
            <a:r>
              <a:rPr lang="zh-CN" altLang="en-US" sz="2400" dirty="0" smtClean="0">
                <a:solidFill>
                  <a:schemeClr val="tx1">
                    <a:lumMod val="75000"/>
                    <a:lumOff val="25000"/>
                  </a:schemeClr>
                </a:solidFill>
              </a:rPr>
              <a:t>方法是阻塞的，当服务器端接受了一个客户端请求建立连接后，就不会为其他客户端服务；如果需要服务器端为多个客户端服务，必须</a:t>
            </a:r>
            <a:r>
              <a:rPr lang="zh-CN" altLang="en-US" sz="2400" b="1" dirty="0" smtClean="0">
                <a:solidFill>
                  <a:srgbClr val="C00000"/>
                </a:solidFill>
              </a:rPr>
              <a:t>为每个客户端启动一个新的线程</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接上页课堂案例，启动两个客户端，情况如下：</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TCP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通讯线程特性</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40961" name="Picture 1" descr="C:\Users\wxh\AppData\Roaming\Tencent\Users\29097443\QQ\WinTemp\RichOle\91N(KCD4S9SFZZTEF$IGX3M.png"/>
          <p:cNvPicPr>
            <a:picLocks noChangeAspect="1" noChangeArrowheads="1"/>
          </p:cNvPicPr>
          <p:nvPr/>
        </p:nvPicPr>
        <p:blipFill>
          <a:blip r:embed="rId3" cstate="print"/>
          <a:srcRect/>
          <a:stretch>
            <a:fillRect/>
          </a:stretch>
        </p:blipFill>
        <p:spPr bwMode="auto">
          <a:xfrm>
            <a:off x="4335518" y="4382813"/>
            <a:ext cx="2827414" cy="677918"/>
          </a:xfrm>
          <a:prstGeom prst="rect">
            <a:avLst/>
          </a:prstGeom>
          <a:noFill/>
          <a:ln w="38100">
            <a:solidFill>
              <a:srgbClr val="990000"/>
            </a:solidFill>
            <a:prstDash val="sysDash"/>
          </a:ln>
        </p:spPr>
      </p:pic>
      <p:pic>
        <p:nvPicPr>
          <p:cNvPr id="40962" name="Picture 2" descr="C:\Users\wxh\AppData\Roaming\Tencent\Users\29097443\QQ\WinTemp\RichOle\OZWHUP9RG3_[8]1B%]SH0`A.png"/>
          <p:cNvPicPr>
            <a:picLocks noChangeAspect="1" noChangeArrowheads="1"/>
          </p:cNvPicPr>
          <p:nvPr/>
        </p:nvPicPr>
        <p:blipFill>
          <a:blip r:embed="rId4" cstate="print"/>
          <a:srcRect/>
          <a:stretch>
            <a:fillRect/>
          </a:stretch>
        </p:blipFill>
        <p:spPr bwMode="auto">
          <a:xfrm>
            <a:off x="977463" y="4508937"/>
            <a:ext cx="2127597" cy="409904"/>
          </a:xfrm>
          <a:prstGeom prst="rect">
            <a:avLst/>
          </a:prstGeom>
          <a:noFill/>
          <a:ln w="38100">
            <a:solidFill>
              <a:srgbClr val="C00000"/>
            </a:solidFill>
            <a:prstDash val="sysDash"/>
          </a:ln>
        </p:spPr>
      </p:pic>
      <p:pic>
        <p:nvPicPr>
          <p:cNvPr id="40963" name="Picture 3" descr="C:\Users\wxh\AppData\Roaming\Tencent\Users\29097443\QQ\WinTemp\RichOle\J8RKC8B%@628WQTXL]R~N5K.png"/>
          <p:cNvPicPr>
            <a:picLocks noChangeAspect="1" noChangeArrowheads="1"/>
          </p:cNvPicPr>
          <p:nvPr/>
        </p:nvPicPr>
        <p:blipFill>
          <a:blip r:embed="rId5" cstate="print"/>
          <a:srcRect/>
          <a:stretch>
            <a:fillRect/>
          </a:stretch>
        </p:blipFill>
        <p:spPr bwMode="auto">
          <a:xfrm>
            <a:off x="882869" y="5407572"/>
            <a:ext cx="2348345" cy="457200"/>
          </a:xfrm>
          <a:prstGeom prst="rect">
            <a:avLst/>
          </a:prstGeom>
          <a:noFill/>
          <a:ln w="38100">
            <a:solidFill>
              <a:srgbClr val="990000"/>
            </a:solidFill>
            <a:prstDash val="sysDash"/>
          </a:ln>
        </p:spPr>
      </p:pic>
      <p:sp>
        <p:nvSpPr>
          <p:cNvPr id="7" name="Right Arrow 6"/>
          <p:cNvSpPr/>
          <p:nvPr/>
        </p:nvSpPr>
        <p:spPr>
          <a:xfrm>
            <a:off x="3358055" y="4524704"/>
            <a:ext cx="851338" cy="39413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Callout 7"/>
          <p:cNvSpPr/>
          <p:nvPr/>
        </p:nvSpPr>
        <p:spPr>
          <a:xfrm>
            <a:off x="4319751" y="5328745"/>
            <a:ext cx="1907628" cy="1734207"/>
          </a:xfrm>
          <a:prstGeom prst="wedgeEllipseCallout">
            <a:avLst>
              <a:gd name="adj1" fmla="val -110456"/>
              <a:gd name="adj2" fmla="val -3648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服务器正在服务客户端</a:t>
            </a:r>
            <a:r>
              <a:rPr lang="en-US" altLang="zh-CN" dirty="0" smtClean="0">
                <a:solidFill>
                  <a:schemeClr val="tx1"/>
                </a:solidFill>
              </a:rPr>
              <a:t>1</a:t>
            </a:r>
            <a:r>
              <a:rPr lang="zh-CN" altLang="en-US" dirty="0" smtClean="0">
                <a:solidFill>
                  <a:schemeClr val="tx1"/>
                </a:solidFill>
              </a:rPr>
              <a:t>，不理我了。</a:t>
            </a:r>
            <a:r>
              <a:rPr lang="en-US" altLang="zh-CN" dirty="0" smtClean="0">
                <a:solidFill>
                  <a:schemeClr val="tx1"/>
                </a:solidFill>
              </a:rPr>
              <a:t>555555</a:t>
            </a:r>
            <a:endParaRPr lang="en-US" dirty="0">
              <a:solidFill>
                <a:schemeClr val="tx1"/>
              </a:solidFill>
            </a:endParaRPr>
          </a:p>
        </p:txBody>
      </p:sp>
      <p:pic>
        <p:nvPicPr>
          <p:cNvPr id="40964" name="Picture 4" descr="C:\Users\wxh\AppData\Local\Microsoft\Windows\Temporary Internet Files\Content.IE5\EOIHY6EV\Computer-Guy[1].png"/>
          <p:cNvPicPr>
            <a:picLocks noChangeAspect="1" noChangeArrowheads="1"/>
          </p:cNvPicPr>
          <p:nvPr/>
        </p:nvPicPr>
        <p:blipFill>
          <a:blip r:embed="rId6" cstate="print"/>
          <a:srcRect/>
          <a:stretch>
            <a:fillRect/>
          </a:stretch>
        </p:blipFill>
        <p:spPr bwMode="auto">
          <a:xfrm>
            <a:off x="9881751" y="5145443"/>
            <a:ext cx="2310249" cy="1334185"/>
          </a:xfrm>
          <a:prstGeom prst="rect">
            <a:avLst/>
          </a:prstGeom>
          <a:noFill/>
        </p:spPr>
      </p:pic>
      <p:sp>
        <p:nvSpPr>
          <p:cNvPr id="10" name="Oval Callout 9"/>
          <p:cNvSpPr/>
          <p:nvPr/>
        </p:nvSpPr>
        <p:spPr>
          <a:xfrm>
            <a:off x="8308428" y="3704896"/>
            <a:ext cx="2254469" cy="2249215"/>
          </a:xfrm>
          <a:prstGeom prst="wedgeEllipseCallout">
            <a:avLst>
              <a:gd name="adj1" fmla="val 83007"/>
              <a:gd name="adj2" fmla="val 4595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唉，我能有啥办法，我得一直等着读客户端</a:t>
            </a:r>
            <a:r>
              <a:rPr lang="en-US" altLang="zh-CN" dirty="0" smtClean="0">
                <a:solidFill>
                  <a:schemeClr val="tx1"/>
                </a:solidFill>
              </a:rPr>
              <a:t>1</a:t>
            </a:r>
            <a:r>
              <a:rPr lang="zh-CN" altLang="en-US" dirty="0" smtClean="0">
                <a:solidFill>
                  <a:schemeClr val="tx1"/>
                </a:solidFill>
              </a:rPr>
              <a:t>的消息啊，天知道</a:t>
            </a:r>
            <a:r>
              <a:rPr lang="en-US" altLang="zh-CN" dirty="0" err="1" smtClean="0">
                <a:solidFill>
                  <a:schemeClr val="tx1"/>
                </a:solidFill>
              </a:rPr>
              <a:t>ta</a:t>
            </a:r>
            <a:r>
              <a:rPr lang="zh-CN" altLang="en-US" dirty="0" smtClean="0">
                <a:solidFill>
                  <a:schemeClr val="tx1"/>
                </a:solidFill>
              </a:rPr>
              <a:t>啥时候找我？</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399" y="677914"/>
            <a:ext cx="11015870" cy="2569783"/>
          </a:xfrm>
        </p:spPr>
        <p:txBody>
          <a:bodyPr vert="horz" lIns="91440" tIns="45720" rIns="91440" bIns="45720" rtlCol="0">
            <a:noAutofit/>
          </a:bodyPr>
          <a:lstStyle/>
          <a:p>
            <a:r>
              <a:rPr lang="zh-CN" altLang="en-US" sz="2400" dirty="0" smtClean="0">
                <a:solidFill>
                  <a:schemeClr val="tx1">
                    <a:lumMod val="75000"/>
                    <a:lumOff val="25000"/>
                  </a:schemeClr>
                </a:solidFill>
              </a:rPr>
              <a:t>基于</a:t>
            </a:r>
            <a:r>
              <a:rPr lang="en-US" altLang="zh-CN" sz="2400" dirty="0" smtClean="0">
                <a:solidFill>
                  <a:schemeClr val="tx1">
                    <a:lumMod val="75000"/>
                    <a:lumOff val="25000"/>
                  </a:schemeClr>
                </a:solidFill>
              </a:rPr>
              <a:t>TCP</a:t>
            </a:r>
            <a:r>
              <a:rPr lang="zh-CN" altLang="en-US" sz="2400" dirty="0" smtClean="0">
                <a:solidFill>
                  <a:schemeClr val="tx1">
                    <a:lumMod val="75000"/>
                    <a:lumOff val="25000"/>
                  </a:schemeClr>
                </a:solidFill>
              </a:rPr>
              <a:t>协议的通讯，客户端和服务器端都使用</a:t>
            </a:r>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对象获取输入流和输出流；使用</a:t>
            </a:r>
            <a:r>
              <a:rPr lang="en-US" altLang="zh-CN" sz="2400" dirty="0" smtClean="0">
                <a:solidFill>
                  <a:schemeClr val="tx1">
                    <a:lumMod val="75000"/>
                    <a:lumOff val="25000"/>
                  </a:schemeClr>
                </a:solidFill>
              </a:rPr>
              <a:t>IO</a:t>
            </a:r>
            <a:r>
              <a:rPr lang="zh-CN" altLang="en-US" sz="2400" dirty="0" smtClean="0">
                <a:solidFill>
                  <a:schemeClr val="tx1">
                    <a:lumMod val="75000"/>
                    <a:lumOff val="25000"/>
                  </a:schemeClr>
                </a:solidFill>
              </a:rPr>
              <a:t>流对象读写数据进行通讯；</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如果需要服务器端为多个客户端服务，必须</a:t>
            </a:r>
            <a:r>
              <a:rPr lang="zh-CN" altLang="en-US" sz="2400" b="1" dirty="0" smtClean="0">
                <a:solidFill>
                  <a:srgbClr val="C00000"/>
                </a:solidFill>
              </a:rPr>
              <a:t>为每个客户端启动一个新的线程</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让我们编写一个</a:t>
            </a:r>
            <a:r>
              <a:rPr lang="zh-CN" altLang="en-US" sz="2400" b="1" dirty="0" smtClean="0">
                <a:solidFill>
                  <a:srgbClr val="990000"/>
                </a:solidFill>
              </a:rPr>
              <a:t>存在问题</a:t>
            </a:r>
            <a:r>
              <a:rPr lang="zh-CN" altLang="en-US" sz="2400" dirty="0" smtClean="0">
                <a:solidFill>
                  <a:schemeClr val="tx1">
                    <a:lumMod val="75000"/>
                    <a:lumOff val="25000"/>
                  </a:schemeClr>
                </a:solidFill>
              </a:rPr>
              <a:t>的例子，以便说明该问题：</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TCP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通讯线程特性</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1" name="TextBox 10"/>
          <p:cNvSpPr txBox="1"/>
          <p:nvPr/>
        </p:nvSpPr>
        <p:spPr>
          <a:xfrm>
            <a:off x="457200" y="3347925"/>
            <a:ext cx="10988565" cy="2031325"/>
          </a:xfrm>
          <a:prstGeom prst="rect">
            <a:avLst/>
          </a:prstGeom>
          <a:solidFill>
            <a:schemeClr val="bg1">
              <a:lumMod val="95000"/>
            </a:schemeClr>
          </a:solidFill>
        </p:spPr>
        <p:txBody>
          <a:bodyPr wrap="square" rtlCol="0">
            <a:spAutoFit/>
          </a:bodyPr>
          <a:lstStyle/>
          <a:p>
            <a:r>
              <a:rPr lang="en-US" dirty="0" smtClean="0"/>
              <a:t>private static </a:t>
            </a:r>
            <a:r>
              <a:rPr lang="en-US" dirty="0" err="1" smtClean="0"/>
              <a:t>ArrayList</a:t>
            </a:r>
            <a:r>
              <a:rPr lang="en-US" dirty="0" smtClean="0"/>
              <a:t>&lt;Socket&gt; </a:t>
            </a:r>
            <a:r>
              <a:rPr lang="en-US" dirty="0" err="1" smtClean="0"/>
              <a:t>socketspool</a:t>
            </a:r>
            <a:r>
              <a:rPr lang="en-US" dirty="0" smtClean="0"/>
              <a:t>=new </a:t>
            </a:r>
            <a:r>
              <a:rPr lang="en-US" dirty="0" err="1" smtClean="0"/>
              <a:t>ArrayList</a:t>
            </a:r>
            <a:r>
              <a:rPr lang="en-US" dirty="0" smtClean="0"/>
              <a:t>&lt;Socket&gt;();</a:t>
            </a:r>
          </a:p>
          <a:p>
            <a:r>
              <a:rPr lang="en-US" dirty="0" smtClean="0"/>
              <a:t> </a:t>
            </a:r>
            <a:r>
              <a:rPr lang="en-US" altLang="zh-CN" dirty="0" smtClean="0"/>
              <a:t>//</a:t>
            </a:r>
            <a:r>
              <a:rPr lang="zh-CN" altLang="en-US" dirty="0" smtClean="0"/>
              <a:t>启动线程，在线程中处理请求</a:t>
            </a:r>
          </a:p>
          <a:p>
            <a:r>
              <a:rPr lang="en-US" dirty="0" smtClean="0"/>
              <a:t>new Thread(new ThreadServer()).start();</a:t>
            </a:r>
          </a:p>
          <a:p>
            <a:r>
              <a:rPr lang="en-US" dirty="0" smtClean="0"/>
              <a:t>//</a:t>
            </a:r>
            <a:r>
              <a:rPr lang="zh-CN" altLang="en-US" dirty="0" smtClean="0"/>
              <a:t>调用</a:t>
            </a:r>
            <a:r>
              <a:rPr lang="en-US" dirty="0" err="1" smtClean="0"/>
              <a:t>ServerSocket</a:t>
            </a:r>
            <a:r>
              <a:rPr lang="zh-CN" altLang="en-US" dirty="0" smtClean="0"/>
              <a:t>的</a:t>
            </a:r>
            <a:r>
              <a:rPr lang="en-US" dirty="0" smtClean="0"/>
              <a:t>accept</a:t>
            </a:r>
            <a:r>
              <a:rPr lang="zh-CN" altLang="en-US" dirty="0" smtClean="0"/>
              <a:t>方法，可以接受客户端的请求，并返回当前的</a:t>
            </a:r>
            <a:r>
              <a:rPr lang="en-US" dirty="0" smtClean="0"/>
              <a:t>Socket</a:t>
            </a:r>
            <a:r>
              <a:rPr lang="zh-CN" altLang="en-US" dirty="0" smtClean="0"/>
              <a:t>对象，加入到集合列表中</a:t>
            </a:r>
          </a:p>
          <a:p>
            <a:r>
              <a:rPr lang="en-US" dirty="0" smtClean="0"/>
              <a:t>while(true){</a:t>
            </a:r>
          </a:p>
          <a:p>
            <a:r>
              <a:rPr lang="en-US" dirty="0" smtClean="0"/>
              <a:t>socket = </a:t>
            </a:r>
            <a:r>
              <a:rPr lang="en-US" dirty="0" err="1" smtClean="0"/>
              <a:t>server.accept</a:t>
            </a:r>
            <a:r>
              <a:rPr lang="en-US" dirty="0" smtClean="0"/>
              <a:t>();	</a:t>
            </a:r>
          </a:p>
          <a:p>
            <a:r>
              <a:rPr lang="en-US" dirty="0" err="1" smtClean="0"/>
              <a:t>socketspool.add</a:t>
            </a:r>
            <a:r>
              <a:rPr lang="en-US" dirty="0" smtClean="0"/>
              <a:t>(socket);	</a:t>
            </a:r>
            <a:endParaRPr lang="en-US" dirty="0"/>
          </a:p>
        </p:txBody>
      </p:sp>
      <p:sp>
        <p:nvSpPr>
          <p:cNvPr id="12" name="TextBox 11"/>
          <p:cNvSpPr txBox="1"/>
          <p:nvPr/>
        </p:nvSpPr>
        <p:spPr>
          <a:xfrm>
            <a:off x="457200" y="5644055"/>
            <a:ext cx="10752082" cy="646331"/>
          </a:xfrm>
          <a:prstGeom prst="rect">
            <a:avLst/>
          </a:prstGeom>
          <a:solidFill>
            <a:schemeClr val="accent6"/>
          </a:solidFill>
          <a:ln w="38100">
            <a:solidFill>
              <a:schemeClr val="tx1"/>
            </a:solidFill>
            <a:prstDash val="sysDash"/>
          </a:ln>
        </p:spPr>
        <p:txBody>
          <a:bodyPr wrap="square" rtlCol="0">
            <a:spAutoFit/>
          </a:bodyPr>
          <a:lstStyle/>
          <a:p>
            <a:r>
              <a:rPr lang="zh-CN" altLang="en-US" dirty="0" smtClean="0"/>
              <a:t>如上所示，</a:t>
            </a:r>
            <a:r>
              <a:rPr lang="en-US" altLang="zh-CN" dirty="0" smtClean="0"/>
              <a:t>TCPServer02</a:t>
            </a:r>
            <a:r>
              <a:rPr lang="zh-CN" altLang="en-US" dirty="0" smtClean="0"/>
              <a:t>类，启动一个线程对每个客户端连接进行服务，同时在一个无限循环中接收客户端的请求，并把获得的</a:t>
            </a:r>
            <a:r>
              <a:rPr lang="en-US" altLang="zh-CN" dirty="0" smtClean="0"/>
              <a:t>socket</a:t>
            </a:r>
            <a:r>
              <a:rPr lang="zh-CN" altLang="en-US" dirty="0" smtClean="0"/>
              <a:t>对象存储在集合列表中；</a:t>
            </a:r>
            <a:endParaRPr lang="en-US" dirty="0"/>
          </a:p>
        </p:txBody>
      </p:sp>
      <p:sp>
        <p:nvSpPr>
          <p:cNvPr id="13" name="TextBox 12">
            <a:hlinkClick r:id="rId3" action="ppaction://hlinkfile"/>
          </p:cNvPr>
          <p:cNvSpPr txBox="1"/>
          <p:nvPr/>
        </p:nvSpPr>
        <p:spPr>
          <a:xfrm>
            <a:off x="9593705" y="0"/>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TCPServer02.java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399" y="677914"/>
            <a:ext cx="11015870" cy="2569783"/>
          </a:xfrm>
        </p:spPr>
        <p:txBody>
          <a:bodyPr vert="horz" lIns="91440" tIns="45720" rIns="91440" bIns="45720" rtlCol="0">
            <a:noAutofit/>
          </a:bodyPr>
          <a:lstStyle/>
          <a:p>
            <a:r>
              <a:rPr lang="en-US" altLang="zh-CN" sz="2400" dirty="0" smtClean="0">
                <a:solidFill>
                  <a:schemeClr val="tx1">
                    <a:lumMod val="75000"/>
                    <a:lumOff val="25000"/>
                  </a:schemeClr>
                </a:solidFill>
              </a:rPr>
              <a:t>ThreadServer</a:t>
            </a:r>
            <a:r>
              <a:rPr lang="zh-CN" altLang="en-US" sz="2400" dirty="0" smtClean="0">
                <a:solidFill>
                  <a:schemeClr val="tx1">
                    <a:lumMod val="75000"/>
                    <a:lumOff val="25000"/>
                  </a:schemeClr>
                </a:solidFill>
              </a:rPr>
              <a:t>类负责处理客户端的请求：</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TCP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通讯线程特性</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1" name="TextBox 10"/>
          <p:cNvSpPr txBox="1"/>
          <p:nvPr/>
        </p:nvSpPr>
        <p:spPr>
          <a:xfrm>
            <a:off x="425669" y="1440299"/>
            <a:ext cx="10988565" cy="3416320"/>
          </a:xfrm>
          <a:prstGeom prst="rect">
            <a:avLst/>
          </a:prstGeom>
          <a:solidFill>
            <a:schemeClr val="bg1">
              <a:lumMod val="95000"/>
            </a:schemeClr>
          </a:solidFill>
        </p:spPr>
        <p:txBody>
          <a:bodyPr wrap="square" rtlCol="0">
            <a:spAutoFit/>
          </a:bodyPr>
          <a:lstStyle/>
          <a:p>
            <a:r>
              <a:rPr lang="en-US" dirty="0" smtClean="0"/>
              <a:t>while (true) {</a:t>
            </a:r>
          </a:p>
          <a:p>
            <a:r>
              <a:rPr lang="en-US" dirty="0" smtClean="0"/>
              <a:t>//</a:t>
            </a:r>
            <a:r>
              <a:rPr lang="zh-CN" altLang="en-US" dirty="0" smtClean="0"/>
              <a:t>迭代列表中所有</a:t>
            </a:r>
            <a:r>
              <a:rPr lang="en-US" dirty="0" smtClean="0"/>
              <a:t>socket</a:t>
            </a:r>
          </a:p>
          <a:p>
            <a:r>
              <a:rPr lang="en-US" dirty="0" smtClean="0"/>
              <a:t>for (</a:t>
            </a:r>
            <a:r>
              <a:rPr lang="en-US" dirty="0" err="1" smtClean="0"/>
              <a:t>int</a:t>
            </a:r>
            <a:r>
              <a:rPr lang="en-US" dirty="0" smtClean="0"/>
              <a:t> </a:t>
            </a:r>
            <a:r>
              <a:rPr lang="en-US" dirty="0" err="1" smtClean="0"/>
              <a:t>i</a:t>
            </a:r>
            <a:r>
              <a:rPr lang="en-US" dirty="0" smtClean="0"/>
              <a:t>=0;i&lt;</a:t>
            </a:r>
            <a:r>
              <a:rPr lang="en-US" dirty="0" err="1" smtClean="0"/>
              <a:t>socketspool.size</a:t>
            </a:r>
            <a:r>
              <a:rPr lang="en-US" dirty="0" smtClean="0"/>
              <a:t>();</a:t>
            </a:r>
            <a:r>
              <a:rPr lang="en-US" dirty="0" err="1" smtClean="0"/>
              <a:t>i</a:t>
            </a:r>
            <a:r>
              <a:rPr lang="en-US" dirty="0" smtClean="0"/>
              <a:t>++) {</a:t>
            </a:r>
          </a:p>
          <a:p>
            <a:r>
              <a:rPr lang="en-US" dirty="0" smtClean="0"/>
              <a:t>Socket </a:t>
            </a:r>
            <a:r>
              <a:rPr lang="en-US" dirty="0" err="1" smtClean="0"/>
              <a:t>socket</a:t>
            </a:r>
            <a:r>
              <a:rPr lang="en-US" dirty="0" smtClean="0"/>
              <a:t>=</a:t>
            </a:r>
            <a:r>
              <a:rPr lang="en-US" dirty="0" err="1" smtClean="0"/>
              <a:t>socketspool.get</a:t>
            </a:r>
            <a:r>
              <a:rPr lang="en-US" dirty="0" smtClean="0"/>
              <a:t>(</a:t>
            </a:r>
            <a:r>
              <a:rPr lang="en-US" dirty="0" err="1" smtClean="0"/>
              <a:t>i</a:t>
            </a:r>
            <a:r>
              <a:rPr lang="en-US" dirty="0" smtClean="0"/>
              <a:t>);</a:t>
            </a:r>
          </a:p>
          <a:p>
            <a:r>
              <a:rPr lang="en-US" dirty="0" err="1" smtClean="0"/>
              <a:t>DataInputStream</a:t>
            </a:r>
            <a:r>
              <a:rPr lang="en-US" dirty="0" smtClean="0"/>
              <a:t> is;</a:t>
            </a:r>
          </a:p>
          <a:p>
            <a:r>
              <a:rPr lang="en-US" dirty="0" smtClean="0"/>
              <a:t>try {</a:t>
            </a:r>
          </a:p>
          <a:p>
            <a:r>
              <a:rPr lang="en-US" dirty="0" smtClean="0"/>
              <a:t>//</a:t>
            </a:r>
            <a:r>
              <a:rPr lang="zh-CN" altLang="en-US" dirty="0" smtClean="0"/>
              <a:t>获得</a:t>
            </a:r>
            <a:r>
              <a:rPr lang="en-US" dirty="0" smtClean="0"/>
              <a:t>socket</a:t>
            </a:r>
            <a:r>
              <a:rPr lang="zh-CN" altLang="en-US" dirty="0" smtClean="0"/>
              <a:t>相关的输入流</a:t>
            </a:r>
          </a:p>
          <a:p>
            <a:r>
              <a:rPr lang="en-US" dirty="0" smtClean="0"/>
              <a:t>is = new </a:t>
            </a:r>
            <a:r>
              <a:rPr lang="en-US" dirty="0" err="1" smtClean="0"/>
              <a:t>DataInputStream</a:t>
            </a:r>
            <a:r>
              <a:rPr lang="en-US" dirty="0" smtClean="0"/>
              <a:t>(</a:t>
            </a:r>
            <a:r>
              <a:rPr lang="en-US" dirty="0" err="1" smtClean="0"/>
              <a:t>socket.getInputStream</a:t>
            </a:r>
            <a:r>
              <a:rPr lang="en-US" dirty="0" smtClean="0"/>
              <a:t>());	</a:t>
            </a:r>
          </a:p>
          <a:p>
            <a:r>
              <a:rPr lang="en-US" dirty="0" smtClean="0"/>
              <a:t>//</a:t>
            </a:r>
            <a:r>
              <a:rPr lang="zh-CN" altLang="en-US" dirty="0" smtClean="0"/>
              <a:t>读客户端的信息</a:t>
            </a:r>
          </a:p>
          <a:p>
            <a:r>
              <a:rPr lang="en-US" dirty="0" smtClean="0"/>
              <a:t>line = </a:t>
            </a:r>
            <a:r>
              <a:rPr lang="en-US" dirty="0" err="1" smtClean="0"/>
              <a:t>is.readUTF</a:t>
            </a:r>
            <a:r>
              <a:rPr lang="en-US" dirty="0" smtClean="0"/>
              <a:t>();</a:t>
            </a:r>
          </a:p>
          <a:p>
            <a:r>
              <a:rPr lang="en-US" dirty="0" smtClean="0"/>
              <a:t>//</a:t>
            </a:r>
            <a:r>
              <a:rPr lang="zh-CN" altLang="en-US" dirty="0" smtClean="0"/>
              <a:t>在服务器端打印客户端传过来的信息</a:t>
            </a:r>
          </a:p>
          <a:p>
            <a:r>
              <a:rPr lang="en-US" dirty="0" err="1" smtClean="0"/>
              <a:t>System.out.println</a:t>
            </a:r>
            <a:r>
              <a:rPr lang="en-US" dirty="0" smtClean="0"/>
              <a:t>("Client:" + line);		</a:t>
            </a:r>
            <a:endParaRPr lang="en-US" dirty="0"/>
          </a:p>
        </p:txBody>
      </p:sp>
      <p:sp>
        <p:nvSpPr>
          <p:cNvPr id="12" name="TextBox 11"/>
          <p:cNvSpPr txBox="1"/>
          <p:nvPr/>
        </p:nvSpPr>
        <p:spPr>
          <a:xfrm>
            <a:off x="441434" y="4997669"/>
            <a:ext cx="10752082" cy="646331"/>
          </a:xfrm>
          <a:prstGeom prst="rect">
            <a:avLst/>
          </a:prstGeom>
          <a:solidFill>
            <a:schemeClr val="accent6"/>
          </a:solidFill>
          <a:ln w="38100">
            <a:solidFill>
              <a:schemeClr val="tx1"/>
            </a:solidFill>
            <a:prstDash val="sysDash"/>
          </a:ln>
        </p:spPr>
        <p:txBody>
          <a:bodyPr wrap="square" rtlCol="0">
            <a:spAutoFit/>
          </a:bodyPr>
          <a:lstStyle/>
          <a:p>
            <a:r>
              <a:rPr lang="zh-CN" altLang="en-US" dirty="0" smtClean="0"/>
              <a:t>如上所示，</a:t>
            </a:r>
            <a:r>
              <a:rPr lang="en-US" altLang="zh-CN" dirty="0" smtClean="0"/>
              <a:t>ThreadServer</a:t>
            </a:r>
            <a:r>
              <a:rPr lang="zh-CN" altLang="en-US" dirty="0" smtClean="0"/>
              <a:t>类中，在一个无限循环中，迭代集合列表中的所有</a:t>
            </a:r>
            <a:r>
              <a:rPr lang="en-US" altLang="zh-CN" dirty="0" smtClean="0"/>
              <a:t>socket</a:t>
            </a:r>
            <a:r>
              <a:rPr lang="zh-CN" altLang="en-US" dirty="0" smtClean="0"/>
              <a:t>对象，读取客户端发过来的信息，并进行打印输出。</a:t>
            </a:r>
            <a:endParaRPr lang="en-US" dirty="0"/>
          </a:p>
        </p:txBody>
      </p:sp>
      <p:sp>
        <p:nvSpPr>
          <p:cNvPr id="13" name="TextBox 12">
            <a:hlinkClick r:id="rId3" action="ppaction://hlinkfile"/>
          </p:cNvPr>
          <p:cNvSpPr txBox="1"/>
          <p:nvPr/>
        </p:nvSpPr>
        <p:spPr>
          <a:xfrm>
            <a:off x="9593705" y="0"/>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ThreadServer.java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399" y="677914"/>
            <a:ext cx="11015870" cy="725217"/>
          </a:xfrm>
        </p:spPr>
        <p:txBody>
          <a:bodyPr vert="horz" lIns="91440" tIns="45720" rIns="91440" bIns="45720" rtlCol="0">
            <a:noAutofit/>
          </a:bodyPr>
          <a:lstStyle/>
          <a:p>
            <a:r>
              <a:rPr lang="en-US" altLang="zh-CN" sz="2400" dirty="0" smtClean="0">
                <a:solidFill>
                  <a:schemeClr val="tx1">
                    <a:lumMod val="75000"/>
                    <a:lumOff val="25000"/>
                  </a:schemeClr>
                </a:solidFill>
              </a:rPr>
              <a:t>TCPClient02</a:t>
            </a:r>
            <a:r>
              <a:rPr lang="zh-CN" altLang="en-US" sz="2400" dirty="0" smtClean="0">
                <a:solidFill>
                  <a:schemeClr val="tx1">
                    <a:lumMod val="75000"/>
                    <a:lumOff val="25000"/>
                  </a:schemeClr>
                </a:solidFill>
              </a:rPr>
              <a:t>类向服务器端发送消息：</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TCP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通讯线程特性</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1" name="TextBox 10"/>
          <p:cNvSpPr txBox="1"/>
          <p:nvPr/>
        </p:nvSpPr>
        <p:spPr>
          <a:xfrm>
            <a:off x="472966" y="1266878"/>
            <a:ext cx="10988565" cy="4524315"/>
          </a:xfrm>
          <a:prstGeom prst="rect">
            <a:avLst/>
          </a:prstGeom>
          <a:solidFill>
            <a:schemeClr val="bg1">
              <a:lumMod val="95000"/>
            </a:schemeClr>
          </a:solidFill>
        </p:spPr>
        <p:txBody>
          <a:bodyPr wrap="square" rtlCol="0">
            <a:spAutoFit/>
          </a:bodyPr>
          <a:lstStyle/>
          <a:p>
            <a:r>
              <a:rPr lang="en-US" dirty="0" smtClean="0"/>
              <a:t>try {</a:t>
            </a:r>
          </a:p>
          <a:p>
            <a:r>
              <a:rPr lang="en-US" dirty="0" smtClean="0"/>
              <a:t>//</a:t>
            </a:r>
            <a:r>
              <a:rPr lang="zh-CN" altLang="en-US" dirty="0" smtClean="0"/>
              <a:t>创建</a:t>
            </a:r>
            <a:r>
              <a:rPr lang="en-US" dirty="0" smtClean="0"/>
              <a:t>Socket</a:t>
            </a:r>
            <a:r>
              <a:rPr lang="zh-CN" altLang="en-US" dirty="0" smtClean="0"/>
              <a:t>对象</a:t>
            </a:r>
          </a:p>
          <a:p>
            <a:r>
              <a:rPr lang="en-US" dirty="0" smtClean="0"/>
              <a:t>Socket </a:t>
            </a:r>
            <a:r>
              <a:rPr lang="en-US" dirty="0" err="1" smtClean="0"/>
              <a:t>socket</a:t>
            </a:r>
            <a:r>
              <a:rPr lang="en-US" dirty="0" smtClean="0"/>
              <a:t> = new Socket("127.0.0.1", 5700);</a:t>
            </a:r>
          </a:p>
          <a:p>
            <a:r>
              <a:rPr lang="en-US" dirty="0" smtClean="0"/>
              <a:t>//</a:t>
            </a:r>
            <a:r>
              <a:rPr lang="zh-CN" altLang="en-US" dirty="0" smtClean="0"/>
              <a:t>获得键盘输入流</a:t>
            </a:r>
          </a:p>
          <a:p>
            <a:r>
              <a:rPr lang="en-US" dirty="0" err="1" smtClean="0"/>
              <a:t>BufferedReader</a:t>
            </a:r>
            <a:r>
              <a:rPr lang="en-US" dirty="0" smtClean="0"/>
              <a:t> sin = new </a:t>
            </a:r>
            <a:r>
              <a:rPr lang="en-US" dirty="0" err="1" smtClean="0"/>
              <a:t>BufferedReader</a:t>
            </a:r>
            <a:r>
              <a:rPr lang="en-US" dirty="0" smtClean="0"/>
              <a:t>(new </a:t>
            </a:r>
            <a:r>
              <a:rPr lang="en-US" dirty="0" err="1" smtClean="0"/>
              <a:t>InputStreamReader</a:t>
            </a:r>
            <a:r>
              <a:rPr lang="en-US" dirty="0" smtClean="0"/>
              <a:t>(</a:t>
            </a:r>
            <a:r>
              <a:rPr lang="en-US" dirty="0" err="1" smtClean="0"/>
              <a:t>System.in</a:t>
            </a:r>
            <a:r>
              <a:rPr lang="en-US" dirty="0" smtClean="0"/>
              <a:t>));</a:t>
            </a:r>
          </a:p>
          <a:p>
            <a:r>
              <a:rPr lang="en-US" dirty="0" smtClean="0"/>
              <a:t>//</a:t>
            </a:r>
            <a:r>
              <a:rPr lang="zh-CN" altLang="en-US" dirty="0" smtClean="0"/>
              <a:t>获得与</a:t>
            </a:r>
            <a:r>
              <a:rPr lang="en-US" dirty="0" smtClean="0"/>
              <a:t>socket</a:t>
            </a:r>
            <a:r>
              <a:rPr lang="zh-CN" altLang="en-US" dirty="0" smtClean="0"/>
              <a:t>对象有关的输入输出流</a:t>
            </a:r>
          </a:p>
          <a:p>
            <a:r>
              <a:rPr lang="en-US" dirty="0" err="1" smtClean="0"/>
              <a:t>DataOutputStream</a:t>
            </a:r>
            <a:r>
              <a:rPr lang="en-US" dirty="0" smtClean="0"/>
              <a:t> </a:t>
            </a:r>
            <a:r>
              <a:rPr lang="en-US" dirty="0" err="1" smtClean="0"/>
              <a:t>os</a:t>
            </a:r>
            <a:r>
              <a:rPr lang="en-US" dirty="0" smtClean="0"/>
              <a:t> = new </a:t>
            </a:r>
            <a:r>
              <a:rPr lang="en-US" dirty="0" err="1" smtClean="0"/>
              <a:t>DataOutputStream</a:t>
            </a:r>
            <a:r>
              <a:rPr lang="en-US" dirty="0" smtClean="0"/>
              <a:t>(</a:t>
            </a:r>
            <a:r>
              <a:rPr lang="en-US" dirty="0" err="1" smtClean="0"/>
              <a:t>socket.getOutputStream</a:t>
            </a:r>
            <a:r>
              <a:rPr lang="en-US" dirty="0" smtClean="0"/>
              <a:t>());</a:t>
            </a:r>
          </a:p>
          <a:p>
            <a:r>
              <a:rPr lang="en-US" dirty="0" err="1" smtClean="0"/>
              <a:t>DataInputStream</a:t>
            </a:r>
            <a:r>
              <a:rPr lang="en-US" dirty="0" smtClean="0"/>
              <a:t> is = new </a:t>
            </a:r>
            <a:r>
              <a:rPr lang="en-US" dirty="0" err="1" smtClean="0"/>
              <a:t>DataInputStream</a:t>
            </a:r>
            <a:r>
              <a:rPr lang="en-US" dirty="0" smtClean="0"/>
              <a:t>(</a:t>
            </a:r>
            <a:r>
              <a:rPr lang="en-US" dirty="0" err="1" smtClean="0"/>
              <a:t>socket.getInputStream</a:t>
            </a:r>
            <a:r>
              <a:rPr lang="en-US" dirty="0" smtClean="0"/>
              <a:t>());</a:t>
            </a:r>
          </a:p>
          <a:p>
            <a:r>
              <a:rPr lang="en-US" dirty="0" smtClean="0"/>
              <a:t>String </a:t>
            </a:r>
            <a:r>
              <a:rPr lang="en-US" dirty="0" err="1" smtClean="0"/>
              <a:t>readline</a:t>
            </a:r>
            <a:r>
              <a:rPr lang="en-US" dirty="0" smtClean="0"/>
              <a:t>;</a:t>
            </a:r>
          </a:p>
          <a:p>
            <a:r>
              <a:rPr lang="en-US" dirty="0" smtClean="0"/>
              <a:t>// </a:t>
            </a:r>
            <a:r>
              <a:rPr lang="zh-CN" altLang="en-US" dirty="0" smtClean="0"/>
              <a:t>向服务器写数据</a:t>
            </a:r>
          </a:p>
          <a:p>
            <a:r>
              <a:rPr lang="en-US" dirty="0" smtClean="0"/>
              <a:t>while (true) {</a:t>
            </a:r>
          </a:p>
          <a:p>
            <a:r>
              <a:rPr lang="en-US" dirty="0" err="1" smtClean="0"/>
              <a:t>readline</a:t>
            </a:r>
            <a:r>
              <a:rPr lang="en-US" dirty="0" smtClean="0"/>
              <a:t> = </a:t>
            </a:r>
            <a:r>
              <a:rPr lang="en-US" dirty="0" err="1" smtClean="0"/>
              <a:t>sin.readLine</a:t>
            </a:r>
            <a:r>
              <a:rPr lang="en-US" dirty="0" smtClean="0"/>
              <a:t>();</a:t>
            </a:r>
          </a:p>
          <a:p>
            <a:r>
              <a:rPr lang="en-US" dirty="0" err="1" smtClean="0"/>
              <a:t>System.out.println</a:t>
            </a:r>
            <a:r>
              <a:rPr lang="en-US" dirty="0" smtClean="0"/>
              <a:t>(</a:t>
            </a:r>
            <a:r>
              <a:rPr lang="en-US" dirty="0" err="1" smtClean="0"/>
              <a:t>readline</a:t>
            </a:r>
            <a:r>
              <a:rPr lang="en-US" dirty="0" smtClean="0"/>
              <a:t>);</a:t>
            </a:r>
          </a:p>
          <a:p>
            <a:r>
              <a:rPr lang="en-US" dirty="0" smtClean="0"/>
              <a:t>//</a:t>
            </a:r>
            <a:r>
              <a:rPr lang="zh-CN" altLang="en-US" dirty="0" smtClean="0"/>
              <a:t>向服务器写字符串</a:t>
            </a:r>
          </a:p>
          <a:p>
            <a:r>
              <a:rPr lang="en-US" dirty="0" err="1" smtClean="0"/>
              <a:t>os.writeUTF</a:t>
            </a:r>
            <a:r>
              <a:rPr lang="en-US" dirty="0" smtClean="0"/>
              <a:t>(</a:t>
            </a:r>
            <a:r>
              <a:rPr lang="en-US" dirty="0" err="1" smtClean="0"/>
              <a:t>readline</a:t>
            </a:r>
            <a:r>
              <a:rPr lang="en-US" dirty="0" smtClean="0"/>
              <a:t>);</a:t>
            </a:r>
          </a:p>
          <a:p>
            <a:r>
              <a:rPr lang="en-US" dirty="0" smtClean="0"/>
              <a:t>				</a:t>
            </a:r>
            <a:endParaRPr lang="en-US" dirty="0"/>
          </a:p>
        </p:txBody>
      </p:sp>
      <p:sp>
        <p:nvSpPr>
          <p:cNvPr id="12" name="TextBox 11"/>
          <p:cNvSpPr txBox="1"/>
          <p:nvPr/>
        </p:nvSpPr>
        <p:spPr>
          <a:xfrm>
            <a:off x="441435" y="5943600"/>
            <a:ext cx="10752082" cy="369332"/>
          </a:xfrm>
          <a:prstGeom prst="rect">
            <a:avLst/>
          </a:prstGeom>
          <a:solidFill>
            <a:schemeClr val="accent6"/>
          </a:solidFill>
          <a:ln w="38100">
            <a:solidFill>
              <a:schemeClr val="tx1"/>
            </a:solidFill>
            <a:prstDash val="sysDash"/>
          </a:ln>
        </p:spPr>
        <p:txBody>
          <a:bodyPr wrap="square" rtlCol="0">
            <a:spAutoFit/>
          </a:bodyPr>
          <a:lstStyle/>
          <a:p>
            <a:r>
              <a:rPr lang="zh-CN" altLang="en-US" dirty="0" smtClean="0"/>
              <a:t>如上所示，</a:t>
            </a:r>
            <a:r>
              <a:rPr lang="en-US" altLang="zh-CN" dirty="0" smtClean="0"/>
              <a:t>TCPClient02</a:t>
            </a:r>
            <a:r>
              <a:rPr lang="zh-CN" altLang="en-US" dirty="0" smtClean="0"/>
              <a:t>类中，将键盘输入写到服务器端；</a:t>
            </a:r>
            <a:endParaRPr lang="en-US" dirty="0"/>
          </a:p>
        </p:txBody>
      </p:sp>
      <p:sp>
        <p:nvSpPr>
          <p:cNvPr id="13" name="TextBox 12">
            <a:hlinkClick r:id="rId3" action="ppaction://hlinkfile"/>
          </p:cNvPr>
          <p:cNvSpPr txBox="1"/>
          <p:nvPr/>
        </p:nvSpPr>
        <p:spPr>
          <a:xfrm>
            <a:off x="9593705" y="0"/>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TCPClient02.java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399" y="677914"/>
            <a:ext cx="11344318" cy="725217"/>
          </a:xfrm>
        </p:spPr>
        <p:txBody>
          <a:bodyPr vert="horz" lIns="91440" tIns="45720" rIns="91440" bIns="45720" rtlCol="0">
            <a:noAutofit/>
          </a:bodyPr>
          <a:lstStyle/>
          <a:p>
            <a:r>
              <a:rPr lang="zh-CN" altLang="en-US" sz="2400" dirty="0" smtClean="0">
                <a:solidFill>
                  <a:schemeClr val="tx1">
                    <a:lumMod val="75000"/>
                    <a:lumOff val="25000"/>
                  </a:schemeClr>
                </a:solidFill>
              </a:rPr>
              <a:t>启动</a:t>
            </a:r>
            <a:r>
              <a:rPr lang="en-US" altLang="zh-CN" sz="2400" dirty="0" smtClean="0">
                <a:solidFill>
                  <a:schemeClr val="tx1">
                    <a:lumMod val="75000"/>
                    <a:lumOff val="25000"/>
                  </a:schemeClr>
                </a:solidFill>
              </a:rPr>
              <a:t>TCPServer02</a:t>
            </a:r>
            <a:r>
              <a:rPr lang="zh-CN" altLang="en-US" sz="2400" dirty="0" smtClean="0">
                <a:solidFill>
                  <a:schemeClr val="tx1">
                    <a:lumMod val="75000"/>
                    <a:lumOff val="25000"/>
                  </a:schemeClr>
                </a:solidFill>
              </a:rPr>
              <a:t>，运行</a:t>
            </a:r>
            <a:r>
              <a:rPr lang="en-US" altLang="zh-CN" sz="2400" dirty="0" smtClean="0">
                <a:solidFill>
                  <a:schemeClr val="tx1">
                    <a:lumMod val="75000"/>
                    <a:lumOff val="25000"/>
                  </a:schemeClr>
                </a:solidFill>
              </a:rPr>
              <a:t>2</a:t>
            </a:r>
            <a:r>
              <a:rPr lang="zh-CN" altLang="en-US" sz="2400" dirty="0" smtClean="0">
                <a:solidFill>
                  <a:schemeClr val="tx1">
                    <a:lumMod val="75000"/>
                    <a:lumOff val="25000"/>
                  </a:schemeClr>
                </a:solidFill>
              </a:rPr>
              <a:t>次</a:t>
            </a:r>
            <a:r>
              <a:rPr lang="en-US" altLang="zh-CN" sz="2400" dirty="0" smtClean="0">
                <a:solidFill>
                  <a:schemeClr val="tx1">
                    <a:lumMod val="75000"/>
                    <a:lumOff val="25000"/>
                  </a:schemeClr>
                </a:solidFill>
              </a:rPr>
              <a:t>TCPClient02</a:t>
            </a:r>
            <a:r>
              <a:rPr lang="zh-CN" altLang="en-US" sz="2400" dirty="0" smtClean="0">
                <a:solidFill>
                  <a:schemeClr val="tx1">
                    <a:lumMod val="75000"/>
                    <a:lumOff val="25000"/>
                  </a:schemeClr>
                </a:solidFill>
              </a:rPr>
              <a:t>，模拟</a:t>
            </a:r>
            <a:r>
              <a:rPr lang="en-US" altLang="zh-CN" sz="2400" dirty="0" smtClean="0">
                <a:solidFill>
                  <a:schemeClr val="tx1">
                    <a:lumMod val="75000"/>
                    <a:lumOff val="25000"/>
                  </a:schemeClr>
                </a:solidFill>
              </a:rPr>
              <a:t>2</a:t>
            </a:r>
            <a:r>
              <a:rPr lang="zh-CN" altLang="en-US" sz="2400" dirty="0" smtClean="0">
                <a:solidFill>
                  <a:schemeClr val="tx1">
                    <a:lumMod val="75000"/>
                    <a:lumOff val="25000"/>
                  </a:schemeClr>
                </a:solidFill>
              </a:rPr>
              <a:t>个客户端向服务器端发送消息：</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TCP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通讯线程特性</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2053" name="Picture 5" descr="C:\Users\wxh\AppData\Roaming\Tencent\Users\29097443\QQ\WinTemp\RichOle\SEBPF_2JS1)2_8RK[`){)ZE.png"/>
          <p:cNvPicPr>
            <a:picLocks noChangeAspect="1" noChangeArrowheads="1"/>
          </p:cNvPicPr>
          <p:nvPr/>
        </p:nvPicPr>
        <p:blipFill>
          <a:blip r:embed="rId3" cstate="print"/>
          <a:srcRect/>
          <a:stretch>
            <a:fillRect/>
          </a:stretch>
        </p:blipFill>
        <p:spPr bwMode="auto">
          <a:xfrm>
            <a:off x="4776951" y="1434660"/>
            <a:ext cx="1895475" cy="542925"/>
          </a:xfrm>
          <a:prstGeom prst="rect">
            <a:avLst/>
          </a:prstGeom>
          <a:noFill/>
          <a:ln w="38100" cmpd="sng">
            <a:solidFill>
              <a:srgbClr val="C00000"/>
            </a:solidFill>
          </a:ln>
        </p:spPr>
      </p:pic>
      <p:pic>
        <p:nvPicPr>
          <p:cNvPr id="2054" name="Picture 6" descr="C:\Users\wxh\AppData\Roaming\Tencent\Users\29097443\QQ\WinTemp\RichOle\ZN5`SN15XQQ$9(LGK68XU5X.png"/>
          <p:cNvPicPr>
            <a:picLocks noChangeAspect="1" noChangeArrowheads="1"/>
          </p:cNvPicPr>
          <p:nvPr/>
        </p:nvPicPr>
        <p:blipFill>
          <a:blip r:embed="rId4" cstate="print"/>
          <a:srcRect/>
          <a:stretch>
            <a:fillRect/>
          </a:stretch>
        </p:blipFill>
        <p:spPr bwMode="auto">
          <a:xfrm>
            <a:off x="520262" y="2506718"/>
            <a:ext cx="1619250" cy="733425"/>
          </a:xfrm>
          <a:prstGeom prst="rect">
            <a:avLst/>
          </a:prstGeom>
          <a:noFill/>
          <a:ln w="38100">
            <a:solidFill>
              <a:srgbClr val="00B050"/>
            </a:solidFill>
          </a:ln>
        </p:spPr>
      </p:pic>
      <p:pic>
        <p:nvPicPr>
          <p:cNvPr id="2055" name="Picture 7" descr="C:\Users\wxh\AppData\Roaming\Tencent\Users\29097443\QQ\WinTemp\RichOle\IK6E[80VBD2D`6T9{Z`MLWK.png"/>
          <p:cNvPicPr>
            <a:picLocks noChangeAspect="1" noChangeArrowheads="1"/>
          </p:cNvPicPr>
          <p:nvPr/>
        </p:nvPicPr>
        <p:blipFill>
          <a:blip r:embed="rId5" cstate="print"/>
          <a:srcRect/>
          <a:stretch>
            <a:fillRect/>
          </a:stretch>
        </p:blipFill>
        <p:spPr bwMode="auto">
          <a:xfrm>
            <a:off x="583325" y="1340069"/>
            <a:ext cx="1285875" cy="714375"/>
          </a:xfrm>
          <a:prstGeom prst="rect">
            <a:avLst/>
          </a:prstGeom>
          <a:noFill/>
          <a:ln w="38100">
            <a:solidFill>
              <a:srgbClr val="FFC000"/>
            </a:solidFill>
          </a:ln>
        </p:spPr>
      </p:pic>
      <p:pic>
        <p:nvPicPr>
          <p:cNvPr id="2056" name="Picture 8" descr="C:\Users\wxh\AppData\Roaming\Tencent\Users\29097443\QQ\WinTemp\RichOle\D~8EGAGC~4UTI0`Y9C4Q{3L.png"/>
          <p:cNvPicPr>
            <a:picLocks noChangeAspect="1" noChangeArrowheads="1"/>
          </p:cNvPicPr>
          <p:nvPr/>
        </p:nvPicPr>
        <p:blipFill>
          <a:blip r:embed="rId6" cstate="print"/>
          <a:srcRect/>
          <a:stretch>
            <a:fillRect/>
          </a:stretch>
        </p:blipFill>
        <p:spPr bwMode="auto">
          <a:xfrm>
            <a:off x="4682358" y="3626068"/>
            <a:ext cx="3190875" cy="895350"/>
          </a:xfrm>
          <a:prstGeom prst="rect">
            <a:avLst/>
          </a:prstGeom>
          <a:noFill/>
          <a:ln w="38100" cmpd="sng">
            <a:solidFill>
              <a:srgbClr val="C00000"/>
            </a:solidFill>
          </a:ln>
        </p:spPr>
      </p:pic>
      <p:pic>
        <p:nvPicPr>
          <p:cNvPr id="2057" name="Picture 9" descr="C:\Users\wxh\AppData\Roaming\Tencent\Users\29097443\QQ\WinTemp\RichOle\ZMAJ3RP5J903A9C7}BO$B`Q.png"/>
          <p:cNvPicPr>
            <a:picLocks noChangeAspect="1" noChangeArrowheads="1"/>
          </p:cNvPicPr>
          <p:nvPr/>
        </p:nvPicPr>
        <p:blipFill>
          <a:blip r:embed="rId7" cstate="print"/>
          <a:srcRect/>
          <a:stretch>
            <a:fillRect/>
          </a:stretch>
        </p:blipFill>
        <p:spPr bwMode="auto">
          <a:xfrm>
            <a:off x="488733" y="3657598"/>
            <a:ext cx="2590800" cy="1076325"/>
          </a:xfrm>
          <a:prstGeom prst="rect">
            <a:avLst/>
          </a:prstGeom>
          <a:noFill/>
          <a:ln w="38100">
            <a:solidFill>
              <a:srgbClr val="FFC000"/>
            </a:solidFill>
          </a:ln>
        </p:spPr>
      </p:pic>
      <p:pic>
        <p:nvPicPr>
          <p:cNvPr id="2058" name="Picture 10" descr="C:\Users\wxh\AppData\Roaming\Tencent\Users\29097443\QQ\WinTemp\RichOle\B[APRVZC0}4%1G@K@9EVA_8.png"/>
          <p:cNvPicPr>
            <a:picLocks noChangeAspect="1" noChangeArrowheads="1"/>
          </p:cNvPicPr>
          <p:nvPr/>
        </p:nvPicPr>
        <p:blipFill>
          <a:blip r:embed="rId8" cstate="print"/>
          <a:srcRect/>
          <a:stretch>
            <a:fillRect/>
          </a:stretch>
        </p:blipFill>
        <p:spPr bwMode="auto">
          <a:xfrm>
            <a:off x="412861" y="5108026"/>
            <a:ext cx="2619375" cy="1428750"/>
          </a:xfrm>
          <a:prstGeom prst="rect">
            <a:avLst/>
          </a:prstGeom>
          <a:noFill/>
          <a:ln w="38100">
            <a:solidFill>
              <a:srgbClr val="FFC000"/>
            </a:solidFill>
          </a:ln>
        </p:spPr>
      </p:pic>
      <p:pic>
        <p:nvPicPr>
          <p:cNvPr id="2059" name="Picture 11" descr="C:\Users\wxh\AppData\Roaming\Tencent\Users\29097443\QQ\WinTemp\RichOle\[BUQE6LD$RH4A](FPH9MBE5.png"/>
          <p:cNvPicPr>
            <a:picLocks noChangeAspect="1" noChangeArrowheads="1"/>
          </p:cNvPicPr>
          <p:nvPr/>
        </p:nvPicPr>
        <p:blipFill>
          <a:blip r:embed="rId9" cstate="print"/>
          <a:srcRect/>
          <a:stretch>
            <a:fillRect/>
          </a:stretch>
        </p:blipFill>
        <p:spPr bwMode="auto">
          <a:xfrm>
            <a:off x="4682360" y="5171091"/>
            <a:ext cx="3190875" cy="1276350"/>
          </a:xfrm>
          <a:prstGeom prst="rect">
            <a:avLst/>
          </a:prstGeom>
          <a:noFill/>
          <a:ln w="38100" cmpd="sng">
            <a:solidFill>
              <a:srgbClr val="C00000"/>
            </a:solidFill>
          </a:ln>
        </p:spPr>
      </p:pic>
      <p:pic>
        <p:nvPicPr>
          <p:cNvPr id="18" name="Picture 5" descr="C:\Users\wxh\AppData\Roaming\Tencent\Users\29097443\QQ\WinTemp\RichOle\SEBPF_2JS1)2_8RK[`){)ZE.png"/>
          <p:cNvPicPr>
            <a:picLocks noChangeAspect="1" noChangeArrowheads="1"/>
          </p:cNvPicPr>
          <p:nvPr/>
        </p:nvPicPr>
        <p:blipFill>
          <a:blip r:embed="rId3" cstate="print"/>
          <a:srcRect/>
          <a:stretch>
            <a:fillRect/>
          </a:stretch>
        </p:blipFill>
        <p:spPr bwMode="auto">
          <a:xfrm>
            <a:off x="4755931" y="2469929"/>
            <a:ext cx="1895475" cy="542925"/>
          </a:xfrm>
          <a:prstGeom prst="rect">
            <a:avLst/>
          </a:prstGeom>
          <a:noFill/>
          <a:ln w="38100" cmpd="sng">
            <a:solidFill>
              <a:srgbClr val="C00000"/>
            </a:solidFill>
          </a:ln>
        </p:spPr>
      </p:pic>
      <p:cxnSp>
        <p:nvCxnSpPr>
          <p:cNvPr id="24" name="Straight Connector 23"/>
          <p:cNvCxnSpPr/>
          <p:nvPr/>
        </p:nvCxnSpPr>
        <p:spPr>
          <a:xfrm>
            <a:off x="3767959" y="1261241"/>
            <a:ext cx="0" cy="5391807"/>
          </a:xfrm>
          <a:prstGeom prst="line">
            <a:avLst/>
          </a:prstGeom>
          <a:ln w="50800">
            <a:prstDash val="sys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054045" y="1403131"/>
            <a:ext cx="461665" cy="1608083"/>
          </a:xfrm>
          <a:prstGeom prst="rect">
            <a:avLst/>
          </a:prstGeom>
          <a:solidFill>
            <a:srgbClr val="FFC000"/>
          </a:solidFill>
        </p:spPr>
        <p:txBody>
          <a:bodyPr vert="eaVert" wrap="square" rtlCol="0">
            <a:spAutoFit/>
          </a:bodyPr>
          <a:lstStyle/>
          <a:p>
            <a:r>
              <a:rPr lang="zh-CN" altLang="en-US" dirty="0" smtClean="0"/>
              <a:t>客户端</a:t>
            </a:r>
            <a:endParaRPr lang="en-US" dirty="0"/>
          </a:p>
        </p:txBody>
      </p:sp>
      <p:sp>
        <p:nvSpPr>
          <p:cNvPr id="28" name="TextBox 27"/>
          <p:cNvSpPr txBox="1"/>
          <p:nvPr/>
        </p:nvSpPr>
        <p:spPr>
          <a:xfrm>
            <a:off x="3978955" y="1413641"/>
            <a:ext cx="461665" cy="1608083"/>
          </a:xfrm>
          <a:prstGeom prst="rect">
            <a:avLst/>
          </a:prstGeom>
          <a:solidFill>
            <a:srgbClr val="FFC000"/>
          </a:solidFill>
        </p:spPr>
        <p:txBody>
          <a:bodyPr vert="eaVert" wrap="square" rtlCol="0">
            <a:spAutoFit/>
          </a:bodyPr>
          <a:lstStyle/>
          <a:p>
            <a:r>
              <a:rPr lang="zh-CN" altLang="en-US" dirty="0" smtClean="0"/>
              <a:t>服务器端</a:t>
            </a:r>
            <a:endParaRPr lang="en-US" dirty="0"/>
          </a:p>
        </p:txBody>
      </p:sp>
      <p:sp>
        <p:nvSpPr>
          <p:cNvPr id="29" name="TextBox 28"/>
          <p:cNvSpPr txBox="1"/>
          <p:nvPr/>
        </p:nvSpPr>
        <p:spPr>
          <a:xfrm>
            <a:off x="8844455" y="1340069"/>
            <a:ext cx="2806262" cy="5262979"/>
          </a:xfrm>
          <a:prstGeom prst="rect">
            <a:avLst/>
          </a:prstGeom>
          <a:noFill/>
          <a:ln w="41275">
            <a:solidFill>
              <a:schemeClr val="tx1"/>
            </a:solidFill>
            <a:prstDash val="sysDash"/>
          </a:ln>
        </p:spPr>
        <p:txBody>
          <a:bodyPr wrap="square" rtlCol="0">
            <a:spAutoFit/>
          </a:bodyPr>
          <a:lstStyle/>
          <a:p>
            <a:r>
              <a:rPr lang="en-US" sz="1600" dirty="0" smtClean="0"/>
              <a:t>1</a:t>
            </a:r>
            <a:r>
              <a:rPr lang="zh-CN" altLang="en-US" sz="1600" dirty="0" smtClean="0"/>
              <a:t>、启动服务器</a:t>
            </a:r>
            <a:endParaRPr lang="en-US" altLang="zh-CN" sz="1600" dirty="0" smtClean="0"/>
          </a:p>
          <a:p>
            <a:endParaRPr lang="en-US" altLang="zh-CN" sz="1600" dirty="0" smtClean="0"/>
          </a:p>
          <a:p>
            <a:r>
              <a:rPr lang="en-US" sz="1600" dirty="0" smtClean="0"/>
              <a:t>2</a:t>
            </a:r>
            <a:r>
              <a:rPr lang="zh-CN" altLang="en-US" sz="1600" dirty="0" smtClean="0"/>
              <a:t>、启动第</a:t>
            </a:r>
            <a:r>
              <a:rPr lang="en-US" altLang="zh-CN" sz="1600" dirty="0" smtClean="0"/>
              <a:t>1</a:t>
            </a:r>
            <a:r>
              <a:rPr lang="zh-CN" altLang="en-US" sz="1600" dirty="0" smtClean="0"/>
              <a:t>个客户端，发送消息给服务器，服务器可以正常接收，一切正常；</a:t>
            </a:r>
            <a:endParaRPr lang="en-US" altLang="zh-CN" sz="1600" dirty="0" smtClean="0"/>
          </a:p>
          <a:p>
            <a:endParaRPr lang="en-US" sz="1600" dirty="0" smtClean="0"/>
          </a:p>
          <a:p>
            <a:r>
              <a:rPr lang="en-US" sz="1600" dirty="0" smtClean="0"/>
              <a:t>3</a:t>
            </a:r>
            <a:r>
              <a:rPr lang="zh-CN" altLang="en-US" sz="1600" dirty="0" smtClean="0"/>
              <a:t>、启动第</a:t>
            </a:r>
            <a:r>
              <a:rPr lang="en-US" altLang="zh-CN" sz="1600" dirty="0" smtClean="0"/>
              <a:t>2</a:t>
            </a:r>
            <a:r>
              <a:rPr lang="zh-CN" altLang="en-US" sz="1600" dirty="0" smtClean="0"/>
              <a:t>个客户端，发送</a:t>
            </a:r>
            <a:r>
              <a:rPr lang="en-US" altLang="zh-CN" sz="1600" dirty="0" smtClean="0"/>
              <a:t>2</a:t>
            </a:r>
            <a:r>
              <a:rPr lang="zh-CN" altLang="en-US" sz="1600" dirty="0" smtClean="0"/>
              <a:t>条消息给服务器，服务器没有响应；</a:t>
            </a:r>
            <a:endParaRPr lang="en-US" altLang="zh-CN" sz="1600" dirty="0" smtClean="0"/>
          </a:p>
          <a:p>
            <a:endParaRPr lang="en-US" altLang="zh-CN" sz="1600" dirty="0" smtClean="0"/>
          </a:p>
          <a:p>
            <a:r>
              <a:rPr lang="en-US" sz="1600" dirty="0" smtClean="0"/>
              <a:t>4</a:t>
            </a:r>
            <a:r>
              <a:rPr lang="zh-CN" altLang="en-US" sz="1600" dirty="0" smtClean="0"/>
              <a:t>、用第</a:t>
            </a:r>
            <a:r>
              <a:rPr lang="en-US" altLang="zh-CN" sz="1600" dirty="0" smtClean="0"/>
              <a:t>1</a:t>
            </a:r>
            <a:r>
              <a:rPr lang="zh-CN" altLang="en-US" sz="1600" dirty="0" smtClean="0"/>
              <a:t>个客户端再发一条消息，服务器接收到了第</a:t>
            </a:r>
            <a:r>
              <a:rPr lang="en-US" altLang="zh-CN" sz="1600" dirty="0" smtClean="0"/>
              <a:t>1</a:t>
            </a:r>
            <a:r>
              <a:rPr lang="zh-CN" altLang="en-US" sz="1600" dirty="0" smtClean="0"/>
              <a:t>个客户端的消息，同时收到第</a:t>
            </a:r>
            <a:r>
              <a:rPr lang="en-US" altLang="zh-CN" sz="1600" dirty="0" smtClean="0"/>
              <a:t>2</a:t>
            </a:r>
            <a:r>
              <a:rPr lang="zh-CN" altLang="en-US" sz="1600" dirty="0" smtClean="0"/>
              <a:t>个客户端的</a:t>
            </a:r>
            <a:r>
              <a:rPr lang="en-US" altLang="zh-CN" sz="1600" dirty="0" smtClean="0"/>
              <a:t>2</a:t>
            </a:r>
            <a:r>
              <a:rPr lang="zh-CN" altLang="en-US" sz="1600" dirty="0" smtClean="0"/>
              <a:t>条消息中第</a:t>
            </a:r>
            <a:r>
              <a:rPr lang="en-US" altLang="zh-CN" sz="1600" dirty="0" smtClean="0"/>
              <a:t>1</a:t>
            </a:r>
            <a:r>
              <a:rPr lang="zh-CN" altLang="en-US" sz="1600" dirty="0" smtClean="0"/>
              <a:t>条消息；</a:t>
            </a:r>
            <a:endParaRPr lang="en-US" altLang="zh-CN" sz="1600" dirty="0" smtClean="0"/>
          </a:p>
          <a:p>
            <a:endParaRPr lang="en-US" altLang="zh-CN" sz="1600" dirty="0" smtClean="0"/>
          </a:p>
          <a:p>
            <a:r>
              <a:rPr lang="en-US" sz="1600" dirty="0" smtClean="0"/>
              <a:t>5</a:t>
            </a:r>
            <a:r>
              <a:rPr lang="zh-CN" altLang="en-US" sz="1600" dirty="0" smtClean="0"/>
              <a:t>、用第</a:t>
            </a:r>
            <a:r>
              <a:rPr lang="en-US" altLang="zh-CN" sz="1600" dirty="0" smtClean="0"/>
              <a:t>1</a:t>
            </a:r>
            <a:r>
              <a:rPr lang="zh-CN" altLang="en-US" sz="1600" dirty="0" smtClean="0"/>
              <a:t>个客户端再发一条消息，服务器接收到了第</a:t>
            </a:r>
            <a:r>
              <a:rPr lang="en-US" altLang="zh-CN" sz="1600" dirty="0" smtClean="0"/>
              <a:t>1</a:t>
            </a:r>
            <a:r>
              <a:rPr lang="zh-CN" altLang="en-US" sz="1600" dirty="0" smtClean="0"/>
              <a:t>个客户端的消息，同时收到第</a:t>
            </a:r>
            <a:r>
              <a:rPr lang="en-US" altLang="zh-CN" sz="1600" dirty="0" smtClean="0"/>
              <a:t>2</a:t>
            </a:r>
            <a:r>
              <a:rPr lang="zh-CN" altLang="en-US" sz="1600" dirty="0" smtClean="0"/>
              <a:t>个客户端的</a:t>
            </a:r>
            <a:r>
              <a:rPr lang="en-US" altLang="zh-CN" sz="1600" dirty="0" smtClean="0"/>
              <a:t>2</a:t>
            </a:r>
            <a:r>
              <a:rPr lang="zh-CN" altLang="en-US" sz="1600" dirty="0" smtClean="0"/>
              <a:t>条消息中第</a:t>
            </a:r>
            <a:r>
              <a:rPr lang="en-US" altLang="zh-CN" sz="1600" dirty="0" smtClean="0"/>
              <a:t>2</a:t>
            </a:r>
            <a:r>
              <a:rPr lang="zh-CN" altLang="en-US" sz="1600" dirty="0" smtClean="0"/>
              <a:t>条消息；</a:t>
            </a:r>
            <a:endParaRPr lang="en-US" sz="1600" dirty="0"/>
          </a:p>
        </p:txBody>
      </p:sp>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399" y="961694"/>
            <a:ext cx="11015870" cy="4840016"/>
          </a:xfrm>
        </p:spPr>
        <p:txBody>
          <a:bodyPr vert="horz" lIns="91440" tIns="45720" rIns="91440" bIns="45720" rtlCol="0">
            <a:noAutofit/>
          </a:bodyPr>
          <a:lstStyle/>
          <a:p>
            <a:r>
              <a:rPr lang="zh-CN" altLang="en-US" sz="2400" dirty="0" smtClean="0">
                <a:solidFill>
                  <a:schemeClr val="tx1">
                    <a:lumMod val="75000"/>
                    <a:lumOff val="25000"/>
                  </a:schemeClr>
                </a:solidFill>
              </a:rPr>
              <a:t>通过分析这个案例，可以发现：</a:t>
            </a:r>
            <a:endParaRPr lang="en-US" altLang="zh-CN" sz="2400" dirty="0" smtClean="0">
              <a:solidFill>
                <a:schemeClr val="tx1">
                  <a:lumMod val="75000"/>
                  <a:lumOff val="25000"/>
                </a:schemeClr>
              </a:solidFill>
            </a:endParaRPr>
          </a:p>
          <a:p>
            <a:pPr lvl="1"/>
            <a:r>
              <a:rPr lang="zh-CN" altLang="en-US" sz="2000" dirty="0" smtClean="0">
                <a:solidFill>
                  <a:schemeClr val="tx1">
                    <a:lumMod val="75000"/>
                    <a:lumOff val="25000"/>
                  </a:schemeClr>
                </a:solidFill>
              </a:rPr>
              <a:t>当服务器与客户端</a:t>
            </a:r>
            <a:r>
              <a:rPr lang="en-US" altLang="zh-CN" sz="2000" dirty="0" smtClean="0">
                <a:solidFill>
                  <a:schemeClr val="tx1">
                    <a:lumMod val="75000"/>
                    <a:lumOff val="25000"/>
                  </a:schemeClr>
                </a:solidFill>
              </a:rPr>
              <a:t>1</a:t>
            </a:r>
            <a:r>
              <a:rPr lang="zh-CN" altLang="en-US" sz="2000" dirty="0" smtClean="0">
                <a:solidFill>
                  <a:schemeClr val="tx1">
                    <a:lumMod val="75000"/>
                    <a:lumOff val="25000"/>
                  </a:schemeClr>
                </a:solidFill>
              </a:rPr>
              <a:t>建立连接后，当客户端</a:t>
            </a:r>
            <a:r>
              <a:rPr lang="en-US" altLang="zh-CN" sz="2000" dirty="0" smtClean="0">
                <a:solidFill>
                  <a:schemeClr val="tx1">
                    <a:lumMod val="75000"/>
                    <a:lumOff val="25000"/>
                  </a:schemeClr>
                </a:solidFill>
              </a:rPr>
              <a:t>1</a:t>
            </a:r>
            <a:r>
              <a:rPr lang="zh-CN" altLang="en-US" sz="2000" dirty="0" smtClean="0">
                <a:solidFill>
                  <a:schemeClr val="tx1">
                    <a:lumMod val="75000"/>
                    <a:lumOff val="25000"/>
                  </a:schemeClr>
                </a:solidFill>
              </a:rPr>
              <a:t>发送信息后，服务器端就会去读取信息；</a:t>
            </a:r>
            <a:endParaRPr lang="en-US" altLang="zh-CN"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客户端</a:t>
            </a:r>
            <a:r>
              <a:rPr lang="en-US" altLang="zh-CN" sz="2000" dirty="0" smtClean="0">
                <a:solidFill>
                  <a:schemeClr val="tx1">
                    <a:lumMod val="75000"/>
                    <a:lumOff val="25000"/>
                  </a:schemeClr>
                </a:solidFill>
              </a:rPr>
              <a:t>2</a:t>
            </a:r>
            <a:r>
              <a:rPr lang="zh-CN" altLang="en-US" sz="2000" dirty="0" smtClean="0">
                <a:solidFill>
                  <a:schemeClr val="tx1">
                    <a:lumMod val="75000"/>
                    <a:lumOff val="25000"/>
                  </a:schemeClr>
                </a:solidFill>
              </a:rPr>
              <a:t>与服务器建立链接后，虽然可以发送消息，但是服务器却并未去读取；</a:t>
            </a:r>
            <a:endParaRPr lang="en-US" altLang="zh-CN"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有当客户端</a:t>
            </a:r>
            <a:r>
              <a:rPr lang="en-US" altLang="zh-CN" sz="2000" dirty="0" smtClean="0">
                <a:solidFill>
                  <a:schemeClr val="tx1">
                    <a:lumMod val="75000"/>
                    <a:lumOff val="25000"/>
                  </a:schemeClr>
                </a:solidFill>
              </a:rPr>
              <a:t>1</a:t>
            </a:r>
            <a:r>
              <a:rPr lang="zh-CN" altLang="en-US" sz="2000" dirty="0" smtClean="0">
                <a:solidFill>
                  <a:schemeClr val="tx1">
                    <a:lumMod val="75000"/>
                    <a:lumOff val="25000"/>
                  </a:schemeClr>
                </a:solidFill>
              </a:rPr>
              <a:t>再次发送消息，服务器读取的时候，会同时读取到客户端</a:t>
            </a:r>
            <a:r>
              <a:rPr lang="en-US" altLang="zh-CN" sz="2000" dirty="0" smtClean="0">
                <a:solidFill>
                  <a:schemeClr val="tx1">
                    <a:lumMod val="75000"/>
                    <a:lumOff val="25000"/>
                  </a:schemeClr>
                </a:solidFill>
              </a:rPr>
              <a:t>2</a:t>
            </a:r>
            <a:r>
              <a:rPr lang="zh-CN" altLang="en-US" sz="2000" dirty="0" smtClean="0">
                <a:solidFill>
                  <a:schemeClr val="tx1">
                    <a:lumMod val="75000"/>
                    <a:lumOff val="25000"/>
                  </a:schemeClr>
                </a:solidFill>
              </a:rPr>
              <a:t>发送的</a:t>
            </a:r>
            <a:r>
              <a:rPr lang="en-US" altLang="zh-CN" sz="2000" dirty="0" smtClean="0">
                <a:solidFill>
                  <a:schemeClr val="tx1">
                    <a:lumMod val="75000"/>
                    <a:lumOff val="25000"/>
                  </a:schemeClr>
                </a:solidFill>
              </a:rPr>
              <a:t>1</a:t>
            </a:r>
            <a:r>
              <a:rPr lang="zh-CN" altLang="en-US" sz="2000" dirty="0" smtClean="0">
                <a:solidFill>
                  <a:schemeClr val="tx1">
                    <a:lumMod val="75000"/>
                    <a:lumOff val="25000"/>
                  </a:schemeClr>
                </a:solidFill>
              </a:rPr>
              <a:t>条消息；</a:t>
            </a:r>
            <a:endParaRPr lang="en-US" altLang="zh-CN" sz="2000" dirty="0" smtClean="0">
              <a:solidFill>
                <a:schemeClr val="tx1">
                  <a:lumMod val="75000"/>
                  <a:lumOff val="25000"/>
                </a:schemeClr>
              </a:solidFill>
            </a:endParaRPr>
          </a:p>
          <a:p>
            <a:r>
              <a:rPr lang="zh-CN" altLang="en-US" sz="2400" dirty="0" smtClean="0">
                <a:solidFill>
                  <a:schemeClr val="tx1">
                    <a:lumMod val="75000"/>
                    <a:lumOff val="25000"/>
                  </a:schemeClr>
                </a:solidFill>
              </a:rPr>
              <a:t>结论：</a:t>
            </a:r>
            <a:endParaRPr lang="en-US" altLang="zh-CN" sz="2400" dirty="0" smtClean="0">
              <a:solidFill>
                <a:schemeClr val="tx1">
                  <a:lumMod val="75000"/>
                  <a:lumOff val="25000"/>
                </a:schemeClr>
              </a:solidFill>
            </a:endParaRPr>
          </a:p>
          <a:p>
            <a:pPr lvl="1"/>
            <a:r>
              <a:rPr lang="zh-CN" altLang="en-US" sz="2000" dirty="0" smtClean="0">
                <a:solidFill>
                  <a:schemeClr val="tx1">
                    <a:lumMod val="75000"/>
                    <a:lumOff val="25000"/>
                  </a:schemeClr>
                </a:solidFill>
              </a:rPr>
              <a:t>在一个线程里处理多个客户端请求会发生阻塞问题；</a:t>
            </a:r>
            <a:endParaRPr lang="en-US" altLang="zh-CN"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如果要同时服务多个客户端，则必须为每个客户端启动一个线程提供服务；</a:t>
            </a:r>
            <a:endParaRPr lang="en-US" altLang="zh-CN" sz="20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TCP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通讯线程特性</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851338"/>
            <a:ext cx="11015870" cy="1749974"/>
          </a:xfrm>
        </p:spPr>
        <p:txBody>
          <a:bodyPr vert="horz" lIns="91440" tIns="45720" rIns="91440" bIns="45720" rtlCol="0">
            <a:noAutofit/>
          </a:bodyPr>
          <a:lstStyle/>
          <a:p>
            <a:r>
              <a:rPr lang="zh-CN" altLang="en-US" sz="2400" dirty="0" smtClean="0">
                <a:solidFill>
                  <a:schemeClr val="tx1">
                    <a:lumMod val="75000"/>
                    <a:lumOff val="25000"/>
                  </a:schemeClr>
                </a:solidFill>
              </a:rPr>
              <a:t>实际编程中，我们通常需要一个服务器对多个客户端提供网络服务；</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要实现一个服务器对多个客户端提供网络服务，则在接受请求后，启动一个独立线程为当前客户端服务即可；</a:t>
            </a:r>
            <a:endParaRPr lang="en-US" altLang="zh-CN" sz="2400" dirty="0" smtClean="0">
              <a:solidFill>
                <a:schemeClr val="tx1">
                  <a:lumMod val="75000"/>
                  <a:lumOff val="25000"/>
                </a:schemeClr>
              </a:solidFill>
            </a:endParaRPr>
          </a:p>
          <a:p>
            <a:pPr>
              <a:buNone/>
            </a:pP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单一服务器对多客户端提供网络服务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7" name="Oval 6"/>
          <p:cNvSpPr/>
          <p:nvPr/>
        </p:nvSpPr>
        <p:spPr>
          <a:xfrm>
            <a:off x="1166649" y="3894082"/>
            <a:ext cx="1403131" cy="693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客户端</a:t>
            </a:r>
            <a:r>
              <a:rPr lang="en-US" altLang="zh-CN" dirty="0" smtClean="0"/>
              <a:t>2</a:t>
            </a:r>
            <a:endParaRPr lang="en-US" dirty="0"/>
          </a:p>
        </p:txBody>
      </p:sp>
      <p:sp>
        <p:nvSpPr>
          <p:cNvPr id="8" name="Oval 7"/>
          <p:cNvSpPr/>
          <p:nvPr/>
        </p:nvSpPr>
        <p:spPr>
          <a:xfrm>
            <a:off x="1192925" y="2958662"/>
            <a:ext cx="1403131" cy="693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客户端</a:t>
            </a:r>
            <a:r>
              <a:rPr lang="en-US" altLang="zh-CN" dirty="0" smtClean="0"/>
              <a:t>1</a:t>
            </a:r>
            <a:endParaRPr lang="en-US" dirty="0"/>
          </a:p>
        </p:txBody>
      </p:sp>
      <p:sp>
        <p:nvSpPr>
          <p:cNvPr id="10" name="Oval 9"/>
          <p:cNvSpPr/>
          <p:nvPr/>
        </p:nvSpPr>
        <p:spPr>
          <a:xfrm>
            <a:off x="1203435" y="4845269"/>
            <a:ext cx="1403131" cy="693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客户端</a:t>
            </a:r>
            <a:r>
              <a:rPr lang="en-US" altLang="zh-CN" dirty="0" smtClean="0"/>
              <a:t>3</a:t>
            </a:r>
            <a:endParaRPr lang="en-US" dirty="0"/>
          </a:p>
        </p:txBody>
      </p:sp>
      <p:sp>
        <p:nvSpPr>
          <p:cNvPr id="11" name="Oval 10"/>
          <p:cNvSpPr/>
          <p:nvPr/>
        </p:nvSpPr>
        <p:spPr>
          <a:xfrm>
            <a:off x="1182414" y="5770178"/>
            <a:ext cx="1403131" cy="693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客户端</a:t>
            </a:r>
            <a:r>
              <a:rPr lang="en-US" altLang="zh-CN" dirty="0" smtClean="0"/>
              <a:t>4</a:t>
            </a:r>
            <a:endParaRPr lang="en-US" dirty="0"/>
          </a:p>
        </p:txBody>
      </p:sp>
      <p:sp>
        <p:nvSpPr>
          <p:cNvPr id="15" name="Rectangle 14"/>
          <p:cNvSpPr/>
          <p:nvPr/>
        </p:nvSpPr>
        <p:spPr>
          <a:xfrm>
            <a:off x="4682359" y="3026979"/>
            <a:ext cx="1749972" cy="3263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服务器</a:t>
            </a:r>
            <a:endParaRPr lang="en-US" altLang="zh-CN" dirty="0" smtClean="0"/>
          </a:p>
          <a:p>
            <a:endParaRPr lang="en-US" altLang="zh-CN" dirty="0" smtClean="0"/>
          </a:p>
          <a:p>
            <a:r>
              <a:rPr lang="en-US" altLang="zh-CN" dirty="0" smtClean="0"/>
              <a:t>1</a:t>
            </a:r>
            <a:r>
              <a:rPr lang="zh-CN" altLang="en-US" dirty="0" smtClean="0"/>
              <a:t>、接收客户端请求，建立连接；</a:t>
            </a:r>
            <a:endParaRPr lang="en-US" altLang="zh-CN" dirty="0" smtClean="0"/>
          </a:p>
          <a:p>
            <a:endParaRPr lang="en-US" altLang="zh-CN" dirty="0" smtClean="0"/>
          </a:p>
          <a:p>
            <a:r>
              <a:rPr lang="en-US" altLang="zh-CN" dirty="0" smtClean="0"/>
              <a:t>2</a:t>
            </a:r>
            <a:r>
              <a:rPr lang="zh-CN" altLang="en-US" dirty="0" smtClean="0"/>
              <a:t>、创建线程，启动线程，为当前连接服务；</a:t>
            </a:r>
            <a:endParaRPr lang="en-US" altLang="zh-CN" dirty="0" smtClean="0"/>
          </a:p>
          <a:p>
            <a:endParaRPr lang="en-US" dirty="0" smtClean="0"/>
          </a:p>
          <a:p>
            <a:endParaRPr lang="en-US" dirty="0"/>
          </a:p>
        </p:txBody>
      </p:sp>
      <p:sp>
        <p:nvSpPr>
          <p:cNvPr id="16" name="Rounded Rectangle 15"/>
          <p:cNvSpPr/>
          <p:nvPr/>
        </p:nvSpPr>
        <p:spPr>
          <a:xfrm>
            <a:off x="7930054" y="2601311"/>
            <a:ext cx="1466193" cy="614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线程</a:t>
            </a:r>
            <a:r>
              <a:rPr lang="en-US" altLang="zh-CN" dirty="0" smtClean="0"/>
              <a:t>1</a:t>
            </a:r>
            <a:endParaRPr lang="en-US" dirty="0"/>
          </a:p>
        </p:txBody>
      </p:sp>
      <p:sp>
        <p:nvSpPr>
          <p:cNvPr id="17" name="Rounded Rectangle 16"/>
          <p:cNvSpPr/>
          <p:nvPr/>
        </p:nvSpPr>
        <p:spPr>
          <a:xfrm>
            <a:off x="7893268" y="3478925"/>
            <a:ext cx="1466193" cy="614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线程</a:t>
            </a:r>
            <a:r>
              <a:rPr lang="en-US" altLang="zh-CN" dirty="0" smtClean="0"/>
              <a:t>2</a:t>
            </a:r>
            <a:endParaRPr lang="en-US" dirty="0"/>
          </a:p>
        </p:txBody>
      </p:sp>
      <p:sp>
        <p:nvSpPr>
          <p:cNvPr id="18" name="Rounded Rectangle 17"/>
          <p:cNvSpPr/>
          <p:nvPr/>
        </p:nvSpPr>
        <p:spPr>
          <a:xfrm>
            <a:off x="7903779" y="4451131"/>
            <a:ext cx="1466193" cy="614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线程</a:t>
            </a:r>
            <a:r>
              <a:rPr lang="en-US" altLang="zh-CN" dirty="0" smtClean="0"/>
              <a:t>3</a:t>
            </a:r>
            <a:endParaRPr lang="en-US" dirty="0"/>
          </a:p>
        </p:txBody>
      </p:sp>
      <p:sp>
        <p:nvSpPr>
          <p:cNvPr id="19" name="Rounded Rectangle 18"/>
          <p:cNvSpPr/>
          <p:nvPr/>
        </p:nvSpPr>
        <p:spPr>
          <a:xfrm>
            <a:off x="7882759" y="5470636"/>
            <a:ext cx="1466193" cy="614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线程</a:t>
            </a:r>
            <a:r>
              <a:rPr lang="en-US" altLang="zh-CN" dirty="0" smtClean="0"/>
              <a:t>3</a:t>
            </a:r>
            <a:endParaRPr lang="en-US" dirty="0"/>
          </a:p>
        </p:txBody>
      </p:sp>
      <p:cxnSp>
        <p:nvCxnSpPr>
          <p:cNvPr id="21" name="Curved Connector 20"/>
          <p:cNvCxnSpPr/>
          <p:nvPr/>
        </p:nvCxnSpPr>
        <p:spPr>
          <a:xfrm>
            <a:off x="2695903" y="3389586"/>
            <a:ext cx="2065283" cy="13716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7" idx="6"/>
          </p:cNvCxnSpPr>
          <p:nvPr/>
        </p:nvCxnSpPr>
        <p:spPr>
          <a:xfrm>
            <a:off x="2569780" y="4240924"/>
            <a:ext cx="2222937" cy="53602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0" idx="6"/>
          </p:cNvCxnSpPr>
          <p:nvPr/>
        </p:nvCxnSpPr>
        <p:spPr>
          <a:xfrm flipV="1">
            <a:off x="2606566" y="4808483"/>
            <a:ext cx="2091558" cy="38362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1" idx="6"/>
          </p:cNvCxnSpPr>
          <p:nvPr/>
        </p:nvCxnSpPr>
        <p:spPr>
          <a:xfrm flipV="1">
            <a:off x="2585545" y="4840014"/>
            <a:ext cx="2065283" cy="127700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5" idx="3"/>
            <a:endCxn id="16" idx="1"/>
          </p:cNvCxnSpPr>
          <p:nvPr/>
        </p:nvCxnSpPr>
        <p:spPr>
          <a:xfrm flipV="1">
            <a:off x="6432331" y="2908739"/>
            <a:ext cx="1497723" cy="174997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5" idx="3"/>
            <a:endCxn id="17" idx="1"/>
          </p:cNvCxnSpPr>
          <p:nvPr/>
        </p:nvCxnSpPr>
        <p:spPr>
          <a:xfrm flipV="1">
            <a:off x="6432331" y="3786353"/>
            <a:ext cx="1460937" cy="87235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5" idx="3"/>
            <a:endCxn id="18" idx="1"/>
          </p:cNvCxnSpPr>
          <p:nvPr/>
        </p:nvCxnSpPr>
        <p:spPr>
          <a:xfrm>
            <a:off x="6432331" y="4658710"/>
            <a:ext cx="1471448" cy="9984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5" idx="3"/>
            <a:endCxn id="19" idx="1"/>
          </p:cNvCxnSpPr>
          <p:nvPr/>
        </p:nvCxnSpPr>
        <p:spPr>
          <a:xfrm>
            <a:off x="6432331" y="4658710"/>
            <a:ext cx="1450428" cy="111935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本章目标</a:t>
            </a:r>
            <a:endParaRPr lang="en-US" dirty="0"/>
          </a:p>
        </p:txBody>
      </p:sp>
      <p:sp>
        <p:nvSpPr>
          <p:cNvPr id="3" name="Content Placeholder 2"/>
          <p:cNvSpPr>
            <a:spLocks noGrp="1"/>
          </p:cNvSpPr>
          <p:nvPr>
            <p:ph idx="1"/>
          </p:nvPr>
        </p:nvSpPr>
        <p:spPr>
          <a:xfrm>
            <a:off x="838200" y="982133"/>
            <a:ext cx="10515600" cy="5309130"/>
          </a:xfrm>
        </p:spPr>
        <p:txBody>
          <a:bodyPr>
            <a:normAutofit/>
          </a:bodyPr>
          <a:lstStyle/>
          <a:p>
            <a:r>
              <a:rPr lang="zh-CN" altLang="en-US" dirty="0" smtClean="0"/>
              <a:t>了解网络编程的相关概念；</a:t>
            </a:r>
            <a:endParaRPr lang="en-US" altLang="zh-CN" dirty="0" smtClean="0"/>
          </a:p>
          <a:p>
            <a:r>
              <a:rPr lang="zh-CN" altLang="en-US" dirty="0" smtClean="0"/>
              <a:t>掌握</a:t>
            </a:r>
            <a:r>
              <a:rPr lang="en-US" altLang="zh-CN" dirty="0" smtClean="0"/>
              <a:t>Socket</a:t>
            </a:r>
            <a:r>
              <a:rPr lang="zh-CN" altLang="en-US" dirty="0" smtClean="0"/>
              <a:t>开发的核心知识和技能；</a:t>
            </a:r>
            <a:endParaRPr lang="en-US" altLang="zh-CN" dirty="0" smtClean="0"/>
          </a:p>
          <a:p>
            <a:r>
              <a:rPr lang="zh-CN" altLang="en-US" dirty="0" smtClean="0"/>
              <a:t>能够编程实现</a:t>
            </a:r>
            <a:r>
              <a:rPr lang="en-US" altLang="zh-CN" dirty="0" smtClean="0"/>
              <a:t>UDP</a:t>
            </a:r>
            <a:r>
              <a:rPr lang="zh-CN" altLang="en-US" dirty="0" smtClean="0"/>
              <a:t>通讯以及</a:t>
            </a:r>
            <a:r>
              <a:rPr lang="en-US" altLang="zh-CN" dirty="0" smtClean="0"/>
              <a:t>HTTP</a:t>
            </a:r>
            <a:r>
              <a:rPr lang="zh-CN" altLang="en-US" dirty="0" smtClean="0"/>
              <a:t>通讯简单示例；</a:t>
            </a:r>
            <a:endParaRPr lang="en-US" dirty="0"/>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851338"/>
            <a:ext cx="11015870" cy="1749974"/>
          </a:xfrm>
        </p:spPr>
        <p:txBody>
          <a:bodyPr vert="horz" lIns="91440" tIns="45720" rIns="91440" bIns="45720" rtlCol="0">
            <a:noAutofit/>
          </a:bodyPr>
          <a:lstStyle/>
          <a:p>
            <a:r>
              <a:rPr lang="zh-CN" altLang="en-US" sz="2400" dirty="0" smtClean="0">
                <a:solidFill>
                  <a:schemeClr val="tx1">
                    <a:lumMod val="75000"/>
                    <a:lumOff val="25000"/>
                  </a:schemeClr>
                </a:solidFill>
              </a:rPr>
              <a:t>服务类</a:t>
            </a:r>
            <a:r>
              <a:rPr lang="en-US" altLang="zh-CN" sz="2400" dirty="0" smtClean="0">
                <a:solidFill>
                  <a:schemeClr val="tx1">
                    <a:lumMod val="75000"/>
                    <a:lumOff val="25000"/>
                  </a:schemeClr>
                </a:solidFill>
              </a:rPr>
              <a:t>TCPServer03</a:t>
            </a:r>
            <a:r>
              <a:rPr lang="zh-CN" altLang="en-US" sz="2400" dirty="0" smtClean="0">
                <a:solidFill>
                  <a:schemeClr val="tx1">
                    <a:lumMod val="75000"/>
                    <a:lumOff val="25000"/>
                  </a:schemeClr>
                </a:solidFill>
              </a:rPr>
              <a:t>，用来接收客户端的请求，并创建线程启动线程：</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单一服务器对多客户端提供网络服务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2" name="TextBox 21"/>
          <p:cNvSpPr txBox="1"/>
          <p:nvPr/>
        </p:nvSpPr>
        <p:spPr>
          <a:xfrm>
            <a:off x="630621" y="1471830"/>
            <a:ext cx="10988565" cy="4524315"/>
          </a:xfrm>
          <a:prstGeom prst="rect">
            <a:avLst/>
          </a:prstGeom>
          <a:solidFill>
            <a:schemeClr val="bg1">
              <a:lumMod val="95000"/>
            </a:schemeClr>
          </a:solidFill>
        </p:spPr>
        <p:txBody>
          <a:bodyPr wrap="square" rtlCol="0">
            <a:spAutoFit/>
          </a:bodyPr>
          <a:lstStyle/>
          <a:p>
            <a:r>
              <a:rPr lang="en-US" dirty="0" smtClean="0"/>
              <a:t>                                  </a:t>
            </a:r>
            <a:r>
              <a:rPr lang="en-US" dirty="0" err="1" smtClean="0"/>
              <a:t>ServerSocket</a:t>
            </a:r>
            <a:r>
              <a:rPr lang="en-US" dirty="0" smtClean="0"/>
              <a:t> server = null;</a:t>
            </a:r>
          </a:p>
          <a:p>
            <a:r>
              <a:rPr lang="en-US" dirty="0" smtClean="0"/>
              <a:t>		try {</a:t>
            </a:r>
          </a:p>
          <a:p>
            <a:r>
              <a:rPr lang="en-US" dirty="0" smtClean="0"/>
              <a:t>			server = new </a:t>
            </a:r>
            <a:r>
              <a:rPr lang="en-US" dirty="0" err="1" smtClean="0"/>
              <a:t>ServerSocket</a:t>
            </a:r>
            <a:r>
              <a:rPr lang="en-US" dirty="0" smtClean="0"/>
              <a:t>(6700);</a:t>
            </a:r>
          </a:p>
          <a:p>
            <a:r>
              <a:rPr lang="en-US" dirty="0" smtClean="0"/>
              <a:t>			</a:t>
            </a:r>
            <a:r>
              <a:rPr lang="en-US" dirty="0" err="1" smtClean="0"/>
              <a:t>System.out.println</a:t>
            </a:r>
            <a:r>
              <a:rPr lang="en-US" dirty="0" smtClean="0"/>
              <a:t>("</a:t>
            </a:r>
            <a:r>
              <a:rPr lang="zh-CN" altLang="en-US" dirty="0" smtClean="0"/>
              <a:t>服务器启动成功</a:t>
            </a:r>
            <a:r>
              <a:rPr lang="en-US" altLang="zh-CN" dirty="0" smtClean="0"/>
              <a:t>");</a:t>
            </a:r>
          </a:p>
          <a:p>
            <a:r>
              <a:rPr lang="en-US" altLang="zh-CN" dirty="0" smtClean="0"/>
              <a:t>		} </a:t>
            </a:r>
            <a:r>
              <a:rPr lang="en-US" dirty="0" smtClean="0"/>
              <a:t>catch (Exception e) {</a:t>
            </a:r>
          </a:p>
          <a:p>
            <a:r>
              <a:rPr lang="en-US" dirty="0" smtClean="0"/>
              <a:t>			</a:t>
            </a:r>
            <a:r>
              <a:rPr lang="en-US" dirty="0" err="1" smtClean="0"/>
              <a:t>System.out.println</a:t>
            </a:r>
            <a:r>
              <a:rPr lang="en-US" dirty="0" smtClean="0"/>
              <a:t>("</a:t>
            </a:r>
            <a:r>
              <a:rPr lang="zh-CN" altLang="en-US" dirty="0" smtClean="0"/>
              <a:t>服务器启动出错</a:t>
            </a:r>
            <a:r>
              <a:rPr lang="en-US" altLang="zh-CN" dirty="0" smtClean="0"/>
              <a:t>");</a:t>
            </a:r>
          </a:p>
          <a:p>
            <a:r>
              <a:rPr lang="en-US" altLang="zh-CN" dirty="0" smtClean="0"/>
              <a:t>		}</a:t>
            </a:r>
          </a:p>
          <a:p>
            <a:r>
              <a:rPr lang="en-US" altLang="zh-CN" dirty="0" smtClean="0"/>
              <a:t>		</a:t>
            </a:r>
            <a:r>
              <a:rPr lang="en-US" dirty="0" smtClean="0"/>
              <a:t>Socket </a:t>
            </a:r>
            <a:r>
              <a:rPr lang="en-US" dirty="0" err="1" smtClean="0"/>
              <a:t>socket</a:t>
            </a:r>
            <a:r>
              <a:rPr lang="en-US" dirty="0" smtClean="0"/>
              <a:t> = null;</a:t>
            </a:r>
          </a:p>
          <a:p>
            <a:r>
              <a:rPr lang="en-US" dirty="0" smtClean="0"/>
              <a:t>		try {</a:t>
            </a:r>
          </a:p>
          <a:p>
            <a:r>
              <a:rPr lang="en-US" dirty="0" smtClean="0"/>
              <a:t>			while (true) {</a:t>
            </a:r>
          </a:p>
          <a:p>
            <a:r>
              <a:rPr lang="en-US" dirty="0" smtClean="0"/>
              <a:t>				socket = </a:t>
            </a:r>
            <a:r>
              <a:rPr lang="en-US" dirty="0" err="1" smtClean="0"/>
              <a:t>server.accept</a:t>
            </a:r>
            <a:r>
              <a:rPr lang="en-US" dirty="0" smtClean="0"/>
              <a:t>();</a:t>
            </a:r>
          </a:p>
          <a:p>
            <a:r>
              <a:rPr lang="en-US" dirty="0" smtClean="0"/>
              <a:t>				</a:t>
            </a:r>
            <a:r>
              <a:rPr lang="en-US" dirty="0" err="1" smtClean="0"/>
              <a:t>MultiThreadServer</a:t>
            </a:r>
            <a:r>
              <a:rPr lang="en-US" dirty="0" smtClean="0"/>
              <a:t> </a:t>
            </a:r>
            <a:r>
              <a:rPr lang="en-US" dirty="0" err="1" smtClean="0"/>
              <a:t>st</a:t>
            </a:r>
            <a:r>
              <a:rPr lang="en-US" dirty="0" smtClean="0"/>
              <a:t>=new </a:t>
            </a:r>
            <a:r>
              <a:rPr lang="en-US" dirty="0" err="1" smtClean="0"/>
              <a:t>MultiThreadServer</a:t>
            </a:r>
            <a:r>
              <a:rPr lang="en-US" dirty="0" smtClean="0"/>
              <a:t>(socket);</a:t>
            </a:r>
          </a:p>
          <a:p>
            <a:r>
              <a:rPr lang="en-US" dirty="0" smtClean="0"/>
              <a:t>				Thread </a:t>
            </a:r>
            <a:r>
              <a:rPr lang="en-US" dirty="0" err="1" smtClean="0"/>
              <a:t>thread</a:t>
            </a:r>
            <a:r>
              <a:rPr lang="en-US" dirty="0" smtClean="0"/>
              <a:t>=new Thread(</a:t>
            </a:r>
            <a:r>
              <a:rPr lang="en-US" dirty="0" err="1" smtClean="0"/>
              <a:t>st</a:t>
            </a:r>
            <a:r>
              <a:rPr lang="en-US" dirty="0" smtClean="0"/>
              <a:t>);</a:t>
            </a:r>
          </a:p>
          <a:p>
            <a:r>
              <a:rPr lang="en-US" dirty="0" smtClean="0"/>
              <a:t>				</a:t>
            </a:r>
            <a:r>
              <a:rPr lang="en-US" dirty="0" err="1" smtClean="0"/>
              <a:t>clients.add</a:t>
            </a:r>
            <a:r>
              <a:rPr lang="en-US" dirty="0" smtClean="0"/>
              <a:t>(</a:t>
            </a:r>
            <a:r>
              <a:rPr lang="en-US" dirty="0" err="1" smtClean="0"/>
              <a:t>st</a:t>
            </a:r>
            <a:r>
              <a:rPr lang="en-US" dirty="0" smtClean="0"/>
              <a:t>);</a:t>
            </a:r>
          </a:p>
          <a:p>
            <a:r>
              <a:rPr lang="en-US" dirty="0" smtClean="0"/>
              <a:t>				</a:t>
            </a:r>
            <a:r>
              <a:rPr lang="en-US" dirty="0" err="1" smtClean="0"/>
              <a:t>thread.start</a:t>
            </a:r>
            <a:r>
              <a:rPr lang="en-US" dirty="0" smtClean="0"/>
              <a:t>();</a:t>
            </a:r>
          </a:p>
          <a:p>
            <a:r>
              <a:rPr lang="en-US" dirty="0" smtClean="0"/>
              <a:t>			}			</a:t>
            </a:r>
            <a:endParaRPr lang="en-US" dirty="0"/>
          </a:p>
        </p:txBody>
      </p:sp>
      <p:sp>
        <p:nvSpPr>
          <p:cNvPr id="24" name="TextBox 23"/>
          <p:cNvSpPr txBox="1"/>
          <p:nvPr/>
        </p:nvSpPr>
        <p:spPr>
          <a:xfrm>
            <a:off x="677918" y="6189123"/>
            <a:ext cx="10752082" cy="369332"/>
          </a:xfrm>
          <a:prstGeom prst="rect">
            <a:avLst/>
          </a:prstGeom>
          <a:solidFill>
            <a:schemeClr val="accent6"/>
          </a:solidFill>
          <a:ln w="38100">
            <a:solidFill>
              <a:schemeClr val="tx1"/>
            </a:solidFill>
            <a:prstDash val="sysDash"/>
          </a:ln>
        </p:spPr>
        <p:txBody>
          <a:bodyPr wrap="square" rtlCol="0">
            <a:spAutoFit/>
          </a:bodyPr>
          <a:lstStyle/>
          <a:p>
            <a:r>
              <a:rPr lang="zh-CN" altLang="en-US" dirty="0" smtClean="0"/>
              <a:t>如上所示，</a:t>
            </a:r>
            <a:r>
              <a:rPr lang="en-US" altLang="zh-CN" dirty="0" smtClean="0"/>
              <a:t>TCPServer03</a:t>
            </a:r>
            <a:r>
              <a:rPr lang="zh-CN" altLang="en-US" dirty="0" smtClean="0"/>
              <a:t>类中，在无限循环中接收请求，创建线程并启动线程；</a:t>
            </a:r>
            <a:endParaRPr lang="en-US" dirty="0"/>
          </a:p>
        </p:txBody>
      </p:sp>
      <p:sp>
        <p:nvSpPr>
          <p:cNvPr id="6" name="TextBox 5">
            <a:hlinkClick r:id="rId3" action="ppaction://hlinkfile"/>
          </p:cNvPr>
          <p:cNvSpPr txBox="1"/>
          <p:nvPr/>
        </p:nvSpPr>
        <p:spPr>
          <a:xfrm>
            <a:off x="9593705" y="0"/>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TCPServer03.java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851338"/>
            <a:ext cx="11015870" cy="1749974"/>
          </a:xfrm>
        </p:spPr>
        <p:txBody>
          <a:bodyPr vert="horz" lIns="91440" tIns="45720" rIns="91440" bIns="45720" rtlCol="0">
            <a:noAutofit/>
          </a:bodyPr>
          <a:lstStyle/>
          <a:p>
            <a:r>
              <a:rPr lang="zh-CN" altLang="en-US" sz="2400" dirty="0" smtClean="0">
                <a:solidFill>
                  <a:schemeClr val="tx1">
                    <a:lumMod val="75000"/>
                    <a:lumOff val="25000"/>
                  </a:schemeClr>
                </a:solidFill>
              </a:rPr>
              <a:t>线程类</a:t>
            </a:r>
            <a:r>
              <a:rPr lang="en-US" altLang="zh-CN" sz="2400" dirty="0" err="1" smtClean="0">
                <a:solidFill>
                  <a:schemeClr val="tx1">
                    <a:lumMod val="75000"/>
                    <a:lumOff val="25000"/>
                  </a:schemeClr>
                </a:solidFill>
              </a:rPr>
              <a:t>MultiThreadServer</a:t>
            </a:r>
            <a:r>
              <a:rPr lang="zh-CN" altLang="en-US" sz="2400" dirty="0" smtClean="0">
                <a:solidFill>
                  <a:schemeClr val="tx1">
                    <a:lumMod val="75000"/>
                    <a:lumOff val="25000"/>
                  </a:schemeClr>
                </a:solidFill>
              </a:rPr>
              <a:t>，用来对客户端提供服务：</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单一服务器对多客户端提供网络服务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2" name="TextBox 21"/>
          <p:cNvSpPr txBox="1"/>
          <p:nvPr/>
        </p:nvSpPr>
        <p:spPr>
          <a:xfrm>
            <a:off x="599090" y="1661016"/>
            <a:ext cx="10988565" cy="2862322"/>
          </a:xfrm>
          <a:prstGeom prst="rect">
            <a:avLst/>
          </a:prstGeom>
          <a:solidFill>
            <a:schemeClr val="bg1">
              <a:lumMod val="95000"/>
            </a:schemeClr>
          </a:solidFill>
        </p:spPr>
        <p:txBody>
          <a:bodyPr wrap="square" rtlCol="0">
            <a:spAutoFit/>
          </a:bodyPr>
          <a:lstStyle/>
          <a:p>
            <a:r>
              <a:rPr lang="en-US" dirty="0" smtClean="0"/>
              <a:t>is = new </a:t>
            </a:r>
            <a:r>
              <a:rPr lang="en-US" dirty="0" err="1" smtClean="0"/>
              <a:t>DataInputStream</a:t>
            </a:r>
            <a:r>
              <a:rPr lang="en-US" dirty="0" smtClean="0"/>
              <a:t>(</a:t>
            </a:r>
            <a:r>
              <a:rPr lang="en-US" dirty="0" err="1" smtClean="0"/>
              <a:t>socket.getInputStream</a:t>
            </a:r>
            <a:r>
              <a:rPr lang="en-US" dirty="0" smtClean="0"/>
              <a:t>());</a:t>
            </a:r>
          </a:p>
          <a:p>
            <a:r>
              <a:rPr lang="en-US" dirty="0" err="1" smtClean="0"/>
              <a:t>os</a:t>
            </a:r>
            <a:r>
              <a:rPr lang="en-US" dirty="0" smtClean="0"/>
              <a:t> = new </a:t>
            </a:r>
            <a:r>
              <a:rPr lang="en-US" dirty="0" err="1" smtClean="0"/>
              <a:t>DataOutputStream</a:t>
            </a:r>
            <a:r>
              <a:rPr lang="en-US" dirty="0" smtClean="0"/>
              <a:t>(</a:t>
            </a:r>
            <a:r>
              <a:rPr lang="en-US" dirty="0" err="1" smtClean="0"/>
              <a:t>socket.getOutputStream</a:t>
            </a:r>
            <a:r>
              <a:rPr lang="en-US" dirty="0" smtClean="0"/>
              <a:t>());</a:t>
            </a:r>
          </a:p>
          <a:p>
            <a:r>
              <a:rPr lang="en-US" dirty="0" smtClean="0"/>
              <a:t>while (true) {</a:t>
            </a:r>
          </a:p>
          <a:p>
            <a:r>
              <a:rPr lang="en-US" dirty="0" smtClean="0"/>
              <a:t>line = </a:t>
            </a:r>
            <a:r>
              <a:rPr lang="en-US" dirty="0" err="1" smtClean="0"/>
              <a:t>is.readUTF</a:t>
            </a:r>
            <a:r>
              <a:rPr lang="en-US" dirty="0" smtClean="0"/>
              <a:t>();</a:t>
            </a:r>
          </a:p>
          <a:p>
            <a:r>
              <a:rPr lang="en-US" dirty="0" err="1" smtClean="0"/>
              <a:t>System.out.println</a:t>
            </a:r>
            <a:r>
              <a:rPr lang="en-US" dirty="0" smtClean="0"/>
              <a:t>("Client "+</a:t>
            </a:r>
            <a:r>
              <a:rPr lang="en-US" dirty="0" err="1" smtClean="0"/>
              <a:t>socket.hashCode</a:t>
            </a:r>
            <a:r>
              <a:rPr lang="en-US" dirty="0" smtClean="0"/>
              <a:t>()+"</a:t>
            </a:r>
            <a:r>
              <a:rPr lang="zh-CN" altLang="en-US" dirty="0" smtClean="0"/>
              <a:t>说：</a:t>
            </a:r>
            <a:r>
              <a:rPr lang="en-US" altLang="zh-CN" dirty="0" smtClean="0"/>
              <a:t>" + </a:t>
            </a:r>
            <a:r>
              <a:rPr lang="en-US" dirty="0" smtClean="0"/>
              <a:t>line);</a:t>
            </a:r>
          </a:p>
          <a:p>
            <a:r>
              <a:rPr lang="en-US" dirty="0" smtClean="0"/>
              <a:t>TCPServer03.sendToAll("Client "+</a:t>
            </a:r>
            <a:r>
              <a:rPr lang="en-US" dirty="0" err="1" smtClean="0"/>
              <a:t>socket.hashCode</a:t>
            </a:r>
            <a:r>
              <a:rPr lang="en-US" dirty="0" smtClean="0"/>
              <a:t>()+"</a:t>
            </a:r>
            <a:r>
              <a:rPr lang="zh-CN" altLang="en-US" dirty="0" smtClean="0"/>
              <a:t>说</a:t>
            </a:r>
            <a:r>
              <a:rPr lang="en-US" altLang="zh-CN" dirty="0" smtClean="0"/>
              <a:t>:"+</a:t>
            </a:r>
            <a:r>
              <a:rPr lang="en-US" dirty="0" smtClean="0"/>
              <a:t>line);</a:t>
            </a:r>
          </a:p>
          <a:p>
            <a:r>
              <a:rPr lang="en-US" dirty="0" smtClean="0"/>
              <a:t>if (</a:t>
            </a:r>
            <a:r>
              <a:rPr lang="en-US" dirty="0" err="1" smtClean="0"/>
              <a:t>line.equals</a:t>
            </a:r>
            <a:r>
              <a:rPr lang="en-US" dirty="0" smtClean="0"/>
              <a:t>("exit")) {</a:t>
            </a:r>
          </a:p>
          <a:p>
            <a:r>
              <a:rPr lang="en-US" dirty="0" smtClean="0"/>
              <a:t>break;</a:t>
            </a:r>
          </a:p>
          <a:p>
            <a:r>
              <a:rPr lang="en-US" dirty="0" smtClean="0"/>
              <a:t>}</a:t>
            </a:r>
          </a:p>
          <a:p>
            <a:r>
              <a:rPr lang="en-US" dirty="0" smtClean="0"/>
              <a:t>}				</a:t>
            </a:r>
            <a:endParaRPr lang="en-US" dirty="0"/>
          </a:p>
        </p:txBody>
      </p:sp>
      <p:sp>
        <p:nvSpPr>
          <p:cNvPr id="24" name="TextBox 23"/>
          <p:cNvSpPr txBox="1"/>
          <p:nvPr/>
        </p:nvSpPr>
        <p:spPr>
          <a:xfrm>
            <a:off x="583325" y="5108028"/>
            <a:ext cx="10752082" cy="369332"/>
          </a:xfrm>
          <a:prstGeom prst="rect">
            <a:avLst/>
          </a:prstGeom>
          <a:solidFill>
            <a:schemeClr val="accent6"/>
          </a:solidFill>
          <a:ln w="38100">
            <a:solidFill>
              <a:schemeClr val="tx1"/>
            </a:solidFill>
            <a:prstDash val="sysDash"/>
          </a:ln>
        </p:spPr>
        <p:txBody>
          <a:bodyPr wrap="square" rtlCol="0">
            <a:spAutoFit/>
          </a:bodyPr>
          <a:lstStyle/>
          <a:p>
            <a:r>
              <a:rPr lang="zh-CN" altLang="en-US" dirty="0" smtClean="0"/>
              <a:t>如上所示，</a:t>
            </a:r>
            <a:r>
              <a:rPr lang="en-US" altLang="zh-CN" dirty="0" err="1" smtClean="0"/>
              <a:t>MultiThreadServer</a:t>
            </a:r>
            <a:r>
              <a:rPr lang="zh-CN" altLang="en-US" dirty="0" smtClean="0"/>
              <a:t>类中，读取客户端发过来的信息，再群发到所有的客户端。</a:t>
            </a:r>
            <a:endParaRPr lang="en-US" dirty="0"/>
          </a:p>
        </p:txBody>
      </p:sp>
      <p:sp>
        <p:nvSpPr>
          <p:cNvPr id="26" name="TextBox 25">
            <a:hlinkClick r:id="rId3" action="ppaction://hlinkfile"/>
          </p:cNvPr>
          <p:cNvSpPr txBox="1"/>
          <p:nvPr/>
        </p:nvSpPr>
        <p:spPr>
          <a:xfrm>
            <a:off x="9348953" y="0"/>
            <a:ext cx="2506716"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MultiThreadServer.java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851338"/>
            <a:ext cx="11015870" cy="804041"/>
          </a:xfrm>
        </p:spPr>
        <p:txBody>
          <a:bodyPr vert="horz" lIns="91440" tIns="45720" rIns="91440" bIns="45720" rtlCol="0">
            <a:noAutofit/>
          </a:bodyPr>
          <a:lstStyle/>
          <a:p>
            <a:r>
              <a:rPr lang="zh-CN" altLang="en-US" sz="2400" dirty="0" smtClean="0">
                <a:solidFill>
                  <a:schemeClr val="tx1">
                    <a:lumMod val="75000"/>
                    <a:lumOff val="25000"/>
                  </a:schemeClr>
                </a:solidFill>
              </a:rPr>
              <a:t>运行两次客户端</a:t>
            </a:r>
            <a:r>
              <a:rPr lang="en-US" altLang="zh-CN" sz="2400" dirty="0" smtClean="0">
                <a:solidFill>
                  <a:schemeClr val="tx1">
                    <a:lumMod val="75000"/>
                    <a:lumOff val="25000"/>
                  </a:schemeClr>
                </a:solidFill>
              </a:rPr>
              <a:t>TCPClient03</a:t>
            </a:r>
            <a:r>
              <a:rPr lang="zh-CN" altLang="en-US" sz="2400" dirty="0" smtClean="0">
                <a:solidFill>
                  <a:schemeClr val="tx1">
                    <a:lumMod val="75000"/>
                    <a:lumOff val="25000"/>
                  </a:schemeClr>
                </a:solidFill>
              </a:rPr>
              <a:t>类，模拟两个客户端对服务器端发送请求：</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单一服务器对多客户端提供网络服务</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2" name="TextBox 21"/>
          <p:cNvSpPr txBox="1"/>
          <p:nvPr/>
        </p:nvSpPr>
        <p:spPr>
          <a:xfrm>
            <a:off x="599091" y="1661016"/>
            <a:ext cx="4556233" cy="5078313"/>
          </a:xfrm>
          <a:prstGeom prst="rect">
            <a:avLst/>
          </a:prstGeom>
          <a:solidFill>
            <a:schemeClr val="bg1">
              <a:lumMod val="95000"/>
            </a:schemeClr>
          </a:solidFill>
        </p:spPr>
        <p:txBody>
          <a:bodyPr wrap="square" rtlCol="0">
            <a:spAutoFit/>
          </a:bodyPr>
          <a:lstStyle/>
          <a:p>
            <a:r>
              <a:rPr lang="en-US" dirty="0" err="1" smtClean="0"/>
              <a:t>Runnable</a:t>
            </a:r>
            <a:r>
              <a:rPr lang="en-US" dirty="0" smtClean="0"/>
              <a:t> </a:t>
            </a:r>
            <a:r>
              <a:rPr lang="en-US" dirty="0" err="1" smtClean="0"/>
              <a:t>runnable</a:t>
            </a:r>
            <a:r>
              <a:rPr lang="en-US" dirty="0" smtClean="0"/>
              <a:t> = new </a:t>
            </a:r>
            <a:r>
              <a:rPr lang="en-US" dirty="0" err="1" smtClean="0"/>
              <a:t>Runnable</a:t>
            </a:r>
            <a:r>
              <a:rPr lang="en-US" dirty="0" smtClean="0"/>
              <a:t>() {</a:t>
            </a:r>
          </a:p>
          <a:p>
            <a:r>
              <a:rPr lang="en-US" dirty="0" smtClean="0"/>
              <a:t>@Override</a:t>
            </a:r>
          </a:p>
          <a:p>
            <a:r>
              <a:rPr lang="en-US" dirty="0" smtClean="0"/>
              <a:t>public void run() {</a:t>
            </a:r>
          </a:p>
          <a:p>
            <a:r>
              <a:rPr lang="en-US" dirty="0" smtClean="0"/>
              <a:t>while (true) {</a:t>
            </a:r>
          </a:p>
          <a:p>
            <a:r>
              <a:rPr lang="en-US" dirty="0" smtClean="0"/>
              <a:t>try {</a:t>
            </a:r>
          </a:p>
          <a:p>
            <a:r>
              <a:rPr lang="en-US" dirty="0" smtClean="0"/>
              <a:t>String </a:t>
            </a:r>
            <a:r>
              <a:rPr lang="en-US" dirty="0" err="1" smtClean="0"/>
              <a:t>readline</a:t>
            </a:r>
            <a:r>
              <a:rPr lang="en-US" dirty="0" smtClean="0"/>
              <a:t> = </a:t>
            </a:r>
            <a:r>
              <a:rPr lang="en-US" dirty="0" err="1" smtClean="0"/>
              <a:t>is.readUTF</a:t>
            </a:r>
            <a:r>
              <a:rPr lang="en-US" dirty="0" smtClean="0"/>
              <a:t>();</a:t>
            </a:r>
          </a:p>
          <a:p>
            <a:r>
              <a:rPr lang="en-US" dirty="0" err="1" smtClean="0"/>
              <a:t>System.out.println</a:t>
            </a:r>
            <a:r>
              <a:rPr lang="en-US" dirty="0" smtClean="0"/>
              <a:t>(</a:t>
            </a:r>
            <a:r>
              <a:rPr lang="en-US" dirty="0" err="1" smtClean="0"/>
              <a:t>readline</a:t>
            </a:r>
            <a:r>
              <a:rPr lang="en-US" dirty="0" smtClean="0"/>
              <a:t>);</a:t>
            </a:r>
          </a:p>
          <a:p>
            <a:r>
              <a:rPr lang="en-US" dirty="0" smtClean="0"/>
              <a:t>if (</a:t>
            </a:r>
            <a:r>
              <a:rPr lang="en-US" dirty="0" err="1" smtClean="0"/>
              <a:t>readline.equals</a:t>
            </a:r>
            <a:r>
              <a:rPr lang="en-US" dirty="0" smtClean="0"/>
              <a:t>("exit")) {</a:t>
            </a:r>
          </a:p>
          <a:p>
            <a:r>
              <a:rPr lang="en-US" dirty="0" smtClean="0"/>
              <a:t>break;</a:t>
            </a:r>
          </a:p>
          <a:p>
            <a:r>
              <a:rPr lang="en-US" dirty="0" smtClean="0"/>
              <a:t>}</a:t>
            </a:r>
          </a:p>
          <a:p>
            <a:r>
              <a:rPr lang="en-US" dirty="0" smtClean="0"/>
              <a:t>} catch (Exception ex) {</a:t>
            </a:r>
          </a:p>
          <a:p>
            <a:r>
              <a:rPr lang="en-US" dirty="0" smtClean="0"/>
              <a:t>ex</a:t>
            </a:r>
          </a:p>
          <a:p>
            <a:r>
              <a:rPr lang="en-US" dirty="0" smtClean="0"/>
              <a:t>}}}};</a:t>
            </a:r>
          </a:p>
          <a:p>
            <a:r>
              <a:rPr lang="en-US" dirty="0" smtClean="0"/>
              <a:t>new Thread(</a:t>
            </a:r>
            <a:r>
              <a:rPr lang="en-US" dirty="0" err="1" smtClean="0"/>
              <a:t>runnable</a:t>
            </a:r>
            <a:r>
              <a:rPr lang="en-US" dirty="0" smtClean="0"/>
              <a:t>).start();</a:t>
            </a:r>
          </a:p>
          <a:p>
            <a:r>
              <a:rPr lang="en-US" dirty="0" smtClean="0"/>
              <a:t>while (true) {</a:t>
            </a:r>
          </a:p>
          <a:p>
            <a:r>
              <a:rPr lang="en-US" dirty="0" err="1" smtClean="0"/>
              <a:t>readline</a:t>
            </a:r>
            <a:r>
              <a:rPr lang="en-US" dirty="0" smtClean="0"/>
              <a:t> = </a:t>
            </a:r>
            <a:r>
              <a:rPr lang="en-US" dirty="0" err="1" smtClean="0"/>
              <a:t>sin.readLine</a:t>
            </a:r>
            <a:r>
              <a:rPr lang="en-US" dirty="0" smtClean="0"/>
              <a:t>();</a:t>
            </a:r>
          </a:p>
          <a:p>
            <a:r>
              <a:rPr lang="en-US" dirty="0" err="1" smtClean="0"/>
              <a:t>os.writeUTF</a:t>
            </a:r>
            <a:r>
              <a:rPr lang="en-US" dirty="0" smtClean="0"/>
              <a:t>(</a:t>
            </a:r>
            <a:r>
              <a:rPr lang="en-US" dirty="0" err="1" smtClean="0"/>
              <a:t>readline</a:t>
            </a:r>
            <a:r>
              <a:rPr lang="en-US" dirty="0" smtClean="0"/>
              <a:t>);</a:t>
            </a:r>
          </a:p>
          <a:p>
            <a:r>
              <a:rPr lang="en-US" dirty="0" smtClean="0"/>
              <a:t>}			</a:t>
            </a:r>
            <a:endParaRPr lang="en-US" dirty="0"/>
          </a:p>
        </p:txBody>
      </p:sp>
      <p:sp>
        <p:nvSpPr>
          <p:cNvPr id="26" name="TextBox 25">
            <a:hlinkClick r:id="rId3" action="ppaction://hlinkfile"/>
          </p:cNvPr>
          <p:cNvSpPr txBox="1"/>
          <p:nvPr/>
        </p:nvSpPr>
        <p:spPr>
          <a:xfrm>
            <a:off x="9348953" y="0"/>
            <a:ext cx="2506716"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TCPClient03.java</a:t>
            </a:r>
            <a:endParaRPr lang="en-US" altLang="zh-CN" dirty="0" smtClean="0"/>
          </a:p>
        </p:txBody>
      </p:sp>
      <p:pic>
        <p:nvPicPr>
          <p:cNvPr id="108545" name="Picture 1" descr="C:\Users\wxh\AppData\Roaming\Tencent\Users\29097443\QQ\WinTemp\RichOle\V3(ZX`[$)BGW01$(CG1URIH.png"/>
          <p:cNvPicPr>
            <a:picLocks noChangeAspect="1" noChangeArrowheads="1"/>
          </p:cNvPicPr>
          <p:nvPr/>
        </p:nvPicPr>
        <p:blipFill>
          <a:blip r:embed="rId5" cstate="print"/>
          <a:srcRect/>
          <a:stretch>
            <a:fillRect/>
          </a:stretch>
        </p:blipFill>
        <p:spPr bwMode="auto">
          <a:xfrm>
            <a:off x="5990896" y="5580994"/>
            <a:ext cx="2990850" cy="904875"/>
          </a:xfrm>
          <a:prstGeom prst="rect">
            <a:avLst/>
          </a:prstGeom>
          <a:noFill/>
          <a:ln w="38100">
            <a:solidFill>
              <a:srgbClr val="C00000"/>
            </a:solidFill>
          </a:ln>
        </p:spPr>
      </p:pic>
      <p:pic>
        <p:nvPicPr>
          <p:cNvPr id="108546" name="Picture 2" descr="C:\Users\wxh\AppData\Roaming\Tencent\Users\29097443\QQ\WinTemp\RichOle\LAB6C0TDGW8S3SL[TJ6~R$4.png"/>
          <p:cNvPicPr>
            <a:picLocks noChangeAspect="1" noChangeArrowheads="1"/>
          </p:cNvPicPr>
          <p:nvPr/>
        </p:nvPicPr>
        <p:blipFill>
          <a:blip r:embed="rId6" cstate="print"/>
          <a:srcRect/>
          <a:stretch>
            <a:fillRect/>
          </a:stretch>
        </p:blipFill>
        <p:spPr bwMode="auto">
          <a:xfrm>
            <a:off x="5959365" y="3641834"/>
            <a:ext cx="2971800" cy="1076325"/>
          </a:xfrm>
          <a:prstGeom prst="rect">
            <a:avLst/>
          </a:prstGeom>
          <a:noFill/>
          <a:ln w="38100">
            <a:solidFill>
              <a:srgbClr val="C00000"/>
            </a:solidFill>
          </a:ln>
        </p:spPr>
      </p:pic>
      <p:pic>
        <p:nvPicPr>
          <p:cNvPr id="108547" name="Picture 3" descr="C:\Users\wxh\AppData\Roaming\Tencent\Users\29097443\QQ\WinTemp\RichOle\UZVSF$DAXH)X[)X($ZB]ADC.png"/>
          <p:cNvPicPr>
            <a:picLocks noChangeAspect="1" noChangeArrowheads="1"/>
          </p:cNvPicPr>
          <p:nvPr/>
        </p:nvPicPr>
        <p:blipFill>
          <a:blip r:embed="rId7" cstate="print"/>
          <a:srcRect/>
          <a:stretch>
            <a:fillRect/>
          </a:stretch>
        </p:blipFill>
        <p:spPr bwMode="auto">
          <a:xfrm>
            <a:off x="5896303" y="1749972"/>
            <a:ext cx="2981325" cy="1095375"/>
          </a:xfrm>
          <a:prstGeom prst="rect">
            <a:avLst/>
          </a:prstGeom>
          <a:noFill/>
          <a:ln w="38100">
            <a:solidFill>
              <a:srgbClr val="C00000"/>
            </a:solidFill>
          </a:ln>
        </p:spPr>
      </p:pic>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399"/>
            <a:ext cx="11015870" cy="4335517"/>
          </a:xfrm>
        </p:spPr>
        <p:txBody>
          <a:bodyPr vert="horz" lIns="91440" tIns="45720" rIns="91440" bIns="45720" rtlCol="0">
            <a:noAutofit/>
          </a:bodyPr>
          <a:lstStyle/>
          <a:p>
            <a:r>
              <a:rPr lang="zh-CN" altLang="en-US" sz="2400" dirty="0" smtClean="0">
                <a:solidFill>
                  <a:schemeClr val="tx1">
                    <a:lumMod val="75000"/>
                    <a:lumOff val="25000"/>
                  </a:schemeClr>
                </a:solidFill>
              </a:rPr>
              <a:t>之前的</a:t>
            </a:r>
            <a:r>
              <a:rPr lang="en-US" altLang="zh-CN" sz="2400" dirty="0" smtClean="0">
                <a:solidFill>
                  <a:schemeClr val="tx1">
                    <a:lumMod val="75000"/>
                    <a:lumOff val="25000"/>
                  </a:schemeClr>
                </a:solidFill>
              </a:rPr>
              <a:t>IO</a:t>
            </a:r>
            <a:r>
              <a:rPr lang="zh-CN" altLang="en-US" sz="2400" dirty="0" smtClean="0">
                <a:solidFill>
                  <a:schemeClr val="tx1">
                    <a:lumMod val="75000"/>
                    <a:lumOff val="25000"/>
                  </a:schemeClr>
                </a:solidFill>
              </a:rPr>
              <a:t>流章节已经介绍，</a:t>
            </a:r>
            <a:r>
              <a:rPr lang="en-US" altLang="zh-CN" sz="2400" dirty="0" smtClean="0">
                <a:solidFill>
                  <a:schemeClr val="tx1">
                    <a:lumMod val="75000"/>
                    <a:lumOff val="25000"/>
                  </a:schemeClr>
                </a:solidFill>
              </a:rPr>
              <a:t>JDK1.5</a:t>
            </a:r>
            <a:r>
              <a:rPr lang="zh-CN" altLang="en-US" sz="2400" dirty="0" smtClean="0">
                <a:solidFill>
                  <a:schemeClr val="tx1">
                    <a:lumMod val="75000"/>
                    <a:lumOff val="25000"/>
                  </a:schemeClr>
                </a:solidFill>
              </a:rPr>
              <a:t>以后</a:t>
            </a:r>
            <a:r>
              <a:rPr lang="en-US" altLang="zh-CN" sz="2400" dirty="0" err="1" smtClean="0">
                <a:solidFill>
                  <a:schemeClr val="tx1">
                    <a:lumMod val="75000"/>
                    <a:lumOff val="25000"/>
                  </a:schemeClr>
                </a:solidFill>
              </a:rPr>
              <a:t>io</a:t>
            </a:r>
            <a:r>
              <a:rPr lang="zh-CN" altLang="en-US" sz="2400" dirty="0" smtClean="0">
                <a:solidFill>
                  <a:schemeClr val="tx1">
                    <a:lumMod val="75000"/>
                    <a:lumOff val="25000"/>
                  </a:schemeClr>
                </a:solidFill>
              </a:rPr>
              <a:t>包的很多功能已经通过</a:t>
            </a:r>
            <a:r>
              <a:rPr lang="en-US" altLang="zh-CN" sz="2400" dirty="0" err="1" smtClean="0">
                <a:solidFill>
                  <a:schemeClr val="tx1">
                    <a:lumMod val="75000"/>
                    <a:lumOff val="25000"/>
                  </a:schemeClr>
                </a:solidFill>
              </a:rPr>
              <a:t>nio</a:t>
            </a:r>
            <a:r>
              <a:rPr lang="zh-CN" altLang="en-US" sz="2400" dirty="0" smtClean="0">
                <a:solidFill>
                  <a:schemeClr val="tx1">
                    <a:lumMod val="75000"/>
                    <a:lumOff val="25000"/>
                  </a:schemeClr>
                </a:solidFill>
              </a:rPr>
              <a:t>的方式进行了重构，因此</a:t>
            </a:r>
            <a:r>
              <a:rPr lang="en-US" altLang="zh-CN" sz="2400" dirty="0" err="1" smtClean="0">
                <a:solidFill>
                  <a:schemeClr val="tx1">
                    <a:lumMod val="75000"/>
                    <a:lumOff val="25000"/>
                  </a:schemeClr>
                </a:solidFill>
              </a:rPr>
              <a:t>io</a:t>
            </a:r>
            <a:r>
              <a:rPr lang="zh-CN" altLang="en-US" sz="2400" dirty="0" smtClean="0">
                <a:solidFill>
                  <a:schemeClr val="tx1">
                    <a:lumMod val="75000"/>
                    <a:lumOff val="25000"/>
                  </a:schemeClr>
                </a:solidFill>
              </a:rPr>
              <a:t>操作本身的性能已经得到了极大的提升，但是</a:t>
            </a:r>
            <a:r>
              <a:rPr lang="en-US" altLang="zh-CN" sz="2400" dirty="0" err="1" smtClean="0">
                <a:solidFill>
                  <a:schemeClr val="tx1">
                    <a:lumMod val="75000"/>
                    <a:lumOff val="25000"/>
                  </a:schemeClr>
                </a:solidFill>
              </a:rPr>
              <a:t>nio</a:t>
            </a:r>
            <a:r>
              <a:rPr lang="zh-CN" altLang="en-US" sz="2400" dirty="0" smtClean="0">
                <a:solidFill>
                  <a:schemeClr val="tx1">
                    <a:lumMod val="75000"/>
                    <a:lumOff val="25000"/>
                  </a:schemeClr>
                </a:solidFill>
              </a:rPr>
              <a:t>和传统的</a:t>
            </a:r>
            <a:r>
              <a:rPr lang="en-US" altLang="zh-CN" sz="2400" dirty="0" err="1" smtClean="0">
                <a:solidFill>
                  <a:schemeClr val="tx1">
                    <a:lumMod val="75000"/>
                    <a:lumOff val="25000"/>
                  </a:schemeClr>
                </a:solidFill>
              </a:rPr>
              <a:t>io</a:t>
            </a:r>
            <a:r>
              <a:rPr lang="zh-CN" altLang="en-US" sz="2400" dirty="0" smtClean="0">
                <a:solidFill>
                  <a:schemeClr val="tx1">
                    <a:lumMod val="75000"/>
                    <a:lumOff val="25000"/>
                  </a:schemeClr>
                </a:solidFill>
              </a:rPr>
              <a:t>还有一个极大的差异：</a:t>
            </a:r>
            <a:r>
              <a:rPr lang="en-US" altLang="zh-CN" sz="2400" dirty="0" err="1" smtClean="0">
                <a:solidFill>
                  <a:srgbClr val="FF0000"/>
                </a:solidFill>
              </a:rPr>
              <a:t>nio</a:t>
            </a:r>
            <a:r>
              <a:rPr lang="zh-CN" altLang="en-US" sz="2400" dirty="0" smtClean="0">
                <a:solidFill>
                  <a:srgbClr val="FF0000"/>
                </a:solidFill>
              </a:rPr>
              <a:t>能够以非阻塞的形式完成数据读取</a:t>
            </a:r>
            <a:endParaRPr lang="en-US" altLang="zh-CN" sz="2400" dirty="0" smtClean="0">
              <a:solidFill>
                <a:srgbClr val="FF0000"/>
              </a:solidFill>
            </a:endParaRPr>
          </a:p>
          <a:p>
            <a:r>
              <a:rPr lang="zh-CN" altLang="en-US" sz="2400" dirty="0" smtClean="0">
                <a:solidFill>
                  <a:schemeClr val="tx1">
                    <a:lumMod val="75000"/>
                    <a:lumOff val="25000"/>
                  </a:schemeClr>
                </a:solidFill>
              </a:rPr>
              <a:t>以事件循环的方式读取数据而不是传统的阻塞方式读取数据带来的好处是无需在服务器端构建多余的线程来等待数据从而减轻服务器的性能负担</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构建</a:t>
            </a:r>
            <a:r>
              <a:rPr lang="en-US" altLang="zh-CN" sz="2400" dirty="0" err="1" smtClean="0">
                <a:solidFill>
                  <a:schemeClr val="tx1">
                    <a:lumMod val="75000"/>
                    <a:lumOff val="25000"/>
                  </a:schemeClr>
                </a:solidFill>
              </a:rPr>
              <a:t>nio</a:t>
            </a:r>
            <a:r>
              <a:rPr lang="zh-CN" altLang="en-US" sz="2400" dirty="0" smtClean="0">
                <a:solidFill>
                  <a:schemeClr val="tx1">
                    <a:lumMod val="75000"/>
                    <a:lumOff val="25000"/>
                  </a:schemeClr>
                </a:solidFill>
              </a:rPr>
              <a:t>版本的</a:t>
            </a:r>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服务器的基本过程是：</a:t>
            </a:r>
            <a:endParaRPr lang="en-US" altLang="zh-CN" sz="2400" dirty="0" smtClean="0">
              <a:solidFill>
                <a:schemeClr val="tx1">
                  <a:lumMod val="75000"/>
                  <a:lumOff val="25000"/>
                </a:schemeClr>
              </a:solidFill>
            </a:endParaRPr>
          </a:p>
          <a:p>
            <a:pPr lvl="1"/>
            <a:r>
              <a:rPr lang="zh-CN" altLang="en-US" sz="2000" dirty="0" smtClean="0">
                <a:solidFill>
                  <a:schemeClr val="tx1">
                    <a:lumMod val="75000"/>
                    <a:lumOff val="25000"/>
                  </a:schemeClr>
                </a:solidFill>
              </a:rPr>
              <a:t>开启</a:t>
            </a:r>
            <a:r>
              <a:rPr lang="en-US" altLang="zh-CN" sz="2000" dirty="0" err="1" smtClean="0">
                <a:solidFill>
                  <a:schemeClr val="tx1">
                    <a:lumMod val="75000"/>
                    <a:lumOff val="25000"/>
                  </a:schemeClr>
                </a:solidFill>
              </a:rPr>
              <a:t>ServerSocket</a:t>
            </a:r>
            <a:r>
              <a:rPr lang="zh-CN" altLang="en-US" sz="2000" dirty="0" smtClean="0">
                <a:solidFill>
                  <a:schemeClr val="tx1">
                    <a:lumMod val="75000"/>
                    <a:lumOff val="25000"/>
                  </a:schemeClr>
                </a:solidFill>
              </a:rPr>
              <a:t>通道并绑定一个</a:t>
            </a:r>
            <a:r>
              <a:rPr lang="en-US" altLang="zh-CN" sz="2000" dirty="0" smtClean="0">
                <a:solidFill>
                  <a:schemeClr val="tx1">
                    <a:lumMod val="75000"/>
                    <a:lumOff val="25000"/>
                  </a:schemeClr>
                </a:solidFill>
              </a:rPr>
              <a:t>TCP</a:t>
            </a:r>
            <a:r>
              <a:rPr lang="zh-CN" altLang="en-US" sz="2000" dirty="0" smtClean="0">
                <a:solidFill>
                  <a:schemeClr val="tx1">
                    <a:lumMod val="75000"/>
                    <a:lumOff val="25000"/>
                  </a:schemeClr>
                </a:solidFill>
              </a:rPr>
              <a:t>端口</a:t>
            </a:r>
            <a:endParaRPr lang="en-US" altLang="zh-CN"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创建</a:t>
            </a:r>
            <a:r>
              <a:rPr lang="en-US" altLang="zh-CN" sz="2000" dirty="0" err="1" smtClean="0">
                <a:solidFill>
                  <a:schemeClr val="tx1">
                    <a:lumMod val="75000"/>
                    <a:lumOff val="25000"/>
                  </a:schemeClr>
                </a:solidFill>
              </a:rPr>
              <a:t>nio</a:t>
            </a:r>
            <a:r>
              <a:rPr lang="zh-CN" altLang="en-US" sz="2000" dirty="0" smtClean="0">
                <a:solidFill>
                  <a:schemeClr val="tx1">
                    <a:lumMod val="75000"/>
                    <a:lumOff val="25000"/>
                  </a:schemeClr>
                </a:solidFill>
              </a:rPr>
              <a:t>事件选择器并注册到</a:t>
            </a:r>
            <a:r>
              <a:rPr lang="en-US" altLang="zh-CN" sz="2000" dirty="0" err="1" smtClean="0">
                <a:solidFill>
                  <a:schemeClr val="tx1">
                    <a:lumMod val="75000"/>
                    <a:lumOff val="25000"/>
                  </a:schemeClr>
                </a:solidFill>
              </a:rPr>
              <a:t>ServletSocket</a:t>
            </a:r>
            <a:endParaRPr lang="en-US" altLang="zh-CN"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循环处理选择器中关联的</a:t>
            </a:r>
            <a:r>
              <a:rPr lang="en-US" altLang="zh-CN" sz="2000" dirty="0" smtClean="0">
                <a:solidFill>
                  <a:schemeClr val="tx1">
                    <a:lumMod val="75000"/>
                    <a:lumOff val="25000"/>
                  </a:schemeClr>
                </a:solidFill>
              </a:rPr>
              <a:t>Socket</a:t>
            </a:r>
            <a:r>
              <a:rPr lang="zh-CN" altLang="en-US" sz="2000" dirty="0" smtClean="0">
                <a:solidFill>
                  <a:schemeClr val="tx1">
                    <a:lumMod val="75000"/>
                    <a:lumOff val="25000"/>
                  </a:schemeClr>
                </a:solidFill>
              </a:rPr>
              <a:t>事件（</a:t>
            </a:r>
            <a:r>
              <a:rPr lang="en-US" altLang="zh-CN" sz="2000" dirty="0" err="1" smtClean="0">
                <a:solidFill>
                  <a:schemeClr val="tx1">
                    <a:lumMod val="75000"/>
                    <a:lumOff val="25000"/>
                  </a:schemeClr>
                </a:solidFill>
              </a:rPr>
              <a:t>isAcceptable</a:t>
            </a:r>
            <a:r>
              <a:rPr lang="en-US" altLang="zh-CN" sz="2000" dirty="0" smtClean="0">
                <a:solidFill>
                  <a:schemeClr val="tx1">
                    <a:lumMod val="75000"/>
                    <a:lumOff val="25000"/>
                  </a:schemeClr>
                </a:solidFill>
              </a:rPr>
              <a:t>-</a:t>
            </a:r>
            <a:r>
              <a:rPr lang="zh-CN" altLang="en-US" sz="2000" dirty="0" smtClean="0">
                <a:solidFill>
                  <a:schemeClr val="tx1">
                    <a:lumMod val="75000"/>
                    <a:lumOff val="25000"/>
                  </a:schemeClr>
                </a:solidFill>
              </a:rPr>
              <a:t>有用户连接，</a:t>
            </a:r>
            <a:r>
              <a:rPr lang="en-US" altLang="zh-CN" sz="2000" dirty="0" err="1" smtClean="0">
                <a:solidFill>
                  <a:schemeClr val="tx1">
                    <a:lumMod val="75000"/>
                    <a:lumOff val="25000"/>
                  </a:schemeClr>
                </a:solidFill>
              </a:rPr>
              <a:t>isAcceptable</a:t>
            </a:r>
            <a:r>
              <a:rPr lang="en-US" altLang="zh-CN" sz="2000" dirty="0" smtClean="0">
                <a:solidFill>
                  <a:schemeClr val="tx1">
                    <a:lumMod val="75000"/>
                    <a:lumOff val="25000"/>
                  </a:schemeClr>
                </a:solidFill>
              </a:rPr>
              <a:t>-</a:t>
            </a:r>
            <a:r>
              <a:rPr lang="zh-CN" altLang="en-US" sz="2000" dirty="0" smtClean="0">
                <a:solidFill>
                  <a:schemeClr val="tx1">
                    <a:lumMod val="75000"/>
                    <a:lumOff val="25000"/>
                  </a:schemeClr>
                </a:solidFill>
              </a:rPr>
              <a:t>有数据可供读取）</a:t>
            </a:r>
            <a:endParaRPr lang="en-US" altLang="zh-CN" sz="2000" dirty="0" smtClean="0">
              <a:solidFill>
                <a:schemeClr val="tx1">
                  <a:lumMod val="75000"/>
                  <a:lumOff val="25000"/>
                </a:schemeClr>
              </a:solidFill>
            </a:endParaRPr>
          </a:p>
          <a:p>
            <a:pPr lvl="1"/>
            <a:endParaRPr lang="en-US" altLang="zh-CN" sz="20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a:solidFill>
                <a:schemeClr val="tx1">
                  <a:lumMod val="75000"/>
                  <a:lumOff val="25000"/>
                </a:schemeClr>
              </a:solidFill>
            </a:endParaRPr>
          </a:p>
          <a:p>
            <a:endParaRPr lang="en-US" altLang="zh-CN" sz="2400" dirty="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a:solidFill>
                <a:schemeClr val="tx1">
                  <a:lumMod val="75000"/>
                  <a:lumOff val="25000"/>
                </a:schemeClr>
              </a:solidFill>
            </a:endParaRPr>
          </a:p>
          <a:p>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4</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 </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nio</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实现无阻塞访问的</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Socket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服务器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25">
            <a:hlinkClick r:id="rId3" action="ppaction://hlinkfile"/>
          </p:cNvPr>
          <p:cNvSpPr txBox="1"/>
          <p:nvPr/>
        </p:nvSpPr>
        <p:spPr>
          <a:xfrm>
            <a:off x="9348953" y="0"/>
            <a:ext cx="2506716"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a:hlinkClick r:id="rId4" action="ppaction://hlinkfile"/>
              </a:rPr>
              <a:t>NIOServer.java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4【Java </a:t>
            </a:r>
            <a:r>
              <a:rPr lang="en-US" altLang="zh-CN" dirty="0" err="1"/>
              <a:t>nio</a:t>
            </a:r>
            <a:r>
              <a:rPr lang="zh-CN" altLang="en-US" dirty="0"/>
              <a:t>实现无阻塞访问的</a:t>
            </a:r>
            <a:r>
              <a:rPr lang="en-US" altLang="zh-CN" dirty="0"/>
              <a:t>Socket</a:t>
            </a:r>
            <a:r>
              <a:rPr lang="zh-CN" altLang="en-US" dirty="0"/>
              <a:t>服务器</a:t>
            </a:r>
            <a:r>
              <a:rPr lang="en-US" altLang="zh-CN" dirty="0" smtClean="0"/>
              <a:t>】</a:t>
            </a:r>
            <a:endParaRPr lang="zh-CN" altLang="en-US" dirty="0"/>
          </a:p>
        </p:txBody>
      </p:sp>
      <p:sp>
        <p:nvSpPr>
          <p:cNvPr id="6" name="TextBox 21"/>
          <p:cNvSpPr txBox="1"/>
          <p:nvPr/>
        </p:nvSpPr>
        <p:spPr>
          <a:xfrm>
            <a:off x="599090" y="1661016"/>
            <a:ext cx="10988565" cy="2862322"/>
          </a:xfrm>
          <a:prstGeom prst="rect">
            <a:avLst/>
          </a:prstGeom>
          <a:solidFill>
            <a:schemeClr val="bg1">
              <a:lumMod val="95000"/>
            </a:schemeClr>
          </a:solidFill>
        </p:spPr>
        <p:txBody>
          <a:bodyPr wrap="square" rtlCol="0">
            <a:spAutoFit/>
          </a:bodyPr>
          <a:lstStyle/>
          <a:p>
            <a:r>
              <a:rPr lang="en-US" altLang="zh-CN" dirty="0"/>
              <a:t>// </a:t>
            </a:r>
            <a:r>
              <a:rPr lang="zh-CN" altLang="en-US" dirty="0"/>
              <a:t>获取一个</a:t>
            </a:r>
            <a:r>
              <a:rPr lang="en-US" dirty="0" err="1"/>
              <a:t>ServerSocket</a:t>
            </a:r>
            <a:r>
              <a:rPr lang="zh-CN" altLang="en-US" dirty="0"/>
              <a:t>通道</a:t>
            </a:r>
          </a:p>
          <a:p>
            <a:r>
              <a:rPr lang="en-US" dirty="0" err="1"/>
              <a:t>ServerSocketChannel</a:t>
            </a:r>
            <a:r>
              <a:rPr lang="en-US" dirty="0"/>
              <a:t> </a:t>
            </a:r>
            <a:r>
              <a:rPr lang="en-US" dirty="0" err="1"/>
              <a:t>serverChannel</a:t>
            </a:r>
            <a:r>
              <a:rPr lang="en-US" dirty="0"/>
              <a:t> = </a:t>
            </a:r>
            <a:r>
              <a:rPr lang="en-US" dirty="0" err="1"/>
              <a:t>ServerSocketChannel.open</a:t>
            </a:r>
            <a:r>
              <a:rPr lang="en-US" dirty="0"/>
              <a:t>();</a:t>
            </a:r>
          </a:p>
          <a:p>
            <a:r>
              <a:rPr lang="en-US" dirty="0"/>
              <a:t>//</a:t>
            </a:r>
            <a:r>
              <a:rPr lang="zh-CN" altLang="en-US" dirty="0"/>
              <a:t>设置非阻塞方式读取数据</a:t>
            </a:r>
          </a:p>
          <a:p>
            <a:r>
              <a:rPr lang="en-US" dirty="0" err="1"/>
              <a:t>serverChannel.configureBlocking</a:t>
            </a:r>
            <a:r>
              <a:rPr lang="en-US" dirty="0"/>
              <a:t>(false);</a:t>
            </a:r>
          </a:p>
          <a:p>
            <a:r>
              <a:rPr lang="en-US" dirty="0" err="1"/>
              <a:t>serverChannel.socket</a:t>
            </a:r>
            <a:r>
              <a:rPr lang="en-US" dirty="0"/>
              <a:t>().bind(new </a:t>
            </a:r>
            <a:r>
              <a:rPr lang="en-US" dirty="0" err="1"/>
              <a:t>InetSocketAddress</a:t>
            </a:r>
            <a:r>
              <a:rPr lang="en-US" dirty="0"/>
              <a:t>(port));</a:t>
            </a:r>
          </a:p>
          <a:p>
            <a:r>
              <a:rPr lang="en-US" dirty="0"/>
              <a:t>// </a:t>
            </a:r>
            <a:r>
              <a:rPr lang="zh-CN" altLang="en-US" dirty="0"/>
              <a:t>获取通道管理器</a:t>
            </a:r>
          </a:p>
          <a:p>
            <a:r>
              <a:rPr lang="en-US" dirty="0"/>
              <a:t>selector = </a:t>
            </a:r>
            <a:r>
              <a:rPr lang="en-US" dirty="0" err="1"/>
              <a:t>Selector.open</a:t>
            </a:r>
            <a:r>
              <a:rPr lang="en-US" dirty="0"/>
              <a:t>();</a:t>
            </a:r>
          </a:p>
          <a:p>
            <a:r>
              <a:rPr lang="en-US" dirty="0"/>
              <a:t>// </a:t>
            </a:r>
            <a:r>
              <a:rPr lang="zh-CN" altLang="en-US" dirty="0"/>
              <a:t>将通道管理器与通道绑定，并为该通道注册</a:t>
            </a:r>
            <a:r>
              <a:rPr lang="en-US" dirty="0" err="1"/>
              <a:t>SelectionKey.OP_ACCEPT</a:t>
            </a:r>
            <a:r>
              <a:rPr lang="zh-CN" altLang="en-US" dirty="0"/>
              <a:t>事件，</a:t>
            </a:r>
          </a:p>
          <a:p>
            <a:r>
              <a:rPr lang="en-US" altLang="zh-CN" dirty="0"/>
              <a:t>// </a:t>
            </a:r>
            <a:r>
              <a:rPr lang="zh-CN" altLang="en-US" dirty="0"/>
              <a:t>只有当该事件到达时，</a:t>
            </a:r>
            <a:r>
              <a:rPr lang="en-US" dirty="0" err="1"/>
              <a:t>Selector.select</a:t>
            </a:r>
            <a:r>
              <a:rPr lang="en-US" dirty="0"/>
              <a:t>()</a:t>
            </a:r>
            <a:r>
              <a:rPr lang="zh-CN" altLang="en-US" dirty="0"/>
              <a:t>会返回，否则一直阻塞。</a:t>
            </a:r>
          </a:p>
          <a:p>
            <a:r>
              <a:rPr lang="en-US" dirty="0" err="1"/>
              <a:t>serverChannel.register</a:t>
            </a:r>
            <a:r>
              <a:rPr lang="en-US" dirty="0"/>
              <a:t>(selector, </a:t>
            </a:r>
            <a:r>
              <a:rPr lang="en-US" dirty="0" err="1"/>
              <a:t>SelectionKey.OP_ACCEPT</a:t>
            </a:r>
            <a:r>
              <a:rPr lang="en-US" dirty="0"/>
              <a:t>);</a:t>
            </a:r>
            <a:endParaRPr lang="en-US" dirty="0"/>
          </a:p>
        </p:txBody>
      </p:sp>
      <p:sp>
        <p:nvSpPr>
          <p:cNvPr id="7" name="内容占位符 2"/>
          <p:cNvSpPr>
            <a:spLocks noGrp="1"/>
          </p:cNvSpPr>
          <p:nvPr>
            <p:ph idx="1"/>
          </p:nvPr>
        </p:nvSpPr>
        <p:spPr>
          <a:xfrm>
            <a:off x="337930" y="914399"/>
            <a:ext cx="11015870" cy="4335517"/>
          </a:xfrm>
        </p:spPr>
        <p:txBody>
          <a:bodyPr vert="horz" lIns="91440" tIns="45720" rIns="91440" bIns="45720" rtlCol="0">
            <a:noAutofit/>
          </a:bodyPr>
          <a:lstStyle/>
          <a:p>
            <a:r>
              <a:rPr lang="zh-CN" altLang="en-US" sz="2400" dirty="0" smtClean="0">
                <a:solidFill>
                  <a:schemeClr val="tx1">
                    <a:lumMod val="75000"/>
                    <a:lumOff val="25000"/>
                  </a:schemeClr>
                </a:solidFill>
              </a:rPr>
              <a:t>开启</a:t>
            </a:r>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通道并绑定端口的流程如下：</a:t>
            </a:r>
            <a:endParaRPr lang="en-US" altLang="zh-CN" sz="20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p:txBody>
      </p:sp>
    </p:spTree>
    <p:extLst>
      <p:ext uri="{BB962C8B-B14F-4D97-AF65-F5344CB8AC3E}">
        <p14:creationId xmlns:p14="http://schemas.microsoft.com/office/powerpoint/2010/main" val="1957164614"/>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4【Java </a:t>
            </a:r>
            <a:r>
              <a:rPr lang="en-US" altLang="zh-CN" dirty="0" err="1"/>
              <a:t>nio</a:t>
            </a:r>
            <a:r>
              <a:rPr lang="zh-CN" altLang="en-US" dirty="0"/>
              <a:t>实现无阻塞访问的</a:t>
            </a:r>
            <a:r>
              <a:rPr lang="en-US" altLang="zh-CN" dirty="0"/>
              <a:t>Socket</a:t>
            </a:r>
            <a:r>
              <a:rPr lang="zh-CN" altLang="en-US" dirty="0"/>
              <a:t>服务器</a:t>
            </a:r>
            <a:r>
              <a:rPr lang="en-US" altLang="zh-CN" dirty="0" smtClean="0"/>
              <a:t>】</a:t>
            </a:r>
            <a:endParaRPr lang="zh-CN" altLang="en-US" dirty="0"/>
          </a:p>
        </p:txBody>
      </p:sp>
      <p:sp>
        <p:nvSpPr>
          <p:cNvPr id="6" name="TextBox 21"/>
          <p:cNvSpPr txBox="1"/>
          <p:nvPr/>
        </p:nvSpPr>
        <p:spPr>
          <a:xfrm>
            <a:off x="0" y="1599023"/>
            <a:ext cx="10988565" cy="5078313"/>
          </a:xfrm>
          <a:prstGeom prst="rect">
            <a:avLst/>
          </a:prstGeom>
          <a:solidFill>
            <a:schemeClr val="bg1">
              <a:lumMod val="95000"/>
            </a:schemeClr>
          </a:solidFill>
        </p:spPr>
        <p:txBody>
          <a:bodyPr wrap="square" rtlCol="0">
            <a:spAutoFit/>
          </a:bodyPr>
          <a:lstStyle/>
          <a:p>
            <a:r>
              <a:rPr lang="en-US" altLang="zh-CN" dirty="0"/>
              <a:t>// </a:t>
            </a:r>
            <a:r>
              <a:rPr lang="zh-CN" altLang="en-US" dirty="0"/>
              <a:t>当有注册的事件到达时，方法返回，否则</a:t>
            </a:r>
            <a:r>
              <a:rPr lang="zh-CN" altLang="en-US" dirty="0" smtClean="0"/>
              <a:t>阻塞</a:t>
            </a:r>
          </a:p>
          <a:p>
            <a:r>
              <a:rPr lang="en-US" altLang="zh-CN" dirty="0" err="1" smtClean="0"/>
              <a:t>selector.select</a:t>
            </a:r>
            <a:r>
              <a:rPr lang="en-US" altLang="zh-CN" dirty="0" smtClean="0"/>
              <a:t>();</a:t>
            </a:r>
            <a:endParaRPr lang="en-US" altLang="zh-CN" dirty="0"/>
          </a:p>
          <a:p>
            <a:r>
              <a:rPr lang="en-US" altLang="zh-CN" dirty="0"/>
              <a:t>// </a:t>
            </a:r>
            <a:r>
              <a:rPr lang="zh-CN" altLang="en-US" dirty="0"/>
              <a:t>获取</a:t>
            </a:r>
            <a:r>
              <a:rPr lang="en-US" altLang="zh-CN" dirty="0"/>
              <a:t>selector</a:t>
            </a:r>
            <a:r>
              <a:rPr lang="zh-CN" altLang="en-US" dirty="0"/>
              <a:t>中的迭代器，选中项为注册的事件</a:t>
            </a:r>
          </a:p>
          <a:p>
            <a:r>
              <a:rPr lang="en-US" altLang="zh-CN" dirty="0"/>
              <a:t>Iterator&lt;</a:t>
            </a:r>
            <a:r>
              <a:rPr lang="en-US" altLang="zh-CN" dirty="0" err="1"/>
              <a:t>SelectionKey</a:t>
            </a:r>
            <a:r>
              <a:rPr lang="en-US" altLang="zh-CN" dirty="0"/>
              <a:t>&gt; </a:t>
            </a:r>
            <a:r>
              <a:rPr lang="en-US" altLang="zh-CN" dirty="0" err="1"/>
              <a:t>ite</a:t>
            </a:r>
            <a:r>
              <a:rPr lang="en-US" altLang="zh-CN" dirty="0"/>
              <a:t> = </a:t>
            </a:r>
            <a:r>
              <a:rPr lang="en-US" altLang="zh-CN" dirty="0" err="1"/>
              <a:t>selector.selectedKeys</a:t>
            </a:r>
            <a:r>
              <a:rPr lang="en-US" altLang="zh-CN" dirty="0"/>
              <a:t>().iterator</a:t>
            </a:r>
            <a:r>
              <a:rPr lang="en-US" altLang="zh-CN" dirty="0" smtClean="0"/>
              <a:t>();</a:t>
            </a:r>
            <a:endParaRPr lang="en-US" altLang="zh-CN" dirty="0"/>
          </a:p>
          <a:p>
            <a:r>
              <a:rPr lang="en-US" altLang="zh-CN" dirty="0"/>
              <a:t>while (</a:t>
            </a:r>
            <a:r>
              <a:rPr lang="en-US" altLang="zh-CN" dirty="0" err="1"/>
              <a:t>ite.hasNext</a:t>
            </a:r>
            <a:r>
              <a:rPr lang="en-US" altLang="zh-CN" dirty="0"/>
              <a:t>()) {</a:t>
            </a:r>
          </a:p>
          <a:p>
            <a:r>
              <a:rPr lang="en-US" altLang="zh-CN" dirty="0"/>
              <a:t>	</a:t>
            </a:r>
            <a:r>
              <a:rPr lang="en-US" altLang="zh-CN" dirty="0" err="1"/>
              <a:t>SelectionKey</a:t>
            </a:r>
            <a:r>
              <a:rPr lang="en-US" altLang="zh-CN" dirty="0"/>
              <a:t> key = </a:t>
            </a:r>
            <a:r>
              <a:rPr lang="en-US" altLang="zh-CN" dirty="0" err="1"/>
              <a:t>ite.next</a:t>
            </a:r>
            <a:r>
              <a:rPr lang="en-US" altLang="zh-CN" dirty="0"/>
              <a:t>();</a:t>
            </a:r>
          </a:p>
          <a:p>
            <a:r>
              <a:rPr lang="en-US" altLang="zh-CN" dirty="0"/>
              <a:t>	// </a:t>
            </a:r>
            <a:r>
              <a:rPr lang="zh-CN" altLang="en-US" dirty="0"/>
              <a:t>删除已选</a:t>
            </a:r>
            <a:r>
              <a:rPr lang="en-US" altLang="zh-CN" dirty="0"/>
              <a:t>key</a:t>
            </a:r>
            <a:r>
              <a:rPr lang="zh-CN" altLang="en-US" dirty="0"/>
              <a:t>，防止重复处理</a:t>
            </a:r>
          </a:p>
          <a:p>
            <a:r>
              <a:rPr lang="zh-CN" altLang="en-US" dirty="0"/>
              <a:t>	</a:t>
            </a:r>
            <a:r>
              <a:rPr lang="en-US" altLang="zh-CN" dirty="0"/>
              <a:t>// </a:t>
            </a:r>
            <a:r>
              <a:rPr lang="zh-CN" altLang="en-US" dirty="0"/>
              <a:t>客户端请求连接事件</a:t>
            </a:r>
          </a:p>
          <a:p>
            <a:r>
              <a:rPr lang="zh-CN" altLang="en-US" dirty="0"/>
              <a:t>	</a:t>
            </a:r>
            <a:r>
              <a:rPr lang="en-US" altLang="zh-CN" dirty="0"/>
              <a:t>if (</a:t>
            </a:r>
            <a:r>
              <a:rPr lang="en-US" altLang="zh-CN" dirty="0" err="1"/>
              <a:t>key.isAcceptable</a:t>
            </a:r>
            <a:r>
              <a:rPr lang="en-US" altLang="zh-CN" dirty="0"/>
              <a:t>()) {</a:t>
            </a:r>
          </a:p>
          <a:p>
            <a:r>
              <a:rPr lang="en-US" altLang="zh-CN" dirty="0"/>
              <a:t>		</a:t>
            </a:r>
            <a:r>
              <a:rPr lang="en-US" altLang="zh-CN" dirty="0" err="1"/>
              <a:t>ServerSocketChannel</a:t>
            </a:r>
            <a:r>
              <a:rPr lang="en-US" altLang="zh-CN" dirty="0"/>
              <a:t> server = (</a:t>
            </a:r>
            <a:r>
              <a:rPr lang="en-US" altLang="zh-CN" dirty="0" err="1"/>
              <a:t>ServerSocketChannel</a:t>
            </a:r>
            <a:r>
              <a:rPr lang="en-US" altLang="zh-CN" dirty="0"/>
              <a:t>) </a:t>
            </a:r>
            <a:r>
              <a:rPr lang="en-US" altLang="zh-CN" dirty="0" err="1"/>
              <a:t>key.channel</a:t>
            </a:r>
            <a:r>
              <a:rPr lang="en-US" altLang="zh-CN" dirty="0"/>
              <a:t>();</a:t>
            </a:r>
          </a:p>
          <a:p>
            <a:r>
              <a:rPr lang="en-US" altLang="zh-CN" dirty="0"/>
              <a:t>		// </a:t>
            </a:r>
            <a:r>
              <a:rPr lang="zh-CN" altLang="en-US" dirty="0"/>
              <a:t>获得客户端连接通道</a:t>
            </a:r>
          </a:p>
          <a:p>
            <a:r>
              <a:rPr lang="zh-CN" altLang="en-US" dirty="0"/>
              <a:t>		</a:t>
            </a:r>
            <a:r>
              <a:rPr lang="en-US" altLang="zh-CN" dirty="0" err="1"/>
              <a:t>SocketChannel</a:t>
            </a:r>
            <a:r>
              <a:rPr lang="en-US" altLang="zh-CN" dirty="0"/>
              <a:t> channel = </a:t>
            </a:r>
            <a:r>
              <a:rPr lang="en-US" altLang="zh-CN" dirty="0" err="1"/>
              <a:t>server.accept</a:t>
            </a:r>
            <a:r>
              <a:rPr lang="en-US" altLang="zh-CN" dirty="0"/>
              <a:t>();</a:t>
            </a:r>
          </a:p>
          <a:p>
            <a:r>
              <a:rPr lang="en-US" altLang="zh-CN" dirty="0"/>
              <a:t>		</a:t>
            </a:r>
            <a:r>
              <a:rPr lang="en-US" altLang="zh-CN" dirty="0" err="1"/>
              <a:t>channel.configureBlocking</a:t>
            </a:r>
            <a:r>
              <a:rPr lang="en-US" altLang="zh-CN" dirty="0"/>
              <a:t>(false);</a:t>
            </a:r>
          </a:p>
          <a:p>
            <a:r>
              <a:rPr lang="en-US" altLang="zh-CN" dirty="0"/>
              <a:t>		// </a:t>
            </a:r>
            <a:r>
              <a:rPr lang="zh-CN" altLang="en-US" dirty="0"/>
              <a:t>向客户端发消息</a:t>
            </a:r>
          </a:p>
          <a:p>
            <a:r>
              <a:rPr lang="zh-CN" altLang="en-US" dirty="0"/>
              <a:t>		</a:t>
            </a:r>
            <a:r>
              <a:rPr lang="en-US" altLang="zh-CN" dirty="0" err="1"/>
              <a:t>channel.write</a:t>
            </a:r>
            <a:r>
              <a:rPr lang="en-US" altLang="zh-CN" dirty="0"/>
              <a:t>(</a:t>
            </a:r>
            <a:r>
              <a:rPr lang="en-US" altLang="zh-CN" dirty="0" err="1"/>
              <a:t>ByteBuffer.wrap</a:t>
            </a:r>
            <a:r>
              <a:rPr lang="en-US" altLang="zh-CN" dirty="0"/>
              <a:t>(new String("send message to client").</a:t>
            </a:r>
            <a:r>
              <a:rPr lang="en-US" altLang="zh-CN" dirty="0" err="1"/>
              <a:t>getBytes</a:t>
            </a:r>
            <a:r>
              <a:rPr lang="en-US" altLang="zh-CN" dirty="0"/>
              <a:t>()));</a:t>
            </a:r>
          </a:p>
          <a:p>
            <a:r>
              <a:rPr lang="en-US" altLang="zh-CN" dirty="0"/>
              <a:t>		// </a:t>
            </a:r>
            <a:r>
              <a:rPr lang="zh-CN" altLang="en-US" dirty="0"/>
              <a:t>在与客户端连接成功后，为客户端通道注册</a:t>
            </a:r>
            <a:r>
              <a:rPr lang="en-US" altLang="zh-CN" dirty="0" err="1"/>
              <a:t>SelectionKey.OP_READ</a:t>
            </a:r>
            <a:r>
              <a:rPr lang="zh-CN" altLang="en-US" dirty="0"/>
              <a:t>事件。</a:t>
            </a:r>
          </a:p>
          <a:p>
            <a:r>
              <a:rPr lang="zh-CN" altLang="en-US" dirty="0"/>
              <a:t>		</a:t>
            </a:r>
            <a:r>
              <a:rPr lang="en-US" altLang="zh-CN" dirty="0" err="1"/>
              <a:t>channel.register</a:t>
            </a:r>
            <a:r>
              <a:rPr lang="en-US" altLang="zh-CN" dirty="0"/>
              <a:t>(selector, </a:t>
            </a:r>
            <a:r>
              <a:rPr lang="en-US" altLang="zh-CN" dirty="0" err="1"/>
              <a:t>SelectionKey.OP_READ</a:t>
            </a:r>
            <a:r>
              <a:rPr lang="en-US" altLang="zh-CN" dirty="0"/>
              <a:t>);					</a:t>
            </a:r>
            <a:endParaRPr lang="en-US" dirty="0"/>
          </a:p>
        </p:txBody>
      </p:sp>
      <p:sp>
        <p:nvSpPr>
          <p:cNvPr id="7" name="内容占位符 2"/>
          <p:cNvSpPr>
            <a:spLocks noGrp="1"/>
          </p:cNvSpPr>
          <p:nvPr>
            <p:ph idx="1"/>
          </p:nvPr>
        </p:nvSpPr>
        <p:spPr>
          <a:xfrm>
            <a:off x="337930" y="914399"/>
            <a:ext cx="11015870" cy="4335517"/>
          </a:xfrm>
        </p:spPr>
        <p:txBody>
          <a:bodyPr vert="horz" lIns="91440" tIns="45720" rIns="91440" bIns="45720" rtlCol="0">
            <a:noAutofit/>
          </a:bodyPr>
          <a:lstStyle/>
          <a:p>
            <a:r>
              <a:rPr lang="zh-CN" altLang="en-US" sz="2400" dirty="0" smtClean="0">
                <a:solidFill>
                  <a:schemeClr val="tx1">
                    <a:lumMod val="75000"/>
                    <a:lumOff val="25000"/>
                  </a:schemeClr>
                </a:solidFill>
              </a:rPr>
              <a:t>处理</a:t>
            </a:r>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事件的流程如下：</a:t>
            </a:r>
            <a:endParaRPr lang="en-US" altLang="zh-CN" sz="20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p:txBody>
      </p:sp>
      <p:sp>
        <p:nvSpPr>
          <p:cNvPr id="3" name="矩形 2"/>
          <p:cNvSpPr/>
          <p:nvPr/>
        </p:nvSpPr>
        <p:spPr>
          <a:xfrm>
            <a:off x="5933689" y="914399"/>
            <a:ext cx="6096000" cy="2585323"/>
          </a:xfrm>
          <a:prstGeom prst="rect">
            <a:avLst/>
          </a:prstGeom>
          <a:solidFill>
            <a:schemeClr val="bg1">
              <a:lumMod val="95000"/>
            </a:schemeClr>
          </a:solidFill>
        </p:spPr>
        <p:txBody>
          <a:bodyPr wrap="square" rtlCol="0">
            <a:spAutoFit/>
          </a:bodyPr>
          <a:lstStyle/>
          <a:p>
            <a:endParaRPr lang="en-US" altLang="zh-CN" dirty="0"/>
          </a:p>
          <a:p>
            <a:r>
              <a:rPr lang="en-US" altLang="zh-CN" dirty="0"/>
              <a:t>	</a:t>
            </a:r>
            <a:r>
              <a:rPr lang="en-US" altLang="zh-CN" dirty="0"/>
              <a:t>} else if (</a:t>
            </a:r>
            <a:r>
              <a:rPr lang="en-US" altLang="zh-CN" dirty="0" err="1"/>
              <a:t>key.isReadable</a:t>
            </a:r>
            <a:r>
              <a:rPr lang="en-US" altLang="zh-CN" dirty="0"/>
              <a:t>()) {// </a:t>
            </a:r>
            <a:r>
              <a:rPr lang="zh-CN" altLang="en-US" dirty="0"/>
              <a:t>有可读数据事件</a:t>
            </a:r>
          </a:p>
          <a:p>
            <a:r>
              <a:rPr lang="zh-CN" altLang="en-US" dirty="0"/>
              <a:t>		</a:t>
            </a:r>
            <a:r>
              <a:rPr lang="en-US" altLang="zh-CN" dirty="0"/>
              <a:t>// </a:t>
            </a:r>
            <a:r>
              <a:rPr lang="zh-CN" altLang="en-US" dirty="0"/>
              <a:t>获取客户端传输数据可读取消息通道。</a:t>
            </a:r>
          </a:p>
          <a:p>
            <a:r>
              <a:rPr lang="zh-CN" altLang="en-US" dirty="0"/>
              <a:t>		</a:t>
            </a:r>
            <a:r>
              <a:rPr lang="en-US" altLang="zh-CN" dirty="0" err="1"/>
              <a:t>SocketChannel</a:t>
            </a:r>
            <a:r>
              <a:rPr lang="en-US" altLang="zh-CN" dirty="0"/>
              <a:t> channel = (</a:t>
            </a:r>
            <a:r>
              <a:rPr lang="en-US" altLang="zh-CN" dirty="0" err="1"/>
              <a:t>SocketChannel</a:t>
            </a:r>
            <a:r>
              <a:rPr lang="en-US" altLang="zh-CN" dirty="0"/>
              <a:t>) </a:t>
            </a:r>
            <a:r>
              <a:rPr lang="en-US" altLang="zh-CN" dirty="0" err="1"/>
              <a:t>key.channel</a:t>
            </a:r>
            <a:r>
              <a:rPr lang="en-US" altLang="zh-CN" dirty="0"/>
              <a:t>();</a:t>
            </a:r>
          </a:p>
          <a:p>
            <a:r>
              <a:rPr lang="en-US" altLang="zh-CN" dirty="0"/>
              <a:t>		// </a:t>
            </a:r>
            <a:r>
              <a:rPr lang="zh-CN" altLang="en-US" dirty="0"/>
              <a:t>处理数据</a:t>
            </a:r>
          </a:p>
          <a:p>
            <a:r>
              <a:rPr lang="zh-CN" altLang="en-US" dirty="0"/>
              <a:t>		</a:t>
            </a:r>
            <a:r>
              <a:rPr lang="en-US" altLang="zh-CN" dirty="0"/>
              <a:t>}</a:t>
            </a:r>
          </a:p>
          <a:p>
            <a:r>
              <a:rPr lang="en-US" altLang="zh-CN" dirty="0"/>
              <a:t>	}</a:t>
            </a:r>
          </a:p>
          <a:p>
            <a:r>
              <a:rPr lang="en-US" altLang="zh-CN" dirty="0"/>
              <a:t>}</a:t>
            </a:r>
          </a:p>
        </p:txBody>
      </p:sp>
    </p:spTree>
    <p:extLst>
      <p:ext uri="{BB962C8B-B14F-4D97-AF65-F5344CB8AC3E}">
        <p14:creationId xmlns:p14="http://schemas.microsoft.com/office/powerpoint/2010/main" val="3818414720"/>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399"/>
            <a:ext cx="11015870" cy="4335517"/>
          </a:xfrm>
        </p:spPr>
        <p:txBody>
          <a:bodyPr vert="horz" lIns="91440" tIns="45720" rIns="91440" bIns="45720" rtlCol="0">
            <a:noAutofit/>
          </a:bodyPr>
          <a:lstStyle/>
          <a:p>
            <a:r>
              <a:rPr lang="zh-CN" altLang="en-US" sz="2400" dirty="0" smtClean="0">
                <a:solidFill>
                  <a:schemeClr val="tx1">
                    <a:lumMod val="75000"/>
                    <a:lumOff val="25000"/>
                  </a:schemeClr>
                </a:solidFill>
              </a:rPr>
              <a:t>构建</a:t>
            </a:r>
            <a:r>
              <a:rPr lang="en-US" altLang="zh-CN" sz="2400" dirty="0" err="1" smtClean="0">
                <a:solidFill>
                  <a:schemeClr val="tx1">
                    <a:lumMod val="75000"/>
                    <a:lumOff val="25000"/>
                  </a:schemeClr>
                </a:solidFill>
              </a:rPr>
              <a:t>nio</a:t>
            </a:r>
            <a:r>
              <a:rPr lang="zh-CN" altLang="en-US" sz="2400" dirty="0" smtClean="0">
                <a:solidFill>
                  <a:schemeClr val="tx1">
                    <a:lumMod val="75000"/>
                    <a:lumOff val="25000"/>
                  </a:schemeClr>
                </a:solidFill>
              </a:rPr>
              <a:t>版本的</a:t>
            </a:r>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客户端的</a:t>
            </a:r>
            <a:r>
              <a:rPr lang="zh-CN" altLang="en-US" sz="2400" dirty="0" smtClean="0">
                <a:solidFill>
                  <a:schemeClr val="tx1">
                    <a:lumMod val="75000"/>
                    <a:lumOff val="25000"/>
                  </a:schemeClr>
                </a:solidFill>
              </a:rPr>
              <a:t>基本过程是：</a:t>
            </a:r>
            <a:endParaRPr lang="en-US" altLang="zh-CN" sz="2400" dirty="0" smtClean="0">
              <a:solidFill>
                <a:schemeClr val="tx1">
                  <a:lumMod val="75000"/>
                  <a:lumOff val="25000"/>
                </a:schemeClr>
              </a:solidFill>
            </a:endParaRPr>
          </a:p>
          <a:p>
            <a:pPr lvl="1"/>
            <a:r>
              <a:rPr lang="zh-CN" altLang="en-US" sz="2000" dirty="0" smtClean="0">
                <a:solidFill>
                  <a:schemeClr val="tx1">
                    <a:lumMod val="75000"/>
                    <a:lumOff val="25000"/>
                  </a:schemeClr>
                </a:solidFill>
              </a:rPr>
              <a:t>构建</a:t>
            </a:r>
            <a:r>
              <a:rPr lang="en-US" altLang="zh-CN" sz="2000" dirty="0" smtClean="0">
                <a:solidFill>
                  <a:schemeClr val="tx1">
                    <a:lumMod val="75000"/>
                    <a:lumOff val="25000"/>
                  </a:schemeClr>
                </a:solidFill>
              </a:rPr>
              <a:t>Socket</a:t>
            </a:r>
            <a:r>
              <a:rPr lang="zh-CN" altLang="en-US" sz="2000" dirty="0" smtClean="0">
                <a:solidFill>
                  <a:schemeClr val="tx1">
                    <a:lumMod val="75000"/>
                    <a:lumOff val="25000"/>
                  </a:schemeClr>
                </a:solidFill>
              </a:rPr>
              <a:t>通道（与服务器连接）</a:t>
            </a:r>
            <a:endParaRPr lang="en-US" altLang="zh-CN"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创建事件选择器，与</a:t>
            </a:r>
            <a:r>
              <a:rPr lang="en-US" altLang="zh-CN" sz="2000" dirty="0" smtClean="0">
                <a:solidFill>
                  <a:schemeClr val="tx1">
                    <a:lumMod val="75000"/>
                    <a:lumOff val="25000"/>
                  </a:schemeClr>
                </a:solidFill>
              </a:rPr>
              <a:t>Socket</a:t>
            </a:r>
            <a:r>
              <a:rPr lang="zh-CN" altLang="en-US" sz="2000" dirty="0" smtClean="0">
                <a:solidFill>
                  <a:schemeClr val="tx1">
                    <a:lumMod val="75000"/>
                    <a:lumOff val="25000"/>
                  </a:schemeClr>
                </a:solidFill>
              </a:rPr>
              <a:t>通道绑定</a:t>
            </a:r>
            <a:endParaRPr lang="en-US" altLang="zh-CN"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处理</a:t>
            </a:r>
            <a:r>
              <a:rPr lang="en-US" altLang="zh-CN" sz="2000" dirty="0" smtClean="0">
                <a:solidFill>
                  <a:schemeClr val="tx1">
                    <a:lumMod val="75000"/>
                    <a:lumOff val="25000"/>
                  </a:schemeClr>
                </a:solidFill>
              </a:rPr>
              <a:t>Socket</a:t>
            </a:r>
            <a:r>
              <a:rPr lang="zh-CN" altLang="en-US" sz="2000" dirty="0" smtClean="0">
                <a:solidFill>
                  <a:schemeClr val="tx1">
                    <a:lumMod val="75000"/>
                    <a:lumOff val="25000"/>
                  </a:schemeClr>
                </a:solidFill>
              </a:rPr>
              <a:t>通道事件</a:t>
            </a:r>
            <a:endParaRPr lang="en-US" altLang="zh-CN" sz="2000" dirty="0" smtClean="0">
              <a:solidFill>
                <a:schemeClr val="tx1">
                  <a:lumMod val="75000"/>
                  <a:lumOff val="25000"/>
                </a:schemeClr>
              </a:solidFill>
            </a:endParaRPr>
          </a:p>
          <a:p>
            <a:pPr lvl="1"/>
            <a:endParaRPr lang="en-US" altLang="zh-CN" sz="20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a:solidFill>
                <a:schemeClr val="tx1">
                  <a:lumMod val="75000"/>
                  <a:lumOff val="25000"/>
                </a:schemeClr>
              </a:solidFill>
            </a:endParaRPr>
          </a:p>
          <a:p>
            <a:endParaRPr lang="en-US" altLang="zh-CN" sz="2400" dirty="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a:solidFill>
                <a:schemeClr val="tx1">
                  <a:lumMod val="75000"/>
                  <a:lumOff val="25000"/>
                </a:schemeClr>
              </a:solidFill>
            </a:endParaRPr>
          </a:p>
          <a:p>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4</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 </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nio</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实现无阻塞访问的</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Socket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服务器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25">
            <a:hlinkClick r:id="rId3" action="ppaction://hlinkfile"/>
          </p:cNvPr>
          <p:cNvSpPr txBox="1"/>
          <p:nvPr/>
        </p:nvSpPr>
        <p:spPr>
          <a:xfrm>
            <a:off x="9348953" y="0"/>
            <a:ext cx="2506716" cy="646331"/>
          </a:xfrm>
          <a:prstGeom prst="rect">
            <a:avLst/>
          </a:prstGeom>
          <a:noFill/>
        </p:spPr>
        <p:txBody>
          <a:bodyPr wrap="square" rtlCol="0">
            <a:spAutoFit/>
          </a:bodyPr>
          <a:lstStyle/>
          <a:p>
            <a:r>
              <a:rPr lang="zh-CN" altLang="en-US" dirty="0" smtClean="0">
                <a:hlinkClick r:id="rId4" action="ppaction://hlinkfile"/>
              </a:rPr>
              <a:t>课堂案例</a:t>
            </a:r>
            <a:r>
              <a:rPr lang="zh-CN" altLang="en-US" dirty="0" smtClean="0">
                <a:hlinkClick r:id="rId4" action="ppaction://hlinkfile"/>
              </a:rPr>
              <a:t>：</a:t>
            </a:r>
            <a:r>
              <a:rPr lang="en-US" altLang="zh-CN" dirty="0">
                <a:hlinkClick r:id="rId4" action="ppaction://hlinkfile"/>
              </a:rPr>
              <a:t>NIOClient.java</a:t>
            </a:r>
            <a:endParaRPr lang="en-US" altLang="zh-CN" dirty="0" smtClean="0"/>
          </a:p>
        </p:txBody>
      </p:sp>
    </p:spTree>
    <p:extLst>
      <p:ext uri="{BB962C8B-B14F-4D97-AF65-F5344CB8AC3E}">
        <p14:creationId xmlns:p14="http://schemas.microsoft.com/office/powerpoint/2010/main" val="2184076599"/>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本节提问</a:t>
            </a:r>
            <a:r>
              <a:rPr lang="en-US" altLang="zh-CN" dirty="0" smtClean="0"/>
              <a:t>【Socket</a:t>
            </a:r>
            <a:r>
              <a:rPr lang="zh-CN" altLang="en-US" dirty="0" smtClean="0"/>
              <a:t>开发</a:t>
            </a:r>
            <a:r>
              <a:rPr lang="en-US" altLang="zh-CN" dirty="0" smtClean="0"/>
              <a:t>】</a:t>
            </a:r>
            <a:endParaRPr lang="zh-CN" altLang="en-US" dirty="0"/>
          </a:p>
        </p:txBody>
      </p:sp>
      <p:sp>
        <p:nvSpPr>
          <p:cNvPr id="4" name="内容占位符 2"/>
          <p:cNvSpPr>
            <a:spLocks noGrp="1"/>
          </p:cNvSpPr>
          <p:nvPr>
            <p:ph idx="1"/>
          </p:nvPr>
        </p:nvSpPr>
        <p:spPr>
          <a:xfrm>
            <a:off x="337930" y="914399"/>
            <a:ext cx="11015870" cy="4335517"/>
          </a:xfrm>
        </p:spPr>
        <p:txBody>
          <a:bodyPr vert="horz" lIns="91440" tIns="45720" rIns="91440" bIns="45720" rtlCol="0">
            <a:noAutofit/>
          </a:bodyPr>
          <a:lstStyle/>
          <a:p>
            <a:r>
              <a:rPr lang="zh-CN" altLang="en-US" sz="2400" dirty="0" smtClean="0">
                <a:solidFill>
                  <a:schemeClr val="tx1">
                    <a:lumMod val="75000"/>
                    <a:lumOff val="25000"/>
                  </a:schemeClr>
                </a:solidFill>
              </a:rPr>
              <a:t>利用传统</a:t>
            </a:r>
            <a:r>
              <a:rPr lang="en-US" altLang="zh-CN" sz="2400" dirty="0" err="1" smtClean="0">
                <a:solidFill>
                  <a:schemeClr val="tx1">
                    <a:lumMod val="75000"/>
                    <a:lumOff val="25000"/>
                  </a:schemeClr>
                </a:solidFill>
              </a:rPr>
              <a:t>io</a:t>
            </a:r>
            <a:r>
              <a:rPr lang="zh-CN" altLang="en-US" sz="2400" dirty="0" smtClean="0">
                <a:solidFill>
                  <a:schemeClr val="tx1">
                    <a:lumMod val="75000"/>
                    <a:lumOff val="25000"/>
                  </a:schemeClr>
                </a:solidFill>
              </a:rPr>
              <a:t>完成</a:t>
            </a:r>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通讯中一个服务器端对多个客户端提供服务时，线程特征是什么？为什么需要这样的结构？</a:t>
            </a:r>
            <a:endParaRPr lang="en-US" altLang="zh-CN" sz="2400"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【Socket</a:t>
            </a:r>
            <a:r>
              <a:rPr lang="zh-CN" altLang="en-US" dirty="0" smtClean="0"/>
              <a:t>开发</a:t>
            </a:r>
            <a:r>
              <a:rPr lang="en-US" altLang="zh-CN" dirty="0" smtClean="0"/>
              <a:t>】</a:t>
            </a:r>
            <a:endParaRPr lang="zh-CN" altLang="en-US" dirty="0"/>
          </a:p>
        </p:txBody>
      </p:sp>
      <p:sp>
        <p:nvSpPr>
          <p:cNvPr id="4" name="内容占位符 2"/>
          <p:cNvSpPr>
            <a:spLocks noGrp="1"/>
          </p:cNvSpPr>
          <p:nvPr>
            <p:ph idx="1"/>
          </p:nvPr>
        </p:nvSpPr>
        <p:spPr>
          <a:xfrm>
            <a:off x="337930" y="914399"/>
            <a:ext cx="11015870" cy="4335517"/>
          </a:xfrm>
        </p:spPr>
        <p:txBody>
          <a:bodyPr vert="horz" lIns="91440" tIns="45720" rIns="91440" bIns="45720" rtlCol="0">
            <a:noAutofit/>
          </a:bodyPr>
          <a:lstStyle/>
          <a:p>
            <a:r>
              <a:rPr lang="zh-CN" altLang="en-US" sz="2400" dirty="0" smtClean="0">
                <a:solidFill>
                  <a:schemeClr val="tx1">
                    <a:lumMod val="75000"/>
                    <a:lumOff val="25000"/>
                  </a:schemeClr>
                </a:solidFill>
              </a:rPr>
              <a:t>利用传统</a:t>
            </a:r>
            <a:r>
              <a:rPr lang="en-US" altLang="zh-CN" sz="2400" dirty="0" err="1" smtClean="0">
                <a:solidFill>
                  <a:schemeClr val="tx1">
                    <a:lumMod val="75000"/>
                    <a:lumOff val="25000"/>
                  </a:schemeClr>
                </a:solidFill>
              </a:rPr>
              <a:t>io</a:t>
            </a:r>
            <a:r>
              <a:rPr lang="zh-CN" altLang="en-US" sz="2400" dirty="0" smtClean="0">
                <a:solidFill>
                  <a:schemeClr val="tx1">
                    <a:lumMod val="75000"/>
                    <a:lumOff val="25000"/>
                  </a:schemeClr>
                </a:solidFill>
              </a:rPr>
              <a:t>完成</a:t>
            </a:r>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通讯中一个服务器端对多个客户端提供服务时，由于传统</a:t>
            </a:r>
            <a:r>
              <a:rPr lang="en-US" altLang="zh-CN" sz="2400" dirty="0" err="1" smtClean="0">
                <a:solidFill>
                  <a:schemeClr val="tx1">
                    <a:lumMod val="75000"/>
                    <a:lumOff val="25000"/>
                  </a:schemeClr>
                </a:solidFill>
              </a:rPr>
              <a:t>io</a:t>
            </a:r>
            <a:r>
              <a:rPr lang="zh-CN" altLang="en-US" sz="2400" dirty="0" smtClean="0">
                <a:solidFill>
                  <a:schemeClr val="tx1">
                    <a:lumMod val="75000"/>
                    <a:lumOff val="25000"/>
                  </a:schemeClr>
                </a:solidFill>
              </a:rPr>
              <a:t>在读取数据时是以阻塞的方式获取数据，即调用读取数据的方法后会导致调用线程阻塞，直到真的读取到期望的数据才会返回，因此，每一个客户端均需要提供一个独立的线程来维护（读取数据），否则，每一个用户均会影响其他用户的数据读取操作</a:t>
            </a:r>
            <a:endParaRPr lang="en-US" altLang="zh-CN" sz="2400"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节</a:t>
            </a:r>
            <a:r>
              <a:rPr lang="en-US" altLang="zh-CN" dirty="0" smtClean="0"/>
              <a:t>【UDP</a:t>
            </a:r>
            <a:r>
              <a:rPr lang="zh-CN" altLang="en-US" dirty="0" smtClean="0"/>
              <a:t>通讯</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：利用</a:t>
            </a:r>
            <a:r>
              <a:rPr lang="en-US" altLang="zh-CN" dirty="0" err="1" smtClean="0"/>
              <a:t>DatagramSocket</a:t>
            </a:r>
            <a:r>
              <a:rPr lang="zh-CN" altLang="en-US" dirty="0" smtClean="0"/>
              <a:t>发送和接收</a:t>
            </a:r>
            <a:r>
              <a:rPr lang="en-US" altLang="zh-CN" dirty="0" smtClean="0"/>
              <a:t>UDP</a:t>
            </a:r>
            <a:r>
              <a:rPr lang="zh-CN" altLang="en-US" dirty="0" smtClean="0"/>
              <a:t>数据报</a:t>
            </a:r>
          </a:p>
          <a:p>
            <a:r>
              <a:rPr lang="zh-CN" altLang="en-US" dirty="0" smtClean="0"/>
              <a:t>知识点</a:t>
            </a:r>
            <a:r>
              <a:rPr lang="en-US" altLang="zh-CN" dirty="0" smtClean="0"/>
              <a:t>2</a:t>
            </a:r>
            <a:r>
              <a:rPr lang="zh-CN" altLang="en-US" dirty="0" smtClean="0"/>
              <a:t>： </a:t>
            </a:r>
            <a:r>
              <a:rPr lang="en-US" altLang="zh-CN" dirty="0" smtClean="0"/>
              <a:t>UDP</a:t>
            </a:r>
            <a:r>
              <a:rPr lang="zh-CN" altLang="en-US" dirty="0" smtClean="0"/>
              <a:t>协议通讯的用户状态跟踪</a:t>
            </a:r>
          </a:p>
          <a:p>
            <a:endParaRPr lang="zh-CN" altLang="en-US" dirty="0" smtClean="0">
              <a:solidFill>
                <a:schemeClr val="tx1">
                  <a:lumMod val="75000"/>
                  <a:lumOff val="25000"/>
                </a:schemeClr>
              </a:solidFill>
            </a:endParaRPr>
          </a:p>
          <a:p>
            <a:pPr>
              <a:buNone/>
            </a:pPr>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节</a:t>
            </a:r>
            <a:r>
              <a:rPr lang="en-US" altLang="zh-CN" dirty="0" smtClean="0"/>
              <a:t>【</a:t>
            </a:r>
            <a:r>
              <a:rPr lang="zh-CN" altLang="en-US" dirty="0" smtClean="0"/>
              <a:t>网络编程概述</a:t>
            </a:r>
            <a:r>
              <a:rPr lang="en-US" altLang="zh-CN" dirty="0" smtClean="0"/>
              <a:t>】</a:t>
            </a:r>
            <a:endParaRPr lang="zh-CN" altLang="en-US" dirty="0"/>
          </a:p>
        </p:txBody>
      </p:sp>
      <p:sp>
        <p:nvSpPr>
          <p:cNvPr id="3" name="内容占位符 2"/>
          <p:cNvSpPr>
            <a:spLocks noGrp="1"/>
          </p:cNvSpPr>
          <p:nvPr>
            <p:ph idx="1"/>
          </p:nvPr>
        </p:nvSpPr>
        <p:spPr>
          <a:xfrm>
            <a:off x="822434" y="1095156"/>
            <a:ext cx="10515600" cy="4770438"/>
          </a:xfrm>
        </p:spPr>
        <p:txBody>
          <a:bodyPr vert="horz" lIns="91440" tIns="45720" rIns="91440" bIns="45720" rtlCol="0">
            <a:normAutofit fontScale="77500" lnSpcReduction="20000"/>
          </a:bodyPr>
          <a:lstStyle/>
          <a:p>
            <a:r>
              <a:rPr lang="zh-CN" altLang="en-US" dirty="0" smtClean="0"/>
              <a:t>知识点</a:t>
            </a:r>
            <a:r>
              <a:rPr lang="en-US" altLang="zh-CN" dirty="0" smtClean="0"/>
              <a:t>1</a:t>
            </a:r>
            <a:r>
              <a:rPr lang="zh-CN" altLang="en-US" dirty="0" smtClean="0"/>
              <a:t>： </a:t>
            </a:r>
            <a:r>
              <a:rPr lang="en-US" altLang="zh-CN" dirty="0" smtClean="0">
                <a:solidFill>
                  <a:schemeClr val="tx1">
                    <a:lumMod val="75000"/>
                    <a:lumOff val="25000"/>
                  </a:schemeClr>
                </a:solidFill>
              </a:rPr>
              <a:t>TCP/IP</a:t>
            </a:r>
            <a:r>
              <a:rPr lang="zh-CN" altLang="en-US" dirty="0" smtClean="0">
                <a:solidFill>
                  <a:schemeClr val="tx1">
                    <a:lumMod val="75000"/>
                    <a:lumOff val="25000"/>
                  </a:schemeClr>
                </a:solidFill>
              </a:rPr>
              <a:t>协议栈</a:t>
            </a:r>
          </a:p>
          <a:p>
            <a:r>
              <a:rPr lang="zh-CN" altLang="en-US" dirty="0" smtClean="0"/>
              <a:t>知识点</a:t>
            </a:r>
            <a:r>
              <a:rPr lang="en-US" altLang="zh-CN" dirty="0" smtClean="0"/>
              <a:t>2</a:t>
            </a:r>
            <a:r>
              <a:rPr lang="zh-CN" altLang="en-US" dirty="0" smtClean="0"/>
              <a:t>： </a:t>
            </a:r>
            <a:r>
              <a:rPr lang="en-US" altLang="zh-CN" dirty="0" smtClean="0">
                <a:solidFill>
                  <a:schemeClr val="tx1">
                    <a:lumMod val="75000"/>
                    <a:lumOff val="25000"/>
                  </a:schemeClr>
                </a:solidFill>
              </a:rPr>
              <a:t>IP</a:t>
            </a:r>
            <a:r>
              <a:rPr lang="zh-CN" altLang="en-US" dirty="0" smtClean="0">
                <a:solidFill>
                  <a:schemeClr val="tx1">
                    <a:lumMod val="75000"/>
                    <a:lumOff val="25000"/>
                  </a:schemeClr>
                </a:solidFill>
              </a:rPr>
              <a:t>地址及端口</a:t>
            </a:r>
          </a:p>
          <a:p>
            <a:r>
              <a:rPr lang="zh-CN" altLang="en-US" dirty="0" smtClean="0"/>
              <a:t>知识点</a:t>
            </a:r>
            <a:r>
              <a:rPr lang="en-US" altLang="zh-CN" dirty="0" smtClean="0"/>
              <a:t>3</a:t>
            </a:r>
            <a:r>
              <a:rPr lang="zh-CN" altLang="en-US" dirty="0" smtClean="0"/>
              <a:t>：</a:t>
            </a:r>
            <a:r>
              <a:rPr lang="zh-CN" altLang="en-US" dirty="0" smtClean="0">
                <a:solidFill>
                  <a:schemeClr val="tx1">
                    <a:lumMod val="75000"/>
                    <a:lumOff val="25000"/>
                  </a:schemeClr>
                </a:solidFill>
              </a:rPr>
              <a:t>子网</a:t>
            </a:r>
          </a:p>
          <a:p>
            <a:r>
              <a:rPr lang="zh-CN" altLang="en-US" dirty="0" smtClean="0"/>
              <a:t>知识点</a:t>
            </a:r>
            <a:r>
              <a:rPr lang="en-US" altLang="zh-CN" dirty="0" smtClean="0"/>
              <a:t>4</a:t>
            </a:r>
            <a:r>
              <a:rPr lang="zh-CN" altLang="en-US" dirty="0" smtClean="0"/>
              <a:t>： </a:t>
            </a:r>
            <a:r>
              <a:rPr lang="en-US" altLang="zh-CN" dirty="0" smtClean="0">
                <a:solidFill>
                  <a:schemeClr val="tx1">
                    <a:lumMod val="75000"/>
                    <a:lumOff val="25000"/>
                  </a:schemeClr>
                </a:solidFill>
              </a:rPr>
              <a:t>TCP</a:t>
            </a:r>
            <a:r>
              <a:rPr lang="zh-CN" altLang="en-US" dirty="0" smtClean="0">
                <a:solidFill>
                  <a:schemeClr val="tx1">
                    <a:lumMod val="75000"/>
                    <a:lumOff val="25000"/>
                  </a:schemeClr>
                </a:solidFill>
              </a:rPr>
              <a:t>协议与</a:t>
            </a:r>
            <a:r>
              <a:rPr lang="en-US" altLang="zh-CN" dirty="0" smtClean="0">
                <a:solidFill>
                  <a:schemeClr val="tx1">
                    <a:lumMod val="75000"/>
                    <a:lumOff val="25000"/>
                  </a:schemeClr>
                </a:solidFill>
              </a:rPr>
              <a:t>UDP</a:t>
            </a:r>
            <a:r>
              <a:rPr lang="zh-CN" altLang="en-US" dirty="0" smtClean="0">
                <a:solidFill>
                  <a:schemeClr val="tx1">
                    <a:lumMod val="75000"/>
                    <a:lumOff val="25000"/>
                  </a:schemeClr>
                </a:solidFill>
              </a:rPr>
              <a:t>协议的差异</a:t>
            </a:r>
          </a:p>
          <a:p>
            <a:r>
              <a:rPr lang="zh-CN" altLang="en-US" dirty="0" smtClean="0"/>
              <a:t>知识点</a:t>
            </a:r>
            <a:r>
              <a:rPr lang="en-US" altLang="zh-CN" dirty="0" smtClean="0"/>
              <a:t>5</a:t>
            </a:r>
            <a:r>
              <a:rPr lang="zh-CN" altLang="en-US" dirty="0" smtClean="0"/>
              <a:t>： </a:t>
            </a:r>
            <a:r>
              <a:rPr lang="en-US" altLang="zh-CN" dirty="0" smtClean="0">
                <a:solidFill>
                  <a:schemeClr val="tx1">
                    <a:lumMod val="75000"/>
                    <a:lumOff val="25000"/>
                  </a:schemeClr>
                </a:solidFill>
              </a:rPr>
              <a:t>HTTP</a:t>
            </a:r>
            <a:r>
              <a:rPr lang="zh-CN" altLang="en-US" dirty="0" smtClean="0">
                <a:solidFill>
                  <a:schemeClr val="tx1">
                    <a:lumMod val="75000"/>
                    <a:lumOff val="25000"/>
                  </a:schemeClr>
                </a:solidFill>
              </a:rPr>
              <a:t>协议</a:t>
            </a:r>
          </a:p>
          <a:p>
            <a:r>
              <a:rPr lang="zh-CN" altLang="en-US" dirty="0" smtClean="0"/>
              <a:t>知识点</a:t>
            </a:r>
            <a:r>
              <a:rPr lang="en-US" altLang="zh-CN" dirty="0" smtClean="0"/>
              <a:t>6</a:t>
            </a:r>
            <a:r>
              <a:rPr lang="zh-CN" altLang="en-US" dirty="0" smtClean="0"/>
              <a:t>：</a:t>
            </a:r>
            <a:r>
              <a:rPr lang="zh-CN" altLang="en-US" dirty="0" smtClean="0">
                <a:solidFill>
                  <a:schemeClr val="tx1">
                    <a:lumMod val="75000"/>
                    <a:lumOff val="25000"/>
                  </a:schemeClr>
                </a:solidFill>
              </a:rPr>
              <a:t>请求方式</a:t>
            </a:r>
          </a:p>
          <a:p>
            <a:r>
              <a:rPr lang="zh-CN" altLang="en-US" dirty="0" smtClean="0"/>
              <a:t>知识点</a:t>
            </a:r>
            <a:r>
              <a:rPr lang="en-US" altLang="zh-CN" dirty="0" smtClean="0"/>
              <a:t>7</a:t>
            </a:r>
            <a:r>
              <a:rPr lang="zh-CN" altLang="en-US" dirty="0" smtClean="0"/>
              <a:t>： </a:t>
            </a:r>
            <a:r>
              <a:rPr lang="en-US" altLang="zh-CN" dirty="0" smtClean="0">
                <a:solidFill>
                  <a:schemeClr val="tx1">
                    <a:lumMod val="75000"/>
                    <a:lumOff val="25000"/>
                  </a:schemeClr>
                </a:solidFill>
              </a:rPr>
              <a:t>HTTP</a:t>
            </a:r>
            <a:r>
              <a:rPr lang="zh-CN" altLang="en-US" dirty="0" smtClean="0">
                <a:solidFill>
                  <a:schemeClr val="tx1">
                    <a:lumMod val="75000"/>
                    <a:lumOff val="25000"/>
                  </a:schemeClr>
                </a:solidFill>
              </a:rPr>
              <a:t>请求与响应结构</a:t>
            </a:r>
          </a:p>
          <a:p>
            <a:r>
              <a:rPr lang="zh-CN" altLang="en-US" dirty="0" smtClean="0"/>
              <a:t>知识点</a:t>
            </a:r>
            <a:r>
              <a:rPr lang="en-US" altLang="zh-CN" dirty="0" smtClean="0"/>
              <a:t>8</a:t>
            </a:r>
            <a:r>
              <a:rPr lang="zh-CN" altLang="en-US" dirty="0" smtClean="0"/>
              <a:t>：</a:t>
            </a:r>
            <a:r>
              <a:rPr lang="zh-CN" altLang="en-US" dirty="0" smtClean="0">
                <a:solidFill>
                  <a:schemeClr val="tx1">
                    <a:lumMod val="75000"/>
                    <a:lumOff val="25000"/>
                  </a:schemeClr>
                </a:solidFill>
              </a:rPr>
              <a:t>重要的请求、响应属性及响应</a:t>
            </a:r>
            <a:r>
              <a:rPr lang="en-US" altLang="zh-CN" dirty="0" smtClean="0">
                <a:solidFill>
                  <a:schemeClr val="tx1">
                    <a:lumMod val="75000"/>
                    <a:lumOff val="25000"/>
                  </a:schemeClr>
                </a:solidFill>
              </a:rPr>
              <a:t>code</a:t>
            </a:r>
          </a:p>
          <a:p>
            <a:endParaRPr lang="zh-CN" altLang="en-US" dirty="0" smtClean="0">
              <a:solidFill>
                <a:schemeClr val="tx1">
                  <a:lumMod val="75000"/>
                  <a:lumOff val="25000"/>
                </a:schemeClr>
              </a:solidFill>
            </a:endParaRPr>
          </a:p>
          <a:p>
            <a:pPr>
              <a:buNone/>
            </a:pPr>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225" y="662151"/>
            <a:ext cx="11517739" cy="6195849"/>
          </a:xfrm>
        </p:spPr>
        <p:txBody>
          <a:bodyPr vert="horz" lIns="91440" tIns="45720" rIns="91440" bIns="45720" rtlCol="0">
            <a:noAutofit/>
          </a:bodyPr>
          <a:lstStyle/>
          <a:p>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语言中使用数据报</a:t>
            </a:r>
            <a:r>
              <a:rPr lang="en-US" altLang="zh-CN" sz="2400" dirty="0" smtClean="0">
                <a:solidFill>
                  <a:schemeClr val="tx1">
                    <a:lumMod val="75000"/>
                    <a:lumOff val="25000"/>
                  </a:schemeClr>
                </a:solidFill>
              </a:rPr>
              <a:t>(Datagram)</a:t>
            </a:r>
            <a:r>
              <a:rPr lang="zh-CN" altLang="en-US" sz="2400" dirty="0" smtClean="0">
                <a:solidFill>
                  <a:schemeClr val="tx1">
                    <a:lumMod val="75000"/>
                    <a:lumOff val="25000"/>
                  </a:schemeClr>
                </a:solidFill>
              </a:rPr>
              <a:t>进行基于</a:t>
            </a:r>
            <a:r>
              <a:rPr lang="en-US" altLang="zh-CN" sz="2400" dirty="0" smtClean="0">
                <a:solidFill>
                  <a:schemeClr val="tx1">
                    <a:lumMod val="75000"/>
                    <a:lumOff val="25000"/>
                  </a:schemeClr>
                </a:solidFill>
              </a:rPr>
              <a:t>UDP</a:t>
            </a:r>
            <a:r>
              <a:rPr lang="zh-CN" altLang="en-US" sz="2400" dirty="0" smtClean="0">
                <a:solidFill>
                  <a:schemeClr val="tx1">
                    <a:lumMod val="75000"/>
                    <a:lumOff val="25000"/>
                  </a:schemeClr>
                </a:solidFill>
              </a:rPr>
              <a:t>的网络编程；</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数据报（</a:t>
            </a:r>
            <a:r>
              <a:rPr lang="en-US" altLang="zh-CN" sz="2400" dirty="0" smtClean="0">
                <a:solidFill>
                  <a:schemeClr val="tx1">
                    <a:lumMod val="75000"/>
                    <a:lumOff val="25000"/>
                  </a:schemeClr>
                </a:solidFill>
              </a:rPr>
              <a:t>Datagram</a:t>
            </a:r>
            <a:r>
              <a:rPr lang="zh-CN" altLang="en-US" sz="2400" dirty="0" smtClean="0">
                <a:solidFill>
                  <a:schemeClr val="tx1">
                    <a:lumMod val="75000"/>
                    <a:lumOff val="25000"/>
                  </a:schemeClr>
                </a:solidFill>
              </a:rPr>
              <a:t>）如同邮件系统，不能保证可靠的传输，而面向链接的</a:t>
            </a:r>
            <a:r>
              <a:rPr lang="en-US" altLang="zh-CN" sz="2400" dirty="0" smtClean="0">
                <a:solidFill>
                  <a:schemeClr val="tx1">
                    <a:lumMod val="75000"/>
                    <a:lumOff val="25000"/>
                  </a:schemeClr>
                </a:solidFill>
              </a:rPr>
              <a:t>TCP</a:t>
            </a:r>
            <a:r>
              <a:rPr lang="zh-CN" altLang="en-US" sz="2400" dirty="0" smtClean="0">
                <a:solidFill>
                  <a:schemeClr val="tx1">
                    <a:lumMod val="75000"/>
                    <a:lumOff val="25000"/>
                  </a:schemeClr>
                </a:solidFill>
              </a:rPr>
              <a:t>就好比打电话，双方能肯定对方接受到了信息；</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Java API</a:t>
            </a:r>
            <a:r>
              <a:rPr lang="zh-CN" altLang="en-US" sz="2400" dirty="0" smtClean="0">
                <a:solidFill>
                  <a:schemeClr val="tx1">
                    <a:lumMod val="75000"/>
                    <a:lumOff val="25000"/>
                  </a:schemeClr>
                </a:solidFill>
              </a:rPr>
              <a:t>中</a:t>
            </a:r>
            <a:r>
              <a:rPr lang="en-US" altLang="zh-CN" sz="2400" dirty="0" smtClean="0">
                <a:solidFill>
                  <a:schemeClr val="tx1">
                    <a:lumMod val="75000"/>
                    <a:lumOff val="25000"/>
                  </a:schemeClr>
                </a:solidFill>
              </a:rPr>
              <a:t>java.net</a:t>
            </a:r>
            <a:r>
              <a:rPr lang="zh-CN" altLang="en-US" sz="2400" dirty="0" smtClean="0">
                <a:solidFill>
                  <a:schemeClr val="tx1">
                    <a:lumMod val="75000"/>
                    <a:lumOff val="25000"/>
                  </a:schemeClr>
                </a:solidFill>
              </a:rPr>
              <a:t>包提供了</a:t>
            </a:r>
            <a:r>
              <a:rPr lang="en-US" altLang="zh-CN" sz="2400" dirty="0" err="1" smtClean="0">
                <a:solidFill>
                  <a:schemeClr val="tx1">
                    <a:lumMod val="75000"/>
                    <a:lumOff val="25000"/>
                  </a:schemeClr>
                </a:solidFill>
              </a:rPr>
              <a:t>DatagramSocket</a:t>
            </a:r>
            <a:r>
              <a:rPr lang="zh-CN" altLang="en-US" sz="2400" dirty="0" smtClean="0">
                <a:solidFill>
                  <a:schemeClr val="tx1">
                    <a:lumMod val="75000"/>
                    <a:lumOff val="25000"/>
                  </a:schemeClr>
                </a:solidFill>
              </a:rPr>
              <a:t>和</a:t>
            </a:r>
            <a:r>
              <a:rPr lang="en-US" altLang="zh-CN" sz="2400" dirty="0" err="1" smtClean="0">
                <a:solidFill>
                  <a:schemeClr val="tx1">
                    <a:lumMod val="75000"/>
                    <a:lumOff val="25000"/>
                  </a:schemeClr>
                </a:solidFill>
              </a:rPr>
              <a:t>DatagramPacket</a:t>
            </a:r>
            <a:r>
              <a:rPr lang="zh-CN" altLang="en-US" sz="2400" dirty="0" smtClean="0">
                <a:solidFill>
                  <a:schemeClr val="tx1">
                    <a:lumMod val="75000"/>
                    <a:lumOff val="25000"/>
                  </a:schemeClr>
                </a:solidFill>
              </a:rPr>
              <a:t>两个类，用来支持数据报通信；</a:t>
            </a:r>
            <a:endParaRPr lang="en-US" altLang="zh-CN" sz="2400" dirty="0" smtClean="0">
              <a:solidFill>
                <a:schemeClr val="tx1">
                  <a:lumMod val="75000"/>
                  <a:lumOff val="25000"/>
                </a:schemeClr>
              </a:solidFill>
            </a:endParaRPr>
          </a:p>
          <a:p>
            <a:r>
              <a:rPr lang="en-US" altLang="zh-CN" sz="2400" dirty="0" err="1" smtClean="0">
                <a:solidFill>
                  <a:schemeClr val="tx1">
                    <a:lumMod val="75000"/>
                    <a:lumOff val="25000"/>
                  </a:schemeClr>
                </a:solidFill>
              </a:rPr>
              <a:t>DatagramSocket</a:t>
            </a:r>
            <a:r>
              <a:rPr lang="zh-CN" altLang="en-US" sz="2400" dirty="0" smtClean="0">
                <a:solidFill>
                  <a:schemeClr val="tx1">
                    <a:lumMod val="75000"/>
                    <a:lumOff val="25000"/>
                  </a:schemeClr>
                </a:solidFill>
              </a:rPr>
              <a:t>用于在程序之间建立传送数据报的通信连接；</a:t>
            </a:r>
            <a:endParaRPr lang="en-US" altLang="zh-CN" sz="2400" dirty="0" smtClean="0">
              <a:solidFill>
                <a:schemeClr val="tx1">
                  <a:lumMod val="75000"/>
                  <a:lumOff val="25000"/>
                </a:schemeClr>
              </a:solidFill>
            </a:endParaRPr>
          </a:p>
          <a:p>
            <a:r>
              <a:rPr lang="en-US" altLang="zh-CN" sz="2400" dirty="0" err="1" smtClean="0">
                <a:solidFill>
                  <a:schemeClr val="tx1">
                    <a:lumMod val="75000"/>
                    <a:lumOff val="25000"/>
                  </a:schemeClr>
                </a:solidFill>
              </a:rPr>
              <a:t>DatagramPacket</a:t>
            </a:r>
            <a:r>
              <a:rPr lang="zh-CN" altLang="en-US" sz="2400" dirty="0" smtClean="0">
                <a:solidFill>
                  <a:schemeClr val="tx1">
                    <a:lumMod val="75000"/>
                    <a:lumOff val="25000"/>
                  </a:schemeClr>
                </a:solidFill>
              </a:rPr>
              <a:t>则用来表示一个数据报；</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用数据报方式进行网络编程时，无论客户端还是服务器端都要建立一个</a:t>
            </a:r>
            <a:r>
              <a:rPr lang="en-US" altLang="zh-CN" sz="2400" dirty="0" err="1" smtClean="0">
                <a:solidFill>
                  <a:schemeClr val="tx1">
                    <a:lumMod val="75000"/>
                    <a:lumOff val="25000"/>
                  </a:schemeClr>
                </a:solidFill>
              </a:rPr>
              <a:t>DatagramSocket</a:t>
            </a:r>
            <a:r>
              <a:rPr lang="zh-CN" altLang="en-US" sz="2400" dirty="0" smtClean="0">
                <a:solidFill>
                  <a:schemeClr val="tx1">
                    <a:lumMod val="75000"/>
                    <a:lumOff val="25000"/>
                  </a:schemeClr>
                </a:solidFill>
              </a:rPr>
              <a:t>对象，用来接收或发送数据报，然后使用</a:t>
            </a:r>
            <a:r>
              <a:rPr lang="en-US" altLang="zh-CN" sz="2400" dirty="0" err="1" smtClean="0">
                <a:solidFill>
                  <a:schemeClr val="tx1">
                    <a:lumMod val="75000"/>
                    <a:lumOff val="25000"/>
                  </a:schemeClr>
                </a:solidFill>
              </a:rPr>
              <a:t>DatagramPacket</a:t>
            </a:r>
            <a:r>
              <a:rPr lang="zh-CN" altLang="en-US" sz="2400" dirty="0" smtClean="0">
                <a:solidFill>
                  <a:schemeClr val="tx1">
                    <a:lumMod val="75000"/>
                    <a:lumOff val="25000"/>
                  </a:schemeClr>
                </a:solidFill>
              </a:rPr>
              <a:t>类对象作为传输数据的载体；</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利用</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DatagramSocket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发送和接收</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UDP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数据报</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225" y="662151"/>
            <a:ext cx="11517739" cy="788277"/>
          </a:xfrm>
        </p:spPr>
        <p:txBody>
          <a:bodyPr vert="horz" lIns="91440" tIns="45720" rIns="91440" bIns="45720" rtlCol="0">
            <a:noAutofit/>
          </a:bodyPr>
          <a:lstStyle/>
          <a:p>
            <a:r>
              <a:rPr lang="zh-CN" altLang="en-US" sz="2400" dirty="0" smtClean="0">
                <a:solidFill>
                  <a:schemeClr val="tx1">
                    <a:lumMod val="75000"/>
                    <a:lumOff val="25000"/>
                  </a:schemeClr>
                </a:solidFill>
              </a:rPr>
              <a:t>客户端</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利用</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DatagramSocket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发送和接收</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UDP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数据报</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630621" y="1266878"/>
            <a:ext cx="10988565" cy="3416320"/>
          </a:xfrm>
          <a:prstGeom prst="rect">
            <a:avLst/>
          </a:prstGeom>
          <a:solidFill>
            <a:schemeClr val="bg1">
              <a:lumMod val="95000"/>
            </a:schemeClr>
          </a:solidFill>
        </p:spPr>
        <p:txBody>
          <a:bodyPr wrap="square" rtlCol="0">
            <a:spAutoFit/>
          </a:bodyPr>
          <a:lstStyle/>
          <a:p>
            <a:r>
              <a:rPr lang="en-US" altLang="zh-CN" dirty="0" smtClean="0"/>
              <a:t>//</a:t>
            </a:r>
            <a:r>
              <a:rPr lang="zh-CN" altLang="en-US" dirty="0" smtClean="0"/>
              <a:t>创建</a:t>
            </a:r>
            <a:r>
              <a:rPr lang="en-US" dirty="0" err="1" smtClean="0"/>
              <a:t>DatagramSocket</a:t>
            </a:r>
            <a:r>
              <a:rPr lang="zh-CN" altLang="en-US" dirty="0" smtClean="0"/>
              <a:t>对象，绑定端口</a:t>
            </a:r>
            <a:r>
              <a:rPr lang="en-US" altLang="zh-CN" dirty="0" smtClean="0"/>
              <a:t>3456</a:t>
            </a:r>
          </a:p>
          <a:p>
            <a:r>
              <a:rPr lang="en-US" dirty="0" err="1" smtClean="0"/>
              <a:t>DatagramSocket</a:t>
            </a:r>
            <a:r>
              <a:rPr lang="en-US" dirty="0" smtClean="0"/>
              <a:t> </a:t>
            </a:r>
            <a:r>
              <a:rPr lang="en-US" dirty="0" err="1" smtClean="0"/>
              <a:t>sendSocket</a:t>
            </a:r>
            <a:r>
              <a:rPr lang="en-US" dirty="0" smtClean="0"/>
              <a:t> = new </a:t>
            </a:r>
            <a:r>
              <a:rPr lang="en-US" dirty="0" err="1" smtClean="0"/>
              <a:t>DatagramSocket</a:t>
            </a:r>
            <a:r>
              <a:rPr lang="en-US" dirty="0" smtClean="0"/>
              <a:t>(3456);</a:t>
            </a:r>
          </a:p>
          <a:p>
            <a:r>
              <a:rPr lang="en-US" dirty="0" smtClean="0"/>
              <a:t>//</a:t>
            </a:r>
            <a:r>
              <a:rPr lang="zh-CN" altLang="en-US" dirty="0" smtClean="0"/>
              <a:t>准备好要发送的数据，类型为</a:t>
            </a:r>
            <a:r>
              <a:rPr lang="en-US" dirty="0" smtClean="0"/>
              <a:t>byte[]</a:t>
            </a:r>
          </a:p>
          <a:p>
            <a:r>
              <a:rPr lang="en-US" dirty="0" smtClean="0"/>
              <a:t>String </a:t>
            </a:r>
            <a:r>
              <a:rPr lang="en-US" dirty="0" err="1" smtClean="0"/>
              <a:t>string</a:t>
            </a:r>
            <a:r>
              <a:rPr lang="en-US" dirty="0" smtClean="0"/>
              <a:t> = "</a:t>
            </a:r>
            <a:r>
              <a:rPr lang="en-US" dirty="0" err="1" smtClean="0"/>
              <a:t>Hello,I</a:t>
            </a:r>
            <a:r>
              <a:rPr lang="en-US" dirty="0" smtClean="0"/>
              <a:t> come form ICSS!";</a:t>
            </a:r>
          </a:p>
          <a:p>
            <a:r>
              <a:rPr lang="en-US" dirty="0" smtClean="0"/>
              <a:t>byte[] </a:t>
            </a:r>
            <a:r>
              <a:rPr lang="en-US" dirty="0" err="1" smtClean="0"/>
              <a:t>databyte</a:t>
            </a:r>
            <a:r>
              <a:rPr lang="en-US" dirty="0" smtClean="0"/>
              <a:t> = new byte[100];</a:t>
            </a:r>
          </a:p>
          <a:p>
            <a:r>
              <a:rPr lang="en-US" dirty="0" err="1" smtClean="0"/>
              <a:t>databyte</a:t>
            </a:r>
            <a:r>
              <a:rPr lang="en-US" dirty="0" smtClean="0"/>
              <a:t> = </a:t>
            </a:r>
            <a:r>
              <a:rPr lang="en-US" dirty="0" err="1" smtClean="0"/>
              <a:t>string.getBytes</a:t>
            </a:r>
            <a:r>
              <a:rPr lang="en-US" dirty="0" smtClean="0"/>
              <a:t>();</a:t>
            </a:r>
          </a:p>
          <a:p>
            <a:r>
              <a:rPr lang="en-US" dirty="0" smtClean="0"/>
              <a:t>//</a:t>
            </a:r>
            <a:r>
              <a:rPr lang="zh-CN" altLang="en-US" dirty="0" smtClean="0"/>
              <a:t>创建数据报，封装了要发送的数据，数据长度，服务器地址，以及服务器端口为</a:t>
            </a:r>
            <a:r>
              <a:rPr lang="en-US" altLang="zh-CN" dirty="0" smtClean="0"/>
              <a:t>5000</a:t>
            </a:r>
          </a:p>
          <a:p>
            <a:r>
              <a:rPr lang="en-US" dirty="0" err="1" smtClean="0"/>
              <a:t>DatagramPacket</a:t>
            </a:r>
            <a:r>
              <a:rPr lang="en-US" dirty="0" smtClean="0"/>
              <a:t> </a:t>
            </a:r>
            <a:r>
              <a:rPr lang="en-US" dirty="0" err="1" smtClean="0"/>
              <a:t>sendPacket</a:t>
            </a:r>
            <a:r>
              <a:rPr lang="en-US" dirty="0" smtClean="0"/>
              <a:t> = new </a:t>
            </a:r>
            <a:r>
              <a:rPr lang="en-US" dirty="0" err="1" smtClean="0"/>
              <a:t>DatagramPacket</a:t>
            </a:r>
            <a:r>
              <a:rPr lang="en-US" dirty="0" smtClean="0"/>
              <a:t>(</a:t>
            </a:r>
            <a:r>
              <a:rPr lang="en-US" dirty="0" err="1" smtClean="0"/>
              <a:t>databyte</a:t>
            </a:r>
            <a:r>
              <a:rPr lang="en-US" dirty="0" smtClean="0"/>
              <a:t>,</a:t>
            </a:r>
          </a:p>
          <a:p>
            <a:r>
              <a:rPr lang="en-US" dirty="0" err="1" smtClean="0"/>
              <a:t>string.length</a:t>
            </a:r>
            <a:r>
              <a:rPr lang="en-US" dirty="0" smtClean="0"/>
              <a:t>(), </a:t>
            </a:r>
            <a:r>
              <a:rPr lang="en-US" dirty="0" err="1" smtClean="0"/>
              <a:t>InetAddress.getByName</a:t>
            </a:r>
            <a:r>
              <a:rPr lang="en-US" dirty="0" smtClean="0"/>
              <a:t>("127.0.0.1"), 5000);</a:t>
            </a:r>
          </a:p>
          <a:p>
            <a:r>
              <a:rPr lang="en-US" dirty="0" smtClean="0"/>
              <a:t>//</a:t>
            </a:r>
            <a:r>
              <a:rPr lang="zh-CN" altLang="en-US" dirty="0" smtClean="0"/>
              <a:t>使用</a:t>
            </a:r>
            <a:r>
              <a:rPr lang="en-US" dirty="0" err="1" smtClean="0"/>
              <a:t>DatagramSocket</a:t>
            </a:r>
            <a:r>
              <a:rPr lang="zh-CN" altLang="en-US" dirty="0" smtClean="0"/>
              <a:t>对象将数据报</a:t>
            </a:r>
            <a:r>
              <a:rPr lang="en-US" dirty="0" err="1" smtClean="0"/>
              <a:t>sendPacket</a:t>
            </a:r>
            <a:r>
              <a:rPr lang="zh-CN" altLang="en-US" dirty="0" smtClean="0"/>
              <a:t>发送到服务器</a:t>
            </a:r>
          </a:p>
          <a:p>
            <a:r>
              <a:rPr lang="en-US" dirty="0" err="1" smtClean="0"/>
              <a:t>sendSocket.send</a:t>
            </a:r>
            <a:r>
              <a:rPr lang="en-US" dirty="0" smtClean="0"/>
              <a:t>(</a:t>
            </a:r>
            <a:r>
              <a:rPr lang="en-US" dirty="0" err="1" smtClean="0"/>
              <a:t>sendPacket</a:t>
            </a:r>
            <a:r>
              <a:rPr lang="en-US" dirty="0" smtClean="0"/>
              <a:t>);</a:t>
            </a:r>
          </a:p>
          <a:p>
            <a:r>
              <a:rPr lang="en-US" dirty="0" err="1" smtClean="0"/>
              <a:t>System.out.println</a:t>
            </a:r>
            <a:r>
              <a:rPr lang="en-US" dirty="0" smtClean="0"/>
              <a:t>("</a:t>
            </a:r>
            <a:r>
              <a:rPr lang="zh-CN" altLang="en-US" dirty="0" smtClean="0"/>
              <a:t>发送数据</a:t>
            </a:r>
            <a:r>
              <a:rPr lang="en-US" altLang="zh-CN" dirty="0" smtClean="0"/>
              <a:t>:" + </a:t>
            </a:r>
            <a:r>
              <a:rPr lang="en-US" dirty="0" smtClean="0"/>
              <a:t>string);</a:t>
            </a:r>
            <a:endParaRPr lang="en-US" dirty="0"/>
          </a:p>
        </p:txBody>
      </p:sp>
      <p:sp>
        <p:nvSpPr>
          <p:cNvPr id="6" name="TextBox 5">
            <a:hlinkClick r:id="rId3" action="ppaction://hlinkfile"/>
          </p:cNvPr>
          <p:cNvSpPr txBox="1"/>
          <p:nvPr/>
        </p:nvSpPr>
        <p:spPr>
          <a:xfrm>
            <a:off x="9427781" y="709448"/>
            <a:ext cx="2506716"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UDPClient.java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225" y="662151"/>
            <a:ext cx="11517739" cy="788277"/>
          </a:xfrm>
        </p:spPr>
        <p:txBody>
          <a:bodyPr vert="horz" lIns="91440" tIns="45720" rIns="91440" bIns="45720" rtlCol="0">
            <a:noAutofit/>
          </a:bodyPr>
          <a:lstStyle/>
          <a:p>
            <a:r>
              <a:rPr lang="zh-CN" altLang="en-US" sz="2400" dirty="0" smtClean="0">
                <a:solidFill>
                  <a:schemeClr val="tx1">
                    <a:lumMod val="75000"/>
                    <a:lumOff val="25000"/>
                  </a:schemeClr>
                </a:solidFill>
              </a:rPr>
              <a:t>服务端</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利用</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DatagramSocket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发送和接收</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UDP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数据报</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630621" y="1266878"/>
            <a:ext cx="10988565" cy="4524315"/>
          </a:xfrm>
          <a:prstGeom prst="rect">
            <a:avLst/>
          </a:prstGeom>
          <a:solidFill>
            <a:schemeClr val="bg1">
              <a:lumMod val="95000"/>
            </a:schemeClr>
          </a:solidFill>
        </p:spPr>
        <p:txBody>
          <a:bodyPr wrap="square" rtlCol="0">
            <a:spAutoFit/>
          </a:bodyPr>
          <a:lstStyle/>
          <a:p>
            <a:r>
              <a:rPr lang="en-US" altLang="zh-CN" dirty="0" smtClean="0"/>
              <a:t>//</a:t>
            </a:r>
            <a:r>
              <a:rPr lang="zh-CN" altLang="en-US" dirty="0" smtClean="0"/>
              <a:t>创建</a:t>
            </a:r>
            <a:r>
              <a:rPr lang="en-US" altLang="zh-CN" dirty="0" err="1" smtClean="0"/>
              <a:t>DatagramSocket</a:t>
            </a:r>
            <a:r>
              <a:rPr lang="zh-CN" altLang="en-US" dirty="0" smtClean="0"/>
              <a:t>对象，用来接收数据，端口为</a:t>
            </a:r>
            <a:r>
              <a:rPr lang="en-US" altLang="zh-CN" dirty="0" smtClean="0"/>
              <a:t>5000</a:t>
            </a:r>
          </a:p>
          <a:p>
            <a:r>
              <a:rPr lang="en-US" altLang="zh-CN" dirty="0" err="1" smtClean="0"/>
              <a:t>DatagramSocket</a:t>
            </a:r>
            <a:r>
              <a:rPr lang="en-US" altLang="zh-CN" dirty="0" smtClean="0"/>
              <a:t> </a:t>
            </a:r>
            <a:r>
              <a:rPr lang="en-US" altLang="zh-CN" dirty="0" err="1" smtClean="0"/>
              <a:t>receiveSocket</a:t>
            </a:r>
            <a:r>
              <a:rPr lang="en-US" altLang="zh-CN" dirty="0" smtClean="0"/>
              <a:t> = new </a:t>
            </a:r>
            <a:r>
              <a:rPr lang="en-US" altLang="zh-CN" dirty="0" err="1" smtClean="0"/>
              <a:t>DatagramSocket</a:t>
            </a:r>
            <a:r>
              <a:rPr lang="en-US" altLang="zh-CN" dirty="0" smtClean="0"/>
              <a:t>(5000);</a:t>
            </a:r>
          </a:p>
          <a:p>
            <a:r>
              <a:rPr lang="en-US" altLang="zh-CN" dirty="0" smtClean="0"/>
              <a:t>byte </a:t>
            </a:r>
            <a:r>
              <a:rPr lang="en-US" altLang="zh-CN" dirty="0" err="1" smtClean="0"/>
              <a:t>buf</a:t>
            </a:r>
            <a:r>
              <a:rPr lang="en-US" altLang="zh-CN" dirty="0" smtClean="0"/>
              <a:t>[] = new byte[1000];</a:t>
            </a:r>
          </a:p>
          <a:p>
            <a:r>
              <a:rPr lang="en-US" altLang="zh-CN" dirty="0" err="1" smtClean="0"/>
              <a:t>DatagramPacket</a:t>
            </a:r>
            <a:r>
              <a:rPr lang="en-US" altLang="zh-CN" dirty="0" smtClean="0"/>
              <a:t> </a:t>
            </a:r>
            <a:r>
              <a:rPr lang="en-US" altLang="zh-CN" dirty="0" err="1" smtClean="0"/>
              <a:t>receivePacket</a:t>
            </a:r>
            <a:r>
              <a:rPr lang="en-US" altLang="zh-CN" dirty="0" smtClean="0"/>
              <a:t> = new </a:t>
            </a:r>
            <a:r>
              <a:rPr lang="en-US" altLang="zh-CN" dirty="0" err="1" smtClean="0"/>
              <a:t>DatagramPacket</a:t>
            </a:r>
            <a:r>
              <a:rPr lang="en-US" altLang="zh-CN" dirty="0" smtClean="0"/>
              <a:t>(</a:t>
            </a:r>
            <a:r>
              <a:rPr lang="en-US" altLang="zh-CN" dirty="0" err="1" smtClean="0"/>
              <a:t>buf</a:t>
            </a:r>
            <a:r>
              <a:rPr lang="en-US" altLang="zh-CN" dirty="0" smtClean="0"/>
              <a:t>, </a:t>
            </a:r>
            <a:r>
              <a:rPr lang="en-US" altLang="zh-CN" dirty="0" err="1" smtClean="0"/>
              <a:t>buf.length</a:t>
            </a:r>
            <a:r>
              <a:rPr lang="en-US" altLang="zh-CN" dirty="0" smtClean="0"/>
              <a:t>);</a:t>
            </a:r>
          </a:p>
          <a:p>
            <a:r>
              <a:rPr lang="en-US" altLang="zh-CN" dirty="0" err="1" smtClean="0"/>
              <a:t>System.out.println</a:t>
            </a:r>
            <a:r>
              <a:rPr lang="en-US" altLang="zh-CN" dirty="0" smtClean="0"/>
              <a:t>("</a:t>
            </a:r>
            <a:r>
              <a:rPr lang="en-US" altLang="zh-CN" dirty="0" err="1" smtClean="0"/>
              <a:t>startinig</a:t>
            </a:r>
            <a:r>
              <a:rPr lang="en-US" altLang="zh-CN" dirty="0" smtClean="0"/>
              <a:t> to receive packet");</a:t>
            </a:r>
          </a:p>
          <a:p>
            <a:endParaRPr lang="en-US" altLang="zh-CN" dirty="0" smtClean="0"/>
          </a:p>
          <a:p>
            <a:r>
              <a:rPr lang="en-US" altLang="zh-CN" dirty="0" smtClean="0"/>
              <a:t>while (true) {</a:t>
            </a:r>
          </a:p>
          <a:p>
            <a:r>
              <a:rPr lang="en-US" altLang="zh-CN" dirty="0" smtClean="0"/>
              <a:t>//</a:t>
            </a:r>
            <a:r>
              <a:rPr lang="zh-CN" altLang="en-US" dirty="0" smtClean="0"/>
              <a:t>使用</a:t>
            </a:r>
            <a:r>
              <a:rPr lang="en-US" altLang="zh-CN" dirty="0" err="1" smtClean="0"/>
              <a:t>DatagramSocket</a:t>
            </a:r>
            <a:r>
              <a:rPr lang="zh-CN" altLang="en-US" dirty="0" smtClean="0"/>
              <a:t>接收数据报</a:t>
            </a:r>
          </a:p>
          <a:p>
            <a:r>
              <a:rPr lang="en-US" altLang="zh-CN" dirty="0" err="1" smtClean="0"/>
              <a:t>receiveSocket.receive</a:t>
            </a:r>
            <a:r>
              <a:rPr lang="en-US" altLang="zh-CN" dirty="0" smtClean="0"/>
              <a:t>(</a:t>
            </a:r>
            <a:r>
              <a:rPr lang="en-US" altLang="zh-CN" dirty="0" err="1" smtClean="0"/>
              <a:t>receivePacket</a:t>
            </a:r>
            <a:r>
              <a:rPr lang="en-US" altLang="zh-CN" dirty="0" smtClean="0"/>
              <a:t>);</a:t>
            </a:r>
          </a:p>
          <a:p>
            <a:endParaRPr lang="en-US" altLang="zh-CN" dirty="0" smtClean="0"/>
          </a:p>
          <a:p>
            <a:r>
              <a:rPr lang="en-US" altLang="zh-CN" dirty="0" smtClean="0"/>
              <a:t>//</a:t>
            </a:r>
            <a:r>
              <a:rPr lang="zh-CN" altLang="en-US" dirty="0" smtClean="0"/>
              <a:t>解析数据报中的信息，获得主机名及端口、数据等</a:t>
            </a:r>
          </a:p>
          <a:p>
            <a:r>
              <a:rPr lang="en-US" altLang="zh-CN" dirty="0" smtClean="0"/>
              <a:t>String name = </a:t>
            </a:r>
            <a:r>
              <a:rPr lang="en-US" altLang="zh-CN" dirty="0" err="1" smtClean="0"/>
              <a:t>receivePacket.getAddress</a:t>
            </a:r>
            <a:r>
              <a:rPr lang="en-US" altLang="zh-CN" dirty="0" smtClean="0"/>
              <a:t>().</a:t>
            </a:r>
            <a:r>
              <a:rPr lang="en-US" altLang="zh-CN" dirty="0" err="1" smtClean="0"/>
              <a:t>toString</a:t>
            </a:r>
            <a:r>
              <a:rPr lang="en-US" altLang="zh-CN" dirty="0" smtClean="0"/>
              <a:t>();</a:t>
            </a:r>
          </a:p>
          <a:p>
            <a:r>
              <a:rPr lang="en-US" altLang="zh-CN" dirty="0" err="1" smtClean="0"/>
              <a:t>System.out.println</a:t>
            </a:r>
            <a:r>
              <a:rPr lang="en-US" altLang="zh-CN" dirty="0" smtClean="0"/>
              <a:t>("</a:t>
            </a:r>
            <a:r>
              <a:rPr lang="zh-CN" altLang="en-US" dirty="0" smtClean="0"/>
              <a:t>来自主机：</a:t>
            </a:r>
            <a:r>
              <a:rPr lang="en-US" altLang="zh-CN" dirty="0" smtClean="0"/>
              <a:t>" + name + "</a:t>
            </a:r>
            <a:r>
              <a:rPr lang="zh-CN" altLang="en-US" dirty="0" smtClean="0"/>
              <a:t>端口：</a:t>
            </a:r>
            <a:r>
              <a:rPr lang="en-US" altLang="zh-CN" dirty="0" smtClean="0"/>
              <a:t>"+ </a:t>
            </a:r>
            <a:r>
              <a:rPr lang="en-US" altLang="zh-CN" dirty="0" err="1" smtClean="0"/>
              <a:t>receivePacket.getPort</a:t>
            </a:r>
            <a:r>
              <a:rPr lang="en-US" altLang="zh-CN" dirty="0" smtClean="0"/>
              <a:t>());</a:t>
            </a:r>
          </a:p>
          <a:p>
            <a:r>
              <a:rPr lang="en-US" altLang="zh-CN" dirty="0" smtClean="0"/>
              <a:t>String s = new String(</a:t>
            </a:r>
            <a:r>
              <a:rPr lang="en-US" altLang="zh-CN" dirty="0" err="1" smtClean="0"/>
              <a:t>receivePacket.getData</a:t>
            </a:r>
            <a:r>
              <a:rPr lang="en-US" altLang="zh-CN" dirty="0" smtClean="0"/>
              <a:t>(), 0, </a:t>
            </a:r>
            <a:r>
              <a:rPr lang="en-US" altLang="zh-CN" dirty="0" err="1" smtClean="0"/>
              <a:t>receivePacket.getLength</a:t>
            </a:r>
            <a:r>
              <a:rPr lang="en-US" altLang="zh-CN" dirty="0" smtClean="0"/>
              <a:t>());</a:t>
            </a:r>
          </a:p>
          <a:p>
            <a:r>
              <a:rPr lang="en-US" altLang="zh-CN" dirty="0" err="1" smtClean="0"/>
              <a:t>System.out.println</a:t>
            </a:r>
            <a:r>
              <a:rPr lang="en-US" altLang="zh-CN" dirty="0" smtClean="0"/>
              <a:t>("</a:t>
            </a:r>
            <a:r>
              <a:rPr lang="zh-CN" altLang="en-US" dirty="0" smtClean="0"/>
              <a:t>接收数据</a:t>
            </a:r>
            <a:r>
              <a:rPr lang="en-US" altLang="zh-CN" dirty="0" smtClean="0"/>
              <a:t>: " + s);</a:t>
            </a:r>
          </a:p>
          <a:p>
            <a:r>
              <a:rPr lang="en-US" altLang="zh-CN" dirty="0" smtClean="0"/>
              <a:t>}</a:t>
            </a:r>
            <a:endParaRPr lang="en-US" dirty="0"/>
          </a:p>
        </p:txBody>
      </p:sp>
      <p:sp>
        <p:nvSpPr>
          <p:cNvPr id="6" name="TextBox 5">
            <a:hlinkClick r:id="rId3" action="ppaction://hlinkfile"/>
          </p:cNvPr>
          <p:cNvSpPr txBox="1"/>
          <p:nvPr/>
        </p:nvSpPr>
        <p:spPr>
          <a:xfrm>
            <a:off x="9427781" y="709448"/>
            <a:ext cx="2506716"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UDPServer.java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398"/>
            <a:ext cx="11015870" cy="5612526"/>
          </a:xfrm>
        </p:spPr>
        <p:txBody>
          <a:bodyPr vert="horz" lIns="91440" tIns="45720" rIns="91440" bIns="45720" rtlCol="0">
            <a:noAutofit/>
          </a:bodyPr>
          <a:lstStyle/>
          <a:p>
            <a:r>
              <a:rPr lang="zh-CN" altLang="en-US" sz="2400" dirty="0" smtClean="0">
                <a:solidFill>
                  <a:schemeClr val="tx1">
                    <a:lumMod val="75000"/>
                    <a:lumOff val="25000"/>
                  </a:schemeClr>
                </a:solidFill>
              </a:rPr>
              <a:t>和</a:t>
            </a:r>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不同，</a:t>
            </a:r>
            <a:r>
              <a:rPr lang="en-US" altLang="zh-CN" sz="2400" dirty="0" smtClean="0">
                <a:solidFill>
                  <a:schemeClr val="tx1">
                    <a:lumMod val="75000"/>
                    <a:lumOff val="25000"/>
                  </a:schemeClr>
                </a:solidFill>
              </a:rPr>
              <a:t>UDP</a:t>
            </a:r>
            <a:r>
              <a:rPr lang="zh-CN" altLang="en-US" sz="2400" dirty="0" smtClean="0">
                <a:solidFill>
                  <a:schemeClr val="tx1">
                    <a:lumMod val="75000"/>
                    <a:lumOff val="25000"/>
                  </a:schemeClr>
                </a:solidFill>
              </a:rPr>
              <a:t>是一个典型的非状态协议（即</a:t>
            </a:r>
            <a:r>
              <a:rPr lang="en-US" altLang="zh-CN" sz="2400" dirty="0" smtClean="0">
                <a:solidFill>
                  <a:schemeClr val="tx1">
                    <a:lumMod val="75000"/>
                    <a:lumOff val="25000"/>
                  </a:schemeClr>
                </a:solidFill>
              </a:rPr>
              <a:t>UDP</a:t>
            </a:r>
            <a:r>
              <a:rPr lang="zh-CN" altLang="en-US" sz="2400" dirty="0" smtClean="0">
                <a:solidFill>
                  <a:schemeClr val="tx1">
                    <a:lumMod val="75000"/>
                    <a:lumOff val="25000"/>
                  </a:schemeClr>
                </a:solidFill>
              </a:rPr>
              <a:t>通讯的两个节点无法获取对方的在线状态），因此在实时通讯领域判定客户端是否掉线就不及</a:t>
            </a:r>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方式方便（</a:t>
            </a:r>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方式通讯时一端掉线另一端会直接抛出异常）</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在这种情况下，服务器要想获取客户端的在线信息就需要完成定期问询，如果在规定时间内能够得到客户端自动反馈的问询结果则说明客户端依旧在线，反之则客户端离线（即心跳信息）</a:t>
            </a:r>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UDP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协议通讯的用户状态跟踪</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Rounded Rectangle 15"/>
          <p:cNvSpPr/>
          <p:nvPr/>
        </p:nvSpPr>
        <p:spPr>
          <a:xfrm>
            <a:off x="782279" y="4584657"/>
            <a:ext cx="2257135" cy="614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客户端心跳线程</a:t>
            </a:r>
            <a:endParaRPr lang="en-US" dirty="0"/>
          </a:p>
        </p:txBody>
      </p:sp>
      <p:sp>
        <p:nvSpPr>
          <p:cNvPr id="6" name="Oval 7"/>
          <p:cNvSpPr/>
          <p:nvPr/>
        </p:nvSpPr>
        <p:spPr>
          <a:xfrm>
            <a:off x="2648238" y="5611710"/>
            <a:ext cx="2657858" cy="1085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定期发送心跳信息（按照规定消息指令发送即可）</a:t>
            </a:r>
            <a:endParaRPr lang="en-US" dirty="0"/>
          </a:p>
        </p:txBody>
      </p:sp>
      <p:cxnSp>
        <p:nvCxnSpPr>
          <p:cNvPr id="7" name="Curved Connector 28"/>
          <p:cNvCxnSpPr>
            <a:endCxn id="6" idx="0"/>
          </p:cNvCxnSpPr>
          <p:nvPr/>
        </p:nvCxnSpPr>
        <p:spPr>
          <a:xfrm>
            <a:off x="1635617" y="5195957"/>
            <a:ext cx="2341550" cy="41575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ounded Rectangle 15"/>
          <p:cNvSpPr/>
          <p:nvPr/>
        </p:nvSpPr>
        <p:spPr>
          <a:xfrm>
            <a:off x="7234595" y="4584657"/>
            <a:ext cx="2257135" cy="614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服务端心跳线程</a:t>
            </a:r>
            <a:endParaRPr lang="en-US" dirty="0"/>
          </a:p>
        </p:txBody>
      </p:sp>
      <p:cxnSp>
        <p:nvCxnSpPr>
          <p:cNvPr id="14" name="Curved Connector 28"/>
          <p:cNvCxnSpPr>
            <a:endCxn id="13" idx="1"/>
          </p:cNvCxnSpPr>
          <p:nvPr/>
        </p:nvCxnSpPr>
        <p:spPr>
          <a:xfrm flipV="1">
            <a:off x="5306096" y="4892085"/>
            <a:ext cx="1928499" cy="121908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7"/>
          <p:cNvSpPr/>
          <p:nvPr/>
        </p:nvSpPr>
        <p:spPr>
          <a:xfrm>
            <a:off x="7014176" y="5554862"/>
            <a:ext cx="2657858" cy="1085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删除超时无心跳的客户端</a:t>
            </a:r>
            <a:endParaRPr lang="en-US" dirty="0"/>
          </a:p>
        </p:txBody>
      </p:sp>
      <p:cxnSp>
        <p:nvCxnSpPr>
          <p:cNvPr id="17" name="Curved Connector 28"/>
          <p:cNvCxnSpPr>
            <a:endCxn id="16" idx="1"/>
          </p:cNvCxnSpPr>
          <p:nvPr/>
        </p:nvCxnSpPr>
        <p:spPr>
          <a:xfrm rot="10800000" flipV="1">
            <a:off x="7403411" y="5195957"/>
            <a:ext cx="1097849" cy="51784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本节提问</a:t>
            </a:r>
            <a:r>
              <a:rPr lang="en-US" altLang="zh-CN" dirty="0" smtClean="0"/>
              <a:t>【UDP</a:t>
            </a:r>
            <a:r>
              <a:rPr lang="zh-CN" altLang="en-US" dirty="0" smtClean="0"/>
              <a:t>通讯</a:t>
            </a:r>
            <a:r>
              <a:rPr lang="en-US" altLang="zh-CN" dirty="0" smtClean="0"/>
              <a:t>】</a:t>
            </a:r>
            <a:endParaRPr lang="zh-CN" altLang="en-US" dirty="0"/>
          </a:p>
        </p:txBody>
      </p:sp>
      <p:sp>
        <p:nvSpPr>
          <p:cNvPr id="4" name="内容占位符 2"/>
          <p:cNvSpPr>
            <a:spLocks noGrp="1"/>
          </p:cNvSpPr>
          <p:nvPr>
            <p:ph idx="1"/>
          </p:nvPr>
        </p:nvSpPr>
        <p:spPr>
          <a:xfrm>
            <a:off x="337930" y="914398"/>
            <a:ext cx="11015870" cy="5612526"/>
          </a:xfrm>
        </p:spPr>
        <p:txBody>
          <a:bodyPr vert="horz" lIns="91440" tIns="45720" rIns="91440" bIns="45720" rtlCol="0">
            <a:noAutofit/>
          </a:bodyPr>
          <a:lstStyle/>
          <a:p>
            <a:r>
              <a:rPr lang="zh-CN" altLang="en-US" sz="2400" dirty="0" smtClean="0">
                <a:solidFill>
                  <a:schemeClr val="tx1">
                    <a:lumMod val="75000"/>
                    <a:lumOff val="25000"/>
                  </a:schemeClr>
                </a:solidFill>
              </a:rPr>
              <a:t>数据报通讯开发中用于发送和接受数据的工具是什么？</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中数据报的发送和接收格式是什么？</a:t>
            </a:r>
            <a:endParaRPr lang="en-US" altLang="zh-CN" sz="2400"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【UDP</a:t>
            </a:r>
            <a:r>
              <a:rPr lang="zh-CN" altLang="en-US" dirty="0" smtClean="0"/>
              <a:t>通讯</a:t>
            </a:r>
            <a:r>
              <a:rPr lang="en-US" altLang="zh-CN" dirty="0" smtClean="0"/>
              <a:t>】</a:t>
            </a:r>
            <a:endParaRPr lang="zh-CN" altLang="en-US" dirty="0"/>
          </a:p>
        </p:txBody>
      </p:sp>
      <p:sp>
        <p:nvSpPr>
          <p:cNvPr id="4" name="内容占位符 2"/>
          <p:cNvSpPr>
            <a:spLocks noGrp="1"/>
          </p:cNvSpPr>
          <p:nvPr>
            <p:ph idx="1"/>
          </p:nvPr>
        </p:nvSpPr>
        <p:spPr>
          <a:xfrm>
            <a:off x="337930" y="914398"/>
            <a:ext cx="11015870" cy="5612526"/>
          </a:xfrm>
        </p:spPr>
        <p:txBody>
          <a:bodyPr vert="horz" lIns="91440" tIns="45720" rIns="91440" bIns="45720" rtlCol="0">
            <a:noAutofit/>
          </a:bodyPr>
          <a:lstStyle/>
          <a:p>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中数据报通讯开发中用于发送和接受数据的工具</a:t>
            </a:r>
            <a:r>
              <a:rPr lang="en-US" altLang="zh-CN" sz="2400" dirty="0" err="1" smtClean="0">
                <a:solidFill>
                  <a:schemeClr val="tx1">
                    <a:lumMod val="75000"/>
                    <a:lumOff val="25000"/>
                  </a:schemeClr>
                </a:solidFill>
              </a:rPr>
              <a:t>DatagramSocket</a:t>
            </a:r>
            <a:r>
              <a:rPr lang="zh-CN" altLang="en-US" sz="2400" dirty="0" smtClean="0">
                <a:solidFill>
                  <a:schemeClr val="tx1">
                    <a:lumMod val="75000"/>
                    <a:lumOff val="25000"/>
                  </a:schemeClr>
                </a:solidFill>
              </a:rPr>
              <a:t>，无论是服务器端还是客户端均使用该工具完成数据收发工作，该工具在完成数据的接收和发送的过程均须将数据转换为</a:t>
            </a:r>
            <a:r>
              <a:rPr lang="en-US" altLang="zh-CN" sz="2400" dirty="0" smtClean="0">
                <a:solidFill>
                  <a:schemeClr val="tx1">
                    <a:lumMod val="75000"/>
                    <a:lumOff val="25000"/>
                  </a:schemeClr>
                </a:solidFill>
              </a:rPr>
              <a:t>byte[]</a:t>
            </a:r>
            <a:r>
              <a:rPr lang="zh-CN" altLang="en-US" sz="2400" dirty="0" smtClean="0">
                <a:solidFill>
                  <a:schemeClr val="tx1">
                    <a:lumMod val="75000"/>
                    <a:lumOff val="25000"/>
                  </a:schemeClr>
                </a:solidFill>
              </a:rPr>
              <a:t>完成</a:t>
            </a:r>
            <a:endParaRPr lang="en-US" altLang="zh-CN" sz="2400"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4</a:t>
            </a:r>
            <a:r>
              <a:rPr lang="zh-CN" altLang="en-US" dirty="0" smtClean="0"/>
              <a:t>节</a:t>
            </a:r>
            <a:r>
              <a:rPr lang="en-US" altLang="zh-CN" dirty="0" smtClean="0"/>
              <a:t>【HTTP</a:t>
            </a:r>
            <a:r>
              <a:rPr lang="zh-CN" altLang="en-US" dirty="0" smtClean="0"/>
              <a:t>通讯</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 </a:t>
            </a:r>
            <a:r>
              <a:rPr lang="en-US" altLang="zh-CN" smtClean="0"/>
              <a:t>HttpURLConnection</a:t>
            </a:r>
            <a:r>
              <a:rPr lang="zh-CN" altLang="en-US" dirty="0" smtClean="0"/>
              <a:t>客户端进行</a:t>
            </a:r>
            <a:r>
              <a:rPr lang="en-US" altLang="zh-CN" dirty="0" smtClean="0"/>
              <a:t>HTTP</a:t>
            </a:r>
            <a:r>
              <a:rPr lang="zh-CN" altLang="en-US" dirty="0" smtClean="0"/>
              <a:t>通讯</a:t>
            </a:r>
          </a:p>
          <a:p>
            <a:r>
              <a:rPr lang="zh-CN" altLang="en-US" dirty="0" smtClean="0"/>
              <a:t>知识点</a:t>
            </a:r>
            <a:r>
              <a:rPr lang="en-US" altLang="zh-CN" dirty="0" smtClean="0"/>
              <a:t>2</a:t>
            </a:r>
            <a:r>
              <a:rPr lang="zh-CN" altLang="en-US" dirty="0" smtClean="0"/>
              <a:t>：利用</a:t>
            </a:r>
            <a:r>
              <a:rPr lang="en-US" altLang="zh-CN" dirty="0" smtClean="0"/>
              <a:t>Socket</a:t>
            </a:r>
            <a:r>
              <a:rPr lang="zh-CN" altLang="en-US" dirty="0" smtClean="0"/>
              <a:t>模拟</a:t>
            </a:r>
            <a:r>
              <a:rPr lang="en-US" altLang="zh-CN" dirty="0" smtClean="0"/>
              <a:t>HTTP</a:t>
            </a:r>
            <a:r>
              <a:rPr lang="zh-CN" altLang="en-US" dirty="0" smtClean="0"/>
              <a:t>服务器</a:t>
            </a:r>
          </a:p>
          <a:p>
            <a:r>
              <a:rPr lang="zh-CN" altLang="en-US" dirty="0" smtClean="0"/>
              <a:t>知识点</a:t>
            </a:r>
            <a:r>
              <a:rPr lang="en-US" altLang="zh-CN" dirty="0" smtClean="0"/>
              <a:t>3</a:t>
            </a:r>
            <a:r>
              <a:rPr lang="zh-CN" altLang="en-US" dirty="0" smtClean="0"/>
              <a:t>：利用</a:t>
            </a:r>
            <a:r>
              <a:rPr lang="en-US" altLang="zh-CN" dirty="0" smtClean="0"/>
              <a:t>Socket</a:t>
            </a:r>
            <a:r>
              <a:rPr lang="zh-CN" altLang="en-US" dirty="0" smtClean="0"/>
              <a:t>模拟</a:t>
            </a:r>
            <a:r>
              <a:rPr lang="en-US" altLang="zh-CN" dirty="0" smtClean="0"/>
              <a:t>HTTP</a:t>
            </a:r>
            <a:r>
              <a:rPr lang="zh-CN" altLang="en-US" dirty="0" smtClean="0"/>
              <a:t>客户端</a:t>
            </a:r>
          </a:p>
          <a:p>
            <a:r>
              <a:rPr lang="zh-CN" altLang="en-US" dirty="0" smtClean="0"/>
              <a:t>知识点</a:t>
            </a:r>
            <a:r>
              <a:rPr lang="en-US" altLang="zh-CN" dirty="0" smtClean="0"/>
              <a:t>4</a:t>
            </a:r>
            <a:r>
              <a:rPr lang="zh-CN" altLang="en-US" dirty="0" smtClean="0"/>
              <a:t>： </a:t>
            </a:r>
            <a:r>
              <a:rPr lang="en-US" altLang="zh-CN" dirty="0" smtClean="0"/>
              <a:t>HTTP</a:t>
            </a:r>
            <a:r>
              <a:rPr lang="zh-CN" altLang="en-US" dirty="0" smtClean="0"/>
              <a:t>通讯中线程池的重要作用</a:t>
            </a:r>
          </a:p>
          <a:p>
            <a:endParaRPr lang="zh-CN" altLang="en-US" dirty="0" smtClean="0">
              <a:solidFill>
                <a:schemeClr val="tx1">
                  <a:lumMod val="75000"/>
                  <a:lumOff val="25000"/>
                </a:schemeClr>
              </a:solidFill>
            </a:endParaRPr>
          </a:p>
          <a:p>
            <a:pPr>
              <a:buNone/>
            </a:pPr>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1"/>
          <p:cNvSpPr txBox="1"/>
          <p:nvPr/>
        </p:nvSpPr>
        <p:spPr>
          <a:xfrm>
            <a:off x="337929" y="4737945"/>
            <a:ext cx="11150025" cy="1200329"/>
          </a:xfrm>
          <a:prstGeom prst="rect">
            <a:avLst/>
          </a:prstGeom>
          <a:solidFill>
            <a:schemeClr val="accent6"/>
          </a:solidFill>
          <a:ln w="38100">
            <a:solidFill>
              <a:schemeClr val="tx1"/>
            </a:solidFill>
            <a:prstDash val="sysDash"/>
          </a:ln>
        </p:spPr>
        <p:txBody>
          <a:bodyPr wrap="square" rtlCol="0">
            <a:spAutoFit/>
          </a:bodyPr>
          <a:lstStyle/>
          <a:p>
            <a:endParaRPr lang="en-US" dirty="0" smtClean="0"/>
          </a:p>
          <a:p>
            <a:endParaRPr lang="en-US" dirty="0"/>
          </a:p>
          <a:p>
            <a:endParaRPr lang="en-US" dirty="0" smtClean="0"/>
          </a:p>
          <a:p>
            <a:endParaRPr lang="en-US" dirty="0"/>
          </a:p>
        </p:txBody>
      </p:sp>
      <p:sp>
        <p:nvSpPr>
          <p:cNvPr id="5" name="TextBox 11"/>
          <p:cNvSpPr txBox="1"/>
          <p:nvPr/>
        </p:nvSpPr>
        <p:spPr>
          <a:xfrm>
            <a:off x="337930" y="3413568"/>
            <a:ext cx="10752082" cy="646331"/>
          </a:xfrm>
          <a:prstGeom prst="rect">
            <a:avLst/>
          </a:prstGeom>
          <a:solidFill>
            <a:schemeClr val="accent6"/>
          </a:solidFill>
          <a:ln w="38100">
            <a:solidFill>
              <a:schemeClr val="tx1"/>
            </a:solidFill>
            <a:prstDash val="sysDash"/>
          </a:ln>
        </p:spPr>
        <p:txBody>
          <a:bodyPr wrap="square" rtlCol="0">
            <a:spAutoFit/>
          </a:bodyPr>
          <a:lstStyle/>
          <a:p>
            <a:endParaRPr lang="en-US" dirty="0" smtClean="0"/>
          </a:p>
          <a:p>
            <a:endParaRPr lang="en-US" dirty="0"/>
          </a:p>
        </p:txBody>
      </p:sp>
      <p:sp>
        <p:nvSpPr>
          <p:cNvPr id="3" name="内容占位符 2"/>
          <p:cNvSpPr>
            <a:spLocks noGrp="1"/>
          </p:cNvSpPr>
          <p:nvPr>
            <p:ph idx="1"/>
          </p:nvPr>
        </p:nvSpPr>
        <p:spPr>
          <a:xfrm>
            <a:off x="337930" y="914399"/>
            <a:ext cx="11015870" cy="1986455"/>
          </a:xfrm>
        </p:spPr>
        <p:txBody>
          <a:bodyPr vert="horz" lIns="91440" tIns="45720" rIns="91440" bIns="45720" rtlCol="0">
            <a:noAutofit/>
          </a:bodyPr>
          <a:lstStyle/>
          <a:p>
            <a:r>
              <a:rPr lang="en-US" altLang="zh-CN" sz="2400" dirty="0" smtClean="0">
                <a:solidFill>
                  <a:schemeClr val="tx1">
                    <a:lumMod val="75000"/>
                    <a:lumOff val="25000"/>
                  </a:schemeClr>
                </a:solidFill>
              </a:rPr>
              <a:t>URL</a:t>
            </a:r>
            <a:r>
              <a:rPr lang="zh-CN" altLang="en-US" sz="2400" dirty="0" smtClean="0">
                <a:solidFill>
                  <a:schemeClr val="tx1">
                    <a:lumMod val="75000"/>
                    <a:lumOff val="25000"/>
                  </a:schemeClr>
                </a:solidFill>
              </a:rPr>
              <a:t>统一</a:t>
            </a:r>
            <a:r>
              <a:rPr lang="zh-CN" altLang="en-US" sz="2400" dirty="0">
                <a:solidFill>
                  <a:schemeClr val="tx1">
                    <a:lumMod val="75000"/>
                    <a:lumOff val="25000"/>
                  </a:schemeClr>
                </a:solidFill>
              </a:rPr>
              <a:t>资源定位符是对可以从互联网上得到的资源的位置和访问方法的一种简洁的表示，是互联网上标准资源的地址。互联网上的每个文件都有一个唯一的</a:t>
            </a:r>
            <a:r>
              <a:rPr lang="en-US" altLang="zh-CN" sz="2400" dirty="0" smtClean="0">
                <a:solidFill>
                  <a:schemeClr val="tx1">
                    <a:lumMod val="75000"/>
                    <a:lumOff val="25000"/>
                  </a:schemeClr>
                </a:solidFill>
              </a:rPr>
              <a:t>URL</a:t>
            </a:r>
          </a:p>
          <a:p>
            <a:r>
              <a:rPr lang="zh-CN" altLang="en-US" sz="2400" dirty="0">
                <a:solidFill>
                  <a:schemeClr val="tx1">
                    <a:lumMod val="75000"/>
                    <a:lumOff val="25000"/>
                  </a:schemeClr>
                </a:solidFill>
              </a:rPr>
              <a:t>基本</a:t>
            </a:r>
            <a:r>
              <a:rPr lang="en-US" altLang="zh-CN" sz="2400" dirty="0">
                <a:solidFill>
                  <a:schemeClr val="tx1">
                    <a:lumMod val="75000"/>
                    <a:lumOff val="25000"/>
                  </a:schemeClr>
                </a:solidFill>
              </a:rPr>
              <a:t>URL</a:t>
            </a:r>
            <a:r>
              <a:rPr lang="zh-CN" altLang="en-US" sz="2400" dirty="0">
                <a:solidFill>
                  <a:schemeClr val="tx1">
                    <a:lumMod val="75000"/>
                    <a:lumOff val="25000"/>
                  </a:schemeClr>
                </a:solidFill>
              </a:rPr>
              <a:t>包含</a:t>
            </a:r>
            <a:r>
              <a:rPr lang="zh-CN" altLang="en-US" sz="2400" dirty="0">
                <a:solidFill>
                  <a:srgbClr val="FF0000"/>
                </a:solidFill>
              </a:rPr>
              <a:t>模式（或称协议）、服务器名称（或</a:t>
            </a:r>
            <a:r>
              <a:rPr lang="en-US" altLang="zh-CN" sz="2400" dirty="0">
                <a:solidFill>
                  <a:srgbClr val="FF0000"/>
                </a:solidFill>
              </a:rPr>
              <a:t>IP</a:t>
            </a:r>
            <a:r>
              <a:rPr lang="zh-CN" altLang="en-US" sz="2400" dirty="0">
                <a:solidFill>
                  <a:srgbClr val="FF0000"/>
                </a:solidFill>
              </a:rPr>
              <a:t>地址）、路径和文件名</a:t>
            </a:r>
            <a:r>
              <a:rPr lang="zh-CN" altLang="en-US" sz="2400" dirty="0">
                <a:solidFill>
                  <a:schemeClr val="tx1">
                    <a:lumMod val="75000"/>
                    <a:lumOff val="25000"/>
                  </a:schemeClr>
                </a:solidFill>
              </a:rPr>
              <a:t>，</a:t>
            </a:r>
            <a:r>
              <a:rPr lang="zh-CN" altLang="en-US" sz="2400" dirty="0" smtClean="0">
                <a:solidFill>
                  <a:schemeClr val="tx1">
                    <a:lumMod val="75000"/>
                    <a:lumOff val="25000"/>
                  </a:schemeClr>
                </a:solidFill>
              </a:rPr>
              <a:t>如</a:t>
            </a:r>
            <a:endParaRPr lang="en-US" altLang="zh-CN" sz="2400" dirty="0" smtClean="0">
              <a:solidFill>
                <a:schemeClr val="tx1">
                  <a:lumMod val="75000"/>
                  <a:lumOff val="25000"/>
                </a:schemeClr>
              </a:solidFill>
            </a:endParaRPr>
          </a:p>
          <a:p>
            <a:r>
              <a:rPr lang="zh-CN" altLang="en-US" sz="2400" b="1" dirty="0" smtClean="0">
                <a:solidFill>
                  <a:schemeClr val="tx1">
                    <a:lumMod val="75000"/>
                    <a:lumOff val="25000"/>
                  </a:schemeClr>
                </a:solidFill>
              </a:rPr>
              <a:t>协议</a:t>
            </a:r>
            <a:r>
              <a:rPr lang="en-US" altLang="zh-CN" sz="2400" b="1" dirty="0">
                <a:solidFill>
                  <a:schemeClr val="tx1">
                    <a:lumMod val="75000"/>
                    <a:lumOff val="25000"/>
                  </a:schemeClr>
                </a:solidFill>
              </a:rPr>
              <a:t>://</a:t>
            </a:r>
            <a:r>
              <a:rPr lang="zh-CN" altLang="en-US" sz="2400" b="1" dirty="0">
                <a:solidFill>
                  <a:schemeClr val="tx1">
                    <a:lumMod val="75000"/>
                    <a:lumOff val="25000"/>
                  </a:schemeClr>
                </a:solidFill>
              </a:rPr>
              <a:t>授权</a:t>
            </a:r>
            <a:r>
              <a:rPr lang="en-US" altLang="zh-CN" sz="2400" b="1" dirty="0">
                <a:solidFill>
                  <a:schemeClr val="tx1">
                    <a:lumMod val="75000"/>
                    <a:lumOff val="25000"/>
                  </a:schemeClr>
                </a:solidFill>
              </a:rPr>
              <a:t>/</a:t>
            </a:r>
            <a:r>
              <a:rPr lang="zh-CN" altLang="en-US" sz="2400" b="1" dirty="0">
                <a:solidFill>
                  <a:schemeClr val="tx1">
                    <a:lumMod val="75000"/>
                    <a:lumOff val="25000"/>
                  </a:schemeClr>
                </a:solidFill>
              </a:rPr>
              <a:t>路径</a:t>
            </a:r>
            <a:r>
              <a:rPr lang="en-US" altLang="zh-CN" sz="2400" b="1" dirty="0">
                <a:solidFill>
                  <a:schemeClr val="tx1">
                    <a:lumMod val="75000"/>
                    <a:lumOff val="25000"/>
                  </a:schemeClr>
                </a:solidFill>
              </a:rPr>
              <a:t>?</a:t>
            </a:r>
            <a:r>
              <a:rPr lang="zh-CN" altLang="en-US" sz="2400" b="1" dirty="0" smtClean="0">
                <a:solidFill>
                  <a:schemeClr val="tx1">
                    <a:lumMod val="75000"/>
                    <a:lumOff val="25000"/>
                  </a:schemeClr>
                </a:solidFill>
              </a:rPr>
              <a:t>查询</a:t>
            </a:r>
            <a:endParaRPr lang="en-US" altLang="zh-CN" sz="2400" b="1" dirty="0">
              <a:solidFill>
                <a:schemeClr val="tx1">
                  <a:lumMod val="75000"/>
                  <a:lumOff val="25000"/>
                </a:schemeClr>
              </a:solidFill>
            </a:endParaRPr>
          </a:p>
          <a:p>
            <a:r>
              <a:rPr lang="zh-CN" altLang="en-US" sz="2400" dirty="0" smtClean="0">
                <a:solidFill>
                  <a:schemeClr val="tx1">
                    <a:lumMod val="75000"/>
                    <a:lumOff val="25000"/>
                  </a:schemeClr>
                </a:solidFill>
              </a:rPr>
              <a:t>完整</a:t>
            </a:r>
            <a:r>
              <a:rPr lang="zh-CN" altLang="en-US" sz="2400" dirty="0">
                <a:solidFill>
                  <a:schemeClr val="tx1">
                    <a:lumMod val="75000"/>
                    <a:lumOff val="25000"/>
                  </a:schemeClr>
                </a:solidFill>
              </a:rPr>
              <a:t>的、带有授权部分的普通统一资源标志符语法看上去如下</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r>
              <a:rPr lang="zh-CN" altLang="en-US" sz="2400" b="1" dirty="0" smtClean="0">
                <a:solidFill>
                  <a:schemeClr val="tx1">
                    <a:lumMod val="75000"/>
                    <a:lumOff val="25000"/>
                  </a:schemeClr>
                </a:solidFill>
              </a:rPr>
              <a:t>协议</a:t>
            </a:r>
            <a:r>
              <a:rPr lang="en-US" altLang="zh-CN" sz="2400" b="1" dirty="0">
                <a:solidFill>
                  <a:schemeClr val="tx1">
                    <a:lumMod val="75000"/>
                    <a:lumOff val="25000"/>
                  </a:schemeClr>
                </a:solidFill>
              </a:rPr>
              <a:t>://</a:t>
            </a:r>
            <a:r>
              <a:rPr lang="zh-CN" altLang="en-US" sz="2400" b="1" dirty="0">
                <a:solidFill>
                  <a:schemeClr val="tx1">
                    <a:lumMod val="75000"/>
                    <a:lumOff val="25000"/>
                  </a:schemeClr>
                </a:solidFill>
              </a:rPr>
              <a:t>用户名</a:t>
            </a:r>
            <a:r>
              <a:rPr lang="en-US" altLang="zh-CN" sz="2400" b="1" dirty="0">
                <a:solidFill>
                  <a:schemeClr val="tx1">
                    <a:lumMod val="75000"/>
                    <a:lumOff val="25000"/>
                  </a:schemeClr>
                </a:solidFill>
              </a:rPr>
              <a:t>:</a:t>
            </a:r>
            <a:r>
              <a:rPr lang="zh-CN" altLang="en-US" sz="2400" b="1" dirty="0">
                <a:solidFill>
                  <a:schemeClr val="tx1">
                    <a:lumMod val="75000"/>
                    <a:lumOff val="25000"/>
                  </a:schemeClr>
                </a:solidFill>
              </a:rPr>
              <a:t>密码</a:t>
            </a:r>
            <a:r>
              <a:rPr lang="en-US" altLang="zh-CN" sz="2400" b="1" dirty="0">
                <a:solidFill>
                  <a:schemeClr val="tx1">
                    <a:lumMod val="75000"/>
                    <a:lumOff val="25000"/>
                  </a:schemeClr>
                </a:solidFill>
              </a:rPr>
              <a:t>@</a:t>
            </a:r>
            <a:r>
              <a:rPr lang="zh-CN" altLang="en-US" sz="2400" b="1" dirty="0">
                <a:solidFill>
                  <a:schemeClr val="tx1">
                    <a:lumMod val="75000"/>
                    <a:lumOff val="25000"/>
                  </a:schemeClr>
                </a:solidFill>
              </a:rPr>
              <a:t>子域名</a:t>
            </a:r>
            <a:r>
              <a:rPr lang="en-US" altLang="zh-CN" sz="2400" b="1" dirty="0">
                <a:solidFill>
                  <a:schemeClr val="tx1">
                    <a:lumMod val="75000"/>
                    <a:lumOff val="25000"/>
                  </a:schemeClr>
                </a:solidFill>
              </a:rPr>
              <a:t>.</a:t>
            </a:r>
            <a:r>
              <a:rPr lang="zh-CN" altLang="en-US" sz="2400" b="1" dirty="0">
                <a:solidFill>
                  <a:schemeClr val="tx1">
                    <a:lumMod val="75000"/>
                    <a:lumOff val="25000"/>
                  </a:schemeClr>
                </a:solidFill>
              </a:rPr>
              <a:t>域名</a:t>
            </a:r>
            <a:r>
              <a:rPr lang="en-US" altLang="zh-CN" sz="2400" b="1" dirty="0">
                <a:solidFill>
                  <a:schemeClr val="tx1">
                    <a:lumMod val="75000"/>
                    <a:lumOff val="25000"/>
                  </a:schemeClr>
                </a:solidFill>
              </a:rPr>
              <a:t>.</a:t>
            </a:r>
            <a:r>
              <a:rPr lang="zh-CN" altLang="en-US" sz="2400" b="1" dirty="0">
                <a:solidFill>
                  <a:schemeClr val="tx1">
                    <a:lumMod val="75000"/>
                    <a:lumOff val="25000"/>
                  </a:schemeClr>
                </a:solidFill>
              </a:rPr>
              <a:t>顶级域名</a:t>
            </a:r>
            <a:r>
              <a:rPr lang="en-US" altLang="zh-CN" sz="2400" b="1" dirty="0">
                <a:solidFill>
                  <a:schemeClr val="tx1">
                    <a:lumMod val="75000"/>
                    <a:lumOff val="25000"/>
                  </a:schemeClr>
                </a:solidFill>
              </a:rPr>
              <a:t>:</a:t>
            </a:r>
            <a:r>
              <a:rPr lang="zh-CN" altLang="en-US" sz="2400" b="1" dirty="0">
                <a:solidFill>
                  <a:schemeClr val="tx1">
                    <a:lumMod val="75000"/>
                    <a:lumOff val="25000"/>
                  </a:schemeClr>
                </a:solidFill>
              </a:rPr>
              <a:t>端口号</a:t>
            </a:r>
            <a:r>
              <a:rPr lang="en-US" altLang="zh-CN" sz="2400" b="1" dirty="0">
                <a:solidFill>
                  <a:schemeClr val="tx1">
                    <a:lumMod val="75000"/>
                    <a:lumOff val="25000"/>
                  </a:schemeClr>
                </a:solidFill>
              </a:rPr>
              <a:t>/</a:t>
            </a:r>
            <a:r>
              <a:rPr lang="zh-CN" altLang="en-US" sz="2400" b="1" dirty="0">
                <a:solidFill>
                  <a:schemeClr val="tx1">
                    <a:lumMod val="75000"/>
                    <a:lumOff val="25000"/>
                  </a:schemeClr>
                </a:solidFill>
              </a:rPr>
              <a:t>目录</a:t>
            </a:r>
            <a:r>
              <a:rPr lang="en-US" altLang="zh-CN" sz="2400" b="1" dirty="0">
                <a:solidFill>
                  <a:schemeClr val="tx1">
                    <a:lumMod val="75000"/>
                    <a:lumOff val="25000"/>
                  </a:schemeClr>
                </a:solidFill>
              </a:rPr>
              <a:t>/</a:t>
            </a:r>
            <a:r>
              <a:rPr lang="zh-CN" altLang="en-US" sz="2400" b="1" dirty="0">
                <a:solidFill>
                  <a:schemeClr val="tx1">
                    <a:lumMod val="75000"/>
                    <a:lumOff val="25000"/>
                  </a:schemeClr>
                </a:solidFill>
              </a:rPr>
              <a:t>文件名</a:t>
            </a:r>
            <a:r>
              <a:rPr lang="en-US" altLang="zh-CN" sz="2400" b="1" dirty="0">
                <a:solidFill>
                  <a:schemeClr val="tx1">
                    <a:lumMod val="75000"/>
                    <a:lumOff val="25000"/>
                  </a:schemeClr>
                </a:solidFill>
              </a:rPr>
              <a:t>.</a:t>
            </a:r>
            <a:r>
              <a:rPr lang="zh-CN" altLang="en-US" sz="2400" b="1" dirty="0">
                <a:solidFill>
                  <a:schemeClr val="tx1">
                    <a:lumMod val="75000"/>
                    <a:lumOff val="25000"/>
                  </a:schemeClr>
                </a:solidFill>
              </a:rPr>
              <a:t>文件后缀</a:t>
            </a:r>
            <a:r>
              <a:rPr lang="en-US" altLang="zh-CN" sz="2400" b="1" dirty="0">
                <a:solidFill>
                  <a:schemeClr val="tx1">
                    <a:lumMod val="75000"/>
                    <a:lumOff val="25000"/>
                  </a:schemeClr>
                </a:solidFill>
              </a:rPr>
              <a:t>?</a:t>
            </a:r>
            <a:r>
              <a:rPr lang="zh-CN" altLang="en-US" sz="2400" b="1" dirty="0" smtClean="0">
                <a:solidFill>
                  <a:schemeClr val="tx1">
                    <a:lumMod val="75000"/>
                    <a:lumOff val="25000"/>
                  </a:schemeClr>
                </a:solidFill>
              </a:rPr>
              <a:t>参数</a:t>
            </a:r>
            <a:r>
              <a:rPr lang="en-US" altLang="zh-CN" sz="2400" b="1" dirty="0" smtClean="0">
                <a:solidFill>
                  <a:schemeClr val="tx1">
                    <a:lumMod val="75000"/>
                    <a:lumOff val="25000"/>
                  </a:schemeClr>
                </a:solidFill>
              </a:rPr>
              <a:t>=</a:t>
            </a:r>
            <a:r>
              <a:rPr lang="zh-CN" altLang="en-US" sz="2400" b="1" dirty="0">
                <a:solidFill>
                  <a:schemeClr val="tx1">
                    <a:lumMod val="75000"/>
                    <a:lumOff val="25000"/>
                  </a:schemeClr>
                </a:solidFill>
              </a:rPr>
              <a:t>值</a:t>
            </a:r>
            <a:r>
              <a:rPr lang="en-US" altLang="zh-CN" sz="2400" b="1" dirty="0">
                <a:solidFill>
                  <a:schemeClr val="tx1">
                    <a:lumMod val="75000"/>
                    <a:lumOff val="25000"/>
                  </a:schemeClr>
                </a:solidFill>
              </a:rPr>
              <a:t>#</a:t>
            </a:r>
            <a:r>
              <a:rPr lang="zh-CN" altLang="en-US" sz="2400" b="1" dirty="0">
                <a:solidFill>
                  <a:schemeClr val="tx1">
                    <a:lumMod val="75000"/>
                    <a:lumOff val="25000"/>
                  </a:schemeClr>
                </a:solidFill>
              </a:rPr>
              <a:t>标志</a:t>
            </a:r>
            <a:endParaRPr lang="en-US" altLang="zh-CN" sz="2400" b="1" dirty="0">
              <a:solidFill>
                <a:schemeClr val="tx1">
                  <a:lumMod val="75000"/>
                  <a:lumOff val="25000"/>
                </a:schemeClr>
              </a:solidFill>
            </a:endParaRPr>
          </a:p>
          <a:p>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HttpURLConnection</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客户端进行</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HTTP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通讯</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399"/>
            <a:ext cx="11015870" cy="1986455"/>
          </a:xfrm>
        </p:spPr>
        <p:txBody>
          <a:bodyPr vert="horz" lIns="91440" tIns="45720" rIns="91440" bIns="45720" rtlCol="0">
            <a:noAutofit/>
          </a:bodyPr>
          <a:lstStyle/>
          <a:p>
            <a:r>
              <a:rPr lang="zh-CN" altLang="en-US" sz="2400" dirty="0" smtClean="0">
                <a:solidFill>
                  <a:schemeClr val="tx1">
                    <a:lumMod val="75000"/>
                    <a:lumOff val="25000"/>
                  </a:schemeClr>
                </a:solidFill>
              </a:rPr>
              <a:t>因此从理论上来说，任何形式的网络连接（</a:t>
            </a:r>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UDP</a:t>
            </a:r>
            <a:r>
              <a:rPr lang="zh-CN" altLang="en-US" sz="2400" dirty="0" smtClean="0">
                <a:solidFill>
                  <a:schemeClr val="tx1">
                    <a:lumMod val="75000"/>
                    <a:lumOff val="25000"/>
                  </a:schemeClr>
                </a:solidFill>
              </a:rPr>
              <a:t>以及</a:t>
            </a:r>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等）均可以用</a:t>
            </a:r>
            <a:r>
              <a:rPr lang="en-US" altLang="zh-CN" sz="2400" dirty="0" smtClean="0">
                <a:solidFill>
                  <a:schemeClr val="tx1">
                    <a:lumMod val="75000"/>
                    <a:lumOff val="25000"/>
                  </a:schemeClr>
                </a:solidFill>
              </a:rPr>
              <a:t>URL</a:t>
            </a:r>
            <a:r>
              <a:rPr lang="zh-CN" altLang="en-US" sz="2400" dirty="0" smtClean="0">
                <a:solidFill>
                  <a:schemeClr val="tx1">
                    <a:lumMod val="75000"/>
                    <a:lumOff val="25000"/>
                  </a:schemeClr>
                </a:solidFill>
              </a:rPr>
              <a:t>来进行描述（</a:t>
            </a:r>
            <a:r>
              <a:rPr lang="en-US" altLang="zh-CN" sz="2400" dirty="0" smtClean="0">
                <a:solidFill>
                  <a:schemeClr val="tx1">
                    <a:lumMod val="75000"/>
                    <a:lumOff val="25000"/>
                  </a:schemeClr>
                </a:solidFill>
              </a:rPr>
              <a:t>URL</a:t>
            </a:r>
            <a:r>
              <a:rPr lang="zh-CN" altLang="en-US" sz="2400" dirty="0" smtClean="0">
                <a:solidFill>
                  <a:schemeClr val="tx1">
                    <a:lumMod val="75000"/>
                    <a:lumOff val="25000"/>
                  </a:schemeClr>
                </a:solidFill>
              </a:rPr>
              <a:t>的第一部分即描述了通讯协议，第二部分包含了连接的主机）</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如果</a:t>
            </a:r>
            <a:r>
              <a:rPr lang="en-US" altLang="zh-CN" sz="2400" dirty="0" smtClean="0">
                <a:solidFill>
                  <a:schemeClr val="tx1">
                    <a:lumMod val="75000"/>
                    <a:lumOff val="25000"/>
                  </a:schemeClr>
                </a:solidFill>
              </a:rPr>
              <a:t>URL</a:t>
            </a:r>
            <a:r>
              <a:rPr lang="zh-CN" altLang="en-US" sz="2400" dirty="0" smtClean="0">
                <a:solidFill>
                  <a:schemeClr val="tx1">
                    <a:lumMod val="75000"/>
                    <a:lumOff val="25000"/>
                  </a:schemeClr>
                </a:solidFill>
              </a:rPr>
              <a:t>的形式类似于“</a:t>
            </a:r>
            <a:r>
              <a:rPr lang="en-US" altLang="zh-CN" sz="2400" dirty="0" smtClean="0">
                <a:solidFill>
                  <a:schemeClr val="tx1">
                    <a:lumMod val="75000"/>
                    <a:lumOff val="25000"/>
                  </a:schemeClr>
                </a:solidFill>
              </a:rPr>
              <a:t>http://</a:t>
            </a:r>
            <a:r>
              <a:rPr lang="en-US" altLang="zh-CN" sz="2400" dirty="0" smtClean="0">
                <a:solidFill>
                  <a:schemeClr val="tx1">
                    <a:lumMod val="75000"/>
                    <a:lumOff val="25000"/>
                  </a:schemeClr>
                </a:solidFill>
              </a:rPr>
              <a:t>192.168.1.1</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8080/res</a:t>
            </a:r>
            <a:r>
              <a:rPr lang="zh-CN" altLang="en-US" sz="2400" dirty="0" smtClean="0">
                <a:solidFill>
                  <a:schemeClr val="tx1">
                    <a:lumMod val="75000"/>
                    <a:lumOff val="25000"/>
                  </a:schemeClr>
                </a:solidFill>
              </a:rPr>
              <a:t>“的形式，那么就能够说明访问该资源使用的协议为</a:t>
            </a:r>
            <a:r>
              <a:rPr lang="en-US" altLang="zh-CN" sz="2400" dirty="0" smtClean="0">
                <a:solidFill>
                  <a:schemeClr val="tx1">
                    <a:lumMod val="75000"/>
                    <a:lumOff val="25000"/>
                  </a:schemeClr>
                </a:solidFill>
              </a:rPr>
              <a:t>HTTP</a:t>
            </a:r>
          </a:p>
          <a:p>
            <a:r>
              <a:rPr lang="en-US" altLang="zh-CN" sz="2400" dirty="0" smtClean="0">
                <a:solidFill>
                  <a:schemeClr val="tx1">
                    <a:lumMod val="75000"/>
                    <a:lumOff val="25000"/>
                  </a:schemeClr>
                </a:solidFill>
              </a:rPr>
              <a:t>JDK</a:t>
            </a:r>
            <a:r>
              <a:rPr lang="zh-CN" altLang="en-US" sz="2400" dirty="0" smtClean="0">
                <a:solidFill>
                  <a:schemeClr val="tx1">
                    <a:lumMod val="75000"/>
                    <a:lumOff val="25000"/>
                  </a:schemeClr>
                </a:solidFill>
              </a:rPr>
              <a:t>提供了一个使用十分方便的工具利用</a:t>
            </a:r>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协议创建一个网络连接并提供数据传输通道：</a:t>
            </a:r>
            <a:r>
              <a:rPr lang="en-US" altLang="zh-CN" sz="2400" dirty="0" err="1" smtClean="0">
                <a:solidFill>
                  <a:srgbClr val="FF0000"/>
                </a:solidFill>
              </a:rPr>
              <a:t>HttpURLConnection</a:t>
            </a:r>
            <a:endParaRPr lang="en-US" altLang="zh-CN" sz="2400" dirty="0" smtClean="0">
              <a:solidFill>
                <a:srgbClr val="FF0000"/>
              </a:solidFill>
            </a:endParaRPr>
          </a:p>
          <a:p>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HttpURLConnection</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客户端进行</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HTTP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通讯</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2031214478"/>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1【HttpURLConnection</a:t>
            </a:r>
            <a:r>
              <a:rPr lang="zh-CN" altLang="en-US" dirty="0"/>
              <a:t>客户端进行</a:t>
            </a:r>
            <a:r>
              <a:rPr lang="en-US" altLang="zh-CN" dirty="0"/>
              <a:t>HTTP</a:t>
            </a:r>
            <a:r>
              <a:rPr lang="zh-CN" altLang="en-US" dirty="0"/>
              <a:t>通讯</a:t>
            </a:r>
            <a:r>
              <a:rPr lang="en-US" altLang="zh-CN" dirty="0" smtClean="0"/>
              <a:t>】</a:t>
            </a:r>
            <a:endParaRPr lang="zh-CN" altLang="en-US" dirty="0"/>
          </a:p>
        </p:txBody>
      </p:sp>
      <p:sp>
        <p:nvSpPr>
          <p:cNvPr id="4" name="内容占位符 2"/>
          <p:cNvSpPr>
            <a:spLocks noGrp="1"/>
          </p:cNvSpPr>
          <p:nvPr>
            <p:ph idx="1"/>
          </p:nvPr>
        </p:nvSpPr>
        <p:spPr>
          <a:xfrm>
            <a:off x="337930" y="914399"/>
            <a:ext cx="11015870" cy="1986455"/>
          </a:xfrm>
        </p:spPr>
        <p:txBody>
          <a:bodyPr vert="horz" lIns="91440" tIns="45720" rIns="91440" bIns="45720" rtlCol="0">
            <a:noAutofit/>
          </a:bodyPr>
          <a:lstStyle/>
          <a:p>
            <a:r>
              <a:rPr lang="zh-CN" altLang="en-US" sz="2400" dirty="0" smtClean="0">
                <a:solidFill>
                  <a:schemeClr val="tx1">
                    <a:lumMod val="75000"/>
                    <a:lumOff val="25000"/>
                  </a:schemeClr>
                </a:solidFill>
              </a:rPr>
              <a:t>通过</a:t>
            </a:r>
            <a:r>
              <a:rPr lang="en-US" altLang="zh-CN" sz="2400" dirty="0" err="1" smtClean="0">
                <a:solidFill>
                  <a:schemeClr val="tx1">
                    <a:lumMod val="75000"/>
                    <a:lumOff val="25000"/>
                  </a:schemeClr>
                </a:solidFill>
              </a:rPr>
              <a:t>HttpURLConnection</a:t>
            </a:r>
            <a:r>
              <a:rPr lang="zh-CN" altLang="en-US" sz="2400" dirty="0" smtClean="0">
                <a:solidFill>
                  <a:schemeClr val="tx1">
                    <a:lumMod val="75000"/>
                    <a:lumOff val="25000"/>
                  </a:schemeClr>
                </a:solidFill>
              </a:rPr>
              <a:t>创建</a:t>
            </a:r>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网络连接的方式如下：</a:t>
            </a:r>
            <a:endParaRPr lang="en-US" altLang="zh-CN" sz="2400" dirty="0" smtClean="0">
              <a:solidFill>
                <a:schemeClr val="tx1">
                  <a:lumMod val="75000"/>
                  <a:lumOff val="25000"/>
                </a:schemeClr>
              </a:solidFill>
            </a:endParaRPr>
          </a:p>
          <a:p>
            <a:endParaRPr lang="en-US" altLang="zh-CN" sz="2400" dirty="0">
              <a:solidFill>
                <a:schemeClr val="tx1">
                  <a:lumMod val="75000"/>
                  <a:lumOff val="25000"/>
                </a:schemeClr>
              </a:solidFill>
            </a:endParaRPr>
          </a:p>
          <a:p>
            <a:r>
              <a:rPr lang="zh-CN" altLang="en-US" sz="2400" dirty="0" smtClean="0">
                <a:solidFill>
                  <a:schemeClr val="tx1">
                    <a:lumMod val="75000"/>
                    <a:lumOff val="25000"/>
                  </a:schemeClr>
                </a:solidFill>
              </a:rPr>
              <a:t>创建连接后即可通过输入输出流传输数据</a:t>
            </a:r>
            <a:endParaRPr lang="en-US" altLang="zh-CN" sz="2400" dirty="0" smtClean="0">
              <a:solidFill>
                <a:schemeClr val="tx1">
                  <a:lumMod val="75000"/>
                  <a:lumOff val="25000"/>
                </a:schemeClr>
              </a:solidFill>
            </a:endParaRPr>
          </a:p>
        </p:txBody>
      </p:sp>
      <p:sp>
        <p:nvSpPr>
          <p:cNvPr id="5" name="TextBox 4"/>
          <p:cNvSpPr txBox="1"/>
          <p:nvPr/>
        </p:nvSpPr>
        <p:spPr>
          <a:xfrm>
            <a:off x="617742" y="1537334"/>
            <a:ext cx="10988565" cy="646331"/>
          </a:xfrm>
          <a:prstGeom prst="rect">
            <a:avLst/>
          </a:prstGeom>
          <a:solidFill>
            <a:schemeClr val="bg1">
              <a:lumMod val="95000"/>
            </a:schemeClr>
          </a:solidFill>
        </p:spPr>
        <p:txBody>
          <a:bodyPr wrap="square" rtlCol="0">
            <a:spAutoFit/>
          </a:bodyPr>
          <a:lstStyle/>
          <a:p>
            <a:r>
              <a:rPr lang="en-US" altLang="zh-CN" dirty="0"/>
              <a:t>URL </a:t>
            </a:r>
            <a:r>
              <a:rPr lang="en-US" altLang="zh-CN" dirty="0" err="1"/>
              <a:t>serverURL</a:t>
            </a:r>
            <a:r>
              <a:rPr lang="en-US" altLang="zh-CN" dirty="0"/>
              <a:t> = new URL("http://Server:port/resource");</a:t>
            </a:r>
          </a:p>
          <a:p>
            <a:r>
              <a:rPr lang="en-US" altLang="zh-CN" dirty="0" err="1"/>
              <a:t>HttpURLConnection</a:t>
            </a:r>
            <a:r>
              <a:rPr lang="en-US" altLang="zh-CN" dirty="0"/>
              <a:t> con = (</a:t>
            </a:r>
            <a:r>
              <a:rPr lang="en-US" altLang="zh-CN" dirty="0" err="1"/>
              <a:t>HttpURLConnection</a:t>
            </a:r>
            <a:r>
              <a:rPr lang="en-US" altLang="zh-CN" dirty="0"/>
              <a:t>)</a:t>
            </a:r>
            <a:r>
              <a:rPr lang="en-US" altLang="zh-CN" dirty="0" err="1"/>
              <a:t>serverURL.openConnection</a:t>
            </a:r>
            <a:r>
              <a:rPr lang="en-US" altLang="zh-CN" dirty="0"/>
              <a:t>();</a:t>
            </a:r>
            <a:endParaRPr lang="en-US" dirty="0"/>
          </a:p>
        </p:txBody>
      </p:sp>
      <p:sp>
        <p:nvSpPr>
          <p:cNvPr id="6" name="TextBox 4"/>
          <p:cNvSpPr txBox="1"/>
          <p:nvPr/>
        </p:nvSpPr>
        <p:spPr>
          <a:xfrm>
            <a:off x="617741" y="2936283"/>
            <a:ext cx="10988565" cy="2308324"/>
          </a:xfrm>
          <a:prstGeom prst="rect">
            <a:avLst/>
          </a:prstGeom>
          <a:solidFill>
            <a:schemeClr val="bg1">
              <a:lumMod val="95000"/>
            </a:schemeClr>
          </a:solidFill>
        </p:spPr>
        <p:txBody>
          <a:bodyPr wrap="square" rtlCol="0">
            <a:spAutoFit/>
          </a:bodyPr>
          <a:lstStyle/>
          <a:p>
            <a:r>
              <a:rPr lang="en-US" altLang="zh-CN" dirty="0" err="1"/>
              <a:t>con.setDoOutput</a:t>
            </a:r>
            <a:r>
              <a:rPr lang="en-US" altLang="zh-CN" dirty="0"/>
              <a:t>(true);		</a:t>
            </a:r>
          </a:p>
          <a:p>
            <a:r>
              <a:rPr lang="en-US" altLang="zh-CN" dirty="0" err="1"/>
              <a:t>OutputStream</a:t>
            </a:r>
            <a:r>
              <a:rPr lang="en-US" altLang="zh-CN" dirty="0"/>
              <a:t> </a:t>
            </a:r>
            <a:r>
              <a:rPr lang="en-US" altLang="zh-CN" dirty="0" err="1"/>
              <a:t>os</a:t>
            </a:r>
            <a:r>
              <a:rPr lang="en-US" altLang="zh-CN" dirty="0"/>
              <a:t> = </a:t>
            </a:r>
            <a:r>
              <a:rPr lang="en-US" altLang="zh-CN" dirty="0" err="1"/>
              <a:t>con.getOutputStream</a:t>
            </a:r>
            <a:r>
              <a:rPr lang="en-US" altLang="zh-CN" dirty="0"/>
              <a:t>();</a:t>
            </a:r>
          </a:p>
          <a:p>
            <a:r>
              <a:rPr lang="en-US" altLang="zh-CN" dirty="0"/>
              <a:t>//...</a:t>
            </a:r>
            <a:r>
              <a:rPr lang="zh-CN" altLang="en-US" dirty="0"/>
              <a:t>处理输出数据</a:t>
            </a:r>
          </a:p>
          <a:p>
            <a:r>
              <a:rPr lang="en-US" altLang="zh-CN" dirty="0" err="1"/>
              <a:t>int</a:t>
            </a:r>
            <a:r>
              <a:rPr lang="en-US" altLang="zh-CN" dirty="0"/>
              <a:t> code = </a:t>
            </a:r>
            <a:r>
              <a:rPr lang="en-US" altLang="zh-CN" dirty="0" err="1"/>
              <a:t>con.getResponseCode</a:t>
            </a:r>
            <a:r>
              <a:rPr lang="en-US" altLang="zh-CN" dirty="0"/>
              <a:t>();</a:t>
            </a:r>
          </a:p>
          <a:p>
            <a:r>
              <a:rPr lang="en-US" altLang="zh-CN" dirty="0"/>
              <a:t>if(code==</a:t>
            </a:r>
            <a:r>
              <a:rPr lang="en-US" altLang="zh-CN" dirty="0" err="1"/>
              <a:t>HttpURLConnection.HTTP_OK</a:t>
            </a:r>
            <a:r>
              <a:rPr lang="en-US" altLang="zh-CN" dirty="0"/>
              <a:t>){		</a:t>
            </a:r>
          </a:p>
          <a:p>
            <a:r>
              <a:rPr lang="en-US" altLang="zh-CN" dirty="0"/>
              <a:t>	</a:t>
            </a:r>
            <a:r>
              <a:rPr lang="en-US" altLang="zh-CN" dirty="0" err="1"/>
              <a:t>InputStream</a:t>
            </a:r>
            <a:r>
              <a:rPr lang="en-US" altLang="zh-CN" dirty="0"/>
              <a:t> is = </a:t>
            </a:r>
            <a:r>
              <a:rPr lang="en-US" altLang="zh-CN" dirty="0" err="1"/>
              <a:t>con.getInputStream</a:t>
            </a:r>
            <a:r>
              <a:rPr lang="en-US" altLang="zh-CN" dirty="0"/>
              <a:t>();</a:t>
            </a:r>
          </a:p>
          <a:p>
            <a:r>
              <a:rPr lang="en-US" altLang="zh-CN" dirty="0"/>
              <a:t>	//...</a:t>
            </a:r>
            <a:r>
              <a:rPr lang="zh-CN" altLang="en-US" dirty="0"/>
              <a:t>处理输入数据</a:t>
            </a:r>
          </a:p>
          <a:p>
            <a:r>
              <a:rPr lang="en-US" altLang="zh-CN" dirty="0"/>
              <a:t>}</a:t>
            </a:r>
            <a:endParaRPr lang="en-US" dirty="0"/>
          </a:p>
        </p:txBody>
      </p:sp>
      <p:sp>
        <p:nvSpPr>
          <p:cNvPr id="8" name="Rectangle 21"/>
          <p:cNvSpPr/>
          <p:nvPr/>
        </p:nvSpPr>
        <p:spPr>
          <a:xfrm>
            <a:off x="617741" y="2965246"/>
            <a:ext cx="2486067" cy="331076"/>
          </a:xfrm>
          <a:prstGeom prst="rect">
            <a:avLst/>
          </a:prstGeom>
          <a:noFill/>
          <a:ln w="254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Callout 7"/>
          <p:cNvSpPr/>
          <p:nvPr/>
        </p:nvSpPr>
        <p:spPr>
          <a:xfrm>
            <a:off x="4927167" y="2872886"/>
            <a:ext cx="2916067" cy="846872"/>
          </a:xfrm>
          <a:prstGeom prst="wedgeEllipseCallout">
            <a:avLst>
              <a:gd name="adj1" fmla="val -110456"/>
              <a:gd name="adj2" fmla="val -3648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默认情况下连接不能输出数据，需要显式设置</a:t>
            </a:r>
            <a:endParaRPr lang="en-US" dirty="0">
              <a:solidFill>
                <a:schemeClr val="tx1"/>
              </a:solidFill>
            </a:endParaRPr>
          </a:p>
        </p:txBody>
      </p:sp>
      <p:sp>
        <p:nvSpPr>
          <p:cNvPr id="10" name="Rectangle 21"/>
          <p:cNvSpPr/>
          <p:nvPr/>
        </p:nvSpPr>
        <p:spPr>
          <a:xfrm>
            <a:off x="617741" y="4048940"/>
            <a:ext cx="4405020" cy="331076"/>
          </a:xfrm>
          <a:prstGeom prst="rect">
            <a:avLst/>
          </a:prstGeom>
          <a:noFill/>
          <a:ln w="254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34"/>
          <p:cNvSpPr txBox="1"/>
          <p:nvPr/>
        </p:nvSpPr>
        <p:spPr>
          <a:xfrm>
            <a:off x="5960414" y="4048940"/>
            <a:ext cx="3944899" cy="646331"/>
          </a:xfrm>
          <a:prstGeom prst="rect">
            <a:avLst/>
          </a:prstGeom>
          <a:solidFill>
            <a:schemeClr val="accent1">
              <a:lumMod val="40000"/>
              <a:lumOff val="60000"/>
            </a:schemeClr>
          </a:solidFill>
        </p:spPr>
        <p:txBody>
          <a:bodyPr wrap="square" rtlCol="0">
            <a:spAutoFit/>
          </a:bodyPr>
          <a:lstStyle/>
          <a:p>
            <a:r>
              <a:rPr lang="zh-CN" altLang="en-US" dirty="0" smtClean="0"/>
              <a:t>注意</a:t>
            </a:r>
            <a:r>
              <a:rPr lang="en-US" altLang="zh-CN" dirty="0" smtClean="0"/>
              <a:t>HTTP</a:t>
            </a:r>
            <a:r>
              <a:rPr lang="zh-CN" altLang="en-US" dirty="0" smtClean="0"/>
              <a:t>请求响应流程，因此一定需要先发送数据，再接收数据</a:t>
            </a:r>
            <a:endParaRPr lang="en-US" dirty="0"/>
          </a:p>
        </p:txBody>
      </p:sp>
    </p:spTree>
    <p:extLst>
      <p:ext uri="{BB962C8B-B14F-4D97-AF65-F5344CB8AC3E}">
        <p14:creationId xmlns:p14="http://schemas.microsoft.com/office/powerpoint/2010/main" val="356738004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6041" y="693682"/>
            <a:ext cx="11297022" cy="6164318"/>
          </a:xfrm>
        </p:spPr>
        <p:txBody>
          <a:bodyPr vert="horz" lIns="91440" tIns="45720" rIns="91440" bIns="45720" rtlCol="0">
            <a:noAutofit/>
          </a:bodyPr>
          <a:lstStyle/>
          <a:p>
            <a:r>
              <a:rPr lang="en-US" altLang="zh-CN" sz="2400" dirty="0" smtClean="0">
                <a:solidFill>
                  <a:schemeClr val="tx1">
                    <a:lumMod val="75000"/>
                    <a:lumOff val="25000"/>
                  </a:schemeClr>
                </a:solidFill>
              </a:rPr>
              <a:t>TCP/IP</a:t>
            </a:r>
            <a:r>
              <a:rPr lang="zh-CN" altLang="en-US" sz="2400" dirty="0" smtClean="0">
                <a:solidFill>
                  <a:schemeClr val="tx1">
                    <a:lumMod val="75000"/>
                    <a:lumOff val="25000"/>
                  </a:schemeClr>
                </a:solidFill>
              </a:rPr>
              <a:t>协议栈包含了一系列构成互联网基础的网络协议；</a:t>
            </a:r>
            <a:endParaRPr lang="en-US" altLang="zh-CN" sz="2400" dirty="0" smtClean="0">
              <a:solidFill>
                <a:schemeClr val="tx1">
                  <a:lumMod val="75000"/>
                  <a:lumOff val="25000"/>
                </a:schemeClr>
              </a:solidFill>
            </a:endParaRPr>
          </a:p>
          <a:p>
            <a:pPr lvl="1"/>
            <a:r>
              <a:rPr lang="en-US" altLang="zh-CN" sz="2000" dirty="0" smtClean="0">
                <a:solidFill>
                  <a:schemeClr val="tx1">
                    <a:lumMod val="75000"/>
                    <a:lumOff val="25000"/>
                  </a:schemeClr>
                </a:solidFill>
              </a:rPr>
              <a:t>TCP</a:t>
            </a:r>
            <a:r>
              <a:rPr lang="zh-CN" altLang="en-US" sz="2000" dirty="0" smtClean="0">
                <a:solidFill>
                  <a:schemeClr val="tx1">
                    <a:lumMod val="75000"/>
                    <a:lumOff val="25000"/>
                  </a:schemeClr>
                </a:solidFill>
              </a:rPr>
              <a:t>（传输控制协议）</a:t>
            </a:r>
            <a:r>
              <a:rPr lang="en-US" altLang="zh-CN" sz="2000" dirty="0" smtClean="0">
                <a:solidFill>
                  <a:schemeClr val="tx1">
                    <a:lumMod val="75000"/>
                    <a:lumOff val="25000"/>
                  </a:schemeClr>
                </a:solidFill>
              </a:rPr>
              <a:t>:Transmission Control Protocol </a:t>
            </a:r>
            <a:r>
              <a:rPr lang="zh-CN" altLang="en-US" sz="2000" dirty="0" smtClean="0">
                <a:solidFill>
                  <a:schemeClr val="tx1">
                    <a:lumMod val="75000"/>
                    <a:lumOff val="25000"/>
                  </a:schemeClr>
                </a:solidFill>
              </a:rPr>
              <a:t>，是一种面向连接的、可靠的、基于字节流的传输层通信协议；</a:t>
            </a:r>
            <a:endParaRPr lang="en-US" altLang="zh-CN" sz="2000" dirty="0" smtClean="0">
              <a:solidFill>
                <a:schemeClr val="tx1">
                  <a:lumMod val="75000"/>
                  <a:lumOff val="25000"/>
                </a:schemeClr>
              </a:solidFill>
            </a:endParaRPr>
          </a:p>
          <a:p>
            <a:pPr lvl="1"/>
            <a:r>
              <a:rPr lang="en-US" altLang="zh-CN" sz="2000" dirty="0" smtClean="0">
                <a:solidFill>
                  <a:schemeClr val="tx1">
                    <a:lumMod val="75000"/>
                    <a:lumOff val="25000"/>
                  </a:schemeClr>
                </a:solidFill>
              </a:rPr>
              <a:t>UDP</a:t>
            </a:r>
            <a:r>
              <a:rPr lang="zh-CN" altLang="en-US" sz="2000" dirty="0" smtClean="0">
                <a:solidFill>
                  <a:schemeClr val="tx1">
                    <a:lumMod val="75000"/>
                    <a:lumOff val="25000"/>
                  </a:schemeClr>
                </a:solidFill>
              </a:rPr>
              <a:t>（用户数据报协议）：</a:t>
            </a:r>
            <a:r>
              <a:rPr lang="en-US" altLang="zh-CN" sz="2000" dirty="0" smtClean="0">
                <a:solidFill>
                  <a:schemeClr val="tx1">
                    <a:lumMod val="75000"/>
                    <a:lumOff val="25000"/>
                  </a:schemeClr>
                </a:solidFill>
              </a:rPr>
              <a:t>User Datagram Protocol</a:t>
            </a:r>
            <a:r>
              <a:rPr lang="zh-CN" altLang="en-US" sz="2000" dirty="0" smtClean="0">
                <a:solidFill>
                  <a:schemeClr val="tx1">
                    <a:lumMod val="75000"/>
                    <a:lumOff val="25000"/>
                  </a:schemeClr>
                </a:solidFill>
              </a:rPr>
              <a:t>，用于处理数据包，是一种无连接的、不可靠的通信协议；</a:t>
            </a:r>
            <a:endParaRPr lang="en-US" altLang="zh-CN" sz="2000" dirty="0" smtClean="0">
              <a:solidFill>
                <a:schemeClr val="tx1">
                  <a:lumMod val="75000"/>
                  <a:lumOff val="25000"/>
                </a:schemeClr>
              </a:solidFill>
            </a:endParaRPr>
          </a:p>
          <a:p>
            <a:pPr lvl="1"/>
            <a:r>
              <a:rPr lang="en-US" altLang="zh-CN" sz="2000" dirty="0" smtClean="0">
                <a:solidFill>
                  <a:schemeClr val="tx1">
                    <a:lumMod val="75000"/>
                    <a:lumOff val="25000"/>
                  </a:schemeClr>
                </a:solidFill>
              </a:rPr>
              <a:t>IP</a:t>
            </a:r>
            <a:r>
              <a:rPr lang="zh-CN" altLang="en-US" sz="2000" dirty="0" smtClean="0">
                <a:solidFill>
                  <a:schemeClr val="tx1">
                    <a:lumMod val="75000"/>
                    <a:lumOff val="25000"/>
                  </a:schemeClr>
                </a:solidFill>
              </a:rPr>
              <a:t>（网络协议）：</a:t>
            </a:r>
            <a:r>
              <a:rPr lang="en-US" altLang="zh-CN" sz="2000" dirty="0" smtClean="0">
                <a:solidFill>
                  <a:schemeClr val="tx1">
                    <a:lumMod val="75000"/>
                    <a:lumOff val="25000"/>
                  </a:schemeClr>
                </a:solidFill>
              </a:rPr>
              <a:t>Internet Protocol</a:t>
            </a:r>
            <a:r>
              <a:rPr lang="zh-CN" altLang="en-US" sz="2000" dirty="0" smtClean="0">
                <a:solidFill>
                  <a:schemeClr val="tx1">
                    <a:lumMod val="75000"/>
                    <a:lumOff val="25000"/>
                  </a:schemeClr>
                </a:solidFill>
              </a:rPr>
              <a:t>，把数据从源传送到目的地。它不负责保证传送可靠性，流控制，包顺序等。</a:t>
            </a:r>
            <a:endParaRPr lang="en-US" altLang="zh-CN" sz="2000" dirty="0" smtClean="0">
              <a:solidFill>
                <a:schemeClr val="tx1">
                  <a:lumMod val="75000"/>
                  <a:lumOff val="25000"/>
                </a:schemeClr>
              </a:solidFill>
            </a:endParaRPr>
          </a:p>
          <a:p>
            <a:pPr lvl="1"/>
            <a:r>
              <a:rPr lang="en-US" altLang="zh-CN" sz="2000" dirty="0" smtClean="0">
                <a:solidFill>
                  <a:schemeClr val="tx1">
                    <a:lumMod val="75000"/>
                    <a:lumOff val="25000"/>
                  </a:schemeClr>
                </a:solidFill>
              </a:rPr>
              <a:t>ICMP</a:t>
            </a:r>
            <a:r>
              <a:rPr lang="zh-CN" altLang="en-US" sz="2000" dirty="0" smtClean="0">
                <a:solidFill>
                  <a:schemeClr val="tx1">
                    <a:lumMod val="75000"/>
                    <a:lumOff val="25000"/>
                  </a:schemeClr>
                </a:solidFill>
              </a:rPr>
              <a:t>（网络控制报文协议）：</a:t>
            </a:r>
            <a:r>
              <a:rPr lang="en-US" altLang="zh-CN" sz="2000" dirty="0" smtClean="0">
                <a:solidFill>
                  <a:schemeClr val="tx1">
                    <a:lumMod val="75000"/>
                    <a:lumOff val="25000"/>
                  </a:schemeClr>
                </a:solidFill>
              </a:rPr>
              <a:t>Internet Control Message Protocol</a:t>
            </a:r>
            <a:r>
              <a:rPr lang="zh-CN" altLang="en-US" sz="2000" dirty="0" smtClean="0">
                <a:solidFill>
                  <a:schemeClr val="tx1">
                    <a:lumMod val="75000"/>
                    <a:lumOff val="25000"/>
                  </a:schemeClr>
                </a:solidFill>
              </a:rPr>
              <a:t>，是</a:t>
            </a:r>
            <a:r>
              <a:rPr lang="en-US" altLang="zh-CN" sz="2000" dirty="0" smtClean="0">
                <a:solidFill>
                  <a:schemeClr val="tx1">
                    <a:lumMod val="75000"/>
                    <a:lumOff val="25000"/>
                  </a:schemeClr>
                </a:solidFill>
              </a:rPr>
              <a:t>TCP/IP</a:t>
            </a:r>
            <a:r>
              <a:rPr lang="zh-CN" altLang="en-US" sz="2000" dirty="0" smtClean="0">
                <a:solidFill>
                  <a:schemeClr val="tx1">
                    <a:lumMod val="75000"/>
                    <a:lumOff val="25000"/>
                  </a:schemeClr>
                </a:solidFill>
              </a:rPr>
              <a:t>协议栈的一个子协议，用于在</a:t>
            </a:r>
            <a:r>
              <a:rPr lang="en-US" altLang="zh-CN" sz="2000" dirty="0" smtClean="0">
                <a:solidFill>
                  <a:schemeClr val="tx1">
                    <a:lumMod val="75000"/>
                    <a:lumOff val="25000"/>
                  </a:schemeClr>
                </a:solidFill>
              </a:rPr>
              <a:t>IP</a:t>
            </a:r>
            <a:r>
              <a:rPr lang="zh-CN" altLang="en-US" sz="2000" dirty="0" smtClean="0">
                <a:solidFill>
                  <a:schemeClr val="tx1">
                    <a:lumMod val="75000"/>
                    <a:lumOff val="25000"/>
                  </a:schemeClr>
                </a:solidFill>
              </a:rPr>
              <a:t>主机、路由器之间传递控制消息。</a:t>
            </a:r>
            <a:endParaRPr lang="en-US" altLang="zh-CN" sz="20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TCP/IP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协议栈</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1【HttpURLConnection</a:t>
            </a:r>
            <a:r>
              <a:rPr lang="zh-CN" altLang="en-US" dirty="0"/>
              <a:t>客户端进行</a:t>
            </a:r>
            <a:r>
              <a:rPr lang="en-US" altLang="zh-CN" dirty="0"/>
              <a:t>HTTP</a:t>
            </a:r>
            <a:r>
              <a:rPr lang="zh-CN" altLang="en-US" dirty="0"/>
              <a:t>通讯</a:t>
            </a:r>
            <a:r>
              <a:rPr lang="en-US" altLang="zh-CN" dirty="0"/>
              <a:t>】</a:t>
            </a:r>
            <a:endParaRPr lang="zh-CN" altLang="en-US" dirty="0"/>
          </a:p>
        </p:txBody>
      </p:sp>
      <p:sp>
        <p:nvSpPr>
          <p:cNvPr id="4" name="内容占位符 2"/>
          <p:cNvSpPr>
            <a:spLocks noGrp="1"/>
          </p:cNvSpPr>
          <p:nvPr>
            <p:ph idx="1"/>
          </p:nvPr>
        </p:nvSpPr>
        <p:spPr>
          <a:xfrm>
            <a:off x="337930" y="914399"/>
            <a:ext cx="11015870" cy="1986455"/>
          </a:xfrm>
        </p:spPr>
        <p:txBody>
          <a:bodyPr vert="horz" lIns="91440" tIns="45720" rIns="91440" bIns="45720" rtlCol="0">
            <a:noAutofit/>
          </a:bodyPr>
          <a:lstStyle/>
          <a:p>
            <a:r>
              <a:rPr lang="zh-CN" altLang="en-US" sz="2400" dirty="0" smtClean="0">
                <a:solidFill>
                  <a:schemeClr val="tx1">
                    <a:lumMod val="75000"/>
                    <a:lumOff val="25000"/>
                  </a:schemeClr>
                </a:solidFill>
              </a:rPr>
              <a:t>可以通过</a:t>
            </a:r>
            <a:r>
              <a:rPr lang="en-US" altLang="zh-CN" sz="2400" dirty="0" err="1" smtClean="0">
                <a:solidFill>
                  <a:schemeClr val="tx1">
                    <a:lumMod val="75000"/>
                    <a:lumOff val="25000"/>
                  </a:schemeClr>
                </a:solidFill>
              </a:rPr>
              <a:t>HttpURLConnection</a:t>
            </a:r>
            <a:r>
              <a:rPr lang="zh-CN" altLang="en-US" sz="2400" dirty="0" smtClean="0">
                <a:solidFill>
                  <a:schemeClr val="tx1">
                    <a:lumMod val="75000"/>
                    <a:lumOff val="25000"/>
                  </a:schemeClr>
                </a:solidFill>
              </a:rPr>
              <a:t>直接下载</a:t>
            </a:r>
            <a:r>
              <a:rPr lang="en-US" altLang="zh-CN" sz="2400" dirty="0" smtClean="0">
                <a:solidFill>
                  <a:schemeClr val="tx1">
                    <a:lumMod val="75000"/>
                    <a:lumOff val="25000"/>
                  </a:schemeClr>
                </a:solidFill>
              </a:rPr>
              <a:t>WEB</a:t>
            </a:r>
            <a:r>
              <a:rPr lang="zh-CN" altLang="en-US" sz="2400" dirty="0" smtClean="0">
                <a:solidFill>
                  <a:schemeClr val="tx1">
                    <a:lumMod val="75000"/>
                    <a:lumOff val="25000"/>
                  </a:schemeClr>
                </a:solidFill>
              </a:rPr>
              <a:t>环境中的资源，例如下载图片：</a:t>
            </a:r>
            <a:endParaRPr lang="en-US" altLang="zh-CN" sz="2400" dirty="0" smtClean="0">
              <a:solidFill>
                <a:schemeClr val="tx1">
                  <a:lumMod val="75000"/>
                  <a:lumOff val="25000"/>
                </a:schemeClr>
              </a:solidFill>
            </a:endParaRPr>
          </a:p>
          <a:p>
            <a:endParaRPr lang="en-US" altLang="zh-CN" sz="2400" dirty="0">
              <a:solidFill>
                <a:schemeClr val="tx1">
                  <a:lumMod val="75000"/>
                  <a:lumOff val="25000"/>
                </a:schemeClr>
              </a:solidFill>
            </a:endParaRPr>
          </a:p>
        </p:txBody>
      </p:sp>
      <p:sp>
        <p:nvSpPr>
          <p:cNvPr id="5" name="TextBox 4"/>
          <p:cNvSpPr txBox="1"/>
          <p:nvPr/>
        </p:nvSpPr>
        <p:spPr>
          <a:xfrm>
            <a:off x="617742" y="1537334"/>
            <a:ext cx="10988565" cy="4524315"/>
          </a:xfrm>
          <a:prstGeom prst="rect">
            <a:avLst/>
          </a:prstGeom>
          <a:solidFill>
            <a:schemeClr val="bg1">
              <a:lumMod val="95000"/>
            </a:schemeClr>
          </a:solidFill>
        </p:spPr>
        <p:txBody>
          <a:bodyPr wrap="square" rtlCol="0">
            <a:spAutoFit/>
          </a:bodyPr>
          <a:lstStyle/>
          <a:p>
            <a:r>
              <a:rPr lang="en-US" altLang="zh-CN" dirty="0"/>
              <a:t>URL </a:t>
            </a:r>
            <a:r>
              <a:rPr lang="en-US" altLang="zh-CN" dirty="0" err="1"/>
              <a:t>serverURL</a:t>
            </a:r>
            <a:r>
              <a:rPr lang="en-US" altLang="zh-CN" dirty="0"/>
              <a:t> = new URL(				"http://static.cnbetacdn.com/thumb/article/2017/0610/c0da5b5a4e003ed.jpg");</a:t>
            </a:r>
          </a:p>
          <a:p>
            <a:r>
              <a:rPr lang="en-US" altLang="zh-CN" dirty="0" err="1"/>
              <a:t>HttpURLConnection</a:t>
            </a:r>
            <a:r>
              <a:rPr lang="en-US" altLang="zh-CN" dirty="0"/>
              <a:t> con = (</a:t>
            </a:r>
            <a:r>
              <a:rPr lang="en-US" altLang="zh-CN" dirty="0" err="1"/>
              <a:t>HttpURLConnection</a:t>
            </a:r>
            <a:r>
              <a:rPr lang="en-US" altLang="zh-CN" dirty="0"/>
              <a:t>) </a:t>
            </a:r>
            <a:r>
              <a:rPr lang="en-US" altLang="zh-CN" dirty="0" err="1"/>
              <a:t>serverURL.openConnection</a:t>
            </a:r>
            <a:r>
              <a:rPr lang="en-US" altLang="zh-CN" dirty="0"/>
              <a:t>();</a:t>
            </a:r>
          </a:p>
          <a:p>
            <a:r>
              <a:rPr lang="en-US" altLang="zh-CN" dirty="0" err="1"/>
              <a:t>int</a:t>
            </a:r>
            <a:r>
              <a:rPr lang="en-US" altLang="zh-CN" dirty="0"/>
              <a:t> code = </a:t>
            </a:r>
            <a:r>
              <a:rPr lang="en-US" altLang="zh-CN" dirty="0" err="1"/>
              <a:t>con.getResponseCode</a:t>
            </a:r>
            <a:r>
              <a:rPr lang="en-US" altLang="zh-CN" dirty="0"/>
              <a:t>();</a:t>
            </a:r>
          </a:p>
          <a:p>
            <a:r>
              <a:rPr lang="en-US" altLang="zh-CN" dirty="0"/>
              <a:t>if (code == </a:t>
            </a:r>
            <a:r>
              <a:rPr lang="en-US" altLang="zh-CN" dirty="0" err="1"/>
              <a:t>HttpURLConnection.HTTP_OK</a:t>
            </a:r>
            <a:r>
              <a:rPr lang="en-US" altLang="zh-CN" dirty="0"/>
              <a:t>) {</a:t>
            </a:r>
          </a:p>
          <a:p>
            <a:r>
              <a:rPr lang="en-US" altLang="zh-CN" dirty="0"/>
              <a:t>	</a:t>
            </a:r>
            <a:r>
              <a:rPr lang="en-US" altLang="zh-CN" dirty="0" err="1"/>
              <a:t>InputStream</a:t>
            </a:r>
            <a:r>
              <a:rPr lang="en-US" altLang="zh-CN" dirty="0"/>
              <a:t> is = </a:t>
            </a:r>
            <a:r>
              <a:rPr lang="en-US" altLang="zh-CN" dirty="0" err="1"/>
              <a:t>con.getInputStream</a:t>
            </a:r>
            <a:r>
              <a:rPr lang="en-US" altLang="zh-CN" dirty="0"/>
              <a:t>();</a:t>
            </a:r>
          </a:p>
          <a:p>
            <a:r>
              <a:rPr lang="en-US" altLang="zh-CN" dirty="0"/>
              <a:t>	// </a:t>
            </a:r>
            <a:r>
              <a:rPr lang="zh-CN" altLang="en-US" dirty="0"/>
              <a:t>处理输入数据</a:t>
            </a:r>
          </a:p>
          <a:p>
            <a:r>
              <a:rPr lang="zh-CN" altLang="en-US" dirty="0"/>
              <a:t>	</a:t>
            </a:r>
            <a:r>
              <a:rPr lang="en-US" altLang="zh-CN" dirty="0" err="1"/>
              <a:t>FileOutputStream</a:t>
            </a:r>
            <a:r>
              <a:rPr lang="en-US" altLang="zh-CN" dirty="0"/>
              <a:t> </a:t>
            </a:r>
            <a:r>
              <a:rPr lang="en-US" altLang="zh-CN" dirty="0" err="1"/>
              <a:t>fos</a:t>
            </a:r>
            <a:r>
              <a:rPr lang="en-US" altLang="zh-CN" dirty="0"/>
              <a:t> = new </a:t>
            </a:r>
            <a:r>
              <a:rPr lang="en-US" altLang="zh-CN" dirty="0" err="1"/>
              <a:t>FileOutputStream</a:t>
            </a:r>
            <a:r>
              <a:rPr lang="en-US" altLang="zh-CN" dirty="0"/>
              <a:t>("E:/http.jpg");</a:t>
            </a:r>
          </a:p>
          <a:p>
            <a:r>
              <a:rPr lang="en-US" altLang="zh-CN" dirty="0"/>
              <a:t>	byte[] </a:t>
            </a:r>
            <a:r>
              <a:rPr lang="en-US" altLang="zh-CN" dirty="0" err="1"/>
              <a:t>buf</a:t>
            </a:r>
            <a:r>
              <a:rPr lang="en-US" altLang="zh-CN" dirty="0"/>
              <a:t> = new byte[1024];</a:t>
            </a:r>
          </a:p>
          <a:p>
            <a:r>
              <a:rPr lang="en-US" altLang="zh-CN" dirty="0"/>
              <a:t>	</a:t>
            </a:r>
            <a:r>
              <a:rPr lang="en-US" altLang="zh-CN" dirty="0" err="1"/>
              <a:t>int</a:t>
            </a:r>
            <a:r>
              <a:rPr lang="en-US" altLang="zh-CN" dirty="0"/>
              <a:t> c = 0;</a:t>
            </a:r>
          </a:p>
          <a:p>
            <a:r>
              <a:rPr lang="en-US" altLang="zh-CN" dirty="0"/>
              <a:t>	while ((c = </a:t>
            </a:r>
            <a:r>
              <a:rPr lang="en-US" altLang="zh-CN" dirty="0" err="1"/>
              <a:t>is.read</a:t>
            </a:r>
            <a:r>
              <a:rPr lang="en-US" altLang="zh-CN" dirty="0"/>
              <a:t>(</a:t>
            </a:r>
            <a:r>
              <a:rPr lang="en-US" altLang="zh-CN" dirty="0" err="1"/>
              <a:t>buf</a:t>
            </a:r>
            <a:r>
              <a:rPr lang="en-US" altLang="zh-CN" dirty="0"/>
              <a:t>, 0, </a:t>
            </a:r>
            <a:r>
              <a:rPr lang="en-US" altLang="zh-CN" dirty="0" err="1"/>
              <a:t>buf.length</a:t>
            </a:r>
            <a:r>
              <a:rPr lang="en-US" altLang="zh-CN" dirty="0"/>
              <a:t>)) != -1) {</a:t>
            </a:r>
          </a:p>
          <a:p>
            <a:r>
              <a:rPr lang="en-US" altLang="zh-CN" dirty="0"/>
              <a:t>		</a:t>
            </a:r>
            <a:r>
              <a:rPr lang="en-US" altLang="zh-CN" dirty="0" err="1"/>
              <a:t>fos.write</a:t>
            </a:r>
            <a:r>
              <a:rPr lang="en-US" altLang="zh-CN" dirty="0"/>
              <a:t>(</a:t>
            </a:r>
            <a:r>
              <a:rPr lang="en-US" altLang="zh-CN" dirty="0" err="1"/>
              <a:t>buf</a:t>
            </a:r>
            <a:r>
              <a:rPr lang="en-US" altLang="zh-CN" dirty="0"/>
              <a:t>, 0, c);</a:t>
            </a:r>
          </a:p>
          <a:p>
            <a:r>
              <a:rPr lang="en-US" altLang="zh-CN" dirty="0"/>
              <a:t>	}</a:t>
            </a:r>
          </a:p>
          <a:p>
            <a:r>
              <a:rPr lang="en-US" altLang="zh-CN" dirty="0"/>
              <a:t>	</a:t>
            </a:r>
            <a:r>
              <a:rPr lang="en-US" altLang="zh-CN" dirty="0" err="1"/>
              <a:t>fos.close</a:t>
            </a:r>
            <a:r>
              <a:rPr lang="en-US" altLang="zh-CN" dirty="0"/>
              <a:t>();</a:t>
            </a:r>
          </a:p>
          <a:p>
            <a:r>
              <a:rPr lang="en-US" altLang="zh-CN" dirty="0"/>
              <a:t>	</a:t>
            </a:r>
            <a:r>
              <a:rPr lang="en-US" altLang="zh-CN" dirty="0" err="1"/>
              <a:t>is.close</a:t>
            </a:r>
            <a:r>
              <a:rPr lang="en-US" altLang="zh-CN" dirty="0"/>
              <a:t>();</a:t>
            </a:r>
          </a:p>
          <a:p>
            <a:r>
              <a:rPr lang="en-US" altLang="zh-CN" dirty="0"/>
              <a:t>}</a:t>
            </a:r>
            <a:endParaRPr 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7895" y="2900854"/>
            <a:ext cx="3357933" cy="2235424"/>
          </a:xfrm>
          <a:prstGeom prst="rect">
            <a:avLst/>
          </a:prstGeom>
        </p:spPr>
      </p:pic>
      <p:sp>
        <p:nvSpPr>
          <p:cNvPr id="7" name="TextBox 11">
            <a:hlinkClick r:id="rId3" action="ppaction://hlinkfile"/>
          </p:cNvPr>
          <p:cNvSpPr txBox="1"/>
          <p:nvPr/>
        </p:nvSpPr>
        <p:spPr>
          <a:xfrm>
            <a:off x="526978" y="6051131"/>
            <a:ext cx="3826081" cy="646331"/>
          </a:xfrm>
          <a:prstGeom prst="rect">
            <a:avLst/>
          </a:prstGeom>
          <a:noFill/>
        </p:spPr>
        <p:txBody>
          <a:bodyPr wrap="square" rtlCol="0">
            <a:spAutoFit/>
          </a:bodyPr>
          <a:lstStyle/>
          <a:p>
            <a:r>
              <a:rPr lang="zh-CN" altLang="en-US" dirty="0" smtClean="0">
                <a:hlinkClick r:id="rId4" action="ppaction://hlinkfile"/>
              </a:rPr>
              <a:t>课堂案例</a:t>
            </a:r>
            <a:r>
              <a:rPr lang="zh-CN" altLang="en-US" dirty="0" smtClean="0">
                <a:hlinkClick r:id="rId4" action="ppaction://hlinkfile"/>
              </a:rPr>
              <a:t>：</a:t>
            </a:r>
            <a:r>
              <a:rPr lang="en-US" altLang="zh-CN" dirty="0">
                <a:hlinkClick r:id="rId4" action="ppaction://hlinkfile"/>
              </a:rPr>
              <a:t>HttpURLConnectionTest.java</a:t>
            </a:r>
            <a:endParaRPr lang="en-US" dirty="0"/>
          </a:p>
        </p:txBody>
      </p:sp>
    </p:spTree>
    <p:extLst>
      <p:ext uri="{BB962C8B-B14F-4D97-AF65-F5344CB8AC3E}">
        <p14:creationId xmlns:p14="http://schemas.microsoft.com/office/powerpoint/2010/main" val="3661146593"/>
      </p:ext>
    </p:extLst>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851338"/>
            <a:ext cx="11015870" cy="1749974"/>
          </a:xfrm>
        </p:spPr>
        <p:txBody>
          <a:bodyPr vert="horz" lIns="91440" tIns="45720" rIns="91440" bIns="45720" rtlCol="0">
            <a:noAutofit/>
          </a:bodyPr>
          <a:lstStyle/>
          <a:p>
            <a:r>
              <a:rPr lang="zh-CN" altLang="en-US" sz="2400" dirty="0">
                <a:solidFill>
                  <a:schemeClr val="tx1">
                    <a:lumMod val="75000"/>
                    <a:lumOff val="25000"/>
                  </a:schemeClr>
                </a:solidFill>
              </a:rPr>
              <a:t>由于目前的</a:t>
            </a:r>
            <a:r>
              <a:rPr lang="en-US" altLang="zh-CN" sz="2400" dirty="0">
                <a:solidFill>
                  <a:schemeClr val="tx1">
                    <a:lumMod val="75000"/>
                    <a:lumOff val="25000"/>
                  </a:schemeClr>
                </a:solidFill>
              </a:rPr>
              <a:t>HTTP</a:t>
            </a:r>
            <a:r>
              <a:rPr lang="zh-CN" altLang="en-US" sz="2400" dirty="0">
                <a:solidFill>
                  <a:schemeClr val="tx1">
                    <a:lumMod val="75000"/>
                    <a:lumOff val="25000"/>
                  </a:schemeClr>
                </a:solidFill>
              </a:rPr>
              <a:t>是基于</a:t>
            </a:r>
            <a:r>
              <a:rPr lang="en-US" altLang="zh-CN" sz="2400" dirty="0">
                <a:solidFill>
                  <a:schemeClr val="tx1">
                    <a:lumMod val="75000"/>
                    <a:lumOff val="25000"/>
                  </a:schemeClr>
                </a:solidFill>
              </a:rPr>
              <a:t>TCP</a:t>
            </a:r>
            <a:r>
              <a:rPr lang="zh-CN" altLang="en-US" sz="2400" dirty="0">
                <a:solidFill>
                  <a:schemeClr val="tx1">
                    <a:lumMod val="75000"/>
                    <a:lumOff val="25000"/>
                  </a:schemeClr>
                </a:solidFill>
              </a:rPr>
              <a:t>协议的应用层协议，</a:t>
            </a:r>
            <a:r>
              <a:rPr lang="zh-CN" altLang="en-US" sz="2400" dirty="0" smtClean="0">
                <a:solidFill>
                  <a:schemeClr val="tx1">
                    <a:lumMod val="75000"/>
                    <a:lumOff val="25000"/>
                  </a:schemeClr>
                </a:solidFill>
              </a:rPr>
              <a:t>因此事实上可以用更为底层的方式来访问</a:t>
            </a:r>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服务</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直接使用</a:t>
            </a:r>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完成</a:t>
            </a:r>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的请求和响应过程，例如上例获取图片的过程本质上就是通过</a:t>
            </a:r>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连接服务器后按照</a:t>
            </a:r>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协议的请求格式向服务器发送了基础的资源请求：</a:t>
            </a:r>
            <a:endParaRPr lang="en-US" altLang="zh-CN" sz="2400" dirty="0">
              <a:solidFill>
                <a:schemeClr val="tx1">
                  <a:lumMod val="75000"/>
                  <a:lumOff val="25000"/>
                </a:schemeClr>
              </a:solidFill>
            </a:endParaRPr>
          </a:p>
          <a:p>
            <a:pPr>
              <a:lnSpc>
                <a:spcPct val="100000"/>
              </a:lnSpc>
              <a:buNone/>
            </a:pP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利用</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Socket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模拟</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HTTP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客户端</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617741" y="3121435"/>
            <a:ext cx="10988565" cy="2031325"/>
          </a:xfrm>
          <a:prstGeom prst="rect">
            <a:avLst/>
          </a:prstGeom>
          <a:solidFill>
            <a:schemeClr val="bg1">
              <a:lumMod val="95000"/>
            </a:schemeClr>
          </a:solidFill>
        </p:spPr>
        <p:txBody>
          <a:bodyPr wrap="square" rtlCol="0">
            <a:spAutoFit/>
          </a:bodyPr>
          <a:lstStyle/>
          <a:p>
            <a:r>
              <a:rPr lang="en-US" altLang="zh-CN" dirty="0"/>
              <a:t>Socket </a:t>
            </a:r>
            <a:r>
              <a:rPr lang="en-US" altLang="zh-CN" dirty="0" err="1"/>
              <a:t>socket</a:t>
            </a:r>
            <a:r>
              <a:rPr lang="en-US" altLang="zh-CN" dirty="0"/>
              <a:t> = new Socket(</a:t>
            </a:r>
          </a:p>
          <a:p>
            <a:r>
              <a:rPr lang="en-US" altLang="zh-CN" dirty="0" err="1"/>
              <a:t>InetAddress.getByName</a:t>
            </a:r>
            <a:r>
              <a:rPr lang="en-US" altLang="zh-CN" dirty="0"/>
              <a:t>("static.cnbetacdn.com"), 80);</a:t>
            </a:r>
          </a:p>
          <a:p>
            <a:r>
              <a:rPr lang="en-US" altLang="zh-CN" dirty="0" err="1"/>
              <a:t>OutputStream</a:t>
            </a:r>
            <a:r>
              <a:rPr lang="en-US" altLang="zh-CN" dirty="0"/>
              <a:t> </a:t>
            </a:r>
            <a:r>
              <a:rPr lang="en-US" altLang="zh-CN" dirty="0" err="1"/>
              <a:t>os</a:t>
            </a:r>
            <a:r>
              <a:rPr lang="en-US" altLang="zh-CN" dirty="0"/>
              <a:t> = </a:t>
            </a:r>
            <a:r>
              <a:rPr lang="en-US" altLang="zh-CN" dirty="0" err="1"/>
              <a:t>socket.getOutputStream</a:t>
            </a:r>
            <a:r>
              <a:rPr lang="en-US" altLang="zh-CN" dirty="0"/>
              <a:t>();</a:t>
            </a:r>
          </a:p>
          <a:p>
            <a:r>
              <a:rPr lang="en-US" altLang="zh-CN" dirty="0" err="1"/>
              <a:t>os.write</a:t>
            </a:r>
            <a:r>
              <a:rPr lang="en-US" altLang="zh-CN" dirty="0"/>
              <a:t>("GET /article/2017/0610/c0da5b5a4e003ed.jpg HTTP/1.1\r\n"</a:t>
            </a:r>
          </a:p>
          <a:p>
            <a:r>
              <a:rPr lang="en-US" altLang="zh-CN" dirty="0"/>
              <a:t>	.</a:t>
            </a:r>
            <a:r>
              <a:rPr lang="en-US" altLang="zh-CN" dirty="0" err="1"/>
              <a:t>getBytes</a:t>
            </a:r>
            <a:r>
              <a:rPr lang="en-US" altLang="zh-CN" dirty="0"/>
              <a:t>());</a:t>
            </a:r>
          </a:p>
          <a:p>
            <a:r>
              <a:rPr lang="en-US" altLang="zh-CN" dirty="0" err="1"/>
              <a:t>os.write</a:t>
            </a:r>
            <a:r>
              <a:rPr lang="en-US" altLang="zh-CN" dirty="0"/>
              <a:t>("Host: static.cnbetacdn.com\r\n".</a:t>
            </a:r>
            <a:r>
              <a:rPr lang="en-US" altLang="zh-CN" dirty="0" err="1"/>
              <a:t>getBytes</a:t>
            </a:r>
            <a:r>
              <a:rPr lang="en-US" altLang="zh-CN" dirty="0"/>
              <a:t>());</a:t>
            </a:r>
          </a:p>
          <a:p>
            <a:r>
              <a:rPr lang="en-US" altLang="zh-CN" dirty="0" err="1"/>
              <a:t>os.write</a:t>
            </a:r>
            <a:r>
              <a:rPr lang="en-US" altLang="zh-CN" dirty="0"/>
              <a:t>("\r\n".</a:t>
            </a:r>
            <a:r>
              <a:rPr lang="en-US" altLang="zh-CN" dirty="0" err="1"/>
              <a:t>getBytes</a:t>
            </a:r>
            <a:r>
              <a:rPr lang="en-US" altLang="zh-CN" dirty="0"/>
              <a:t>());</a:t>
            </a:r>
            <a:endParaRPr lang="en-US" dirty="0"/>
          </a:p>
        </p:txBody>
      </p:sp>
    </p:spTree>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398"/>
            <a:ext cx="11015870" cy="5612526"/>
          </a:xfrm>
        </p:spPr>
        <p:txBody>
          <a:bodyPr vert="horz" lIns="91440" tIns="45720" rIns="91440" bIns="45720" rtlCol="0">
            <a:noAutofit/>
          </a:bodyPr>
          <a:lstStyle/>
          <a:p>
            <a:r>
              <a:rPr lang="zh-CN" altLang="en-US" sz="2400" dirty="0" smtClean="0">
                <a:solidFill>
                  <a:schemeClr val="tx1">
                    <a:lumMod val="75000"/>
                    <a:lumOff val="25000"/>
                  </a:schemeClr>
                </a:solidFill>
              </a:rPr>
              <a:t>通过获取</a:t>
            </a:r>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的输入流可以处理数据（示例中为保存图片文件）：</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知识点</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2【</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利用</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Socket</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模拟</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HTTP</a:t>
            </a:r>
            <a:r>
              <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客户端</a:t>
            </a:r>
            <a:r>
              <a:rPr lang="en-US" altLang="zh-CN"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t>
            </a:r>
            <a:endParaRPr lang="zh-CN" altLang="en-US" sz="3000" dirty="0">
              <a:solidFill>
                <a:schemeClr val="tx1">
                  <a:lumMod val="65000"/>
                  <a:lumOff val="35000"/>
                </a:schemeClr>
              </a:solidFill>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617741" y="1537334"/>
            <a:ext cx="10988565" cy="3416320"/>
          </a:xfrm>
          <a:prstGeom prst="rect">
            <a:avLst/>
          </a:prstGeom>
          <a:solidFill>
            <a:schemeClr val="bg1">
              <a:lumMod val="95000"/>
            </a:schemeClr>
          </a:solidFill>
        </p:spPr>
        <p:txBody>
          <a:bodyPr wrap="square" rtlCol="0">
            <a:spAutoFit/>
          </a:bodyPr>
          <a:lstStyle/>
          <a:p>
            <a:r>
              <a:rPr lang="en-US" altLang="zh-CN" dirty="0" err="1"/>
              <a:t>InputStream</a:t>
            </a:r>
            <a:r>
              <a:rPr lang="en-US" altLang="zh-CN" dirty="0"/>
              <a:t> is = </a:t>
            </a:r>
            <a:r>
              <a:rPr lang="en-US" altLang="zh-CN" dirty="0" err="1"/>
              <a:t>socket.getInputStream</a:t>
            </a:r>
            <a:r>
              <a:rPr lang="en-US" altLang="zh-CN" dirty="0"/>
              <a:t>();</a:t>
            </a:r>
          </a:p>
          <a:p>
            <a:r>
              <a:rPr lang="en-US" altLang="zh-CN" dirty="0" err="1"/>
              <a:t>BufferedLineInputStream</a:t>
            </a:r>
            <a:r>
              <a:rPr lang="en-US" altLang="zh-CN" dirty="0"/>
              <a:t> </a:t>
            </a:r>
            <a:r>
              <a:rPr lang="en-US" altLang="zh-CN" dirty="0" err="1"/>
              <a:t>blis</a:t>
            </a:r>
            <a:r>
              <a:rPr lang="en-US" altLang="zh-CN" dirty="0"/>
              <a:t> = new </a:t>
            </a:r>
            <a:r>
              <a:rPr lang="en-US" altLang="zh-CN" dirty="0" err="1"/>
              <a:t>BufferedLineInputStream</a:t>
            </a:r>
            <a:r>
              <a:rPr lang="en-US" altLang="zh-CN" dirty="0"/>
              <a:t>(is);</a:t>
            </a:r>
          </a:p>
          <a:p>
            <a:r>
              <a:rPr lang="en-US" altLang="zh-CN" dirty="0" err="1"/>
              <a:t>int</a:t>
            </a:r>
            <a:r>
              <a:rPr lang="en-US" altLang="zh-CN" dirty="0"/>
              <a:t> c = 0;</a:t>
            </a:r>
          </a:p>
          <a:p>
            <a:r>
              <a:rPr lang="en-US" altLang="zh-CN" dirty="0"/>
              <a:t>byte[] </a:t>
            </a:r>
            <a:r>
              <a:rPr lang="en-US" altLang="zh-CN" dirty="0" err="1"/>
              <a:t>buf</a:t>
            </a:r>
            <a:r>
              <a:rPr lang="en-US" altLang="zh-CN" dirty="0"/>
              <a:t> = new byte[1024];</a:t>
            </a:r>
          </a:p>
          <a:p>
            <a:r>
              <a:rPr lang="en-US" altLang="zh-CN" dirty="0" err="1"/>
              <a:t>int</a:t>
            </a:r>
            <a:r>
              <a:rPr lang="en-US" altLang="zh-CN" dirty="0"/>
              <a:t> length = 0;</a:t>
            </a:r>
          </a:p>
          <a:p>
            <a:r>
              <a:rPr lang="en-US" altLang="zh-CN" dirty="0"/>
              <a:t>while ((c = </a:t>
            </a:r>
            <a:r>
              <a:rPr lang="en-US" altLang="zh-CN" dirty="0" err="1"/>
              <a:t>blis.readLine</a:t>
            </a:r>
            <a:r>
              <a:rPr lang="en-US" altLang="zh-CN" dirty="0"/>
              <a:t>(</a:t>
            </a:r>
            <a:r>
              <a:rPr lang="en-US" altLang="zh-CN" dirty="0" err="1"/>
              <a:t>buf</a:t>
            </a:r>
            <a:r>
              <a:rPr lang="en-US" altLang="zh-CN" dirty="0"/>
              <a:t>, 0, </a:t>
            </a:r>
            <a:r>
              <a:rPr lang="en-US" altLang="zh-CN" dirty="0" err="1"/>
              <a:t>buf.length</a:t>
            </a:r>
            <a:r>
              <a:rPr lang="en-US" altLang="zh-CN" dirty="0"/>
              <a:t>)) != -1) {</a:t>
            </a:r>
          </a:p>
          <a:p>
            <a:r>
              <a:rPr lang="en-US" altLang="zh-CN" dirty="0"/>
              <a:t>	if ("\r\</a:t>
            </a:r>
            <a:r>
              <a:rPr lang="en-US" altLang="zh-CN" dirty="0" err="1"/>
              <a:t>n".equals</a:t>
            </a:r>
            <a:r>
              <a:rPr lang="en-US" altLang="zh-CN" dirty="0"/>
              <a:t>(new String(</a:t>
            </a:r>
            <a:r>
              <a:rPr lang="en-US" altLang="zh-CN" dirty="0" err="1"/>
              <a:t>buf</a:t>
            </a:r>
            <a:r>
              <a:rPr lang="en-US" altLang="zh-CN" dirty="0"/>
              <a:t>, 0, c))) {</a:t>
            </a:r>
          </a:p>
          <a:p>
            <a:r>
              <a:rPr lang="en-US" altLang="zh-CN" dirty="0"/>
              <a:t>		break;</a:t>
            </a:r>
          </a:p>
          <a:p>
            <a:r>
              <a:rPr lang="en-US" altLang="zh-CN" dirty="0"/>
              <a:t>	} else if (new String(</a:t>
            </a:r>
            <a:r>
              <a:rPr lang="en-US" altLang="zh-CN" dirty="0" err="1"/>
              <a:t>buf</a:t>
            </a:r>
            <a:r>
              <a:rPr lang="en-US" altLang="zh-CN" dirty="0"/>
              <a:t>, 0, c).</a:t>
            </a:r>
            <a:r>
              <a:rPr lang="en-US" altLang="zh-CN" dirty="0" err="1"/>
              <a:t>startsWith</a:t>
            </a:r>
            <a:r>
              <a:rPr lang="en-US" altLang="zh-CN" dirty="0"/>
              <a:t>("Content-Length:")) {</a:t>
            </a:r>
          </a:p>
          <a:p>
            <a:r>
              <a:rPr lang="en-US" altLang="zh-CN" dirty="0"/>
              <a:t>		length = </a:t>
            </a:r>
            <a:r>
              <a:rPr lang="en-US" altLang="zh-CN" dirty="0" err="1"/>
              <a:t>Integer.parseInt</a:t>
            </a:r>
            <a:r>
              <a:rPr lang="en-US" altLang="zh-CN" dirty="0"/>
              <a:t>(new String(</a:t>
            </a:r>
            <a:r>
              <a:rPr lang="en-US" altLang="zh-CN" dirty="0" err="1"/>
              <a:t>buf</a:t>
            </a:r>
            <a:r>
              <a:rPr lang="en-US" altLang="zh-CN" dirty="0"/>
              <a:t>, 0, c).substring(15</a:t>
            </a:r>
            <a:r>
              <a:rPr lang="en-US" altLang="zh-CN" dirty="0" smtClean="0"/>
              <a:t>)</a:t>
            </a:r>
            <a:r>
              <a:rPr lang="en-US" altLang="zh-CN" dirty="0"/>
              <a:t>	.trim());</a:t>
            </a:r>
          </a:p>
          <a:p>
            <a:r>
              <a:rPr lang="en-US" altLang="zh-CN" dirty="0"/>
              <a:t>	}</a:t>
            </a:r>
          </a:p>
          <a:p>
            <a:r>
              <a:rPr lang="en-US" altLang="zh-CN" dirty="0" smtClean="0"/>
              <a:t>}</a:t>
            </a:r>
          </a:p>
        </p:txBody>
      </p:sp>
    </p:spTree>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2【</a:t>
            </a:r>
            <a:r>
              <a:rPr lang="zh-CN" altLang="en-US" dirty="0"/>
              <a:t>利用</a:t>
            </a:r>
            <a:r>
              <a:rPr lang="en-US" altLang="zh-CN" dirty="0"/>
              <a:t>Socket</a:t>
            </a:r>
            <a:r>
              <a:rPr lang="zh-CN" altLang="en-US" dirty="0"/>
              <a:t>模拟</a:t>
            </a:r>
            <a:r>
              <a:rPr lang="en-US" altLang="zh-CN" dirty="0"/>
              <a:t>HTTP</a:t>
            </a:r>
            <a:r>
              <a:rPr lang="zh-CN" altLang="en-US" dirty="0"/>
              <a:t>客户端</a:t>
            </a:r>
            <a:r>
              <a:rPr lang="en-US" altLang="zh-CN" dirty="0" smtClean="0"/>
              <a:t>】</a:t>
            </a:r>
            <a:endParaRPr lang="zh-CN" altLang="en-US" dirty="0"/>
          </a:p>
        </p:txBody>
      </p:sp>
      <p:sp>
        <p:nvSpPr>
          <p:cNvPr id="4" name="矩形 3"/>
          <p:cNvSpPr/>
          <p:nvPr/>
        </p:nvSpPr>
        <p:spPr>
          <a:xfrm>
            <a:off x="463640" y="1559958"/>
            <a:ext cx="11180650" cy="2862322"/>
          </a:xfrm>
          <a:prstGeom prst="rect">
            <a:avLst/>
          </a:prstGeom>
          <a:solidFill>
            <a:schemeClr val="bg1">
              <a:lumMod val="95000"/>
            </a:schemeClr>
          </a:solidFill>
        </p:spPr>
        <p:txBody>
          <a:bodyPr wrap="square" rtlCol="0">
            <a:spAutoFit/>
          </a:bodyPr>
          <a:lstStyle/>
          <a:p>
            <a:r>
              <a:rPr lang="en-US" altLang="zh-CN" dirty="0" err="1"/>
              <a:t>int</a:t>
            </a:r>
            <a:r>
              <a:rPr lang="en-US" altLang="zh-CN" dirty="0"/>
              <a:t> counter = 0;</a:t>
            </a:r>
          </a:p>
          <a:p>
            <a:r>
              <a:rPr lang="en-US" altLang="zh-CN" dirty="0" err="1"/>
              <a:t>FileOutputStream</a:t>
            </a:r>
            <a:r>
              <a:rPr lang="en-US" altLang="zh-CN" dirty="0"/>
              <a:t> </a:t>
            </a:r>
            <a:r>
              <a:rPr lang="en-US" altLang="zh-CN" dirty="0" err="1"/>
              <a:t>fos</a:t>
            </a:r>
            <a:r>
              <a:rPr lang="en-US" altLang="zh-CN" dirty="0"/>
              <a:t> = new </a:t>
            </a:r>
            <a:r>
              <a:rPr lang="en-US" altLang="zh-CN" dirty="0" err="1"/>
              <a:t>FileOutputStream</a:t>
            </a:r>
            <a:r>
              <a:rPr lang="en-US" altLang="zh-CN" dirty="0"/>
              <a:t>("E:/http1.jpg");</a:t>
            </a:r>
          </a:p>
          <a:p>
            <a:r>
              <a:rPr lang="en-US" altLang="zh-CN" dirty="0"/>
              <a:t>while ((c = </a:t>
            </a:r>
            <a:r>
              <a:rPr lang="en-US" altLang="zh-CN" dirty="0" err="1"/>
              <a:t>blis.readLine</a:t>
            </a:r>
            <a:r>
              <a:rPr lang="en-US" altLang="zh-CN" dirty="0"/>
              <a:t>(</a:t>
            </a:r>
            <a:r>
              <a:rPr lang="en-US" altLang="zh-CN" dirty="0" err="1"/>
              <a:t>buf</a:t>
            </a:r>
            <a:r>
              <a:rPr lang="en-US" altLang="zh-CN" dirty="0"/>
              <a:t>, 0, </a:t>
            </a:r>
            <a:r>
              <a:rPr lang="en-US" altLang="zh-CN" dirty="0" err="1"/>
              <a:t>buf.length</a:t>
            </a:r>
            <a:r>
              <a:rPr lang="en-US" altLang="zh-CN" dirty="0"/>
              <a:t>)) != -1) {</a:t>
            </a:r>
          </a:p>
          <a:p>
            <a:r>
              <a:rPr lang="en-US" altLang="zh-CN" dirty="0"/>
              <a:t>	counter += c;</a:t>
            </a:r>
          </a:p>
          <a:p>
            <a:r>
              <a:rPr lang="en-US" altLang="zh-CN" dirty="0"/>
              <a:t>	</a:t>
            </a:r>
            <a:r>
              <a:rPr lang="en-US" altLang="zh-CN" dirty="0" err="1"/>
              <a:t>fos.write</a:t>
            </a:r>
            <a:r>
              <a:rPr lang="en-US" altLang="zh-CN" dirty="0"/>
              <a:t>(</a:t>
            </a:r>
            <a:r>
              <a:rPr lang="en-US" altLang="zh-CN" dirty="0" err="1"/>
              <a:t>buf</a:t>
            </a:r>
            <a:r>
              <a:rPr lang="en-US" altLang="zh-CN" dirty="0"/>
              <a:t>, 0, c);</a:t>
            </a:r>
          </a:p>
          <a:p>
            <a:r>
              <a:rPr lang="en-US" altLang="zh-CN" dirty="0"/>
              <a:t>	if (counter == length) {</a:t>
            </a:r>
          </a:p>
          <a:p>
            <a:r>
              <a:rPr lang="en-US" altLang="zh-CN" dirty="0"/>
              <a:t>		break;</a:t>
            </a:r>
          </a:p>
          <a:p>
            <a:r>
              <a:rPr lang="en-US" altLang="zh-CN" dirty="0"/>
              <a:t>	}</a:t>
            </a:r>
          </a:p>
          <a:p>
            <a:endParaRPr lang="en-US" altLang="zh-CN" dirty="0"/>
          </a:p>
          <a:p>
            <a:r>
              <a:rPr lang="en-US" altLang="zh-CN" dirty="0"/>
              <a:t>}</a:t>
            </a:r>
            <a:endParaRPr lang="en-US" altLang="zh-CN" dirty="0"/>
          </a:p>
        </p:txBody>
      </p:sp>
      <p:sp>
        <p:nvSpPr>
          <p:cNvPr id="5" name="内容占位符 2"/>
          <p:cNvSpPr>
            <a:spLocks noGrp="1"/>
          </p:cNvSpPr>
          <p:nvPr>
            <p:ph idx="1"/>
          </p:nvPr>
        </p:nvSpPr>
        <p:spPr>
          <a:xfrm>
            <a:off x="337930" y="914398"/>
            <a:ext cx="11015870" cy="5612526"/>
          </a:xfrm>
        </p:spPr>
        <p:txBody>
          <a:bodyPr vert="horz" lIns="91440" tIns="45720" rIns="91440" bIns="45720" rtlCol="0">
            <a:noAutofit/>
          </a:bodyPr>
          <a:lstStyle/>
          <a:p>
            <a:r>
              <a:rPr lang="zh-CN" altLang="en-US" sz="2400" dirty="0" smtClean="0">
                <a:solidFill>
                  <a:schemeClr val="tx1">
                    <a:lumMod val="75000"/>
                    <a:lumOff val="25000"/>
                  </a:schemeClr>
                </a:solidFill>
              </a:rPr>
              <a:t>处理数据续：</a:t>
            </a:r>
            <a:endParaRPr lang="en-US" altLang="zh-CN" sz="2400" dirty="0" smtClean="0">
              <a:solidFill>
                <a:schemeClr val="tx1">
                  <a:lumMod val="75000"/>
                  <a:lumOff val="25000"/>
                </a:schemeClr>
              </a:solidFill>
            </a:endParaRPr>
          </a:p>
        </p:txBody>
      </p:sp>
      <p:sp>
        <p:nvSpPr>
          <p:cNvPr id="6" name="TextBox 11">
            <a:hlinkClick r:id="rId2" action="ppaction://hlinkfile"/>
          </p:cNvPr>
          <p:cNvSpPr txBox="1"/>
          <p:nvPr/>
        </p:nvSpPr>
        <p:spPr>
          <a:xfrm>
            <a:off x="463640" y="4486671"/>
            <a:ext cx="3826081" cy="369332"/>
          </a:xfrm>
          <a:prstGeom prst="rect">
            <a:avLst/>
          </a:prstGeom>
          <a:noFill/>
        </p:spPr>
        <p:txBody>
          <a:bodyPr wrap="square" rtlCol="0">
            <a:spAutoFit/>
          </a:bodyPr>
          <a:lstStyle/>
          <a:p>
            <a:r>
              <a:rPr lang="zh-CN" altLang="en-US" dirty="0" smtClean="0">
                <a:hlinkClick r:id="rId3" action="ppaction://hlinkfile"/>
              </a:rPr>
              <a:t>课堂案例</a:t>
            </a:r>
            <a:r>
              <a:rPr lang="zh-CN" altLang="en-US" dirty="0" smtClean="0">
                <a:hlinkClick r:id="rId3" action="ppaction://hlinkfile"/>
              </a:rPr>
              <a:t>：</a:t>
            </a:r>
            <a:r>
              <a:rPr lang="en-US" altLang="zh-CN" dirty="0">
                <a:hlinkClick r:id="rId3" action="ppaction://hlinkfile"/>
              </a:rPr>
              <a:t>SocketHttpClient.java</a:t>
            </a:r>
            <a:endParaRPr lang="en-US" dirty="0"/>
          </a:p>
        </p:txBody>
      </p:sp>
    </p:spTree>
    <p:extLst>
      <p:ext uri="{BB962C8B-B14F-4D97-AF65-F5344CB8AC3E}">
        <p14:creationId xmlns:p14="http://schemas.microsoft.com/office/powerpoint/2010/main" val="2440185500"/>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3【</a:t>
            </a:r>
            <a:r>
              <a:rPr lang="zh-CN" altLang="en-US" dirty="0"/>
              <a:t>利用</a:t>
            </a:r>
            <a:r>
              <a:rPr lang="en-US" altLang="zh-CN" dirty="0"/>
              <a:t>Socket</a:t>
            </a:r>
            <a:r>
              <a:rPr lang="zh-CN" altLang="en-US" dirty="0"/>
              <a:t>模拟</a:t>
            </a:r>
            <a:r>
              <a:rPr lang="en-US" altLang="zh-CN" dirty="0"/>
              <a:t>HTTP</a:t>
            </a:r>
            <a:r>
              <a:rPr lang="zh-CN" altLang="en-US" dirty="0"/>
              <a:t>服务器</a:t>
            </a:r>
            <a:r>
              <a:rPr lang="en-US" altLang="zh-CN" dirty="0" smtClean="0"/>
              <a:t>】</a:t>
            </a:r>
            <a:endParaRPr lang="zh-CN" altLang="en-US" dirty="0"/>
          </a:p>
        </p:txBody>
      </p:sp>
      <p:sp>
        <p:nvSpPr>
          <p:cNvPr id="4" name="内容占位符 2"/>
          <p:cNvSpPr>
            <a:spLocks noGrp="1"/>
          </p:cNvSpPr>
          <p:nvPr>
            <p:ph idx="1"/>
          </p:nvPr>
        </p:nvSpPr>
        <p:spPr>
          <a:xfrm>
            <a:off x="337930" y="914398"/>
            <a:ext cx="11015870" cy="5612526"/>
          </a:xfrm>
        </p:spPr>
        <p:txBody>
          <a:bodyPr vert="horz" lIns="91440" tIns="45720" rIns="91440" bIns="45720" rtlCol="0">
            <a:noAutofit/>
          </a:bodyPr>
          <a:lstStyle/>
          <a:p>
            <a:r>
              <a:rPr lang="zh-CN" altLang="en-US" sz="2400" dirty="0" smtClean="0">
                <a:solidFill>
                  <a:schemeClr val="tx1">
                    <a:lumMod val="75000"/>
                    <a:lumOff val="25000"/>
                  </a:schemeClr>
                </a:solidFill>
              </a:rPr>
              <a:t>和模拟客户端类似，</a:t>
            </a:r>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模拟服务器端也是按照之前普通</a:t>
            </a:r>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服务器的方式构建，区别在于服务器需要按照</a:t>
            </a:r>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协议的要求解析客户端通过</a:t>
            </a:r>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发送来的请求属性，并同样按照该规则返回</a:t>
            </a:r>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响应</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一般情况下服务器针对请求会有不同的响应策略，例如返回固定的响应、返回由程序生成的临时响应内容或者根据请求中的资源路径返回对应的文件资源：</a:t>
            </a:r>
            <a:endParaRPr lang="en-US" altLang="zh-CN" sz="2400" dirty="0" smtClean="0">
              <a:solidFill>
                <a:schemeClr val="tx1">
                  <a:lumMod val="75000"/>
                  <a:lumOff val="25000"/>
                </a:schemeClr>
              </a:solidFill>
            </a:endParaRPr>
          </a:p>
        </p:txBody>
      </p:sp>
      <p:sp>
        <p:nvSpPr>
          <p:cNvPr id="5" name="矩形 4"/>
          <p:cNvSpPr/>
          <p:nvPr/>
        </p:nvSpPr>
        <p:spPr>
          <a:xfrm>
            <a:off x="566671" y="3839518"/>
            <a:ext cx="11180650" cy="2585323"/>
          </a:xfrm>
          <a:prstGeom prst="rect">
            <a:avLst/>
          </a:prstGeom>
          <a:solidFill>
            <a:schemeClr val="bg1">
              <a:lumMod val="95000"/>
            </a:schemeClr>
          </a:solidFill>
        </p:spPr>
        <p:txBody>
          <a:bodyPr wrap="square" rtlCol="0">
            <a:spAutoFit/>
          </a:bodyPr>
          <a:lstStyle/>
          <a:p>
            <a:r>
              <a:rPr lang="en-US" altLang="zh-CN" dirty="0" err="1"/>
              <a:t>OutputStream</a:t>
            </a:r>
            <a:r>
              <a:rPr lang="en-US" altLang="zh-CN" dirty="0"/>
              <a:t> </a:t>
            </a:r>
            <a:r>
              <a:rPr lang="en-US" altLang="zh-CN" dirty="0" err="1"/>
              <a:t>os</a:t>
            </a:r>
            <a:r>
              <a:rPr lang="en-US" altLang="zh-CN" dirty="0"/>
              <a:t> = </a:t>
            </a:r>
            <a:r>
              <a:rPr lang="en-US" altLang="zh-CN" dirty="0" err="1"/>
              <a:t>con.getOutputStream</a:t>
            </a:r>
            <a:r>
              <a:rPr lang="en-US" altLang="zh-CN" dirty="0"/>
              <a:t>();</a:t>
            </a:r>
          </a:p>
          <a:p>
            <a:r>
              <a:rPr lang="en-US" altLang="zh-CN" dirty="0"/>
              <a:t>String </a:t>
            </a:r>
            <a:r>
              <a:rPr lang="en-US" altLang="zh-CN" dirty="0" err="1"/>
              <a:t>responseHeader</a:t>
            </a:r>
            <a:r>
              <a:rPr lang="en-US" altLang="zh-CN" dirty="0"/>
              <a:t> = "HTTP/1.1 200 OK" + CRLF;</a:t>
            </a:r>
          </a:p>
          <a:p>
            <a:r>
              <a:rPr lang="en-US" altLang="zh-CN" dirty="0" err="1"/>
              <a:t>responseHeader</a:t>
            </a:r>
            <a:r>
              <a:rPr lang="en-US" altLang="zh-CN" dirty="0"/>
              <a:t> += "Content-Type: image/jpeg" + CRLF;</a:t>
            </a:r>
          </a:p>
          <a:p>
            <a:r>
              <a:rPr lang="en-US" altLang="zh-CN" dirty="0" err="1"/>
              <a:t>responseHeader</a:t>
            </a:r>
            <a:r>
              <a:rPr lang="en-US" altLang="zh-CN" dirty="0"/>
              <a:t> += "Content-Length:  " + </a:t>
            </a:r>
            <a:r>
              <a:rPr lang="en-US" altLang="zh-CN" dirty="0" err="1"/>
              <a:t>data.length</a:t>
            </a:r>
            <a:r>
              <a:rPr lang="en-US" altLang="zh-CN" dirty="0"/>
              <a:t>+ CRLF;</a:t>
            </a:r>
          </a:p>
          <a:p>
            <a:r>
              <a:rPr lang="en-US" altLang="zh-CN" dirty="0" err="1"/>
              <a:t>responseHeader</a:t>
            </a:r>
            <a:r>
              <a:rPr lang="en-US" altLang="zh-CN" dirty="0"/>
              <a:t> += CRLF;</a:t>
            </a:r>
          </a:p>
          <a:p>
            <a:r>
              <a:rPr lang="en-US" altLang="zh-CN" dirty="0" err="1"/>
              <a:t>os.write</a:t>
            </a:r>
            <a:r>
              <a:rPr lang="en-US" altLang="zh-CN" dirty="0"/>
              <a:t>(</a:t>
            </a:r>
            <a:r>
              <a:rPr lang="en-US" altLang="zh-CN" dirty="0" err="1"/>
              <a:t>responseHeader.getBytes</a:t>
            </a:r>
            <a:r>
              <a:rPr lang="en-US" altLang="zh-CN" dirty="0"/>
              <a:t>());</a:t>
            </a:r>
          </a:p>
          <a:p>
            <a:r>
              <a:rPr lang="en-US" altLang="zh-CN" dirty="0" err="1"/>
              <a:t>os.write</a:t>
            </a:r>
            <a:r>
              <a:rPr lang="en-US" altLang="zh-CN" dirty="0"/>
              <a:t>(data, 0, </a:t>
            </a:r>
            <a:r>
              <a:rPr lang="en-US" altLang="zh-CN" dirty="0" err="1"/>
              <a:t>data.length</a:t>
            </a:r>
            <a:r>
              <a:rPr lang="en-US" altLang="zh-CN" dirty="0"/>
              <a:t>);</a:t>
            </a:r>
          </a:p>
          <a:p>
            <a:r>
              <a:rPr lang="en-US" altLang="zh-CN" dirty="0" err="1"/>
              <a:t>os.flush</a:t>
            </a:r>
            <a:r>
              <a:rPr lang="en-US" altLang="zh-CN" dirty="0"/>
              <a:t>();</a:t>
            </a:r>
          </a:p>
          <a:p>
            <a:r>
              <a:rPr lang="en-US" altLang="zh-CN" dirty="0" err="1"/>
              <a:t>os.close</a:t>
            </a:r>
            <a:r>
              <a:rPr lang="en-US" altLang="zh-CN" dirty="0"/>
              <a:t>();</a:t>
            </a:r>
            <a:endParaRPr lang="en-US" altLang="zh-CN" dirty="0"/>
          </a:p>
        </p:txBody>
      </p:sp>
      <p:sp>
        <p:nvSpPr>
          <p:cNvPr id="6" name="TextBox 11">
            <a:hlinkClick r:id="rId2" action="ppaction://hlinkfile"/>
          </p:cNvPr>
          <p:cNvSpPr txBox="1"/>
          <p:nvPr/>
        </p:nvSpPr>
        <p:spPr>
          <a:xfrm>
            <a:off x="463640" y="6393300"/>
            <a:ext cx="7637171" cy="369332"/>
          </a:xfrm>
          <a:prstGeom prst="rect">
            <a:avLst/>
          </a:prstGeom>
          <a:noFill/>
        </p:spPr>
        <p:txBody>
          <a:bodyPr wrap="square" rtlCol="0">
            <a:spAutoFit/>
          </a:bodyPr>
          <a:lstStyle/>
          <a:p>
            <a:r>
              <a:rPr lang="zh-CN" altLang="en-US" dirty="0" smtClean="0"/>
              <a:t>课堂案例</a:t>
            </a:r>
            <a:r>
              <a:rPr lang="zh-CN" altLang="en-US" dirty="0" smtClean="0"/>
              <a:t>：</a:t>
            </a:r>
            <a:r>
              <a:rPr lang="en-US" altLang="zh-CN" dirty="0">
                <a:hlinkClick r:id="rId3" action="ppaction://hlinkfile"/>
              </a:rPr>
              <a:t>HttpSimple1.java</a:t>
            </a:r>
            <a:r>
              <a:rPr lang="en-US" altLang="zh-CN" dirty="0"/>
              <a:t>   </a:t>
            </a:r>
            <a:r>
              <a:rPr lang="en-US" altLang="zh-CN" dirty="0" smtClean="0">
                <a:hlinkClick r:id="rId4" action="ppaction://hlinkfile"/>
              </a:rPr>
              <a:t>HttpSimple2.java</a:t>
            </a:r>
            <a:r>
              <a:rPr lang="en-US" altLang="zh-CN" dirty="0" smtClean="0"/>
              <a:t>    </a:t>
            </a:r>
            <a:r>
              <a:rPr lang="en-US" altLang="zh-CN" dirty="0" smtClean="0">
                <a:hlinkClick r:id="rId5" action="ppaction://hlinkfile"/>
              </a:rPr>
              <a:t>HttpSimple3.java</a:t>
            </a:r>
            <a:endParaRPr lang="en-US" dirty="0"/>
          </a:p>
        </p:txBody>
      </p:sp>
    </p:spTree>
    <p:extLst>
      <p:ext uri="{BB962C8B-B14F-4D97-AF65-F5344CB8AC3E}">
        <p14:creationId xmlns:p14="http://schemas.microsoft.com/office/powerpoint/2010/main" val="1184470779"/>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399"/>
            <a:ext cx="11015870" cy="4335517"/>
          </a:xfrm>
        </p:spPr>
        <p:txBody>
          <a:bodyPr vert="horz" lIns="91440" tIns="45720" rIns="91440" bIns="45720" rtlCol="0">
            <a:noAutofit/>
          </a:bodyPr>
          <a:lstStyle/>
          <a:p>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4</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HTTP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通讯中线程池的重要作用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内容占位符 2"/>
          <p:cNvSpPr txBox="1">
            <a:spLocks/>
          </p:cNvSpPr>
          <p:nvPr/>
        </p:nvSpPr>
        <p:spPr>
          <a:xfrm>
            <a:off x="337930" y="914398"/>
            <a:ext cx="11015870" cy="5612526"/>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solidFill>
                  <a:schemeClr val="tx1">
                    <a:lumMod val="75000"/>
                    <a:lumOff val="25000"/>
                  </a:schemeClr>
                </a:solidFill>
              </a:rPr>
              <a:t>由于当前版本</a:t>
            </a:r>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的通讯特征和固定流程（客户请求</a:t>
            </a:r>
            <a:r>
              <a:rPr lang="en-US" altLang="zh-CN" sz="2400" dirty="0" smtClean="0">
                <a:solidFill>
                  <a:schemeClr val="tx1">
                    <a:lumMod val="75000"/>
                    <a:lumOff val="25000"/>
                  </a:schemeClr>
                </a:solidFill>
              </a:rPr>
              <a:t>-&gt;</a:t>
            </a:r>
            <a:r>
              <a:rPr lang="zh-CN" altLang="en-US" sz="2400" dirty="0" smtClean="0">
                <a:solidFill>
                  <a:schemeClr val="tx1">
                    <a:lumMod val="75000"/>
                    <a:lumOff val="25000"/>
                  </a:schemeClr>
                </a:solidFill>
              </a:rPr>
              <a:t>处理</a:t>
            </a:r>
            <a:r>
              <a:rPr lang="en-US" altLang="zh-CN" sz="2400" dirty="0" smtClean="0">
                <a:solidFill>
                  <a:schemeClr val="tx1">
                    <a:lumMod val="75000"/>
                    <a:lumOff val="25000"/>
                  </a:schemeClr>
                </a:solidFill>
              </a:rPr>
              <a:t>-&gt;</a:t>
            </a:r>
            <a:r>
              <a:rPr lang="zh-CN" altLang="en-US" sz="2400" dirty="0" smtClean="0">
                <a:solidFill>
                  <a:schemeClr val="tx1">
                    <a:lumMod val="75000"/>
                    <a:lumOff val="25000"/>
                  </a:schemeClr>
                </a:solidFill>
              </a:rPr>
              <a:t>服务器响应）是建立在可信的</a:t>
            </a:r>
            <a:r>
              <a:rPr lang="en-US" altLang="zh-CN" sz="2400" dirty="0" smtClean="0">
                <a:solidFill>
                  <a:schemeClr val="tx1">
                    <a:lumMod val="75000"/>
                    <a:lumOff val="25000"/>
                  </a:schemeClr>
                </a:solidFill>
              </a:rPr>
              <a:t>TCP</a:t>
            </a:r>
            <a:r>
              <a:rPr lang="zh-CN" altLang="en-US" sz="2400" dirty="0" smtClean="0">
                <a:solidFill>
                  <a:schemeClr val="tx1">
                    <a:lumMod val="75000"/>
                    <a:lumOff val="25000"/>
                  </a:schemeClr>
                </a:solidFill>
              </a:rPr>
              <a:t>协议基础之上，因此存在以下特点：</a:t>
            </a:r>
            <a:endParaRPr lang="en-US" altLang="zh-CN" sz="2400" dirty="0" smtClean="0">
              <a:solidFill>
                <a:schemeClr val="tx1">
                  <a:lumMod val="75000"/>
                  <a:lumOff val="25000"/>
                </a:schemeClr>
              </a:solidFill>
            </a:endParaRPr>
          </a:p>
          <a:p>
            <a:pPr lvl="1"/>
            <a:r>
              <a:rPr lang="zh-CN" altLang="en-US" sz="2000" dirty="0" smtClean="0">
                <a:solidFill>
                  <a:schemeClr val="tx1">
                    <a:lumMod val="75000"/>
                    <a:lumOff val="25000"/>
                  </a:schemeClr>
                </a:solidFill>
              </a:rPr>
              <a:t>每一个独立的请求均可看作一个单独的客户</a:t>
            </a:r>
            <a:endParaRPr lang="en-US" altLang="zh-CN"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每个客户需要在独立的线程中维护处理（</a:t>
            </a:r>
            <a:r>
              <a:rPr lang="en-US" altLang="zh-CN" sz="2000" dirty="0" err="1" smtClean="0">
                <a:solidFill>
                  <a:schemeClr val="tx1">
                    <a:lumMod val="75000"/>
                    <a:lumOff val="25000"/>
                  </a:schemeClr>
                </a:solidFill>
              </a:rPr>
              <a:t>io</a:t>
            </a:r>
            <a:r>
              <a:rPr lang="zh-CN" altLang="en-US" sz="2000" dirty="0" smtClean="0">
                <a:solidFill>
                  <a:schemeClr val="tx1">
                    <a:lumMod val="75000"/>
                    <a:lumOff val="25000"/>
                  </a:schemeClr>
                </a:solidFill>
              </a:rPr>
              <a:t>的阻塞读取）</a:t>
            </a:r>
            <a:endParaRPr lang="en-US" altLang="zh-CN" sz="2000" dirty="0" smtClean="0">
              <a:solidFill>
                <a:schemeClr val="tx1">
                  <a:lumMod val="75000"/>
                  <a:lumOff val="25000"/>
                </a:schemeClr>
              </a:solidFill>
            </a:endParaRPr>
          </a:p>
          <a:p>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请求的声明周期很短，因此对其数据进行维护的线程声明周期也很短，在一个较短的时间段内也会存在大量的请求，如果每次都创建新的线程，则会存在大量的线程申请和释放的操作，消耗性能，因此</a:t>
            </a:r>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服务器均需要创建适当的线程池</a:t>
            </a:r>
            <a:endParaRPr lang="en-US" altLang="zh-CN" sz="2400" dirty="0">
              <a:solidFill>
                <a:schemeClr val="tx1">
                  <a:lumMod val="75000"/>
                  <a:lumOff val="25000"/>
                </a:schemeClr>
              </a:solidFill>
            </a:endParaRPr>
          </a:p>
          <a:p>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本节提问</a:t>
            </a:r>
            <a:r>
              <a:rPr lang="en-US" altLang="zh-CN" dirty="0" smtClean="0"/>
              <a:t>【HTTP</a:t>
            </a:r>
            <a:r>
              <a:rPr lang="zh-CN" altLang="en-US" dirty="0" smtClean="0"/>
              <a:t>通讯</a:t>
            </a:r>
            <a:r>
              <a:rPr lang="en-US" altLang="zh-CN" dirty="0" smtClean="0"/>
              <a:t>】</a:t>
            </a:r>
            <a:endParaRPr lang="zh-CN" altLang="en-US" dirty="0"/>
          </a:p>
        </p:txBody>
      </p:sp>
      <p:sp>
        <p:nvSpPr>
          <p:cNvPr id="4" name="内容占位符 2"/>
          <p:cNvSpPr>
            <a:spLocks noGrp="1"/>
          </p:cNvSpPr>
          <p:nvPr>
            <p:ph idx="1"/>
          </p:nvPr>
        </p:nvSpPr>
        <p:spPr>
          <a:xfrm>
            <a:off x="337930" y="914399"/>
            <a:ext cx="11015870" cy="1986455"/>
          </a:xfrm>
        </p:spPr>
        <p:txBody>
          <a:bodyPr vert="horz" lIns="91440" tIns="45720" rIns="91440" bIns="45720" rtlCol="0">
            <a:noAutofit/>
          </a:bodyPr>
          <a:lstStyle/>
          <a:p>
            <a:r>
              <a:rPr lang="zh-CN" altLang="en-US" sz="2400" dirty="0" smtClean="0">
                <a:solidFill>
                  <a:schemeClr val="tx1">
                    <a:lumMod val="75000"/>
                    <a:lumOff val="25000"/>
                  </a:schemeClr>
                </a:solidFill>
              </a:rPr>
              <a:t>在</a:t>
            </a:r>
            <a:r>
              <a:rPr lang="en-US" altLang="zh-CN" sz="2400" dirty="0" smtClean="0">
                <a:solidFill>
                  <a:schemeClr val="tx1">
                    <a:lumMod val="75000"/>
                    <a:lumOff val="25000"/>
                  </a:schemeClr>
                </a:solidFill>
              </a:rPr>
              <a:t>JDK</a:t>
            </a:r>
            <a:r>
              <a:rPr lang="zh-CN" altLang="en-US" sz="2400" dirty="0" smtClean="0">
                <a:solidFill>
                  <a:schemeClr val="tx1">
                    <a:lumMod val="75000"/>
                    <a:lumOff val="25000"/>
                  </a:schemeClr>
                </a:solidFill>
              </a:rPr>
              <a:t>中可以通过几种形式实现</a:t>
            </a:r>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通讯？</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服务器中线程池有什么重要性？</a:t>
            </a:r>
            <a:endParaRPr lang="en-US" altLang="zh-CN" sz="2400"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【HTTP</a:t>
            </a:r>
            <a:r>
              <a:rPr lang="zh-CN" altLang="en-US" dirty="0" smtClean="0"/>
              <a:t>通讯</a:t>
            </a:r>
            <a:r>
              <a:rPr lang="en-US" altLang="zh-CN" dirty="0" smtClean="0"/>
              <a:t>】</a:t>
            </a:r>
            <a:endParaRPr lang="zh-CN" altLang="en-US" dirty="0"/>
          </a:p>
        </p:txBody>
      </p:sp>
      <p:sp>
        <p:nvSpPr>
          <p:cNvPr id="5" name="内容占位符 2"/>
          <p:cNvSpPr>
            <a:spLocks noGrp="1"/>
          </p:cNvSpPr>
          <p:nvPr>
            <p:ph idx="1"/>
          </p:nvPr>
        </p:nvSpPr>
        <p:spPr>
          <a:xfrm>
            <a:off x="337930" y="914399"/>
            <a:ext cx="11015870" cy="1986455"/>
          </a:xfrm>
        </p:spPr>
        <p:txBody>
          <a:bodyPr vert="horz" lIns="91440" tIns="45720" rIns="91440" bIns="45720" rtlCol="0">
            <a:noAutofit/>
          </a:bodyPr>
          <a:lstStyle/>
          <a:p>
            <a:r>
              <a:rPr lang="zh-CN" altLang="en-US" sz="2400" dirty="0" smtClean="0">
                <a:solidFill>
                  <a:schemeClr val="tx1">
                    <a:lumMod val="75000"/>
                    <a:lumOff val="25000"/>
                  </a:schemeClr>
                </a:solidFill>
              </a:rPr>
              <a:t>在</a:t>
            </a:r>
            <a:r>
              <a:rPr lang="en-US" altLang="zh-CN" sz="2400" dirty="0" smtClean="0">
                <a:solidFill>
                  <a:schemeClr val="tx1">
                    <a:lumMod val="75000"/>
                    <a:lumOff val="25000"/>
                  </a:schemeClr>
                </a:solidFill>
              </a:rPr>
              <a:t>JDK</a:t>
            </a:r>
            <a:r>
              <a:rPr lang="zh-CN" altLang="en-US" sz="2400" dirty="0" smtClean="0">
                <a:solidFill>
                  <a:schemeClr val="tx1">
                    <a:lumMod val="75000"/>
                    <a:lumOff val="25000"/>
                  </a:schemeClr>
                </a:solidFill>
              </a:rPr>
              <a:t>中可以通过</a:t>
            </a:r>
            <a:r>
              <a:rPr lang="en-US" altLang="zh-CN" sz="2400" dirty="0" err="1" smtClean="0">
                <a:solidFill>
                  <a:schemeClr val="tx1">
                    <a:lumMod val="75000"/>
                    <a:lumOff val="25000"/>
                  </a:schemeClr>
                </a:solidFill>
              </a:rPr>
              <a:t>HttpURLConnection</a:t>
            </a:r>
            <a:r>
              <a:rPr lang="zh-CN" altLang="en-US" sz="2400" dirty="0" smtClean="0">
                <a:solidFill>
                  <a:schemeClr val="tx1">
                    <a:lumMod val="75000"/>
                    <a:lumOff val="25000"/>
                  </a:schemeClr>
                </a:solidFill>
              </a:rPr>
              <a:t>客户端完成</a:t>
            </a:r>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通讯，也可以直接通过</a:t>
            </a:r>
            <a:r>
              <a:rPr lang="en-US" altLang="zh-CN" sz="2400" dirty="0" smtClean="0">
                <a:solidFill>
                  <a:schemeClr val="tx1">
                    <a:lumMod val="75000"/>
                    <a:lumOff val="25000"/>
                  </a:schemeClr>
                </a:solidFill>
              </a:rPr>
              <a:t>Socket</a:t>
            </a:r>
            <a:r>
              <a:rPr lang="zh-CN" altLang="en-US" sz="2400" dirty="0" smtClean="0">
                <a:solidFill>
                  <a:schemeClr val="tx1">
                    <a:lumMod val="75000"/>
                    <a:lumOff val="25000"/>
                  </a:schemeClr>
                </a:solidFill>
              </a:rPr>
              <a:t>模拟完成</a:t>
            </a:r>
            <a:r>
              <a:rPr lang="en-US" altLang="zh-CN" sz="2400" dirty="0" smtClean="0">
                <a:solidFill>
                  <a:schemeClr val="tx1">
                    <a:lumMod val="75000"/>
                    <a:lumOff val="25000"/>
                  </a:schemeClr>
                </a:solidFill>
              </a:rPr>
              <a:t>HTTP</a:t>
            </a:r>
            <a:r>
              <a:rPr lang="zh-CN" altLang="en-US" sz="2400" dirty="0" smtClean="0">
                <a:solidFill>
                  <a:schemeClr val="tx1">
                    <a:lumMod val="75000"/>
                    <a:lumOff val="25000"/>
                  </a:schemeClr>
                </a:solidFill>
              </a:rPr>
              <a:t>的客户端和服务器端应用</a:t>
            </a:r>
            <a:endParaRPr lang="en-US" altLang="zh-CN" sz="2400" dirty="0" smtClean="0">
              <a:solidFill>
                <a:schemeClr val="tx1">
                  <a:lumMod val="75000"/>
                  <a:lumOff val="25000"/>
                </a:schemeClr>
              </a:solidFill>
            </a:endParaRPr>
          </a:p>
          <a:p>
            <a:r>
              <a:rPr lang="en-US" altLang="zh-CN" sz="2400" dirty="0">
                <a:solidFill>
                  <a:schemeClr val="tx1">
                    <a:lumMod val="75000"/>
                    <a:lumOff val="25000"/>
                  </a:schemeClr>
                </a:solidFill>
              </a:rPr>
              <a:t>HTTP</a:t>
            </a:r>
            <a:r>
              <a:rPr lang="zh-CN" altLang="en-US" sz="2400" dirty="0">
                <a:solidFill>
                  <a:schemeClr val="tx1">
                    <a:lumMod val="75000"/>
                    <a:lumOff val="25000"/>
                  </a:schemeClr>
                </a:solidFill>
              </a:rPr>
              <a:t>请求的声明周期很短，因此对其数据进行维护的线程声明周期也很短，在一个较短的时间段内也会存在大量的请求，如果每次都创建新的线程，则会存在大量的线程申请和释放的操作，消耗性能，因此</a:t>
            </a:r>
            <a:r>
              <a:rPr lang="en-US" altLang="zh-CN" sz="2400" dirty="0">
                <a:solidFill>
                  <a:schemeClr val="tx1">
                    <a:lumMod val="75000"/>
                    <a:lumOff val="25000"/>
                  </a:schemeClr>
                </a:solidFill>
              </a:rPr>
              <a:t>HTTP</a:t>
            </a:r>
            <a:r>
              <a:rPr lang="zh-CN" altLang="en-US" sz="2400" dirty="0">
                <a:solidFill>
                  <a:schemeClr val="tx1">
                    <a:lumMod val="75000"/>
                    <a:lumOff val="25000"/>
                  </a:schemeClr>
                </a:solidFill>
              </a:rPr>
              <a:t>服务器均需要创建适当的线程</a:t>
            </a:r>
            <a:r>
              <a:rPr lang="zh-CN" altLang="en-US" sz="2400" dirty="0" smtClean="0">
                <a:solidFill>
                  <a:schemeClr val="tx1">
                    <a:lumMod val="75000"/>
                    <a:lumOff val="25000"/>
                  </a:schemeClr>
                </a:solidFill>
              </a:rPr>
              <a:t>池来保证性能</a:t>
            </a:r>
            <a:endParaRPr lang="en-US" altLang="zh-CN" sz="2400"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本章作业</a:t>
            </a:r>
            <a:endParaRPr lang="zh-CN" altLang="en-US" dirty="0"/>
          </a:p>
        </p:txBody>
      </p:sp>
      <p:sp>
        <p:nvSpPr>
          <p:cNvPr id="3" name="内容占位符 2"/>
          <p:cNvSpPr>
            <a:spLocks noGrp="1"/>
          </p:cNvSpPr>
          <p:nvPr>
            <p:ph idx="1"/>
          </p:nvPr>
        </p:nvSpPr>
        <p:spPr>
          <a:xfrm>
            <a:off x="558800" y="914400"/>
            <a:ext cx="10780010" cy="5571067"/>
          </a:xfrm>
        </p:spPr>
        <p:txBody>
          <a:bodyPr vert="horz" lIns="91440" tIns="45720" rIns="91440" bIns="45720" rtlCol="0">
            <a:normAutofit/>
          </a:bodyPr>
          <a:lstStyle/>
          <a:p>
            <a:r>
              <a:rPr lang="zh-CN" altLang="en-US" sz="2000" dirty="0" smtClean="0"/>
              <a:t>作业</a:t>
            </a:r>
            <a:r>
              <a:rPr lang="en-US" sz="2000" dirty="0" smtClean="0"/>
              <a:t>1</a:t>
            </a:r>
            <a:r>
              <a:rPr lang="zh-CN" altLang="en-US" sz="2000" dirty="0" smtClean="0"/>
              <a:t>： </a:t>
            </a:r>
            <a:endParaRPr lang="en-US" sz="2000" dirty="0" smtClean="0"/>
          </a:p>
          <a:p>
            <a:r>
              <a:rPr lang="zh-CN" altLang="en-US" sz="2000" dirty="0" smtClean="0"/>
              <a:t>题目：基于</a:t>
            </a:r>
            <a:r>
              <a:rPr lang="en-US" sz="2000" dirty="0" smtClean="0"/>
              <a:t>TCP</a:t>
            </a:r>
            <a:r>
              <a:rPr lang="zh-CN" altLang="en-US" sz="2000" dirty="0" smtClean="0"/>
              <a:t>协议进行网络编程，实现简易聊天室。用户的登录信息（账号、密码、昵称）存储在文本文件中，可以基于文件中的信息进行登录；登录后可以进行聊天，当连接数量超过预定数量后，将不能登录，处于等待状态。 </a:t>
            </a:r>
            <a:endParaRPr lang="en-US" sz="2000" dirty="0" smtClean="0"/>
          </a:p>
          <a:p>
            <a:r>
              <a:rPr lang="zh-CN" altLang="en-US" sz="2000" dirty="0" smtClean="0"/>
              <a:t>考点：</a:t>
            </a:r>
            <a:r>
              <a:rPr lang="en-US" sz="2000" dirty="0" smtClean="0"/>
              <a:t>Socket</a:t>
            </a:r>
            <a:r>
              <a:rPr lang="zh-CN" altLang="en-US" sz="2000" dirty="0" smtClean="0"/>
              <a:t>编程、多线程、集合</a:t>
            </a:r>
            <a:endParaRPr lang="en-US" sz="2000" dirty="0" smtClean="0"/>
          </a:p>
          <a:p>
            <a:r>
              <a:rPr lang="zh-CN" altLang="en-US" sz="2000" dirty="0" smtClean="0"/>
              <a:t>难度：高 </a:t>
            </a:r>
            <a:endParaRPr lang="en-US" sz="2000" dirty="0" smtClean="0"/>
          </a:p>
          <a:p>
            <a:endParaRPr lang="zh-CN" altLang="en-US" sz="2000" dirty="0" smtClean="0">
              <a:ea typeface="微软雅黑 Light"/>
            </a:endParaRPr>
          </a:p>
        </p:txBody>
      </p:sp>
      <p:pic>
        <p:nvPicPr>
          <p:cNvPr id="4" name="Picture 3"/>
          <p:cNvPicPr/>
          <p:nvPr/>
        </p:nvPicPr>
        <p:blipFill>
          <a:blip r:embed="rId3" cstate="print"/>
          <a:srcRect/>
          <a:stretch>
            <a:fillRect/>
          </a:stretch>
        </p:blipFill>
        <p:spPr bwMode="auto">
          <a:xfrm>
            <a:off x="720451" y="4409090"/>
            <a:ext cx="4886325" cy="1981200"/>
          </a:xfrm>
          <a:prstGeom prst="rect">
            <a:avLst/>
          </a:prstGeom>
          <a:noFill/>
          <a:ln w="9525">
            <a:noFill/>
            <a:miter lim="800000"/>
            <a:headEnd/>
            <a:tailEnd/>
          </a:ln>
          <a:effectLst/>
        </p:spPr>
      </p:pic>
      <p:pic>
        <p:nvPicPr>
          <p:cNvPr id="5" name="Picture 4"/>
          <p:cNvPicPr/>
          <p:nvPr/>
        </p:nvPicPr>
        <p:blipFill>
          <a:blip r:embed="rId4" cstate="print"/>
          <a:srcRect/>
          <a:stretch>
            <a:fillRect/>
          </a:stretch>
        </p:blipFill>
        <p:spPr bwMode="auto">
          <a:xfrm>
            <a:off x="7682406" y="4188864"/>
            <a:ext cx="3543300" cy="2295525"/>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6041" y="693682"/>
            <a:ext cx="11297022" cy="6164318"/>
          </a:xfrm>
        </p:spPr>
        <p:txBody>
          <a:bodyPr vert="horz" lIns="91440" tIns="45720" rIns="91440" bIns="45720" rtlCol="0">
            <a:noAutofit/>
          </a:bodyPr>
          <a:lstStyle/>
          <a:p>
            <a:r>
              <a:rPr lang="en-US" altLang="zh-CN" sz="2400" dirty="0" smtClean="0">
                <a:solidFill>
                  <a:schemeClr val="tx1">
                    <a:lumMod val="75000"/>
                    <a:lumOff val="25000"/>
                  </a:schemeClr>
                </a:solidFill>
              </a:rPr>
              <a:t>TCP/IP</a:t>
            </a:r>
            <a:r>
              <a:rPr lang="zh-CN" altLang="en-US" sz="2400" dirty="0" smtClean="0">
                <a:solidFill>
                  <a:schemeClr val="tx1">
                    <a:lumMod val="75000"/>
                    <a:lumOff val="25000"/>
                  </a:schemeClr>
                </a:solidFill>
              </a:rPr>
              <a:t>协议栈包含了一系列构成互联网基础的网络协议；</a:t>
            </a:r>
            <a:endParaRPr lang="en-US" altLang="zh-CN" sz="2400" dirty="0" smtClean="0">
              <a:solidFill>
                <a:schemeClr val="tx1">
                  <a:lumMod val="75000"/>
                  <a:lumOff val="25000"/>
                </a:schemeClr>
              </a:solidFill>
            </a:endParaRPr>
          </a:p>
          <a:p>
            <a:pPr lvl="1"/>
            <a:r>
              <a:rPr lang="en-US" altLang="zh-CN" sz="2000" dirty="0" smtClean="0">
                <a:solidFill>
                  <a:schemeClr val="tx1">
                    <a:lumMod val="75000"/>
                    <a:lumOff val="25000"/>
                  </a:schemeClr>
                </a:solidFill>
              </a:rPr>
              <a:t>IGMP</a:t>
            </a:r>
            <a:r>
              <a:rPr lang="zh-CN" altLang="en-US" sz="2000" dirty="0" smtClean="0">
                <a:solidFill>
                  <a:schemeClr val="tx1">
                    <a:lumMod val="75000"/>
                    <a:lumOff val="25000"/>
                  </a:schemeClr>
                </a:solidFill>
              </a:rPr>
              <a:t>（网际组报文协议）：</a:t>
            </a:r>
            <a:r>
              <a:rPr lang="en-US" altLang="zh-CN" sz="2000" dirty="0" smtClean="0">
                <a:solidFill>
                  <a:schemeClr val="tx1">
                    <a:lumMod val="75000"/>
                    <a:lumOff val="25000"/>
                  </a:schemeClr>
                </a:solidFill>
              </a:rPr>
              <a:t>Internet Group Management Protocol</a:t>
            </a:r>
            <a:r>
              <a:rPr lang="zh-CN" altLang="en-US" sz="2000" dirty="0" smtClean="0">
                <a:solidFill>
                  <a:schemeClr val="tx1">
                    <a:lumMod val="75000"/>
                    <a:lumOff val="25000"/>
                  </a:schemeClr>
                </a:solidFill>
              </a:rPr>
              <a:t>，是一个组播协议，运行在主机和组播路由器之间。</a:t>
            </a:r>
            <a:endParaRPr lang="en-US" altLang="zh-CN" sz="2000" dirty="0" smtClean="0">
              <a:solidFill>
                <a:schemeClr val="tx1">
                  <a:lumMod val="75000"/>
                  <a:lumOff val="25000"/>
                </a:schemeClr>
              </a:solidFill>
            </a:endParaRPr>
          </a:p>
          <a:p>
            <a:pPr lvl="1"/>
            <a:r>
              <a:rPr lang="en-US" altLang="zh-CN" sz="2000" dirty="0" smtClean="0">
                <a:solidFill>
                  <a:schemeClr val="tx1">
                    <a:lumMod val="75000"/>
                    <a:lumOff val="25000"/>
                  </a:schemeClr>
                </a:solidFill>
              </a:rPr>
              <a:t>ARP</a:t>
            </a:r>
            <a:r>
              <a:rPr lang="zh-CN" altLang="en-US" sz="2000" dirty="0" smtClean="0">
                <a:solidFill>
                  <a:schemeClr val="tx1">
                    <a:lumMod val="75000"/>
                    <a:lumOff val="25000"/>
                  </a:schemeClr>
                </a:solidFill>
              </a:rPr>
              <a:t>（地址解析协议）：</a:t>
            </a:r>
            <a:r>
              <a:rPr lang="en-US" altLang="zh-CN" sz="2000" dirty="0" smtClean="0">
                <a:solidFill>
                  <a:schemeClr val="tx1">
                    <a:lumMod val="75000"/>
                    <a:lumOff val="25000"/>
                  </a:schemeClr>
                </a:solidFill>
              </a:rPr>
              <a:t>Address Resolution Protocol</a:t>
            </a:r>
            <a:r>
              <a:rPr lang="zh-CN" altLang="en-US" sz="2000" dirty="0" smtClean="0">
                <a:solidFill>
                  <a:schemeClr val="tx1">
                    <a:lumMod val="75000"/>
                    <a:lumOff val="25000"/>
                  </a:schemeClr>
                </a:solidFill>
              </a:rPr>
              <a:t>，根据</a:t>
            </a:r>
            <a:r>
              <a:rPr lang="en-US" altLang="zh-CN" sz="2000" dirty="0" smtClean="0">
                <a:solidFill>
                  <a:schemeClr val="tx1">
                    <a:lumMod val="75000"/>
                    <a:lumOff val="25000"/>
                  </a:schemeClr>
                </a:solidFill>
              </a:rPr>
              <a:t>IP</a:t>
            </a:r>
            <a:r>
              <a:rPr lang="zh-CN" altLang="en-US" sz="2000" dirty="0" smtClean="0">
                <a:solidFill>
                  <a:schemeClr val="tx1">
                    <a:lumMod val="75000"/>
                    <a:lumOff val="25000"/>
                  </a:schemeClr>
                </a:solidFill>
              </a:rPr>
              <a:t>地址获取物理地址的协议。</a:t>
            </a:r>
            <a:endParaRPr lang="en-US" altLang="zh-CN" sz="2000" dirty="0" smtClean="0">
              <a:solidFill>
                <a:schemeClr val="tx1">
                  <a:lumMod val="75000"/>
                  <a:lumOff val="25000"/>
                </a:schemeClr>
              </a:solidFill>
            </a:endParaRPr>
          </a:p>
          <a:p>
            <a:pPr lvl="1"/>
            <a:r>
              <a:rPr lang="en-US" altLang="zh-CN" sz="2000" dirty="0" smtClean="0">
                <a:solidFill>
                  <a:schemeClr val="tx1">
                    <a:lumMod val="75000"/>
                    <a:lumOff val="25000"/>
                  </a:schemeClr>
                </a:solidFill>
              </a:rPr>
              <a:t>HTTP</a:t>
            </a:r>
            <a:r>
              <a:rPr lang="zh-CN" altLang="en-US" sz="2000" dirty="0" smtClean="0">
                <a:solidFill>
                  <a:schemeClr val="tx1">
                    <a:lumMod val="75000"/>
                    <a:lumOff val="25000"/>
                  </a:schemeClr>
                </a:solidFill>
              </a:rPr>
              <a:t>（超文本传输协议）：</a:t>
            </a:r>
            <a:r>
              <a:rPr lang="en-US" altLang="zh-CN" sz="2000" dirty="0" smtClean="0">
                <a:solidFill>
                  <a:schemeClr val="tx1">
                    <a:lumMod val="75000"/>
                    <a:lumOff val="25000"/>
                  </a:schemeClr>
                </a:solidFill>
              </a:rPr>
              <a:t>HyperText Transfer Protocol</a:t>
            </a:r>
            <a:r>
              <a:rPr lang="zh-CN" altLang="en-US" sz="2000" dirty="0" smtClean="0">
                <a:solidFill>
                  <a:schemeClr val="tx1">
                    <a:lumMod val="75000"/>
                    <a:lumOff val="25000"/>
                  </a:schemeClr>
                </a:solidFill>
              </a:rPr>
              <a:t>，是用于从</a:t>
            </a:r>
            <a:r>
              <a:rPr lang="en-US" altLang="zh-CN" sz="2000" dirty="0" smtClean="0">
                <a:solidFill>
                  <a:schemeClr val="tx1">
                    <a:lumMod val="75000"/>
                    <a:lumOff val="25000"/>
                  </a:schemeClr>
                </a:solidFill>
              </a:rPr>
              <a:t>WWW</a:t>
            </a:r>
            <a:r>
              <a:rPr lang="zh-CN" altLang="en-US" sz="2000" dirty="0" smtClean="0">
                <a:solidFill>
                  <a:schemeClr val="tx1">
                    <a:lumMod val="75000"/>
                    <a:lumOff val="25000"/>
                  </a:schemeClr>
                </a:solidFill>
              </a:rPr>
              <a:t>服务器传输超文本到本地浏览器的传输协议。它可以使浏览器更加高效，使网络传输减少。</a:t>
            </a:r>
            <a:endParaRPr lang="en-US" altLang="zh-CN" sz="2000" dirty="0" smtClean="0">
              <a:solidFill>
                <a:schemeClr val="tx1">
                  <a:lumMod val="75000"/>
                  <a:lumOff val="25000"/>
                </a:schemeClr>
              </a:solidFill>
            </a:endParaRPr>
          </a:p>
          <a:p>
            <a:pPr lvl="1"/>
            <a:r>
              <a:rPr lang="en-US" altLang="zh-CN" sz="2000" dirty="0" smtClean="0">
                <a:solidFill>
                  <a:schemeClr val="tx1">
                    <a:lumMod val="75000"/>
                    <a:lumOff val="25000"/>
                  </a:schemeClr>
                </a:solidFill>
              </a:rPr>
              <a:t>FTP</a:t>
            </a:r>
            <a:r>
              <a:rPr lang="zh-CN" altLang="en-US" sz="2000" dirty="0" smtClean="0">
                <a:solidFill>
                  <a:schemeClr val="tx1">
                    <a:lumMod val="75000"/>
                    <a:lumOff val="25000"/>
                  </a:schemeClr>
                </a:solidFill>
              </a:rPr>
              <a:t>（文件传输协议）：</a:t>
            </a:r>
            <a:r>
              <a:rPr lang="en-US" altLang="zh-CN" sz="2000" dirty="0" smtClean="0">
                <a:solidFill>
                  <a:schemeClr val="tx1">
                    <a:lumMod val="75000"/>
                    <a:lumOff val="25000"/>
                  </a:schemeClr>
                </a:solidFill>
              </a:rPr>
              <a:t>File Transfer Protocol</a:t>
            </a:r>
            <a:r>
              <a:rPr lang="zh-CN" altLang="en-US" sz="2000" dirty="0" smtClean="0">
                <a:solidFill>
                  <a:schemeClr val="tx1">
                    <a:lumMod val="75000"/>
                    <a:lumOff val="25000"/>
                  </a:schemeClr>
                </a:solidFill>
              </a:rPr>
              <a:t>，用于</a:t>
            </a:r>
            <a:r>
              <a:rPr lang="en-US" altLang="zh-CN" sz="2000" dirty="0" smtClean="0">
                <a:solidFill>
                  <a:schemeClr val="tx1">
                    <a:lumMod val="75000"/>
                    <a:lumOff val="25000"/>
                  </a:schemeClr>
                </a:solidFill>
              </a:rPr>
              <a:t>Internet</a:t>
            </a:r>
            <a:r>
              <a:rPr lang="zh-CN" altLang="en-US" sz="2000" dirty="0" smtClean="0">
                <a:solidFill>
                  <a:schemeClr val="tx1">
                    <a:lumMod val="75000"/>
                    <a:lumOff val="25000"/>
                  </a:schemeClr>
                </a:solidFill>
              </a:rPr>
              <a:t>上的控制文件的双向传输。</a:t>
            </a:r>
            <a:endParaRPr lang="en-US" altLang="zh-CN" sz="20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TCP/IP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协议栈</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1" y="914398"/>
            <a:ext cx="5384952" cy="5722885"/>
          </a:xfrm>
        </p:spPr>
        <p:txBody>
          <a:bodyPr vert="horz" lIns="91440" tIns="45720" rIns="91440" bIns="45720" rtlCol="0">
            <a:noAutofit/>
          </a:bodyPr>
          <a:lstStyle/>
          <a:p>
            <a:pPr>
              <a:lnSpc>
                <a:spcPct val="100000"/>
              </a:lnSpc>
            </a:pPr>
            <a:r>
              <a:rPr lang="en-US" altLang="zh-CN" sz="2400" dirty="0" smtClean="0">
                <a:solidFill>
                  <a:schemeClr val="tx1">
                    <a:lumMod val="75000"/>
                    <a:lumOff val="25000"/>
                  </a:schemeClr>
                </a:solidFill>
              </a:rPr>
              <a:t>IP</a:t>
            </a:r>
            <a:r>
              <a:rPr lang="zh-CN" altLang="en-US" sz="2400" dirty="0" smtClean="0">
                <a:solidFill>
                  <a:schemeClr val="tx1">
                    <a:lumMod val="75000"/>
                    <a:lumOff val="25000"/>
                  </a:schemeClr>
                </a:solidFill>
              </a:rPr>
              <a:t>地址是</a:t>
            </a:r>
            <a:r>
              <a:rPr lang="en-US" altLang="zh-CN" sz="2400" dirty="0" smtClean="0">
                <a:solidFill>
                  <a:schemeClr val="tx1">
                    <a:lumMod val="75000"/>
                    <a:lumOff val="25000"/>
                  </a:schemeClr>
                </a:solidFill>
              </a:rPr>
              <a:t>IP</a:t>
            </a:r>
            <a:r>
              <a:rPr lang="zh-CN" altLang="en-US" sz="2400" dirty="0" smtClean="0">
                <a:solidFill>
                  <a:schemeClr val="tx1">
                    <a:lumMod val="75000"/>
                    <a:lumOff val="25000"/>
                  </a:schemeClr>
                </a:solidFill>
              </a:rPr>
              <a:t>协议提供的一种统一的地址格式，它为互联网上的每一个网络和每一台主机分配一个逻辑地址；</a:t>
            </a:r>
            <a:endParaRPr lang="en-US" altLang="zh-CN" sz="2400" dirty="0" smtClean="0">
              <a:solidFill>
                <a:schemeClr val="tx1">
                  <a:lumMod val="75000"/>
                  <a:lumOff val="25000"/>
                </a:schemeClr>
              </a:solidFill>
            </a:endParaRPr>
          </a:p>
          <a:p>
            <a:pPr>
              <a:lnSpc>
                <a:spcPct val="100000"/>
              </a:lnSpc>
            </a:pPr>
            <a:endParaRPr lang="en-US" sz="2400" dirty="0" smtClean="0"/>
          </a:p>
          <a:p>
            <a:pPr>
              <a:lnSpc>
                <a:spcPct val="100000"/>
              </a:lnSpc>
              <a:buNone/>
            </a:pPr>
            <a:endParaRPr lang="en-US" altLang="zh-CN" sz="2400" dirty="0" smtClean="0">
              <a:solidFill>
                <a:schemeClr val="tx1">
                  <a:lumMod val="75000"/>
                  <a:lumOff val="25000"/>
                </a:schemeClr>
              </a:solidFill>
            </a:endParaRPr>
          </a:p>
          <a:p>
            <a:pPr>
              <a:lnSpc>
                <a:spcPct val="100000"/>
              </a:lnSpc>
            </a:pP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IP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地址及端口</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txBox="1">
            <a:spLocks/>
          </p:cNvSpPr>
          <p:nvPr/>
        </p:nvSpPr>
        <p:spPr>
          <a:xfrm>
            <a:off x="6355103" y="924909"/>
            <a:ext cx="5521587" cy="4230415"/>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一台计算机上可以运行多个服务，服务用端口来区别；</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a:p>
            <a:pPr marL="228600" lvl="0" indent="-228600">
              <a:spcBef>
                <a:spcPts val="1000"/>
              </a:spcBef>
              <a:buFont typeface="Arial" panose="020B0604020202020204" pitchFamily="34" charset="0"/>
              <a:buChar char="•"/>
            </a:pP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一台计算机上可以有</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65536</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个端口，每个端口对应一个唯一的程序；</a:t>
            </a:r>
            <a:endPar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lvl="0" indent="-228600">
              <a:spcBef>
                <a:spcPts val="1000"/>
              </a:spcBef>
              <a:buFont typeface="Arial" panose="020B0604020202020204" pitchFamily="34" charset="0"/>
              <a:buChar char="•"/>
            </a:pP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由于</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0-1024</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之间多被操作系统占用，所以实际编程时一般采用</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1024</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以后的端口号</a:t>
            </a:r>
            <a:endPar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lvl="0" indent="-228600">
              <a:spcBef>
                <a:spcPts val="1000"/>
              </a:spcBef>
              <a:buFont typeface="Arial" panose="020B0604020202020204" pitchFamily="34" charset="0"/>
              <a:buChar char="•"/>
            </a:pP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一些常见的服务对应的端口：</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ftp</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23</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telnet</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23</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smtp</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25</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dns</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53</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http</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80</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https</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443</a:t>
            </a:r>
            <a:endParaRPr kumimoji="0" lang="en-US" altLang="zh-CN" sz="240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7" name="TextBox 6"/>
          <p:cNvSpPr txBox="1"/>
          <p:nvPr/>
        </p:nvSpPr>
        <p:spPr>
          <a:xfrm>
            <a:off x="6437586" y="5380672"/>
            <a:ext cx="5754414" cy="1477328"/>
          </a:xfrm>
          <a:prstGeom prst="rect">
            <a:avLst/>
          </a:prstGeom>
          <a:solidFill>
            <a:schemeClr val="accent6"/>
          </a:solidFill>
          <a:ln w="15875">
            <a:solidFill>
              <a:schemeClr val="accent6">
                <a:lumMod val="75000"/>
              </a:schemeClr>
            </a:solidFill>
            <a:prstDash val="solid"/>
          </a:ln>
        </p:spPr>
        <p:txBody>
          <a:bodyPr wrap="square" rtlCol="0">
            <a:spAutoFit/>
          </a:bodyPr>
          <a:lstStyle/>
          <a:p>
            <a:r>
              <a:rPr lang="zh-CN" altLang="en-US" dirty="0" smtClean="0">
                <a:ea typeface="微软雅黑 Light"/>
              </a:rPr>
              <a:t>如果说一个</a:t>
            </a:r>
            <a:r>
              <a:rPr lang="en-US" altLang="zh-CN" dirty="0" smtClean="0">
                <a:ea typeface="微软雅黑 Light"/>
              </a:rPr>
              <a:t>IP</a:t>
            </a:r>
            <a:r>
              <a:rPr lang="zh-CN" altLang="en-US" dirty="0" smtClean="0">
                <a:ea typeface="微软雅黑 Light"/>
              </a:rPr>
              <a:t>地址是一个电话号码，那么端口就是这个号码的若干个分机号；</a:t>
            </a:r>
            <a:endParaRPr lang="en-US" altLang="zh-CN" dirty="0" smtClean="0">
              <a:ea typeface="微软雅黑 Light"/>
            </a:endParaRPr>
          </a:p>
          <a:p>
            <a:endParaRPr lang="en-US" altLang="zh-CN" dirty="0" smtClean="0">
              <a:ea typeface="微软雅黑 Light"/>
            </a:endParaRPr>
          </a:p>
          <a:p>
            <a:r>
              <a:rPr lang="zh-CN" altLang="en-US" dirty="0" smtClean="0">
                <a:ea typeface="微软雅黑 Light"/>
              </a:rPr>
              <a:t>如果说ＩＰ地址是一个房子的地址，那么端口就是这个房子的若干个门；</a:t>
            </a:r>
            <a:endParaRPr lang="en-US" dirty="0">
              <a:ea typeface="微软雅黑 Light"/>
            </a:endParaRPr>
          </a:p>
        </p:txBody>
      </p:sp>
      <p:pic>
        <p:nvPicPr>
          <p:cNvPr id="65538" name="Picture 2" descr="C:\Users\wxh\AppData\Roaming\Tencent\Users\29097443\QQ\WinTemp\RichOle\S2_1]K)CG3LBZ_I{(RV1I]O.png"/>
          <p:cNvPicPr>
            <a:picLocks noChangeAspect="1" noChangeArrowheads="1"/>
          </p:cNvPicPr>
          <p:nvPr/>
        </p:nvPicPr>
        <p:blipFill>
          <a:blip r:embed="rId3" cstate="print"/>
          <a:srcRect/>
          <a:stretch>
            <a:fillRect/>
          </a:stretch>
        </p:blipFill>
        <p:spPr bwMode="auto">
          <a:xfrm>
            <a:off x="732900" y="2506718"/>
            <a:ext cx="3458756" cy="3828722"/>
          </a:xfrm>
          <a:prstGeom prst="rect">
            <a:avLst/>
          </a:prstGeom>
          <a:noFill/>
        </p:spPr>
      </p:pic>
      <p:sp>
        <p:nvSpPr>
          <p:cNvPr id="9" name="Oval Callout 8"/>
          <p:cNvSpPr/>
          <p:nvPr/>
        </p:nvSpPr>
        <p:spPr>
          <a:xfrm>
            <a:off x="3941380" y="2727434"/>
            <a:ext cx="1765738" cy="1671144"/>
          </a:xfrm>
          <a:prstGeom prst="wedgeEllipseCallout">
            <a:avLst>
              <a:gd name="adj1" fmla="val -135856"/>
              <a:gd name="adj2" fmla="val 62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IP</a:t>
            </a:r>
            <a:r>
              <a:rPr lang="zh-CN" altLang="en-US" dirty="0" smtClean="0">
                <a:solidFill>
                  <a:schemeClr val="tx1"/>
                </a:solidFill>
              </a:rPr>
              <a:t>地址可以自动获取，也可以手工设置；</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851337"/>
            <a:ext cx="11360084" cy="4729655"/>
          </a:xfrm>
        </p:spPr>
        <p:txBody>
          <a:bodyPr vert="horz" lIns="91440" tIns="45720" rIns="91440" bIns="45720" rtlCol="0">
            <a:noAutofit/>
          </a:bodyPr>
          <a:lstStyle/>
          <a:p>
            <a:r>
              <a:rPr lang="zh-CN" altLang="en-US" sz="2400" dirty="0" smtClean="0">
                <a:solidFill>
                  <a:schemeClr val="tx1">
                    <a:lumMod val="75000"/>
                    <a:lumOff val="25000"/>
                  </a:schemeClr>
                </a:solidFill>
              </a:rPr>
              <a:t>为了确定网络区域，分开主机和路由器的每个接口，从而产生了若干个分离的网络岛，接口端连接了这些独立网络的端点。这些独立的网络岛叫做</a:t>
            </a:r>
            <a:r>
              <a:rPr lang="zh-CN" altLang="en-US" sz="2400" b="1" dirty="0" smtClean="0">
                <a:solidFill>
                  <a:srgbClr val="990000"/>
                </a:solidFill>
              </a:rPr>
              <a:t>子网</a:t>
            </a:r>
            <a:r>
              <a:rPr lang="en-US" altLang="zh-CN" sz="2400" dirty="0" smtClean="0">
                <a:solidFill>
                  <a:schemeClr val="tx1">
                    <a:lumMod val="75000"/>
                    <a:lumOff val="25000"/>
                  </a:schemeClr>
                </a:solidFill>
              </a:rPr>
              <a:t>(subnet)</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网络中的每一个计算机都有一个</a:t>
            </a:r>
            <a:r>
              <a:rPr lang="en-US" altLang="zh-CN" sz="2400" dirty="0" smtClean="0">
                <a:solidFill>
                  <a:schemeClr val="tx1">
                    <a:lumMod val="75000"/>
                    <a:lumOff val="25000"/>
                  </a:schemeClr>
                </a:solidFill>
              </a:rPr>
              <a:t>IP</a:t>
            </a:r>
            <a:r>
              <a:rPr lang="zh-CN" altLang="en-US" sz="2400" dirty="0" smtClean="0">
                <a:solidFill>
                  <a:schemeClr val="tx1">
                    <a:lumMod val="75000"/>
                    <a:lumOff val="25000"/>
                  </a:schemeClr>
                </a:solidFill>
              </a:rPr>
              <a:t>地址，</a:t>
            </a:r>
            <a:r>
              <a:rPr lang="en-US" altLang="zh-CN" sz="2400" dirty="0" smtClean="0">
                <a:solidFill>
                  <a:schemeClr val="tx1">
                    <a:lumMod val="75000"/>
                    <a:lumOff val="25000"/>
                  </a:schemeClr>
                </a:solidFill>
              </a:rPr>
              <a:t>IP</a:t>
            </a:r>
            <a:r>
              <a:rPr lang="zh-CN" altLang="en-US" sz="2400" dirty="0" smtClean="0">
                <a:solidFill>
                  <a:schemeClr val="tx1">
                    <a:lumMod val="75000"/>
                    <a:lumOff val="25000"/>
                  </a:schemeClr>
                </a:solidFill>
              </a:rPr>
              <a:t>地址由四个数字表示，包括网络号和主机号两部分；例如</a:t>
            </a:r>
            <a:r>
              <a:rPr lang="en-US" altLang="zh-CN" sz="2400" dirty="0" smtClean="0">
                <a:solidFill>
                  <a:schemeClr val="tx1">
                    <a:lumMod val="75000"/>
                    <a:lumOff val="25000"/>
                  </a:schemeClr>
                </a:solidFill>
              </a:rPr>
              <a:t>172.16.1.101</a:t>
            </a:r>
            <a:r>
              <a:rPr lang="zh-CN" altLang="en-US" sz="2400" dirty="0" smtClean="0">
                <a:solidFill>
                  <a:schemeClr val="tx1">
                    <a:lumMod val="75000"/>
                    <a:lumOff val="25000"/>
                  </a:schemeClr>
                </a:solidFill>
              </a:rPr>
              <a:t>，其中</a:t>
            </a:r>
            <a:r>
              <a:rPr lang="en-US" altLang="zh-CN" sz="2400" dirty="0" smtClean="0">
                <a:solidFill>
                  <a:schemeClr val="tx1">
                    <a:lumMod val="75000"/>
                    <a:lumOff val="25000"/>
                  </a:schemeClr>
                </a:solidFill>
              </a:rPr>
              <a:t>172.16.1</a:t>
            </a:r>
            <a:r>
              <a:rPr lang="zh-CN" altLang="en-US" sz="2400" dirty="0" smtClean="0">
                <a:solidFill>
                  <a:schemeClr val="tx1">
                    <a:lumMod val="75000"/>
                    <a:lumOff val="25000"/>
                  </a:schemeClr>
                </a:solidFill>
              </a:rPr>
              <a:t>是网络号，也是常说的网段，</a:t>
            </a:r>
            <a:r>
              <a:rPr lang="en-US" altLang="zh-CN" sz="2400" dirty="0" smtClean="0">
                <a:solidFill>
                  <a:schemeClr val="tx1">
                    <a:lumMod val="75000"/>
                    <a:lumOff val="25000"/>
                  </a:schemeClr>
                </a:solidFill>
              </a:rPr>
              <a:t>101</a:t>
            </a:r>
            <a:r>
              <a:rPr lang="zh-CN" altLang="en-US" sz="2400" dirty="0" smtClean="0">
                <a:solidFill>
                  <a:schemeClr val="tx1">
                    <a:lumMod val="75000"/>
                    <a:lumOff val="25000"/>
                  </a:schemeClr>
                </a:solidFill>
              </a:rPr>
              <a:t>是主机号；网络号标识的就是</a:t>
            </a:r>
            <a:r>
              <a:rPr lang="en-US" altLang="zh-CN" sz="2400" dirty="0" smtClean="0">
                <a:solidFill>
                  <a:schemeClr val="tx1">
                    <a:lumMod val="75000"/>
                    <a:lumOff val="25000"/>
                  </a:schemeClr>
                </a:solidFill>
              </a:rPr>
              <a:t>Internet</a:t>
            </a:r>
            <a:r>
              <a:rPr lang="zh-CN" altLang="en-US" sz="2400" dirty="0" smtClean="0">
                <a:solidFill>
                  <a:schemeClr val="tx1">
                    <a:lumMod val="75000"/>
                    <a:lumOff val="25000"/>
                  </a:schemeClr>
                </a:solidFill>
              </a:rPr>
              <a:t>上的一个</a:t>
            </a:r>
            <a:r>
              <a:rPr lang="zh-CN" altLang="en-US" sz="2400" b="1" dirty="0" smtClean="0">
                <a:solidFill>
                  <a:srgbClr val="990000"/>
                </a:solidFill>
              </a:rPr>
              <a:t>子网</a:t>
            </a:r>
            <a:r>
              <a:rPr lang="zh-CN" altLang="en-US" sz="2400" dirty="0" smtClean="0">
                <a:solidFill>
                  <a:schemeClr val="tx1">
                    <a:lumMod val="75000"/>
                    <a:lumOff val="25000"/>
                  </a:schemeClr>
                </a:solidFill>
              </a:rPr>
              <a:t>；只有在一个子网中计算机之间才能“直接”互通；</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划分子网可以使得网络管理更为容易；</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子网</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399"/>
            <a:ext cx="11015870" cy="5171091"/>
          </a:xfrm>
        </p:spPr>
        <p:txBody>
          <a:bodyPr vert="horz" lIns="91440" tIns="45720" rIns="91440" bIns="45720" rtlCol="0">
            <a:noAutofit/>
          </a:bodyPr>
          <a:lstStyle/>
          <a:p>
            <a:r>
              <a:rPr lang="en-US" altLang="zh-CN" sz="2400" dirty="0" smtClean="0">
                <a:solidFill>
                  <a:schemeClr val="tx1">
                    <a:lumMod val="75000"/>
                    <a:lumOff val="25000"/>
                  </a:schemeClr>
                </a:solidFill>
              </a:rPr>
              <a:t>TCP</a:t>
            </a:r>
            <a:r>
              <a:rPr lang="zh-CN" altLang="en-US" sz="2400" dirty="0" smtClean="0">
                <a:solidFill>
                  <a:schemeClr val="tx1">
                    <a:lumMod val="75000"/>
                    <a:lumOff val="25000"/>
                  </a:schemeClr>
                </a:solidFill>
              </a:rPr>
              <a:t>是</a:t>
            </a:r>
            <a:r>
              <a:rPr lang="zh-CN" altLang="en-US" sz="2400" b="1" dirty="0" smtClean="0">
                <a:solidFill>
                  <a:srgbClr val="990000"/>
                </a:solidFill>
              </a:rPr>
              <a:t>面向连接</a:t>
            </a:r>
            <a:r>
              <a:rPr lang="zh-CN" altLang="en-US" sz="2400" dirty="0" smtClean="0">
                <a:solidFill>
                  <a:schemeClr val="tx1">
                    <a:lumMod val="75000"/>
                    <a:lumOff val="25000"/>
                  </a:schemeClr>
                </a:solidFill>
              </a:rPr>
              <a:t>的协议，在正式收发数据前，必须和对方建立可靠的连接，所以速度会</a:t>
            </a:r>
            <a:r>
              <a:rPr lang="zh-CN" altLang="en-US" sz="2400" b="1" dirty="0" smtClean="0">
                <a:solidFill>
                  <a:srgbClr val="990000"/>
                </a:solidFill>
              </a:rPr>
              <a:t>慢</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UDP</a:t>
            </a:r>
            <a:r>
              <a:rPr lang="zh-CN" altLang="en-US" sz="2400" dirty="0" smtClean="0">
                <a:solidFill>
                  <a:schemeClr val="tx1">
                    <a:lumMod val="75000"/>
                    <a:lumOff val="25000"/>
                  </a:schemeClr>
                </a:solidFill>
              </a:rPr>
              <a:t>是</a:t>
            </a:r>
            <a:r>
              <a:rPr lang="zh-CN" altLang="en-US" sz="2400" b="1" dirty="0" smtClean="0">
                <a:solidFill>
                  <a:srgbClr val="990000"/>
                </a:solidFill>
              </a:rPr>
              <a:t>面向无连接</a:t>
            </a:r>
            <a:r>
              <a:rPr lang="zh-CN" altLang="en-US" sz="2400" dirty="0" smtClean="0">
                <a:solidFill>
                  <a:schemeClr val="tx1">
                    <a:lumMod val="75000"/>
                    <a:lumOff val="25000"/>
                  </a:schemeClr>
                </a:solidFill>
              </a:rPr>
              <a:t>的协议，不与对方建立连接，而是直接就发送数据包，相对速度</a:t>
            </a:r>
            <a:r>
              <a:rPr lang="zh-CN" altLang="en-US" sz="2400" b="1" dirty="0" smtClean="0">
                <a:solidFill>
                  <a:srgbClr val="990000"/>
                </a:solidFill>
              </a:rPr>
              <a:t>快</a:t>
            </a:r>
            <a:r>
              <a:rPr lang="zh-CN" altLang="en-US" sz="2400" dirty="0" smtClean="0">
                <a:solidFill>
                  <a:schemeClr val="tx1">
                    <a:lumMod val="75000"/>
                    <a:lumOff val="25000"/>
                  </a:schemeClr>
                </a:solidFill>
              </a:rPr>
              <a:t>；</a:t>
            </a:r>
          </a:p>
          <a:p>
            <a:r>
              <a:rPr lang="en-US" altLang="zh-CN" sz="2400" dirty="0" smtClean="0">
                <a:solidFill>
                  <a:schemeClr val="tx1">
                    <a:lumMod val="75000"/>
                    <a:lumOff val="25000"/>
                  </a:schemeClr>
                </a:solidFill>
              </a:rPr>
              <a:t>TCP</a:t>
            </a:r>
            <a:r>
              <a:rPr lang="zh-CN" altLang="en-US" sz="2400" dirty="0" smtClean="0">
                <a:solidFill>
                  <a:schemeClr val="tx1">
                    <a:lumMod val="75000"/>
                    <a:lumOff val="25000"/>
                  </a:schemeClr>
                </a:solidFill>
              </a:rPr>
              <a:t>提供</a:t>
            </a:r>
            <a:r>
              <a:rPr lang="en-US" altLang="zh-CN" sz="2400" dirty="0" smtClean="0">
                <a:solidFill>
                  <a:schemeClr val="tx1">
                    <a:lumMod val="75000"/>
                    <a:lumOff val="25000"/>
                  </a:schemeClr>
                </a:solidFill>
              </a:rPr>
              <a:t>IP</a:t>
            </a:r>
            <a:r>
              <a:rPr lang="zh-CN" altLang="en-US" sz="2400" dirty="0" smtClean="0">
                <a:solidFill>
                  <a:schemeClr val="tx1">
                    <a:lumMod val="75000"/>
                    <a:lumOff val="25000"/>
                  </a:schemeClr>
                </a:solidFill>
              </a:rPr>
              <a:t>环境下的数据</a:t>
            </a:r>
            <a:r>
              <a:rPr lang="zh-CN" altLang="en-US" sz="2400" b="1" dirty="0" smtClean="0">
                <a:solidFill>
                  <a:srgbClr val="990000"/>
                </a:solidFill>
              </a:rPr>
              <a:t>可靠传输，</a:t>
            </a:r>
            <a:r>
              <a:rPr lang="zh-CN" altLang="en-US" sz="2400" dirty="0" smtClean="0"/>
              <a:t>保证数据无差错的、按照顺序的进行传输</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UDP</a:t>
            </a:r>
            <a:r>
              <a:rPr lang="zh-CN" altLang="en-US" sz="2400" dirty="0" smtClean="0">
                <a:solidFill>
                  <a:schemeClr val="tx1">
                    <a:lumMod val="75000"/>
                    <a:lumOff val="25000"/>
                  </a:schemeClr>
                </a:solidFill>
              </a:rPr>
              <a:t>的传输是</a:t>
            </a:r>
            <a:r>
              <a:rPr lang="zh-CN" altLang="en-US" sz="2400" b="1" dirty="0" smtClean="0">
                <a:solidFill>
                  <a:srgbClr val="990000"/>
                </a:solidFill>
              </a:rPr>
              <a:t>不可靠</a:t>
            </a:r>
            <a:r>
              <a:rPr lang="zh-CN" altLang="en-US" sz="2400" dirty="0" smtClean="0">
                <a:solidFill>
                  <a:schemeClr val="tx1">
                    <a:lumMod val="75000"/>
                    <a:lumOff val="25000"/>
                  </a:schemeClr>
                </a:solidFill>
              </a:rPr>
              <a:t>的，不保证数据正确，不保证顺序等，也可能丢包；</a:t>
            </a:r>
          </a:p>
          <a:p>
            <a:r>
              <a:rPr lang="en-US" altLang="zh-CN" sz="2400" dirty="0" smtClean="0">
                <a:solidFill>
                  <a:schemeClr val="tx1">
                    <a:lumMod val="75000"/>
                    <a:lumOff val="25000"/>
                  </a:schemeClr>
                </a:solidFill>
              </a:rPr>
              <a:t>TCP</a:t>
            </a:r>
            <a:r>
              <a:rPr lang="zh-CN" altLang="en-US" sz="2400" dirty="0" smtClean="0">
                <a:solidFill>
                  <a:schemeClr val="tx1">
                    <a:lumMod val="75000"/>
                    <a:lumOff val="25000"/>
                  </a:schemeClr>
                </a:solidFill>
              </a:rPr>
              <a:t>使用</a:t>
            </a:r>
            <a:r>
              <a:rPr lang="zh-CN" altLang="en-US" sz="2400" b="1" dirty="0" smtClean="0">
                <a:solidFill>
                  <a:srgbClr val="990000"/>
                </a:solidFill>
              </a:rPr>
              <a:t>字节流模式</a:t>
            </a:r>
            <a:r>
              <a:rPr lang="zh-CN" altLang="en-US" sz="2400" dirty="0" smtClean="0">
                <a:solidFill>
                  <a:schemeClr val="tx1">
                    <a:lumMod val="75000"/>
                    <a:lumOff val="25000"/>
                  </a:schemeClr>
                </a:solidFill>
              </a:rPr>
              <a:t>发送数据，</a:t>
            </a:r>
            <a:r>
              <a:rPr lang="en-US" altLang="zh-CN" sz="2400" dirty="0" smtClean="0">
                <a:solidFill>
                  <a:schemeClr val="tx1">
                    <a:lumMod val="75000"/>
                    <a:lumOff val="25000"/>
                  </a:schemeClr>
                </a:solidFill>
              </a:rPr>
              <a:t>UDP</a:t>
            </a:r>
            <a:r>
              <a:rPr lang="zh-CN" altLang="en-US" sz="2400" dirty="0" smtClean="0">
                <a:solidFill>
                  <a:schemeClr val="tx1">
                    <a:lumMod val="75000"/>
                    <a:lumOff val="25000"/>
                  </a:schemeClr>
                </a:solidFill>
              </a:rPr>
              <a:t>使用</a:t>
            </a:r>
            <a:r>
              <a:rPr lang="zh-CN" altLang="en-US" sz="2400" b="1" dirty="0" smtClean="0">
                <a:solidFill>
                  <a:srgbClr val="990000"/>
                </a:solidFill>
              </a:rPr>
              <a:t>数据报模式</a:t>
            </a:r>
            <a:r>
              <a:rPr lang="en-US" altLang="zh-CN" sz="2400" dirty="0" smtClean="0">
                <a:solidFill>
                  <a:schemeClr val="tx1">
                    <a:lumMod val="75000"/>
                    <a:lumOff val="25000"/>
                  </a:schemeClr>
                </a:solidFill>
              </a:rPr>
              <a:t>; </a:t>
            </a:r>
          </a:p>
          <a:p>
            <a:r>
              <a:rPr lang="en-US" altLang="zh-CN" sz="2400" dirty="0" smtClean="0">
                <a:solidFill>
                  <a:schemeClr val="tx1">
                    <a:lumMod val="75000"/>
                    <a:lumOff val="25000"/>
                  </a:schemeClr>
                </a:solidFill>
              </a:rPr>
              <a:t>TCP</a:t>
            </a:r>
            <a:r>
              <a:rPr lang="zh-CN" altLang="en-US" sz="2400" dirty="0" smtClean="0">
                <a:solidFill>
                  <a:schemeClr val="tx1">
                    <a:lumMod val="75000"/>
                    <a:lumOff val="25000"/>
                  </a:schemeClr>
                </a:solidFill>
              </a:rPr>
              <a:t>适用对</a:t>
            </a:r>
            <a:r>
              <a:rPr lang="zh-CN" altLang="en-US" sz="2400" b="1" dirty="0" smtClean="0">
                <a:solidFill>
                  <a:srgbClr val="990000"/>
                </a:solidFill>
              </a:rPr>
              <a:t>可靠性要求高</a:t>
            </a:r>
            <a:r>
              <a:rPr lang="zh-CN" altLang="en-US" sz="2400" dirty="0" smtClean="0">
                <a:solidFill>
                  <a:schemeClr val="tx1">
                    <a:lumMod val="75000"/>
                    <a:lumOff val="25000"/>
                  </a:schemeClr>
                </a:solidFill>
              </a:rPr>
              <a:t>的应用环境；</a:t>
            </a:r>
            <a:r>
              <a:rPr lang="en-US" altLang="zh-CN" sz="2400" dirty="0" smtClean="0">
                <a:solidFill>
                  <a:schemeClr val="tx1">
                    <a:lumMod val="75000"/>
                    <a:lumOff val="25000"/>
                  </a:schemeClr>
                </a:solidFill>
              </a:rPr>
              <a:t>UDP</a:t>
            </a:r>
            <a:r>
              <a:rPr lang="zh-CN" altLang="en-US" sz="2400" dirty="0" smtClean="0">
                <a:solidFill>
                  <a:schemeClr val="tx1">
                    <a:lumMod val="75000"/>
                    <a:lumOff val="25000"/>
                  </a:schemeClr>
                </a:solidFill>
              </a:rPr>
              <a:t>适用于一次只传送</a:t>
            </a:r>
            <a:r>
              <a:rPr lang="zh-CN" altLang="en-US" sz="2400" b="1" dirty="0" smtClean="0">
                <a:solidFill>
                  <a:srgbClr val="990000"/>
                </a:solidFill>
              </a:rPr>
              <a:t>少量数据、对可靠性要求不高</a:t>
            </a:r>
            <a:r>
              <a:rPr lang="zh-CN" altLang="en-US" sz="2400" dirty="0" smtClean="0">
                <a:solidFill>
                  <a:schemeClr val="tx1">
                    <a:lumMod val="75000"/>
                    <a:lumOff val="25000"/>
                  </a:schemeClr>
                </a:solidFill>
              </a:rPr>
              <a:t>的应用环境；</a:t>
            </a:r>
            <a:endParaRPr lang="en-US" altLang="zh-CN" sz="2400" dirty="0" smtClean="0">
              <a:solidFill>
                <a:schemeClr val="tx1">
                  <a:lumMod val="75000"/>
                  <a:lumOff val="25000"/>
                </a:schemeClr>
              </a:solidFill>
            </a:endParaRPr>
          </a:p>
        </p:txBody>
      </p:sp>
      <p:sp>
        <p:nvSpPr>
          <p:cNvPr id="4" name="标题 1"/>
          <p:cNvSpPr txBox="1">
            <a:spLocks/>
          </p:cNvSpPr>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4</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TCP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协议与</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UDP</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协议的差异</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1442" name="AutoShape 2" descr="https://imgsa.baidu.com/baike/s%3D220/sign=dd60a674b13533faf1b6942c98d2fdca/b7fd5266d01609246fa08d61d40735fae7cd34c6.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10785</TotalTime>
  <Words>6103</Words>
  <Application>Microsoft Office PowerPoint</Application>
  <PresentationFormat>宽屏</PresentationFormat>
  <Paragraphs>665</Paragraphs>
  <Slides>59</Slides>
  <Notes>53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59</vt:i4>
      </vt:variant>
    </vt:vector>
  </HeadingPairs>
  <TitlesOfParts>
    <vt:vector size="66" baseType="lpstr">
      <vt:lpstr>等线</vt:lpstr>
      <vt:lpstr>宋体</vt:lpstr>
      <vt:lpstr>微软雅黑</vt:lpstr>
      <vt:lpstr>微软雅黑 Light</vt:lpstr>
      <vt:lpstr>Arial</vt:lpstr>
      <vt:lpstr>Calibri</vt:lpstr>
      <vt:lpstr>Office 主题</vt:lpstr>
      <vt:lpstr>网络编程</vt:lpstr>
      <vt:lpstr>本章内容：共4小节，18个知识点</vt:lpstr>
      <vt:lpstr>本章目标</vt:lpstr>
      <vt:lpstr>第1节【网络编程概述】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本节提问【网络编程概述】</vt:lpstr>
      <vt:lpstr>本节总结【网络编程概述】</vt:lpstr>
      <vt:lpstr>第2节【Socket开发】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知识点4【Java nio实现无阻塞访问的Socket服务器】</vt:lpstr>
      <vt:lpstr>知识点4【Java nio实现无阻塞访问的Socket服务器】</vt:lpstr>
      <vt:lpstr>PowerPoint 演示文稿</vt:lpstr>
      <vt:lpstr>本节提问【Socket开发】</vt:lpstr>
      <vt:lpstr>本节总结【Socket开发】</vt:lpstr>
      <vt:lpstr>第3节【UDP通讯】</vt:lpstr>
      <vt:lpstr>PowerPoint 演示文稿</vt:lpstr>
      <vt:lpstr>PowerPoint 演示文稿</vt:lpstr>
      <vt:lpstr>PowerPoint 演示文稿</vt:lpstr>
      <vt:lpstr>PowerPoint 演示文稿</vt:lpstr>
      <vt:lpstr>本节提问【UDP通讯】</vt:lpstr>
      <vt:lpstr>本节总结【UDP通讯】</vt:lpstr>
      <vt:lpstr>第4节【HTTP通讯】</vt:lpstr>
      <vt:lpstr>PowerPoint 演示文稿</vt:lpstr>
      <vt:lpstr>PowerPoint 演示文稿</vt:lpstr>
      <vt:lpstr>知识点1【HttpURLConnection客户端进行HTTP通讯】</vt:lpstr>
      <vt:lpstr>知识点1【HttpURLConnection客户端进行HTTP通讯】</vt:lpstr>
      <vt:lpstr>PowerPoint 演示文稿</vt:lpstr>
      <vt:lpstr>PowerPoint 演示文稿</vt:lpstr>
      <vt:lpstr>知识点2【利用Socket模拟HTTP客户端】</vt:lpstr>
      <vt:lpstr>知识点3【利用Socket模拟HTTP服务器】</vt:lpstr>
      <vt:lpstr>PowerPoint 演示文稿</vt:lpstr>
      <vt:lpstr>本节提问【HTTP通讯】</vt:lpstr>
      <vt:lpstr>本节总结【HTTP通讯】</vt:lpstr>
      <vt:lpstr>本章作业</vt:lpstr>
      <vt:lpstr>PowerPoint 演示文稿</vt:lpstr>
    </vt:vector>
  </TitlesOfParts>
  <Company>Baidu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Summer</cp:lastModifiedBy>
  <cp:revision>1773</cp:revision>
  <dcterms:created xsi:type="dcterms:W3CDTF">2014-03-19T14:07:00Z</dcterms:created>
  <dcterms:modified xsi:type="dcterms:W3CDTF">2017-06-10T11:59:14Z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2052-10.1.0.5843</vt:lpwstr>
  </property>
</Properties>
</file>