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84" r:id="rId13"/>
    <p:sldId id="285" r:id="rId14"/>
    <p:sldId id="268" r:id="rId15"/>
    <p:sldId id="269" r:id="rId16"/>
    <p:sldId id="286" r:id="rId17"/>
    <p:sldId id="287" r:id="rId18"/>
    <p:sldId id="271" r:id="rId19"/>
    <p:sldId id="288" r:id="rId20"/>
    <p:sldId id="272" r:id="rId21"/>
    <p:sldId id="273" r:id="rId22"/>
    <p:sldId id="274" r:id="rId23"/>
    <p:sldId id="289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45" d="100"/>
          <a:sy n="145" d="100"/>
        </p:scale>
        <p:origin x="1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54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EFFAD-D3EF-4F92-175C-8D2580EBC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F7F1C7-64BB-96D8-2F59-F657E7C6E5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56B23-7F0E-7D00-865B-362C8C933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2F819-D898-F9E7-0214-B15044C389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39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7D91F-BF9A-A0A0-1963-545151545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B99693-AF91-498D-3FD1-9AC4D1A97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DCFB8A-3452-7A7B-DE50-68AE5A2F3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82D43-ED9C-CE07-27C4-93B88A651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75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224FF-3947-9C27-8405-B4FA10250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64DAEC-0706-D826-FE1B-277BB6BE6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1C4D67-BEA0-B455-CD9E-5B9FFC4B6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E8621-FB3E-7990-864D-C44E94C2BA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1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A9053-23F9-180D-F87D-6A2E5F2FB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8B9332-F8A7-FF05-206D-3B32B4BEFD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C8DEEB-6AE4-865A-94BC-059C1E991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0A19C-72A5-2905-5707-84ECA60F47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57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C5853-C20A-80AF-B57C-FD6FED0A1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8313EF-4E33-18BE-9AF1-B4EF4D2FCA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FF59DA-1077-331C-E027-B00EC8A86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FFACC-2928-EF46-9B71-DD54C14355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42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F6A42-0CE2-176E-A018-BC602691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B85B56-FFE2-F345-7FFD-86DCF8D13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6C72E4-DD7A-7C5C-DBC3-13CD911B6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F89EC-395D-A6A9-44FF-F7DB66C3B7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20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1338263"/>
            <a:ext cx="1333500" cy="133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1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11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3488" y="1490663"/>
            <a:ext cx="6763703" cy="1314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500" b="1" dirty="0">
                <a:gradFill>
                  <a:gsLst>
                    <a:gs pos="0">
                      <a:srgbClr val="236B97"/>
                    </a:gs>
                    <a:gs pos="100000">
                      <a:srgbClr val="6493D8"/>
                    </a:gs>
                  </a:gsLst>
                  <a:lin ang="5400000" scaled="0"/>
                </a:gra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Speaker Recognition System</a:t>
            </a:r>
            <a:endParaRPr lang="en-US" sz="3500" dirty="0">
              <a:gradFill>
                <a:gsLst>
                  <a:gs pos="0">
                    <a:srgbClr val="236B97"/>
                  </a:gs>
                  <a:gs pos="100000">
                    <a:srgbClr val="6493D8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2314575" y="2990850"/>
            <a:ext cx="4601528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10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EEC201 FINAL PROJECT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3521319" y="4171950"/>
            <a:ext cx="2101362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646464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OhCaptainMyCaptain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3600450" y="4419600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646464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2025-03-19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33850" y="1566863"/>
            <a:ext cx="871538" cy="876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096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04</a:t>
            </a:r>
            <a:endParaRPr lang="en-US" sz="4096" dirty="0"/>
          </a:p>
        </p:txBody>
      </p:sp>
      <p:sp>
        <p:nvSpPr>
          <p:cNvPr id="3" name="Text 1"/>
          <p:cNvSpPr/>
          <p:nvPr/>
        </p:nvSpPr>
        <p:spPr>
          <a:xfrm>
            <a:off x="2066925" y="2871788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24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4: Key Functions &amp; Scripts</a:t>
            </a:r>
            <a:endParaRPr lang="en-US" sz="224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85788" y="333375"/>
            <a:ext cx="7953375" cy="481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89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4: Key Functions &amp; Scripts</a:t>
            </a:r>
            <a:endParaRPr lang="en-US" sz="1890" dirty="0"/>
          </a:p>
        </p:txBody>
      </p:sp>
      <p:sp>
        <p:nvSpPr>
          <p:cNvPr id="4" name="Text 1"/>
          <p:cNvSpPr/>
          <p:nvPr/>
        </p:nvSpPr>
        <p:spPr>
          <a:xfrm>
            <a:off x="1104535" y="1481506"/>
            <a:ext cx="2962275" cy="3011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melfb.m</a:t>
            </a: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:</a:t>
            </a:r>
            <a:br>
              <a:rPr sz="1200" dirty="0"/>
            </a:br>
            <a:r>
              <a:rPr lang="en-US" sz="91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
</a:t>
            </a:r>
            <a:endParaRPr lang="en-US" sz="91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F67537D-8B12-E5A7-DC45-6182911AD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535" y="1611167"/>
            <a:ext cx="3102585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1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Purpose: </a:t>
            </a:r>
            <a:r>
              <a:rPr lang="en-US" altLang="en-US" sz="11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Builds a Mel-spaced triangular filter bank.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1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1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How It Runs: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1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Takes number of filters p, FFT size n, and sampling rate fs.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1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Constructs a sparse matrix m of size (p x (n/2 +1)), where each row is one </a:t>
            </a:r>
            <a:r>
              <a:rPr lang="en-US" altLang="en-US" sz="1100" dirty="0" err="1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mel</a:t>
            </a:r>
            <a:r>
              <a:rPr lang="en-US" altLang="en-US" sz="11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-scale triangular filter.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1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1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Why</a:t>
            </a:r>
            <a:r>
              <a:rPr lang="en-US" altLang="en-US" sz="11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: This helps wrap the linear frequency axis into a </a:t>
            </a:r>
            <a:r>
              <a:rPr lang="en-US" altLang="en-US" sz="1100" dirty="0" err="1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mel</a:t>
            </a:r>
            <a:r>
              <a:rPr lang="en-US" altLang="en-US" sz="11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 scale, reflecting human auditory perception. It is used inside the MFCC extraction step to transform each STFT power spectrum into </a:t>
            </a:r>
            <a:r>
              <a:rPr lang="en-US" altLang="en-US" sz="1100" dirty="0" err="1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mel</a:t>
            </a:r>
            <a:r>
              <a:rPr lang="en-US" altLang="en-US" sz="11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-frequency bins.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122836-B68D-31F6-BB8D-127842905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673" y="950732"/>
            <a:ext cx="2629449" cy="35189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15379-5B82-9F7F-4E7C-14CEC5BEB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1F375E03-5C46-88AF-5789-AF7A8296C3F7}"/>
              </a:ext>
            </a:extLst>
          </p:cNvPr>
          <p:cNvSpPr/>
          <p:nvPr/>
        </p:nvSpPr>
        <p:spPr>
          <a:xfrm>
            <a:off x="585788" y="333375"/>
            <a:ext cx="7953375" cy="481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89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4: Key Functions &amp; Scripts</a:t>
            </a:r>
            <a:endParaRPr lang="en-US" sz="189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ECBB3C4F-F135-78DC-E585-B8157F538586}"/>
              </a:ext>
            </a:extLst>
          </p:cNvPr>
          <p:cNvSpPr/>
          <p:nvPr/>
        </p:nvSpPr>
        <p:spPr>
          <a:xfrm>
            <a:off x="1073762" y="1274887"/>
            <a:ext cx="2962275" cy="3011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00" b="1" dirty="0" err="1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computeMFCC_all.m</a:t>
            </a: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:</a:t>
            </a:r>
            <a:br>
              <a:rPr lang="en-US" sz="1200" dirty="0"/>
            </a:br>
            <a:r>
              <a:rPr lang="en-US" sz="12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</a:t>
            </a:r>
            <a:br>
              <a:rPr sz="1200" dirty="0"/>
            </a:br>
            <a:r>
              <a:rPr lang="en-US" sz="91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
</a:t>
            </a:r>
            <a:endParaRPr lang="en-US" sz="91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F53ACCA-977D-E813-31B6-0EE32A138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762" y="1274887"/>
            <a:ext cx="3102585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1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Purpose: </a:t>
            </a:r>
            <a:r>
              <a:rPr lang="en-US" altLang="en-US" sz="11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Converts raw audio frames into Mel-Frequency Cepstral Coefficients (MFCC).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1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1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Core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1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Pre-emphasis: slightly boost high frequencies by y(t) = x(t) - 0.95 * x(t-1).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1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1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STFT: short-time Fourier transform, get power spectrogram.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1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1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Mel Filter Bank (</a:t>
            </a:r>
            <a:r>
              <a:rPr lang="en-US" altLang="en-US" sz="1100" dirty="0" err="1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melfb</a:t>
            </a:r>
            <a:r>
              <a:rPr lang="en-US" altLang="en-US" sz="11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): compress frequency axis.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1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1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Log + DCT: produce the final MFCC frames.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1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1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How It Connects: </a:t>
            </a:r>
            <a:r>
              <a:rPr lang="en-US" altLang="en-US" sz="11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This function is central to extracting speaker-relevant features from each audio file before classification.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23FF3-5096-863F-8101-597DCEF48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263" y="1092184"/>
            <a:ext cx="3102585" cy="369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0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A3225-6CFF-9C69-C075-8E19BCD1C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08FF1E9-CE60-6479-2858-183709AB530A}"/>
              </a:ext>
            </a:extLst>
          </p:cNvPr>
          <p:cNvSpPr/>
          <p:nvPr/>
        </p:nvSpPr>
        <p:spPr>
          <a:xfrm>
            <a:off x="585788" y="333375"/>
            <a:ext cx="7953375" cy="481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89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4: Key Functions &amp; Scripts</a:t>
            </a:r>
            <a:endParaRPr lang="en-US" sz="189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0DD582D5-381E-5FB7-CFC5-DBBE2985B80E}"/>
              </a:ext>
            </a:extLst>
          </p:cNvPr>
          <p:cNvSpPr/>
          <p:nvPr/>
        </p:nvSpPr>
        <p:spPr>
          <a:xfrm>
            <a:off x="1104535" y="1193561"/>
            <a:ext cx="2962275" cy="3011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00" b="1" dirty="0" err="1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runLBG.m</a:t>
            </a:r>
            <a:r>
              <a:rPr lang="en-US" sz="12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:</a:t>
            </a:r>
            <a:br>
              <a:rPr sz="1200" dirty="0"/>
            </a:br>
            <a:r>
              <a:rPr lang="en-US" sz="91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
</a:t>
            </a:r>
            <a:endParaRPr lang="en-US" sz="91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A6C120B-1B9A-340A-9A6F-330646591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535" y="1344129"/>
            <a:ext cx="3102585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1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Purpose: </a:t>
            </a:r>
            <a:r>
              <a:rPr lang="en-US" altLang="en-US" sz="11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Creates a codebook (vector quantization) from a set of MFCC vectors.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100" b="1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1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What It Does: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1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Starts with a centroid (the mean of all MFCC vectors).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1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1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Splits each centroid iteratively, updates them by nearest-neighbor assignments, until reaching </a:t>
            </a:r>
            <a:r>
              <a:rPr lang="en-US" altLang="en-US" sz="1100" dirty="0" err="1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codebookSize</a:t>
            </a:r>
            <a:r>
              <a:rPr lang="en-US" altLang="en-US" sz="11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 codewords.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1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1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Why: </a:t>
            </a:r>
            <a:r>
              <a:rPr lang="en-US" altLang="en-US" sz="11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We represent each word or speaker by a small set of codeword centroids. Classification then checks which codebook yields the smallest distortion to a test MFCC sample.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DCA7A08-EDCE-E7E3-A014-F945E14B3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535" y="391258"/>
            <a:ext cx="2978983" cy="426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81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33850" y="1566863"/>
            <a:ext cx="871538" cy="876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096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05</a:t>
            </a:r>
            <a:endParaRPr lang="en-US" sz="4096" dirty="0"/>
          </a:p>
        </p:txBody>
      </p:sp>
      <p:sp>
        <p:nvSpPr>
          <p:cNvPr id="3" name="Text 1"/>
          <p:cNvSpPr/>
          <p:nvPr/>
        </p:nvSpPr>
        <p:spPr>
          <a:xfrm>
            <a:off x="2066925" y="2871788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38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5: Test &amp; Results (Part 1)</a:t>
            </a:r>
            <a:endParaRPr lang="en-US" sz="238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600075"/>
            <a:ext cx="662559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240" b="1" dirty="0">
                <a:gradFill>
                  <a:gsLst>
                    <a:gs pos="0">
                      <a:srgbClr val="236B97"/>
                    </a:gs>
                    <a:gs pos="100000">
                      <a:srgbClr val="6493D8"/>
                    </a:gs>
                  </a:gsLst>
                  <a:lin ang="5400000" scaled="0"/>
                </a:gra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5: Test &amp; Results (Part 1)</a:t>
            </a:r>
            <a:endParaRPr lang="en-US" sz="2240" dirty="0">
              <a:gradFill>
                <a:gsLst>
                  <a:gs pos="0">
                    <a:srgbClr val="236B97"/>
                  </a:gs>
                  <a:gs pos="100000">
                    <a:srgbClr val="6493D8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022" y="1376363"/>
            <a:ext cx="7449207" cy="33337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95022" y="1592481"/>
            <a:ext cx="3223391" cy="2901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2" dirty="0"/>
          </a:p>
        </p:txBody>
      </p:sp>
      <p:sp>
        <p:nvSpPr>
          <p:cNvPr id="5" name="Text 2"/>
          <p:cNvSpPr/>
          <p:nvPr/>
        </p:nvSpPr>
        <p:spPr>
          <a:xfrm>
            <a:off x="4870231" y="1231042"/>
            <a:ext cx="3223391" cy="2901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2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24680-827A-9EA3-459A-4D1B9AB97050}"/>
              </a:ext>
            </a:extLst>
          </p:cNvPr>
          <p:cNvSpPr txBox="1"/>
          <p:nvPr/>
        </p:nvSpPr>
        <p:spPr>
          <a:xfrm>
            <a:off x="752475" y="1231042"/>
            <a:ext cx="3867150" cy="1870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2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Test 1–4:</a:t>
            </a:r>
          </a:p>
          <a:p>
            <a:endParaRPr lang="en-US" dirty="0"/>
          </a:p>
          <a:p>
            <a:r>
              <a:rPr lang="en-US" sz="1400" dirty="0"/>
              <a:t>Test 1: Our human performance recognition rate is 72.7%.</a:t>
            </a:r>
          </a:p>
          <a:p>
            <a:r>
              <a:rPr lang="en-US" sz="1400" dirty="0"/>
              <a:t>Test 2: After the normalization of the 11 raw data from "train" folder, we plot the signal in time domain.</a:t>
            </a:r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DA346-2F39-A1BC-AB51-46959839B010}"/>
              </a:ext>
            </a:extLst>
          </p:cNvPr>
          <p:cNvSpPr txBox="1"/>
          <p:nvPr/>
        </p:nvSpPr>
        <p:spPr>
          <a:xfrm>
            <a:off x="4870231" y="1374117"/>
            <a:ext cx="3223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Use STFT to generate periodogram.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13C85A-8A33-2AB1-5331-92FD4D934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900" y="2816759"/>
            <a:ext cx="2302221" cy="17266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9498E6-7CB5-B8D7-7F77-4A2B44B16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0739" y="1863700"/>
            <a:ext cx="3145430" cy="235907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2F475-3352-BECB-49B9-47208605C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CF514BD-5B52-6E99-B06D-505ED0432B83}"/>
              </a:ext>
            </a:extLst>
          </p:cNvPr>
          <p:cNvSpPr/>
          <p:nvPr/>
        </p:nvSpPr>
        <p:spPr>
          <a:xfrm>
            <a:off x="762000" y="600075"/>
            <a:ext cx="662559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240" b="1" dirty="0">
                <a:gradFill>
                  <a:gsLst>
                    <a:gs pos="0">
                      <a:srgbClr val="236B97"/>
                    </a:gs>
                    <a:gs pos="100000">
                      <a:srgbClr val="6493D8"/>
                    </a:gs>
                  </a:gsLst>
                  <a:lin ang="5400000" scaled="0"/>
                </a:gra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5: Test &amp; Results (Part 1)</a:t>
            </a:r>
            <a:endParaRPr lang="en-US" sz="2240" dirty="0">
              <a:gradFill>
                <a:gsLst>
                  <a:gs pos="0">
                    <a:srgbClr val="236B97"/>
                  </a:gs>
                  <a:gs pos="100000">
                    <a:srgbClr val="6493D8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07F1A097-21C2-4FC8-E58F-9AA1E2511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022" y="1376363"/>
            <a:ext cx="7449207" cy="333375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1C36FB3E-BAFD-E4CA-8F85-ED60F3901B9E}"/>
              </a:ext>
            </a:extLst>
          </p:cNvPr>
          <p:cNvSpPr/>
          <p:nvPr/>
        </p:nvSpPr>
        <p:spPr>
          <a:xfrm>
            <a:off x="895022" y="1592481"/>
            <a:ext cx="3223391" cy="2901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2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2039E533-2CE1-70EC-3FB5-8F323B0677AE}"/>
              </a:ext>
            </a:extLst>
          </p:cNvPr>
          <p:cNvSpPr/>
          <p:nvPr/>
        </p:nvSpPr>
        <p:spPr>
          <a:xfrm>
            <a:off x="4870231" y="1231042"/>
            <a:ext cx="3223391" cy="2901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2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8EE12C-022D-4216-2368-FDCBCB20F4A1}"/>
              </a:ext>
            </a:extLst>
          </p:cNvPr>
          <p:cNvSpPr txBox="1"/>
          <p:nvPr/>
        </p:nvSpPr>
        <p:spPr>
          <a:xfrm>
            <a:off x="752475" y="1231042"/>
            <a:ext cx="3867150" cy="1654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2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Test 1–4:</a:t>
            </a:r>
          </a:p>
          <a:p>
            <a:endParaRPr lang="en-US" dirty="0"/>
          </a:p>
          <a:p>
            <a:r>
              <a:rPr lang="en-US" sz="1400" dirty="0"/>
              <a:t>Test 3: Plot the </a:t>
            </a:r>
            <a:r>
              <a:rPr lang="en-US" sz="1400" dirty="0" err="1"/>
              <a:t>mel</a:t>
            </a:r>
            <a:r>
              <a:rPr lang="en-US" sz="1400" dirty="0"/>
              <a:t>-spaced filter bank responses. Plot the </a:t>
            </a:r>
            <a:r>
              <a:rPr lang="en-US" sz="1352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spectrum</a:t>
            </a:r>
            <a:r>
              <a:rPr lang="en-US" sz="1400" dirty="0"/>
              <a:t> of a speech after the </a:t>
            </a:r>
            <a:r>
              <a:rPr lang="en-US" sz="1400" dirty="0" err="1"/>
              <a:t>melfrequency</a:t>
            </a:r>
            <a:r>
              <a:rPr lang="en-US" sz="1400" dirty="0"/>
              <a:t> wrapping step.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A7955-A80B-1F3A-ED99-0922E1233A66}"/>
              </a:ext>
            </a:extLst>
          </p:cNvPr>
          <p:cNvSpPr txBox="1"/>
          <p:nvPr/>
        </p:nvSpPr>
        <p:spPr>
          <a:xfrm>
            <a:off x="4870231" y="1374117"/>
            <a:ext cx="32233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14CC55-6D1F-2730-BAAE-1DF86B292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935" y="2404419"/>
            <a:ext cx="2979860" cy="2234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4BF956-43A3-CB3D-008B-C4DC97E43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0231" y="1712851"/>
            <a:ext cx="3547696" cy="266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0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24398-CFBF-8B49-D216-4053C09B2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B3CFDD6-C35D-16A3-28D2-26BD4AB58D4E}"/>
              </a:ext>
            </a:extLst>
          </p:cNvPr>
          <p:cNvSpPr/>
          <p:nvPr/>
        </p:nvSpPr>
        <p:spPr>
          <a:xfrm>
            <a:off x="762000" y="600075"/>
            <a:ext cx="662559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240" b="1" dirty="0">
                <a:gradFill>
                  <a:gsLst>
                    <a:gs pos="0">
                      <a:srgbClr val="236B97"/>
                    </a:gs>
                    <a:gs pos="100000">
                      <a:srgbClr val="6493D8"/>
                    </a:gs>
                  </a:gsLst>
                  <a:lin ang="5400000" scaled="0"/>
                </a:gra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5: Test &amp; Results (Part 1)</a:t>
            </a:r>
            <a:endParaRPr lang="en-US" sz="2240" dirty="0">
              <a:gradFill>
                <a:gsLst>
                  <a:gs pos="0">
                    <a:srgbClr val="236B97"/>
                  </a:gs>
                  <a:gs pos="100000">
                    <a:srgbClr val="6493D8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67FCBBE1-EB81-6BFB-233B-AD8752AA8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022" y="1376363"/>
            <a:ext cx="7449207" cy="333375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B7E8767A-421D-B2C3-8935-D0D8D7BAA460}"/>
              </a:ext>
            </a:extLst>
          </p:cNvPr>
          <p:cNvSpPr/>
          <p:nvPr/>
        </p:nvSpPr>
        <p:spPr>
          <a:xfrm>
            <a:off x="895022" y="1592481"/>
            <a:ext cx="3223391" cy="2901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2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395AEB14-61F3-EEF7-B99A-25CB4241FAD7}"/>
              </a:ext>
            </a:extLst>
          </p:cNvPr>
          <p:cNvSpPr/>
          <p:nvPr/>
        </p:nvSpPr>
        <p:spPr>
          <a:xfrm>
            <a:off x="4870231" y="1231042"/>
            <a:ext cx="3223391" cy="2901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2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C2F51-F1AA-8D73-7F93-9DDB2E4D0E5B}"/>
              </a:ext>
            </a:extLst>
          </p:cNvPr>
          <p:cNvSpPr txBox="1"/>
          <p:nvPr/>
        </p:nvSpPr>
        <p:spPr>
          <a:xfrm>
            <a:off x="895022" y="2323647"/>
            <a:ext cx="3867150" cy="143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2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Test 1–4:</a:t>
            </a:r>
          </a:p>
          <a:p>
            <a:endParaRPr lang="en-US" dirty="0"/>
          </a:p>
          <a:p>
            <a:r>
              <a:rPr lang="en-US" sz="1400" dirty="0"/>
              <a:t>Test 4: Combining all steps into an MFCC extraction function.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9746F-C21E-15AA-2A73-448231A44D23}"/>
              </a:ext>
            </a:extLst>
          </p:cNvPr>
          <p:cNvSpPr txBox="1"/>
          <p:nvPr/>
        </p:nvSpPr>
        <p:spPr>
          <a:xfrm>
            <a:off x="4870231" y="1374117"/>
            <a:ext cx="32233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EA2F23-0070-3066-021D-B05CF8596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231" y="1643807"/>
            <a:ext cx="3731812" cy="279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81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600075"/>
            <a:ext cx="662559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240" b="1" dirty="0">
                <a:gradFill>
                  <a:gsLst>
                    <a:gs pos="0">
                      <a:srgbClr val="236B97"/>
                    </a:gs>
                    <a:gs pos="100000">
                      <a:srgbClr val="6493D8"/>
                    </a:gs>
                  </a:gsLst>
                  <a:lin ang="5400000" scaled="0"/>
                </a:gra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Test 5–6</a:t>
            </a:r>
            <a:endParaRPr lang="en-US" sz="2240" dirty="0">
              <a:gradFill>
                <a:gsLst>
                  <a:gs pos="0">
                    <a:srgbClr val="236B97"/>
                  </a:gs>
                  <a:gs pos="100000">
                    <a:srgbClr val="6493D8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022" y="1376363"/>
            <a:ext cx="7449207" cy="33337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104900" y="2435456"/>
            <a:ext cx="3223391" cy="8821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/>
              <a:t>Test 5: Visualizing MFCC 2D scatter for different speakers.</a:t>
            </a:r>
          </a:p>
        </p:txBody>
      </p:sp>
      <p:sp>
        <p:nvSpPr>
          <p:cNvPr id="5" name="Text 2"/>
          <p:cNvSpPr/>
          <p:nvPr/>
        </p:nvSpPr>
        <p:spPr>
          <a:xfrm>
            <a:off x="5120837" y="1592481"/>
            <a:ext cx="3223391" cy="2901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2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CF638C-1B3E-99EF-3F17-140675DAB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597" y="1209675"/>
            <a:ext cx="3739869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8C1DF-C02F-5386-042D-CE8BBB8FF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917CF94-B159-90C5-EF4F-269EBE748E2B}"/>
              </a:ext>
            </a:extLst>
          </p:cNvPr>
          <p:cNvSpPr/>
          <p:nvPr/>
        </p:nvSpPr>
        <p:spPr>
          <a:xfrm>
            <a:off x="762000" y="600075"/>
            <a:ext cx="662559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240" b="1" dirty="0">
                <a:gradFill>
                  <a:gsLst>
                    <a:gs pos="0">
                      <a:srgbClr val="236B97"/>
                    </a:gs>
                    <a:gs pos="100000">
                      <a:srgbClr val="6493D8"/>
                    </a:gs>
                  </a:gsLst>
                  <a:lin ang="5400000" scaled="0"/>
                </a:gra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Test 5–6</a:t>
            </a:r>
            <a:endParaRPr lang="en-US" sz="2240" dirty="0">
              <a:gradFill>
                <a:gsLst>
                  <a:gs pos="0">
                    <a:srgbClr val="236B97"/>
                  </a:gs>
                  <a:gs pos="100000">
                    <a:srgbClr val="6493D8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0523FF03-AD08-9622-F6EA-F3697BA95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022" y="1376363"/>
            <a:ext cx="7449207" cy="333375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B14D3687-AB85-2E84-7EA1-93BC536ABE8B}"/>
              </a:ext>
            </a:extLst>
          </p:cNvPr>
          <p:cNvSpPr/>
          <p:nvPr/>
        </p:nvSpPr>
        <p:spPr>
          <a:xfrm>
            <a:off x="1104900" y="2435456"/>
            <a:ext cx="3223391" cy="8821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/>
              <a:t>Test 6: Generating LBG codewords and plotting them over the MFCC scatter.</a:t>
            </a: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DFDC102D-D911-C10C-719D-5604D3F28FEB}"/>
              </a:ext>
            </a:extLst>
          </p:cNvPr>
          <p:cNvSpPr/>
          <p:nvPr/>
        </p:nvSpPr>
        <p:spPr>
          <a:xfrm>
            <a:off x="5120837" y="1592481"/>
            <a:ext cx="3223391" cy="2901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endParaRPr lang="en-US" sz="1352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55E17-1C48-2D48-08F3-6BDB8C5AC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711" y="1376361"/>
            <a:ext cx="3977836" cy="298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4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057400" y="500063"/>
            <a:ext cx="516255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200" b="1" dirty="0">
                <a:gradFill>
                  <a:gsLst>
                    <a:gs pos="0">
                      <a:srgbClr val="236B97"/>
                    </a:gs>
                    <a:gs pos="100000">
                      <a:srgbClr val="6493D8"/>
                    </a:gs>
                  </a:gsLst>
                  <a:lin ang="5400000" scaled="0"/>
                </a:gra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CONTENTS</a:t>
            </a:r>
            <a:endParaRPr lang="en-US" sz="4200" dirty="0">
              <a:gradFill>
                <a:gsLst>
                  <a:gs pos="0">
                    <a:srgbClr val="236B97"/>
                  </a:gs>
                  <a:gs pos="100000">
                    <a:srgbClr val="6493D8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2057400" y="1419225"/>
            <a:ext cx="5386388" cy="3219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26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1: Title</a:t>
            </a:r>
            <a:endParaRPr lang="en-US" sz="126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26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2: Overview</a:t>
            </a:r>
            <a:endParaRPr lang="en-US" sz="126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26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3: Implementation Highlights</a:t>
            </a:r>
            <a:endParaRPr lang="en-US" sz="126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26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4: Key Functions &amp; Scripts</a:t>
            </a:r>
            <a:endParaRPr lang="en-US" sz="126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26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5: Test &amp; Results (Part 1)</a:t>
            </a:r>
            <a:endParaRPr lang="en-US" sz="126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26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6: Test &amp; Results (Part 2)</a:t>
            </a:r>
            <a:endParaRPr lang="en-US" sz="126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26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7: Observations</a:t>
            </a:r>
            <a:endParaRPr lang="en-US" sz="126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26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8: Conclusions</a:t>
            </a:r>
            <a:endParaRPr lang="en-US" sz="126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26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9: References &amp; Acknowledgments</a:t>
            </a:r>
            <a:endParaRPr lang="en-US" sz="126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33850" y="1566863"/>
            <a:ext cx="871538" cy="876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096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06</a:t>
            </a:r>
            <a:endParaRPr lang="en-US" sz="4096" dirty="0"/>
          </a:p>
        </p:txBody>
      </p:sp>
      <p:sp>
        <p:nvSpPr>
          <p:cNvPr id="3" name="Text 1"/>
          <p:cNvSpPr/>
          <p:nvPr/>
        </p:nvSpPr>
        <p:spPr>
          <a:xfrm>
            <a:off x="2066925" y="2871788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38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6: Test &amp; Results (Part 2)</a:t>
            </a:r>
            <a:endParaRPr lang="en-US" sz="238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85788" y="285750"/>
            <a:ext cx="4410075" cy="5143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03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6: Test &amp; Results (Part 2)</a:t>
            </a:r>
            <a:endParaRPr lang="en-US" sz="2030" dirty="0"/>
          </a:p>
        </p:txBody>
      </p:sp>
      <p:sp>
        <p:nvSpPr>
          <p:cNvPr id="4" name="Text 1"/>
          <p:cNvSpPr/>
          <p:nvPr/>
        </p:nvSpPr>
        <p:spPr>
          <a:xfrm>
            <a:off x="585788" y="1228725"/>
            <a:ext cx="4410075" cy="34766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2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Test 7</a:t>
            </a:r>
            <a:r>
              <a:rPr lang="en-US" sz="112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:</a:t>
            </a:r>
            <a:br>
              <a:rPr dirty="0"/>
            </a:br>
            <a:r>
              <a:rPr lang="en-US" sz="112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~87.5% test accuracy with standard clean data
</a:t>
            </a:r>
            <a:endParaRPr lang="en-US" sz="112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112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Test 8</a:t>
            </a:r>
            <a:r>
              <a:rPr lang="en-US" sz="112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:</a:t>
            </a:r>
            <a:br>
              <a:rPr dirty="0"/>
            </a:br>
            <a:r>
              <a:rPr lang="en-US" sz="112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Applied notch filters – accuracy drops but remains viable
</a:t>
            </a:r>
            <a:endParaRPr lang="en-US" sz="112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112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Test 9</a:t>
            </a:r>
            <a:r>
              <a:rPr lang="en-US" sz="112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:</a:t>
            </a:r>
            <a:br>
              <a:rPr dirty="0"/>
            </a:br>
            <a:r>
              <a:rPr lang="en-US" sz="112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Adding more speakers reduces accuracy to ~83.33%
</a:t>
            </a:r>
            <a:endParaRPr lang="en-US" sz="112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112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Test 10a–10b</a:t>
            </a:r>
            <a:endParaRPr lang="en-US" sz="11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D49100-8279-714B-B04B-4C958AF57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255" y="-8236"/>
            <a:ext cx="3232983" cy="514761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90525" y="238125"/>
            <a:ext cx="8362950" cy="5905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Test 10a–10b</a:t>
            </a:r>
            <a:endParaRPr lang="en-US" sz="2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0525" y="1003788"/>
            <a:ext cx="3062288" cy="369093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7219" y="1504217"/>
            <a:ext cx="2628900" cy="27527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Multi-word tasks (e.g., “zero” &amp; “twelve,” “five” &amp; “eleven”)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14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Individual word recognition up to 95–100%, combined tasks ~80–95%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14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</a:endParaRPr>
          </a:p>
        </p:txBody>
      </p:sp>
      <p:sp>
        <p:nvSpPr>
          <p:cNvPr id="7" name="Text 2"/>
          <p:cNvSpPr/>
          <p:nvPr/>
        </p:nvSpPr>
        <p:spPr>
          <a:xfrm>
            <a:off x="5119688" y="1647825"/>
            <a:ext cx="2628900" cy="27527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03C1EE-DDC6-D546-18E2-2AAFEBE7E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7289" y="183906"/>
            <a:ext cx="2628900" cy="4638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26129C-950D-71B7-12CF-480322BFD4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8604" y="-35169"/>
            <a:ext cx="278899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5FD93-AD98-3BD5-BF03-3DB37260B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286947FD-806B-8148-EB2C-A8DE3CF5C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2799D1EC-D0D0-2CF8-2A70-CF3ED44B8B70}"/>
              </a:ext>
            </a:extLst>
          </p:cNvPr>
          <p:cNvSpPr/>
          <p:nvPr/>
        </p:nvSpPr>
        <p:spPr>
          <a:xfrm>
            <a:off x="390525" y="238125"/>
            <a:ext cx="8362950" cy="5905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Test 10a–Q2</a:t>
            </a:r>
            <a:endParaRPr lang="en-US" sz="2800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F0BD2E61-CE24-4645-BC4C-0B243FAB0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0525" y="1003788"/>
            <a:ext cx="3062288" cy="3690938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DCDFE4BC-764C-69D0-88D6-EE14937FD175}"/>
              </a:ext>
            </a:extLst>
          </p:cNvPr>
          <p:cNvSpPr/>
          <p:nvPr/>
        </p:nvSpPr>
        <p:spPr>
          <a:xfrm>
            <a:off x="607219" y="1504217"/>
            <a:ext cx="2628900" cy="27527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Question 2: If we train a whole system that tries to identify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a) which speaker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b) whether the speech is "zero" or "twelve", how accurate is</a:t>
            </a:r>
            <a:endParaRPr lang="en-US" sz="1400" dirty="0">
              <a:solidFill>
                <a:srgbClr val="383838"/>
              </a:solidFill>
              <a:latin typeface="Noto Serif SC" pitchFamily="34" charset="0"/>
              <a:ea typeface="Noto Serif SC" pitchFamily="34" charset="-122"/>
            </a:endParaRP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8746AE2F-9C6A-A34A-C9C6-F2BECAC29DFA}"/>
              </a:ext>
            </a:extLst>
          </p:cNvPr>
          <p:cNvSpPr/>
          <p:nvPr/>
        </p:nvSpPr>
        <p:spPr>
          <a:xfrm>
            <a:off x="5119688" y="1647825"/>
            <a:ext cx="2628900" cy="27527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1BFAE0-231F-08D4-A740-3DBC9C7F3E08}"/>
              </a:ext>
            </a:extLst>
          </p:cNvPr>
          <p:cNvSpPr txBox="1"/>
          <p:nvPr/>
        </p:nvSpPr>
        <p:spPr>
          <a:xfrm>
            <a:off x="4472354" y="506385"/>
            <a:ext cx="36521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 Test 10a Q2, we group all speakers together with the words “zero” or “twelve” into multiple classes, with each class representing a (speaker, word) pair. We then apply LBG clustering to the MFCC vectors from the training set to generate a codebook for each class. During testing, for an unknown audio sample, we select the codebook yielding the lowest distortion; this simultaneously identifies the speaker and the spoken word.</a:t>
            </a:r>
          </a:p>
        </p:txBody>
      </p:sp>
      <p:pic>
        <p:nvPicPr>
          <p:cNvPr id="12" name="Picture 11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7870AF31-54B5-33D7-7578-F3DCF20B17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5224" y="2882790"/>
            <a:ext cx="4824880" cy="103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70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33850" y="1566863"/>
            <a:ext cx="871538" cy="876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096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07</a:t>
            </a:r>
            <a:endParaRPr lang="en-US" sz="4096" dirty="0"/>
          </a:p>
        </p:txBody>
      </p:sp>
      <p:sp>
        <p:nvSpPr>
          <p:cNvPr id="3" name="Text 1"/>
          <p:cNvSpPr/>
          <p:nvPr/>
        </p:nvSpPr>
        <p:spPr>
          <a:xfrm>
            <a:off x="2066925" y="2871788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395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7: Observations</a:t>
            </a:r>
            <a:endParaRPr lang="en-US" sz="339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600075"/>
            <a:ext cx="662559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240" b="1" dirty="0">
                <a:gradFill>
                  <a:gsLst>
                    <a:gs pos="0">
                      <a:srgbClr val="236B97"/>
                    </a:gs>
                    <a:gs pos="100000">
                      <a:srgbClr val="6493D8"/>
                    </a:gs>
                  </a:gsLst>
                  <a:lin ang="5400000" scaled="0"/>
                </a:gra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7: Observations</a:t>
            </a:r>
            <a:endParaRPr lang="en-US" sz="2240" dirty="0">
              <a:gradFill>
                <a:gsLst>
                  <a:gs pos="0">
                    <a:srgbClr val="236B97"/>
                  </a:gs>
                  <a:gs pos="100000">
                    <a:srgbClr val="6493D8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762000" y="1376363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1. </a:t>
            </a:r>
            <a:r>
              <a:rPr lang="en-US" sz="168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High Training Accuracy</a:t>
            </a: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:</a:t>
            </a:r>
            <a:br/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100% indicates potential overfitting but acceptable for small sets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2. </a:t>
            </a:r>
            <a:r>
              <a:rPr lang="en-US" sz="168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Testing</a:t>
            </a: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:</a:t>
            </a:r>
            <a:br/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83–97% range, influenced by noise or added speakers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3. </a:t>
            </a:r>
            <a:r>
              <a:rPr lang="en-US" sz="168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Noise Resilience</a:t>
            </a: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:</a:t>
            </a:r>
            <a:br/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Performance degrades with notch filters but remains functional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4. </a:t>
            </a:r>
            <a:r>
              <a:rPr lang="en-US" sz="168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Multi-word</a:t>
            </a: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:</a:t>
            </a:r>
            <a:br/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Slight accuracy drop when classifying both speaker &amp; word</a:t>
            </a:r>
            <a:endParaRPr lang="en-US" sz="168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33850" y="1566863"/>
            <a:ext cx="871538" cy="876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096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08</a:t>
            </a:r>
            <a:endParaRPr lang="en-US" sz="4096" dirty="0"/>
          </a:p>
        </p:txBody>
      </p:sp>
      <p:sp>
        <p:nvSpPr>
          <p:cNvPr id="3" name="Text 1"/>
          <p:cNvSpPr/>
          <p:nvPr/>
        </p:nvSpPr>
        <p:spPr>
          <a:xfrm>
            <a:off x="2066925" y="2871788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8: Conclusions</a:t>
            </a:r>
            <a:endParaRPr lang="en-US" sz="3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600075"/>
            <a:ext cx="662559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240" b="1" dirty="0">
                <a:gradFill>
                  <a:gsLst>
                    <a:gs pos="0">
                      <a:srgbClr val="236B97"/>
                    </a:gs>
                    <a:gs pos="100000">
                      <a:srgbClr val="6493D8"/>
                    </a:gs>
                  </a:gsLst>
                  <a:lin ang="5400000" scaled="0"/>
                </a:gra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8: Conclusions</a:t>
            </a:r>
            <a:endParaRPr lang="en-US" sz="2240" dirty="0">
              <a:gradFill>
                <a:gsLst>
                  <a:gs pos="0">
                    <a:srgbClr val="236B97"/>
                  </a:gs>
                  <a:gs pos="100000">
                    <a:srgbClr val="6493D8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762000" y="1376363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47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MFCC + VQ</a:t>
            </a:r>
            <a:br>
              <a:rPr dirty="0"/>
            </a:br>
            <a:r>
              <a:rPr lang="en-US" sz="147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is a straightforward, effective approach for small-scale speaker recognition</a:t>
            </a:r>
            <a:endParaRPr lang="en-US" sz="147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47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Scalability</a:t>
            </a:r>
            <a:r>
              <a:rPr lang="en-US" sz="147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:</a:t>
            </a:r>
            <a:br>
              <a:rPr dirty="0"/>
            </a:br>
            <a:r>
              <a:rPr lang="en-US" sz="147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More speakers/words need more data or advanced methods</a:t>
            </a:r>
            <a:endParaRPr lang="en-US" sz="147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47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Noise &amp; Distortions</a:t>
            </a:r>
            <a:r>
              <a:rPr lang="en-US" sz="147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:</a:t>
            </a:r>
            <a:br>
              <a:rPr dirty="0"/>
            </a:br>
            <a:r>
              <a:rPr lang="en-US" sz="147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Additional preprocessing or robust features could help</a:t>
            </a:r>
            <a:endParaRPr lang="en-US" sz="147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47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Future Work</a:t>
            </a:r>
            <a:r>
              <a:rPr lang="en-US" sz="147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:</a:t>
            </a:r>
            <a:br>
              <a:rPr dirty="0"/>
            </a:br>
            <a:r>
              <a:rPr lang="en-US" sz="147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Explore deep learning (x-vectors) or data </a:t>
            </a:r>
            <a:r>
              <a:rPr lang="en-US" sz="1470" dirty="0" err="1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augmentatio</a:t>
            </a:r>
            <a:endParaRPr lang="en-US" sz="147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33850" y="1566863"/>
            <a:ext cx="871538" cy="876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096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09</a:t>
            </a:r>
            <a:endParaRPr lang="en-US" sz="4096" dirty="0"/>
          </a:p>
        </p:txBody>
      </p:sp>
      <p:sp>
        <p:nvSpPr>
          <p:cNvPr id="3" name="Text 1"/>
          <p:cNvSpPr/>
          <p:nvPr/>
        </p:nvSpPr>
        <p:spPr>
          <a:xfrm>
            <a:off x="2066925" y="2871788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135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9: Acknowledgments</a:t>
            </a:r>
            <a:endParaRPr lang="en-US" sz="213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76613" y="1328738"/>
            <a:ext cx="2386013" cy="2481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Repository</a:t>
            </a:r>
            <a:r>
              <a:rPr lang="en-US" sz="91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:</a:t>
            </a:r>
            <a:br/>
            <a:r>
              <a:rPr lang="en-US" sz="91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201FinalProject on GitHub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Scripts</a:t>
            </a:r>
            <a:r>
              <a:rPr lang="en-US" sz="91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:</a:t>
            </a:r>
            <a:br/>
            <a:r>
              <a:rPr lang="en-US" sz="91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melfb.m, computeMFCC_all.m, runLBG.m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Data</a:t>
            </a:r>
            <a:r>
              <a:rPr lang="en-US" sz="91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:</a:t>
            </a:r>
            <a:br/>
            <a:r>
              <a:rPr lang="en-US" sz="91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Contributed by 2024/2025 students &amp; instructors
</a:t>
            </a:r>
            <a:endParaRPr lang="en-US" sz="91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910" b="1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Thank You!</a:t>
            </a:r>
            <a:endParaRPr lang="en-US" sz="9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33850" y="1566863"/>
            <a:ext cx="871538" cy="876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096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01</a:t>
            </a:r>
            <a:endParaRPr lang="en-US" sz="4096" dirty="0"/>
          </a:p>
        </p:txBody>
      </p:sp>
      <p:sp>
        <p:nvSpPr>
          <p:cNvPr id="3" name="Text 1"/>
          <p:cNvSpPr/>
          <p:nvPr/>
        </p:nvSpPr>
        <p:spPr>
          <a:xfrm>
            <a:off x="2066925" y="2871788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1: Title</a:t>
            </a:r>
            <a:endParaRPr lang="en-US" sz="3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895475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60" b="1" dirty="0">
                <a:gradFill>
                  <a:gsLst>
                    <a:gs pos="0">
                      <a:srgbClr val="236B97"/>
                    </a:gs>
                    <a:gs pos="100000">
                      <a:srgbClr val="6493D8"/>
                    </a:gs>
                  </a:gsLst>
                  <a:lin ang="5400000" scaled="0"/>
                </a:gra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THE END</a:t>
            </a:r>
            <a:endParaRPr lang="en-US" sz="2560" dirty="0">
              <a:gradFill>
                <a:gsLst>
                  <a:gs pos="0">
                    <a:srgbClr val="236B97"/>
                  </a:gs>
                  <a:gs pos="100000">
                    <a:srgbClr val="6493D8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2871788" y="2338388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600075"/>
            <a:ext cx="662559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240" b="1" dirty="0">
                <a:gradFill>
                  <a:gsLst>
                    <a:gs pos="0">
                      <a:srgbClr val="236B97"/>
                    </a:gs>
                    <a:gs pos="100000">
                      <a:srgbClr val="6493D8"/>
                    </a:gs>
                  </a:gsLst>
                  <a:lin ang="5400000" scaled="0"/>
                </a:gra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1: Title</a:t>
            </a:r>
            <a:endParaRPr lang="en-US" sz="2240" dirty="0">
              <a:gradFill>
                <a:gsLst>
                  <a:gs pos="0">
                    <a:srgbClr val="236B97"/>
                  </a:gs>
                  <a:gs pos="100000">
                    <a:srgbClr val="6493D8"/>
                  </a:gs>
                </a:gsLst>
                <a:lin ang="5400000" scaled="0"/>
              </a:gradFill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6350" y="1895475"/>
            <a:ext cx="3171825" cy="95726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352550" y="1962150"/>
            <a:ext cx="3014663" cy="823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Team:</a:t>
            </a:r>
            <a:br>
              <a:rPr lang="en-US" sz="1400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</a:br>
            <a:r>
              <a:rPr lang="en-US" sz="1400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OhCaptainMyCaptain</a:t>
            </a:r>
            <a:endParaRPr lang="en-US" sz="1400" b="1" dirty="0">
              <a:solidFill>
                <a:srgbClr val="FFFFFF"/>
              </a:solidFill>
              <a:latin typeface="Noto Serif SC" pitchFamily="34" charset="0"/>
              <a:ea typeface="Noto Serif SC" pitchFamily="34" charset="-122"/>
              <a:cs typeface="Noto Serif SC" pitchFamily="34" charset="-12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1075" y="1895475"/>
            <a:ext cx="3171825" cy="95726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867275" y="1962150"/>
            <a:ext cx="3014663" cy="823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Members:</a:t>
            </a:r>
            <a:br>
              <a:rPr lang="en-US" sz="1400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</a:br>
            <a:r>
              <a:rPr lang="en-US" sz="1400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Zherong</a:t>
            </a:r>
            <a:r>
              <a:rPr lang="en-US" sz="1400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Yu &amp; </a:t>
            </a:r>
            <a:r>
              <a:rPr lang="en-US" sz="1400" b="1" dirty="0" err="1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Haoyang</a:t>
            </a:r>
            <a:r>
              <a:rPr lang="en-US" sz="1400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Li</a:t>
            </a: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6350" y="3171825"/>
            <a:ext cx="3171825" cy="95726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352550" y="3238500"/>
            <a:ext cx="3014663" cy="823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</a:rPr>
              <a:t>LI’S</a:t>
            </a:r>
            <a:r>
              <a:rPr lang="en-US" altLang="zh-CN" sz="1400" i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</a:rPr>
              <a:t>     PART</a:t>
            </a:r>
            <a:endParaRPr lang="en-US" sz="14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1075" y="3171825"/>
            <a:ext cx="3171825" cy="957263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867275" y="3238500"/>
            <a:ext cx="3014663" cy="823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YU’S    PART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33850" y="1566863"/>
            <a:ext cx="871538" cy="876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096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02</a:t>
            </a:r>
            <a:endParaRPr lang="en-US" sz="4096" dirty="0"/>
          </a:p>
        </p:txBody>
      </p:sp>
      <p:sp>
        <p:nvSpPr>
          <p:cNvPr id="3" name="Text 1"/>
          <p:cNvSpPr/>
          <p:nvPr/>
        </p:nvSpPr>
        <p:spPr>
          <a:xfrm>
            <a:off x="2066925" y="2871788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0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2: Overview</a:t>
            </a:r>
            <a:endParaRPr lang="en-US" sz="3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600075"/>
            <a:ext cx="662559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240" b="1" dirty="0">
                <a:gradFill>
                  <a:gsLst>
                    <a:gs pos="0">
                      <a:srgbClr val="236B97"/>
                    </a:gs>
                    <a:gs pos="100000">
                      <a:srgbClr val="6493D8"/>
                    </a:gs>
                  </a:gsLst>
                  <a:lin ang="5400000" scaled="0"/>
                </a:gra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2: Overview</a:t>
            </a:r>
            <a:endParaRPr lang="en-US" sz="2240" dirty="0">
              <a:gradFill>
                <a:gsLst>
                  <a:gs pos="0">
                    <a:srgbClr val="236B97"/>
                  </a:gs>
                  <a:gs pos="100000">
                    <a:srgbClr val="6493D8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762000" y="1389552"/>
            <a:ext cx="3092177" cy="31124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br>
              <a:rPr dirty="0"/>
            </a:br>
            <a:endParaRPr lang="en-US" sz="168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9ADBB-F83D-8FE4-0C65-14B9D835E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100" y="1376363"/>
            <a:ext cx="4573251" cy="2316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C4F1B3-EF38-6B39-23F8-E807C8836E1C}"/>
              </a:ext>
            </a:extLst>
          </p:cNvPr>
          <p:cNvSpPr txBox="1"/>
          <p:nvPr/>
        </p:nvSpPr>
        <p:spPr>
          <a:xfrm>
            <a:off x="716572" y="1243920"/>
            <a:ext cx="38510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diagram shows how input speech is processed to extract features (e.g., MFCC), then compared against multiple speaker reference models. Each model computes a similarity measure, and the maximum (best match) determines the speaker ID. Thus, classification is done by picking the most similar speaker model based on extracted features.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53288" y="0"/>
            <a:ext cx="1057275" cy="25717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96013" y="2014538"/>
            <a:ext cx="1057275" cy="3128962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8725" y="1657350"/>
            <a:ext cx="3762375" cy="14287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809625" y="785813"/>
            <a:ext cx="365283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6493D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Performance:</a:t>
            </a:r>
            <a:endParaRPr lang="en-US" sz="2800" dirty="0"/>
          </a:p>
        </p:txBody>
      </p:sp>
      <p:sp>
        <p:nvSpPr>
          <p:cNvPr id="7" name="Text 1"/>
          <p:cNvSpPr/>
          <p:nvPr/>
        </p:nvSpPr>
        <p:spPr>
          <a:xfrm>
            <a:off x="809625" y="1704975"/>
            <a:ext cx="3652838" cy="29765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Training accuracy up to 100%
</a:t>
            </a:r>
            <a:endParaRPr lang="en-US" sz="14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Testing accuracy ~83%–97%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6F7F4E-54A1-9100-CFFE-B362C7FE56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87953" y="943525"/>
            <a:ext cx="2757640" cy="27388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BC4717-9490-9922-1A1E-1CC2DE08BB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18094" y="943525"/>
            <a:ext cx="2643021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33850" y="1566863"/>
            <a:ext cx="871538" cy="876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096" b="1" dirty="0">
                <a:solidFill>
                  <a:srgbClr val="FFFFFF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03</a:t>
            </a:r>
            <a:endParaRPr lang="en-US" sz="4096" dirty="0"/>
          </a:p>
        </p:txBody>
      </p:sp>
      <p:sp>
        <p:nvSpPr>
          <p:cNvPr id="3" name="Text 1"/>
          <p:cNvSpPr/>
          <p:nvPr/>
        </p:nvSpPr>
        <p:spPr>
          <a:xfrm>
            <a:off x="2066925" y="2871788"/>
            <a:ext cx="5101590" cy="8905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135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3: Implementation Highlights</a:t>
            </a:r>
            <a:endParaRPr lang="en-US" sz="213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600075"/>
            <a:ext cx="662559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240" b="1" dirty="0">
                <a:gradFill>
                  <a:gsLst>
                    <a:gs pos="0">
                      <a:srgbClr val="236B97"/>
                    </a:gs>
                    <a:gs pos="100000">
                      <a:srgbClr val="6493D8"/>
                    </a:gs>
                  </a:gsLst>
                  <a:lin ang="5400000" scaled="0"/>
                </a:gra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Slide 3: Implementation Highlights</a:t>
            </a:r>
            <a:endParaRPr lang="en-US" sz="2240" dirty="0">
              <a:gradFill>
                <a:gsLst>
                  <a:gs pos="0">
                    <a:srgbClr val="236B97"/>
                  </a:gs>
                  <a:gs pos="100000">
                    <a:srgbClr val="6493D8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762000" y="1376363"/>
            <a:ext cx="3857625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1. </a:t>
            </a:r>
            <a:r>
              <a:rPr lang="en-US" sz="168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MFCC Extraction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- Frame, window, FFT, Mel filter bank, log + DCT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2. </a:t>
            </a:r>
            <a:r>
              <a:rPr lang="en-US" sz="168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LBG VQ Codebooks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- Clusters MFCC </a:t>
            </a: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vectors</a:t>
            </a: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 for each speaker</a:t>
            </a:r>
            <a:endParaRPr lang="en-US" sz="168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- Codebook = speaker’s centroid set</a:t>
            </a:r>
            <a:endParaRPr lang="en-US" sz="1680" dirty="0"/>
          </a:p>
        </p:txBody>
      </p:sp>
      <p:sp>
        <p:nvSpPr>
          <p:cNvPr id="4" name="Text 2"/>
          <p:cNvSpPr/>
          <p:nvPr/>
        </p:nvSpPr>
        <p:spPr>
          <a:xfrm>
            <a:off x="4619625" y="1376363"/>
            <a:ext cx="3857625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3. </a:t>
            </a:r>
            <a:r>
              <a:rPr lang="en-US" sz="1680" b="1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  <a:cs typeface="Noto Serif SC" pitchFamily="34" charset="-120"/>
              </a:rPr>
              <a:t>Notch Filter (Robustness Test)</a:t>
            </a:r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erif SC" pitchFamily="34" charset="0"/>
                <a:ea typeface="Noto Serif SC" pitchFamily="34" charset="-122"/>
              </a:rPr>
              <a:t>Applies a second‐order notch filter to each test signal at given center frequency (e.g., 1000 Hz).Observes accuracy drop under this distortion, measuring system robustness.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1176</Words>
  <Application>Microsoft Office PowerPoint</Application>
  <PresentationFormat>On-screen Show (16:9)</PresentationFormat>
  <Paragraphs>178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Noto Serif SC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SUBTITLE HERE</dc:subject>
  <dc:creator>OhCaptainMyCaptain</dc:creator>
  <cp:lastModifiedBy>哲榕 余</cp:lastModifiedBy>
  <cp:revision>4</cp:revision>
  <dcterms:created xsi:type="dcterms:W3CDTF">2025-03-18T22:46:43Z</dcterms:created>
  <dcterms:modified xsi:type="dcterms:W3CDTF">2025-03-19T04:31:31Z</dcterms:modified>
</cp:coreProperties>
</file>