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6E047-2189-453F-897D-476A5C58AB5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68A39-EBEA-4B95-8FF5-1ABE8C36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73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68A39-EBEA-4B95-8FF5-1ABE8C3648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82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B345-9D15-4D91-A298-8D8A60222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B59CD-DF65-40C1-A23C-3D8D65E9B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D2B58-80E4-4B11-B075-42D9A091B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468-A09D-4EFF-8D0B-637B90CBE7E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7735F-59C3-4D8F-80AD-35BC8750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19476-873B-432B-8E3D-0BCA4017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1A33-05E4-4C19-8392-8C721E94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6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77BA-3685-4569-89DE-A977ED1C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B0A45-BB3F-4620-B9B2-E8CFD71AB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EC050-E85A-44A5-8E91-F97C5DEE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468-A09D-4EFF-8D0B-637B90CBE7E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50D17-9033-46FD-9E1A-04BE254B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D0FC8-A759-4153-BEF7-33855BD7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1A33-05E4-4C19-8392-8C721E94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3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594E8B-537B-43EE-995A-9D9D6EA09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30234-9D6E-4A7C-B355-14599FF31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2073E-BF9B-41BB-B447-6C12AD692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468-A09D-4EFF-8D0B-637B90CBE7E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B0637-42A3-469F-9467-17330273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69A03-B74A-447C-B92E-D391B0A4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1A33-05E4-4C19-8392-8C721E94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8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F3D0-DB31-4B0F-84E7-148D87E0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3D454-EA39-47DB-9237-EBDA8F745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BB575-559A-4527-8891-D72DE93B2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468-A09D-4EFF-8D0B-637B90CBE7E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EB367-A1BD-4F16-A4E1-1FED72D5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922ED-8BDC-4780-9534-359D0BD3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1A33-05E4-4C19-8392-8C721E94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6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367C-1AEC-4DD3-AACF-69E75962B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78AFF-5305-4ACD-9459-F20187240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7E1CE-2B56-411A-8BC9-4A0C2D90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468-A09D-4EFF-8D0B-637B90CBE7E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B6AAA-EDB4-46FC-9BEC-470228E48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FA18-ADB7-4A8C-A1A8-FBC0963C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1A33-05E4-4C19-8392-8C721E94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18AB-6B54-448D-90AB-B9102D47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4BCA8-878C-44CF-A79A-5A71F2E14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2E097-D3BD-481F-8FAA-12E340707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93275-2BAE-4834-8200-2BD317AA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468-A09D-4EFF-8D0B-637B90CBE7E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D5D0F-F11E-4E7D-A1B7-6A18FE573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25331-4196-4947-BA9A-E0A0A632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1A33-05E4-4C19-8392-8C721E94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8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C577-00FE-417E-936C-BEDA1760D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7535C-527E-4A48-B635-736D2B949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0D374-4764-443F-998F-4106D3099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25FFE-E9E9-495F-8F7F-A9ECEFCD0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9F4A9-05D5-4421-ACB0-FB1980798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60F8B-742E-4492-9656-DED59173D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468-A09D-4EFF-8D0B-637B90CBE7E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B3ADE-A382-41BF-A171-494413E7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870CE-F53E-4661-86FF-70279AB7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1A33-05E4-4C19-8392-8C721E94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4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C4F1-9462-4BE1-8550-4E0BDA6D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971BE-ADC3-4771-8C78-743619DD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468-A09D-4EFF-8D0B-637B90CBE7E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19514-B0A5-42F7-A216-08EC9DF3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C01D8-240C-4D0D-881B-302F2070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1A33-05E4-4C19-8392-8C721E94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8C3D1-067A-4FA7-806B-7D379294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468-A09D-4EFF-8D0B-637B90CBE7E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14073-3A6B-4C0A-BC9E-36B46947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C5213-7D90-402E-9E8D-5E751730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1A33-05E4-4C19-8392-8C721E94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D033-CA03-4CA1-A536-74DC5290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31049-EBCC-4ABB-AEF7-7429EF316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66F41-1857-48EA-9A2D-BD34840A1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83D6A-E6F4-41A4-9201-65E8045E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468-A09D-4EFF-8D0B-637B90CBE7E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F6105-BFD7-4A21-B401-934CDDC9B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B9911-B65E-4FE5-88D9-E5C48A25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1A33-05E4-4C19-8392-8C721E94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7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1E41-D43E-4797-B7F3-CC3D0C046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CB4D5-2748-4111-AF1E-A45C27B20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34AFE-94C2-48A9-A3F0-13643C8B5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D6931-1BFD-4264-9D57-A0037763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468-A09D-4EFF-8D0B-637B90CBE7E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B136A-B8E6-47F7-8AFF-C8B0A36A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AF2CE-5514-4F63-955E-7B2D5CE0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1A33-05E4-4C19-8392-8C721E94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2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EF5503-67EF-4259-8DB1-B3379C14B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FB594-010D-4FAB-AB81-0387F03ED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5DB52-D883-4760-8B37-80DF54CD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1A468-A09D-4EFF-8D0B-637B90CBE7E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7DF58-F465-4285-8E94-D6B73D302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1CA05-3616-4C48-9EC2-5772E8C83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F1A33-05E4-4C19-8392-8C721E94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3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46000">
              <a:srgbClr val="0070C0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C58A42C2-6A11-4505-9A4B-6EFDD352012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48641" y="1338957"/>
            <a:ext cx="10043358" cy="5519043"/>
          </a:xfrm>
          <a:custGeom>
            <a:avLst/>
            <a:gdLst>
              <a:gd name="connsiteX0" fmla="*/ 393112 w 10043358"/>
              <a:gd name="connsiteY0" fmla="*/ 0 h 5563337"/>
              <a:gd name="connsiteX1" fmla="*/ 10043358 w 10043358"/>
              <a:gd name="connsiteY1" fmla="*/ 0 h 5563337"/>
              <a:gd name="connsiteX2" fmla="*/ 10043358 w 10043358"/>
              <a:gd name="connsiteY2" fmla="*/ 5563337 h 5563337"/>
              <a:gd name="connsiteX3" fmla="*/ 0 w 10043358"/>
              <a:gd name="connsiteY3" fmla="*/ 5563337 h 5563337"/>
              <a:gd name="connsiteX4" fmla="*/ 0 w 10043358"/>
              <a:gd name="connsiteY4" fmla="*/ 393112 h 5563337"/>
              <a:gd name="connsiteX5" fmla="*/ 393112 w 10043358"/>
              <a:gd name="connsiteY5" fmla="*/ 0 h 556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43358" h="5563337">
                <a:moveTo>
                  <a:pt x="393112" y="0"/>
                </a:moveTo>
                <a:lnTo>
                  <a:pt x="10043358" y="0"/>
                </a:lnTo>
                <a:lnTo>
                  <a:pt x="10043358" y="5563337"/>
                </a:lnTo>
                <a:lnTo>
                  <a:pt x="0" y="5563337"/>
                </a:lnTo>
                <a:lnTo>
                  <a:pt x="0" y="393112"/>
                </a:lnTo>
                <a:cubicBezTo>
                  <a:pt x="0" y="176002"/>
                  <a:pt x="176002" y="0"/>
                  <a:pt x="39311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\</a:t>
            </a:r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F896F774-E789-496A-8A8F-A86400A61F5B}"/>
              </a:ext>
            </a:extLst>
          </p:cNvPr>
          <p:cNvSpPr/>
          <p:nvPr/>
        </p:nvSpPr>
        <p:spPr>
          <a:xfrm>
            <a:off x="0" y="1355994"/>
            <a:ext cx="271486" cy="5502005"/>
          </a:xfrm>
          <a:custGeom>
            <a:avLst/>
            <a:gdLst>
              <a:gd name="connsiteX0" fmla="*/ 0 w 271486"/>
              <a:gd name="connsiteY0" fmla="*/ 0 h 5546162"/>
              <a:gd name="connsiteX1" fmla="*/ 34888 w 271486"/>
              <a:gd name="connsiteY1" fmla="*/ 10830 h 5546162"/>
              <a:gd name="connsiteX2" fmla="*/ 271486 w 271486"/>
              <a:gd name="connsiteY2" fmla="*/ 367773 h 5546162"/>
              <a:gd name="connsiteX3" fmla="*/ 271486 w 271486"/>
              <a:gd name="connsiteY3" fmla="*/ 5546162 h 5546162"/>
              <a:gd name="connsiteX4" fmla="*/ 0 w 271486"/>
              <a:gd name="connsiteY4" fmla="*/ 5546162 h 5546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86" h="5546162">
                <a:moveTo>
                  <a:pt x="0" y="0"/>
                </a:moveTo>
                <a:lnTo>
                  <a:pt x="34888" y="10830"/>
                </a:lnTo>
                <a:cubicBezTo>
                  <a:pt x="173927" y="69638"/>
                  <a:pt x="271486" y="207313"/>
                  <a:pt x="271486" y="367773"/>
                </a:cubicBezTo>
                <a:lnTo>
                  <a:pt x="271486" y="5546162"/>
                </a:lnTo>
                <a:lnTo>
                  <a:pt x="0" y="55461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Graphik" panose="020B050303020206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2FCD72-A942-4536-B260-49A4A57F9C2D}"/>
              </a:ext>
            </a:extLst>
          </p:cNvPr>
          <p:cNvSpPr/>
          <p:nvPr/>
        </p:nvSpPr>
        <p:spPr>
          <a:xfrm>
            <a:off x="1" y="0"/>
            <a:ext cx="12192000" cy="2063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raphik" panose="020B050303020206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44AF56-6617-47DC-A5D1-07756CDB7AF1}"/>
              </a:ext>
            </a:extLst>
          </p:cNvPr>
          <p:cNvGrpSpPr/>
          <p:nvPr/>
        </p:nvGrpSpPr>
        <p:grpSpPr>
          <a:xfrm>
            <a:off x="414542" y="34923"/>
            <a:ext cx="1651833" cy="1491712"/>
            <a:chOff x="303340" y="34923"/>
            <a:chExt cx="1651833" cy="1491712"/>
          </a:xfrm>
          <a:solidFill>
            <a:srgbClr val="0070C0"/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9C5C741-1974-46C0-AA2F-01C0A011B7D5}"/>
                </a:ext>
              </a:extLst>
            </p:cNvPr>
            <p:cNvSpPr/>
            <p:nvPr/>
          </p:nvSpPr>
          <p:spPr>
            <a:xfrm>
              <a:off x="403518" y="34924"/>
              <a:ext cx="1453858" cy="1491711"/>
            </a:xfrm>
            <a:prstGeom prst="roundRect">
              <a:avLst>
                <a:gd name="adj" fmla="val 20454"/>
              </a:avLst>
            </a:prstGeom>
            <a:grpFill/>
            <a:ln>
              <a:noFill/>
            </a:ln>
            <a:effectLst>
              <a:outerShdw blurRad="50800" dist="88900" dir="2700000" algn="tl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raphik" panose="020B0503030202060203" pitchFamily="34" charset="0"/>
              </a:endParaRPr>
            </a:p>
          </p:txBody>
        </p:sp>
        <p:grpSp>
          <p:nvGrpSpPr>
            <p:cNvPr id="11" name="Group 2">
              <a:extLst>
                <a:ext uri="{FF2B5EF4-FFF2-40B4-BE49-F238E27FC236}">
                  <a16:creationId xmlns:a16="http://schemas.microsoft.com/office/drawing/2014/main" id="{DF4A4F3C-30FD-416A-B6D7-312441A5AF27}"/>
                </a:ext>
              </a:extLst>
            </p:cNvPr>
            <p:cNvGrpSpPr/>
            <p:nvPr/>
          </p:nvGrpSpPr>
          <p:grpSpPr>
            <a:xfrm>
              <a:off x="1852614" y="103980"/>
              <a:ext cx="102559" cy="102395"/>
              <a:chOff x="-294842" y="0"/>
              <a:chExt cx="6350000" cy="6339840"/>
            </a:xfrm>
            <a:grpFill/>
          </p:grpSpPr>
          <p:sp>
            <p:nvSpPr>
              <p:cNvPr id="12" name="Freeform 3">
                <a:extLst>
                  <a:ext uri="{FF2B5EF4-FFF2-40B4-BE49-F238E27FC236}">
                    <a16:creationId xmlns:a16="http://schemas.microsoft.com/office/drawing/2014/main" id="{A4FC24E7-FA76-4946-BCD9-D148017813CE}"/>
                  </a:ext>
                </a:extLst>
              </p:cNvPr>
              <p:cNvSpPr/>
              <p:nvPr/>
            </p:nvSpPr>
            <p:spPr>
              <a:xfrm>
                <a:off x="-294842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lnTo>
                      <a:pt x="6350000" y="6339840"/>
                    </a:lnTo>
                    <a:close/>
                  </a:path>
                </a:pathLst>
              </a:custGeom>
              <a:grpFill/>
            </p:spPr>
          </p:sp>
        </p:grpSp>
        <p:grpSp>
          <p:nvGrpSpPr>
            <p:cNvPr id="13" name="Group 2">
              <a:extLst>
                <a:ext uri="{FF2B5EF4-FFF2-40B4-BE49-F238E27FC236}">
                  <a16:creationId xmlns:a16="http://schemas.microsoft.com/office/drawing/2014/main" id="{4C0128F2-A792-40E7-A816-0A2359351BF3}"/>
                </a:ext>
              </a:extLst>
            </p:cNvPr>
            <p:cNvGrpSpPr/>
            <p:nvPr/>
          </p:nvGrpSpPr>
          <p:grpSpPr>
            <a:xfrm flipH="1">
              <a:off x="303340" y="103980"/>
              <a:ext cx="102559" cy="102395"/>
              <a:chOff x="-294842" y="0"/>
              <a:chExt cx="6350000" cy="6339840"/>
            </a:xfrm>
            <a:grpFill/>
          </p:grpSpPr>
          <p:sp>
            <p:nvSpPr>
              <p:cNvPr id="14" name="Freeform 3">
                <a:extLst>
                  <a:ext uri="{FF2B5EF4-FFF2-40B4-BE49-F238E27FC236}">
                    <a16:creationId xmlns:a16="http://schemas.microsoft.com/office/drawing/2014/main" id="{E5646B07-5473-4255-9E19-7304D586A899}"/>
                  </a:ext>
                </a:extLst>
              </p:cNvPr>
              <p:cNvSpPr/>
              <p:nvPr/>
            </p:nvSpPr>
            <p:spPr>
              <a:xfrm>
                <a:off x="-294842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lnTo>
                      <a:pt x="6350000" y="6339840"/>
                    </a:lnTo>
                    <a:close/>
                  </a:path>
                </a:pathLst>
              </a:custGeom>
              <a:grpFill/>
            </p:spPr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D15CEE0-EB31-4D3F-9961-BBE92C5DB75D}"/>
                </a:ext>
              </a:extLst>
            </p:cNvPr>
            <p:cNvSpPr/>
            <p:nvPr/>
          </p:nvSpPr>
          <p:spPr>
            <a:xfrm>
              <a:off x="403518" y="34923"/>
              <a:ext cx="1453858" cy="409577"/>
            </a:xfrm>
            <a:prstGeom prst="roundRect">
              <a:avLst>
                <a:gd name="adj" fmla="val 2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raphik" panose="020B0503030202060203" pitchFamily="34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0F8D1A2-4AF8-4C33-B2E5-AF635BD68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2305" y="239711"/>
              <a:ext cx="1116284" cy="1116284"/>
            </a:xfrm>
            <a:prstGeom prst="ellipse">
              <a:avLst/>
            </a:prstGeom>
            <a:grp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E436560-98CD-4DE8-9B48-DDE0093A0C8B}"/>
              </a:ext>
            </a:extLst>
          </p:cNvPr>
          <p:cNvGrpSpPr/>
          <p:nvPr/>
        </p:nvGrpSpPr>
        <p:grpSpPr>
          <a:xfrm>
            <a:off x="112988" y="1585911"/>
            <a:ext cx="2029827" cy="507494"/>
            <a:chOff x="3835103" y="1631950"/>
            <a:chExt cx="2041821" cy="507494"/>
          </a:xfrm>
          <a:solidFill>
            <a:srgbClr val="002060"/>
          </a:solidFill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8DE2740-A1CE-41F2-B118-3CAA66D3046F}"/>
                </a:ext>
              </a:extLst>
            </p:cNvPr>
            <p:cNvSpPr/>
            <p:nvPr/>
          </p:nvSpPr>
          <p:spPr>
            <a:xfrm>
              <a:off x="3835400" y="1631950"/>
              <a:ext cx="2041524" cy="349250"/>
            </a:xfrm>
            <a:prstGeom prst="roundRect">
              <a:avLst>
                <a:gd name="adj" fmla="val 293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raphik" panose="020B0503030202060203" pitchFamily="34" charset="0"/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F993B3A-8049-43D5-A19A-24AC37308AB5}"/>
                </a:ext>
              </a:extLst>
            </p:cNvPr>
            <p:cNvSpPr/>
            <p:nvPr/>
          </p:nvSpPr>
          <p:spPr>
            <a:xfrm>
              <a:off x="3835400" y="1631950"/>
              <a:ext cx="1892300" cy="349250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raphik" panose="020B0503030202060203" pitchFamily="34" charset="0"/>
              </a:endParaRPr>
            </a:p>
          </p:txBody>
        </p:sp>
        <p:grpSp>
          <p:nvGrpSpPr>
            <p:cNvPr id="33" name="Group 2">
              <a:extLst>
                <a:ext uri="{FF2B5EF4-FFF2-40B4-BE49-F238E27FC236}">
                  <a16:creationId xmlns:a16="http://schemas.microsoft.com/office/drawing/2014/main" id="{5D739B68-6160-4B70-ACD4-3AB49E87C9AE}"/>
                </a:ext>
              </a:extLst>
            </p:cNvPr>
            <p:cNvGrpSpPr/>
            <p:nvPr/>
          </p:nvGrpSpPr>
          <p:grpSpPr>
            <a:xfrm rot="10800000">
              <a:off x="3835103" y="1981200"/>
              <a:ext cx="158497" cy="158244"/>
              <a:chOff x="598520" y="891881"/>
              <a:chExt cx="5456672" cy="5447959"/>
            </a:xfrm>
            <a:grpFill/>
          </p:grpSpPr>
          <p:sp>
            <p:nvSpPr>
              <p:cNvPr id="34" name="Freeform 3">
                <a:extLst>
                  <a:ext uri="{FF2B5EF4-FFF2-40B4-BE49-F238E27FC236}">
                    <a16:creationId xmlns:a16="http://schemas.microsoft.com/office/drawing/2014/main" id="{8E569F63-0C75-4F23-B34B-12FC1F936C1B}"/>
                  </a:ext>
                </a:extLst>
              </p:cNvPr>
              <p:cNvSpPr/>
              <p:nvPr/>
            </p:nvSpPr>
            <p:spPr>
              <a:xfrm>
                <a:off x="598520" y="891881"/>
                <a:ext cx="5456672" cy="5447959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lnTo>
                      <a:pt x="6350000" y="6339840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3731160-1B91-4164-B8FE-3331E2F1A168}"/>
              </a:ext>
            </a:extLst>
          </p:cNvPr>
          <p:cNvGrpSpPr/>
          <p:nvPr/>
        </p:nvGrpSpPr>
        <p:grpSpPr>
          <a:xfrm>
            <a:off x="112988" y="3162300"/>
            <a:ext cx="2029827" cy="507494"/>
            <a:chOff x="3835103" y="1631950"/>
            <a:chExt cx="2041821" cy="507494"/>
          </a:xfrm>
          <a:solidFill>
            <a:srgbClr val="002060"/>
          </a:solidFill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4CDBD96-0B27-4B35-B142-0EBAE73EAB7E}"/>
                </a:ext>
              </a:extLst>
            </p:cNvPr>
            <p:cNvSpPr/>
            <p:nvPr/>
          </p:nvSpPr>
          <p:spPr>
            <a:xfrm>
              <a:off x="3835400" y="1631950"/>
              <a:ext cx="2041524" cy="349250"/>
            </a:xfrm>
            <a:prstGeom prst="roundRect">
              <a:avLst>
                <a:gd name="adj" fmla="val 293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raphik" panose="020B0503030202060203" pitchFamily="34" charset="0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E8B4EFE-D17A-4239-B6B0-24D1C1832355}"/>
                </a:ext>
              </a:extLst>
            </p:cNvPr>
            <p:cNvSpPr/>
            <p:nvPr/>
          </p:nvSpPr>
          <p:spPr>
            <a:xfrm>
              <a:off x="3835400" y="1631950"/>
              <a:ext cx="1892300" cy="349250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raphik" panose="020B0503030202060203" pitchFamily="34" charset="0"/>
              </a:endParaRPr>
            </a:p>
          </p:txBody>
        </p:sp>
        <p:grpSp>
          <p:nvGrpSpPr>
            <p:cNvPr id="39" name="Group 2">
              <a:extLst>
                <a:ext uri="{FF2B5EF4-FFF2-40B4-BE49-F238E27FC236}">
                  <a16:creationId xmlns:a16="http://schemas.microsoft.com/office/drawing/2014/main" id="{420DBC83-1834-48EA-A5C9-2160D433427E}"/>
                </a:ext>
              </a:extLst>
            </p:cNvPr>
            <p:cNvGrpSpPr/>
            <p:nvPr/>
          </p:nvGrpSpPr>
          <p:grpSpPr>
            <a:xfrm rot="10800000">
              <a:off x="3835103" y="1981200"/>
              <a:ext cx="158497" cy="158244"/>
              <a:chOff x="598520" y="891881"/>
              <a:chExt cx="5456672" cy="5447959"/>
            </a:xfrm>
            <a:grpFill/>
          </p:grpSpPr>
          <p:sp>
            <p:nvSpPr>
              <p:cNvPr id="40" name="Freeform 3">
                <a:extLst>
                  <a:ext uri="{FF2B5EF4-FFF2-40B4-BE49-F238E27FC236}">
                    <a16:creationId xmlns:a16="http://schemas.microsoft.com/office/drawing/2014/main" id="{8739103D-3B8B-4325-B6B7-B214398A4BDC}"/>
                  </a:ext>
                </a:extLst>
              </p:cNvPr>
              <p:cNvSpPr/>
              <p:nvPr/>
            </p:nvSpPr>
            <p:spPr>
              <a:xfrm>
                <a:off x="598520" y="891881"/>
                <a:ext cx="5456672" cy="5447959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lnTo>
                      <a:pt x="6350000" y="6339840"/>
                    </a:lnTo>
                    <a:close/>
                  </a:path>
                </a:pathLst>
              </a:custGeom>
              <a:grpFill/>
            </p:spPr>
          </p:sp>
        </p:grpSp>
      </p:grpSp>
      <p:sp>
        <p:nvSpPr>
          <p:cNvPr id="41" name="TextBox 41">
            <a:extLst>
              <a:ext uri="{FF2B5EF4-FFF2-40B4-BE49-F238E27FC236}">
                <a16:creationId xmlns:a16="http://schemas.microsoft.com/office/drawing/2014/main" id="{85E34952-DEFF-40D8-A95C-B67FAB1FCAAA}"/>
              </a:ext>
            </a:extLst>
          </p:cNvPr>
          <p:cNvSpPr txBox="1"/>
          <p:nvPr/>
        </p:nvSpPr>
        <p:spPr>
          <a:xfrm>
            <a:off x="2428661" y="1441435"/>
            <a:ext cx="1767953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Graphik" panose="020B0503030202060203" pitchFamily="34" charset="0"/>
              </a:rPr>
              <a:t>BACKGROUND</a:t>
            </a:r>
          </a:p>
        </p:txBody>
      </p:sp>
      <p:sp>
        <p:nvSpPr>
          <p:cNvPr id="42" name="TextBox 47">
            <a:extLst>
              <a:ext uri="{FF2B5EF4-FFF2-40B4-BE49-F238E27FC236}">
                <a16:creationId xmlns:a16="http://schemas.microsoft.com/office/drawing/2014/main" id="{31E584D8-9A66-4823-BC37-32A31C0CD0A0}"/>
              </a:ext>
            </a:extLst>
          </p:cNvPr>
          <p:cNvSpPr txBox="1"/>
          <p:nvPr/>
        </p:nvSpPr>
        <p:spPr>
          <a:xfrm>
            <a:off x="2428661" y="1704850"/>
            <a:ext cx="4497072" cy="6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850" dirty="0">
                <a:latin typeface="Graphik"/>
              </a:rPr>
              <a:t>Dedicated to continuous learning and professional growth, I embrace emerging trends with a proactive mindset in the ever-evolving field of IT. With proficiency in C#, ReactJS, and JavaScript, coupled with my experience in UI/UX design Figma and VS code, I leverage strong communication and problem-solving skills, I am committed to making meaningful contributions in the dynamic landscape of Information technology.</a:t>
            </a:r>
          </a:p>
        </p:txBody>
      </p:sp>
      <p:sp>
        <p:nvSpPr>
          <p:cNvPr id="43" name="TextBox 41">
            <a:extLst>
              <a:ext uri="{FF2B5EF4-FFF2-40B4-BE49-F238E27FC236}">
                <a16:creationId xmlns:a16="http://schemas.microsoft.com/office/drawing/2014/main" id="{E86DEDBF-E208-46B8-96CE-6B8B7C13FCB0}"/>
              </a:ext>
            </a:extLst>
          </p:cNvPr>
          <p:cNvSpPr txBox="1"/>
          <p:nvPr/>
        </p:nvSpPr>
        <p:spPr>
          <a:xfrm>
            <a:off x="2428661" y="2376898"/>
            <a:ext cx="2220619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Graphik" panose="020B0503030202060203" pitchFamily="34" charset="0"/>
              </a:rPr>
              <a:t>SKILLS</a:t>
            </a:r>
          </a:p>
        </p:txBody>
      </p:sp>
      <p:sp>
        <p:nvSpPr>
          <p:cNvPr id="44" name="TextBox 47">
            <a:extLst>
              <a:ext uri="{FF2B5EF4-FFF2-40B4-BE49-F238E27FC236}">
                <a16:creationId xmlns:a16="http://schemas.microsoft.com/office/drawing/2014/main" id="{AF733F63-317E-495C-BF0E-A9CFCEE1E218}"/>
              </a:ext>
            </a:extLst>
          </p:cNvPr>
          <p:cNvSpPr txBox="1"/>
          <p:nvPr/>
        </p:nvSpPr>
        <p:spPr>
          <a:xfrm>
            <a:off x="2428662" y="2641140"/>
            <a:ext cx="3287122" cy="161583"/>
          </a:xfrm>
          <a:prstGeom prst="rect">
            <a:avLst/>
          </a:prstGeom>
        </p:spPr>
        <p:txBody>
          <a:bodyPr wrap="square" lIns="0" tIns="0" rIns="0" bIns="0" numCol="2" rtlCol="0" anchor="t">
            <a:spAutoFit/>
          </a:bodyPr>
          <a:lstStyle/>
          <a:p>
            <a:r>
              <a:rPr lang="en-PH" sz="1050" b="1" dirty="0">
                <a:latin typeface="Graphik" panose="020B0503030202060203" pitchFamily="34" charset="0"/>
              </a:rPr>
              <a:t>Tools/Platforms</a:t>
            </a:r>
          </a:p>
        </p:txBody>
      </p:sp>
      <p:sp>
        <p:nvSpPr>
          <p:cNvPr id="47" name="TextBox 41">
            <a:extLst>
              <a:ext uri="{FF2B5EF4-FFF2-40B4-BE49-F238E27FC236}">
                <a16:creationId xmlns:a16="http://schemas.microsoft.com/office/drawing/2014/main" id="{36A20B4D-3389-4659-B6EF-2653C4833515}"/>
              </a:ext>
            </a:extLst>
          </p:cNvPr>
          <p:cNvSpPr txBox="1"/>
          <p:nvPr/>
        </p:nvSpPr>
        <p:spPr>
          <a:xfrm>
            <a:off x="2137365" y="402876"/>
            <a:ext cx="4953000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raphik" panose="020B0503030202060203" pitchFamily="34" charset="0"/>
              </a:rPr>
              <a:t>Romel Kent P. Avesia</a:t>
            </a:r>
          </a:p>
        </p:txBody>
      </p:sp>
      <p:sp>
        <p:nvSpPr>
          <p:cNvPr id="48" name="TextBox 41">
            <a:extLst>
              <a:ext uri="{FF2B5EF4-FFF2-40B4-BE49-F238E27FC236}">
                <a16:creationId xmlns:a16="http://schemas.microsoft.com/office/drawing/2014/main" id="{174F21E9-75EF-4BE7-98F7-E3B9D2AF21E5}"/>
              </a:ext>
            </a:extLst>
          </p:cNvPr>
          <p:cNvSpPr txBox="1"/>
          <p:nvPr/>
        </p:nvSpPr>
        <p:spPr>
          <a:xfrm>
            <a:off x="2137365" y="777464"/>
            <a:ext cx="4953000" cy="1538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Graphik" panose="020B0503030202060203" pitchFamily="34" charset="77"/>
              </a:rPr>
              <a:t>Packaged App Development Associate</a:t>
            </a:r>
            <a:endParaRPr lang="en-US" sz="1000" dirty="0">
              <a:solidFill>
                <a:schemeClr val="bg1"/>
              </a:solidFill>
              <a:latin typeface="Graphik" panose="020B0503030202060203" pitchFamily="34" charset="0"/>
            </a:endParaRPr>
          </a:p>
        </p:txBody>
      </p:sp>
      <p:sp>
        <p:nvSpPr>
          <p:cNvPr id="55" name="TextBox 41">
            <a:extLst>
              <a:ext uri="{FF2B5EF4-FFF2-40B4-BE49-F238E27FC236}">
                <a16:creationId xmlns:a16="http://schemas.microsoft.com/office/drawing/2014/main" id="{2A3213EA-A0E2-4C14-8E12-B1348382EFF3}"/>
              </a:ext>
            </a:extLst>
          </p:cNvPr>
          <p:cNvSpPr txBox="1"/>
          <p:nvPr/>
        </p:nvSpPr>
        <p:spPr>
          <a:xfrm>
            <a:off x="182570" y="1669338"/>
            <a:ext cx="1857374" cy="1846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Graphik" panose="020B0503030202060203" pitchFamily="34" charset="0"/>
              </a:rPr>
              <a:t>CONTACT</a:t>
            </a:r>
          </a:p>
        </p:txBody>
      </p:sp>
      <p:sp>
        <p:nvSpPr>
          <p:cNvPr id="56" name="TextBox 41">
            <a:extLst>
              <a:ext uri="{FF2B5EF4-FFF2-40B4-BE49-F238E27FC236}">
                <a16:creationId xmlns:a16="http://schemas.microsoft.com/office/drawing/2014/main" id="{B690EEBC-61F5-44D3-A8B0-9B87C6271362}"/>
              </a:ext>
            </a:extLst>
          </p:cNvPr>
          <p:cNvSpPr txBox="1"/>
          <p:nvPr/>
        </p:nvSpPr>
        <p:spPr>
          <a:xfrm>
            <a:off x="7307722" y="1441435"/>
            <a:ext cx="346710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Graphik" panose="020B0503030202060203" pitchFamily="34" charset="0"/>
              </a:rPr>
              <a:t>PROFESSIONAL TRAININGS</a:t>
            </a:r>
          </a:p>
        </p:txBody>
      </p:sp>
      <p:sp>
        <p:nvSpPr>
          <p:cNvPr id="57" name="TextBox 47">
            <a:extLst>
              <a:ext uri="{FF2B5EF4-FFF2-40B4-BE49-F238E27FC236}">
                <a16:creationId xmlns:a16="http://schemas.microsoft.com/office/drawing/2014/main" id="{2BD45D67-BC80-45F5-B7A3-F9F09CE8A394}"/>
              </a:ext>
            </a:extLst>
          </p:cNvPr>
          <p:cNvSpPr txBox="1"/>
          <p:nvPr/>
        </p:nvSpPr>
        <p:spPr>
          <a:xfrm>
            <a:off x="7279433" y="1724092"/>
            <a:ext cx="4670467" cy="13388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050" b="1" dirty="0">
                <a:solidFill>
                  <a:srgbClr val="002060"/>
                </a:solidFill>
                <a:latin typeface="Graphik" panose="020B0503030202060203" pitchFamily="34" charset="0"/>
              </a:rPr>
              <a:t>ACCENTURE TECHNOLOGY ANALYST SCHOOL (ATAS) | ACCENTURE</a:t>
            </a:r>
          </a:p>
          <a:p>
            <a:r>
              <a:rPr lang="en-US" sz="1050" b="1" dirty="0">
                <a:latin typeface="Graphik" panose="020B0503030202060203" pitchFamily="34" charset="0"/>
              </a:rPr>
              <a:t>Role</a:t>
            </a:r>
            <a:r>
              <a:rPr lang="en-US" sz="1050" dirty="0">
                <a:latin typeface="Graphik" panose="020B0503030202060203" pitchFamily="34" charset="0"/>
              </a:rPr>
              <a:t>: Trainee</a:t>
            </a:r>
          </a:p>
          <a:p>
            <a:r>
              <a:rPr lang="en-US" sz="1050" b="1" dirty="0">
                <a:latin typeface="Graphik" panose="020B0503030202060203" pitchFamily="34" charset="0"/>
              </a:rPr>
              <a:t>Technology Platform</a:t>
            </a:r>
            <a:r>
              <a:rPr lang="en-US" sz="1050" dirty="0">
                <a:latin typeface="Graphik" panose="020B0503030202060203" pitchFamily="34" charset="0"/>
              </a:rPr>
              <a:t>: Salesforce, Marvel, Excel.</a:t>
            </a:r>
          </a:p>
          <a:p>
            <a:r>
              <a:rPr lang="en-US" sz="1050" b="1" dirty="0">
                <a:latin typeface="Graphik" panose="020B0503030202060203" pitchFamily="34" charset="0"/>
              </a:rPr>
              <a:t>Responsibilities</a:t>
            </a:r>
            <a:r>
              <a:rPr lang="en-US" sz="1050" dirty="0">
                <a:latin typeface="Graphik" panose="020B0503030202060203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Graphik" panose="020B0503030202060203" pitchFamily="34" charset="0"/>
              </a:rPr>
              <a:t>Developer during the Agile Case Study (using Marvel).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Graphik" panose="020B0503030202060203" pitchFamily="34" charset="0"/>
              </a:rPr>
              <a:t>Create a Detailed Process Modeling, Fit Gap, Use Case Development and Test Preparation.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Graphik" panose="020B0503030202060203" pitchFamily="34" charset="0"/>
              </a:rPr>
              <a:t>Gather and Analyze Requirements.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Graphik" panose="020B0503030202060203" pitchFamily="34" charset="0"/>
              </a:rPr>
              <a:t>Configuration in Salesforce.</a:t>
            </a:r>
          </a:p>
        </p:txBody>
      </p:sp>
      <p:sp>
        <p:nvSpPr>
          <p:cNvPr id="58" name="TextBox 47">
            <a:extLst>
              <a:ext uri="{FF2B5EF4-FFF2-40B4-BE49-F238E27FC236}">
                <a16:creationId xmlns:a16="http://schemas.microsoft.com/office/drawing/2014/main" id="{623CFE25-F036-461F-A4E2-DA7D79565955}"/>
              </a:ext>
            </a:extLst>
          </p:cNvPr>
          <p:cNvSpPr txBox="1"/>
          <p:nvPr/>
        </p:nvSpPr>
        <p:spPr>
          <a:xfrm>
            <a:off x="7277389" y="3085131"/>
            <a:ext cx="4670467" cy="1277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050" b="1" dirty="0">
                <a:solidFill>
                  <a:srgbClr val="002060"/>
                </a:solidFill>
                <a:latin typeface="Graphik" panose="020B0503030202060203" pitchFamily="34" charset="0"/>
              </a:rPr>
              <a:t>NodeJS – BACKEND DEVELOPER SCHOOL | ACCENTURE</a:t>
            </a:r>
          </a:p>
          <a:p>
            <a:r>
              <a:rPr lang="en-US" sz="1050" b="1" dirty="0">
                <a:latin typeface="Graphik" panose="020B0503030202060203" pitchFamily="34" charset="0"/>
              </a:rPr>
              <a:t>Role</a:t>
            </a:r>
            <a:r>
              <a:rPr lang="en-US" sz="1050" dirty="0">
                <a:latin typeface="Graphik" panose="020B0503030202060203" pitchFamily="34" charset="0"/>
              </a:rPr>
              <a:t>: Trainee</a:t>
            </a:r>
          </a:p>
          <a:p>
            <a:r>
              <a:rPr lang="en-US" sz="1050" b="1" dirty="0">
                <a:latin typeface="Graphik" panose="020B0503030202060203" pitchFamily="34" charset="0"/>
              </a:rPr>
              <a:t>Technology Platform</a:t>
            </a:r>
            <a:r>
              <a:rPr lang="en-US" sz="1050" dirty="0">
                <a:latin typeface="Graphik" panose="020B0503030202060203" pitchFamily="34" charset="0"/>
              </a:rPr>
              <a:t>: Visual Studio Code, Postman, MongoDB, NodeJS, JavaScript, Jest Test.</a:t>
            </a:r>
          </a:p>
          <a:p>
            <a:r>
              <a:rPr lang="en-US" sz="1050" b="1" dirty="0">
                <a:latin typeface="Graphik" panose="020B0503030202060203" pitchFamily="34" charset="0"/>
              </a:rPr>
              <a:t>Responsibilities</a:t>
            </a:r>
            <a:r>
              <a:rPr lang="en-US" sz="1050" dirty="0">
                <a:latin typeface="Graphik" panose="020B0503030202060203" pitchFamily="34" charset="0"/>
              </a:rPr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Graphik" panose="020B0503030202060203" pitchFamily="34" charset="0"/>
              </a:rPr>
              <a:t>Learn and Perform Activities About </a:t>
            </a:r>
            <a:r>
              <a:rPr lang="en-US" sz="1000" dirty="0" err="1">
                <a:latin typeface="Graphik" panose="020B0503030202060203" pitchFamily="34" charset="0"/>
              </a:rPr>
              <a:t>NodeJs</a:t>
            </a:r>
            <a:r>
              <a:rPr lang="en-US" sz="1000" dirty="0">
                <a:latin typeface="Graphik" panose="020B0503030202060203" pitchFamily="34" charset="0"/>
              </a:rPr>
              <a:t>, JavaScript, and Jest Test.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Graphik" panose="020B0503030202060203" pitchFamily="34" charset="0"/>
              </a:rPr>
              <a:t>Take the </a:t>
            </a:r>
            <a:r>
              <a:rPr lang="en-US" sz="1000" dirty="0" err="1">
                <a:latin typeface="Graphik" panose="020B0503030202060203" pitchFamily="34" charset="0"/>
              </a:rPr>
              <a:t>Codility</a:t>
            </a:r>
            <a:r>
              <a:rPr lang="en-US" sz="1000" dirty="0">
                <a:latin typeface="Graphik" panose="020B0503030202060203" pitchFamily="34" charset="0"/>
              </a:rPr>
              <a:t> Test Assessment and BARS Assessment.</a:t>
            </a:r>
          </a:p>
          <a:p>
            <a:endParaRPr lang="en-US" sz="1050" dirty="0">
              <a:latin typeface="Graphik" panose="020B0503030202060203" pitchFamily="34" charset="0"/>
            </a:endParaRPr>
          </a:p>
        </p:txBody>
      </p:sp>
      <p:sp>
        <p:nvSpPr>
          <p:cNvPr id="59" name="TextBox 47">
            <a:extLst>
              <a:ext uri="{FF2B5EF4-FFF2-40B4-BE49-F238E27FC236}">
                <a16:creationId xmlns:a16="http://schemas.microsoft.com/office/drawing/2014/main" id="{4AA03B00-B58F-417F-82E6-360EF5E9F1F5}"/>
              </a:ext>
            </a:extLst>
          </p:cNvPr>
          <p:cNvSpPr txBox="1"/>
          <p:nvPr/>
        </p:nvSpPr>
        <p:spPr>
          <a:xfrm>
            <a:off x="7266880" y="4211470"/>
            <a:ext cx="4670467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050" b="1" dirty="0">
                <a:solidFill>
                  <a:srgbClr val="002060"/>
                </a:solidFill>
                <a:latin typeface="Graphik" panose="020B0503030202060203" pitchFamily="34" charset="0"/>
              </a:rPr>
              <a:t>AWS DEVELOPMENT | ACCENTURE</a:t>
            </a:r>
          </a:p>
          <a:p>
            <a:r>
              <a:rPr lang="en-US" sz="1050" b="1" dirty="0">
                <a:latin typeface="Graphik" panose="020B0503030202060203" pitchFamily="34" charset="0"/>
              </a:rPr>
              <a:t>Role</a:t>
            </a:r>
            <a:r>
              <a:rPr lang="en-US" sz="1050" dirty="0">
                <a:latin typeface="Graphik" panose="020B0503030202060203" pitchFamily="34" charset="0"/>
              </a:rPr>
              <a:t>: Trainee</a:t>
            </a:r>
          </a:p>
          <a:p>
            <a:r>
              <a:rPr lang="en-US" sz="1050" b="1" dirty="0">
                <a:latin typeface="Graphik" panose="020B0503030202060203" pitchFamily="34" charset="0"/>
              </a:rPr>
              <a:t>Technology Platform</a:t>
            </a:r>
            <a:r>
              <a:rPr lang="en-US" sz="1050" dirty="0">
                <a:latin typeface="Graphik" panose="020B0503030202060203" pitchFamily="34" charset="0"/>
              </a:rPr>
              <a:t>: AWS</a:t>
            </a:r>
          </a:p>
          <a:p>
            <a:r>
              <a:rPr lang="en-US" sz="1050" b="1" dirty="0">
                <a:latin typeface="Graphik" panose="020B0503030202060203" pitchFamily="34" charset="0"/>
              </a:rPr>
              <a:t>Responsibilities</a:t>
            </a:r>
            <a:r>
              <a:rPr lang="en-US" sz="1050" dirty="0">
                <a:latin typeface="Graphik" panose="020B0503030202060203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Graphik" panose="020B0503030202060203" pitchFamily="34" charset="0"/>
              </a:rPr>
              <a:t>Take the Trainings: ReactJS, Native Dev, AWS Developer.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0C7BEE6-DBC9-4DC2-BDCF-91E722F887BC}"/>
              </a:ext>
            </a:extLst>
          </p:cNvPr>
          <p:cNvSpPr/>
          <p:nvPr/>
        </p:nvSpPr>
        <p:spPr>
          <a:xfrm>
            <a:off x="362518" y="2185890"/>
            <a:ext cx="234778" cy="23477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E38AF63-5BBA-4989-8D87-A49BB9E73436}"/>
              </a:ext>
            </a:extLst>
          </p:cNvPr>
          <p:cNvSpPr/>
          <p:nvPr/>
        </p:nvSpPr>
        <p:spPr>
          <a:xfrm>
            <a:off x="362518" y="2450669"/>
            <a:ext cx="234778" cy="23477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55688F2-9F16-4C09-8EF4-880EB0C40D70}"/>
              </a:ext>
            </a:extLst>
          </p:cNvPr>
          <p:cNvSpPr/>
          <p:nvPr/>
        </p:nvSpPr>
        <p:spPr>
          <a:xfrm>
            <a:off x="362518" y="2712458"/>
            <a:ext cx="234778" cy="23477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Graphic 74" descr="Home with solid fill">
            <a:extLst>
              <a:ext uri="{FF2B5EF4-FFF2-40B4-BE49-F238E27FC236}">
                <a16:creationId xmlns:a16="http://schemas.microsoft.com/office/drawing/2014/main" id="{EA3DBB2C-A8F6-44BD-B911-9021881A1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8467" y="2736515"/>
            <a:ext cx="182880" cy="182880"/>
          </a:xfrm>
          <a:prstGeom prst="rect">
            <a:avLst/>
          </a:prstGeom>
        </p:spPr>
      </p:pic>
      <p:pic>
        <p:nvPicPr>
          <p:cNvPr id="76" name="Graphic 75" descr="Building with solid fill">
            <a:extLst>
              <a:ext uri="{FF2B5EF4-FFF2-40B4-BE49-F238E27FC236}">
                <a16:creationId xmlns:a16="http://schemas.microsoft.com/office/drawing/2014/main" id="{B3FFEBF5-6B3C-40A2-8657-34EACC0F31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8467" y="2476237"/>
            <a:ext cx="182880" cy="182880"/>
          </a:xfrm>
          <a:prstGeom prst="rect">
            <a:avLst/>
          </a:prstGeom>
        </p:spPr>
      </p:pic>
      <p:pic>
        <p:nvPicPr>
          <p:cNvPr id="78" name="Graphic 77" descr="Envelope with solid fill">
            <a:extLst>
              <a:ext uri="{FF2B5EF4-FFF2-40B4-BE49-F238E27FC236}">
                <a16:creationId xmlns:a16="http://schemas.microsoft.com/office/drawing/2014/main" id="{7E99498C-EB6F-40F5-B18A-1CCA07A568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8467" y="2211839"/>
            <a:ext cx="182880" cy="182880"/>
          </a:xfrm>
          <a:prstGeom prst="rect">
            <a:avLst/>
          </a:prstGeom>
        </p:spPr>
      </p:pic>
      <p:sp>
        <p:nvSpPr>
          <p:cNvPr id="81" name="TextBox 41">
            <a:extLst>
              <a:ext uri="{FF2B5EF4-FFF2-40B4-BE49-F238E27FC236}">
                <a16:creationId xmlns:a16="http://schemas.microsoft.com/office/drawing/2014/main" id="{4BE7AEE1-976B-4878-941C-D5F429771B81}"/>
              </a:ext>
            </a:extLst>
          </p:cNvPr>
          <p:cNvSpPr txBox="1"/>
          <p:nvPr/>
        </p:nvSpPr>
        <p:spPr>
          <a:xfrm>
            <a:off x="662378" y="2205995"/>
            <a:ext cx="1460313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Graphik" panose="020B0503030202060203" pitchFamily="34" charset="77"/>
              </a:rPr>
              <a:t>romel.kent.avesia@accenture.com</a:t>
            </a:r>
            <a:endParaRPr lang="en-US" sz="800" dirty="0">
              <a:solidFill>
                <a:schemeClr val="bg1"/>
              </a:solidFill>
              <a:latin typeface="Graphik" panose="020B0503030202060203" pitchFamily="34" charset="0"/>
            </a:endParaRPr>
          </a:p>
        </p:txBody>
      </p:sp>
      <p:sp>
        <p:nvSpPr>
          <p:cNvPr id="82" name="TextBox 41">
            <a:extLst>
              <a:ext uri="{FF2B5EF4-FFF2-40B4-BE49-F238E27FC236}">
                <a16:creationId xmlns:a16="http://schemas.microsoft.com/office/drawing/2014/main" id="{444299F1-75B1-4905-BACF-D7CC2FF66835}"/>
              </a:ext>
            </a:extLst>
          </p:cNvPr>
          <p:cNvSpPr txBox="1"/>
          <p:nvPr/>
        </p:nvSpPr>
        <p:spPr>
          <a:xfrm>
            <a:off x="662379" y="2506254"/>
            <a:ext cx="1480436" cy="123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Graphik" panose="020B0503030202060203" pitchFamily="34" charset="77"/>
              </a:rPr>
              <a:t>Cebu City, e Bloc Tower 2</a:t>
            </a:r>
            <a:endParaRPr lang="en-US" sz="800" dirty="0">
              <a:solidFill>
                <a:schemeClr val="bg1"/>
              </a:solidFill>
              <a:latin typeface="Graphik" panose="020B0503030202060203" pitchFamily="34" charset="0"/>
            </a:endParaRPr>
          </a:p>
        </p:txBody>
      </p:sp>
      <p:sp>
        <p:nvSpPr>
          <p:cNvPr id="83" name="TextBox 41">
            <a:extLst>
              <a:ext uri="{FF2B5EF4-FFF2-40B4-BE49-F238E27FC236}">
                <a16:creationId xmlns:a16="http://schemas.microsoft.com/office/drawing/2014/main" id="{A499D333-07FD-413A-A2DC-097B34A755B5}"/>
              </a:ext>
            </a:extLst>
          </p:cNvPr>
          <p:cNvSpPr txBox="1"/>
          <p:nvPr/>
        </p:nvSpPr>
        <p:spPr>
          <a:xfrm>
            <a:off x="662379" y="2766399"/>
            <a:ext cx="1480436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Graphik" panose="020B0503030202060203" pitchFamily="34" charset="77"/>
              </a:rPr>
              <a:t>3176 P. Rodriguez St., Looc,</a:t>
            </a:r>
          </a:p>
          <a:p>
            <a:r>
              <a:rPr lang="en-US" sz="800" dirty="0" err="1">
                <a:solidFill>
                  <a:schemeClr val="bg1"/>
                </a:solidFill>
                <a:latin typeface="Graphik" panose="020B0503030202060203" pitchFamily="34" charset="77"/>
              </a:rPr>
              <a:t>Lapu-lapu</a:t>
            </a:r>
            <a:r>
              <a:rPr lang="en-US" sz="800" dirty="0">
                <a:solidFill>
                  <a:schemeClr val="bg1"/>
                </a:solidFill>
                <a:latin typeface="Graphik" panose="020B0503030202060203" pitchFamily="34" charset="77"/>
              </a:rPr>
              <a:t> City</a:t>
            </a:r>
            <a:endParaRPr lang="en-US" sz="800" dirty="0">
              <a:solidFill>
                <a:schemeClr val="bg1"/>
              </a:solidFill>
              <a:latin typeface="Graphik" panose="020B0503030202060203" pitchFamily="34" charset="0"/>
            </a:endParaRPr>
          </a:p>
        </p:txBody>
      </p:sp>
      <p:sp>
        <p:nvSpPr>
          <p:cNvPr id="84" name="TextBox 41">
            <a:extLst>
              <a:ext uri="{FF2B5EF4-FFF2-40B4-BE49-F238E27FC236}">
                <a16:creationId xmlns:a16="http://schemas.microsoft.com/office/drawing/2014/main" id="{855A59E7-F889-469D-815D-7F31C67D8485}"/>
              </a:ext>
            </a:extLst>
          </p:cNvPr>
          <p:cNvSpPr txBox="1"/>
          <p:nvPr/>
        </p:nvSpPr>
        <p:spPr>
          <a:xfrm>
            <a:off x="200976" y="3254612"/>
            <a:ext cx="1857374" cy="1846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Graphik" panose="020B0503030202060203" pitchFamily="34" charset="0"/>
              </a:rPr>
              <a:t>TECHNICAL EXPERTISE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6C538FF-2798-40B1-AF6C-F5BF7FE4BC3E}"/>
              </a:ext>
            </a:extLst>
          </p:cNvPr>
          <p:cNvGrpSpPr/>
          <p:nvPr/>
        </p:nvGrpSpPr>
        <p:grpSpPr>
          <a:xfrm>
            <a:off x="333940" y="3580725"/>
            <a:ext cx="1737548" cy="128016"/>
            <a:chOff x="4084633" y="3660315"/>
            <a:chExt cx="1737548" cy="128016"/>
          </a:xfrm>
        </p:grpSpPr>
        <p:sp>
          <p:nvSpPr>
            <p:cNvPr id="85" name="TextBox 41">
              <a:extLst>
                <a:ext uri="{FF2B5EF4-FFF2-40B4-BE49-F238E27FC236}">
                  <a16:creationId xmlns:a16="http://schemas.microsoft.com/office/drawing/2014/main" id="{1088A9CD-B9D8-40AC-9A42-2D0B0737B80A}"/>
                </a:ext>
              </a:extLst>
            </p:cNvPr>
            <p:cNvSpPr txBox="1"/>
            <p:nvPr/>
          </p:nvSpPr>
          <p:spPr>
            <a:xfrm>
              <a:off x="4084633" y="3660315"/>
              <a:ext cx="1044580" cy="1231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Graphik" panose="020B0503030202060203" pitchFamily="34" charset="77"/>
                </a:rPr>
                <a:t>Figma</a:t>
              </a:r>
              <a:endParaRPr lang="en-US" sz="800" dirty="0">
                <a:solidFill>
                  <a:schemeClr val="bg1"/>
                </a:solidFill>
                <a:latin typeface="Graphik" panose="020B0503030202060203" pitchFamily="34" charset="0"/>
              </a:endParaRPr>
            </a:p>
          </p:txBody>
        </p:sp>
        <p:pic>
          <p:nvPicPr>
            <p:cNvPr id="89" name="Graphic 88" descr="Star with solid fill">
              <a:extLst>
                <a:ext uri="{FF2B5EF4-FFF2-40B4-BE49-F238E27FC236}">
                  <a16:creationId xmlns:a16="http://schemas.microsoft.com/office/drawing/2014/main" id="{460E0C01-C473-4A3F-AC19-855D26201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21711" y="3660315"/>
              <a:ext cx="128016" cy="128016"/>
            </a:xfrm>
            <a:prstGeom prst="rect">
              <a:avLst/>
            </a:prstGeom>
          </p:spPr>
        </p:pic>
        <p:pic>
          <p:nvPicPr>
            <p:cNvPr id="90" name="Graphic 89" descr="Star with solid fill">
              <a:extLst>
                <a:ext uri="{FF2B5EF4-FFF2-40B4-BE49-F238E27FC236}">
                  <a16:creationId xmlns:a16="http://schemas.microsoft.com/office/drawing/2014/main" id="{021147BA-A1F9-4025-A6F5-94ABBC80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59037" y="3660315"/>
              <a:ext cx="128016" cy="128016"/>
            </a:xfrm>
            <a:prstGeom prst="rect">
              <a:avLst/>
            </a:prstGeom>
          </p:spPr>
        </p:pic>
        <p:pic>
          <p:nvPicPr>
            <p:cNvPr id="91" name="Graphic 90" descr="Star with solid fill">
              <a:extLst>
                <a:ext uri="{FF2B5EF4-FFF2-40B4-BE49-F238E27FC236}">
                  <a16:creationId xmlns:a16="http://schemas.microsoft.com/office/drawing/2014/main" id="{3A2E5DB1-D38A-40D5-B602-366602588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94165" y="3660315"/>
              <a:ext cx="128016" cy="128016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001DBCB-7A5F-41A9-A116-D4F2E6336892}"/>
              </a:ext>
            </a:extLst>
          </p:cNvPr>
          <p:cNvGrpSpPr/>
          <p:nvPr/>
        </p:nvGrpSpPr>
        <p:grpSpPr>
          <a:xfrm>
            <a:off x="333940" y="3777953"/>
            <a:ext cx="1737548" cy="128016"/>
            <a:chOff x="4084633" y="3660315"/>
            <a:chExt cx="1737548" cy="128016"/>
          </a:xfrm>
        </p:grpSpPr>
        <p:sp>
          <p:nvSpPr>
            <p:cNvPr id="94" name="TextBox 41">
              <a:extLst>
                <a:ext uri="{FF2B5EF4-FFF2-40B4-BE49-F238E27FC236}">
                  <a16:creationId xmlns:a16="http://schemas.microsoft.com/office/drawing/2014/main" id="{4B41F308-2FAB-4839-A612-C1732157472F}"/>
                </a:ext>
              </a:extLst>
            </p:cNvPr>
            <p:cNvSpPr txBox="1"/>
            <p:nvPr/>
          </p:nvSpPr>
          <p:spPr>
            <a:xfrm>
              <a:off x="4084633" y="3660315"/>
              <a:ext cx="1044580" cy="1231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Graphik" panose="020B0503030202060203" pitchFamily="34" charset="77"/>
                </a:rPr>
                <a:t>Node.JS</a:t>
              </a:r>
              <a:endParaRPr lang="en-US" sz="800" dirty="0">
                <a:solidFill>
                  <a:schemeClr val="bg1"/>
                </a:solidFill>
                <a:latin typeface="Graphik" panose="020B0503030202060203" pitchFamily="34" charset="0"/>
              </a:endParaRPr>
            </a:p>
          </p:txBody>
        </p:sp>
        <p:pic>
          <p:nvPicPr>
            <p:cNvPr id="98" name="Graphic 97" descr="Star with solid fill">
              <a:extLst>
                <a:ext uri="{FF2B5EF4-FFF2-40B4-BE49-F238E27FC236}">
                  <a16:creationId xmlns:a16="http://schemas.microsoft.com/office/drawing/2014/main" id="{33E79F67-18D4-4674-A424-3A209D85B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59037" y="3660315"/>
              <a:ext cx="128016" cy="128016"/>
            </a:xfrm>
            <a:prstGeom prst="rect">
              <a:avLst/>
            </a:prstGeom>
          </p:spPr>
        </p:pic>
        <p:pic>
          <p:nvPicPr>
            <p:cNvPr id="99" name="Graphic 98" descr="Star with solid fill">
              <a:extLst>
                <a:ext uri="{FF2B5EF4-FFF2-40B4-BE49-F238E27FC236}">
                  <a16:creationId xmlns:a16="http://schemas.microsoft.com/office/drawing/2014/main" id="{FB3DD13C-0DE1-4E62-A048-C160AC4A1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94165" y="3660315"/>
              <a:ext cx="128016" cy="128016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4F35CEB-1822-41B1-AF08-7F1A30BC6332}"/>
              </a:ext>
            </a:extLst>
          </p:cNvPr>
          <p:cNvGrpSpPr/>
          <p:nvPr/>
        </p:nvGrpSpPr>
        <p:grpSpPr>
          <a:xfrm>
            <a:off x="333940" y="3965318"/>
            <a:ext cx="1737548" cy="128016"/>
            <a:chOff x="4084633" y="3660315"/>
            <a:chExt cx="1737548" cy="128016"/>
          </a:xfrm>
        </p:grpSpPr>
        <p:sp>
          <p:nvSpPr>
            <p:cNvPr id="101" name="TextBox 41">
              <a:extLst>
                <a:ext uri="{FF2B5EF4-FFF2-40B4-BE49-F238E27FC236}">
                  <a16:creationId xmlns:a16="http://schemas.microsoft.com/office/drawing/2014/main" id="{81433CF2-3541-4AA6-9FBC-61ED7838DAF8}"/>
                </a:ext>
              </a:extLst>
            </p:cNvPr>
            <p:cNvSpPr txBox="1"/>
            <p:nvPr/>
          </p:nvSpPr>
          <p:spPr>
            <a:xfrm>
              <a:off x="4084633" y="3660315"/>
              <a:ext cx="1044580" cy="1231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Graphik" panose="020B0503030202060203" pitchFamily="34" charset="77"/>
                </a:rPr>
                <a:t>ReactJS </a:t>
              </a:r>
              <a:endParaRPr lang="en-US" sz="800" dirty="0">
                <a:solidFill>
                  <a:schemeClr val="bg1"/>
                </a:solidFill>
                <a:latin typeface="Graphik" panose="020B0503030202060203" pitchFamily="34" charset="0"/>
              </a:endParaRPr>
            </a:p>
          </p:txBody>
        </p:sp>
        <p:pic>
          <p:nvPicPr>
            <p:cNvPr id="104" name="Graphic 103" descr="Star with solid fill">
              <a:extLst>
                <a:ext uri="{FF2B5EF4-FFF2-40B4-BE49-F238E27FC236}">
                  <a16:creationId xmlns:a16="http://schemas.microsoft.com/office/drawing/2014/main" id="{9C62608F-335F-4FFE-B987-86E6D0A8A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21711" y="3660315"/>
              <a:ext cx="128016" cy="128016"/>
            </a:xfrm>
            <a:prstGeom prst="rect">
              <a:avLst/>
            </a:prstGeom>
          </p:spPr>
        </p:pic>
        <p:pic>
          <p:nvPicPr>
            <p:cNvPr id="105" name="Graphic 104" descr="Star with solid fill">
              <a:extLst>
                <a:ext uri="{FF2B5EF4-FFF2-40B4-BE49-F238E27FC236}">
                  <a16:creationId xmlns:a16="http://schemas.microsoft.com/office/drawing/2014/main" id="{ABEB4B40-142D-45B8-8F72-D54164CB3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59037" y="3660315"/>
              <a:ext cx="128016" cy="128016"/>
            </a:xfrm>
            <a:prstGeom prst="rect">
              <a:avLst/>
            </a:prstGeom>
          </p:spPr>
        </p:pic>
        <p:pic>
          <p:nvPicPr>
            <p:cNvPr id="106" name="Graphic 105" descr="Star with solid fill">
              <a:extLst>
                <a:ext uri="{FF2B5EF4-FFF2-40B4-BE49-F238E27FC236}">
                  <a16:creationId xmlns:a16="http://schemas.microsoft.com/office/drawing/2014/main" id="{490B4497-8696-4B88-A0E3-1CA1524ED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94165" y="3660315"/>
              <a:ext cx="128016" cy="128016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D732585-364A-4B3D-9EC3-EB1DD6F73878}"/>
              </a:ext>
            </a:extLst>
          </p:cNvPr>
          <p:cNvGrpSpPr/>
          <p:nvPr/>
        </p:nvGrpSpPr>
        <p:grpSpPr>
          <a:xfrm>
            <a:off x="333940" y="4162773"/>
            <a:ext cx="1737548" cy="128016"/>
            <a:chOff x="4084633" y="3660315"/>
            <a:chExt cx="1737548" cy="128016"/>
          </a:xfrm>
        </p:grpSpPr>
        <p:sp>
          <p:nvSpPr>
            <p:cNvPr id="108" name="TextBox 41">
              <a:extLst>
                <a:ext uri="{FF2B5EF4-FFF2-40B4-BE49-F238E27FC236}">
                  <a16:creationId xmlns:a16="http://schemas.microsoft.com/office/drawing/2014/main" id="{A82FB7F8-F2F9-498C-89CC-04BBC53C4284}"/>
                </a:ext>
              </a:extLst>
            </p:cNvPr>
            <p:cNvSpPr txBox="1"/>
            <p:nvPr/>
          </p:nvSpPr>
          <p:spPr>
            <a:xfrm>
              <a:off x="4084633" y="3660315"/>
              <a:ext cx="1044580" cy="1231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Graphik" panose="020B0503030202060203" pitchFamily="34" charset="77"/>
                </a:rPr>
                <a:t>JavaScript </a:t>
              </a:r>
              <a:endParaRPr lang="en-US" sz="800" dirty="0">
                <a:solidFill>
                  <a:schemeClr val="bg1"/>
                </a:solidFill>
                <a:latin typeface="Graphik" panose="020B0503030202060203" pitchFamily="34" charset="0"/>
              </a:endParaRPr>
            </a:p>
          </p:txBody>
        </p:sp>
        <p:pic>
          <p:nvPicPr>
            <p:cNvPr id="111" name="Graphic 110" descr="Star with solid fill">
              <a:extLst>
                <a:ext uri="{FF2B5EF4-FFF2-40B4-BE49-F238E27FC236}">
                  <a16:creationId xmlns:a16="http://schemas.microsoft.com/office/drawing/2014/main" id="{F4B4C2F9-68E2-4786-8FB9-8989D79C8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21711" y="3660315"/>
              <a:ext cx="128016" cy="128016"/>
            </a:xfrm>
            <a:prstGeom prst="rect">
              <a:avLst/>
            </a:prstGeom>
          </p:spPr>
        </p:pic>
        <p:pic>
          <p:nvPicPr>
            <p:cNvPr id="112" name="Graphic 111" descr="Star with solid fill">
              <a:extLst>
                <a:ext uri="{FF2B5EF4-FFF2-40B4-BE49-F238E27FC236}">
                  <a16:creationId xmlns:a16="http://schemas.microsoft.com/office/drawing/2014/main" id="{285E5C53-3D06-4A3C-84B2-FE8337874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59037" y="3660315"/>
              <a:ext cx="128016" cy="128016"/>
            </a:xfrm>
            <a:prstGeom prst="rect">
              <a:avLst/>
            </a:prstGeom>
          </p:spPr>
        </p:pic>
        <p:pic>
          <p:nvPicPr>
            <p:cNvPr id="113" name="Graphic 112" descr="Star with solid fill">
              <a:extLst>
                <a:ext uri="{FF2B5EF4-FFF2-40B4-BE49-F238E27FC236}">
                  <a16:creationId xmlns:a16="http://schemas.microsoft.com/office/drawing/2014/main" id="{45D5AA67-B0D2-43E3-91C7-5067E125A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94165" y="3660315"/>
              <a:ext cx="128016" cy="128016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54A1D2A-2783-41DC-A6DD-8496732048F8}"/>
              </a:ext>
            </a:extLst>
          </p:cNvPr>
          <p:cNvGrpSpPr/>
          <p:nvPr/>
        </p:nvGrpSpPr>
        <p:grpSpPr>
          <a:xfrm>
            <a:off x="112989" y="5744534"/>
            <a:ext cx="2029532" cy="507493"/>
            <a:chOff x="3835104" y="1631950"/>
            <a:chExt cx="2041820" cy="507493"/>
          </a:xfrm>
          <a:solidFill>
            <a:srgbClr val="002060"/>
          </a:solidFill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DA516D5B-0675-40A8-9D23-1A19E1EB3A6E}"/>
                </a:ext>
              </a:extLst>
            </p:cNvPr>
            <p:cNvSpPr/>
            <p:nvPr/>
          </p:nvSpPr>
          <p:spPr>
            <a:xfrm>
              <a:off x="3835400" y="1631950"/>
              <a:ext cx="2041524" cy="349250"/>
            </a:xfrm>
            <a:prstGeom prst="roundRect">
              <a:avLst>
                <a:gd name="adj" fmla="val 293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raphik" panose="020B0503030202060203" pitchFamily="34" charset="0"/>
              </a:endParaRP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5F10C253-FFCF-41F9-BC56-E43A0641B4AF}"/>
                </a:ext>
              </a:extLst>
            </p:cNvPr>
            <p:cNvSpPr/>
            <p:nvPr/>
          </p:nvSpPr>
          <p:spPr>
            <a:xfrm>
              <a:off x="3835400" y="1631950"/>
              <a:ext cx="1892300" cy="349250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raphik" panose="020B0503030202060203" pitchFamily="34" charset="0"/>
              </a:endParaRPr>
            </a:p>
          </p:txBody>
        </p:sp>
        <p:grpSp>
          <p:nvGrpSpPr>
            <p:cNvPr id="117" name="Group 2">
              <a:extLst>
                <a:ext uri="{FF2B5EF4-FFF2-40B4-BE49-F238E27FC236}">
                  <a16:creationId xmlns:a16="http://schemas.microsoft.com/office/drawing/2014/main" id="{9DEA4AC1-77D3-4950-B268-CBEADCB9570A}"/>
                </a:ext>
              </a:extLst>
            </p:cNvPr>
            <p:cNvGrpSpPr/>
            <p:nvPr/>
          </p:nvGrpSpPr>
          <p:grpSpPr>
            <a:xfrm rot="10800000">
              <a:off x="3835104" y="1981200"/>
              <a:ext cx="158496" cy="158243"/>
              <a:chOff x="598520" y="891915"/>
              <a:chExt cx="5456638" cy="5447925"/>
            </a:xfrm>
            <a:grpFill/>
          </p:grpSpPr>
          <p:sp>
            <p:nvSpPr>
              <p:cNvPr id="118" name="Freeform 3">
                <a:extLst>
                  <a:ext uri="{FF2B5EF4-FFF2-40B4-BE49-F238E27FC236}">
                    <a16:creationId xmlns:a16="http://schemas.microsoft.com/office/drawing/2014/main" id="{2225A92B-7463-47B0-B3CD-EB75A8E6C2D7}"/>
                  </a:ext>
                </a:extLst>
              </p:cNvPr>
              <p:cNvSpPr/>
              <p:nvPr/>
            </p:nvSpPr>
            <p:spPr>
              <a:xfrm>
                <a:off x="598520" y="891915"/>
                <a:ext cx="5456638" cy="5447925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lnTo>
                      <a:pt x="6350000" y="6339840"/>
                    </a:lnTo>
                    <a:close/>
                  </a:path>
                </a:pathLst>
              </a:custGeom>
              <a:grpFill/>
            </p:spPr>
          </p:sp>
        </p:grpSp>
      </p:grpSp>
      <p:sp>
        <p:nvSpPr>
          <p:cNvPr id="119" name="TextBox 41">
            <a:extLst>
              <a:ext uri="{FF2B5EF4-FFF2-40B4-BE49-F238E27FC236}">
                <a16:creationId xmlns:a16="http://schemas.microsoft.com/office/drawing/2014/main" id="{E4A54D4F-5C2E-43A4-98C8-EE3CEF3D6CDA}"/>
              </a:ext>
            </a:extLst>
          </p:cNvPr>
          <p:cNvSpPr txBox="1"/>
          <p:nvPr/>
        </p:nvSpPr>
        <p:spPr>
          <a:xfrm>
            <a:off x="173385" y="5828200"/>
            <a:ext cx="1857374" cy="1846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Graphik" panose="020B0503030202060203" pitchFamily="34" charset="0"/>
              </a:rPr>
              <a:t>LANGUAGE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CAF5697-086B-45AE-A922-CD8128340534}"/>
              </a:ext>
            </a:extLst>
          </p:cNvPr>
          <p:cNvGrpSpPr/>
          <p:nvPr/>
        </p:nvGrpSpPr>
        <p:grpSpPr>
          <a:xfrm>
            <a:off x="328827" y="6187661"/>
            <a:ext cx="1737548" cy="128016"/>
            <a:chOff x="4084633" y="3660315"/>
            <a:chExt cx="1737548" cy="128016"/>
          </a:xfrm>
        </p:grpSpPr>
        <p:sp>
          <p:nvSpPr>
            <p:cNvPr id="121" name="TextBox 41">
              <a:extLst>
                <a:ext uri="{FF2B5EF4-FFF2-40B4-BE49-F238E27FC236}">
                  <a16:creationId xmlns:a16="http://schemas.microsoft.com/office/drawing/2014/main" id="{9FF1A3AB-6198-4CD4-A47E-61E83F9F0D65}"/>
                </a:ext>
              </a:extLst>
            </p:cNvPr>
            <p:cNvSpPr txBox="1"/>
            <p:nvPr/>
          </p:nvSpPr>
          <p:spPr>
            <a:xfrm>
              <a:off x="4084633" y="3660315"/>
              <a:ext cx="1044580" cy="1231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  <a:latin typeface="Graphik" panose="020B0503030202060203" pitchFamily="34" charset="77"/>
                </a:rPr>
                <a:t>English</a:t>
              </a:r>
              <a:endParaRPr lang="en-US" sz="800">
                <a:solidFill>
                  <a:schemeClr val="bg1"/>
                </a:solidFill>
                <a:latin typeface="Graphik" panose="020B0503030202060203" pitchFamily="34" charset="0"/>
              </a:endParaRPr>
            </a:p>
          </p:txBody>
        </p:sp>
        <p:pic>
          <p:nvPicPr>
            <p:cNvPr id="124" name="Graphic 123" descr="Star with solid fill">
              <a:extLst>
                <a:ext uri="{FF2B5EF4-FFF2-40B4-BE49-F238E27FC236}">
                  <a16:creationId xmlns:a16="http://schemas.microsoft.com/office/drawing/2014/main" id="{4D2F52D8-2983-439A-8968-CE55D4AB8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21711" y="3660315"/>
              <a:ext cx="128016" cy="128016"/>
            </a:xfrm>
            <a:prstGeom prst="rect">
              <a:avLst/>
            </a:prstGeom>
          </p:spPr>
        </p:pic>
        <p:pic>
          <p:nvPicPr>
            <p:cNvPr id="125" name="Graphic 124" descr="Star with solid fill">
              <a:extLst>
                <a:ext uri="{FF2B5EF4-FFF2-40B4-BE49-F238E27FC236}">
                  <a16:creationId xmlns:a16="http://schemas.microsoft.com/office/drawing/2014/main" id="{5A5B37D6-E0A9-4CD6-BADC-D079B1CFE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59037" y="3660315"/>
              <a:ext cx="128016" cy="128016"/>
            </a:xfrm>
            <a:prstGeom prst="rect">
              <a:avLst/>
            </a:prstGeom>
          </p:spPr>
        </p:pic>
        <p:pic>
          <p:nvPicPr>
            <p:cNvPr id="126" name="Graphic 125" descr="Star with solid fill">
              <a:extLst>
                <a:ext uri="{FF2B5EF4-FFF2-40B4-BE49-F238E27FC236}">
                  <a16:creationId xmlns:a16="http://schemas.microsoft.com/office/drawing/2014/main" id="{C7BD3AC0-42FC-460A-A854-8C8EE49C4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94165" y="3660315"/>
              <a:ext cx="128016" cy="128016"/>
            </a:xfrm>
            <a:prstGeom prst="rect">
              <a:avLst/>
            </a:prstGeom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EFE968A-FF48-47B6-AD30-B67F3E783D57}"/>
              </a:ext>
            </a:extLst>
          </p:cNvPr>
          <p:cNvGrpSpPr/>
          <p:nvPr/>
        </p:nvGrpSpPr>
        <p:grpSpPr>
          <a:xfrm>
            <a:off x="328827" y="6338507"/>
            <a:ext cx="1737548" cy="128016"/>
            <a:chOff x="4084633" y="3660315"/>
            <a:chExt cx="1737548" cy="128016"/>
          </a:xfrm>
        </p:grpSpPr>
        <p:sp>
          <p:nvSpPr>
            <p:cNvPr id="128" name="TextBox 41">
              <a:extLst>
                <a:ext uri="{FF2B5EF4-FFF2-40B4-BE49-F238E27FC236}">
                  <a16:creationId xmlns:a16="http://schemas.microsoft.com/office/drawing/2014/main" id="{1DF280F6-9416-4855-9D68-1A4D65DA7EBC}"/>
                </a:ext>
              </a:extLst>
            </p:cNvPr>
            <p:cNvSpPr txBox="1"/>
            <p:nvPr/>
          </p:nvSpPr>
          <p:spPr>
            <a:xfrm>
              <a:off x="4084633" y="3660315"/>
              <a:ext cx="1044580" cy="1231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  <a:latin typeface="Graphik" panose="020B0503030202060203" pitchFamily="34" charset="77"/>
                </a:rPr>
                <a:t>Tagalog</a:t>
              </a:r>
              <a:endParaRPr lang="en-US" sz="800">
                <a:solidFill>
                  <a:schemeClr val="bg1"/>
                </a:solidFill>
                <a:latin typeface="Graphik" panose="020B0503030202060203" pitchFamily="34" charset="0"/>
              </a:endParaRPr>
            </a:p>
          </p:txBody>
        </p:sp>
        <p:pic>
          <p:nvPicPr>
            <p:cNvPr id="129" name="Graphic 128" descr="Star with solid fill">
              <a:extLst>
                <a:ext uri="{FF2B5EF4-FFF2-40B4-BE49-F238E27FC236}">
                  <a16:creationId xmlns:a16="http://schemas.microsoft.com/office/drawing/2014/main" id="{D0421BE1-F99F-43FF-86DC-B150BB484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41207" y="3660315"/>
              <a:ext cx="128016" cy="128016"/>
            </a:xfrm>
            <a:prstGeom prst="rect">
              <a:avLst/>
            </a:prstGeom>
          </p:spPr>
        </p:pic>
        <p:pic>
          <p:nvPicPr>
            <p:cNvPr id="130" name="Graphic 129" descr="Star with solid fill">
              <a:extLst>
                <a:ext uri="{FF2B5EF4-FFF2-40B4-BE49-F238E27FC236}">
                  <a16:creationId xmlns:a16="http://schemas.microsoft.com/office/drawing/2014/main" id="{36D44222-4BC8-4B70-8BC6-AF2902A2D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81217" y="3660315"/>
              <a:ext cx="128016" cy="128016"/>
            </a:xfrm>
            <a:prstGeom prst="rect">
              <a:avLst/>
            </a:prstGeom>
          </p:spPr>
        </p:pic>
        <p:pic>
          <p:nvPicPr>
            <p:cNvPr id="131" name="Graphic 130" descr="Star with solid fill">
              <a:extLst>
                <a:ext uri="{FF2B5EF4-FFF2-40B4-BE49-F238E27FC236}">
                  <a16:creationId xmlns:a16="http://schemas.microsoft.com/office/drawing/2014/main" id="{8E1BF0EF-EB6B-4B34-899A-68FB9B9E0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21711" y="3660315"/>
              <a:ext cx="128016" cy="128016"/>
            </a:xfrm>
            <a:prstGeom prst="rect">
              <a:avLst/>
            </a:prstGeom>
          </p:spPr>
        </p:pic>
        <p:pic>
          <p:nvPicPr>
            <p:cNvPr id="132" name="Graphic 131" descr="Star with solid fill">
              <a:extLst>
                <a:ext uri="{FF2B5EF4-FFF2-40B4-BE49-F238E27FC236}">
                  <a16:creationId xmlns:a16="http://schemas.microsoft.com/office/drawing/2014/main" id="{73BA76A0-207A-4D2B-B4DE-967C3119D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59037" y="3660315"/>
              <a:ext cx="128016" cy="128016"/>
            </a:xfrm>
            <a:prstGeom prst="rect">
              <a:avLst/>
            </a:prstGeom>
          </p:spPr>
        </p:pic>
        <p:pic>
          <p:nvPicPr>
            <p:cNvPr id="133" name="Graphic 132" descr="Star with solid fill">
              <a:extLst>
                <a:ext uri="{FF2B5EF4-FFF2-40B4-BE49-F238E27FC236}">
                  <a16:creationId xmlns:a16="http://schemas.microsoft.com/office/drawing/2014/main" id="{6167F0F2-BA88-4C20-B2D1-0133593DA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94165" y="3660315"/>
              <a:ext cx="128016" cy="128016"/>
            </a:xfrm>
            <a:prstGeom prst="rect">
              <a:avLst/>
            </a:prstGeom>
          </p:spPr>
        </p:pic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0AD7A4B-9A4D-4DD2-AD3C-E2C4F5547CC8}"/>
              </a:ext>
            </a:extLst>
          </p:cNvPr>
          <p:cNvGrpSpPr/>
          <p:nvPr/>
        </p:nvGrpSpPr>
        <p:grpSpPr>
          <a:xfrm>
            <a:off x="328827" y="6485541"/>
            <a:ext cx="1737548" cy="128016"/>
            <a:chOff x="4084633" y="3660315"/>
            <a:chExt cx="1737548" cy="128016"/>
          </a:xfrm>
        </p:grpSpPr>
        <p:sp>
          <p:nvSpPr>
            <p:cNvPr id="135" name="TextBox 41">
              <a:extLst>
                <a:ext uri="{FF2B5EF4-FFF2-40B4-BE49-F238E27FC236}">
                  <a16:creationId xmlns:a16="http://schemas.microsoft.com/office/drawing/2014/main" id="{16297029-B726-4EBA-ACE7-D8B5D2987CB1}"/>
                </a:ext>
              </a:extLst>
            </p:cNvPr>
            <p:cNvSpPr txBox="1"/>
            <p:nvPr/>
          </p:nvSpPr>
          <p:spPr>
            <a:xfrm>
              <a:off x="4084633" y="3660315"/>
              <a:ext cx="1044580" cy="1231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Graphik" panose="020B0503030202060203" pitchFamily="34" charset="77"/>
                </a:rPr>
                <a:t>Bisaya</a:t>
              </a:r>
              <a:endParaRPr lang="en-US" sz="800" dirty="0">
                <a:solidFill>
                  <a:schemeClr val="bg1"/>
                </a:solidFill>
                <a:latin typeface="Graphik" panose="020B0503030202060203" pitchFamily="34" charset="0"/>
              </a:endParaRPr>
            </a:p>
          </p:txBody>
        </p:sp>
        <p:pic>
          <p:nvPicPr>
            <p:cNvPr id="136" name="Graphic 135" descr="Star with solid fill">
              <a:extLst>
                <a:ext uri="{FF2B5EF4-FFF2-40B4-BE49-F238E27FC236}">
                  <a16:creationId xmlns:a16="http://schemas.microsoft.com/office/drawing/2014/main" id="{C70EF2C2-5809-4908-BC9A-003636ECE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41207" y="3660315"/>
              <a:ext cx="128016" cy="128016"/>
            </a:xfrm>
            <a:prstGeom prst="rect">
              <a:avLst/>
            </a:prstGeom>
          </p:spPr>
        </p:pic>
        <p:pic>
          <p:nvPicPr>
            <p:cNvPr id="137" name="Graphic 136" descr="Star with solid fill">
              <a:extLst>
                <a:ext uri="{FF2B5EF4-FFF2-40B4-BE49-F238E27FC236}">
                  <a16:creationId xmlns:a16="http://schemas.microsoft.com/office/drawing/2014/main" id="{30488531-3547-45CF-AC9B-B7DB29563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81217" y="3660315"/>
              <a:ext cx="128016" cy="128016"/>
            </a:xfrm>
            <a:prstGeom prst="rect">
              <a:avLst/>
            </a:prstGeom>
          </p:spPr>
        </p:pic>
        <p:pic>
          <p:nvPicPr>
            <p:cNvPr id="138" name="Graphic 137" descr="Star with solid fill">
              <a:extLst>
                <a:ext uri="{FF2B5EF4-FFF2-40B4-BE49-F238E27FC236}">
                  <a16:creationId xmlns:a16="http://schemas.microsoft.com/office/drawing/2014/main" id="{9EA9EED1-97BE-4B2C-BDF8-259447B75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21711" y="3660315"/>
              <a:ext cx="128016" cy="128016"/>
            </a:xfrm>
            <a:prstGeom prst="rect">
              <a:avLst/>
            </a:prstGeom>
          </p:spPr>
        </p:pic>
        <p:pic>
          <p:nvPicPr>
            <p:cNvPr id="139" name="Graphic 138" descr="Star with solid fill">
              <a:extLst>
                <a:ext uri="{FF2B5EF4-FFF2-40B4-BE49-F238E27FC236}">
                  <a16:creationId xmlns:a16="http://schemas.microsoft.com/office/drawing/2014/main" id="{10B4E41A-5380-4D3D-92E7-144CC6281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59037" y="3660315"/>
              <a:ext cx="128016" cy="128016"/>
            </a:xfrm>
            <a:prstGeom prst="rect">
              <a:avLst/>
            </a:prstGeom>
          </p:spPr>
        </p:pic>
        <p:pic>
          <p:nvPicPr>
            <p:cNvPr id="140" name="Graphic 139" descr="Star with solid fill">
              <a:extLst>
                <a:ext uri="{FF2B5EF4-FFF2-40B4-BE49-F238E27FC236}">
                  <a16:creationId xmlns:a16="http://schemas.microsoft.com/office/drawing/2014/main" id="{A3E3A607-62FB-41A2-B0DD-E275CF530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94165" y="3660315"/>
              <a:ext cx="128016" cy="128016"/>
            </a:xfrm>
            <a:prstGeom prst="rect">
              <a:avLst/>
            </a:prstGeom>
          </p:spPr>
        </p:pic>
      </p:grpSp>
      <p:sp>
        <p:nvSpPr>
          <p:cNvPr id="149" name="TextBox 47">
            <a:extLst>
              <a:ext uri="{FF2B5EF4-FFF2-40B4-BE49-F238E27FC236}">
                <a16:creationId xmlns:a16="http://schemas.microsoft.com/office/drawing/2014/main" id="{4B476269-90F1-4339-BFB6-B03C82FEBC62}"/>
              </a:ext>
            </a:extLst>
          </p:cNvPr>
          <p:cNvSpPr txBox="1"/>
          <p:nvPr/>
        </p:nvSpPr>
        <p:spPr>
          <a:xfrm>
            <a:off x="2428662" y="2819349"/>
            <a:ext cx="4364024" cy="484748"/>
          </a:xfrm>
          <a:prstGeom prst="rect">
            <a:avLst/>
          </a:prstGeom>
        </p:spPr>
        <p:txBody>
          <a:bodyPr wrap="square" lIns="0" tIns="0" rIns="0" bIns="0" numCol="2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sz="1050" dirty="0">
                <a:latin typeface="Graphik" panose="020B0503030202060203" pitchFamily="34" charset="0"/>
              </a:rPr>
              <a:t>Virtual Studio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sz="1050" dirty="0">
                <a:latin typeface="Graphik" panose="020B0503030202060203" pitchFamily="34" charset="0"/>
              </a:rPr>
              <a:t>Virtual Studio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sz="1050" dirty="0">
                <a:latin typeface="Graphik" panose="020B0503030202060203" pitchFamily="34" charset="0"/>
              </a:rPr>
              <a:t>Postman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sz="1050" dirty="0" err="1">
                <a:latin typeface="Graphik" panose="020B0503030202060203" pitchFamily="34" charset="0"/>
              </a:rPr>
              <a:t>Github</a:t>
            </a:r>
            <a:endParaRPr lang="en-PH" sz="1050" dirty="0">
              <a:latin typeface="Graphik" panose="020B050303020206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sz="1050" dirty="0">
                <a:latin typeface="Graphik" panose="020B0503030202060203" pitchFamily="34" charset="0"/>
              </a:rPr>
              <a:t>Figma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sz="1050" dirty="0">
                <a:latin typeface="Graphik" panose="020B0503030202060203" pitchFamily="34" charset="0"/>
              </a:rPr>
              <a:t>Eclipse IDE</a:t>
            </a:r>
          </a:p>
        </p:txBody>
      </p:sp>
      <p:sp>
        <p:nvSpPr>
          <p:cNvPr id="150" name="TextBox 47">
            <a:extLst>
              <a:ext uri="{FF2B5EF4-FFF2-40B4-BE49-F238E27FC236}">
                <a16:creationId xmlns:a16="http://schemas.microsoft.com/office/drawing/2014/main" id="{55506E08-F5BB-462E-8EA5-D570D1DB5099}"/>
              </a:ext>
            </a:extLst>
          </p:cNvPr>
          <p:cNvSpPr txBox="1"/>
          <p:nvPr/>
        </p:nvSpPr>
        <p:spPr>
          <a:xfrm>
            <a:off x="2428661" y="3280706"/>
            <a:ext cx="1884069" cy="161583"/>
          </a:xfrm>
          <a:prstGeom prst="rect">
            <a:avLst/>
          </a:prstGeom>
        </p:spPr>
        <p:txBody>
          <a:bodyPr wrap="square" lIns="0" tIns="0" rIns="0" bIns="0" numCol="2" rtlCol="0" anchor="t">
            <a:spAutoFit/>
          </a:bodyPr>
          <a:lstStyle/>
          <a:p>
            <a:r>
              <a:rPr lang="en-PH" sz="1050" b="1" dirty="0">
                <a:latin typeface="Graphik" panose="020B0503030202060203" pitchFamily="34" charset="0"/>
              </a:rPr>
              <a:t>Programming Languages</a:t>
            </a:r>
          </a:p>
        </p:txBody>
      </p:sp>
      <p:sp>
        <p:nvSpPr>
          <p:cNvPr id="151" name="TextBox 47">
            <a:extLst>
              <a:ext uri="{FF2B5EF4-FFF2-40B4-BE49-F238E27FC236}">
                <a16:creationId xmlns:a16="http://schemas.microsoft.com/office/drawing/2014/main" id="{282A5EE2-6BC0-4B48-B07C-29F412D3CF06}"/>
              </a:ext>
            </a:extLst>
          </p:cNvPr>
          <p:cNvSpPr txBox="1"/>
          <p:nvPr/>
        </p:nvSpPr>
        <p:spPr>
          <a:xfrm>
            <a:off x="2428662" y="3467228"/>
            <a:ext cx="4364024" cy="323165"/>
          </a:xfrm>
          <a:prstGeom prst="rect">
            <a:avLst/>
          </a:prstGeom>
        </p:spPr>
        <p:txBody>
          <a:bodyPr wrap="square" lIns="0" tIns="0" rIns="0" bIns="0" numCol="2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sz="1050" dirty="0">
                <a:latin typeface="Graphik" panose="020B0503030202060203" pitchFamily="34" charset="0"/>
              </a:rPr>
              <a:t>JavaScript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sz="1050" dirty="0" err="1">
                <a:latin typeface="Graphik" panose="020B0503030202060203" pitchFamily="34" charset="0"/>
              </a:rPr>
              <a:t>CSharp</a:t>
            </a:r>
            <a:endParaRPr lang="en-PH" sz="1050" dirty="0">
              <a:latin typeface="Graphik" panose="020B050303020206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sz="1050" dirty="0">
                <a:latin typeface="Graphik" panose="020B0503030202060203" pitchFamily="34" charset="0"/>
              </a:rPr>
              <a:t>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sz="1050" dirty="0">
                <a:latin typeface="Graphik" panose="020B0503030202060203" pitchFamily="34" charset="0"/>
              </a:rPr>
              <a:t>Java</a:t>
            </a:r>
          </a:p>
        </p:txBody>
      </p:sp>
      <p:sp>
        <p:nvSpPr>
          <p:cNvPr id="152" name="TextBox 47">
            <a:extLst>
              <a:ext uri="{FF2B5EF4-FFF2-40B4-BE49-F238E27FC236}">
                <a16:creationId xmlns:a16="http://schemas.microsoft.com/office/drawing/2014/main" id="{C827C842-3558-4935-B024-8F731F65458F}"/>
              </a:ext>
            </a:extLst>
          </p:cNvPr>
          <p:cNvSpPr txBox="1"/>
          <p:nvPr/>
        </p:nvSpPr>
        <p:spPr>
          <a:xfrm>
            <a:off x="2428661" y="3792194"/>
            <a:ext cx="1884069" cy="161583"/>
          </a:xfrm>
          <a:prstGeom prst="rect">
            <a:avLst/>
          </a:prstGeom>
        </p:spPr>
        <p:txBody>
          <a:bodyPr wrap="square" lIns="0" tIns="0" rIns="0" bIns="0" numCol="2" rtlCol="0" anchor="t">
            <a:spAutoFit/>
          </a:bodyPr>
          <a:lstStyle/>
          <a:p>
            <a:r>
              <a:rPr lang="en-PH" sz="1050" b="1" dirty="0">
                <a:latin typeface="Graphik" panose="020B0503030202060203" pitchFamily="34" charset="0"/>
              </a:rPr>
              <a:t>Frameworks</a:t>
            </a:r>
          </a:p>
        </p:txBody>
      </p:sp>
      <p:sp>
        <p:nvSpPr>
          <p:cNvPr id="153" name="TextBox 47">
            <a:extLst>
              <a:ext uri="{FF2B5EF4-FFF2-40B4-BE49-F238E27FC236}">
                <a16:creationId xmlns:a16="http://schemas.microsoft.com/office/drawing/2014/main" id="{3796C5C8-FC37-48F2-9ECB-CAD3D261570D}"/>
              </a:ext>
            </a:extLst>
          </p:cNvPr>
          <p:cNvSpPr txBox="1"/>
          <p:nvPr/>
        </p:nvSpPr>
        <p:spPr>
          <a:xfrm>
            <a:off x="2428662" y="3995339"/>
            <a:ext cx="4364024" cy="323165"/>
          </a:xfrm>
          <a:prstGeom prst="rect">
            <a:avLst/>
          </a:prstGeom>
        </p:spPr>
        <p:txBody>
          <a:bodyPr wrap="square" lIns="0" tIns="0" rIns="0" bIns="0" numCol="2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sz="1050" dirty="0">
                <a:latin typeface="Graphik" panose="020B0503030202060203" pitchFamily="34" charset="0"/>
              </a:rPr>
              <a:t>ReactJS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sz="1050" dirty="0" err="1">
                <a:latin typeface="Graphik" panose="020B0503030202060203" pitchFamily="34" charset="0"/>
              </a:rPr>
              <a:t>Node.Js</a:t>
            </a:r>
            <a:endParaRPr lang="en-PH" sz="1050" dirty="0">
              <a:latin typeface="Graphik" panose="020B050303020206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sz="1050" dirty="0">
                <a:latin typeface="Graphik" panose="020B0503030202060203" pitchFamily="34" charset="0"/>
              </a:rPr>
              <a:t>Express</a:t>
            </a:r>
          </a:p>
          <a:p>
            <a:endParaRPr lang="en-PH" sz="1050" dirty="0">
              <a:latin typeface="Graphik" panose="020B0503030202060203" pitchFamily="34" charset="0"/>
            </a:endParaRPr>
          </a:p>
        </p:txBody>
      </p:sp>
      <p:sp>
        <p:nvSpPr>
          <p:cNvPr id="154" name="TextBox 47">
            <a:extLst>
              <a:ext uri="{FF2B5EF4-FFF2-40B4-BE49-F238E27FC236}">
                <a16:creationId xmlns:a16="http://schemas.microsoft.com/office/drawing/2014/main" id="{CE047935-F9BC-4FC0-A125-FEEA8AC0E039}"/>
              </a:ext>
            </a:extLst>
          </p:cNvPr>
          <p:cNvSpPr txBox="1"/>
          <p:nvPr/>
        </p:nvSpPr>
        <p:spPr>
          <a:xfrm>
            <a:off x="2428661" y="4340818"/>
            <a:ext cx="1884069" cy="161583"/>
          </a:xfrm>
          <a:prstGeom prst="rect">
            <a:avLst/>
          </a:prstGeom>
        </p:spPr>
        <p:txBody>
          <a:bodyPr wrap="square" lIns="0" tIns="0" rIns="0" bIns="0" numCol="2" rtlCol="0" anchor="t">
            <a:spAutoFit/>
          </a:bodyPr>
          <a:lstStyle/>
          <a:p>
            <a:r>
              <a:rPr lang="en-PH" sz="1050" b="1" dirty="0">
                <a:latin typeface="Graphik" panose="020B0503030202060203" pitchFamily="34" charset="0"/>
              </a:rPr>
              <a:t>Databases</a:t>
            </a:r>
          </a:p>
        </p:txBody>
      </p:sp>
      <p:sp>
        <p:nvSpPr>
          <p:cNvPr id="155" name="TextBox 47">
            <a:extLst>
              <a:ext uri="{FF2B5EF4-FFF2-40B4-BE49-F238E27FC236}">
                <a16:creationId xmlns:a16="http://schemas.microsoft.com/office/drawing/2014/main" id="{57774BEF-AF71-48E3-B11D-3992AF834078}"/>
              </a:ext>
            </a:extLst>
          </p:cNvPr>
          <p:cNvSpPr txBox="1"/>
          <p:nvPr/>
        </p:nvSpPr>
        <p:spPr>
          <a:xfrm>
            <a:off x="2428662" y="4535653"/>
            <a:ext cx="4364024" cy="323165"/>
          </a:xfrm>
          <a:prstGeom prst="rect">
            <a:avLst/>
          </a:prstGeom>
        </p:spPr>
        <p:txBody>
          <a:bodyPr wrap="square" lIns="0" tIns="0" rIns="0" bIns="0" numCol="2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sz="1050" dirty="0">
                <a:latin typeface="Graphik" panose="020B0503030202060203" pitchFamily="34" charset="0"/>
              </a:rPr>
              <a:t>Firebase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sz="1050" dirty="0">
                <a:latin typeface="Graphik" panose="020B0503030202060203" pitchFamily="34" charset="0"/>
              </a:rPr>
              <a:t>MySQL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sz="1050" dirty="0">
                <a:latin typeface="Graphik" panose="020B0503030202060203" pitchFamily="34" charset="0"/>
              </a:rPr>
              <a:t>MongoDB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sz="1050" dirty="0">
                <a:latin typeface="Graphik" panose="020B0503030202060203" pitchFamily="34" charset="0"/>
              </a:rPr>
              <a:t>AWS DynamoDB</a:t>
            </a:r>
          </a:p>
        </p:txBody>
      </p:sp>
      <p:sp>
        <p:nvSpPr>
          <p:cNvPr id="156" name="TextBox 47">
            <a:extLst>
              <a:ext uri="{FF2B5EF4-FFF2-40B4-BE49-F238E27FC236}">
                <a16:creationId xmlns:a16="http://schemas.microsoft.com/office/drawing/2014/main" id="{3F7C33BF-B447-4B6D-A0F4-C8939E1A57EB}"/>
              </a:ext>
            </a:extLst>
          </p:cNvPr>
          <p:cNvSpPr txBox="1"/>
          <p:nvPr/>
        </p:nvSpPr>
        <p:spPr>
          <a:xfrm>
            <a:off x="2435011" y="4894147"/>
            <a:ext cx="1172869" cy="161583"/>
          </a:xfrm>
          <a:prstGeom prst="rect">
            <a:avLst/>
          </a:prstGeom>
        </p:spPr>
        <p:txBody>
          <a:bodyPr wrap="square" lIns="0" tIns="0" rIns="0" bIns="0" numCol="1" rtlCol="0" anchor="t">
            <a:spAutoFit/>
          </a:bodyPr>
          <a:lstStyle/>
          <a:p>
            <a:r>
              <a:rPr lang="en-PH" sz="1050" b="1" dirty="0">
                <a:latin typeface="Graphik" panose="020B0503030202060203" pitchFamily="34" charset="0"/>
              </a:rPr>
              <a:t>Additional Skills</a:t>
            </a:r>
          </a:p>
        </p:txBody>
      </p:sp>
      <p:sp>
        <p:nvSpPr>
          <p:cNvPr id="157" name="TextBox 47">
            <a:extLst>
              <a:ext uri="{FF2B5EF4-FFF2-40B4-BE49-F238E27FC236}">
                <a16:creationId xmlns:a16="http://schemas.microsoft.com/office/drawing/2014/main" id="{A0FB8410-50B6-4281-AD8A-FD593385B89F}"/>
              </a:ext>
            </a:extLst>
          </p:cNvPr>
          <p:cNvSpPr txBox="1"/>
          <p:nvPr/>
        </p:nvSpPr>
        <p:spPr>
          <a:xfrm>
            <a:off x="2435011" y="5078493"/>
            <a:ext cx="4364024" cy="161583"/>
          </a:xfrm>
          <a:prstGeom prst="rect">
            <a:avLst/>
          </a:prstGeom>
        </p:spPr>
        <p:txBody>
          <a:bodyPr wrap="square" lIns="0" tIns="0" rIns="0" bIns="0" numCol="2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sz="1050" dirty="0">
                <a:latin typeface="Graphik" panose="020B0503030202060203" pitchFamily="34" charset="0"/>
              </a:rPr>
              <a:t>UI/UX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sz="1050" dirty="0">
                <a:latin typeface="Graphik" panose="020B0503030202060203" pitchFamily="34" charset="0"/>
              </a:rPr>
              <a:t>Content Creator</a:t>
            </a:r>
          </a:p>
        </p:txBody>
      </p:sp>
      <p:pic>
        <p:nvPicPr>
          <p:cNvPr id="172" name="Picture 4">
            <a:extLst>
              <a:ext uri="{FF2B5EF4-FFF2-40B4-BE49-F238E27FC236}">
                <a16:creationId xmlns:a16="http://schemas.microsoft.com/office/drawing/2014/main" id="{640E10B2-596D-4A6C-9A35-D63938854D55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10120975" y="664661"/>
            <a:ext cx="1851950" cy="169277"/>
          </a:xfrm>
          <a:prstGeom prst="rect">
            <a:avLst/>
          </a:prstGeom>
        </p:spPr>
      </p:pic>
      <p:sp>
        <p:nvSpPr>
          <p:cNvPr id="165" name="TextBox 41">
            <a:extLst>
              <a:ext uri="{FF2B5EF4-FFF2-40B4-BE49-F238E27FC236}">
                <a16:creationId xmlns:a16="http://schemas.microsoft.com/office/drawing/2014/main" id="{C97D22D7-B9AD-4366-8484-0A66BA8B1442}"/>
              </a:ext>
            </a:extLst>
          </p:cNvPr>
          <p:cNvSpPr txBox="1"/>
          <p:nvPr/>
        </p:nvSpPr>
        <p:spPr>
          <a:xfrm>
            <a:off x="2137365" y="924831"/>
            <a:ext cx="4953000" cy="1538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Graphik" panose="020B0503030202060203" pitchFamily="34" charset="77"/>
              </a:rPr>
              <a:t>Career Level 12</a:t>
            </a:r>
            <a:endParaRPr lang="en-US" sz="1000" dirty="0">
              <a:solidFill>
                <a:schemeClr val="bg1"/>
              </a:solidFill>
              <a:latin typeface="Graphik" panose="020B0503030202060203" pitchFamily="34" charset="0"/>
            </a:endParaRP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A6FE416-9BBC-4EBE-991D-DC41D9DB158E}"/>
              </a:ext>
            </a:extLst>
          </p:cNvPr>
          <p:cNvGrpSpPr/>
          <p:nvPr/>
        </p:nvGrpSpPr>
        <p:grpSpPr>
          <a:xfrm>
            <a:off x="333940" y="4338862"/>
            <a:ext cx="1737548" cy="128016"/>
            <a:chOff x="4084633" y="3660315"/>
            <a:chExt cx="1737548" cy="128016"/>
          </a:xfrm>
        </p:grpSpPr>
        <p:sp>
          <p:nvSpPr>
            <p:cNvPr id="192" name="TextBox 41">
              <a:extLst>
                <a:ext uri="{FF2B5EF4-FFF2-40B4-BE49-F238E27FC236}">
                  <a16:creationId xmlns:a16="http://schemas.microsoft.com/office/drawing/2014/main" id="{A039999B-873F-42B8-9763-EC69A5ADE91C}"/>
                </a:ext>
              </a:extLst>
            </p:cNvPr>
            <p:cNvSpPr txBox="1"/>
            <p:nvPr/>
          </p:nvSpPr>
          <p:spPr>
            <a:xfrm>
              <a:off x="4084633" y="3660315"/>
              <a:ext cx="1044580" cy="1231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800" dirty="0" err="1">
                  <a:solidFill>
                    <a:schemeClr val="bg1"/>
                  </a:solidFill>
                  <a:latin typeface="Graphik" panose="020B0503030202060203" pitchFamily="34" charset="77"/>
                </a:rPr>
                <a:t>CSharp</a:t>
              </a:r>
              <a:endParaRPr lang="en-US" sz="800" dirty="0">
                <a:solidFill>
                  <a:schemeClr val="bg1"/>
                </a:solidFill>
                <a:latin typeface="Graphik" panose="020B0503030202060203" pitchFamily="34" charset="0"/>
              </a:endParaRPr>
            </a:p>
          </p:txBody>
        </p:sp>
        <p:pic>
          <p:nvPicPr>
            <p:cNvPr id="195" name="Graphic 194" descr="Star with solid fill">
              <a:extLst>
                <a:ext uri="{FF2B5EF4-FFF2-40B4-BE49-F238E27FC236}">
                  <a16:creationId xmlns:a16="http://schemas.microsoft.com/office/drawing/2014/main" id="{922EC68A-679C-464E-89BD-69E0BF7FC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21711" y="3660315"/>
              <a:ext cx="128016" cy="128016"/>
            </a:xfrm>
            <a:prstGeom prst="rect">
              <a:avLst/>
            </a:prstGeom>
          </p:spPr>
        </p:pic>
        <p:pic>
          <p:nvPicPr>
            <p:cNvPr id="196" name="Graphic 195" descr="Star with solid fill">
              <a:extLst>
                <a:ext uri="{FF2B5EF4-FFF2-40B4-BE49-F238E27FC236}">
                  <a16:creationId xmlns:a16="http://schemas.microsoft.com/office/drawing/2014/main" id="{6AD9BA0A-147F-42FE-A92A-8F2E586D6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59037" y="3660315"/>
              <a:ext cx="128016" cy="128016"/>
            </a:xfrm>
            <a:prstGeom prst="rect">
              <a:avLst/>
            </a:prstGeom>
          </p:spPr>
        </p:pic>
        <p:pic>
          <p:nvPicPr>
            <p:cNvPr id="197" name="Graphic 196" descr="Star with solid fill">
              <a:extLst>
                <a:ext uri="{FF2B5EF4-FFF2-40B4-BE49-F238E27FC236}">
                  <a16:creationId xmlns:a16="http://schemas.microsoft.com/office/drawing/2014/main" id="{7E680E09-3AC2-4A9A-9F6A-C92F9FC47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94165" y="3660315"/>
              <a:ext cx="128016" cy="128016"/>
            </a:xfrm>
            <a:prstGeom prst="rect">
              <a:avLst/>
            </a:prstGeom>
          </p:spPr>
        </p:pic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763C2BCA-A4BD-4277-95FE-630FD99C6AEB}"/>
              </a:ext>
            </a:extLst>
          </p:cNvPr>
          <p:cNvGrpSpPr/>
          <p:nvPr/>
        </p:nvGrpSpPr>
        <p:grpSpPr>
          <a:xfrm>
            <a:off x="333940" y="4536090"/>
            <a:ext cx="1737548" cy="128016"/>
            <a:chOff x="4084633" y="3660315"/>
            <a:chExt cx="1737548" cy="128016"/>
          </a:xfrm>
        </p:grpSpPr>
        <p:sp>
          <p:nvSpPr>
            <p:cNvPr id="199" name="TextBox 41">
              <a:extLst>
                <a:ext uri="{FF2B5EF4-FFF2-40B4-BE49-F238E27FC236}">
                  <a16:creationId xmlns:a16="http://schemas.microsoft.com/office/drawing/2014/main" id="{F130F368-3554-45EC-8CB1-BA45DBCDAD86}"/>
                </a:ext>
              </a:extLst>
            </p:cNvPr>
            <p:cNvSpPr txBox="1"/>
            <p:nvPr/>
          </p:nvSpPr>
          <p:spPr>
            <a:xfrm>
              <a:off x="4084633" y="3660315"/>
              <a:ext cx="1044580" cy="1231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Graphik" panose="020B0503030202060203" pitchFamily="34" charset="77"/>
                </a:rPr>
                <a:t>Python</a:t>
              </a:r>
              <a:endParaRPr lang="en-US" sz="800" dirty="0">
                <a:solidFill>
                  <a:schemeClr val="bg1"/>
                </a:solidFill>
                <a:latin typeface="Graphik" panose="020B0503030202060203" pitchFamily="34" charset="0"/>
              </a:endParaRPr>
            </a:p>
          </p:txBody>
        </p:sp>
        <p:pic>
          <p:nvPicPr>
            <p:cNvPr id="202" name="Graphic 201" descr="Star with solid fill">
              <a:extLst>
                <a:ext uri="{FF2B5EF4-FFF2-40B4-BE49-F238E27FC236}">
                  <a16:creationId xmlns:a16="http://schemas.microsoft.com/office/drawing/2014/main" id="{76D3670F-33BB-4BD9-8C46-9C81D3EC6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21711" y="3660315"/>
              <a:ext cx="128016" cy="128016"/>
            </a:xfrm>
            <a:prstGeom prst="rect">
              <a:avLst/>
            </a:prstGeom>
          </p:spPr>
        </p:pic>
        <p:pic>
          <p:nvPicPr>
            <p:cNvPr id="203" name="Graphic 202" descr="Star with solid fill">
              <a:extLst>
                <a:ext uri="{FF2B5EF4-FFF2-40B4-BE49-F238E27FC236}">
                  <a16:creationId xmlns:a16="http://schemas.microsoft.com/office/drawing/2014/main" id="{D38DF9F2-BBDF-4886-8C80-6D5FD41C1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59037" y="3660315"/>
              <a:ext cx="128016" cy="128016"/>
            </a:xfrm>
            <a:prstGeom prst="rect">
              <a:avLst/>
            </a:prstGeom>
          </p:spPr>
        </p:pic>
        <p:pic>
          <p:nvPicPr>
            <p:cNvPr id="204" name="Graphic 203" descr="Star with solid fill">
              <a:extLst>
                <a:ext uri="{FF2B5EF4-FFF2-40B4-BE49-F238E27FC236}">
                  <a16:creationId xmlns:a16="http://schemas.microsoft.com/office/drawing/2014/main" id="{950CBB6F-D9F4-4BDB-A70B-645DA012D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94165" y="3660315"/>
              <a:ext cx="128016" cy="128016"/>
            </a:xfrm>
            <a:prstGeom prst="rect">
              <a:avLst/>
            </a:prstGeom>
          </p:spPr>
        </p:pic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8AE7F83-68C0-4444-9981-7F5DD5F250EB}"/>
              </a:ext>
            </a:extLst>
          </p:cNvPr>
          <p:cNvGrpSpPr/>
          <p:nvPr/>
        </p:nvGrpSpPr>
        <p:grpSpPr>
          <a:xfrm>
            <a:off x="333870" y="4722178"/>
            <a:ext cx="1737548" cy="128016"/>
            <a:chOff x="4084633" y="3660315"/>
            <a:chExt cx="1737548" cy="128016"/>
          </a:xfrm>
        </p:grpSpPr>
        <p:sp>
          <p:nvSpPr>
            <p:cNvPr id="206" name="TextBox 41">
              <a:extLst>
                <a:ext uri="{FF2B5EF4-FFF2-40B4-BE49-F238E27FC236}">
                  <a16:creationId xmlns:a16="http://schemas.microsoft.com/office/drawing/2014/main" id="{C9A36F80-CD1A-4DAA-B06A-2AD4252B2EC6}"/>
                </a:ext>
              </a:extLst>
            </p:cNvPr>
            <p:cNvSpPr txBox="1"/>
            <p:nvPr/>
          </p:nvSpPr>
          <p:spPr>
            <a:xfrm>
              <a:off x="4084633" y="3660315"/>
              <a:ext cx="1044580" cy="1231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Graphik" panose="020B0503030202060203" pitchFamily="34" charset="77"/>
                </a:rPr>
                <a:t>MySQL</a:t>
              </a:r>
              <a:endParaRPr lang="en-US" sz="800" dirty="0">
                <a:solidFill>
                  <a:schemeClr val="bg1"/>
                </a:solidFill>
                <a:latin typeface="Graphik" panose="020B0503030202060203" pitchFamily="34" charset="0"/>
              </a:endParaRPr>
            </a:p>
          </p:txBody>
        </p:sp>
        <p:pic>
          <p:nvPicPr>
            <p:cNvPr id="209" name="Graphic 208" descr="Star with solid fill">
              <a:extLst>
                <a:ext uri="{FF2B5EF4-FFF2-40B4-BE49-F238E27FC236}">
                  <a16:creationId xmlns:a16="http://schemas.microsoft.com/office/drawing/2014/main" id="{C49490E8-A4A2-4B7C-B7EA-BDEF02219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21711" y="3660315"/>
              <a:ext cx="128016" cy="128016"/>
            </a:xfrm>
            <a:prstGeom prst="rect">
              <a:avLst/>
            </a:prstGeom>
          </p:spPr>
        </p:pic>
        <p:pic>
          <p:nvPicPr>
            <p:cNvPr id="210" name="Graphic 209" descr="Star with solid fill">
              <a:extLst>
                <a:ext uri="{FF2B5EF4-FFF2-40B4-BE49-F238E27FC236}">
                  <a16:creationId xmlns:a16="http://schemas.microsoft.com/office/drawing/2014/main" id="{5EB4BE3A-023B-4679-A806-26075E537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59037" y="3660315"/>
              <a:ext cx="128016" cy="128016"/>
            </a:xfrm>
            <a:prstGeom prst="rect">
              <a:avLst/>
            </a:prstGeom>
          </p:spPr>
        </p:pic>
        <p:pic>
          <p:nvPicPr>
            <p:cNvPr id="211" name="Graphic 210" descr="Star with solid fill">
              <a:extLst>
                <a:ext uri="{FF2B5EF4-FFF2-40B4-BE49-F238E27FC236}">
                  <a16:creationId xmlns:a16="http://schemas.microsoft.com/office/drawing/2014/main" id="{EE199AA5-B705-4862-B5AF-3082F4D06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94165" y="3660315"/>
              <a:ext cx="128016" cy="128016"/>
            </a:xfrm>
            <a:prstGeom prst="rect">
              <a:avLst/>
            </a:prstGeom>
          </p:spPr>
        </p:pic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C8CE5FFD-B8CB-4709-B944-7AD1189BD7A6}"/>
              </a:ext>
            </a:extLst>
          </p:cNvPr>
          <p:cNvGrpSpPr/>
          <p:nvPr/>
        </p:nvGrpSpPr>
        <p:grpSpPr>
          <a:xfrm>
            <a:off x="333940" y="4920910"/>
            <a:ext cx="1737548" cy="128016"/>
            <a:chOff x="4084633" y="3660315"/>
            <a:chExt cx="1737548" cy="128016"/>
          </a:xfrm>
        </p:grpSpPr>
        <p:sp>
          <p:nvSpPr>
            <p:cNvPr id="213" name="TextBox 41">
              <a:extLst>
                <a:ext uri="{FF2B5EF4-FFF2-40B4-BE49-F238E27FC236}">
                  <a16:creationId xmlns:a16="http://schemas.microsoft.com/office/drawing/2014/main" id="{79688080-0F60-4D41-A0B8-7AB5C151EA6A}"/>
                </a:ext>
              </a:extLst>
            </p:cNvPr>
            <p:cNvSpPr txBox="1"/>
            <p:nvPr/>
          </p:nvSpPr>
          <p:spPr>
            <a:xfrm>
              <a:off x="4084633" y="3660315"/>
              <a:ext cx="1044580" cy="1231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Graphik" panose="020B0503030202060203" pitchFamily="34" charset="77"/>
                </a:rPr>
                <a:t>Firebase</a:t>
              </a:r>
              <a:endParaRPr lang="en-US" sz="800" dirty="0">
                <a:solidFill>
                  <a:schemeClr val="bg1"/>
                </a:solidFill>
                <a:latin typeface="Graphik" panose="020B0503030202060203" pitchFamily="34" charset="0"/>
              </a:endParaRPr>
            </a:p>
          </p:txBody>
        </p:sp>
        <p:pic>
          <p:nvPicPr>
            <p:cNvPr id="217" name="Graphic 216" descr="Star with solid fill">
              <a:extLst>
                <a:ext uri="{FF2B5EF4-FFF2-40B4-BE49-F238E27FC236}">
                  <a16:creationId xmlns:a16="http://schemas.microsoft.com/office/drawing/2014/main" id="{90525415-076F-4A02-A831-D5B6EB15F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59037" y="3660315"/>
              <a:ext cx="128016" cy="128016"/>
            </a:xfrm>
            <a:prstGeom prst="rect">
              <a:avLst/>
            </a:prstGeom>
          </p:spPr>
        </p:pic>
        <p:pic>
          <p:nvPicPr>
            <p:cNvPr id="218" name="Graphic 217" descr="Star with solid fill">
              <a:extLst>
                <a:ext uri="{FF2B5EF4-FFF2-40B4-BE49-F238E27FC236}">
                  <a16:creationId xmlns:a16="http://schemas.microsoft.com/office/drawing/2014/main" id="{9BE21B00-8F1F-4CC6-A73C-0F3F8C7E5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94165" y="3660315"/>
              <a:ext cx="128016" cy="128016"/>
            </a:xfrm>
            <a:prstGeom prst="rect">
              <a:avLst/>
            </a:prstGeom>
          </p:spPr>
        </p:pic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DF296C84-1EBE-4D56-A792-52DB76115B35}"/>
              </a:ext>
            </a:extLst>
          </p:cNvPr>
          <p:cNvGrpSpPr/>
          <p:nvPr/>
        </p:nvGrpSpPr>
        <p:grpSpPr>
          <a:xfrm>
            <a:off x="333940" y="5089040"/>
            <a:ext cx="1737548" cy="128016"/>
            <a:chOff x="4084633" y="3660315"/>
            <a:chExt cx="1737548" cy="128016"/>
          </a:xfrm>
        </p:grpSpPr>
        <p:sp>
          <p:nvSpPr>
            <p:cNvPr id="220" name="TextBox 41">
              <a:extLst>
                <a:ext uri="{FF2B5EF4-FFF2-40B4-BE49-F238E27FC236}">
                  <a16:creationId xmlns:a16="http://schemas.microsoft.com/office/drawing/2014/main" id="{052F5163-0283-4E4E-9B86-0939B0787987}"/>
                </a:ext>
              </a:extLst>
            </p:cNvPr>
            <p:cNvSpPr txBox="1"/>
            <p:nvPr/>
          </p:nvSpPr>
          <p:spPr>
            <a:xfrm>
              <a:off x="4084633" y="3660315"/>
              <a:ext cx="1044580" cy="1231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Graphik" panose="020B0503030202060203" pitchFamily="34" charset="77"/>
                </a:rPr>
                <a:t>MongoDB</a:t>
              </a:r>
              <a:endParaRPr lang="en-US" sz="800" dirty="0">
                <a:solidFill>
                  <a:schemeClr val="bg1"/>
                </a:solidFill>
                <a:latin typeface="Graphik" panose="020B0503030202060203" pitchFamily="34" charset="0"/>
              </a:endParaRPr>
            </a:p>
          </p:txBody>
        </p:sp>
        <p:pic>
          <p:nvPicPr>
            <p:cNvPr id="223" name="Graphic 222" descr="Star with solid fill">
              <a:extLst>
                <a:ext uri="{FF2B5EF4-FFF2-40B4-BE49-F238E27FC236}">
                  <a16:creationId xmlns:a16="http://schemas.microsoft.com/office/drawing/2014/main" id="{3AF1BBF8-5E89-4B83-AB15-651E89C77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21711" y="3660315"/>
              <a:ext cx="128016" cy="128016"/>
            </a:xfrm>
            <a:prstGeom prst="rect">
              <a:avLst/>
            </a:prstGeom>
          </p:spPr>
        </p:pic>
        <p:pic>
          <p:nvPicPr>
            <p:cNvPr id="224" name="Graphic 223" descr="Star with solid fill">
              <a:extLst>
                <a:ext uri="{FF2B5EF4-FFF2-40B4-BE49-F238E27FC236}">
                  <a16:creationId xmlns:a16="http://schemas.microsoft.com/office/drawing/2014/main" id="{F9DC9DB6-1632-45BB-AED1-D5F98828B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59037" y="3660315"/>
              <a:ext cx="128016" cy="128016"/>
            </a:xfrm>
            <a:prstGeom prst="rect">
              <a:avLst/>
            </a:prstGeom>
          </p:spPr>
        </p:pic>
        <p:pic>
          <p:nvPicPr>
            <p:cNvPr id="225" name="Graphic 224" descr="Star with solid fill">
              <a:extLst>
                <a:ext uri="{FF2B5EF4-FFF2-40B4-BE49-F238E27FC236}">
                  <a16:creationId xmlns:a16="http://schemas.microsoft.com/office/drawing/2014/main" id="{7E6EFD86-0D69-49F5-852A-78801CFD2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94165" y="3660315"/>
              <a:ext cx="128016" cy="128016"/>
            </a:xfrm>
            <a:prstGeom prst="rect">
              <a:avLst/>
            </a:prstGeom>
          </p:spPr>
        </p:pic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9DEB858B-3440-4210-9059-291403F7BFBD}"/>
              </a:ext>
            </a:extLst>
          </p:cNvPr>
          <p:cNvGrpSpPr/>
          <p:nvPr/>
        </p:nvGrpSpPr>
        <p:grpSpPr>
          <a:xfrm>
            <a:off x="333940" y="5286495"/>
            <a:ext cx="1737548" cy="128016"/>
            <a:chOff x="4084633" y="3660315"/>
            <a:chExt cx="1737548" cy="128016"/>
          </a:xfrm>
        </p:grpSpPr>
        <p:sp>
          <p:nvSpPr>
            <p:cNvPr id="227" name="TextBox 41">
              <a:extLst>
                <a:ext uri="{FF2B5EF4-FFF2-40B4-BE49-F238E27FC236}">
                  <a16:creationId xmlns:a16="http://schemas.microsoft.com/office/drawing/2014/main" id="{A8B072FF-85B8-4EB4-9C67-801ED6FC68BB}"/>
                </a:ext>
              </a:extLst>
            </p:cNvPr>
            <p:cNvSpPr txBox="1"/>
            <p:nvPr/>
          </p:nvSpPr>
          <p:spPr>
            <a:xfrm>
              <a:off x="4084633" y="3660315"/>
              <a:ext cx="1044580" cy="1231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Graphik" panose="020B0503030202060203" pitchFamily="34" charset="77"/>
                </a:rPr>
                <a:t>AWS DynamoDB</a:t>
              </a:r>
              <a:endParaRPr lang="en-US" sz="800" dirty="0">
                <a:solidFill>
                  <a:schemeClr val="bg1"/>
                </a:solidFill>
                <a:latin typeface="Graphik" panose="020B0503030202060203" pitchFamily="34" charset="0"/>
              </a:endParaRPr>
            </a:p>
          </p:txBody>
        </p:sp>
        <p:pic>
          <p:nvPicPr>
            <p:cNvPr id="231" name="Graphic 230" descr="Star with solid fill">
              <a:extLst>
                <a:ext uri="{FF2B5EF4-FFF2-40B4-BE49-F238E27FC236}">
                  <a16:creationId xmlns:a16="http://schemas.microsoft.com/office/drawing/2014/main" id="{AC185040-4FDE-4B21-8B53-C4AEAB579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59037" y="3660315"/>
              <a:ext cx="128016" cy="128016"/>
            </a:xfrm>
            <a:prstGeom prst="rect">
              <a:avLst/>
            </a:prstGeom>
          </p:spPr>
        </p:pic>
        <p:pic>
          <p:nvPicPr>
            <p:cNvPr id="232" name="Graphic 231" descr="Star with solid fill">
              <a:extLst>
                <a:ext uri="{FF2B5EF4-FFF2-40B4-BE49-F238E27FC236}">
                  <a16:creationId xmlns:a16="http://schemas.microsoft.com/office/drawing/2014/main" id="{8A13C4D6-48B0-4008-87F6-5ED074686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94165" y="3660315"/>
              <a:ext cx="128016" cy="128016"/>
            </a:xfrm>
            <a:prstGeom prst="rect">
              <a:avLst/>
            </a:prstGeom>
          </p:spPr>
        </p:pic>
      </p:grpSp>
      <p:sp>
        <p:nvSpPr>
          <p:cNvPr id="5" name="AutoShape 4" descr="Rajshri Mohan K S - Stack Overflow">
            <a:extLst>
              <a:ext uri="{FF2B5EF4-FFF2-40B4-BE49-F238E27FC236}">
                <a16:creationId xmlns:a16="http://schemas.microsoft.com/office/drawing/2014/main" id="{0E6AF59A-4E9B-F98A-BE8C-D091352C66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47">
            <a:extLst>
              <a:ext uri="{FF2B5EF4-FFF2-40B4-BE49-F238E27FC236}">
                <a16:creationId xmlns:a16="http://schemas.microsoft.com/office/drawing/2014/main" id="{C4CE5A40-5CD6-3436-AB8E-7676B6DD4E0A}"/>
              </a:ext>
            </a:extLst>
          </p:cNvPr>
          <p:cNvSpPr txBox="1"/>
          <p:nvPr/>
        </p:nvSpPr>
        <p:spPr>
          <a:xfrm>
            <a:off x="6633551" y="5812263"/>
            <a:ext cx="4364024" cy="323165"/>
          </a:xfrm>
          <a:prstGeom prst="rect">
            <a:avLst/>
          </a:prstGeom>
        </p:spPr>
        <p:txBody>
          <a:bodyPr wrap="square" lIns="0" tIns="0" rIns="0" bIns="0" numCol="1" rtlCol="0" anchor="t">
            <a:spAutoFit/>
          </a:bodyPr>
          <a:lstStyle/>
          <a:p>
            <a:endParaRPr lang="en-PH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PH" sz="1050" dirty="0"/>
          </a:p>
        </p:txBody>
      </p:sp>
      <p:sp>
        <p:nvSpPr>
          <p:cNvPr id="4" name="TextBox 47">
            <a:extLst>
              <a:ext uri="{FF2B5EF4-FFF2-40B4-BE49-F238E27FC236}">
                <a16:creationId xmlns:a16="http://schemas.microsoft.com/office/drawing/2014/main" id="{7CC24F08-238D-EE9A-BB2F-BD86B13CAD0E}"/>
              </a:ext>
            </a:extLst>
          </p:cNvPr>
          <p:cNvSpPr txBox="1"/>
          <p:nvPr/>
        </p:nvSpPr>
        <p:spPr>
          <a:xfrm>
            <a:off x="7251095" y="4999850"/>
            <a:ext cx="4670467" cy="9694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050" b="1" dirty="0">
                <a:solidFill>
                  <a:srgbClr val="002060"/>
                </a:solidFill>
                <a:latin typeface="Graphik" panose="020B0503030202060203" pitchFamily="34" charset="0"/>
              </a:rPr>
              <a:t>GENERATIVE AI | ACCENTURE</a:t>
            </a:r>
          </a:p>
          <a:p>
            <a:r>
              <a:rPr lang="en-US" sz="1050" b="1" dirty="0">
                <a:latin typeface="Graphik" panose="020B0503030202060203" pitchFamily="34" charset="0"/>
              </a:rPr>
              <a:t>Role</a:t>
            </a:r>
            <a:r>
              <a:rPr lang="en-US" sz="1050" dirty="0">
                <a:latin typeface="Graphik" panose="020B0503030202060203" pitchFamily="34" charset="0"/>
              </a:rPr>
              <a:t>: Developer | Learner</a:t>
            </a:r>
          </a:p>
          <a:p>
            <a:r>
              <a:rPr lang="en-US" sz="1050" b="1" dirty="0">
                <a:latin typeface="Graphik" panose="020B0503030202060203" pitchFamily="34" charset="0"/>
              </a:rPr>
              <a:t>Technology Platform</a:t>
            </a:r>
            <a:r>
              <a:rPr lang="en-US" sz="1050" dirty="0">
                <a:latin typeface="Graphik" panose="020B0503030202060203" pitchFamily="34" charset="0"/>
              </a:rPr>
              <a:t>: Generative AI</a:t>
            </a:r>
          </a:p>
          <a:p>
            <a:r>
              <a:rPr lang="en-US" sz="1050" b="1" dirty="0">
                <a:latin typeface="Graphik" panose="020B0503030202060203" pitchFamily="34" charset="0"/>
              </a:rPr>
              <a:t>Responsibilities</a:t>
            </a:r>
            <a:r>
              <a:rPr lang="en-US" sz="1050" dirty="0">
                <a:latin typeface="Graphik" panose="020B0503030202060203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Graphik" panose="020B0503030202060203" pitchFamily="34" charset="0"/>
              </a:rPr>
              <a:t>Training 1: Generative AI (February 1 - February 2, 2024)</a:t>
            </a:r>
          </a:p>
          <a:p>
            <a:endParaRPr lang="en-US" sz="1050" dirty="0">
              <a:latin typeface="Graphik" panose="020B0503030202060203" pitchFamily="34" charset="0"/>
            </a:endParaRPr>
          </a:p>
        </p:txBody>
      </p:sp>
      <p:sp>
        <p:nvSpPr>
          <p:cNvPr id="9" name="TextBox 47">
            <a:extLst>
              <a:ext uri="{FF2B5EF4-FFF2-40B4-BE49-F238E27FC236}">
                <a16:creationId xmlns:a16="http://schemas.microsoft.com/office/drawing/2014/main" id="{A76BC1C9-F0A7-FC8A-AF57-880623A778AF}"/>
              </a:ext>
            </a:extLst>
          </p:cNvPr>
          <p:cNvSpPr txBox="1"/>
          <p:nvPr/>
        </p:nvSpPr>
        <p:spPr>
          <a:xfrm>
            <a:off x="7252594" y="5830020"/>
            <a:ext cx="4670467" cy="11310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050" b="1" dirty="0">
                <a:solidFill>
                  <a:srgbClr val="002060"/>
                </a:solidFill>
                <a:latin typeface="Graphik" panose="020B0503030202060203" pitchFamily="34" charset="0"/>
              </a:rPr>
              <a:t>GENERATIVE AI OPS HACKATHON | ACCENTURE</a:t>
            </a:r>
          </a:p>
          <a:p>
            <a:r>
              <a:rPr lang="en-US" sz="1050" b="1" dirty="0">
                <a:latin typeface="Graphik" panose="020B0503030202060203" pitchFamily="34" charset="0"/>
              </a:rPr>
              <a:t>Role</a:t>
            </a:r>
            <a:r>
              <a:rPr lang="en-US" sz="1050" dirty="0">
                <a:latin typeface="Graphik" panose="020B0503030202060203" pitchFamily="34" charset="0"/>
              </a:rPr>
              <a:t>: Front- End Developer</a:t>
            </a:r>
          </a:p>
          <a:p>
            <a:r>
              <a:rPr lang="en-US" sz="1050" b="1" dirty="0">
                <a:latin typeface="Graphik" panose="020B0503030202060203" pitchFamily="34" charset="0"/>
              </a:rPr>
              <a:t>Technology Platform</a:t>
            </a:r>
            <a:r>
              <a:rPr lang="en-US" sz="1050" dirty="0">
                <a:latin typeface="Graphik" panose="020B0503030202060203" pitchFamily="34" charset="0"/>
              </a:rPr>
              <a:t>: Generative AI</a:t>
            </a:r>
          </a:p>
          <a:p>
            <a:r>
              <a:rPr lang="en-US" sz="1050" b="1" dirty="0">
                <a:latin typeface="Graphik" panose="020B0503030202060203" pitchFamily="34" charset="0"/>
              </a:rPr>
              <a:t>Responsibilities</a:t>
            </a:r>
            <a:r>
              <a:rPr lang="en-US" sz="1050" dirty="0">
                <a:latin typeface="Graphik" panose="020B0503030202060203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Graphik" panose="020B0503030202060203" pitchFamily="34" charset="0"/>
              </a:rPr>
              <a:t>Design an application for customer service Chatbot.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Graphik" panose="020B0503030202060203" pitchFamily="34" charset="0"/>
              </a:rPr>
              <a:t>Develop the UI/UX.</a:t>
            </a:r>
          </a:p>
          <a:p>
            <a:endParaRPr lang="en-US" sz="1050" dirty="0">
              <a:latin typeface="Graphik" panose="020B0503030202060203" pitchFamily="34" charset="0"/>
            </a:endParaRPr>
          </a:p>
        </p:txBody>
      </p:sp>
      <p:sp>
        <p:nvSpPr>
          <p:cNvPr id="16" name="TextBox 41">
            <a:extLst>
              <a:ext uri="{FF2B5EF4-FFF2-40B4-BE49-F238E27FC236}">
                <a16:creationId xmlns:a16="http://schemas.microsoft.com/office/drawing/2014/main" id="{B7E64EAC-E13E-0007-3317-8C3F979964E4}"/>
              </a:ext>
            </a:extLst>
          </p:cNvPr>
          <p:cNvSpPr txBox="1"/>
          <p:nvPr/>
        </p:nvSpPr>
        <p:spPr>
          <a:xfrm>
            <a:off x="2395558" y="5427090"/>
            <a:ext cx="3831822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Graphik" panose="020B0503030202060203" pitchFamily="34" charset="0"/>
              </a:rPr>
              <a:t>UPSKILLING HANDS-ON TRAINING </a:t>
            </a:r>
          </a:p>
        </p:txBody>
      </p:sp>
      <p:sp>
        <p:nvSpPr>
          <p:cNvPr id="17" name="TextBox 47">
            <a:extLst>
              <a:ext uri="{FF2B5EF4-FFF2-40B4-BE49-F238E27FC236}">
                <a16:creationId xmlns:a16="http://schemas.microsoft.com/office/drawing/2014/main" id="{FBED030A-1570-8AF3-C5F6-44B29CB7E13E}"/>
              </a:ext>
            </a:extLst>
          </p:cNvPr>
          <p:cNvSpPr txBox="1"/>
          <p:nvPr/>
        </p:nvSpPr>
        <p:spPr>
          <a:xfrm>
            <a:off x="2415672" y="5728521"/>
            <a:ext cx="4670467" cy="11310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050" b="1" dirty="0">
                <a:solidFill>
                  <a:srgbClr val="002060"/>
                </a:solidFill>
                <a:latin typeface="Graphik" panose="020B0503030202060203" pitchFamily="34" charset="0"/>
              </a:rPr>
              <a:t>AUTOMATED TESTING ASE (Selenium ) | ACCENTURE</a:t>
            </a:r>
          </a:p>
          <a:p>
            <a:r>
              <a:rPr lang="en-US" sz="1050" b="1" dirty="0">
                <a:latin typeface="Graphik" panose="020B0503030202060203" pitchFamily="34" charset="0"/>
              </a:rPr>
              <a:t>Role</a:t>
            </a:r>
            <a:r>
              <a:rPr lang="en-US" sz="1050" dirty="0">
                <a:latin typeface="Graphik" panose="020B0503030202060203" pitchFamily="34" charset="0"/>
              </a:rPr>
              <a:t>: QA Tester</a:t>
            </a:r>
          </a:p>
          <a:p>
            <a:r>
              <a:rPr lang="en-US" sz="1050" b="1" dirty="0">
                <a:latin typeface="Graphik" panose="020B0503030202060203" pitchFamily="34" charset="0"/>
              </a:rPr>
              <a:t>Technology Platform</a:t>
            </a:r>
            <a:r>
              <a:rPr lang="en-US" sz="1050" dirty="0">
                <a:latin typeface="Graphik" panose="020B0503030202060203" pitchFamily="34" charset="0"/>
              </a:rPr>
              <a:t>: Eclipse IDE</a:t>
            </a:r>
          </a:p>
          <a:p>
            <a:r>
              <a:rPr lang="en-US" sz="1050" b="1" dirty="0">
                <a:latin typeface="Graphik" panose="020B0503030202060203" pitchFamily="34" charset="0"/>
              </a:rPr>
              <a:t>Responsibilities</a:t>
            </a:r>
            <a:r>
              <a:rPr lang="en-US" sz="1050" dirty="0">
                <a:latin typeface="Graphik" panose="020B0503030202060203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Graphik" panose="020B0503030202060203" pitchFamily="34" charset="0"/>
              </a:rPr>
              <a:t>Create Test Scripts, Track and Report Defects.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Graphik" panose="020B0503030202060203" pitchFamily="34" charset="0"/>
              </a:rPr>
              <a:t>Automated Functional Testing.</a:t>
            </a:r>
          </a:p>
          <a:p>
            <a:endParaRPr lang="en-US" sz="1050" dirty="0">
              <a:latin typeface="Graphik" panose="020B050303020206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EC6661-5B28-9190-59C6-D9FB979BCBA7}"/>
              </a:ext>
            </a:extLst>
          </p:cNvPr>
          <p:cNvGrpSpPr/>
          <p:nvPr/>
        </p:nvGrpSpPr>
        <p:grpSpPr>
          <a:xfrm>
            <a:off x="325472" y="5464296"/>
            <a:ext cx="1737548" cy="128016"/>
            <a:chOff x="4084633" y="3660315"/>
            <a:chExt cx="1737548" cy="128016"/>
          </a:xfrm>
        </p:grpSpPr>
        <p:sp>
          <p:nvSpPr>
            <p:cNvPr id="19" name="TextBox 41">
              <a:extLst>
                <a:ext uri="{FF2B5EF4-FFF2-40B4-BE49-F238E27FC236}">
                  <a16:creationId xmlns:a16="http://schemas.microsoft.com/office/drawing/2014/main" id="{572B95AC-237F-6F04-616C-ED5378C719A1}"/>
                </a:ext>
              </a:extLst>
            </p:cNvPr>
            <p:cNvSpPr txBox="1"/>
            <p:nvPr/>
          </p:nvSpPr>
          <p:spPr>
            <a:xfrm>
              <a:off x="4084633" y="3660315"/>
              <a:ext cx="1044580" cy="1231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Graphik" panose="020B0503030202060203" pitchFamily="34" charset="77"/>
                </a:rPr>
                <a:t>UI/UX Design</a:t>
              </a:r>
              <a:endParaRPr lang="en-US" sz="800" dirty="0">
                <a:solidFill>
                  <a:schemeClr val="bg1"/>
                </a:solidFill>
                <a:latin typeface="Graphik" panose="020B0503030202060203" pitchFamily="34" charset="0"/>
              </a:endParaRPr>
            </a:p>
          </p:txBody>
        </p:sp>
        <p:pic>
          <p:nvPicPr>
            <p:cNvPr id="20" name="Graphic 19" descr="Star with solid fill">
              <a:extLst>
                <a:ext uri="{FF2B5EF4-FFF2-40B4-BE49-F238E27FC236}">
                  <a16:creationId xmlns:a16="http://schemas.microsoft.com/office/drawing/2014/main" id="{4812BF93-9A2C-D3D8-7682-349D1AD56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59037" y="3660315"/>
              <a:ext cx="128016" cy="128016"/>
            </a:xfrm>
            <a:prstGeom prst="rect">
              <a:avLst/>
            </a:prstGeom>
          </p:spPr>
        </p:pic>
        <p:pic>
          <p:nvPicPr>
            <p:cNvPr id="21" name="Graphic 20" descr="Star with solid fill">
              <a:extLst>
                <a:ext uri="{FF2B5EF4-FFF2-40B4-BE49-F238E27FC236}">
                  <a16:creationId xmlns:a16="http://schemas.microsoft.com/office/drawing/2014/main" id="{5E533E29-7261-922A-B927-5777965FF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94165" y="3660315"/>
              <a:ext cx="128016" cy="128016"/>
            </a:xfrm>
            <a:prstGeom prst="rect">
              <a:avLst/>
            </a:prstGeom>
          </p:spPr>
        </p:pic>
      </p:grpSp>
      <p:pic>
        <p:nvPicPr>
          <p:cNvPr id="22" name="Graphic 21" descr="Star with solid fill">
            <a:extLst>
              <a:ext uri="{FF2B5EF4-FFF2-40B4-BE49-F238E27FC236}">
                <a16:creationId xmlns:a16="http://schemas.microsoft.com/office/drawing/2014/main" id="{B57080AC-9B4F-2C1E-EF14-FFA95D4244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64567" y="5464296"/>
            <a:ext cx="128016" cy="12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7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ccenture Brand Color">
      <a:dk1>
        <a:srgbClr val="000000"/>
      </a:dk1>
      <a:lt1>
        <a:sysClr val="window" lastClr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A055F5"/>
      </a:accent5>
      <a:accent6>
        <a:srgbClr val="BE82FF"/>
      </a:accent6>
      <a:hlink>
        <a:srgbClr val="DCAFFF"/>
      </a:hlink>
      <a:folHlink>
        <a:srgbClr val="E6DC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2DC3CF7D789D42B190D0F1B9455383" ma:contentTypeVersion="2" ma:contentTypeDescription="Create a new document." ma:contentTypeScope="" ma:versionID="8814c1057df2f3ec5f074584f37fec01">
  <xsd:schema xmlns:xsd="http://www.w3.org/2001/XMLSchema" xmlns:xs="http://www.w3.org/2001/XMLSchema" xmlns:p="http://schemas.microsoft.com/office/2006/metadata/properties" xmlns:ns2="a206b389-e02c-4217-8b45-7be5b5c3ff97" targetNamespace="http://schemas.microsoft.com/office/2006/metadata/properties" ma:root="true" ma:fieldsID="13f14a422a8d56469343d4e4dc56abe4" ns2:_="">
    <xsd:import namespace="a206b389-e02c-4217-8b45-7be5b5c3ff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06b389-e02c-4217-8b45-7be5b5c3ff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2023F-DD68-47D6-B936-814EA28FEAB0}">
  <ds:schemaRefs>
    <ds:schemaRef ds:uri="a206b389-e02c-4217-8b45-7be5b5c3ff97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F2C3FDC-CEB6-47EA-A2ED-07DA72B7EE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F02F2C-FCCD-4B38-8694-38777004094D}">
  <ds:schemaRefs>
    <ds:schemaRef ds:uri="a206b389-e02c-4217-8b45-7be5b5c3ff9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409</Words>
  <Application>Microsoft Office PowerPoint</Application>
  <PresentationFormat>Widescreen</PresentationFormat>
  <Paragraphs>91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Graphik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Jhon Asley Marcelo</dc:creator>
  <cp:lastModifiedBy>Avesia, Romel Kent</cp:lastModifiedBy>
  <cp:revision>28</cp:revision>
  <dcterms:created xsi:type="dcterms:W3CDTF">2023-01-16T03:22:41Z</dcterms:created>
  <dcterms:modified xsi:type="dcterms:W3CDTF">2024-03-08T03:34:52Z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0x010100592DC3CF7D789D42B190D0F1B9455383</vt:lpwstr>
  </property>
</Properties>
</file>