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handoutMasterIdLst>
    <p:handoutMasterId r:id="rId80"/>
  </p:handoutMasterIdLst>
  <p:sldIdLst>
    <p:sldId id="256" r:id="rId2"/>
    <p:sldId id="278" r:id="rId3"/>
    <p:sldId id="327" r:id="rId4"/>
    <p:sldId id="260" r:id="rId5"/>
    <p:sldId id="328" r:id="rId6"/>
    <p:sldId id="329" r:id="rId7"/>
    <p:sldId id="561" r:id="rId8"/>
    <p:sldId id="562" r:id="rId9"/>
    <p:sldId id="559" r:id="rId10"/>
    <p:sldId id="563" r:id="rId11"/>
    <p:sldId id="560" r:id="rId12"/>
    <p:sldId id="530" r:id="rId13"/>
    <p:sldId id="533" r:id="rId14"/>
    <p:sldId id="575" r:id="rId15"/>
    <p:sldId id="543" r:id="rId16"/>
    <p:sldId id="544" r:id="rId17"/>
    <p:sldId id="545" r:id="rId18"/>
    <p:sldId id="576" r:id="rId19"/>
    <p:sldId id="548" r:id="rId20"/>
    <p:sldId id="552" r:id="rId21"/>
    <p:sldId id="581" r:id="rId22"/>
    <p:sldId id="550" r:id="rId23"/>
    <p:sldId id="580" r:id="rId24"/>
    <p:sldId id="582" r:id="rId25"/>
    <p:sldId id="268" r:id="rId26"/>
    <p:sldId id="526" r:id="rId27"/>
    <p:sldId id="553" r:id="rId28"/>
    <p:sldId id="336" r:id="rId29"/>
    <p:sldId id="583" r:id="rId30"/>
    <p:sldId id="338" r:id="rId31"/>
    <p:sldId id="554" r:id="rId32"/>
    <p:sldId id="375" r:id="rId33"/>
    <p:sldId id="556" r:id="rId34"/>
    <p:sldId id="339" r:id="rId35"/>
    <p:sldId id="558" r:id="rId36"/>
    <p:sldId id="263" r:id="rId37"/>
    <p:sldId id="264" r:id="rId38"/>
    <p:sldId id="369" r:id="rId39"/>
    <p:sldId id="368" r:id="rId40"/>
    <p:sldId id="370" r:id="rId41"/>
    <p:sldId id="371" r:id="rId42"/>
    <p:sldId id="376" r:id="rId43"/>
    <p:sldId id="377" r:id="rId44"/>
    <p:sldId id="378" r:id="rId45"/>
    <p:sldId id="379" r:id="rId46"/>
    <p:sldId id="380" r:id="rId47"/>
    <p:sldId id="381" r:id="rId48"/>
    <p:sldId id="382" r:id="rId49"/>
    <p:sldId id="373" r:id="rId50"/>
    <p:sldId id="288" r:id="rId51"/>
    <p:sldId id="291" r:id="rId52"/>
    <p:sldId id="385" r:id="rId53"/>
    <p:sldId id="386" r:id="rId54"/>
    <p:sldId id="387" r:id="rId55"/>
    <p:sldId id="292" r:id="rId56"/>
    <p:sldId id="389" r:id="rId57"/>
    <p:sldId id="294" r:id="rId58"/>
    <p:sldId id="390" r:id="rId59"/>
    <p:sldId id="296" r:id="rId60"/>
    <p:sldId id="392" r:id="rId61"/>
    <p:sldId id="393" r:id="rId62"/>
    <p:sldId id="298" r:id="rId63"/>
    <p:sldId id="301" r:id="rId64"/>
    <p:sldId id="401" r:id="rId65"/>
    <p:sldId id="402" r:id="rId66"/>
    <p:sldId id="403" r:id="rId67"/>
    <p:sldId id="404" r:id="rId68"/>
    <p:sldId id="308" r:id="rId69"/>
    <p:sldId id="586" r:id="rId70"/>
    <p:sldId id="312" r:id="rId71"/>
    <p:sldId id="323" r:id="rId72"/>
    <p:sldId id="309" r:id="rId73"/>
    <p:sldId id="341" r:id="rId74"/>
    <p:sldId id="342" r:id="rId75"/>
    <p:sldId id="343" r:id="rId76"/>
    <p:sldId id="344" r:id="rId77"/>
    <p:sldId id="428" r:id="rId78"/>
  </p:sldIdLst>
  <p:sldSz cx="9144000" cy="6858000" type="screen4x3"/>
  <p:notesSz cx="6877050" cy="1000125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89964" autoAdjust="0"/>
  </p:normalViewPr>
  <p:slideViewPr>
    <p:cSldViewPr>
      <p:cViewPr>
        <p:scale>
          <a:sx n="70" d="100"/>
          <a:sy n="70" d="100"/>
        </p:scale>
        <p:origin x="-1308" y="-72"/>
      </p:cViewPr>
      <p:guideLst>
        <p:guide orient="horz" pos="2160"/>
        <p:guide pos="2880"/>
      </p:guideLst>
    </p:cSldViewPr>
  </p:slideViewPr>
  <p:outlineViewPr>
    <p:cViewPr>
      <p:scale>
        <a:sx n="33" d="100"/>
        <a:sy n="33" d="100"/>
      </p:scale>
      <p:origin x="54" y="20118"/>
    </p:cViewPr>
  </p:outlineViewPr>
  <p:notesTextViewPr>
    <p:cViewPr>
      <p:scale>
        <a:sx n="100" d="100"/>
        <a:sy n="100" d="100"/>
      </p:scale>
      <p:origin x="0" y="0"/>
    </p:cViewPr>
  </p:notesTextViewPr>
  <p:notesViewPr>
    <p:cSldViewPr>
      <p:cViewPr varScale="1">
        <p:scale>
          <a:sx n="51" d="100"/>
          <a:sy n="51" d="100"/>
        </p:scale>
        <p:origin x="-2736" y="-96"/>
      </p:cViewPr>
      <p:guideLst>
        <p:guide orient="horz" pos="3150"/>
        <p:guide pos="216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9738" cy="500063"/>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95725" y="0"/>
            <a:ext cx="2979738" cy="500063"/>
          </a:xfrm>
          <a:prstGeom prst="rect">
            <a:avLst/>
          </a:prstGeom>
        </p:spPr>
        <p:txBody>
          <a:bodyPr vert="horz" lIns="91440" tIns="45720" rIns="91440" bIns="45720" rtlCol="0"/>
          <a:lstStyle>
            <a:lvl1pPr algn="r">
              <a:defRPr sz="1200"/>
            </a:lvl1pPr>
          </a:lstStyle>
          <a:p>
            <a:fld id="{55A65229-1965-4864-8F58-81C8B018F33A}" type="datetimeFigureOut">
              <a:rPr lang="hu-HU" smtClean="0"/>
              <a:pPr/>
              <a:t>2013.09.24.</a:t>
            </a:fld>
            <a:endParaRPr lang="hu-HU"/>
          </a:p>
        </p:txBody>
      </p:sp>
      <p:sp>
        <p:nvSpPr>
          <p:cNvPr id="4" name="Élőláb helye 3"/>
          <p:cNvSpPr>
            <a:spLocks noGrp="1"/>
          </p:cNvSpPr>
          <p:nvPr>
            <p:ph type="ftr" sz="quarter" idx="2"/>
          </p:nvPr>
        </p:nvSpPr>
        <p:spPr>
          <a:xfrm>
            <a:off x="0" y="9499600"/>
            <a:ext cx="2979738" cy="500063"/>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95725" y="9499600"/>
            <a:ext cx="2979738" cy="500063"/>
          </a:xfrm>
          <a:prstGeom prst="rect">
            <a:avLst/>
          </a:prstGeom>
        </p:spPr>
        <p:txBody>
          <a:bodyPr vert="horz" lIns="91440" tIns="45720" rIns="91440" bIns="45720" rtlCol="0" anchor="b"/>
          <a:lstStyle>
            <a:lvl1pPr algn="r">
              <a:defRPr sz="1200"/>
            </a:lvl1pPr>
          </a:lstStyle>
          <a:p>
            <a:fld id="{7BD87A52-E790-46CF-AE09-CBEFFD13F51A}" type="slidenum">
              <a:rPr lang="hu-HU" smtClean="0"/>
              <a:pPr/>
              <a:t>‹#›</a:t>
            </a:fld>
            <a:endParaRPr lang="hu-HU"/>
          </a:p>
        </p:txBody>
      </p:sp>
    </p:spTree>
    <p:extLst>
      <p:ext uri="{BB962C8B-B14F-4D97-AF65-F5344CB8AC3E}">
        <p14:creationId xmlns:p14="http://schemas.microsoft.com/office/powerpoint/2010/main" val="1606509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9738" cy="500063"/>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95725" y="0"/>
            <a:ext cx="2979738" cy="500063"/>
          </a:xfrm>
          <a:prstGeom prst="rect">
            <a:avLst/>
          </a:prstGeom>
        </p:spPr>
        <p:txBody>
          <a:bodyPr vert="horz" lIns="91440" tIns="45720" rIns="91440" bIns="45720" rtlCol="0"/>
          <a:lstStyle>
            <a:lvl1pPr algn="r">
              <a:defRPr sz="1200"/>
            </a:lvl1pPr>
          </a:lstStyle>
          <a:p>
            <a:fld id="{EAAE983E-E67C-41E2-9E4E-35B51DB0C0D9}" type="datetimeFigureOut">
              <a:rPr lang="hu-HU" smtClean="0"/>
              <a:pPr/>
              <a:t>2013.09.24.</a:t>
            </a:fld>
            <a:endParaRPr lang="hu-HU"/>
          </a:p>
        </p:txBody>
      </p:sp>
      <p:sp>
        <p:nvSpPr>
          <p:cNvPr id="4" name="Diakép helye 3"/>
          <p:cNvSpPr>
            <a:spLocks noGrp="1" noRot="1" noChangeAspect="1"/>
          </p:cNvSpPr>
          <p:nvPr>
            <p:ph type="sldImg" idx="2"/>
          </p:nvPr>
        </p:nvSpPr>
        <p:spPr>
          <a:xfrm>
            <a:off x="939800" y="750888"/>
            <a:ext cx="4997450" cy="3749675"/>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7388" y="4751388"/>
            <a:ext cx="5502275" cy="4500562"/>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9499600"/>
            <a:ext cx="2979738" cy="500063"/>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95725" y="9499600"/>
            <a:ext cx="2979738" cy="500063"/>
          </a:xfrm>
          <a:prstGeom prst="rect">
            <a:avLst/>
          </a:prstGeom>
        </p:spPr>
        <p:txBody>
          <a:bodyPr vert="horz" lIns="91440" tIns="45720" rIns="91440" bIns="45720" rtlCol="0" anchor="b"/>
          <a:lstStyle>
            <a:lvl1pPr algn="r">
              <a:defRPr sz="1200"/>
            </a:lvl1pPr>
          </a:lstStyle>
          <a:p>
            <a:fld id="{94F39F1E-A103-4665-91FE-937347D4A905}" type="slidenum">
              <a:rPr lang="hu-HU" smtClean="0"/>
              <a:pPr/>
              <a:t>‹#›</a:t>
            </a:fld>
            <a:endParaRPr lang="hu-HU"/>
          </a:p>
        </p:txBody>
      </p:sp>
    </p:spTree>
    <p:extLst>
      <p:ext uri="{BB962C8B-B14F-4D97-AF65-F5344CB8AC3E}">
        <p14:creationId xmlns:p14="http://schemas.microsoft.com/office/powerpoint/2010/main" val="388482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hu.wikipedia.org/wiki/1867"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hu.wikipedia.org/wiki/1894" TargetMode="External"/><Relationship Id="rId4" Type="http://schemas.openxmlformats.org/officeDocument/2006/relationships/hyperlink" Target="http://hu.wikipedia.org/wiki/188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a:t>
            </a:fld>
            <a:endParaRPr 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880110" lvl="1" indent="-514350">
              <a:buNone/>
            </a:pPr>
            <a:r>
              <a:rPr lang="hu-HU" sz="1100" dirty="0" smtClean="0"/>
              <a:t>Adam Smith –  láthatatlan kéz </a:t>
            </a:r>
          </a:p>
          <a:p>
            <a:pPr marL="880110" lvl="1" indent="-514350">
              <a:buNone/>
            </a:pPr>
            <a:endParaRPr lang="hu-HU" sz="1100" dirty="0" smtClean="0"/>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endParaRPr lang="hu-HU" dirty="0" smtClean="0"/>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11</a:t>
            </a:fld>
            <a:endParaRPr 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Illogikus, mert</a:t>
            </a:r>
          </a:p>
          <a:p>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Minden egyéni érdekben egyben közösségi érdek is megjelenik.</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Az egyéni érdekek az egyének szintjén egyrangúak.</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r>
              <a:rPr lang="hu-HU" dirty="0" smtClean="0"/>
              <a:t>Egyéni érdekeink számosak és különbözőek, amelyek folyamatosan</a:t>
            </a:r>
          </a:p>
          <a:p>
            <a:r>
              <a:rPr lang="hu-HU" dirty="0" smtClean="0"/>
              <a:t>oszcillálnak és szembekerülnek egymással az egyén teljes létezése során</a:t>
            </a:r>
          </a:p>
          <a:p>
            <a:endParaRPr lang="hu-HU" dirty="0" smtClean="0"/>
          </a:p>
          <a:p>
            <a:r>
              <a:rPr lang="hu-HU" dirty="0" smtClean="0"/>
              <a:t>Érdekek egyenlősége :  szigorú értékegyezőség, tekintet nélkül </a:t>
            </a:r>
          </a:p>
          <a:p>
            <a:r>
              <a:rPr lang="hu-HU" dirty="0" smtClean="0"/>
              <a:t>azok tartamára és szociális hatására  		„új politikai ortodoxia”</a:t>
            </a:r>
          </a:p>
          <a:p>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12</a:t>
            </a:fld>
            <a:endParaRPr 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Minden kísérlet, amely egyesíteni akar egy társadalmat, egy csoportot, vagy egy vállalkozást  egy érdek körül, valójában csak az egyik tagjának a másiktól való különbözőségét hangsúlyozza. </a:t>
            </a:r>
          </a:p>
          <a:p>
            <a:r>
              <a:rPr lang="hu-HU" dirty="0" smtClean="0"/>
              <a:t>Egy egyén, egy társadalom, egy közösség, vagy egy társas vállalkozás sajátos, csak rá jellemző érdeke az, amely biztosítja az identitását is egyben. </a:t>
            </a:r>
          </a:p>
          <a:p>
            <a:r>
              <a:rPr lang="hu-HU" dirty="0" smtClean="0"/>
              <a:t>Azt kérni, hogy egyesítse saját érdekeit, más résztvevő felek érdekeivel, azért hogy létrejöjjön egy közös érdek, egyben azt is jelenti, hogy azt kérik tőle, hogy mondjon le saját identitásának egy részéről.</a:t>
            </a:r>
          </a:p>
          <a:p>
            <a:r>
              <a:rPr lang="hu-HU" dirty="0" smtClean="0"/>
              <a:t>Az érdek az identitást határozza meg a különbözőségen keresztül.</a:t>
            </a:r>
          </a:p>
          <a:p>
            <a:r>
              <a:rPr lang="hu-HU" dirty="0" smtClean="0"/>
              <a:t>Kizárólagos megközelítés: azok, akik nem tartoznak a csoporthoz, azok MÁSOK</a:t>
            </a:r>
          </a:p>
          <a:p>
            <a:r>
              <a:rPr lang="hu-HU" dirty="0" smtClean="0"/>
              <a:t>Az érdek úgy tűnik, inkább hajlamos elválasztani az egyéneket és a csoportokat sem mint összekötni.</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13</a:t>
            </a:fld>
            <a:endParaRPr 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Vagy azok </a:t>
            </a:r>
          </a:p>
          <a:p>
            <a:pPr lvl="1"/>
            <a:r>
              <a:rPr lang="hu-HU" dirty="0" smtClean="0"/>
              <a:t>megfelelő megoldása az összes érintett (egyén és a közösség) számára,</a:t>
            </a:r>
          </a:p>
          <a:p>
            <a:pPr lvl="1"/>
            <a:r>
              <a:rPr lang="hu-HU" dirty="0" smtClean="0"/>
              <a:t>Kapcsolat az egyéni és a közösségi érdekek között,</a:t>
            </a:r>
          </a:p>
          <a:p>
            <a:pPr lvl="1"/>
            <a:r>
              <a:rPr lang="hu-HU" dirty="0" smtClean="0"/>
              <a:t>Kapcsolat a közösségi  és az univerzális között, </a:t>
            </a:r>
          </a:p>
          <a:p>
            <a:pPr lvl="1"/>
            <a:r>
              <a:rPr lang="hu-HU" dirty="0" smtClean="0"/>
              <a:t>Úgy hogy egyik sem szakad el a realitástól</a:t>
            </a:r>
          </a:p>
          <a:p>
            <a:pPr lvl="1"/>
            <a:endParaRPr lang="hu-HU" dirty="0" smtClean="0"/>
          </a:p>
          <a:p>
            <a:pPr lvl="1"/>
            <a:r>
              <a:rPr lang="hu-HU" dirty="0" smtClean="0"/>
              <a:t>A közjó elsősorban az anyagi javak és a közös javak fogalmára hat vissza, amelyet a közösség használ!</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17</a:t>
            </a:fld>
            <a:endParaRPr 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Közjó elérése, megvalósítása roppant nehéz feladat, mert úgy kel másoknak jót tennünk, mintha azt magunknak tennénk.</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20</a:t>
            </a:fld>
            <a:endParaRPr 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55000" lnSpcReduction="20000"/>
          </a:bodyPr>
          <a:lstStyle/>
          <a:p>
            <a:r>
              <a:rPr lang="hu-HU" dirty="0" smtClean="0"/>
              <a:t>Politikusok, gazdasági szakemberek, politológusok szinte minden oldalról elismeréssel nyilatkoztak az enciklikáról, ami talán nagyobb visszhangot keltett az egyházon kívül, mint azon belül. Nem is baj, ha a korunk helyzetét, problémáit átfogóan, szinte minden oldalról elemző pápai dokumentumot a világiak, sőt, a nem hívők ilyen lelkesen forgatják.</a:t>
            </a:r>
          </a:p>
          <a:p>
            <a:r>
              <a:rPr lang="hu-HU" dirty="0" smtClean="0"/>
              <a:t>Az enciklika szövegében mindenki rögtön talált olyan részeket, amelyek a saját elgondolásaihoz jól illeszkednek, mintegy igazolva meglátásait, az általa követett irányt. Noha evidens, hogy XVI. Benedek nem kapitalista, és nem is szocialista, s még kevésbé liberális, az is nyilvánvaló volt, rögtön az elején, hogy mindenki meg fogja kísérelni „a maga oldalára” állítani a Szentatyát. Valójában a pápa nem más mint katolikus. Bármennyire magától értetődőnek tűnik is a jelző, a </a:t>
            </a:r>
            <a:r>
              <a:rPr lang="hu-HU" i="1" dirty="0" err="1" smtClean="0"/>
              <a:t>Caritas</a:t>
            </a:r>
            <a:r>
              <a:rPr lang="hu-HU" i="1" dirty="0" smtClean="0"/>
              <a:t> </a:t>
            </a:r>
            <a:r>
              <a:rPr lang="hu-HU" i="1" dirty="0" err="1" smtClean="0"/>
              <a:t>in</a:t>
            </a:r>
            <a:r>
              <a:rPr lang="hu-HU" i="1" dirty="0" smtClean="0"/>
              <a:t> </a:t>
            </a:r>
            <a:r>
              <a:rPr lang="hu-HU" i="1" dirty="0" err="1" smtClean="0"/>
              <a:t>veritate</a:t>
            </a:r>
            <a:r>
              <a:rPr lang="hu-HU" dirty="0" smtClean="0"/>
              <a:t> tartalma és fogadtatása nyújtja ennek talán a legjobb tanúbizonyságát. </a:t>
            </a:r>
          </a:p>
          <a:p>
            <a:r>
              <a:rPr lang="hu-HU" dirty="0" smtClean="0"/>
              <a:t>A pápa katolikus, vagyis egyetemes, és elemzése-útmutatása is egyértelműen egyetemes. Nem csupán azért, mert minden jó szándékú embert meg kíván szólítani, hanem elsősorban módszere miatt. Tudniillik felülemelkedik az egyes gazdasági, politikai és társadalmi irányzatokon, illetve ideológiákon, hogy rámutasson arra, mi teszi egyedül lehetővé az igazi fejlődést, a békés és rendezett társadalmi együttélést, a közjó megvalósulását. S közben tulajdonképpen nem mond újat. Csak azt, amit az egyház kétezer éve hirdet, mert hirdetnie kell: az embert és a világot Isten teremtette és szeretetével vonzza magához; s csak akkor működnek jól a dolgok, ha ennek a hívásnak-hivatásnak megfelelnek.</a:t>
            </a:r>
          </a:p>
          <a:p>
            <a:r>
              <a:rPr lang="hu-HU" dirty="0" smtClean="0"/>
              <a:t>Így hát a pápa kijelentheti például, hogy a piac, ráadásul a szabadpiac (!) jó, mert hozzájárul újabb gazdagság megtermeléséhez és széleskörű elosztásához, jólétet teremtve. Ugyanakkor rámutat, hogy a piac nem attól szabad, és nem akkor működik jól, ha nincsenek szabályai. Elsősorban erkölcsi szabályai, amelyeket a piaci működés minden fázisában be kell tartani. Ugyanez érvényes a többi gazdasági tevékenységre is: a befektetésekre, a pénzügyi műveletekre, a delokalizált termelésre, az erőforrás- és energiagazdálkodásra, de legfőképpen a foglalkoztatásra.</a:t>
            </a:r>
          </a:p>
          <a:p>
            <a:r>
              <a:rPr lang="hu-HU" dirty="0" smtClean="0"/>
              <a:t>Hasonló megfontolások vezetik a pápát, amikor a közhatalom szerepéről értekezik. Óva int attól, hogy az államot mint központi szereplőt elhamarkodottan „temessük”, sőt egyenesen az állami funkciók erősödését vetíti előre, méghozzá sajátosan politikai vonatkozásban. Az állam feladata azon őrködni, s azt előmozdítani, hogy az egyes gazdasági, társadalmi és politikai szereplők a közjó megvalósulásán munkálkodjanak. Egyáltalán nem kell tehát az államnak kivonulnia a gazdaságból, és nem lehet a közjóval összefüggő minden célkitűzés megvalósulását a piacra bízni. </a:t>
            </a:r>
          </a:p>
          <a:p>
            <a:r>
              <a:rPr lang="hu-HU" dirty="0" smtClean="0"/>
              <a:t>Viszont azt sem tartja kívánatosnak az enciklika, hogy az állam rátelepedjen az élet minden területére, vagy akár csak a gazdaságra. Kevesen írtak a pápánál szebben a vállalkozásról, mint az ember Isten-adta szabadságának és felelősségének legjobb kifejeződéséről. A szubszidiaritásnak az államon belül is érvényesülnie kell. Az erős állam mellett jelen levő erős civil szféra az, ami a szabadságot, és a polgárok felelősségvállalását a leginkább szolgálja.</a:t>
            </a:r>
          </a:p>
          <a:p>
            <a:r>
              <a:rPr lang="hu-HU" dirty="0" smtClean="0"/>
              <a:t>A nemzetközi együttműködésnek szintén a szubszidiaritáson kell alapulnia: ne az erősebb joga, hanem a jog ereje érvényesüljön az államok között. Ugyanakkor az állam sem lehet abszolút ura a területén élőknek, ezért XVI. Benedek (itt csak egy félmondattal, de az ENSZ-ben elmondott beszédében sokkal </a:t>
            </a:r>
            <a:r>
              <a:rPr lang="hu-HU" dirty="0" err="1" smtClean="0"/>
              <a:t>egyértelműbben</a:t>
            </a:r>
            <a:r>
              <a:rPr lang="hu-HU" dirty="0" smtClean="0"/>
              <a:t>) szól a védelmi felelősség elvéről, melynek értelmében a nemzetközi közösségnek felelőssége olyan helyzetben beavatkozni, amikor valamely állam nem tudja, vagy nem akarja lakossága alapvető jogait biztosítani (ld. természeti vagy háborús válsághelyzetek). A nemzetközi közösségnek ezért megfelelő szervezetre van szüksége, hogy a rá háruló közhatalmat hatékonyan gyakorolhassa. Nem világkormányt szorgalmaz XVI. Benedek (mint pedig azt az első felületes kommentárok sugallták), hanem olyan, több központú kormányzati formát/tevékenységet, ami kezelni tudja az egyes nemzetek erejét meghaladó kihívásokat, mint a természetvédelem, a nemzetközi migráció, vagy a természeti erőforrások igazságos kiaknázása. Az ENSZ-et nevesíti is az enciklika, mint arra hivatott szervezetet, hogy a népek családjának, a globális testvériségnek testet adjon. Merthogy a globalizációt irányítani kell, nem pedig megijedni tőle és elutasítani – figyelmeztet a pápa. Hiszen az a népek fejlődését szolgálja, ha jól kezelik, és végső soron nem mást jelent, mint az emberek közötti kölcsönös függések egyre erősödő hálózatát (ha jól meggondoljuk, az egyház is valami hasonló megvalósítására hivatott...).</a:t>
            </a:r>
          </a:p>
          <a:p>
            <a:r>
              <a:rPr lang="hu-HU" dirty="0" smtClean="0"/>
              <a:t>Az enciklika mindezen kitételeit azonban nem lehet megfelelően, azaz a szerző szándéka szerint értelmezni, s ennél fogva nem is lehet belőle a helyes útmutatást kiolvasni, ha nem abból indulunk ki, miről szól valójában a </a:t>
            </a:r>
            <a:r>
              <a:rPr lang="hu-HU" i="1" dirty="0" err="1" smtClean="0"/>
              <a:t>Caritas</a:t>
            </a:r>
            <a:r>
              <a:rPr lang="hu-HU" i="1" dirty="0" smtClean="0"/>
              <a:t> </a:t>
            </a:r>
            <a:r>
              <a:rPr lang="hu-HU" i="1" dirty="0" err="1" smtClean="0"/>
              <a:t>in</a:t>
            </a:r>
            <a:r>
              <a:rPr lang="hu-HU" i="1" dirty="0" smtClean="0"/>
              <a:t> </a:t>
            </a:r>
            <a:r>
              <a:rPr lang="hu-HU" i="1" dirty="0" err="1" smtClean="0"/>
              <a:t>veritate</a:t>
            </a:r>
            <a:r>
              <a:rPr lang="hu-HU" dirty="0" smtClean="0"/>
              <a:t>. Nem nehéz, már a címe elárulja: a szeretetről és az igazságról, s e kettő szerepéről az ember </a:t>
            </a:r>
            <a:r>
              <a:rPr lang="hu-HU" dirty="0" err="1" smtClean="0"/>
              <a:t>teljesértékű</a:t>
            </a:r>
            <a:r>
              <a:rPr lang="hu-HU" dirty="0" smtClean="0"/>
              <a:t> (vagyis minden vonatkozást érintő) fejlődésében. Meglepőnek hangozhat, de ha jobban megnézzük, a körlevél kicsit hasonlít Szent Pál szeretethimnuszára. Sorra veszi az emberi tevékenység nagy területeit a gazdaságtól, s annak ágazataitól a politikán át a kultúráig, a környezetvédelemig és a népesedéspolitikáig, hogy mindenütt rámutasson: ez mind jó, de ha szeretet nincsen benne, akkor félresiklik, mit sem ér.</a:t>
            </a:r>
          </a:p>
          <a:p>
            <a:r>
              <a:rPr lang="hu-HU" dirty="0" smtClean="0"/>
              <a:t>Mindezek alapján a </a:t>
            </a:r>
            <a:r>
              <a:rPr lang="hu-HU" i="1" dirty="0" err="1" smtClean="0"/>
              <a:t>Caritas</a:t>
            </a:r>
            <a:r>
              <a:rPr lang="hu-HU" i="1" dirty="0" smtClean="0"/>
              <a:t> </a:t>
            </a:r>
            <a:r>
              <a:rPr lang="hu-HU" i="1" dirty="0" err="1" smtClean="0"/>
              <a:t>in</a:t>
            </a:r>
            <a:r>
              <a:rPr lang="hu-HU" i="1" dirty="0" smtClean="0"/>
              <a:t> </a:t>
            </a:r>
            <a:r>
              <a:rPr lang="hu-HU" i="1" dirty="0" err="1" smtClean="0"/>
              <a:t>veritate</a:t>
            </a:r>
            <a:r>
              <a:rPr lang="hu-HU" i="1" dirty="0" smtClean="0"/>
              <a:t> </a:t>
            </a:r>
            <a:r>
              <a:rPr lang="hu-HU" dirty="0" smtClean="0"/>
              <a:t>enciklikát joggal lehet a jövőbeni keresztény társadalmi-politikai cselekvés alapvetésének nevezni. Nincs mentség: itt a világos útmutatás, hogyan lehet a világot tényleg megváltoztatni. Nem úgy, mint az ideológiák akarták, hanem isteni hivatásának megfelelően. Ez volna ám az igazi forradalom!</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21</a:t>
            </a:fld>
            <a:endParaRPr lang="hu-H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55000" lnSpcReduction="20000"/>
          </a:bodyPr>
          <a:lstStyle/>
          <a:p>
            <a:r>
              <a:rPr lang="hu-HU" dirty="0" smtClean="0"/>
              <a:t>A vállalkozás önmagában „senki  Közjavát” nem jeleníti meg, még a vállalkozás alapítóiét sem, még akkor sem, ha az életük egy jelentős részét teszik is rá!</a:t>
            </a:r>
          </a:p>
          <a:p>
            <a:r>
              <a:rPr lang="hu-HU" dirty="0" smtClean="0"/>
              <a:t>Azoknál az embereknél, akik életüket teljes egészében a munkára áldozzák, az igazi veszély, hogy azt hiszik, hogy munkájuk társadalmilag hasznos.  </a:t>
            </a:r>
          </a:p>
          <a:p>
            <a:r>
              <a:rPr lang="hu-HU" dirty="0" smtClean="0"/>
              <a:t>A vállalkozások célja pedig</a:t>
            </a:r>
          </a:p>
          <a:p>
            <a:pPr lvl="1"/>
            <a:r>
              <a:rPr lang="hu-HU" dirty="0" smtClean="0"/>
              <a:t>Növekedés</a:t>
            </a:r>
          </a:p>
          <a:p>
            <a:pPr lvl="1"/>
            <a:r>
              <a:rPr lang="hu-HU" dirty="0" smtClean="0"/>
              <a:t>Nagyobb piaci részesedés</a:t>
            </a:r>
          </a:p>
          <a:p>
            <a:pPr lvl="1"/>
            <a:r>
              <a:rPr lang="hu-HU" dirty="0" smtClean="0"/>
              <a:t>Amely viszont bezárja őket a két </a:t>
            </a:r>
            <a:r>
              <a:rPr lang="hu-HU" dirty="0" err="1" smtClean="0"/>
              <a:t>bűvszó</a:t>
            </a:r>
            <a:r>
              <a:rPr lang="hu-HU" dirty="0" smtClean="0"/>
              <a:t> csapdájába</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22</a:t>
            </a:fld>
            <a:endParaRPr lang="hu-H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vállalkozás önmagában „senki  Közjavát” nem jeleníti meg, még a vállalkozás alapítóiét sem, még akkor sem, ha az életük egy jelentős részét teszik is rá!</a:t>
            </a:r>
          </a:p>
          <a:p>
            <a:r>
              <a:rPr lang="hu-HU" dirty="0" smtClean="0"/>
              <a:t>Azoknál az embereknél, akik életüket teljes egészében a munkára áldozzák, az igazi veszély, hogy azt hiszik, hogy munkájuk társadalmilag hasznos.  </a:t>
            </a:r>
          </a:p>
          <a:p>
            <a:r>
              <a:rPr lang="hu-HU" dirty="0" smtClean="0"/>
              <a:t>A vállalkozások célja pedig</a:t>
            </a:r>
          </a:p>
          <a:p>
            <a:pPr lvl="1"/>
            <a:r>
              <a:rPr lang="hu-HU" dirty="0" smtClean="0"/>
              <a:t>Növekedés</a:t>
            </a:r>
          </a:p>
          <a:p>
            <a:pPr lvl="1"/>
            <a:r>
              <a:rPr lang="hu-HU" dirty="0" smtClean="0"/>
              <a:t>Nagyobb piaci részesedés</a:t>
            </a:r>
          </a:p>
          <a:p>
            <a:pPr lvl="1"/>
            <a:r>
              <a:rPr lang="hu-HU" dirty="0" smtClean="0"/>
              <a:t>Amely viszont bezárja őket a két </a:t>
            </a:r>
            <a:r>
              <a:rPr lang="hu-HU" dirty="0" err="1" smtClean="0"/>
              <a:t>bűvszó</a:t>
            </a:r>
            <a:r>
              <a:rPr lang="hu-HU" dirty="0" smtClean="0"/>
              <a:t> csapdájába</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23</a:t>
            </a:fld>
            <a:endParaRPr lang="hu-H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24</a:t>
            </a:fld>
            <a:endParaRPr lang="hu-H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Ebben a vitában, senkinek sincs</a:t>
            </a:r>
            <a:r>
              <a:rPr lang="hu-HU" baseline="0" dirty="0" smtClean="0"/>
              <a:t> tiszta képe arról, hogy hol is van ebben a képben az ember?</a:t>
            </a:r>
          </a:p>
          <a:p>
            <a:r>
              <a:rPr lang="hu-HU" baseline="0" dirty="0" err="1" smtClean="0"/>
              <a:t>St</a:t>
            </a:r>
            <a:r>
              <a:rPr lang="hu-HU" baseline="0" dirty="0" smtClean="0"/>
              <a:t> Thomas </a:t>
            </a:r>
            <a:r>
              <a:rPr lang="hu-HU" baseline="0" dirty="0" err="1" smtClean="0"/>
              <a:t>Univerity</a:t>
            </a:r>
            <a:r>
              <a:rPr lang="hu-HU" baseline="0" dirty="0" smtClean="0"/>
              <a:t> – Robert G. Kennedy idézve:  </a:t>
            </a:r>
          </a:p>
          <a:p>
            <a:r>
              <a:rPr lang="hu-HU" baseline="0" dirty="0" smtClean="0"/>
              <a:t>Először is egy vállalkozás sikere többféleképpen mérhető hatékonyan, </a:t>
            </a:r>
          </a:p>
          <a:p>
            <a:r>
              <a:rPr lang="hu-HU" baseline="0" dirty="0" smtClean="0"/>
              <a:t>másodszor egy vállalkozás, mint közösség karaktere szükségképpen meghatározott, </a:t>
            </a:r>
          </a:p>
          <a:p>
            <a:r>
              <a:rPr lang="hu-HU" baseline="0" dirty="0" smtClean="0"/>
              <a:t>harmadszor pedig, közösség tevékenységét önkéntesen végzi a társadalomban.</a:t>
            </a:r>
          </a:p>
          <a:p>
            <a:endParaRPr lang="hu-HU" baseline="0" dirty="0" smtClean="0"/>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26</a:t>
            </a:fld>
            <a:endParaRPr 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smtClean="0"/>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a:t>
            </a:fld>
            <a:endParaRPr lang="hu-H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közjó egy vágy és egy irány egyszerre.</a:t>
            </a:r>
            <a:r>
              <a:rPr lang="hu-HU" baseline="0" dirty="0" smtClean="0"/>
              <a:t>  Vágy, az emberiség azon képességére, hogy az emberek egymás közti kapcsolatai harmonikusan fejlődjenek. Ez a remény üzenete. És egyben ez egy irány, amelynek a realitásokon kell alapulnia. Innen közelítve ez tett, tevékenység.</a:t>
            </a:r>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27</a:t>
            </a:fld>
            <a:endParaRPr lang="hu-H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Marx</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Az első kötet </a:t>
            </a:r>
            <a:r>
              <a:rPr lang="hu-HU" dirty="0" smtClean="0">
                <a:hlinkClick r:id="rId3" tooltip="1867"/>
              </a:rPr>
              <a:t>1867</a:t>
            </a:r>
            <a:r>
              <a:rPr lang="hu-HU" dirty="0" smtClean="0"/>
              <a:t>-ben jelent meg, és a második és a harmadik kötet is készült, ám időközben Marx váratlanul meghalt, és csak töredékes kéziratokat hagyott hátra. A második és harmadik kötetet barátja és társa, Friedrich Engels rendezte sajtó alá, ezek </a:t>
            </a:r>
            <a:r>
              <a:rPr lang="hu-HU" dirty="0" smtClean="0">
                <a:hlinkClick r:id="rId4" tooltip="1885"/>
              </a:rPr>
              <a:t>1885</a:t>
            </a:r>
            <a:r>
              <a:rPr lang="hu-HU" dirty="0" smtClean="0"/>
              <a:t>-ben és </a:t>
            </a:r>
            <a:r>
              <a:rPr lang="hu-HU" dirty="0" smtClean="0">
                <a:hlinkClick r:id="rId5" tooltip="1894"/>
              </a:rPr>
              <a:t>1894</a:t>
            </a:r>
            <a:r>
              <a:rPr lang="hu-HU" dirty="0" smtClean="0"/>
              <a:t>-ben jelentek meg.</a:t>
            </a:r>
          </a:p>
          <a:p>
            <a:endParaRPr lang="hu-HU" dirty="0" smtClean="0"/>
          </a:p>
          <a:p>
            <a:r>
              <a:rPr lang="hu-HU" dirty="0" smtClean="0"/>
              <a:t>A </a:t>
            </a:r>
            <a:r>
              <a:rPr lang="en-US" i="1" dirty="0" err="1" smtClean="0"/>
              <a:t>tiszta</a:t>
            </a:r>
            <a:r>
              <a:rPr lang="en-US" i="1" dirty="0" smtClean="0"/>
              <a:t> </a:t>
            </a:r>
            <a:r>
              <a:rPr lang="en-US" i="1" dirty="0" err="1" smtClean="0"/>
              <a:t>nyereség</a:t>
            </a:r>
            <a:r>
              <a:rPr lang="en-US" i="1" dirty="0" smtClean="0"/>
              <a:t> - a „profit” </a:t>
            </a:r>
            <a:r>
              <a:rPr lang="en-US" i="1" dirty="0" err="1" smtClean="0"/>
              <a:t>és</a:t>
            </a:r>
            <a:r>
              <a:rPr lang="en-US" i="1" dirty="0" smtClean="0"/>
              <a:t> a „</a:t>
            </a:r>
            <a:r>
              <a:rPr lang="en-US" i="1" dirty="0" err="1" smtClean="0"/>
              <a:t>kamat</a:t>
            </a:r>
            <a:r>
              <a:rPr lang="en-US" i="1" dirty="0" smtClean="0"/>
              <a:t>”, </a:t>
            </a:r>
            <a:r>
              <a:rPr lang="hu-HU" i="1" dirty="0" smtClean="0"/>
              <a:t>a munkás meg nem fizetett munkaórájától függ!</a:t>
            </a:r>
          </a:p>
          <a:p>
            <a:r>
              <a:rPr lang="hu-HU" dirty="0" smtClean="0"/>
              <a:t>A nyereség nagysága felcsigázza a több nyereségre való farkasétvágyat.</a:t>
            </a:r>
          </a:p>
          <a:p>
            <a:r>
              <a:rPr lang="hu-HU" dirty="0" smtClean="0"/>
              <a:t>N</a:t>
            </a:r>
            <a:r>
              <a:rPr lang="nb-NO" dirty="0" smtClean="0"/>
              <a:t>yereségének </a:t>
            </a:r>
            <a:r>
              <a:rPr lang="nb-NO" i="1" dirty="0" smtClean="0"/>
              <a:t>normális forrása éppen </a:t>
            </a:r>
            <a:r>
              <a:rPr lang="hu-HU" i="1" dirty="0" smtClean="0"/>
              <a:t>a</a:t>
            </a:r>
            <a:r>
              <a:rPr lang="nb-NO" i="1" dirty="0" smtClean="0"/>
              <a:t> m</a:t>
            </a:r>
            <a:r>
              <a:rPr lang="hu-HU" i="1" dirty="0" err="1" smtClean="0"/>
              <a:t>eg</a:t>
            </a:r>
            <a:r>
              <a:rPr lang="hu-HU" i="1" dirty="0" smtClean="0"/>
              <a:t> </a:t>
            </a:r>
            <a:r>
              <a:rPr lang="hu-HU" dirty="0" smtClean="0"/>
              <a:t>nem fizetett munka.</a:t>
            </a:r>
          </a:p>
          <a:p>
            <a:endParaRPr lang="hu-HU" dirty="0" smtClean="0"/>
          </a:p>
          <a:p>
            <a:r>
              <a:rPr lang="hu-HU" dirty="0" err="1" smtClean="0"/>
              <a:t>Rerum</a:t>
            </a:r>
            <a:r>
              <a:rPr lang="hu-HU" baseline="0" dirty="0" smtClean="0"/>
              <a:t> </a:t>
            </a:r>
            <a:r>
              <a:rPr lang="hu-HU" baseline="0" dirty="0" err="1" smtClean="0"/>
              <a:t>Novarum</a:t>
            </a:r>
            <a:endParaRPr lang="hu-HU" baseline="0" dirty="0" smtClean="0"/>
          </a:p>
          <a:p>
            <a:r>
              <a:rPr lang="hu-HU" dirty="0" smtClean="0"/>
              <a:t>…a kenyérkereső munka a keresztény bölcselet fényében nem lealázó, hanem felemelő, mert az emberi élet fenntartásának tisztességes eszköze; ellenben rút és embertelen dolog az embereket a haszonszerzés puszta eszközeiként használni fel s őket többre nem becsülni, mint amennyit nyers munkaerejük ér.</a:t>
            </a:r>
          </a:p>
          <a:p>
            <a:endParaRPr lang="hu-HU" dirty="0" smtClean="0"/>
          </a:p>
          <a:p>
            <a:r>
              <a:rPr lang="hu-HU" dirty="0" smtClean="0"/>
              <a:t>Keltsen félelmet a gazdagokban Krisztus szokatlanul kemény fenyegetése (</a:t>
            </a:r>
            <a:r>
              <a:rPr lang="hu-HU" dirty="0" err="1" smtClean="0"/>
              <a:t>Lk</a:t>
            </a:r>
            <a:r>
              <a:rPr lang="hu-HU" dirty="0" smtClean="0"/>
              <a:t> 6,24-25), hogy egyszer számot kell adniuk javaik használatáról Istennek, a szigorú bírónak. </a:t>
            </a:r>
          </a:p>
          <a:p>
            <a:endParaRPr lang="hu-HU" dirty="0" smtClean="0"/>
          </a:p>
          <a:p>
            <a:pPr algn="r"/>
            <a:r>
              <a:rPr lang="hu-HU" dirty="0" smtClean="0"/>
              <a:t>R</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28</a:t>
            </a:fld>
            <a:endParaRPr lang="hu-H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Marx</a:t>
            </a:r>
          </a:p>
          <a:p>
            <a:r>
              <a:rPr lang="hu-HU" dirty="0" smtClean="0"/>
              <a:t>A </a:t>
            </a:r>
            <a:r>
              <a:rPr lang="en-US" i="1" dirty="0" err="1" smtClean="0"/>
              <a:t>tiszta</a:t>
            </a:r>
            <a:r>
              <a:rPr lang="en-US" i="1" dirty="0" smtClean="0"/>
              <a:t> </a:t>
            </a:r>
            <a:r>
              <a:rPr lang="en-US" i="1" dirty="0" err="1" smtClean="0"/>
              <a:t>nyereség</a:t>
            </a:r>
            <a:r>
              <a:rPr lang="en-US" i="1" dirty="0" smtClean="0"/>
              <a:t> - a „profit” </a:t>
            </a:r>
            <a:r>
              <a:rPr lang="en-US" i="1" dirty="0" err="1" smtClean="0"/>
              <a:t>és</a:t>
            </a:r>
            <a:r>
              <a:rPr lang="en-US" i="1" dirty="0" smtClean="0"/>
              <a:t> a „</a:t>
            </a:r>
            <a:r>
              <a:rPr lang="en-US" i="1" dirty="0" err="1" smtClean="0"/>
              <a:t>kamat</a:t>
            </a:r>
            <a:r>
              <a:rPr lang="en-US" i="1" dirty="0" smtClean="0"/>
              <a:t>”, </a:t>
            </a:r>
            <a:r>
              <a:rPr lang="hu-HU" i="1" dirty="0" smtClean="0"/>
              <a:t>a munkás meg nem fizetett munkaórájától függ!</a:t>
            </a:r>
          </a:p>
          <a:p>
            <a:r>
              <a:rPr lang="hu-HU" dirty="0" smtClean="0"/>
              <a:t>A nyereség nagysága felcsigázza a több nyereségre való farkasétvágyat.</a:t>
            </a:r>
          </a:p>
          <a:p>
            <a:r>
              <a:rPr lang="hu-HU" dirty="0" smtClean="0"/>
              <a:t>N</a:t>
            </a:r>
            <a:r>
              <a:rPr lang="nb-NO" dirty="0" smtClean="0"/>
              <a:t>yereségének </a:t>
            </a:r>
            <a:r>
              <a:rPr lang="nb-NO" i="1" dirty="0" smtClean="0"/>
              <a:t>normális forrása éppen </a:t>
            </a:r>
            <a:r>
              <a:rPr lang="hu-HU" i="1" dirty="0" smtClean="0"/>
              <a:t>a</a:t>
            </a:r>
            <a:r>
              <a:rPr lang="nb-NO" i="1" dirty="0" smtClean="0"/>
              <a:t> m</a:t>
            </a:r>
            <a:r>
              <a:rPr lang="hu-HU" i="1" dirty="0" err="1" smtClean="0"/>
              <a:t>eg</a:t>
            </a:r>
            <a:r>
              <a:rPr lang="hu-HU" i="1" dirty="0" smtClean="0"/>
              <a:t> </a:t>
            </a:r>
            <a:r>
              <a:rPr lang="hu-HU" dirty="0" smtClean="0"/>
              <a:t>nem fizetett munka.</a:t>
            </a:r>
          </a:p>
          <a:p>
            <a:endParaRPr lang="hu-HU" dirty="0" smtClean="0"/>
          </a:p>
          <a:p>
            <a:r>
              <a:rPr lang="hu-HU" dirty="0" err="1" smtClean="0"/>
              <a:t>Rerum</a:t>
            </a:r>
            <a:r>
              <a:rPr lang="hu-HU" baseline="0" dirty="0" smtClean="0"/>
              <a:t> </a:t>
            </a:r>
            <a:r>
              <a:rPr lang="hu-HU" baseline="0" dirty="0" err="1" smtClean="0"/>
              <a:t>Novarum</a:t>
            </a:r>
            <a:endParaRPr lang="hu-HU" baseline="0" dirty="0" smtClean="0"/>
          </a:p>
          <a:p>
            <a:r>
              <a:rPr lang="hu-HU" dirty="0" smtClean="0"/>
              <a:t>…a kenyérkereső munka a keresztény bölcselet fényében nem lealázó, hanem felemelő, mert az emberi élet fenntartásának tisztességes eszköze; ellenben rút és embertelen dolog az embereket a haszonszerzés puszta eszközeiként használni fel s őket többre nem becsülni, mint amennyit nyers munkaerejük ér.</a:t>
            </a:r>
          </a:p>
          <a:p>
            <a:endParaRPr lang="hu-HU" dirty="0" smtClean="0"/>
          </a:p>
          <a:p>
            <a:r>
              <a:rPr lang="hu-HU" dirty="0" smtClean="0"/>
              <a:t>Keltsen félelmet a gazdagokban Krisztus szokatlanul kemény fenyegetése (</a:t>
            </a:r>
            <a:r>
              <a:rPr lang="hu-HU" dirty="0" err="1" smtClean="0"/>
              <a:t>Lk</a:t>
            </a:r>
            <a:r>
              <a:rPr lang="hu-HU" dirty="0" smtClean="0"/>
              <a:t> 6,24-25), hogy egyszer számot kell adniuk javaik használatáról Istennek, a szigorú bírónak. </a:t>
            </a:r>
            <a:endParaRPr lang="hu-HU" smtClean="0"/>
          </a:p>
          <a:p>
            <a:endParaRPr lang="hu-HU" dirty="0" smtClean="0"/>
          </a:p>
          <a:p>
            <a:pPr algn="r"/>
            <a:r>
              <a:rPr lang="hu-HU" dirty="0" smtClean="0"/>
              <a:t>R</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29</a:t>
            </a:fld>
            <a:endParaRPr lang="hu-H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Természetesen senki sem tartozik másnak abból adni, ami saját vagy övéi szükségleteit elégíti ki, sőt még abból sem, amire tisztességes és társadalmi állásához illő megélhetéséhez formál igényt, ,,mert senki sem köteles nem megfelelő módon élni'' (II-II, 32, 6). Ha azonban szükségleteinkről, illetve a társadalmi helyzetünknek megfelelő életszínvonalról már gondoskodtunk, kötelességünk, hogy a feleslegből a szűkölködőknek adjunk: ,,Amiben bővelkedtek, abból adjatok alamizsnát'' (</a:t>
            </a:r>
            <a:r>
              <a:rPr lang="hu-HU" dirty="0" err="1" smtClean="0"/>
              <a:t>Lk</a:t>
            </a:r>
            <a:r>
              <a:rPr lang="hu-HU" dirty="0" smtClean="0"/>
              <a:t> 11,41). Nem formális jogi kötelesség ez - kivéve a végsőszükség esetét - , hanem a keresztény szereteté, amely persze törvényes követelésre jogot nem ad.</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30</a:t>
            </a:fld>
            <a:endParaRPr lang="hu-H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Természetesen senki sem tartozik másnak abból adni, ami saját vagy övéi szükségleteit elégíti ki, sőt még abból sem, amire tisztességes és társadalmi állásához illő megélhetéséhez formál igényt, ,,mert senki sem köteles nem megfelelő módon élni'' (II-II, 32, 6). Ha azonban szükségleteinkről, illetve a társadalmi helyzetünknek megfelelő életszínvonalról már gondoskodtunk, kötelességünk, hogy a feleslegből a szűkölködőknek adjunk: ,,Amiben bővelkedtek, abból adjatok alamizsnát'' (</a:t>
            </a:r>
            <a:r>
              <a:rPr lang="hu-HU" dirty="0" err="1" smtClean="0"/>
              <a:t>Lk</a:t>
            </a:r>
            <a:r>
              <a:rPr lang="hu-HU" dirty="0" smtClean="0"/>
              <a:t> 11,41). Nem formális jogi kötelesség ez - kivéve a végsőszükség esetét - , hanem a keresztény szereteté, amely persze törvényes követelésre jogot nem ad.</a:t>
            </a:r>
            <a:endParaRPr lang="hu-HU" smtClean="0"/>
          </a:p>
          <a:p>
            <a:endParaRPr lang="hu-HU"/>
          </a:p>
        </p:txBody>
      </p:sp>
      <p:sp>
        <p:nvSpPr>
          <p:cNvPr id="4" name="Dia számának helye 3"/>
          <p:cNvSpPr>
            <a:spLocks noGrp="1"/>
          </p:cNvSpPr>
          <p:nvPr>
            <p:ph type="sldNum" sz="quarter" idx="10"/>
          </p:nvPr>
        </p:nvSpPr>
        <p:spPr/>
        <p:txBody>
          <a:bodyPr/>
          <a:lstStyle/>
          <a:p>
            <a:fld id="{94F39F1E-A103-4665-91FE-937347D4A905}" type="slidenum">
              <a:rPr lang="hu-HU" smtClean="0"/>
              <a:pPr/>
              <a:t>31</a:t>
            </a:fld>
            <a:endParaRPr lang="hu-H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Ki mit tud Henry Fordról</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könyv bemutatása</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nyereség három részre oszlik: az első rész a vállalaté, hogy szilárd, fejlődőképes és egészséges legyen, a második a munkásoké, akiknek segítségével jött létre a nyereség; a harmadik pedig bizonyos mértékben a közösségé is. A sikerrel járó vállalkozás mind a három félnek fizet osztalékot: a szervezőknek, a termelőknek és a vevőknek egyaránt!”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32</a:t>
            </a:fld>
            <a:endParaRPr lang="hu-H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Néhány idézet</a:t>
            </a:r>
            <a:r>
              <a:rPr lang="hu-HU" baseline="0" dirty="0" smtClean="0"/>
              <a:t> Henry </a:t>
            </a:r>
            <a:r>
              <a:rPr lang="hu-HU" baseline="0" dirty="0" err="1" smtClean="0"/>
              <a:t>Ford-tól</a:t>
            </a:r>
            <a:r>
              <a:rPr lang="hu-HU" baseline="0" dirty="0" smtClean="0"/>
              <a:t>:</a:t>
            </a:r>
          </a:p>
          <a:p>
            <a:endParaRPr lang="hu-HU" baseline="0" dirty="0" smtClean="0"/>
          </a:p>
          <a:p>
            <a:endParaRPr lang="hu-HU" dirty="0" smtClean="0"/>
          </a:p>
          <a:p>
            <a:r>
              <a:rPr lang="hu-HU" dirty="0" smtClean="0"/>
              <a:t>Amikor úgy tűnik, hogy minden ellened van, emlékezz rá, hogy a repülő is a széllel szemben száll fel, nem vele együtt</a:t>
            </a:r>
          </a:p>
          <a:p>
            <a:endParaRPr lang="hu-HU" dirty="0" smtClean="0"/>
          </a:p>
          <a:p>
            <a:r>
              <a:rPr lang="hu-HU" dirty="0" smtClean="0"/>
              <a:t>A valóságban nem a munkaadó fizeti a béreket, hanem a termék, a vezetés pedig szervez; úgy szervezi a termelést, hogy a termékek képesek legyenek fizetni.</a:t>
            </a:r>
          </a:p>
          <a:p>
            <a:r>
              <a:rPr lang="hu-HU" dirty="0" smtClean="0"/>
              <a:t>Ha a pénz jelenti számodra a függetlenséget, soha nem éred el. Az egyetlen igazi biztonságot, amit egy ember elérhet az életben a felhalmozott tudás, tapasztalat és képesség jelenti.</a:t>
            </a:r>
          </a:p>
          <a:p>
            <a:endParaRPr lang="hu-HU" dirty="0" smtClean="0"/>
          </a:p>
          <a:p>
            <a:r>
              <a:rPr lang="hu-HU" dirty="0" smtClean="0"/>
              <a:t>Ha a sikernek van titka, akkor az abban a képességben rejlik, hogy megértjük a másik ember nézőpontját és az ő szemszögéből is látjuk a dolgokat, nemcsak a sajátunkéból.</a:t>
            </a:r>
          </a:p>
          <a:p>
            <a:endParaRPr lang="hu-HU" dirty="0" smtClean="0"/>
          </a:p>
          <a:p>
            <a:r>
              <a:rPr lang="hu-HU" dirty="0" smtClean="0"/>
              <a:t>Vevőink minden színigényét ki tudjuk elégíteni, ha fekete kocsit rendelnek.</a:t>
            </a:r>
          </a:p>
          <a:p>
            <a:r>
              <a:rPr lang="hu-HU" dirty="0" smtClean="0"/>
              <a:t>Nem építheted a hírnevedet arra, amit csak a jövőben fogsz létrehozni.</a:t>
            </a:r>
          </a:p>
          <a:p>
            <a:r>
              <a:rPr lang="hu-HU" dirty="0" smtClean="0"/>
              <a:t>A kacsák csendben rakják le a tojásaikat, a tyúkok kotkodácsolnak, mint az eszeveszett. És mi a következmény? Az egész világ tyúktojást eszik</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legtöbb ember több időt és energiát fordít arra, hogy kerülgesse a problémákat, mint arra, hogy megragadja és megoldja őket.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33</a:t>
            </a:fld>
            <a:endParaRPr lang="hu-H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 a legfontosabb tőke, amelyet elsősorban kell védeni és értékelni, maga az ember, a személy a maga teljességében. (CV)</a:t>
            </a:r>
          </a:p>
          <a:p>
            <a:r>
              <a:rPr lang="hu-HU" dirty="0" smtClean="0"/>
              <a:t>„az ember az egész gazdasági és társadalmi élet forrása, középpontja és végcélja(GS)</a:t>
            </a:r>
          </a:p>
          <a:p>
            <a:r>
              <a:rPr lang="hu-HU" dirty="0" smtClean="0"/>
              <a:t>A gazdasági értékek mindig emberi értékek is, és a gazdaság működési hibáinak mindig megvan az ára az emberi oldalon is. </a:t>
            </a:r>
            <a:r>
              <a:rPr lang="hu-HU" smtClean="0"/>
              <a:t>(CV)</a:t>
            </a:r>
          </a:p>
          <a:p>
            <a:endParaRPr lang="hu-HU"/>
          </a:p>
        </p:txBody>
      </p:sp>
      <p:sp>
        <p:nvSpPr>
          <p:cNvPr id="4" name="Dia számának helye 3"/>
          <p:cNvSpPr>
            <a:spLocks noGrp="1"/>
          </p:cNvSpPr>
          <p:nvPr>
            <p:ph type="sldNum" sz="quarter" idx="10"/>
          </p:nvPr>
        </p:nvSpPr>
        <p:spPr/>
        <p:txBody>
          <a:bodyPr/>
          <a:lstStyle/>
          <a:p>
            <a:fld id="{94F39F1E-A103-4665-91FE-937347D4A905}" type="slidenum">
              <a:rPr lang="hu-HU" smtClean="0"/>
              <a:pPr/>
              <a:t>35</a:t>
            </a:fld>
            <a:endParaRPr lang="hu-H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vállalkozás kizárólag a befektetők elvárásainak felelnek meg, míg végül társadalmi értékük erre korlátozódik.</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pPr algn="ctr">
              <a:buNone/>
            </a:pPr>
            <a:r>
              <a:rPr lang="hu-HU" dirty="0" smtClean="0"/>
              <a:t>SPEKULATÍV ÉRTÉK </a:t>
            </a:r>
          </a:p>
          <a:p>
            <a:pPr algn="ctr">
              <a:buNone/>
            </a:pPr>
            <a:r>
              <a:rPr lang="hu-HU" dirty="0" smtClean="0"/>
              <a:t>Visa</a:t>
            </a:r>
          </a:p>
          <a:p>
            <a:pPr algn="ctr">
              <a:buNone/>
            </a:pPr>
            <a:r>
              <a:rPr lang="hu-HU" dirty="0" smtClean="0"/>
              <a:t>VALÓS TÁRSADALMI ÉRTÉK</a:t>
            </a: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37</a:t>
            </a:fld>
            <a:endParaRPr lang="hu-H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err="1" smtClean="0"/>
              <a:t>köv</a:t>
            </a:r>
            <a:endParaRPr lang="hu-H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Az állandó, hosszútávon gondolkodó management hiánya.</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38</a:t>
            </a:fld>
            <a:endParaRPr 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4</a:t>
            </a:fld>
            <a:endParaRPr lang="hu-H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err="1" smtClean="0"/>
              <a:t>Köv</a:t>
            </a:r>
            <a:r>
              <a:rPr lang="hu-HU"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termelés kiszervezése – gyengíti a vállalkozóban a felelősségérzetet az érintettekkel,</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39</a:t>
            </a:fld>
            <a:endParaRPr lang="hu-H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vállalkozói magatartás nem lehet egyedül a tulajdonosok érdeke</a:t>
            </a:r>
          </a:p>
          <a:p>
            <a:pPr lvl="2"/>
            <a:r>
              <a:rPr lang="hu-HU" dirty="0" err="1" smtClean="0"/>
              <a:t>Caritas</a:t>
            </a:r>
            <a:r>
              <a:rPr lang="hu-HU" dirty="0" smtClean="0"/>
              <a:t> </a:t>
            </a:r>
            <a:r>
              <a:rPr lang="hu-HU" dirty="0" err="1" smtClean="0"/>
              <a:t>in</a:t>
            </a:r>
            <a:r>
              <a:rPr lang="hu-HU" dirty="0" smtClean="0"/>
              <a:t> </a:t>
            </a:r>
            <a:r>
              <a:rPr lang="hu-HU" dirty="0" err="1" smtClean="0"/>
              <a:t>Veritate</a:t>
            </a:r>
            <a:endParaRPr lang="hu-HU" dirty="0" smtClean="0"/>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40</a:t>
            </a:fld>
            <a:endParaRPr lang="hu-H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Nincs és nem is kell, mert</a:t>
            </a:r>
          </a:p>
          <a:p>
            <a:pPr lvl="1"/>
            <a:r>
              <a:rPr lang="hu-HU" dirty="0" smtClean="0"/>
              <a:t>-A klasszikus közgazdaságtan emberképe a homo </a:t>
            </a:r>
            <a:r>
              <a:rPr lang="hu-HU" dirty="0" err="1" smtClean="0"/>
              <a:t>oeconomicus</a:t>
            </a:r>
            <a:r>
              <a:rPr lang="hu-HU" dirty="0" smtClean="0"/>
              <a:t> racionális egoista, aki a gazdasági racionalitás alapelvének segítségével a saját haszna maximalizálására törekszik. Döntéseinél nem merülnek fel morális szempontok.</a:t>
            </a:r>
          </a:p>
          <a:p>
            <a:pPr lvl="1"/>
            <a:r>
              <a:rPr lang="hu-HU" dirty="0" smtClean="0"/>
              <a:t>-A piaci mechanizmus hatékony allokációt biztosít és elősegíti az utilitarista felfogás szerinti legnagyobb jó kialakulását.</a:t>
            </a:r>
          </a:p>
          <a:p>
            <a:pPr lvl="1"/>
            <a:r>
              <a:rPr lang="hu-HU" dirty="0" smtClean="0"/>
              <a:t>-A gazdasági versenynek megvannak a belső szabályozói. Hatékony jeleket biztosít (ár, bér), amelyek hatással vannak a cselekedetekre és teljesen szükségtelen az a külső szabályozás, amelyet az erkölcsi normák képviselnek.</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43</a:t>
            </a:fld>
            <a:endParaRPr lang="hu-H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45</a:t>
            </a:fld>
            <a:endParaRPr lang="hu-H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94F39F1E-A103-4665-91FE-937347D4A905}" type="slidenum">
              <a:rPr lang="hu-HU" smtClean="0"/>
              <a:pPr/>
              <a:t>47</a:t>
            </a:fld>
            <a:endParaRPr lang="hu-H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94F39F1E-A103-4665-91FE-937347D4A905}" type="slidenum">
              <a:rPr lang="hu-HU" smtClean="0"/>
              <a:pPr/>
              <a:t>48</a:t>
            </a:fld>
            <a:endParaRPr lang="hu-H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lvl="0" algn="just"/>
            <a:r>
              <a:rPr lang="hu-HU" dirty="0" smtClean="0"/>
              <a:t>A verseny a résztvevőit olyan magatartásra kényszeríti, amely nemcsak hatékony, hanem tisztességes is, hiszen az ügyfelek a tisztességtelen vállalkozótól előbb-utóbb elfordulnak, és ezáltal a versenyből kizárják. Hagyni kell tehát, hogy az erkölcsös magatartást a piac belső szabályozói kényszerítsék ki.</a:t>
            </a:r>
          </a:p>
          <a:p>
            <a:pPr lvl="0" algn="just"/>
            <a:endParaRPr lang="hu-HU" dirty="0" smtClean="0"/>
          </a:p>
          <a:p>
            <a:pPr lvl="0" algn="just"/>
            <a:r>
              <a:rPr lang="hu-HU" dirty="0" smtClean="0"/>
              <a:t>Egyes morálfilozófusok és közgazdászok szerint - akik John Locke gondolatából indulnak ki -, a piacnak van egyfajta természetes erkölcsi értéke, ami abból adódik, hogy a gazdasági szerveződés keretében ez a legalkalmasabb intézmény az olyan természetes értékek védelmére, mint a szabadság és a magántulajdon.</a:t>
            </a:r>
          </a:p>
          <a:p>
            <a:pPr lvl="0" algn="just"/>
            <a:endParaRPr lang="hu-HU" dirty="0" smtClean="0"/>
          </a:p>
          <a:p>
            <a:pPr lvl="0" algn="just"/>
            <a:r>
              <a:rPr lang="hu-HU" dirty="0" smtClean="0"/>
              <a:t>A piacgazdaság egyes radikális hívei nemcsak az erkölcsi normák gazdasági érvényességét utasítják el, hanem magát az erkölcsöt is, mint a versennyel összeférhetetlen magatartásmódot. Azt állítják, hogy az erkölcs gazdaságtól idegen megfontolások alapján eltorzítja az árakat. </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49</a:t>
            </a:fld>
            <a:endParaRPr lang="hu-H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A szigorú önérdekkövetés, mint a gazdasági szereplők motivációja, nagyon leegyszerűsíti kérdést. A gazdasági cselekvés motivációja ugyanis összetett. Elfogadva a szigorú önérdekkövetést, megmagyarázhatatlanok lennének olyan jelenségek, mint például a csoportösszetartás vagy a japán munkamorál (</a:t>
            </a:r>
            <a:r>
              <a:rPr lang="hu-HU" dirty="0" err="1" smtClean="0"/>
              <a:t>Sen</a:t>
            </a:r>
            <a:r>
              <a:rPr lang="hu-HU" dirty="0" smtClean="0"/>
              <a:t>, 1987).</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52</a:t>
            </a:fld>
            <a:endParaRPr lang="hu-H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Az erkölcsi normák felesleges voltát hangoztatók előfeltételezik, hogy a tényleges piaci verseny nem tér el jelentősen az elméletileg feltétezett piaci versenytől. A tökéletes piac viszont egy absztrakció, amitől a valós piaci viszonyok jelentős mértékben eltérnek. Ebből az következik, hogy a piac nem tekinthető autonóm társadalmi szférának, amelyben csak belső meghatározottság érvényesül. Így az erkölcsi normák külsődlegességét és egyben felesleges voltát hangoztató érv is elveszti bizonyító erejét.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53</a:t>
            </a:fld>
            <a:endParaRPr lang="hu-H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A gazdálkodás során negatív </a:t>
            </a:r>
            <a:r>
              <a:rPr lang="hu-HU" dirty="0" err="1" smtClean="0"/>
              <a:t>extern</a:t>
            </a:r>
            <a:r>
              <a:rPr lang="hu-HU" dirty="0" smtClean="0"/>
              <a:t> hatások léphetnek fel, amelyek nem a piaci viszonyokon keresztül érvényesülnek. Ilyen például a környezetszennyezés problémája.</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54</a:t>
            </a:fld>
            <a:endParaRPr 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solidFill>
                  <a:srgbClr val="FF0000"/>
                </a:solidFill>
              </a:rPr>
              <a:t>Közgazdasági</a:t>
            </a:r>
            <a:r>
              <a:rPr lang="hu-HU" baseline="0" dirty="0" smtClean="0">
                <a:solidFill>
                  <a:srgbClr val="FF0000"/>
                </a:solidFill>
              </a:rPr>
              <a:t> elméletek:</a:t>
            </a:r>
          </a:p>
          <a:p>
            <a:r>
              <a:rPr lang="hu-HU" dirty="0" smtClean="0"/>
              <a:t>-	Olyan emberi tevékenység, amelynek alapvető célja fogyasztói igények kielégítése nyereség elérése mellett.</a:t>
            </a:r>
          </a:p>
          <a:p>
            <a:r>
              <a:rPr lang="hu-HU" dirty="0" smtClean="0"/>
              <a:t>-	A reáleszközök összessége, amelyet tulajdonosa saját érdekeinek megfelelően működtet </a:t>
            </a:r>
          </a:p>
          <a:p>
            <a:endParaRPr lang="hu-HU" dirty="0" smtClean="0"/>
          </a:p>
          <a:p>
            <a:endParaRPr lang="hu-HU" dirty="0" smtClean="0"/>
          </a:p>
          <a:p>
            <a:r>
              <a:rPr lang="hu-HU" dirty="0" smtClean="0">
                <a:solidFill>
                  <a:srgbClr val="FF0000"/>
                </a:solidFill>
              </a:rPr>
              <a:t>Keresztény</a:t>
            </a:r>
            <a:r>
              <a:rPr lang="hu-HU" baseline="0" dirty="0" smtClean="0">
                <a:solidFill>
                  <a:srgbClr val="FF0000"/>
                </a:solidFill>
              </a:rPr>
              <a:t> elvek:</a:t>
            </a:r>
          </a:p>
          <a:p>
            <a:endParaRPr lang="hu-HU" baseline="0" dirty="0" smtClean="0"/>
          </a:p>
          <a:p>
            <a:r>
              <a:rPr lang="hu-HU" dirty="0" smtClean="0"/>
              <a:t>Közvetlen célja</a:t>
            </a:r>
          </a:p>
          <a:p>
            <a:pPr>
              <a:buNone/>
            </a:pPr>
            <a:r>
              <a:rPr lang="hu-HU" dirty="0" smtClean="0"/>
              <a:t>	- anyagi szükségletek kielégítése</a:t>
            </a:r>
          </a:p>
          <a:p>
            <a:pPr>
              <a:buNone/>
            </a:pPr>
            <a:r>
              <a:rPr lang="hu-HU" dirty="0" smtClean="0"/>
              <a:t>	- a </a:t>
            </a:r>
            <a:r>
              <a:rPr lang="hu-HU" dirty="0" smtClean="0">
                <a:solidFill>
                  <a:srgbClr val="FF0000"/>
                </a:solidFill>
              </a:rPr>
              <a:t>közjó</a:t>
            </a:r>
            <a:r>
              <a:rPr lang="hu-HU" dirty="0" smtClean="0"/>
              <a:t> szolgálata</a:t>
            </a:r>
          </a:p>
          <a:p>
            <a:r>
              <a:rPr lang="hu-HU" dirty="0" smtClean="0"/>
              <a:t>Magasztos célja</a:t>
            </a:r>
          </a:p>
          <a:p>
            <a:pPr>
              <a:buNone/>
            </a:pPr>
            <a:r>
              <a:rPr lang="hu-HU" dirty="0" smtClean="0"/>
              <a:t>	- a Teremtő művének folytatása, testvéreik javát mozdítják elő, és személyesen hozzájárulnak az isteni terv történelmi megvalósításához  ( GS34,57,67)</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a:t>
            </a:fld>
            <a:endParaRPr lang="hu-H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lvl="0"/>
            <a:r>
              <a:rPr lang="hu-HU" dirty="0" smtClean="0"/>
              <a:t>A versenyt nem egymástól elszigetelt egyének </a:t>
            </a:r>
            <a:r>
              <a:rPr lang="hu-HU" dirty="0" err="1" smtClean="0"/>
              <a:t>kalkulatív</a:t>
            </a:r>
            <a:r>
              <a:rPr lang="hu-HU" dirty="0" smtClean="0"/>
              <a:t> viselkedése alakítja ki, ahogy a neoklasszikus közgazdaságtan hirdeti, hanem a verseny akkor virágzik, ha a társadalmi kötelékek elég erősek ahhoz, hogy meglegyen a bizalom, és alacsonyak legyenek a tranzakciós költségek, de azért ne nyomják el az emberek csere-orientációját (</a:t>
            </a:r>
            <a:r>
              <a:rPr lang="hu-HU" dirty="0" err="1" smtClean="0"/>
              <a:t>Etzioni</a:t>
            </a:r>
            <a:r>
              <a:rPr lang="hu-HU" dirty="0" smtClean="0"/>
              <a:t>, 1988). </a:t>
            </a:r>
          </a:p>
          <a:p>
            <a:pPr lvl="0"/>
            <a:endParaRPr lang="hu-HU" dirty="0" smtClean="0"/>
          </a:p>
          <a:p>
            <a:r>
              <a:rPr lang="hu-HU" dirty="0" smtClean="0"/>
              <a:t>Bár a gazdálkodók versengenek egymással, hiszen egyéni érdekeik számottevően ellentétesek, de vannak közös érdekeik is, és az utóbbiak együttműködésre és érdekeik kölcsönös figyelembevételére késztetik őket. Az eredményes gazdasági tevékenység feltételezi, hogy a felek szerződéseiket megtartják. Minden jogállam törvényekkel szabályozza a szerződők kötelességeit és jogait. Ha nem bízhatnak egymásban, hanem csak a jogi szankciók kényszerítő erejére számíthatnak, hosszadalmas és költséges procedúra elé néznek.</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56</a:t>
            </a:fld>
            <a:endParaRPr lang="hu-H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Sokan vélekednek úgy, hogy a gazdasági versengés résztvevőit elsődlegesen a haszonszerzés vezeti, és ha e cél elérése azt kívánja, könnyen túlteszik magukat minden erkölcsi gátláson és aggályon. Minthogy a piac ellenzői az erkölcstant az emberséges magatartás iskolájának tarják, arra a következtetésre jutnak, hogy a piac a társadalom egyik </a:t>
            </a:r>
            <a:r>
              <a:rPr lang="hu-HU" dirty="0" err="1" smtClean="0"/>
              <a:t>antihumánus</a:t>
            </a:r>
            <a:r>
              <a:rPr lang="hu-HU" dirty="0" smtClean="0"/>
              <a:t> intézménye.</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57</a:t>
            </a:fld>
            <a:endParaRPr lang="hu-H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Smith "természetes rendnek" nevezte azokat a feltételeket, amelyek közt a leghatékonyabban valósul meg az önző érdek és a gazdasági fejlődés spontán törvényeinek jótékony hatása. Ez a </a:t>
            </a:r>
            <a:r>
              <a:rPr lang="hu-HU" b="1" dirty="0" smtClean="0"/>
              <a:t>"</a:t>
            </a:r>
            <a:r>
              <a:rPr lang="hu-HU" b="1" dirty="0" err="1" smtClean="0"/>
              <a:t>laissez</a:t>
            </a:r>
            <a:r>
              <a:rPr lang="hu-HU" b="1" dirty="0" smtClean="0"/>
              <a:t> </a:t>
            </a:r>
            <a:r>
              <a:rPr lang="hu-HU" b="1" dirty="0" err="1" smtClean="0"/>
              <a:t>faire</a:t>
            </a:r>
            <a:r>
              <a:rPr lang="hu-HU" b="1" dirty="0" smtClean="0"/>
              <a:t>"</a:t>
            </a:r>
            <a:r>
              <a:rPr lang="hu-HU" dirty="0" smtClean="0"/>
              <a:t> (ejtsd: </a:t>
            </a:r>
            <a:r>
              <a:rPr lang="hu-HU" dirty="0" err="1" smtClean="0"/>
              <a:t>lesszé</a:t>
            </a:r>
            <a:r>
              <a:rPr lang="hu-HU" dirty="0" smtClean="0"/>
              <a:t> </a:t>
            </a:r>
            <a:r>
              <a:rPr lang="hu-HU" dirty="0" err="1" smtClean="0"/>
              <a:t>fer</a:t>
            </a:r>
            <a:r>
              <a:rPr lang="hu-HU" dirty="0" smtClean="0"/>
              <a:t>) elve. Eszerint, ha minden egyes ember gazdasági cselekvése végső soron a társadalom javát szolgálja, akkor ezt a cselekvést semmivel sem szabad korlátozni. Smithnél a "</a:t>
            </a:r>
            <a:r>
              <a:rPr lang="hu-HU" dirty="0" err="1" smtClean="0"/>
              <a:t>laissez</a:t>
            </a:r>
            <a:r>
              <a:rPr lang="hu-HU" dirty="0" smtClean="0"/>
              <a:t> </a:t>
            </a:r>
            <a:r>
              <a:rPr lang="hu-HU" dirty="0" err="1" smtClean="0"/>
              <a:t>faire</a:t>
            </a:r>
            <a:r>
              <a:rPr lang="hu-HU" dirty="0" smtClean="0"/>
              <a:t>" konkrétan a következőket jelentette: 1. a munkaerő mobilitását; 2. a földek teljesen szabad adásvételét; 3. az ipar és a belkereskedelem állami szabályozásának megszüntetését; 4. a szabad külkereskedelmet.</a:t>
            </a:r>
          </a:p>
          <a:p>
            <a:r>
              <a:rPr lang="hu-HU" dirty="0" smtClean="0"/>
              <a:t>Smith szerint a társadalom gazdagsága két tényezőtől függ: 1. a termelő munkával foglalkozó lakosság hányadától, és 2. a munka termelékenységétől, melyet a munkamegosztás határoz meg. (Az üzemen belüli és az egyes termelők közötti munkamegosztás között viszont nem tett különbséget.)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62</a:t>
            </a:fld>
            <a:endParaRPr lang="hu-H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63</a:t>
            </a:fld>
            <a:endParaRPr lang="hu-H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64</a:t>
            </a:fld>
            <a:endParaRPr lang="hu-H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65</a:t>
            </a:fld>
            <a:endParaRPr lang="hu-H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66</a:t>
            </a:fld>
            <a:endParaRPr lang="hu-H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67</a:t>
            </a:fld>
            <a:endParaRPr lang="hu-H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Államok</a:t>
            </a:r>
            <a:r>
              <a:rPr lang="hu-HU" baseline="0" dirty="0" smtClean="0"/>
              <a:t> meghódítása  - nem kell </a:t>
            </a:r>
            <a:r>
              <a:rPr lang="hu-HU" baseline="0" dirty="0" err="1" smtClean="0"/>
              <a:t>wermacht</a:t>
            </a:r>
            <a:r>
              <a:rPr lang="hu-HU" baseline="0" dirty="0" smtClean="0"/>
              <a:t>, hanem elég a multi.</a:t>
            </a:r>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71</a:t>
            </a:fld>
            <a:endParaRPr 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6</a:t>
            </a:fld>
            <a:endParaRPr 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SZÁMOS OLDALRÓL TÖRTÉNŐ MEGKÖZELÍTÉS</a:t>
            </a:r>
          </a:p>
          <a:p>
            <a:endParaRPr lang="hu-HU" dirty="0" smtClean="0"/>
          </a:p>
          <a:p>
            <a:r>
              <a:rPr lang="hu-HU" dirty="0" smtClean="0"/>
              <a:t>KÉRDÉS::: HA</a:t>
            </a:r>
            <a:r>
              <a:rPr lang="hu-HU" baseline="0" dirty="0" smtClean="0"/>
              <a:t> AZ ÉRDEKRŐL BESZÉLÜNK MI A KÉT LEGALAPVETŐBB MEGJELENÉSI FORMÁJA</a:t>
            </a:r>
            <a:endParaRPr lang="hu-HU" dirty="0" smtClean="0"/>
          </a:p>
          <a:p>
            <a:endParaRPr lang="hu-HU" dirty="0" smtClean="0"/>
          </a:p>
          <a:p>
            <a:pPr marL="514350" indent="-514350">
              <a:buAutoNum type="arabicPeriod"/>
            </a:pPr>
            <a:r>
              <a:rPr lang="hu-HU" dirty="0" smtClean="0"/>
              <a:t>Érdekek</a:t>
            </a:r>
          </a:p>
          <a:p>
            <a:pPr marL="880110" lvl="1" indent="-514350">
              <a:buNone/>
            </a:pPr>
            <a:r>
              <a:rPr lang="hu-HU" dirty="0" smtClean="0"/>
              <a:t>		*	egyéni</a:t>
            </a:r>
          </a:p>
          <a:p>
            <a:pPr marL="880110" lvl="1" indent="-514350">
              <a:buNone/>
            </a:pPr>
            <a:r>
              <a:rPr lang="hu-HU" dirty="0" smtClean="0"/>
              <a:t>	*	közösségi</a:t>
            </a:r>
          </a:p>
          <a:p>
            <a:pPr marL="880110" lvl="1" indent="-514350">
              <a:buNone/>
            </a:pPr>
            <a:r>
              <a:rPr lang="hu-HU" sz="1100" dirty="0" smtClean="0"/>
              <a:t>Adam Smith –  láthatatlan kéz </a:t>
            </a:r>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endParaRPr lang="hu-HU" sz="1100" smtClean="0"/>
          </a:p>
          <a:p>
            <a:pPr marL="880110" lvl="1" indent="-514350">
              <a:buNone/>
            </a:pPr>
            <a:endParaRPr lang="hu-HU" sz="1100" dirty="0" smtClean="0"/>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7</a:t>
            </a:fld>
            <a:endParaRPr 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SZÁMOS OLDALRÓL TÖRTÉNŐ MEGKÖZELÍTÉS</a:t>
            </a:r>
          </a:p>
          <a:p>
            <a:endParaRPr lang="hu-HU" dirty="0" smtClean="0"/>
          </a:p>
          <a:p>
            <a:r>
              <a:rPr lang="hu-HU" dirty="0" smtClean="0"/>
              <a:t>KÉRDÉS::: HA</a:t>
            </a:r>
            <a:r>
              <a:rPr lang="hu-HU" baseline="0" dirty="0" smtClean="0"/>
              <a:t> AZ ÉRDEKRŐL BESZÉLÜNK MI A KÉT LEGALAPVETŐBB MEGJELENÉSI FORMÁJA</a:t>
            </a:r>
            <a:endParaRPr lang="hu-HU" dirty="0" smtClean="0"/>
          </a:p>
          <a:p>
            <a:endParaRPr lang="hu-HU" dirty="0" smtClean="0"/>
          </a:p>
          <a:p>
            <a:pPr marL="514350" indent="-514350">
              <a:buAutoNum type="arabicPeriod"/>
            </a:pPr>
            <a:r>
              <a:rPr lang="hu-HU" dirty="0" smtClean="0"/>
              <a:t>Érdekek</a:t>
            </a:r>
          </a:p>
          <a:p>
            <a:pPr marL="880110" lvl="1" indent="-514350">
              <a:buNone/>
            </a:pPr>
            <a:r>
              <a:rPr lang="hu-HU" dirty="0" smtClean="0"/>
              <a:t>		*	egyéni</a:t>
            </a:r>
          </a:p>
          <a:p>
            <a:pPr marL="880110" lvl="1" indent="-514350">
              <a:buNone/>
            </a:pPr>
            <a:r>
              <a:rPr lang="hu-HU" dirty="0" smtClean="0"/>
              <a:t>	*	közösségi</a:t>
            </a:r>
          </a:p>
          <a:p>
            <a:pPr marL="880110" lvl="1" indent="-514350">
              <a:buNone/>
            </a:pPr>
            <a:r>
              <a:rPr lang="hu-HU" sz="1100" dirty="0" smtClean="0"/>
              <a:t>Adam Smith –  láthatatlan kéz </a:t>
            </a:r>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endParaRPr lang="hu-HU" sz="1100" smtClean="0"/>
          </a:p>
          <a:p>
            <a:pPr marL="880110" lvl="1" indent="-514350">
              <a:buNone/>
            </a:pPr>
            <a:endParaRPr lang="hu-HU" sz="1100" dirty="0" smtClean="0"/>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8</a:t>
            </a:fld>
            <a:endParaRPr 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514350" indent="-514350">
              <a:buAutoNum type="arabicPeriod"/>
            </a:pPr>
            <a:r>
              <a:rPr lang="hu-HU" dirty="0" smtClean="0"/>
              <a:t>Érdekek</a:t>
            </a:r>
          </a:p>
          <a:p>
            <a:pPr marL="880110" lvl="1" indent="-514350">
              <a:buNone/>
            </a:pPr>
            <a:r>
              <a:rPr lang="hu-HU" dirty="0" smtClean="0"/>
              <a:t>		*	egyéni</a:t>
            </a:r>
          </a:p>
          <a:p>
            <a:pPr marL="880110" lvl="1" indent="-514350">
              <a:buNone/>
            </a:pPr>
            <a:r>
              <a:rPr lang="hu-HU" dirty="0" smtClean="0"/>
              <a:t>	*	közösségi</a:t>
            </a:r>
          </a:p>
          <a:p>
            <a:pPr marL="880110" lvl="1" indent="-514350">
              <a:buNone/>
            </a:pPr>
            <a:r>
              <a:rPr lang="hu-HU" sz="1100" dirty="0" smtClean="0"/>
              <a:t>Adam Smith –  láthatatlan kéz </a:t>
            </a:r>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9</a:t>
            </a:fld>
            <a:endParaRPr 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514350" indent="-514350">
              <a:buAutoNum type="arabicPeriod"/>
            </a:pPr>
            <a:r>
              <a:rPr lang="hu-HU" dirty="0" smtClean="0"/>
              <a:t>Érdekek</a:t>
            </a:r>
          </a:p>
          <a:p>
            <a:pPr marL="880110" lvl="1" indent="-514350">
              <a:buNone/>
            </a:pPr>
            <a:r>
              <a:rPr lang="hu-HU" dirty="0" smtClean="0"/>
              <a:t>		*	egyéni</a:t>
            </a:r>
          </a:p>
          <a:p>
            <a:pPr marL="880110" lvl="1" indent="-514350">
              <a:buNone/>
            </a:pPr>
            <a:r>
              <a:rPr lang="hu-HU" dirty="0" smtClean="0"/>
              <a:t>	*	közösségi</a:t>
            </a:r>
          </a:p>
          <a:p>
            <a:pPr marL="880110" lvl="1" indent="-514350">
              <a:buNone/>
            </a:pPr>
            <a:r>
              <a:rPr lang="hu-HU" sz="1100" dirty="0" smtClean="0"/>
              <a:t>Adam Smith –  láthatatlan kéz </a:t>
            </a:r>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endParaRPr lang="hu-HU" dirty="0"/>
          </a:p>
        </p:txBody>
      </p:sp>
      <p:sp>
        <p:nvSpPr>
          <p:cNvPr id="4" name="Dia számának helye 3"/>
          <p:cNvSpPr>
            <a:spLocks noGrp="1"/>
          </p:cNvSpPr>
          <p:nvPr>
            <p:ph type="sldNum" sz="quarter" idx="10"/>
          </p:nvPr>
        </p:nvSpPr>
        <p:spPr/>
        <p:txBody>
          <a:bodyPr/>
          <a:lstStyle/>
          <a:p>
            <a:fld id="{94F39F1E-A103-4665-91FE-937347D4A905}" type="slidenum">
              <a:rPr lang="hu-HU" smtClean="0"/>
              <a:pPr/>
              <a:t>10</a:t>
            </a:fld>
            <a:endParaRPr 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Ref idx="1002">
        <a:schemeClr val="bg2"/>
      </p:bgRef>
    </p:bg>
    <p:spTree>
      <p:nvGrpSpPr>
        <p:cNvPr id="1" name=""/>
        <p:cNvGrpSpPr/>
        <p:nvPr/>
      </p:nvGrpSpPr>
      <p:grpSpPr>
        <a:xfrm>
          <a:off x="0" y="0"/>
          <a:ext cx="0" cy="0"/>
          <a:chOff x="0" y="0"/>
          <a:chExt cx="0" cy="0"/>
        </a:xfrm>
      </p:grpSpPr>
      <p:sp>
        <p:nvSpPr>
          <p:cNvPr id="9" name="Cím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u-HU" smtClean="0"/>
              <a:t>Mintacím szerkesztése</a:t>
            </a:r>
            <a:endParaRPr kumimoji="0" lang="en-US"/>
          </a:p>
        </p:txBody>
      </p:sp>
      <p:sp>
        <p:nvSpPr>
          <p:cNvPr id="17" name="Alcím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smtClean="0"/>
              <a:t>Alcím mintájának szerkesztése</a:t>
            </a:r>
            <a:endParaRPr kumimoji="0" lang="en-US"/>
          </a:p>
        </p:txBody>
      </p:sp>
      <p:sp>
        <p:nvSpPr>
          <p:cNvPr id="30" name="Dátum helye 29"/>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19" name="Élőláb helye 18"/>
          <p:cNvSpPr>
            <a:spLocks noGrp="1"/>
          </p:cNvSpPr>
          <p:nvPr>
            <p:ph type="ftr" sz="quarter" idx="11"/>
          </p:nvPr>
        </p:nvSpPr>
        <p:spPr/>
        <p:txBody>
          <a:bodyPr/>
          <a:lstStyle/>
          <a:p>
            <a:endParaRPr lang="hu-HU"/>
          </a:p>
        </p:txBody>
      </p:sp>
      <p:sp>
        <p:nvSpPr>
          <p:cNvPr id="27" name="Dia számának helye 26"/>
          <p:cNvSpPr>
            <a:spLocks noGrp="1"/>
          </p:cNvSpPr>
          <p:nvPr>
            <p:ph type="sldNum" sz="quarter" idx="12"/>
          </p:nvPr>
        </p:nvSpPr>
        <p:spPr/>
        <p:txBody>
          <a:bodyPr/>
          <a:lstStyle/>
          <a:p>
            <a:fld id="{EB42B5DF-2D4B-447C-A3D4-DCF86CB7CCFE}" type="slidenum">
              <a:rPr lang="hu-HU" smtClean="0"/>
              <a:pPr/>
              <a:t>‹#›</a:t>
            </a:fld>
            <a:endParaRPr lang="hu-HU"/>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914401"/>
            <a:ext cx="2057400" cy="5211763"/>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914401"/>
            <a:ext cx="6019800" cy="5211763"/>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Tartalom helye 2"/>
          <p:cNvSpPr>
            <a:spLocks noGrp="1"/>
          </p:cNvSpPr>
          <p:nvPr>
            <p:ph idx="1"/>
          </p:nvPr>
        </p:nvSpPr>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Ref idx="1002">
        <a:schemeClr val="bg2"/>
      </p:bgRef>
    </p:bg>
    <p:spTree>
      <p:nvGrpSpPr>
        <p:cNvPr id="1" name=""/>
        <p:cNvGrpSpPr/>
        <p:nvPr/>
      </p:nvGrpSpPr>
      <p:grpSpPr>
        <a:xfrm>
          <a:off x="0" y="0"/>
          <a:ext cx="0" cy="0"/>
          <a:chOff x="0" y="0"/>
          <a:chExt cx="0" cy="0"/>
        </a:xfrm>
      </p:grpSpPr>
      <p:sp>
        <p:nvSpPr>
          <p:cNvPr id="2" name="Cím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u-HU" smtClean="0"/>
              <a:t>Mintacím szerkesztése</a:t>
            </a:r>
            <a:endParaRPr kumimoji="0" lang="en-US"/>
          </a:p>
        </p:txBody>
      </p:sp>
      <p:sp>
        <p:nvSpPr>
          <p:cNvPr id="3" name="Szöveg hely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smtClean="0"/>
              <a:t>Mintaszöveg szerkesztése</a:t>
            </a:r>
          </a:p>
        </p:txBody>
      </p:sp>
      <p:sp>
        <p:nvSpPr>
          <p:cNvPr id="4" name="Dátum helye 3"/>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B42B5DF-2D4B-447C-A3D4-DCF86CB7CCFE}" type="slidenum">
              <a:rPr lang="hu-HU" smtClean="0"/>
              <a:pPr/>
              <a:t>‹#›</a:t>
            </a:fld>
            <a:endParaRPr lang="hu-HU"/>
          </a:p>
        </p:txBody>
      </p:sp>
    </p:spTree>
  </p:cSld>
  <p:clrMapOvr>
    <a:overrideClrMapping bg1="dk1" tx1="lt1" bg2="dk2" tx2="lt2" accent1="accent1" accent2="accent2" accent3="accent3" accent4="accent4" accent5="accent5" accent6="accent6" hlink="hlink" folHlink="folHlink"/>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229600" cy="1143000"/>
          </a:xfrm>
        </p:spPr>
        <p:txBody>
          <a:bodyPr/>
          <a:lstStyle/>
          <a:p>
            <a:r>
              <a:rPr kumimoji="0" lang="hu-HU" smtClean="0"/>
              <a:t>Mintacím szerkesztése</a:t>
            </a:r>
            <a:endParaRPr kumimoji="0" lang="en-US"/>
          </a:p>
        </p:txBody>
      </p:sp>
      <p:sp>
        <p:nvSpPr>
          <p:cNvPr id="3" name="Tartalom helye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Tartalom helye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5" name="Dátum helye 4"/>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229600" cy="1143000"/>
          </a:xfrm>
        </p:spPr>
        <p:txBody>
          <a:bodyPr tIns="45720" anchor="b"/>
          <a:lstStyle>
            <a:lvl1pPr>
              <a:defRPr/>
            </a:lvl1pPr>
          </a:lstStyle>
          <a:p>
            <a:r>
              <a:rPr kumimoji="0" lang="hu-HU" smtClean="0"/>
              <a:t>Mintacím szerkesztése</a:t>
            </a:r>
            <a:endParaRPr kumimoji="0" lang="en-US"/>
          </a:p>
        </p:txBody>
      </p:sp>
      <p:sp>
        <p:nvSpPr>
          <p:cNvPr id="3" name="Szöveg hely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u-HU" smtClean="0"/>
              <a:t>Mintaszöveg szerkesztése</a:t>
            </a:r>
          </a:p>
        </p:txBody>
      </p:sp>
      <p:sp>
        <p:nvSpPr>
          <p:cNvPr id="4" name="Szöveg hely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u-HU" smtClean="0"/>
              <a:t>Mintaszöveg szerkesztése</a:t>
            </a:r>
          </a:p>
        </p:txBody>
      </p:sp>
      <p:sp>
        <p:nvSpPr>
          <p:cNvPr id="5" name="Tartalom helye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6" name="Tartalom helye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7" name="Dátum helye 6"/>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u-HU" smtClean="0"/>
              <a:t>Mintacím szerkesztése</a:t>
            </a:r>
            <a:endParaRPr kumimoji="0" lang="en-US"/>
          </a:p>
        </p:txBody>
      </p:sp>
      <p:sp>
        <p:nvSpPr>
          <p:cNvPr id="3" name="Dátum helye 2"/>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u-HU" smtClean="0"/>
              <a:t>Mintacím szerkesztése</a:t>
            </a:r>
            <a:endParaRPr kumimoji="0" lang="en-US"/>
          </a:p>
        </p:txBody>
      </p:sp>
      <p:sp>
        <p:nvSpPr>
          <p:cNvPr id="3" name="Szöveg hely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u-HU" smtClean="0"/>
              <a:t>Mintaszöveg szerkesztése</a:t>
            </a:r>
          </a:p>
        </p:txBody>
      </p:sp>
      <p:sp>
        <p:nvSpPr>
          <p:cNvPr id="4" name="Tartalom helye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5" name="Dátum helye 4"/>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B42B5DF-2D4B-447C-A3D4-DCF86CB7CCFE}" type="slidenum">
              <a:rPr lang="hu-HU" smtClean="0"/>
              <a:pPr/>
              <a:t>‹#›</a:t>
            </a:fld>
            <a:endParaRPr lang="hu-HU"/>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9" name="Egy sarkán kerekítve levágott téglalap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Derékszögű háromszög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Cím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u-HU" smtClean="0"/>
              <a:t>Mintacím szerkesztése</a:t>
            </a:r>
            <a:endParaRPr kumimoji="0" lang="en-US"/>
          </a:p>
        </p:txBody>
      </p:sp>
      <p:sp>
        <p:nvSpPr>
          <p:cNvPr id="4" name="Szöveg hely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u-HU" smtClean="0"/>
              <a:t>Mintaszöveg szerkesztése</a:t>
            </a:r>
          </a:p>
        </p:txBody>
      </p:sp>
      <p:sp>
        <p:nvSpPr>
          <p:cNvPr id="5" name="Dátum helye 4"/>
          <p:cNvSpPr>
            <a:spLocks noGrp="1"/>
          </p:cNvSpPr>
          <p:nvPr>
            <p:ph type="dt" sz="half" idx="10"/>
          </p:nvPr>
        </p:nvSpPr>
        <p:spPr/>
        <p:txBody>
          <a:bodyPr/>
          <a:lstStyle/>
          <a:p>
            <a:fld id="{650C4831-134F-4EF8-81DD-9E8776B49060}" type="datetimeFigureOut">
              <a:rPr lang="hu-HU" smtClean="0"/>
              <a:pPr/>
              <a:t>2013.09.24.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a:xfrm>
            <a:off x="8077200" y="6356350"/>
            <a:ext cx="609600" cy="365125"/>
          </a:xfrm>
        </p:spPr>
        <p:txBody>
          <a:bodyPr/>
          <a:lstStyle/>
          <a:p>
            <a:fld id="{EB42B5DF-2D4B-447C-A3D4-DCF86CB7CCFE}" type="slidenum">
              <a:rPr lang="hu-HU" smtClean="0"/>
              <a:pPr/>
              <a:t>‹#›</a:t>
            </a:fld>
            <a:endParaRPr lang="hu-HU"/>
          </a:p>
        </p:txBody>
      </p:sp>
      <p:sp>
        <p:nvSpPr>
          <p:cNvPr id="3" name="Kép hely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u-HU" smtClean="0"/>
              <a:t>Kép beszúrásához kattintson az ikonra</a:t>
            </a:r>
            <a:endParaRPr kumimoji="0" lang="en-US" dirty="0"/>
          </a:p>
        </p:txBody>
      </p:sp>
      <p:sp>
        <p:nvSpPr>
          <p:cNvPr id="10" name="Szabadkézi sokszög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Szabadkézi sokszög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zabadkézi sokszög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Szabadkézi sokszög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Cím hely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u-HU" smtClean="0"/>
              <a:t>Mintacím szerkesztése</a:t>
            </a:r>
            <a:endParaRPr kumimoji="0" lang="en-US"/>
          </a:p>
        </p:txBody>
      </p:sp>
      <p:sp>
        <p:nvSpPr>
          <p:cNvPr id="30" name="Szöveg hely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u-HU" smtClean="0"/>
              <a:t>Mintaszöveg szerkesztése</a:t>
            </a:r>
          </a:p>
          <a:p>
            <a:pPr lvl="1" eaLnBrk="1" latinLnBrk="0" hangingPunct="1"/>
            <a:r>
              <a:rPr kumimoji="0" lang="hu-HU" smtClean="0"/>
              <a:t>Második szint</a:t>
            </a:r>
          </a:p>
          <a:p>
            <a:pPr lvl="2" eaLnBrk="1" latinLnBrk="0" hangingPunct="1"/>
            <a:r>
              <a:rPr kumimoji="0" lang="hu-HU" smtClean="0"/>
              <a:t>Harmadik szint</a:t>
            </a:r>
          </a:p>
          <a:p>
            <a:pPr lvl="3" eaLnBrk="1" latinLnBrk="0" hangingPunct="1"/>
            <a:r>
              <a:rPr kumimoji="0" lang="hu-HU" smtClean="0"/>
              <a:t>Negyedik szint</a:t>
            </a:r>
          </a:p>
          <a:p>
            <a:pPr lvl="4" eaLnBrk="1" latinLnBrk="0" hangingPunct="1"/>
            <a:r>
              <a:rPr kumimoji="0" lang="hu-HU" smtClean="0"/>
              <a:t>Ötödik szint</a:t>
            </a:r>
            <a:endParaRPr kumimoji="0" lang="en-US"/>
          </a:p>
        </p:txBody>
      </p:sp>
      <p:sp>
        <p:nvSpPr>
          <p:cNvPr id="10" name="Dátum hely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0C4831-134F-4EF8-81DD-9E8776B49060}" type="datetimeFigureOut">
              <a:rPr lang="hu-HU" smtClean="0"/>
              <a:pPr/>
              <a:t>2013.09.24.</a:t>
            </a:fld>
            <a:endParaRPr lang="hu-HU"/>
          </a:p>
        </p:txBody>
      </p:sp>
      <p:sp>
        <p:nvSpPr>
          <p:cNvPr id="22" name="Élőláb hely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u-HU"/>
          </a:p>
        </p:txBody>
      </p:sp>
      <p:sp>
        <p:nvSpPr>
          <p:cNvPr id="18" name="Dia számának hely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42B5DF-2D4B-447C-A3D4-DCF86CB7CCFE}" type="slidenum">
              <a:rPr lang="hu-HU" smtClean="0"/>
              <a:pPr/>
              <a:t>‹#›</a:t>
            </a:fld>
            <a:endParaRPr lang="hu-HU"/>
          </a:p>
        </p:txBody>
      </p:sp>
      <p:grpSp>
        <p:nvGrpSpPr>
          <p:cNvPr id="2" name="Csoportba foglalás 1"/>
          <p:cNvGrpSpPr/>
          <p:nvPr/>
        </p:nvGrpSpPr>
        <p:grpSpPr>
          <a:xfrm>
            <a:off x="-19017" y="202408"/>
            <a:ext cx="9180548" cy="649224"/>
            <a:chOff x="-19045" y="216550"/>
            <a:chExt cx="9180548" cy="649224"/>
          </a:xfrm>
        </p:grpSpPr>
        <p:sp>
          <p:nvSpPr>
            <p:cNvPr id="12" name="Szabadkézi sokszög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Szabadkézi sokszög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thruBlk="1"/>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Microsoft_Excel_97-2003_Worksheet1.xls"/></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33400" y="1371600"/>
            <a:ext cx="7851648" cy="4433664"/>
          </a:xfrm>
        </p:spPr>
        <p:txBody>
          <a:bodyPr>
            <a:normAutofit/>
          </a:bodyPr>
          <a:lstStyle/>
          <a:p>
            <a:r>
              <a:rPr lang="hu-HU" dirty="0" smtClean="0"/>
              <a:t>Vállalkozás keresztény szemmel</a:t>
            </a:r>
            <a:br>
              <a:rPr lang="hu-HU" dirty="0" smtClean="0"/>
            </a:br>
            <a:r>
              <a:rPr lang="hu-HU" dirty="0" smtClean="0"/>
              <a:t/>
            </a:r>
            <a:br>
              <a:rPr lang="hu-HU" dirty="0" smtClean="0"/>
            </a:br>
            <a:r>
              <a:rPr lang="hu-HU" i="1" dirty="0" smtClean="0">
                <a:solidFill>
                  <a:schemeClr val="accent6">
                    <a:lumMod val="40000"/>
                    <a:lumOff val="60000"/>
                  </a:schemeClr>
                </a:solidFill>
              </a:rPr>
              <a:t>A vállalkozás és a közjó</a:t>
            </a:r>
            <a:r>
              <a:rPr lang="hu-HU" dirty="0" smtClean="0"/>
              <a:t/>
            </a:r>
            <a:br>
              <a:rPr lang="hu-HU" dirty="0" smtClean="0"/>
            </a:br>
            <a:endParaRPr lang="hu-HU" dirty="0"/>
          </a:p>
        </p:txBody>
      </p:sp>
      <p:sp>
        <p:nvSpPr>
          <p:cNvPr id="4" name="Alcím 3"/>
          <p:cNvSpPr>
            <a:spLocks noGrp="1"/>
          </p:cNvSpPr>
          <p:nvPr>
            <p:ph type="subTitle" idx="1"/>
          </p:nvPr>
        </p:nvSpPr>
        <p:spPr/>
        <p:txBody>
          <a:bodyPr/>
          <a:lstStyle/>
          <a:p>
            <a:endParaRPr lang="hu-HU"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a közjó?</a:t>
            </a:r>
            <a:endParaRPr lang="hu-HU" dirty="0"/>
          </a:p>
        </p:txBody>
      </p:sp>
      <p:sp>
        <p:nvSpPr>
          <p:cNvPr id="3" name="Tartalom helye 2"/>
          <p:cNvSpPr>
            <a:spLocks noGrp="1"/>
          </p:cNvSpPr>
          <p:nvPr>
            <p:ph idx="1"/>
          </p:nvPr>
        </p:nvSpPr>
        <p:spPr/>
        <p:txBody>
          <a:bodyPr>
            <a:normAutofit/>
          </a:bodyPr>
          <a:lstStyle/>
          <a:p>
            <a:r>
              <a:rPr lang="hu-HU" dirty="0" smtClean="0"/>
              <a:t>SZÁMOS OLDALRÓL TÖRTÉNŐ MEGKÖZELÍTÉS</a:t>
            </a:r>
          </a:p>
          <a:p>
            <a:pPr>
              <a:buNone/>
            </a:pPr>
            <a:endParaRPr lang="hu-HU" dirty="0" smtClean="0"/>
          </a:p>
          <a:p>
            <a:pPr>
              <a:buNone/>
            </a:pPr>
            <a:r>
              <a:rPr lang="hu-HU" dirty="0" smtClean="0"/>
              <a:t>TISZTÁZÁS</a:t>
            </a:r>
          </a:p>
          <a:p>
            <a:pPr>
              <a:buNone/>
            </a:pPr>
            <a:endParaRPr lang="hu-HU" dirty="0" smtClean="0"/>
          </a:p>
          <a:p>
            <a:pPr>
              <a:buNone/>
            </a:pPr>
            <a:r>
              <a:rPr lang="hu-HU" dirty="0" smtClean="0"/>
              <a:t>* ÉRDEKEK</a:t>
            </a:r>
          </a:p>
          <a:p>
            <a:pPr>
              <a:buNone/>
            </a:pPr>
            <a:endParaRPr lang="hu-HU" dirty="0" smtClean="0"/>
          </a:p>
          <a:p>
            <a:pPr marL="880110" lvl="1" indent="-514350">
              <a:buNone/>
            </a:pPr>
            <a:endParaRPr lang="hu-HU" dirty="0" smtClean="0"/>
          </a:p>
          <a:p>
            <a:pPr marL="514350" indent="-514350">
              <a:buAutoNum type="arabicPeriod"/>
            </a:pPr>
            <a:endParaRPr lang="hu-HU" dirty="0"/>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a közjó?</a:t>
            </a:r>
            <a:endParaRPr lang="hu-HU" dirty="0"/>
          </a:p>
        </p:txBody>
      </p:sp>
      <p:sp>
        <p:nvSpPr>
          <p:cNvPr id="3" name="Tartalom helye 2"/>
          <p:cNvSpPr>
            <a:spLocks noGrp="1"/>
          </p:cNvSpPr>
          <p:nvPr>
            <p:ph idx="1"/>
          </p:nvPr>
        </p:nvSpPr>
        <p:spPr/>
        <p:txBody>
          <a:bodyPr>
            <a:normAutofit fontScale="92500" lnSpcReduction="10000"/>
          </a:bodyPr>
          <a:lstStyle/>
          <a:p>
            <a:r>
              <a:rPr lang="hu-HU" dirty="0" smtClean="0"/>
              <a:t>SZÁMOS OLDALRÓL TÖRTÉNŐ MEGKÖZELÍTÉS</a:t>
            </a:r>
          </a:p>
          <a:p>
            <a:pPr>
              <a:buNone/>
            </a:pPr>
            <a:endParaRPr lang="hu-HU" dirty="0" smtClean="0"/>
          </a:p>
          <a:p>
            <a:pPr>
              <a:buNone/>
            </a:pPr>
            <a:r>
              <a:rPr lang="hu-HU" dirty="0" smtClean="0"/>
              <a:t>TISZTÁZÁS</a:t>
            </a:r>
          </a:p>
          <a:p>
            <a:pPr>
              <a:buNone/>
            </a:pPr>
            <a:endParaRPr lang="hu-HU" dirty="0" smtClean="0"/>
          </a:p>
          <a:p>
            <a:pPr marL="514350" indent="-514350">
              <a:buAutoNum type="arabicPeriod"/>
            </a:pPr>
            <a:r>
              <a:rPr lang="hu-HU" dirty="0" smtClean="0"/>
              <a:t>Érdekek</a:t>
            </a:r>
          </a:p>
          <a:p>
            <a:pPr marL="880110" lvl="1" indent="-514350">
              <a:buNone/>
            </a:pPr>
            <a:r>
              <a:rPr lang="hu-HU" dirty="0" smtClean="0"/>
              <a:t>		*	egyéni</a:t>
            </a:r>
          </a:p>
          <a:p>
            <a:pPr marL="880110" lvl="1" indent="-514350">
              <a:buNone/>
            </a:pPr>
            <a:r>
              <a:rPr lang="hu-HU" dirty="0" smtClean="0"/>
              <a:t>	*	közösségi</a:t>
            </a:r>
          </a:p>
          <a:p>
            <a:pPr marL="880110" lvl="1" indent="-514350">
              <a:buNone/>
            </a:pPr>
            <a:r>
              <a:rPr lang="hu-HU" sz="1100" dirty="0" smtClean="0"/>
              <a:t>Adam Smith –  láthatatlan kéz </a:t>
            </a:r>
          </a:p>
          <a:p>
            <a:pPr marL="880110" lvl="1" indent="-514350">
              <a:buNone/>
            </a:pPr>
            <a:r>
              <a:rPr lang="hu-HU" sz="1100" dirty="0" err="1" smtClean="0"/>
              <a:t>Condorcet</a:t>
            </a:r>
            <a:r>
              <a:rPr lang="hu-HU" sz="1100" dirty="0" smtClean="0"/>
              <a:t> – logikai lehetetlenség elérni az általános célokat, kizárólag egyéni vágyakon keresztül</a:t>
            </a:r>
          </a:p>
          <a:p>
            <a:pPr marL="880110" lvl="1" indent="-514350">
              <a:buNone/>
            </a:pPr>
            <a:r>
              <a:rPr lang="hu-HU" dirty="0" err="1" smtClean="0"/>
              <a:t>Kennet</a:t>
            </a:r>
            <a:r>
              <a:rPr lang="hu-HU" dirty="0" smtClean="0"/>
              <a:t> </a:t>
            </a:r>
            <a:r>
              <a:rPr lang="hu-HU" dirty="0" err="1" smtClean="0"/>
              <a:t>Arrow</a:t>
            </a:r>
            <a:r>
              <a:rPr lang="hu-HU" dirty="0" smtClean="0"/>
              <a:t> : „ nem létezik olyan rendszer, amely képes lenne tökéletes  koherenciát létrehozni az egyéni és a közösségi érdek között – kivéve persze a diktatúrát.</a:t>
            </a:r>
          </a:p>
          <a:p>
            <a:pPr marL="880110" lvl="1" indent="-514350">
              <a:buNone/>
            </a:pPr>
            <a:endParaRPr lang="hu-HU" dirty="0" smtClean="0"/>
          </a:p>
          <a:p>
            <a:pPr marL="514350" indent="-514350">
              <a:buAutoNum type="arabicPeriod"/>
            </a:pPr>
            <a:endParaRPr lang="hu-HU" dirty="0"/>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1187624" y="1340768"/>
            <a:ext cx="7268080" cy="523220"/>
          </a:xfrm>
          <a:prstGeom prst="rect">
            <a:avLst/>
          </a:prstGeom>
          <a:noFill/>
        </p:spPr>
        <p:txBody>
          <a:bodyPr wrap="none" rtlCol="0">
            <a:spAutoFit/>
          </a:bodyPr>
          <a:lstStyle/>
          <a:p>
            <a:r>
              <a:rPr lang="hu-HU" sz="2800" dirty="0" smtClean="0"/>
              <a:t>Az egyéni és a kollektív érdek szembeállítása  </a:t>
            </a:r>
            <a:r>
              <a:rPr lang="hu-HU" dirty="0" smtClean="0"/>
              <a:t> </a:t>
            </a:r>
            <a:endParaRPr lang="hu-HU" dirty="0"/>
          </a:p>
        </p:txBody>
      </p:sp>
      <p:pic>
        <p:nvPicPr>
          <p:cNvPr id="14" name="Kép 13" descr="barátság.jpg"/>
          <p:cNvPicPr>
            <a:picLocks noChangeAspect="1"/>
          </p:cNvPicPr>
          <p:nvPr/>
        </p:nvPicPr>
        <p:blipFill>
          <a:blip r:embed="rId3" cstate="print"/>
          <a:stretch>
            <a:fillRect/>
          </a:stretch>
        </p:blipFill>
        <p:spPr>
          <a:xfrm>
            <a:off x="1979712" y="2276872"/>
            <a:ext cx="4919746" cy="4381649"/>
          </a:xfrm>
          <a:prstGeom prst="rect">
            <a:avLst/>
          </a:prstGeom>
        </p:spPr>
      </p:pic>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Az egyéni és közösségi érdek </a:t>
            </a:r>
            <a:r>
              <a:rPr lang="hu-HU" dirty="0" err="1" smtClean="0"/>
              <a:t>paradoxona</a:t>
            </a:r>
            <a:endParaRPr lang="hu-HU" dirty="0"/>
          </a:p>
        </p:txBody>
      </p:sp>
      <p:sp>
        <p:nvSpPr>
          <p:cNvPr id="3" name="Tartalom helye 2"/>
          <p:cNvSpPr>
            <a:spLocks noGrp="1"/>
          </p:cNvSpPr>
          <p:nvPr>
            <p:ph idx="1"/>
          </p:nvPr>
        </p:nvSpPr>
        <p:spPr/>
        <p:txBody>
          <a:bodyPr>
            <a:normAutofit/>
          </a:bodyPr>
          <a:lstStyle/>
          <a:p>
            <a:endParaRPr lang="hu-HU" dirty="0" smtClean="0"/>
          </a:p>
        </p:txBody>
      </p:sp>
    </p:spTree>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Az egyéni és közösségi érdek </a:t>
            </a:r>
            <a:r>
              <a:rPr lang="hu-HU" dirty="0" err="1" smtClean="0"/>
              <a:t>paradoxona</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Minden kísérlet, amely egyesíteni akar egy társadalmat, egy csoportot, vagy egy vállalkozást  egy érdek körül, valójában csak az egyik tagjának a másiktól való különbözőségét hangsúlyozza. </a:t>
            </a:r>
          </a:p>
          <a:p>
            <a:r>
              <a:rPr lang="hu-HU" dirty="0" smtClean="0"/>
              <a:t>Egy egyén, egy társadalom, egy közösség, vagy egy társas vállalkozás sajátos, csak rá jellemző érdeke az, amely biztosítja az identitását is egyben. </a:t>
            </a:r>
          </a:p>
          <a:p>
            <a:r>
              <a:rPr lang="hu-HU" dirty="0" smtClean="0"/>
              <a:t>Azt kérni, hogy egyesítse saját érdekeit, más résztvevő felek érdekeivel, azért hogy létrejöjjön egy közös érdek, egyben azt is jelenti, hogy azt kérik tőle, hogy mondjon le saját identitásának egy részéről.</a:t>
            </a:r>
          </a:p>
          <a:p>
            <a:r>
              <a:rPr lang="hu-HU" dirty="0" smtClean="0"/>
              <a:t>Az érdek az identitást határozza meg a különbözőségen keresztül.</a:t>
            </a:r>
          </a:p>
          <a:p>
            <a:r>
              <a:rPr lang="hu-HU" dirty="0" smtClean="0"/>
              <a:t>Kizárólagos megközelítés: azok, akik nem tartoznak a csoporthoz, azok MÁSOK</a:t>
            </a:r>
          </a:p>
          <a:p>
            <a:r>
              <a:rPr lang="hu-HU" dirty="0" smtClean="0"/>
              <a:t>Az érdek úgy tűnik, inkább hajlamos elválasztani az egyéneket és a csoportokat sem mint összekötni.</a:t>
            </a:r>
          </a:p>
          <a:p>
            <a:endParaRPr lang="hu-HU" dirty="0" smtClean="0"/>
          </a:p>
        </p:txBody>
      </p:sp>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Arisztotelész: Nikomakhoszi etika </a:t>
            </a:r>
            <a:endParaRPr lang="hu-HU" dirty="0"/>
          </a:p>
        </p:txBody>
      </p:sp>
      <p:sp>
        <p:nvSpPr>
          <p:cNvPr id="3" name="Tartalom helye 2"/>
          <p:cNvSpPr>
            <a:spLocks noGrp="1"/>
          </p:cNvSpPr>
          <p:nvPr>
            <p:ph idx="1"/>
          </p:nvPr>
        </p:nvSpPr>
        <p:spPr/>
        <p:txBody>
          <a:bodyPr/>
          <a:lstStyle/>
          <a:p>
            <a:r>
              <a:rPr lang="hu-HU" dirty="0" smtClean="0"/>
              <a:t>„jó az, amire minden irányul”</a:t>
            </a:r>
          </a:p>
          <a:p>
            <a:r>
              <a:rPr lang="hu-HU" dirty="0" smtClean="0"/>
              <a:t>„ a legfőbb jónak tökéletesnek kell lennie.”</a:t>
            </a:r>
          </a:p>
          <a:p>
            <a:r>
              <a:rPr lang="hu-HU" dirty="0" smtClean="0"/>
              <a:t>„amit önmagáért választunk. Azt feltétlenül tökéletesebbnek nevezzük, mint azt, amit nemcsak magáért, hanem másért is választunk.”</a:t>
            </a:r>
          </a:p>
          <a:p>
            <a:r>
              <a:rPr lang="hu-HU" dirty="0" smtClean="0"/>
              <a:t>„Egyetemes értelemben tökéletesnek azt nevezzük, amit mindig csupán önmagáért és sohasem másért választunk. Ilyennek mondjuk legelsősorban a boldogságot.”</a:t>
            </a:r>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dirty="0"/>
          </a:p>
        </p:txBody>
      </p:sp>
      <p:sp>
        <p:nvSpPr>
          <p:cNvPr id="3" name="Tartalom helye 2"/>
          <p:cNvSpPr>
            <a:spLocks noGrp="1"/>
          </p:cNvSpPr>
          <p:nvPr>
            <p:ph idx="1"/>
          </p:nvPr>
        </p:nvSpPr>
        <p:spPr/>
        <p:txBody>
          <a:bodyPr/>
          <a:lstStyle/>
          <a:p>
            <a:pPr>
              <a:buNone/>
            </a:pPr>
            <a:r>
              <a:rPr lang="hu-HU" dirty="0" smtClean="0"/>
              <a:t>A JÓ mindenki számára más és más!</a:t>
            </a:r>
          </a:p>
          <a:p>
            <a:pPr>
              <a:buNone/>
            </a:pPr>
            <a:r>
              <a:rPr lang="hu-HU" dirty="0" smtClean="0"/>
              <a:t>A jó annyi, ahányan vagyunk.</a:t>
            </a:r>
          </a:p>
          <a:p>
            <a:pPr>
              <a:buNone/>
            </a:pPr>
            <a:endParaRPr lang="hu-HU" dirty="0" smtClean="0"/>
          </a:p>
          <a:p>
            <a:pPr>
              <a:buNone/>
            </a:pPr>
            <a:r>
              <a:rPr lang="hu-HU" dirty="0" smtClean="0"/>
              <a:t>A JÓ partikuláris és az univerzális jellege nem ellentétesek egymással, hanem különbözőségük időbeli és minden egyes pillanatban megvan a maguk igaza és ugyanarra az eredményre jutnak.</a:t>
            </a:r>
          </a:p>
          <a:p>
            <a:pPr>
              <a:buNone/>
            </a:pPr>
            <a:endParaRPr lang="hu-HU" dirty="0" smtClean="0"/>
          </a:p>
          <a:p>
            <a:pPr>
              <a:buNone/>
            </a:pPr>
            <a:endParaRPr lang="hu-HU" dirty="0"/>
          </a:p>
        </p:txBody>
      </p:sp>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Közjó – mi lehet akkor</a:t>
            </a:r>
            <a:endParaRPr lang="hu-HU" dirty="0"/>
          </a:p>
        </p:txBody>
      </p:sp>
      <p:sp>
        <p:nvSpPr>
          <p:cNvPr id="3" name="Tartalom helye 2"/>
          <p:cNvSpPr>
            <a:spLocks noGrp="1"/>
          </p:cNvSpPr>
          <p:nvPr>
            <p:ph idx="1"/>
          </p:nvPr>
        </p:nvSpPr>
        <p:spPr/>
        <p:txBody>
          <a:bodyPr/>
          <a:lstStyle/>
          <a:p>
            <a:r>
              <a:rPr lang="hu-HU" dirty="0" smtClean="0"/>
              <a:t>Talán a fentiek mindösszesen? </a:t>
            </a:r>
          </a:p>
        </p:txBody>
      </p:sp>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Közjó – mi lehet akkor</a:t>
            </a:r>
            <a:endParaRPr lang="hu-HU" dirty="0"/>
          </a:p>
        </p:txBody>
      </p:sp>
      <p:sp>
        <p:nvSpPr>
          <p:cNvPr id="3" name="Tartalom helye 2"/>
          <p:cNvSpPr>
            <a:spLocks noGrp="1"/>
          </p:cNvSpPr>
          <p:nvPr>
            <p:ph idx="1"/>
          </p:nvPr>
        </p:nvSpPr>
        <p:spPr/>
        <p:txBody>
          <a:bodyPr>
            <a:normAutofit lnSpcReduction="10000"/>
          </a:bodyPr>
          <a:lstStyle/>
          <a:p>
            <a:r>
              <a:rPr lang="hu-HU" dirty="0" smtClean="0"/>
              <a:t>Talán a fentiek mindösszesen? </a:t>
            </a:r>
          </a:p>
          <a:p>
            <a:endParaRPr lang="hu-HU" dirty="0" smtClean="0"/>
          </a:p>
          <a:p>
            <a:pPr lvl="1"/>
            <a:r>
              <a:rPr lang="hu-HU" dirty="0" smtClean="0"/>
              <a:t>megfelelő megoldása az összes érintett (egyén és a közösség) számára,</a:t>
            </a:r>
          </a:p>
          <a:p>
            <a:pPr lvl="1"/>
            <a:r>
              <a:rPr lang="hu-HU" dirty="0" smtClean="0"/>
              <a:t>Kapcsolat az egyéni és a közösségi érdekek között,</a:t>
            </a:r>
          </a:p>
          <a:p>
            <a:pPr lvl="1"/>
            <a:r>
              <a:rPr lang="hu-HU" dirty="0" smtClean="0"/>
              <a:t>Kapcsolat a közösségi  és a univerzális (</a:t>
            </a:r>
            <a:r>
              <a:rPr lang="hu-HU" dirty="0" err="1" smtClean="0"/>
              <a:t>transzendens</a:t>
            </a:r>
            <a:r>
              <a:rPr lang="hu-HU" smtClean="0"/>
              <a:t>) </a:t>
            </a:r>
            <a:r>
              <a:rPr lang="hu-HU" dirty="0" smtClean="0"/>
              <a:t>között, </a:t>
            </a:r>
          </a:p>
          <a:p>
            <a:pPr lvl="1"/>
            <a:r>
              <a:rPr lang="hu-HU" dirty="0" smtClean="0"/>
              <a:t>Úgy hogy egyik sem szakad el a realitástól</a:t>
            </a:r>
          </a:p>
          <a:p>
            <a:pPr lvl="1"/>
            <a:endParaRPr lang="hu-HU" dirty="0" smtClean="0"/>
          </a:p>
          <a:p>
            <a:pPr lvl="1"/>
            <a:r>
              <a:rPr lang="hu-HU" dirty="0" smtClean="0"/>
              <a:t>A közjó elsősorban az anyagi javak és a közös javak fogalmára hat vissza, amelyet a közösség használ!</a:t>
            </a:r>
          </a:p>
        </p:txBody>
      </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lnSpcReduction="10000"/>
          </a:bodyPr>
          <a:lstStyle/>
          <a:p>
            <a:r>
              <a:rPr lang="hu-HU" dirty="0" smtClean="0"/>
              <a:t>A közös szabályokon nyugvó megegyezés mindenkitől megköveteli az azonos értékreferenciákat, amelyből már egy magasabb cél, a Közjó vezethető le.</a:t>
            </a:r>
          </a:p>
          <a:p>
            <a:r>
              <a:rPr lang="hu-HU" dirty="0" smtClean="0"/>
              <a:t>„ a Közjó végül is nem más mint a morális javak társadalmi és közösségi dimenziója.” Nicolas Michel</a:t>
            </a:r>
          </a:p>
          <a:p>
            <a:r>
              <a:rPr lang="hu-HU" dirty="0" smtClean="0"/>
              <a:t>A Közjó három fő eleme: 	</a:t>
            </a:r>
          </a:p>
          <a:p>
            <a:pPr lvl="1"/>
            <a:r>
              <a:rPr lang="hu-HU" dirty="0" smtClean="0"/>
              <a:t>Az emberi létezésnek és magának az embernek a tisztelete</a:t>
            </a:r>
          </a:p>
          <a:p>
            <a:pPr lvl="1"/>
            <a:r>
              <a:rPr lang="hu-HU" dirty="0" smtClean="0"/>
              <a:t>Elkötelezett viszony a társadalmi jólét és a közösség fejlődése mellett</a:t>
            </a:r>
          </a:p>
          <a:p>
            <a:pPr lvl="1"/>
            <a:r>
              <a:rPr lang="hu-HU" dirty="0" smtClean="0"/>
              <a:t>Béke – kettős értelemben – biztonság és fenntarthatóság</a:t>
            </a:r>
          </a:p>
          <a:p>
            <a:endParaRPr lang="hu-HU" dirty="0"/>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Miért vállalkozunk?</a:t>
            </a:r>
            <a:br>
              <a:rPr lang="hu-HU" dirty="0" smtClean="0"/>
            </a:br>
            <a:r>
              <a:rPr lang="hu-HU" dirty="0" smtClean="0"/>
              <a:t/>
            </a:r>
            <a:br>
              <a:rPr lang="hu-HU" dirty="0" smtClean="0"/>
            </a:br>
            <a:r>
              <a:rPr lang="hu-HU" dirty="0" smtClean="0"/>
              <a:t/>
            </a:r>
            <a:br>
              <a:rPr lang="hu-HU" dirty="0" smtClean="0"/>
            </a:br>
            <a:endParaRPr lang="hu-HU" dirty="0"/>
          </a:p>
        </p:txBody>
      </p:sp>
      <p:sp>
        <p:nvSpPr>
          <p:cNvPr id="3" name="Szöveg helye 2"/>
          <p:cNvSpPr>
            <a:spLocks noGrp="1"/>
          </p:cNvSpPr>
          <p:nvPr>
            <p:ph type="body" sz="half" idx="2"/>
          </p:nvPr>
        </p:nvSpPr>
        <p:spPr>
          <a:xfrm>
            <a:off x="609600" y="2828785"/>
            <a:ext cx="2234208" cy="2179320"/>
          </a:xfrm>
        </p:spPr>
        <p:txBody>
          <a:bodyPr/>
          <a:lstStyle/>
          <a:p>
            <a:pPr algn="ctr"/>
            <a:r>
              <a:rPr lang="hu-HU" sz="1800" dirty="0" smtClean="0"/>
              <a:t>Nem lehet úgy élni, hogy ne vállalkoznánk valamire?</a:t>
            </a:r>
          </a:p>
          <a:p>
            <a:pPr algn="ctr"/>
            <a:endParaRPr lang="hu-HU" sz="1800" dirty="0" smtClean="0"/>
          </a:p>
          <a:p>
            <a:pPr algn="ctr"/>
            <a:r>
              <a:rPr lang="hu-HU" sz="1800" dirty="0" smtClean="0"/>
              <a:t>Küldetésünk van!</a:t>
            </a:r>
          </a:p>
          <a:p>
            <a:endParaRPr lang="hu-HU" dirty="0"/>
          </a:p>
        </p:txBody>
      </p:sp>
      <p:pic>
        <p:nvPicPr>
          <p:cNvPr id="5" name="Kép helye 4" descr="P7020477.JPG"/>
          <p:cNvPicPr>
            <a:picLocks noGrp="1" noChangeAspect="1"/>
          </p:cNvPicPr>
          <p:nvPr>
            <p:ph type="pic" idx="1"/>
          </p:nvPr>
        </p:nvPicPr>
        <p:blipFill>
          <a:blip r:embed="rId3" cstate="print"/>
          <a:srcRect l="5942" r="5942"/>
          <a:stretch>
            <a:fillRect/>
          </a:stretch>
        </p:blipFill>
        <p:spPr/>
      </p:pic>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p:cNvSpPr/>
          <p:nvPr/>
        </p:nvSpPr>
        <p:spPr>
          <a:xfrm>
            <a:off x="1403648" y="1628800"/>
            <a:ext cx="7056784" cy="4464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hu-HU" dirty="0"/>
          </a:p>
        </p:txBody>
      </p:sp>
      <p:cxnSp>
        <p:nvCxnSpPr>
          <p:cNvPr id="4" name="Egyenes összekötő 3"/>
          <p:cNvCxnSpPr/>
          <p:nvPr/>
        </p:nvCxnSpPr>
        <p:spPr>
          <a:xfrm>
            <a:off x="1403648" y="3068960"/>
            <a:ext cx="7056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Egyenes összekötő 4"/>
          <p:cNvCxnSpPr/>
          <p:nvPr/>
        </p:nvCxnSpPr>
        <p:spPr>
          <a:xfrm>
            <a:off x="1403648" y="4581128"/>
            <a:ext cx="7056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Egyenes összekötő 6"/>
          <p:cNvCxnSpPr/>
          <p:nvPr/>
        </p:nvCxnSpPr>
        <p:spPr>
          <a:xfrm>
            <a:off x="3347864" y="1628800"/>
            <a:ext cx="0" cy="44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Egyenes összekötő 7"/>
          <p:cNvCxnSpPr/>
          <p:nvPr/>
        </p:nvCxnSpPr>
        <p:spPr>
          <a:xfrm>
            <a:off x="6084168" y="1628800"/>
            <a:ext cx="0" cy="4464496"/>
          </a:xfrm>
          <a:prstGeom prst="line">
            <a:avLst/>
          </a:prstGeom>
        </p:spPr>
        <p:style>
          <a:lnRef idx="1">
            <a:schemeClr val="accent1"/>
          </a:lnRef>
          <a:fillRef idx="0">
            <a:schemeClr val="accent1"/>
          </a:fillRef>
          <a:effectRef idx="0">
            <a:schemeClr val="accent1"/>
          </a:effectRef>
          <a:fontRef idx="minor">
            <a:schemeClr val="tx1"/>
          </a:fontRef>
        </p:style>
      </p:cxnSp>
      <p:sp>
        <p:nvSpPr>
          <p:cNvPr id="9" name="Szövegdoboz 8"/>
          <p:cNvSpPr txBox="1"/>
          <p:nvPr/>
        </p:nvSpPr>
        <p:spPr>
          <a:xfrm>
            <a:off x="3563888" y="1916832"/>
            <a:ext cx="1957459" cy="369332"/>
          </a:xfrm>
          <a:prstGeom prst="rect">
            <a:avLst/>
          </a:prstGeom>
          <a:noFill/>
        </p:spPr>
        <p:txBody>
          <a:bodyPr wrap="none" rtlCol="0">
            <a:spAutoFit/>
          </a:bodyPr>
          <a:lstStyle/>
          <a:p>
            <a:r>
              <a:rPr lang="hu-HU" dirty="0" smtClean="0"/>
              <a:t>Az egyén közönye</a:t>
            </a:r>
            <a:endParaRPr lang="hu-HU" dirty="0"/>
          </a:p>
        </p:txBody>
      </p:sp>
      <p:sp>
        <p:nvSpPr>
          <p:cNvPr id="10" name="Szövegdoboz 9"/>
          <p:cNvSpPr txBox="1"/>
          <p:nvPr/>
        </p:nvSpPr>
        <p:spPr>
          <a:xfrm>
            <a:off x="1547664" y="3501008"/>
            <a:ext cx="1398203" cy="646331"/>
          </a:xfrm>
          <a:prstGeom prst="rect">
            <a:avLst/>
          </a:prstGeom>
          <a:noFill/>
        </p:spPr>
        <p:txBody>
          <a:bodyPr wrap="none" rtlCol="0">
            <a:spAutoFit/>
          </a:bodyPr>
          <a:lstStyle/>
          <a:p>
            <a:r>
              <a:rPr lang="hu-HU" dirty="0" smtClean="0"/>
              <a:t>Társadalom </a:t>
            </a:r>
          </a:p>
          <a:p>
            <a:r>
              <a:rPr lang="hu-HU" dirty="0" smtClean="0"/>
              <a:t>közöny</a:t>
            </a:r>
            <a:endParaRPr lang="hu-HU" dirty="0"/>
          </a:p>
        </p:txBody>
      </p:sp>
      <p:sp>
        <p:nvSpPr>
          <p:cNvPr id="11" name="Szövegdoboz 10"/>
          <p:cNvSpPr txBox="1"/>
          <p:nvPr/>
        </p:nvSpPr>
        <p:spPr>
          <a:xfrm>
            <a:off x="3635896" y="3861048"/>
            <a:ext cx="1136850" cy="369332"/>
          </a:xfrm>
          <a:prstGeom prst="rect">
            <a:avLst/>
          </a:prstGeom>
          <a:noFill/>
        </p:spPr>
        <p:txBody>
          <a:bodyPr wrap="none" rtlCol="0">
            <a:spAutoFit/>
          </a:bodyPr>
          <a:lstStyle/>
          <a:p>
            <a:r>
              <a:rPr lang="hu-HU" dirty="0" smtClean="0"/>
              <a:t>Cinizmus</a:t>
            </a:r>
            <a:endParaRPr lang="hu-HU" dirty="0"/>
          </a:p>
        </p:txBody>
      </p:sp>
      <p:sp>
        <p:nvSpPr>
          <p:cNvPr id="12" name="Szövegdoboz 11"/>
          <p:cNvSpPr txBox="1"/>
          <p:nvPr/>
        </p:nvSpPr>
        <p:spPr>
          <a:xfrm>
            <a:off x="6372200" y="1916832"/>
            <a:ext cx="1645194" cy="369332"/>
          </a:xfrm>
          <a:prstGeom prst="rect">
            <a:avLst/>
          </a:prstGeom>
          <a:noFill/>
        </p:spPr>
        <p:txBody>
          <a:bodyPr wrap="none" rtlCol="0">
            <a:spAutoFit/>
          </a:bodyPr>
          <a:lstStyle/>
          <a:p>
            <a:r>
              <a:rPr lang="hu-HU" dirty="0" smtClean="0"/>
              <a:t>Jó az egyénnek</a:t>
            </a:r>
            <a:endParaRPr lang="hu-HU" dirty="0"/>
          </a:p>
        </p:txBody>
      </p:sp>
      <p:sp>
        <p:nvSpPr>
          <p:cNvPr id="13" name="Szövegdoboz 12"/>
          <p:cNvSpPr txBox="1"/>
          <p:nvPr/>
        </p:nvSpPr>
        <p:spPr>
          <a:xfrm>
            <a:off x="6516216" y="3861048"/>
            <a:ext cx="1809470" cy="369332"/>
          </a:xfrm>
          <a:prstGeom prst="rect">
            <a:avLst/>
          </a:prstGeom>
          <a:noFill/>
        </p:spPr>
        <p:txBody>
          <a:bodyPr wrap="none" rtlCol="0">
            <a:spAutoFit/>
          </a:bodyPr>
          <a:lstStyle/>
          <a:p>
            <a:r>
              <a:rPr lang="hu-HU" dirty="0" smtClean="0"/>
              <a:t>Individualizmus</a:t>
            </a:r>
            <a:endParaRPr lang="hu-HU" dirty="0"/>
          </a:p>
        </p:txBody>
      </p:sp>
      <p:sp>
        <p:nvSpPr>
          <p:cNvPr id="14" name="Szövegdoboz 13"/>
          <p:cNvSpPr txBox="1"/>
          <p:nvPr/>
        </p:nvSpPr>
        <p:spPr>
          <a:xfrm>
            <a:off x="1403648" y="5013176"/>
            <a:ext cx="2069093" cy="369332"/>
          </a:xfrm>
          <a:prstGeom prst="rect">
            <a:avLst/>
          </a:prstGeom>
          <a:noFill/>
        </p:spPr>
        <p:txBody>
          <a:bodyPr wrap="none" rtlCol="0">
            <a:spAutoFit/>
          </a:bodyPr>
          <a:lstStyle/>
          <a:p>
            <a:r>
              <a:rPr lang="hu-HU" dirty="0" smtClean="0"/>
              <a:t>Jó a társadalomnak</a:t>
            </a:r>
            <a:endParaRPr lang="hu-HU" dirty="0"/>
          </a:p>
        </p:txBody>
      </p:sp>
      <p:sp>
        <p:nvSpPr>
          <p:cNvPr id="15" name="Szövegdoboz 14"/>
          <p:cNvSpPr txBox="1"/>
          <p:nvPr/>
        </p:nvSpPr>
        <p:spPr>
          <a:xfrm>
            <a:off x="3707904" y="4797152"/>
            <a:ext cx="1732462" cy="923330"/>
          </a:xfrm>
          <a:prstGeom prst="rect">
            <a:avLst/>
          </a:prstGeom>
          <a:noFill/>
        </p:spPr>
        <p:txBody>
          <a:bodyPr wrap="none" rtlCol="0">
            <a:spAutoFit/>
          </a:bodyPr>
          <a:lstStyle/>
          <a:p>
            <a:r>
              <a:rPr lang="hu-HU" dirty="0" smtClean="0"/>
              <a:t>Általános érdek</a:t>
            </a:r>
          </a:p>
          <a:p>
            <a:endParaRPr lang="hu-HU" dirty="0" smtClean="0"/>
          </a:p>
          <a:p>
            <a:r>
              <a:rPr lang="hu-HU" dirty="0" smtClean="0"/>
              <a:t>Totalitarizmus</a:t>
            </a:r>
            <a:endParaRPr lang="hu-HU" dirty="0"/>
          </a:p>
        </p:txBody>
      </p:sp>
      <p:sp>
        <p:nvSpPr>
          <p:cNvPr id="16" name="Szövegdoboz 15"/>
          <p:cNvSpPr txBox="1"/>
          <p:nvPr/>
        </p:nvSpPr>
        <p:spPr>
          <a:xfrm>
            <a:off x="7020272" y="5085184"/>
            <a:ext cx="750077" cy="369332"/>
          </a:xfrm>
          <a:prstGeom prst="rect">
            <a:avLst/>
          </a:prstGeom>
          <a:noFill/>
        </p:spPr>
        <p:txBody>
          <a:bodyPr wrap="none" rtlCol="0">
            <a:spAutoFit/>
          </a:bodyPr>
          <a:lstStyle/>
          <a:p>
            <a:r>
              <a:rPr lang="hu-HU" dirty="0" smtClean="0"/>
              <a:t>Közjó</a:t>
            </a:r>
            <a:endParaRPr lang="hu-HU" dirty="0"/>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Caritas</a:t>
            </a:r>
            <a:r>
              <a:rPr lang="hu-HU" dirty="0" smtClean="0"/>
              <a:t> </a:t>
            </a:r>
            <a:r>
              <a:rPr lang="hu-HU" dirty="0" err="1" smtClean="0"/>
              <a:t>in</a:t>
            </a:r>
            <a:r>
              <a:rPr lang="hu-HU" dirty="0" smtClean="0"/>
              <a:t> </a:t>
            </a:r>
            <a:r>
              <a:rPr lang="hu-HU" dirty="0" err="1" smtClean="0"/>
              <a:t>Veritate</a:t>
            </a:r>
            <a:r>
              <a:rPr lang="hu-HU" dirty="0" smtClean="0"/>
              <a:t>, közjó és az üzleti </a:t>
            </a:r>
            <a:r>
              <a:rPr lang="hu-HU" dirty="0" err="1" smtClean="0"/>
              <a:t>vállakozás</a:t>
            </a:r>
            <a:endParaRPr lang="hu-HU" dirty="0"/>
          </a:p>
        </p:txBody>
      </p:sp>
      <p:pic>
        <p:nvPicPr>
          <p:cNvPr id="6" name="Kép 5" descr="09adomany.jpg"/>
          <p:cNvPicPr>
            <a:picLocks noChangeAspect="1"/>
          </p:cNvPicPr>
          <p:nvPr/>
        </p:nvPicPr>
        <p:blipFill>
          <a:blip r:embed="rId3" cstate="print"/>
          <a:stretch>
            <a:fillRect/>
          </a:stretch>
        </p:blipFill>
        <p:spPr>
          <a:xfrm>
            <a:off x="4424203" y="2780928"/>
            <a:ext cx="4719797" cy="2016224"/>
          </a:xfrm>
          <a:prstGeom prst="rect">
            <a:avLst/>
          </a:prstGeom>
        </p:spPr>
      </p:pic>
      <p:pic>
        <p:nvPicPr>
          <p:cNvPr id="4" name="Tartalom helye 3" descr="muzeumos_404_20110118171811_839.jpg"/>
          <p:cNvPicPr>
            <a:picLocks noGrp="1" noChangeAspect="1"/>
          </p:cNvPicPr>
          <p:nvPr>
            <p:ph idx="1"/>
          </p:nvPr>
        </p:nvPicPr>
        <p:blipFill>
          <a:blip r:embed="rId4" cstate="print"/>
          <a:stretch>
            <a:fillRect/>
          </a:stretch>
        </p:blipFill>
        <p:spPr>
          <a:xfrm>
            <a:off x="323528" y="1988840"/>
            <a:ext cx="4762500" cy="3571875"/>
          </a:xfrm>
        </p:spPr>
      </p:pic>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Caritas</a:t>
            </a:r>
            <a:r>
              <a:rPr lang="hu-HU" dirty="0" smtClean="0"/>
              <a:t> </a:t>
            </a:r>
            <a:r>
              <a:rPr lang="hu-HU" dirty="0" err="1" smtClean="0"/>
              <a:t>in</a:t>
            </a:r>
            <a:r>
              <a:rPr lang="hu-HU" dirty="0" smtClean="0"/>
              <a:t> </a:t>
            </a:r>
            <a:r>
              <a:rPr lang="hu-HU" dirty="0" err="1" smtClean="0"/>
              <a:t>Veritate</a:t>
            </a:r>
            <a:r>
              <a:rPr lang="hu-HU" dirty="0" smtClean="0"/>
              <a:t>, közjó és az üzleti </a:t>
            </a:r>
            <a:r>
              <a:rPr lang="hu-HU" dirty="0" err="1" smtClean="0"/>
              <a:t>vállakozás</a:t>
            </a:r>
            <a:endParaRPr lang="hu-HU" dirty="0"/>
          </a:p>
        </p:txBody>
      </p:sp>
      <p:pic>
        <p:nvPicPr>
          <p:cNvPr id="8" name="Tartalom helye 7" descr="205816_2.jpg"/>
          <p:cNvPicPr>
            <a:picLocks noGrp="1" noChangeAspect="1"/>
          </p:cNvPicPr>
          <p:nvPr>
            <p:ph idx="1"/>
          </p:nvPr>
        </p:nvPicPr>
        <p:blipFill>
          <a:blip r:embed="rId3" cstate="print"/>
          <a:stretch>
            <a:fillRect/>
          </a:stretch>
        </p:blipFill>
        <p:spPr>
          <a:xfrm>
            <a:off x="539552" y="1988840"/>
            <a:ext cx="2844800" cy="4216400"/>
          </a:xfrm>
        </p:spPr>
      </p:pic>
      <p:pic>
        <p:nvPicPr>
          <p:cNvPr id="9" name="Kép 8" descr="ChildLabour_reuters.jpg"/>
          <p:cNvPicPr>
            <a:picLocks noChangeAspect="1"/>
          </p:cNvPicPr>
          <p:nvPr/>
        </p:nvPicPr>
        <p:blipFill>
          <a:blip r:embed="rId4" cstate="print"/>
          <a:stretch>
            <a:fillRect/>
          </a:stretch>
        </p:blipFill>
        <p:spPr>
          <a:xfrm>
            <a:off x="3419872" y="2060848"/>
            <a:ext cx="5376597" cy="4032448"/>
          </a:xfrm>
          <a:prstGeom prst="rect">
            <a:avLst/>
          </a:prstGeom>
        </p:spPr>
      </p:pic>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Caritas</a:t>
            </a:r>
            <a:r>
              <a:rPr lang="hu-HU" dirty="0" smtClean="0"/>
              <a:t> </a:t>
            </a:r>
            <a:r>
              <a:rPr lang="hu-HU" dirty="0" err="1" smtClean="0"/>
              <a:t>in</a:t>
            </a:r>
            <a:r>
              <a:rPr lang="hu-HU" dirty="0" smtClean="0"/>
              <a:t> </a:t>
            </a:r>
            <a:r>
              <a:rPr lang="hu-HU" dirty="0" err="1" smtClean="0"/>
              <a:t>Veritate</a:t>
            </a:r>
            <a:r>
              <a:rPr lang="hu-HU" dirty="0" smtClean="0"/>
              <a:t>, közjó és az üzleti </a:t>
            </a:r>
            <a:r>
              <a:rPr lang="hu-HU" dirty="0" err="1" smtClean="0"/>
              <a:t>vállakozás</a:t>
            </a:r>
            <a:endParaRPr lang="hu-HU" dirty="0"/>
          </a:p>
        </p:txBody>
      </p:sp>
      <p:sp>
        <p:nvSpPr>
          <p:cNvPr id="3" name="Tartalom helye 2"/>
          <p:cNvSpPr>
            <a:spLocks noGrp="1"/>
          </p:cNvSpPr>
          <p:nvPr>
            <p:ph idx="1"/>
          </p:nvPr>
        </p:nvSpPr>
        <p:spPr/>
        <p:txBody>
          <a:bodyPr/>
          <a:lstStyle/>
          <a:p>
            <a:r>
              <a:rPr lang="hu-HU" dirty="0" smtClean="0"/>
              <a:t>A vállalkozás önmagában „senki  Közjavát” nem jeleníti meg, még a vállalkozás alapítóiét sem, még akkor sem, ha az életük egy jelentős részét teszik is rá!</a:t>
            </a:r>
          </a:p>
          <a:p>
            <a:r>
              <a:rPr lang="hu-HU" dirty="0" smtClean="0"/>
              <a:t>Azoknál az embereknél, akik életüket teljes egészében a munkára áldozzák, az igazi veszély, hogy azt hiszik, hogy munkájuk társadalmilag hasznos.  </a:t>
            </a:r>
          </a:p>
          <a:p>
            <a:r>
              <a:rPr lang="hu-HU" dirty="0" smtClean="0"/>
              <a:t>A vállalkozások célja pedig</a:t>
            </a:r>
          </a:p>
          <a:p>
            <a:pPr lvl="1"/>
            <a:r>
              <a:rPr lang="hu-HU" dirty="0" smtClean="0"/>
              <a:t>Növekedés</a:t>
            </a:r>
          </a:p>
          <a:p>
            <a:pPr lvl="1"/>
            <a:r>
              <a:rPr lang="hu-HU" dirty="0" smtClean="0"/>
              <a:t>Nagyobb piaci részesedés</a:t>
            </a:r>
          </a:p>
          <a:p>
            <a:pPr lvl="1"/>
            <a:r>
              <a:rPr lang="hu-HU" dirty="0" smtClean="0"/>
              <a:t>, amely viszont bezárja őket a két </a:t>
            </a:r>
            <a:r>
              <a:rPr lang="hu-HU" dirty="0" err="1" smtClean="0"/>
              <a:t>bűvszó</a:t>
            </a:r>
            <a:r>
              <a:rPr lang="hu-HU" dirty="0" smtClean="0"/>
              <a:t> csapdájába</a:t>
            </a:r>
          </a:p>
        </p:txBody>
      </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vállalkozás célja</a:t>
            </a:r>
            <a:endParaRPr lang="hu-HU" dirty="0"/>
          </a:p>
        </p:txBody>
      </p:sp>
      <p:sp>
        <p:nvSpPr>
          <p:cNvPr id="3" name="Szöveg helye 2"/>
          <p:cNvSpPr>
            <a:spLocks noGrp="1"/>
          </p:cNvSpPr>
          <p:nvPr>
            <p:ph type="body" idx="1"/>
          </p:nvPr>
        </p:nvSpPr>
        <p:spPr/>
        <p:txBody>
          <a:bodyPr/>
          <a:lstStyle/>
          <a:p>
            <a:r>
              <a:rPr lang="hu-HU" dirty="0" smtClean="0"/>
              <a:t>Közgazdasági elméletek</a:t>
            </a:r>
            <a:endParaRPr lang="hu-HU" dirty="0"/>
          </a:p>
        </p:txBody>
      </p:sp>
      <p:sp>
        <p:nvSpPr>
          <p:cNvPr id="5" name="Szöveg helye 4"/>
          <p:cNvSpPr>
            <a:spLocks noGrp="1"/>
          </p:cNvSpPr>
          <p:nvPr>
            <p:ph type="body" sz="half" idx="3"/>
          </p:nvPr>
        </p:nvSpPr>
        <p:spPr/>
        <p:txBody>
          <a:bodyPr/>
          <a:lstStyle/>
          <a:p>
            <a:r>
              <a:rPr lang="hu-HU" dirty="0" smtClean="0"/>
              <a:t>Keresztény elvek</a:t>
            </a:r>
            <a:endParaRPr lang="hu-HU" dirty="0"/>
          </a:p>
        </p:txBody>
      </p:sp>
      <p:sp>
        <p:nvSpPr>
          <p:cNvPr id="4" name="Tartalom helye 3"/>
          <p:cNvSpPr>
            <a:spLocks noGrp="1"/>
          </p:cNvSpPr>
          <p:nvPr>
            <p:ph sz="quarter" idx="2"/>
          </p:nvPr>
        </p:nvSpPr>
        <p:spPr/>
        <p:txBody>
          <a:bodyPr/>
          <a:lstStyle/>
          <a:p>
            <a:r>
              <a:rPr lang="hu-HU" dirty="0" smtClean="0"/>
              <a:t>Olyan emberi tevékenység, amelynek alapvető célja fogyasztói igények kielégítése nyereség elérése mellett.</a:t>
            </a:r>
          </a:p>
          <a:p>
            <a:r>
              <a:rPr lang="hu-HU" dirty="0" smtClean="0"/>
              <a:t>A reáleszközök összessége, amelyet tulajdonosa saját érdekeinek megfelelően működtet </a:t>
            </a:r>
            <a:endParaRPr lang="hu-HU" dirty="0"/>
          </a:p>
        </p:txBody>
      </p:sp>
      <p:sp>
        <p:nvSpPr>
          <p:cNvPr id="6" name="Tartalom helye 5"/>
          <p:cNvSpPr>
            <a:spLocks noGrp="1"/>
          </p:cNvSpPr>
          <p:nvPr>
            <p:ph sz="quarter" idx="4"/>
          </p:nvPr>
        </p:nvSpPr>
        <p:spPr/>
        <p:txBody>
          <a:bodyPr>
            <a:normAutofit lnSpcReduction="10000"/>
          </a:bodyPr>
          <a:lstStyle/>
          <a:p>
            <a:r>
              <a:rPr lang="hu-HU" dirty="0" smtClean="0"/>
              <a:t>Közvetlen célja</a:t>
            </a:r>
          </a:p>
          <a:p>
            <a:pPr>
              <a:buNone/>
            </a:pPr>
            <a:r>
              <a:rPr lang="hu-HU" dirty="0" smtClean="0"/>
              <a:t>	- anyagi szükségletek kielégítése</a:t>
            </a:r>
          </a:p>
          <a:p>
            <a:pPr>
              <a:buNone/>
            </a:pPr>
            <a:r>
              <a:rPr lang="hu-HU" dirty="0"/>
              <a:t>	</a:t>
            </a:r>
            <a:r>
              <a:rPr lang="hu-HU" dirty="0" smtClean="0"/>
              <a:t>- a </a:t>
            </a:r>
            <a:r>
              <a:rPr lang="hu-HU" dirty="0" smtClean="0">
                <a:solidFill>
                  <a:srgbClr val="FF0000"/>
                </a:solidFill>
              </a:rPr>
              <a:t>közjó</a:t>
            </a:r>
            <a:r>
              <a:rPr lang="hu-HU" dirty="0" smtClean="0"/>
              <a:t> szolgálata</a:t>
            </a:r>
          </a:p>
          <a:p>
            <a:r>
              <a:rPr lang="hu-HU" dirty="0" smtClean="0"/>
              <a:t>Magasztos célja</a:t>
            </a:r>
          </a:p>
          <a:p>
            <a:pPr>
              <a:buNone/>
            </a:pPr>
            <a:r>
              <a:rPr lang="hu-HU" dirty="0"/>
              <a:t>	</a:t>
            </a:r>
            <a:r>
              <a:rPr lang="hu-HU" dirty="0" smtClean="0"/>
              <a:t>- a </a:t>
            </a:r>
            <a:r>
              <a:rPr lang="hu-HU" dirty="0"/>
              <a:t>T</a:t>
            </a:r>
            <a:r>
              <a:rPr lang="hu-HU" dirty="0" smtClean="0"/>
              <a:t>eremtő művének folytatása, testvéreik javát mozdítják elő, és személyesen hozzájárulnak az isteni terv történelmi megvalósításához  ( GS34,57,67)</a:t>
            </a:r>
            <a:endParaRPr lang="hu-HU" dirty="0"/>
          </a:p>
        </p:txBody>
      </p:sp>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vállalkozás célja</a:t>
            </a:r>
            <a:endParaRPr lang="hu-HU" dirty="0"/>
          </a:p>
        </p:txBody>
      </p:sp>
      <p:sp>
        <p:nvSpPr>
          <p:cNvPr id="3" name="Szöveg helye 2"/>
          <p:cNvSpPr>
            <a:spLocks noGrp="1"/>
          </p:cNvSpPr>
          <p:nvPr>
            <p:ph type="body" idx="1"/>
          </p:nvPr>
        </p:nvSpPr>
        <p:spPr/>
        <p:txBody>
          <a:bodyPr/>
          <a:lstStyle/>
          <a:p>
            <a:r>
              <a:rPr lang="hu-HU" dirty="0" smtClean="0"/>
              <a:t>Közgazdasági elméletek</a:t>
            </a:r>
          </a:p>
        </p:txBody>
      </p:sp>
      <p:sp>
        <p:nvSpPr>
          <p:cNvPr id="5" name="Szöveg helye 4"/>
          <p:cNvSpPr>
            <a:spLocks noGrp="1"/>
          </p:cNvSpPr>
          <p:nvPr>
            <p:ph type="body" sz="half" idx="3"/>
          </p:nvPr>
        </p:nvSpPr>
        <p:spPr/>
        <p:txBody>
          <a:bodyPr/>
          <a:lstStyle/>
          <a:p>
            <a:r>
              <a:rPr lang="hu-HU" dirty="0" smtClean="0"/>
              <a:t>Keresztény elvek</a:t>
            </a:r>
          </a:p>
        </p:txBody>
      </p:sp>
      <p:sp>
        <p:nvSpPr>
          <p:cNvPr id="4" name="Tartalom helye 3"/>
          <p:cNvSpPr>
            <a:spLocks noGrp="1"/>
          </p:cNvSpPr>
          <p:nvPr>
            <p:ph sz="quarter" idx="2"/>
          </p:nvPr>
        </p:nvSpPr>
        <p:spPr/>
        <p:txBody>
          <a:bodyPr/>
          <a:lstStyle/>
          <a:p>
            <a:r>
              <a:rPr lang="hu-HU" dirty="0" smtClean="0"/>
              <a:t>A vállalkozást minden más olyan szervezettől, amely szintén emberi szükségletet elégít ki, megkülönbözteti a profitszerzés célja. </a:t>
            </a:r>
          </a:p>
          <a:p>
            <a:r>
              <a:rPr lang="hu-HU" dirty="0" err="1" smtClean="0"/>
              <a:t>Enélkül</a:t>
            </a:r>
            <a:r>
              <a:rPr lang="hu-HU" dirty="0" smtClean="0"/>
              <a:t> nincs vállalat!</a:t>
            </a:r>
          </a:p>
          <a:p>
            <a:r>
              <a:rPr lang="hu-HU" dirty="0" smtClean="0"/>
              <a:t>A vállalat nem csak gazdasági egység, hanem a társadalmi struktúra meghatározó része.</a:t>
            </a:r>
            <a:endParaRPr lang="hu-HU" dirty="0"/>
          </a:p>
        </p:txBody>
      </p:sp>
      <p:sp>
        <p:nvSpPr>
          <p:cNvPr id="6" name="Tartalom helye 5"/>
          <p:cNvSpPr>
            <a:spLocks noGrp="1"/>
          </p:cNvSpPr>
          <p:nvPr>
            <p:ph sz="quarter" idx="4"/>
          </p:nvPr>
        </p:nvSpPr>
        <p:spPr/>
        <p:txBody>
          <a:bodyPr/>
          <a:lstStyle/>
          <a:p>
            <a:r>
              <a:rPr lang="hu-HU" dirty="0" smtClean="0"/>
              <a:t>A nyereség nem bűn!</a:t>
            </a:r>
          </a:p>
          <a:p>
            <a:r>
              <a:rPr lang="hu-HU" dirty="0" smtClean="0"/>
              <a:t>A vállalkozónak természetesen nyereséget kell termelnie. </a:t>
            </a:r>
          </a:p>
          <a:p>
            <a:r>
              <a:rPr lang="hu-HU" dirty="0" smtClean="0"/>
              <a:t>A nyereség elérése a vállalkozó egyik társadalometikai kötelezettsége</a:t>
            </a:r>
            <a:endParaRPr lang="hu-HU" dirty="0"/>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Mi a vállalkozás működésének célja?</a:t>
            </a:r>
            <a:endParaRPr lang="hu-HU" dirty="0"/>
          </a:p>
        </p:txBody>
      </p:sp>
      <p:sp>
        <p:nvSpPr>
          <p:cNvPr id="3" name="Tartalom helye 2"/>
          <p:cNvSpPr>
            <a:spLocks noGrp="1"/>
          </p:cNvSpPr>
          <p:nvPr>
            <p:ph idx="1"/>
          </p:nvPr>
        </p:nvSpPr>
        <p:spPr/>
        <p:txBody>
          <a:bodyPr/>
          <a:lstStyle/>
          <a:p>
            <a:r>
              <a:rPr lang="hu-HU" dirty="0" smtClean="0"/>
              <a:t>Profittermelés?</a:t>
            </a:r>
          </a:p>
          <a:p>
            <a:r>
              <a:rPr lang="hu-HU" dirty="0" smtClean="0"/>
              <a:t>A részvényesek, vagy az érintettek érdekeinek szolgálata?</a:t>
            </a:r>
          </a:p>
          <a:p>
            <a:r>
              <a:rPr lang="hu-HU" dirty="0" smtClean="0"/>
              <a:t>A megismerés/magatartás alapú irányítás</a:t>
            </a:r>
          </a:p>
          <a:p>
            <a:endParaRPr lang="hu-HU" dirty="0" smtClean="0"/>
          </a:p>
          <a:p>
            <a:r>
              <a:rPr lang="hu-HU" dirty="0" smtClean="0"/>
              <a:t>A vállalkozás felelős a saját emberi közösségéért, amelynek alapítása nem kizárólag a túlfűtött ego értékeinek megvalósítása kellett, hogy motiváljon, hanem inkább a képesség valamit együtt létrehozni, kapcsolatokat építeni.</a:t>
            </a:r>
          </a:p>
          <a:p>
            <a:endParaRPr lang="hu-HU" dirty="0" smtClean="0"/>
          </a:p>
          <a:p>
            <a:endParaRPr lang="hu-HU" dirty="0"/>
          </a:p>
        </p:txBody>
      </p:sp>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Harc?  - </a:t>
            </a:r>
            <a:br>
              <a:rPr lang="hu-HU" dirty="0" smtClean="0"/>
            </a:br>
            <a:r>
              <a:rPr lang="hu-HU" dirty="0" smtClean="0"/>
              <a:t>Háborús vállalti retorika</a:t>
            </a:r>
            <a:endParaRPr lang="hu-HU" dirty="0"/>
          </a:p>
        </p:txBody>
      </p:sp>
      <p:sp>
        <p:nvSpPr>
          <p:cNvPr id="3" name="Tartalom helye 2"/>
          <p:cNvSpPr>
            <a:spLocks noGrp="1"/>
          </p:cNvSpPr>
          <p:nvPr>
            <p:ph idx="1"/>
          </p:nvPr>
        </p:nvSpPr>
        <p:spPr/>
        <p:txBody>
          <a:bodyPr/>
          <a:lstStyle/>
          <a:p>
            <a:r>
              <a:rPr lang="hu-HU" dirty="0" smtClean="0"/>
              <a:t>Elfogadhatatlan, de gyakran alkalmazott:</a:t>
            </a:r>
          </a:p>
          <a:p>
            <a:pPr lvl="1"/>
            <a:r>
              <a:rPr lang="hu-HU" dirty="0" smtClean="0"/>
              <a:t>A versenytársak szétzúzása,</a:t>
            </a:r>
          </a:p>
          <a:p>
            <a:pPr lvl="1"/>
            <a:r>
              <a:rPr lang="hu-HU" dirty="0" smtClean="0"/>
              <a:t>Legyőzése,</a:t>
            </a:r>
          </a:p>
          <a:p>
            <a:pPr lvl="1"/>
            <a:r>
              <a:rPr lang="hu-HU" dirty="0" smtClean="0"/>
              <a:t>A vevők meggyőzésének fegyvertára</a:t>
            </a:r>
          </a:p>
          <a:p>
            <a:pPr lvl="1"/>
            <a:r>
              <a:rPr lang="hu-HU" dirty="0" smtClean="0"/>
              <a:t>Megvédeni a saját </a:t>
            </a:r>
            <a:r>
              <a:rPr lang="hu-HU" dirty="0" err="1" smtClean="0"/>
              <a:t>terrítóriumnkat</a:t>
            </a:r>
            <a:r>
              <a:rPr lang="hu-HU" dirty="0" smtClean="0"/>
              <a:t>, </a:t>
            </a:r>
          </a:p>
          <a:p>
            <a:pPr lvl="1"/>
            <a:r>
              <a:rPr lang="hu-HU" dirty="0" smtClean="0"/>
              <a:t>Mozgósítás</a:t>
            </a:r>
          </a:p>
          <a:p>
            <a:pPr lvl="1"/>
            <a:endParaRPr lang="hu-HU" dirty="0" smtClean="0"/>
          </a:p>
          <a:p>
            <a:pPr lvl="1"/>
            <a:r>
              <a:rPr lang="hu-HU" dirty="0" smtClean="0"/>
              <a:t>Kiért működik?</a:t>
            </a:r>
          </a:p>
          <a:p>
            <a:pPr lvl="1"/>
            <a:r>
              <a:rPr lang="hu-HU" dirty="0" smtClean="0"/>
              <a:t>Miért Működik?</a:t>
            </a:r>
          </a:p>
          <a:p>
            <a:pPr lvl="1">
              <a:buNone/>
            </a:pPr>
            <a:endParaRPr lang="hu-HU" dirty="0" smtClean="0"/>
          </a:p>
        </p:txBody>
      </p:sp>
    </p:spTree>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NYERESÉG (PROFIT)</a:t>
            </a:r>
            <a:endParaRPr lang="hu-HU" dirty="0"/>
          </a:p>
        </p:txBody>
      </p:sp>
      <p:sp>
        <p:nvSpPr>
          <p:cNvPr id="3" name="Szöveg helye 2"/>
          <p:cNvSpPr>
            <a:spLocks noGrp="1"/>
          </p:cNvSpPr>
          <p:nvPr>
            <p:ph type="body" idx="1"/>
          </p:nvPr>
        </p:nvSpPr>
        <p:spPr/>
        <p:txBody>
          <a:bodyPr>
            <a:normAutofit fontScale="92500" lnSpcReduction="10000"/>
          </a:bodyPr>
          <a:lstStyle/>
          <a:p>
            <a:r>
              <a:rPr lang="hu-HU" dirty="0" smtClean="0"/>
              <a:t>Szemelvények : Marx: A tőke (1867)</a:t>
            </a:r>
            <a:endParaRPr lang="hu-HU" dirty="0"/>
          </a:p>
        </p:txBody>
      </p:sp>
      <p:sp>
        <p:nvSpPr>
          <p:cNvPr id="5" name="Szöveg helye 4"/>
          <p:cNvSpPr>
            <a:spLocks noGrp="1"/>
          </p:cNvSpPr>
          <p:nvPr>
            <p:ph type="body" sz="half" idx="3"/>
          </p:nvPr>
        </p:nvSpPr>
        <p:spPr>
          <a:xfrm>
            <a:off x="4716016" y="1700808"/>
            <a:ext cx="4041775" cy="654843"/>
          </a:xfrm>
        </p:spPr>
        <p:txBody>
          <a:bodyPr/>
          <a:lstStyle/>
          <a:p>
            <a:r>
              <a:rPr lang="hu-HU" dirty="0" err="1" smtClean="0"/>
              <a:t>Rerum</a:t>
            </a:r>
            <a:r>
              <a:rPr lang="hu-HU" dirty="0" smtClean="0"/>
              <a:t> </a:t>
            </a:r>
            <a:r>
              <a:rPr lang="hu-HU" dirty="0" err="1" smtClean="0"/>
              <a:t>Novarum</a:t>
            </a:r>
            <a:r>
              <a:rPr lang="hu-HU" dirty="0" smtClean="0"/>
              <a:t> (1891)</a:t>
            </a:r>
            <a:endParaRPr lang="hu-HU" dirty="0"/>
          </a:p>
        </p:txBody>
      </p:sp>
      <p:sp>
        <p:nvSpPr>
          <p:cNvPr id="4" name="Tartalom helye 3"/>
          <p:cNvSpPr>
            <a:spLocks noGrp="1"/>
          </p:cNvSpPr>
          <p:nvPr>
            <p:ph sz="quarter" idx="2"/>
          </p:nvPr>
        </p:nvSpPr>
        <p:spPr/>
        <p:txBody>
          <a:bodyPr>
            <a:normAutofit/>
          </a:bodyPr>
          <a:lstStyle/>
          <a:p>
            <a:r>
              <a:rPr lang="hu-HU" dirty="0" smtClean="0"/>
              <a:t>A </a:t>
            </a:r>
            <a:r>
              <a:rPr lang="en-US" i="1" dirty="0" err="1" smtClean="0"/>
              <a:t>tiszta</a:t>
            </a:r>
            <a:r>
              <a:rPr lang="en-US" i="1" dirty="0" smtClean="0"/>
              <a:t> </a:t>
            </a:r>
            <a:r>
              <a:rPr lang="en-US" i="1" dirty="0" err="1" smtClean="0"/>
              <a:t>nyereség</a:t>
            </a:r>
            <a:r>
              <a:rPr lang="en-US" i="1" dirty="0" smtClean="0"/>
              <a:t> - a „profit” és a „</a:t>
            </a:r>
            <a:r>
              <a:rPr lang="en-US" i="1" dirty="0" err="1" smtClean="0"/>
              <a:t>kamat</a:t>
            </a:r>
            <a:r>
              <a:rPr lang="en-US" i="1" dirty="0" smtClean="0"/>
              <a:t>”, </a:t>
            </a:r>
            <a:r>
              <a:rPr lang="hu-HU" i="1" dirty="0" smtClean="0"/>
              <a:t>a munkás meg nem fizetett munkaórájától függ!</a:t>
            </a:r>
          </a:p>
          <a:p>
            <a:r>
              <a:rPr lang="hu-HU" dirty="0" smtClean="0"/>
              <a:t>A nyereség nagysága felcsigázza a több nyereségre való farkasétvágyat.</a:t>
            </a:r>
          </a:p>
          <a:p>
            <a:r>
              <a:rPr lang="hu-HU" dirty="0" smtClean="0"/>
              <a:t>N</a:t>
            </a:r>
            <a:r>
              <a:rPr lang="nb-NO" dirty="0" smtClean="0"/>
              <a:t>yereségének </a:t>
            </a:r>
            <a:r>
              <a:rPr lang="nb-NO" i="1" dirty="0" smtClean="0"/>
              <a:t>normális forrása éppen </a:t>
            </a:r>
            <a:r>
              <a:rPr lang="hu-HU" i="1" dirty="0" smtClean="0"/>
              <a:t>a</a:t>
            </a:r>
            <a:r>
              <a:rPr lang="nb-NO" i="1" dirty="0" smtClean="0"/>
              <a:t> m</a:t>
            </a:r>
            <a:r>
              <a:rPr lang="hu-HU" i="1" dirty="0" err="1" smtClean="0"/>
              <a:t>eg</a:t>
            </a:r>
            <a:r>
              <a:rPr lang="hu-HU" i="1" dirty="0" smtClean="0"/>
              <a:t> </a:t>
            </a:r>
            <a:r>
              <a:rPr lang="hu-HU" dirty="0" smtClean="0"/>
              <a:t>nem fizetett munka.</a:t>
            </a:r>
            <a:endParaRPr lang="hu-HU" dirty="0"/>
          </a:p>
        </p:txBody>
      </p:sp>
      <p:sp>
        <p:nvSpPr>
          <p:cNvPr id="6" name="Tartalom helye 5"/>
          <p:cNvSpPr>
            <a:spLocks noGrp="1"/>
          </p:cNvSpPr>
          <p:nvPr>
            <p:ph sz="quarter" idx="4"/>
          </p:nvPr>
        </p:nvSpPr>
        <p:spPr>
          <a:xfrm>
            <a:off x="5868144" y="2514600"/>
            <a:ext cx="2818656" cy="2498576"/>
          </a:xfrm>
        </p:spPr>
        <p:txBody>
          <a:bodyPr>
            <a:normAutofit fontScale="47500" lnSpcReduction="20000"/>
          </a:bodyPr>
          <a:lstStyle/>
          <a:p>
            <a:r>
              <a:rPr lang="hu-HU" dirty="0" smtClean="0"/>
              <a:t>…a kenyérkereső munka a keresztény bölcselet fényében nem lealázó, </a:t>
            </a:r>
            <a:r>
              <a:rPr lang="hu-HU" dirty="0" err="1" smtClean="0"/>
              <a:t>hnem</a:t>
            </a:r>
            <a:r>
              <a:rPr lang="hu-HU" dirty="0" smtClean="0"/>
              <a:t> felemelő, mert az emberi élet fenntartásának tisztességes eszköze; ellenben rút és embertelen dolog az embereket a haszonszerzés puszta eszközeiként használni fel s őket többre nem becsülni, mint amennyit nyers munkaerejük ér.</a:t>
            </a:r>
          </a:p>
          <a:p>
            <a:endParaRPr lang="hu-HU" dirty="0" smtClean="0"/>
          </a:p>
          <a:p>
            <a:r>
              <a:rPr lang="hu-HU" dirty="0" smtClean="0"/>
              <a:t>Keltsen félelmet a gazdagokban Krisztus szokatlanul kemény fenyegetése (</a:t>
            </a:r>
            <a:r>
              <a:rPr lang="hu-HU" dirty="0" err="1" smtClean="0"/>
              <a:t>Lk</a:t>
            </a:r>
            <a:r>
              <a:rPr lang="hu-HU" dirty="0" smtClean="0"/>
              <a:t> 6,24-25), hogy egyszer számot kell adniuk javaik használatáról Istennek, a szigorú bírónak. </a:t>
            </a:r>
            <a:endParaRPr lang="hu-HU" dirty="0"/>
          </a:p>
        </p:txBody>
      </p:sp>
      <p:pic>
        <p:nvPicPr>
          <p:cNvPr id="7" name="Kép 6" descr="0marx.jpg"/>
          <p:cNvPicPr>
            <a:picLocks noChangeAspect="1"/>
          </p:cNvPicPr>
          <p:nvPr/>
        </p:nvPicPr>
        <p:blipFill>
          <a:blip r:embed="rId3" cstate="print"/>
          <a:stretch>
            <a:fillRect/>
          </a:stretch>
        </p:blipFill>
        <p:spPr>
          <a:xfrm>
            <a:off x="251520" y="2492896"/>
            <a:ext cx="4032448" cy="4032448"/>
          </a:xfrm>
          <a:prstGeom prst="rect">
            <a:avLst/>
          </a:prstGeom>
        </p:spPr>
      </p:pic>
      <p:pic>
        <p:nvPicPr>
          <p:cNvPr id="8" name="Kép 7" descr="rerum-novarum.jpg"/>
          <p:cNvPicPr>
            <a:picLocks noChangeAspect="1"/>
          </p:cNvPicPr>
          <p:nvPr/>
        </p:nvPicPr>
        <p:blipFill>
          <a:blip r:embed="rId4" cstate="print"/>
          <a:stretch>
            <a:fillRect/>
          </a:stretch>
        </p:blipFill>
        <p:spPr>
          <a:xfrm>
            <a:off x="5436096" y="2348880"/>
            <a:ext cx="3059128" cy="4509120"/>
          </a:xfrm>
          <a:prstGeom prst="rect">
            <a:avLst/>
          </a:prstGeom>
        </p:spPr>
      </p:pic>
    </p:spTree>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NYERESÉG (PROFIT)</a:t>
            </a:r>
            <a:endParaRPr lang="hu-HU" dirty="0"/>
          </a:p>
        </p:txBody>
      </p:sp>
      <p:sp>
        <p:nvSpPr>
          <p:cNvPr id="3" name="Szöveg helye 2"/>
          <p:cNvSpPr>
            <a:spLocks noGrp="1"/>
          </p:cNvSpPr>
          <p:nvPr>
            <p:ph type="body" idx="1"/>
          </p:nvPr>
        </p:nvSpPr>
        <p:spPr/>
        <p:txBody>
          <a:bodyPr>
            <a:normAutofit fontScale="92500" lnSpcReduction="10000"/>
          </a:bodyPr>
          <a:lstStyle/>
          <a:p>
            <a:r>
              <a:rPr lang="hu-HU" dirty="0" smtClean="0"/>
              <a:t>Szemelvények : Marx: A tőke (1867)</a:t>
            </a:r>
            <a:endParaRPr lang="hu-HU" dirty="0"/>
          </a:p>
        </p:txBody>
      </p:sp>
      <p:sp>
        <p:nvSpPr>
          <p:cNvPr id="5" name="Szöveg helye 4"/>
          <p:cNvSpPr>
            <a:spLocks noGrp="1"/>
          </p:cNvSpPr>
          <p:nvPr>
            <p:ph type="body" sz="half" idx="3"/>
          </p:nvPr>
        </p:nvSpPr>
        <p:spPr/>
        <p:txBody>
          <a:bodyPr/>
          <a:lstStyle/>
          <a:p>
            <a:r>
              <a:rPr lang="hu-HU" dirty="0" err="1" smtClean="0"/>
              <a:t>Rerum</a:t>
            </a:r>
            <a:r>
              <a:rPr lang="hu-HU" dirty="0" smtClean="0"/>
              <a:t> </a:t>
            </a:r>
            <a:r>
              <a:rPr lang="hu-HU" dirty="0" err="1" smtClean="0"/>
              <a:t>Novarum</a:t>
            </a:r>
            <a:r>
              <a:rPr lang="hu-HU" dirty="0" smtClean="0"/>
              <a:t> (1891)</a:t>
            </a:r>
            <a:endParaRPr lang="hu-HU" dirty="0"/>
          </a:p>
        </p:txBody>
      </p:sp>
      <p:sp>
        <p:nvSpPr>
          <p:cNvPr id="4" name="Tartalom helye 3"/>
          <p:cNvSpPr>
            <a:spLocks noGrp="1"/>
          </p:cNvSpPr>
          <p:nvPr>
            <p:ph sz="quarter" idx="2"/>
          </p:nvPr>
        </p:nvSpPr>
        <p:spPr/>
        <p:txBody>
          <a:bodyPr>
            <a:normAutofit/>
          </a:bodyPr>
          <a:lstStyle/>
          <a:p>
            <a:r>
              <a:rPr lang="hu-HU" dirty="0" smtClean="0"/>
              <a:t>A </a:t>
            </a:r>
            <a:r>
              <a:rPr lang="en-US" i="1" dirty="0" err="1" smtClean="0"/>
              <a:t>tiszta</a:t>
            </a:r>
            <a:r>
              <a:rPr lang="en-US" i="1" dirty="0" smtClean="0"/>
              <a:t> </a:t>
            </a:r>
            <a:r>
              <a:rPr lang="en-US" i="1" dirty="0" err="1" smtClean="0"/>
              <a:t>nyereség</a:t>
            </a:r>
            <a:r>
              <a:rPr lang="en-US" i="1" dirty="0" smtClean="0"/>
              <a:t> - a „profit” és a „</a:t>
            </a:r>
            <a:r>
              <a:rPr lang="en-US" i="1" dirty="0" err="1" smtClean="0"/>
              <a:t>kamat</a:t>
            </a:r>
            <a:r>
              <a:rPr lang="en-US" i="1" dirty="0" smtClean="0"/>
              <a:t>”, </a:t>
            </a:r>
            <a:r>
              <a:rPr lang="hu-HU" i="1" dirty="0" smtClean="0"/>
              <a:t>a munkás meg nem fizetett munkaórájától függ!</a:t>
            </a:r>
          </a:p>
          <a:p>
            <a:r>
              <a:rPr lang="hu-HU" dirty="0" smtClean="0"/>
              <a:t>A nyereség nagysága felcsigázza a több nyereségre való farkasétvágyat.</a:t>
            </a:r>
          </a:p>
          <a:p>
            <a:r>
              <a:rPr lang="hu-HU" dirty="0" smtClean="0"/>
              <a:t>N</a:t>
            </a:r>
            <a:r>
              <a:rPr lang="nb-NO" dirty="0" smtClean="0"/>
              <a:t>yereségének </a:t>
            </a:r>
            <a:r>
              <a:rPr lang="nb-NO" i="1" dirty="0" smtClean="0"/>
              <a:t>normális forrása éppen </a:t>
            </a:r>
            <a:r>
              <a:rPr lang="hu-HU" i="1" dirty="0" smtClean="0"/>
              <a:t>a</a:t>
            </a:r>
            <a:r>
              <a:rPr lang="nb-NO" i="1" dirty="0" smtClean="0"/>
              <a:t> m</a:t>
            </a:r>
            <a:r>
              <a:rPr lang="hu-HU" i="1" dirty="0" err="1" smtClean="0"/>
              <a:t>eg</a:t>
            </a:r>
            <a:r>
              <a:rPr lang="hu-HU" i="1" dirty="0" smtClean="0"/>
              <a:t> </a:t>
            </a:r>
            <a:r>
              <a:rPr lang="hu-HU" dirty="0" smtClean="0"/>
              <a:t>nem fizetett munka.</a:t>
            </a:r>
            <a:endParaRPr lang="hu-HU" dirty="0"/>
          </a:p>
        </p:txBody>
      </p:sp>
      <p:sp>
        <p:nvSpPr>
          <p:cNvPr id="6" name="Tartalom helye 5"/>
          <p:cNvSpPr>
            <a:spLocks noGrp="1"/>
          </p:cNvSpPr>
          <p:nvPr>
            <p:ph sz="quarter" idx="4"/>
          </p:nvPr>
        </p:nvSpPr>
        <p:spPr/>
        <p:txBody>
          <a:bodyPr>
            <a:normAutofit fontScale="77500" lnSpcReduction="20000"/>
          </a:bodyPr>
          <a:lstStyle/>
          <a:p>
            <a:r>
              <a:rPr lang="hu-HU" dirty="0" smtClean="0"/>
              <a:t>…a kenyérkereső munka a keresztény bölcselet fényében nem lealázó, hanem felemelő, mert az emberi élet fenntartásának tisztességes eszköze; ellenben rút és embertelen dolog az embereket a haszonszerzés puszta eszközeiként használni fel s őket többre nem becsülni, mint amennyit nyers munkaerejük ér.</a:t>
            </a:r>
          </a:p>
          <a:p>
            <a:endParaRPr lang="hu-HU" dirty="0" smtClean="0"/>
          </a:p>
          <a:p>
            <a:r>
              <a:rPr lang="hu-HU" dirty="0" smtClean="0"/>
              <a:t>Keltsen félelmet a gazdagokban Krisztus szokatlanul kemény fenyegetése (</a:t>
            </a:r>
            <a:r>
              <a:rPr lang="hu-HU" dirty="0" err="1" smtClean="0"/>
              <a:t>Lk</a:t>
            </a:r>
            <a:r>
              <a:rPr lang="hu-HU" dirty="0" smtClean="0"/>
              <a:t> 6,24-25), hogy egyszer számot kell adniuk javaik használatáról Istennek, a szigorú bírónak. </a:t>
            </a:r>
            <a:endParaRPr lang="hu-HU" dirty="0"/>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normAutofit/>
          </a:bodyPr>
          <a:lstStyle/>
          <a:p>
            <a:r>
              <a:rPr lang="hu-HU" dirty="0" smtClean="0"/>
              <a:t>Mi a Gazdaság értelme , célja?</a:t>
            </a:r>
            <a:endParaRPr lang="hu-HU" dirty="0"/>
          </a:p>
        </p:txBody>
      </p:sp>
      <p:sp>
        <p:nvSpPr>
          <p:cNvPr id="5" name="Szöveg helye 4"/>
          <p:cNvSpPr>
            <a:spLocks noGrp="1"/>
          </p:cNvSpPr>
          <p:nvPr>
            <p:ph type="body" idx="1"/>
          </p:nvPr>
        </p:nvSpPr>
        <p:spPr/>
        <p:txBody>
          <a:bodyPr>
            <a:normAutofit/>
          </a:bodyPr>
          <a:lstStyle/>
          <a:p>
            <a:r>
              <a:rPr lang="hu-HU" dirty="0" smtClean="0"/>
              <a:t>Közgazdasági elméletek</a:t>
            </a:r>
            <a:endParaRPr lang="hu-HU" dirty="0"/>
          </a:p>
        </p:txBody>
      </p:sp>
      <p:sp>
        <p:nvSpPr>
          <p:cNvPr id="7" name="Szöveg helye 6"/>
          <p:cNvSpPr>
            <a:spLocks noGrp="1"/>
          </p:cNvSpPr>
          <p:nvPr>
            <p:ph type="body" sz="half" idx="3"/>
          </p:nvPr>
        </p:nvSpPr>
        <p:spPr/>
        <p:txBody>
          <a:bodyPr>
            <a:normAutofit fontScale="77500" lnSpcReduction="20000"/>
          </a:bodyPr>
          <a:lstStyle/>
          <a:p>
            <a:endParaRPr lang="hu-HU" dirty="0" smtClean="0"/>
          </a:p>
          <a:p>
            <a:r>
              <a:rPr lang="hu-HU" sz="3400" dirty="0" smtClean="0"/>
              <a:t>Keresztény</a:t>
            </a:r>
            <a:r>
              <a:rPr lang="hu-HU" dirty="0" smtClean="0"/>
              <a:t> </a:t>
            </a:r>
            <a:r>
              <a:rPr lang="hu-HU" sz="3100" dirty="0" smtClean="0"/>
              <a:t>elvek</a:t>
            </a:r>
            <a:endParaRPr lang="hu-HU" sz="3100" dirty="0"/>
          </a:p>
        </p:txBody>
      </p:sp>
      <p:sp>
        <p:nvSpPr>
          <p:cNvPr id="6" name="Tartalom helye 5"/>
          <p:cNvSpPr>
            <a:spLocks noGrp="1"/>
          </p:cNvSpPr>
          <p:nvPr>
            <p:ph sz="quarter" idx="2"/>
          </p:nvPr>
        </p:nvSpPr>
        <p:spPr/>
        <p:txBody>
          <a:bodyPr/>
          <a:lstStyle/>
          <a:p>
            <a:r>
              <a:rPr lang="hu-HU" dirty="0" smtClean="0"/>
              <a:t>A szűken rendelkezésre álló források minimális felhasználásával </a:t>
            </a:r>
          </a:p>
          <a:p>
            <a:r>
              <a:rPr lang="hu-HU" dirty="0" smtClean="0"/>
              <a:t>a maximális nyereség elérése</a:t>
            </a:r>
          </a:p>
          <a:p>
            <a:r>
              <a:rPr lang="hu-HU" dirty="0" smtClean="0"/>
              <a:t> optimális eszközkombinációval.</a:t>
            </a:r>
            <a:endParaRPr lang="hu-HU" dirty="0"/>
          </a:p>
        </p:txBody>
      </p:sp>
      <p:sp>
        <p:nvSpPr>
          <p:cNvPr id="8" name="Tartalom helye 7"/>
          <p:cNvSpPr>
            <a:spLocks noGrp="1"/>
          </p:cNvSpPr>
          <p:nvPr>
            <p:ph sz="quarter" idx="4"/>
          </p:nvPr>
        </p:nvSpPr>
        <p:spPr/>
        <p:txBody>
          <a:bodyPr>
            <a:normAutofit/>
          </a:bodyPr>
          <a:lstStyle/>
          <a:p>
            <a:r>
              <a:rPr lang="hu-HU" dirty="0" smtClean="0"/>
              <a:t>GS64 „A termelés végső rendeltetése…az ember szolgálata…figyelembe véve anyagi a szükségleteinek rendjét, illetve értelmi, erkölcsi, lelki és vallási életének igényeit, az emberről van szó, mégpedig bárkiről, bármely csoporthoz, fajhoz tartozzék és bármely világrészen lakjék is.”</a:t>
            </a:r>
            <a:endParaRPr lang="hu-HU" dirty="0"/>
          </a:p>
        </p:txBody>
      </p:sp>
    </p:spTree>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Rerum</a:t>
            </a:r>
            <a:r>
              <a:rPr lang="hu-HU" dirty="0" smtClean="0"/>
              <a:t> </a:t>
            </a:r>
            <a:r>
              <a:rPr lang="hu-HU" dirty="0" err="1" smtClean="0"/>
              <a:t>Novarum</a:t>
            </a:r>
            <a:r>
              <a:rPr lang="hu-HU" dirty="0" smtClean="0"/>
              <a:t> (1891)</a:t>
            </a:r>
            <a:endParaRPr lang="hu-HU" dirty="0"/>
          </a:p>
        </p:txBody>
      </p:sp>
      <p:pic>
        <p:nvPicPr>
          <p:cNvPr id="6" name="Tartalom helye 5" descr="XIII Leo pápa.jpg"/>
          <p:cNvPicPr>
            <a:picLocks noGrp="1" noChangeAspect="1"/>
          </p:cNvPicPr>
          <p:nvPr>
            <p:ph idx="1"/>
          </p:nvPr>
        </p:nvPicPr>
        <p:blipFill>
          <a:blip r:embed="rId3" cstate="print"/>
          <a:stretch>
            <a:fillRect/>
          </a:stretch>
        </p:blipFill>
        <p:spPr>
          <a:xfrm>
            <a:off x="683568" y="1988840"/>
            <a:ext cx="3096344" cy="3686124"/>
          </a:xfrm>
        </p:spPr>
      </p:pic>
      <p:pic>
        <p:nvPicPr>
          <p:cNvPr id="7" name="Kép 6" descr="rerum-novarum.jpg"/>
          <p:cNvPicPr>
            <a:picLocks noChangeAspect="1"/>
          </p:cNvPicPr>
          <p:nvPr/>
        </p:nvPicPr>
        <p:blipFill>
          <a:blip r:embed="rId4" cstate="print"/>
          <a:stretch>
            <a:fillRect/>
          </a:stretch>
        </p:blipFill>
        <p:spPr>
          <a:xfrm>
            <a:off x="5436096" y="2132856"/>
            <a:ext cx="2109216" cy="3108960"/>
          </a:xfrm>
          <a:prstGeom prst="rect">
            <a:avLst/>
          </a:prstGeom>
        </p:spPr>
      </p:pic>
    </p:spTree>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Rerum</a:t>
            </a:r>
            <a:r>
              <a:rPr lang="hu-HU" dirty="0" smtClean="0"/>
              <a:t> </a:t>
            </a:r>
            <a:r>
              <a:rPr lang="hu-HU" dirty="0" err="1" smtClean="0"/>
              <a:t>Novarum</a:t>
            </a:r>
            <a:r>
              <a:rPr lang="hu-HU" dirty="0" smtClean="0"/>
              <a:t> (1891)</a:t>
            </a:r>
            <a:endParaRPr lang="hu-HU" dirty="0"/>
          </a:p>
        </p:txBody>
      </p:sp>
      <p:sp>
        <p:nvSpPr>
          <p:cNvPr id="3" name="Tartalom helye 2"/>
          <p:cNvSpPr>
            <a:spLocks noGrp="1"/>
          </p:cNvSpPr>
          <p:nvPr>
            <p:ph idx="1"/>
          </p:nvPr>
        </p:nvSpPr>
        <p:spPr/>
        <p:txBody>
          <a:bodyPr>
            <a:normAutofit fontScale="92500" lnSpcReduction="10000"/>
          </a:bodyPr>
          <a:lstStyle/>
          <a:p>
            <a:r>
              <a:rPr lang="hu-HU" dirty="0" smtClean="0"/>
              <a:t>Természetesen senki sem tartozik másnak abból adni, ami saját vagy övéi szükségleteit elégíti ki, sőt még abból sem, amire tisztességes és társadalmi állásához illő megélhetéséhez formál igényt, ,,mert senki sem köteles nem megfelelő módon élni'' (II-II, 32, 6). Ha azonban szükségleteinkről, illetve a társadalmi helyzetünknek megfelelő életszínvonalról már gondoskodtunk, kötelességünk, hogy a feleslegből a szűkölködőknek adjunk: ,,Amiben bővelkedtek, abból adjatok alamizsnát'' (</a:t>
            </a:r>
            <a:r>
              <a:rPr lang="hu-HU" dirty="0" err="1" smtClean="0"/>
              <a:t>Lk</a:t>
            </a:r>
            <a:r>
              <a:rPr lang="hu-HU" dirty="0" smtClean="0"/>
              <a:t> 11,41). Nem formális jogi kötelesség ez - kivéve a végsőszükség esetét - , hanem a keresztény szereteté, amely persze törvényes követelésre jogot nem ad.</a:t>
            </a:r>
            <a:endParaRPr lang="hu-HU" dirty="0"/>
          </a:p>
        </p:txBody>
      </p:sp>
    </p:spTree>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nyereség Henry Ford szerint</a:t>
            </a:r>
            <a:endParaRPr lang="hu-HU" dirty="0"/>
          </a:p>
        </p:txBody>
      </p:sp>
      <p:pic>
        <p:nvPicPr>
          <p:cNvPr id="4" name="Tartalom helye 3" descr="henry_ford.JPG"/>
          <p:cNvPicPr>
            <a:picLocks noGrp="1" noChangeAspect="1"/>
          </p:cNvPicPr>
          <p:nvPr>
            <p:ph idx="1"/>
          </p:nvPr>
        </p:nvPicPr>
        <p:blipFill>
          <a:blip r:embed="rId3" cstate="print"/>
          <a:stretch>
            <a:fillRect/>
          </a:stretch>
        </p:blipFill>
        <p:spPr>
          <a:xfrm>
            <a:off x="1852879" y="1935163"/>
            <a:ext cx="5438241" cy="4389437"/>
          </a:xfrm>
        </p:spPr>
      </p:pic>
    </p:spTree>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nyereség Henry Ford szerint</a:t>
            </a:r>
            <a:endParaRPr lang="hu-HU" dirty="0"/>
          </a:p>
        </p:txBody>
      </p:sp>
      <p:sp>
        <p:nvSpPr>
          <p:cNvPr id="3" name="Tartalom helye 2"/>
          <p:cNvSpPr>
            <a:spLocks noGrp="1"/>
          </p:cNvSpPr>
          <p:nvPr>
            <p:ph idx="1"/>
          </p:nvPr>
        </p:nvSpPr>
        <p:spPr/>
        <p:txBody>
          <a:bodyPr/>
          <a:lstStyle/>
          <a:p>
            <a:r>
              <a:rPr lang="hu-HU" dirty="0" smtClean="0"/>
              <a:t>„A nyereség három részre oszlik: az első rész a vállalaté, hogy szilárd, fejlődőképes és egészséges legyen, a második a munkásoké, akiknek segítségével jött létre a nyereség; a harmadik pedig bizonyos mértékben a közösségé is. A sikerrel járó vállalkozás mind a három félnek fizet osztalékot: a szervezőknek, a termelőknek és a vevőknek egyaránt!”</a:t>
            </a:r>
            <a:endParaRPr lang="hu-HU" dirty="0"/>
          </a:p>
        </p:txBody>
      </p:sp>
    </p:spTree>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Nyereség/ veszteség</a:t>
            </a:r>
            <a:endParaRPr lang="hu-HU" dirty="0"/>
          </a:p>
        </p:txBody>
      </p:sp>
      <p:sp>
        <p:nvSpPr>
          <p:cNvPr id="3" name="Tartalom helye 2"/>
          <p:cNvSpPr>
            <a:spLocks noGrp="1"/>
          </p:cNvSpPr>
          <p:nvPr>
            <p:ph idx="1"/>
          </p:nvPr>
        </p:nvSpPr>
        <p:spPr/>
        <p:txBody>
          <a:bodyPr/>
          <a:lstStyle/>
          <a:p>
            <a:endParaRPr lang="hu-HU" dirty="0" smtClean="0"/>
          </a:p>
          <a:p>
            <a:r>
              <a:rPr lang="hu-HU" dirty="0" smtClean="0"/>
              <a:t>Veszteség  			- vállalkozó vesztesége</a:t>
            </a:r>
          </a:p>
          <a:p>
            <a:pPr>
              <a:buNone/>
            </a:pPr>
            <a:r>
              <a:rPr lang="hu-HU" dirty="0" smtClean="0"/>
              <a:t>					- munkavállaló vesztesége </a:t>
            </a:r>
          </a:p>
          <a:p>
            <a:pPr>
              <a:buNone/>
            </a:pPr>
            <a:r>
              <a:rPr lang="hu-HU" dirty="0" smtClean="0"/>
              <a:t>				munkanélküliség</a:t>
            </a:r>
          </a:p>
          <a:p>
            <a:pPr>
              <a:buNone/>
            </a:pPr>
            <a:endParaRPr lang="hu-HU" dirty="0" smtClean="0"/>
          </a:p>
          <a:p>
            <a:pPr>
              <a:buNone/>
            </a:pPr>
            <a:r>
              <a:rPr lang="hu-HU" dirty="0" smtClean="0"/>
              <a:t>			nemzetgazdasági teher növekedése</a:t>
            </a:r>
          </a:p>
          <a:p>
            <a:endParaRPr lang="hu-HU" dirty="0" smtClean="0"/>
          </a:p>
          <a:p>
            <a:r>
              <a:rPr lang="hu-HU" dirty="0" smtClean="0"/>
              <a:t>Egyéni célok,</a:t>
            </a:r>
          </a:p>
          <a:p>
            <a:r>
              <a:rPr lang="hu-HU" dirty="0" smtClean="0"/>
              <a:t>Szervezeti célok</a:t>
            </a:r>
            <a:endParaRPr lang="hu-HU" dirty="0"/>
          </a:p>
        </p:txBody>
      </p:sp>
      <p:sp>
        <p:nvSpPr>
          <p:cNvPr id="4" name="Jobbra nyíl 3"/>
          <p:cNvSpPr/>
          <p:nvPr/>
        </p:nvSpPr>
        <p:spPr>
          <a:xfrm>
            <a:off x="1115616" y="4077072"/>
            <a:ext cx="97840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Jobbra nyíl 4"/>
          <p:cNvSpPr/>
          <p:nvPr/>
        </p:nvSpPr>
        <p:spPr>
          <a:xfrm>
            <a:off x="2771800" y="2276872"/>
            <a:ext cx="97840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Jobbra nyíl 5"/>
          <p:cNvSpPr/>
          <p:nvPr/>
        </p:nvSpPr>
        <p:spPr>
          <a:xfrm>
            <a:off x="1979712" y="3212976"/>
            <a:ext cx="97840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szerint </a:t>
            </a:r>
            <a:endParaRPr lang="hu-HU" dirty="0"/>
          </a:p>
        </p:txBody>
      </p:sp>
      <p:sp>
        <p:nvSpPr>
          <p:cNvPr id="3" name="Tartalom helye 2"/>
          <p:cNvSpPr>
            <a:spLocks noGrp="1"/>
          </p:cNvSpPr>
          <p:nvPr>
            <p:ph idx="1"/>
          </p:nvPr>
        </p:nvSpPr>
        <p:spPr/>
        <p:txBody>
          <a:bodyPr/>
          <a:lstStyle/>
          <a:p>
            <a:r>
              <a:rPr lang="hu-HU" dirty="0" smtClean="0"/>
              <a:t>„ a legfontosabb tőke, amelyet elsősorban kell védeni és értékelni, maga az ember, a személy a maga teljességében. (CV)</a:t>
            </a:r>
          </a:p>
          <a:p>
            <a:r>
              <a:rPr lang="hu-HU" dirty="0" smtClean="0"/>
              <a:t>„az ember az egész gazdasági és társadalmi élet forrása, középpontja és végcélja(GS)</a:t>
            </a:r>
          </a:p>
          <a:p>
            <a:r>
              <a:rPr lang="hu-HU" dirty="0" smtClean="0"/>
              <a:t>A gazdasági értékek mindig emberi értékek is, és a gazdaság működési hibáinak mindig megvan az ára az emberi oldalon is. (CV)</a:t>
            </a:r>
          </a:p>
        </p:txBody>
      </p:sp>
    </p:spTree>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szerint </a:t>
            </a:r>
            <a:endParaRPr lang="hu-HU" dirty="0"/>
          </a:p>
        </p:txBody>
      </p:sp>
      <p:sp>
        <p:nvSpPr>
          <p:cNvPr id="3" name="Tartalom helye 2"/>
          <p:cNvSpPr>
            <a:spLocks noGrp="1"/>
          </p:cNvSpPr>
          <p:nvPr>
            <p:ph idx="1"/>
          </p:nvPr>
        </p:nvSpPr>
        <p:spPr/>
        <p:txBody>
          <a:bodyPr>
            <a:normAutofit/>
          </a:bodyPr>
          <a:lstStyle/>
          <a:p>
            <a:r>
              <a:rPr lang="hu-HU" dirty="0" smtClean="0"/>
              <a:t>A tökéletes vállalkozó egyben szervező, feltaláló, felfedező és hódító is.</a:t>
            </a:r>
          </a:p>
          <a:p>
            <a:r>
              <a:rPr lang="hu-HU" dirty="0" smtClean="0"/>
              <a:t>Indítéka a létfenntartás mellett a kibontakozás, kreativitás, a vállalkozói szellem, a társadalmi presztízs és a vágy a közjó szolgálatára.</a:t>
            </a:r>
          </a:p>
          <a:p>
            <a:r>
              <a:rPr lang="hu-HU" sz="3600" dirty="0" smtClean="0"/>
              <a:t>A vállalkozások régi modelljei eltűnőben vannak…….</a:t>
            </a:r>
          </a:p>
          <a:p>
            <a:endParaRPr lang="hu-HU" dirty="0" smtClean="0"/>
          </a:p>
          <a:p>
            <a:endParaRPr lang="hu-HU" dirty="0" smtClean="0"/>
          </a:p>
          <a:p>
            <a:endParaRPr lang="hu-HU" dirty="0" smtClean="0"/>
          </a:p>
          <a:p>
            <a:endParaRPr lang="hu-HU" dirty="0" smtClean="0"/>
          </a:p>
          <a:p>
            <a:endParaRPr lang="hu-HU" dirty="0" smtClean="0"/>
          </a:p>
          <a:p>
            <a:endParaRPr lang="hu-HU" dirty="0" smtClean="0"/>
          </a:p>
          <a:p>
            <a:endParaRPr lang="hu-HU" dirty="0"/>
          </a:p>
        </p:txBody>
      </p:sp>
    </p:spTree>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és tanítások szerint </a:t>
            </a:r>
            <a:endParaRPr lang="hu-HU" dirty="0"/>
          </a:p>
        </p:txBody>
      </p:sp>
      <p:sp>
        <p:nvSpPr>
          <p:cNvPr id="3" name="Tartalom helye 2"/>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hu-HU" dirty="0" smtClean="0"/>
              <a:t>A vállalkozás kizárólag a befektetők elvárásainak felelnek meg, míg végül társadalmi értékük erre korlátozódik.</a:t>
            </a:r>
          </a:p>
        </p:txBody>
      </p:sp>
      <p:pic>
        <p:nvPicPr>
          <p:cNvPr id="4" name="Kép 3" descr="278177-8518-6.jpg"/>
          <p:cNvPicPr>
            <a:picLocks noChangeAspect="1"/>
          </p:cNvPicPr>
          <p:nvPr/>
        </p:nvPicPr>
        <p:blipFill>
          <a:blip r:embed="rId3" cstate="print"/>
          <a:stretch>
            <a:fillRect/>
          </a:stretch>
        </p:blipFill>
        <p:spPr>
          <a:xfrm>
            <a:off x="3419872" y="2996952"/>
            <a:ext cx="4651160" cy="3096344"/>
          </a:xfrm>
          <a:prstGeom prst="rect">
            <a:avLst/>
          </a:prstGeom>
        </p:spPr>
      </p:pic>
    </p:spTree>
  </p:cSld>
  <p:clrMapOvr>
    <a:masterClrMapping/>
  </p:clrMapOvr>
  <p:transition spd="med" advTm="3000">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és tanítások szerint </a:t>
            </a:r>
            <a:endParaRPr lang="hu-HU" dirty="0"/>
          </a:p>
        </p:txBody>
      </p:sp>
      <p:sp>
        <p:nvSpPr>
          <p:cNvPr id="3" name="Tartalom helye 2"/>
          <p:cNvSpPr>
            <a:spLocks noGrp="1"/>
          </p:cNvSpPr>
          <p:nvPr>
            <p:ph idx="1"/>
          </p:nvPr>
        </p:nvSpPr>
        <p:spPr/>
        <p:txBody>
          <a:bodyPr>
            <a:normAutofit/>
          </a:bodyPr>
          <a:lstStyle/>
          <a:p>
            <a:r>
              <a:rPr lang="hu-HU" dirty="0" smtClean="0"/>
              <a:t>A vállalkozás kizárólag a befektetők elvárásainak felelnek meg, míg végül társadalmi értékük erre korlátozódik</a:t>
            </a:r>
          </a:p>
          <a:p>
            <a:pPr algn="ctr">
              <a:buNone/>
            </a:pPr>
            <a:endParaRPr lang="hu-HU" dirty="0" smtClean="0"/>
          </a:p>
          <a:p>
            <a:pPr algn="ctr">
              <a:buNone/>
            </a:pPr>
            <a:r>
              <a:rPr lang="hu-HU" dirty="0" smtClean="0"/>
              <a:t>SPEKULATÍV ÉRTÉK </a:t>
            </a:r>
          </a:p>
          <a:p>
            <a:pPr algn="ctr">
              <a:buNone/>
            </a:pPr>
            <a:r>
              <a:rPr lang="hu-HU" dirty="0" smtClean="0"/>
              <a:t>Visa</a:t>
            </a:r>
          </a:p>
          <a:p>
            <a:pPr algn="ctr">
              <a:buNone/>
            </a:pPr>
            <a:r>
              <a:rPr lang="hu-HU" dirty="0" smtClean="0"/>
              <a:t>VALÓS TÁRSADALMI ÉRTÉK</a:t>
            </a:r>
          </a:p>
        </p:txBody>
      </p:sp>
    </p:spTree>
  </p:cSld>
  <p:clrMapOvr>
    <a:masterClrMapping/>
  </p:clrMapOvr>
  <p:transition spd="med" advTm="3000">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és tanítások szerint </a:t>
            </a:r>
            <a:endParaRPr lang="hu-HU" dirty="0"/>
          </a:p>
        </p:txBody>
      </p:sp>
      <p:sp>
        <p:nvSpPr>
          <p:cNvPr id="3" name="Tartalom helye 2"/>
          <p:cNvSpPr>
            <a:spLocks noGrp="1"/>
          </p:cNvSpPr>
          <p:nvPr>
            <p:ph idx="1"/>
          </p:nvPr>
        </p:nvSpPr>
        <p:spPr/>
        <p:txBody>
          <a:bodyPr>
            <a:normAutofit/>
          </a:bodyPr>
          <a:lstStyle/>
          <a:p>
            <a:r>
              <a:rPr lang="hu-HU" dirty="0" smtClean="0"/>
              <a:t>A vállalkozás kizárólag a befektetők elvárásainak felelnek meg, míg végül társadalmi értékük erre korlátozódik</a:t>
            </a:r>
          </a:p>
          <a:p>
            <a:r>
              <a:rPr lang="hu-HU" dirty="0" smtClean="0"/>
              <a:t>Az állandó, hosszútávon gondolkodó management hiánya.</a:t>
            </a:r>
          </a:p>
        </p:txBody>
      </p:sp>
    </p:spTree>
  </p:cSld>
  <p:clrMapOvr>
    <a:masterClrMapping/>
  </p:clrMapOvr>
  <p:transition spd="med" advTm="3000">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vállalkozás célja</a:t>
            </a:r>
            <a:endParaRPr lang="hu-HU" dirty="0"/>
          </a:p>
        </p:txBody>
      </p:sp>
      <p:sp>
        <p:nvSpPr>
          <p:cNvPr id="5" name="Szöveg helye 4"/>
          <p:cNvSpPr>
            <a:spLocks noGrp="1"/>
          </p:cNvSpPr>
          <p:nvPr>
            <p:ph type="body" sz="half" idx="3"/>
          </p:nvPr>
        </p:nvSpPr>
        <p:spPr/>
        <p:txBody>
          <a:bodyPr/>
          <a:lstStyle/>
          <a:p>
            <a:endParaRPr lang="hu-HU" dirty="0"/>
          </a:p>
        </p:txBody>
      </p:sp>
      <p:sp>
        <p:nvSpPr>
          <p:cNvPr id="4" name="Tartalom helye 3"/>
          <p:cNvSpPr>
            <a:spLocks noGrp="1"/>
          </p:cNvSpPr>
          <p:nvPr>
            <p:ph sz="quarter" idx="2"/>
          </p:nvPr>
        </p:nvSpPr>
        <p:spPr/>
        <p:txBody>
          <a:bodyPr/>
          <a:lstStyle/>
          <a:p>
            <a:endParaRPr lang="hu-HU" dirty="0"/>
          </a:p>
        </p:txBody>
      </p:sp>
      <p:sp>
        <p:nvSpPr>
          <p:cNvPr id="6" name="Tartalom helye 5"/>
          <p:cNvSpPr>
            <a:spLocks noGrp="1"/>
          </p:cNvSpPr>
          <p:nvPr>
            <p:ph sz="quarter" idx="4"/>
          </p:nvPr>
        </p:nvSpPr>
        <p:spPr/>
        <p:txBody>
          <a:bodyPr>
            <a:normAutofit/>
          </a:bodyPr>
          <a:lstStyle/>
          <a:p>
            <a:endParaRPr lang="hu-HU" dirty="0"/>
          </a:p>
        </p:txBody>
      </p:sp>
      <p:sp>
        <p:nvSpPr>
          <p:cNvPr id="7" name="Szöveg helye 6"/>
          <p:cNvSpPr>
            <a:spLocks noGrp="1"/>
          </p:cNvSpPr>
          <p:nvPr>
            <p:ph type="body" idx="1"/>
          </p:nvPr>
        </p:nvSpPr>
        <p:spPr/>
        <p:txBody>
          <a:bodyPr/>
          <a:lstStyle/>
          <a:p>
            <a:endParaRPr lang="hu-HU"/>
          </a:p>
        </p:txBody>
      </p:sp>
    </p:spTree>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és tanítások szerint </a:t>
            </a:r>
            <a:endParaRPr lang="hu-HU" dirty="0"/>
          </a:p>
        </p:txBody>
      </p:sp>
      <p:sp>
        <p:nvSpPr>
          <p:cNvPr id="3" name="Tartalom helye 2"/>
          <p:cNvSpPr>
            <a:spLocks noGrp="1"/>
          </p:cNvSpPr>
          <p:nvPr>
            <p:ph idx="1"/>
          </p:nvPr>
        </p:nvSpPr>
        <p:spPr/>
        <p:txBody>
          <a:bodyPr>
            <a:normAutofit/>
          </a:bodyPr>
          <a:lstStyle/>
          <a:p>
            <a:r>
              <a:rPr lang="hu-HU" dirty="0" smtClean="0"/>
              <a:t>A vállalkozás kizárólag a befektetők elvárásainak felelnek meg, míg végül társadalmi értékük erre korlátozódik</a:t>
            </a:r>
          </a:p>
          <a:p>
            <a:r>
              <a:rPr lang="hu-HU" dirty="0" smtClean="0"/>
              <a:t>Az állandó, hosszútávon gondolkodó management hiánya.</a:t>
            </a:r>
          </a:p>
          <a:p>
            <a:r>
              <a:rPr lang="hu-HU" dirty="0" smtClean="0"/>
              <a:t>A termelés kiszervezése – gyengíti a vállalkozóban a felelősségérzetet az érintettekkel,</a:t>
            </a:r>
          </a:p>
          <a:p>
            <a:endParaRPr lang="hu-HU" dirty="0" smtClean="0"/>
          </a:p>
        </p:txBody>
      </p:sp>
    </p:spTree>
  </p:cSld>
  <p:clrMapOvr>
    <a:masterClrMapping/>
  </p:clrMapOvr>
  <p:transition spd="med" advTm="3000">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Gazdasági vállalkozás- vállalkozó az enciklikák és tanítások szerint </a:t>
            </a:r>
            <a:endParaRPr lang="hu-HU" dirty="0"/>
          </a:p>
        </p:txBody>
      </p:sp>
      <p:sp>
        <p:nvSpPr>
          <p:cNvPr id="3" name="Tartalom helye 2"/>
          <p:cNvSpPr>
            <a:spLocks noGrp="1"/>
          </p:cNvSpPr>
          <p:nvPr>
            <p:ph idx="1"/>
          </p:nvPr>
        </p:nvSpPr>
        <p:spPr/>
        <p:txBody>
          <a:bodyPr>
            <a:normAutofit/>
          </a:bodyPr>
          <a:lstStyle/>
          <a:p>
            <a:r>
              <a:rPr lang="hu-HU" dirty="0" smtClean="0"/>
              <a:t>A vállalkozás kizárólag a befektetők elvárásainak felelnek meg, míg végül társadalmi értékük erre korlátozódik</a:t>
            </a:r>
          </a:p>
          <a:p>
            <a:r>
              <a:rPr lang="hu-HU" dirty="0" smtClean="0"/>
              <a:t>Az állandó, hosszútávon gondolkodó management hiánya.</a:t>
            </a:r>
          </a:p>
          <a:p>
            <a:r>
              <a:rPr lang="hu-HU" dirty="0" smtClean="0"/>
              <a:t>A termelés kiszervezése – gyengíti a vállalkozóban a felelősségérzetet az érintettekkel,</a:t>
            </a:r>
          </a:p>
          <a:p>
            <a:r>
              <a:rPr lang="hu-HU" dirty="0" smtClean="0"/>
              <a:t>A vállalkozói magatartás nem lehet egyedül a tulajdonosok érdeke</a:t>
            </a:r>
          </a:p>
          <a:p>
            <a:pPr lvl="2"/>
            <a:r>
              <a:rPr lang="hu-HU" dirty="0" err="1" smtClean="0"/>
              <a:t>Caritas</a:t>
            </a:r>
            <a:r>
              <a:rPr lang="hu-HU" dirty="0" smtClean="0"/>
              <a:t> </a:t>
            </a:r>
            <a:r>
              <a:rPr lang="hu-HU" dirty="0" err="1" smtClean="0"/>
              <a:t>in</a:t>
            </a:r>
            <a:r>
              <a:rPr lang="hu-HU" dirty="0" smtClean="0"/>
              <a:t> </a:t>
            </a:r>
            <a:r>
              <a:rPr lang="hu-HU" dirty="0" err="1" smtClean="0"/>
              <a:t>Veritate</a:t>
            </a:r>
            <a:endParaRPr lang="hu-HU" dirty="0" smtClean="0"/>
          </a:p>
        </p:txBody>
      </p:sp>
    </p:spTree>
  </p:cSld>
  <p:clrMapOvr>
    <a:masterClrMapping/>
  </p:clrMapOvr>
  <p:transition spd="med" advTm="3000">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200" dirty="0" smtClean="0"/>
              <a:t>A vállalat helye a társadalmi rendszerben</a:t>
            </a:r>
            <a:br>
              <a:rPr lang="hu-HU" sz="3200" dirty="0" smtClean="0"/>
            </a:br>
            <a:r>
              <a:rPr lang="hu-HU" sz="3200" dirty="0" smtClean="0"/>
              <a:t>- A vállalat társadalmi szerepe</a:t>
            </a:r>
            <a:endParaRPr lang="hu-HU" sz="3200" dirty="0"/>
          </a:p>
        </p:txBody>
      </p:sp>
      <p:sp>
        <p:nvSpPr>
          <p:cNvPr id="3" name="Tartalom helye 2"/>
          <p:cNvSpPr>
            <a:spLocks noGrp="1"/>
          </p:cNvSpPr>
          <p:nvPr>
            <p:ph idx="1"/>
          </p:nvPr>
        </p:nvSpPr>
        <p:spPr/>
        <p:txBody>
          <a:bodyPr>
            <a:normAutofit/>
          </a:bodyPr>
          <a:lstStyle/>
          <a:p>
            <a:r>
              <a:rPr lang="hu-HU" dirty="0" smtClean="0"/>
              <a:t>Van-e helye az erkölcsnek  a gazdaságban?</a:t>
            </a:r>
          </a:p>
          <a:p>
            <a:pPr>
              <a:buNone/>
            </a:pPr>
            <a:endParaRPr lang="hu-HU" dirty="0" smtClean="0"/>
          </a:p>
        </p:txBody>
      </p:sp>
    </p:spTree>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200" dirty="0" smtClean="0"/>
              <a:t>A vállalat helye a társadalmi rendszerben</a:t>
            </a:r>
            <a:br>
              <a:rPr lang="hu-HU" sz="3200" dirty="0" smtClean="0"/>
            </a:br>
            <a:r>
              <a:rPr lang="hu-HU" sz="3200" dirty="0" smtClean="0"/>
              <a:t>- A vállalat társadalmi szerepe</a:t>
            </a:r>
            <a:endParaRPr lang="hu-HU" sz="3200" dirty="0"/>
          </a:p>
        </p:txBody>
      </p:sp>
      <p:sp>
        <p:nvSpPr>
          <p:cNvPr id="3" name="Tartalom helye 2"/>
          <p:cNvSpPr>
            <a:spLocks noGrp="1"/>
          </p:cNvSpPr>
          <p:nvPr>
            <p:ph idx="1"/>
          </p:nvPr>
        </p:nvSpPr>
        <p:spPr/>
        <p:txBody>
          <a:bodyPr>
            <a:normAutofit/>
          </a:bodyPr>
          <a:lstStyle/>
          <a:p>
            <a:r>
              <a:rPr lang="hu-HU" dirty="0" smtClean="0"/>
              <a:t>Van-e helye az erkölcsnek  a gazdaságban?</a:t>
            </a:r>
          </a:p>
          <a:p>
            <a:r>
              <a:rPr lang="hu-HU" dirty="0" smtClean="0"/>
              <a:t>Nincs és nem is kell, mert:</a:t>
            </a:r>
          </a:p>
          <a:p>
            <a:pPr lvl="1">
              <a:buNone/>
            </a:pPr>
            <a:endParaRPr lang="hu-HU" dirty="0" smtClean="0"/>
          </a:p>
        </p:txBody>
      </p:sp>
    </p:spTree>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200" dirty="0" smtClean="0"/>
              <a:t>A vállalat helye a társadalmi rendszerben</a:t>
            </a:r>
            <a:br>
              <a:rPr lang="hu-HU" sz="3200" dirty="0" smtClean="0"/>
            </a:br>
            <a:r>
              <a:rPr lang="hu-HU" sz="3200" dirty="0" smtClean="0"/>
              <a:t>- A vállalat társadalmi szerepe</a:t>
            </a:r>
            <a:endParaRPr lang="hu-HU" sz="3200" dirty="0"/>
          </a:p>
        </p:txBody>
      </p:sp>
      <p:sp>
        <p:nvSpPr>
          <p:cNvPr id="3" name="Tartalom helye 2"/>
          <p:cNvSpPr>
            <a:spLocks noGrp="1"/>
          </p:cNvSpPr>
          <p:nvPr>
            <p:ph idx="1"/>
          </p:nvPr>
        </p:nvSpPr>
        <p:spPr/>
        <p:txBody>
          <a:bodyPr>
            <a:normAutofit/>
          </a:bodyPr>
          <a:lstStyle/>
          <a:p>
            <a:r>
              <a:rPr lang="hu-HU" dirty="0" smtClean="0"/>
              <a:t>Van-e helye az erkölcsnek  a gazdaságban?</a:t>
            </a:r>
          </a:p>
          <a:p>
            <a:r>
              <a:rPr lang="hu-HU" dirty="0" smtClean="0"/>
              <a:t>Nincs és nem is kell, mert</a:t>
            </a:r>
          </a:p>
          <a:p>
            <a:pPr lvl="1"/>
            <a:r>
              <a:rPr lang="hu-HU" dirty="0" smtClean="0"/>
              <a:t>-A  homo </a:t>
            </a:r>
            <a:r>
              <a:rPr lang="hu-HU" dirty="0" err="1" smtClean="0"/>
              <a:t>oeconomicus</a:t>
            </a:r>
            <a:r>
              <a:rPr lang="hu-HU" dirty="0" smtClean="0"/>
              <a:t> racionális egoista, a saját haszna maximalizálására törekszik. Döntéseinél nem merülnek fel morális szempontok.</a:t>
            </a:r>
          </a:p>
          <a:p>
            <a:pPr lvl="1"/>
            <a:endParaRPr lang="hu-HU" dirty="0" smtClean="0"/>
          </a:p>
          <a:p>
            <a:pPr lvl="1"/>
            <a:endParaRPr lang="hu-HU" dirty="0" smtClean="0"/>
          </a:p>
        </p:txBody>
      </p:sp>
      <p:pic>
        <p:nvPicPr>
          <p:cNvPr id="7" name="Picture 4"/>
          <p:cNvPicPr>
            <a:picLocks noChangeAspect="1" noChangeArrowheads="1"/>
          </p:cNvPicPr>
          <p:nvPr/>
        </p:nvPicPr>
        <p:blipFill>
          <a:blip r:embed="rId2" cstate="print"/>
          <a:srcRect/>
          <a:stretch>
            <a:fillRect/>
          </a:stretch>
        </p:blipFill>
        <p:spPr bwMode="auto">
          <a:xfrm>
            <a:off x="3347864" y="4197052"/>
            <a:ext cx="1905000" cy="24003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229600" cy="1212744"/>
          </a:xfrm>
        </p:spPr>
        <p:txBody>
          <a:bodyPr>
            <a:normAutofit fontScale="90000"/>
          </a:bodyPr>
          <a:lstStyle/>
          <a:p>
            <a:pPr lvl="1" algn="l" rtl="0">
              <a:spcBef>
                <a:spcPct val="0"/>
              </a:spcBef>
            </a:pPr>
            <a:r>
              <a:rPr lang="hu-HU" b="1" dirty="0" smtClean="0">
                <a:latin typeface="Arial" pitchFamily="34" charset="0"/>
              </a:rPr>
              <a:t>--  </a:t>
            </a:r>
            <a:r>
              <a:rPr lang="hu-HU" sz="2600" b="1" dirty="0" smtClean="0">
                <a:latin typeface="Arial" pitchFamily="34" charset="0"/>
              </a:rPr>
              <a:t>A piaci mechanizmus hatékony allokációt biztosít és elősegíti az utilitarista felfogás szerinti legnagyobb jó kialakulását</a:t>
            </a:r>
            <a:r>
              <a:rPr lang="hu-HU" sz="2600" dirty="0" smtClean="0">
                <a:latin typeface="Arial" pitchFamily="34" charset="0"/>
              </a:rPr>
              <a:t>.</a:t>
            </a:r>
            <a:r>
              <a:rPr lang="hu-HU" dirty="0" smtClean="0"/>
              <a:t/>
            </a:r>
            <a:br>
              <a:rPr lang="hu-HU" dirty="0" smtClean="0"/>
            </a:br>
            <a:endParaRPr lang="hu-HU"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755576" y="2060848"/>
            <a:ext cx="7056784" cy="441049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 A gazdasági versenynek megvannak a belső szabályozói.</a:t>
            </a:r>
            <a:endParaRPr lang="hu-HU"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755576" y="1988840"/>
            <a:ext cx="6120680" cy="4536504"/>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 </a:t>
            </a:r>
            <a:r>
              <a:rPr lang="hu-HU" sz="3300" dirty="0" smtClean="0"/>
              <a:t>amely hatékony jeleket biztosít (ár, bér), amelyek hatással vannak a cselekedetekre</a:t>
            </a:r>
            <a:endParaRPr lang="hu-HU" sz="3300" dirty="0"/>
          </a:p>
        </p:txBody>
      </p:sp>
      <p:sp>
        <p:nvSpPr>
          <p:cNvPr id="3" name="Tartalom helye 2"/>
          <p:cNvSpPr>
            <a:spLocks noGrp="1"/>
          </p:cNvSpPr>
          <p:nvPr>
            <p:ph idx="1"/>
          </p:nvPr>
        </p:nvSpPr>
        <p:spPr/>
        <p:txBody>
          <a:bodyPr/>
          <a:lstStyle/>
          <a:p>
            <a:endParaRPr lang="hu-HU" dirty="0"/>
          </a:p>
        </p:txBody>
      </p:sp>
      <p:pic>
        <p:nvPicPr>
          <p:cNvPr id="4" name="Picture 3"/>
          <p:cNvPicPr>
            <a:picLocks noChangeAspect="1" noChangeArrowheads="1"/>
          </p:cNvPicPr>
          <p:nvPr/>
        </p:nvPicPr>
        <p:blipFill>
          <a:blip r:embed="rId3" cstate="print"/>
          <a:srcRect/>
          <a:stretch>
            <a:fillRect/>
          </a:stretch>
        </p:blipFill>
        <p:spPr bwMode="auto">
          <a:xfrm>
            <a:off x="1691680" y="2420888"/>
            <a:ext cx="4968552" cy="394329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r>
              <a:rPr lang="hu-HU" sz="2800" dirty="0" smtClean="0"/>
              <a:t>…….és teljesen szükségtelen az a külső szabályozás, amelyet az erkölcsi normák képviselnek</a:t>
            </a:r>
            <a:endParaRPr lang="hu-HU" sz="2800"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1619672" y="1844825"/>
            <a:ext cx="5616624" cy="5256584"/>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200" dirty="0" smtClean="0"/>
              <a:t>A vállalat helye a társadalmi rendszerben</a:t>
            </a:r>
            <a:br>
              <a:rPr lang="hu-HU" sz="3200" dirty="0" smtClean="0"/>
            </a:br>
            <a:r>
              <a:rPr lang="hu-HU" sz="3200" dirty="0" smtClean="0"/>
              <a:t>- A vállalat társadalmi szerepe</a:t>
            </a:r>
            <a:endParaRPr lang="hu-HU" sz="3200" dirty="0"/>
          </a:p>
        </p:txBody>
      </p:sp>
      <p:sp>
        <p:nvSpPr>
          <p:cNvPr id="3" name="Tartalom helye 2"/>
          <p:cNvSpPr>
            <a:spLocks noGrp="1"/>
          </p:cNvSpPr>
          <p:nvPr>
            <p:ph idx="1"/>
          </p:nvPr>
        </p:nvSpPr>
        <p:spPr/>
        <p:txBody>
          <a:bodyPr>
            <a:normAutofit fontScale="92500" lnSpcReduction="20000"/>
          </a:bodyPr>
          <a:lstStyle/>
          <a:p>
            <a:r>
              <a:rPr lang="hu-HU" dirty="0" smtClean="0"/>
              <a:t>Van-e helye az erkölcsnek  a gazdaságban?</a:t>
            </a:r>
          </a:p>
          <a:p>
            <a:r>
              <a:rPr lang="hu-HU" dirty="0" smtClean="0"/>
              <a:t>Nincs és nem is kell, mert</a:t>
            </a:r>
          </a:p>
          <a:p>
            <a:pPr lvl="1"/>
            <a:r>
              <a:rPr lang="hu-HU" dirty="0" smtClean="0"/>
              <a:t>-A klasszikus közgazdaságtan emberképe a homo </a:t>
            </a:r>
            <a:r>
              <a:rPr lang="hu-HU" dirty="0" err="1" smtClean="0"/>
              <a:t>oeconomicus</a:t>
            </a:r>
            <a:r>
              <a:rPr lang="hu-HU" dirty="0" smtClean="0"/>
              <a:t> racionális egoista, aki a gazdasági racionalitás alapelvének segítségével a saját haszna maximalizálására törekszik. Döntéseinél nem merülnek fel morális szempontok.</a:t>
            </a:r>
          </a:p>
          <a:p>
            <a:pPr lvl="1"/>
            <a:r>
              <a:rPr lang="hu-HU" dirty="0" smtClean="0"/>
              <a:t>-A piaci mechanizmus hatékony allokációt biztosít és elősegíti az utilitarista felfogás szerinti legnagyobb jó kialakulását.</a:t>
            </a:r>
          </a:p>
          <a:p>
            <a:pPr lvl="1"/>
            <a:r>
              <a:rPr lang="hu-HU" dirty="0" smtClean="0"/>
              <a:t>-A gazdasági versenynek megvannak a belső szabályozói. Hatékony jeleket biztosít (ár, bér), amelyek hatással vannak a cselekedetekre és teljesen szükségtelen az a külső szabályozás, amelyet az erkölcsi normák képviselnek.</a:t>
            </a: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vállalkozás célja</a:t>
            </a:r>
            <a:endParaRPr lang="hu-HU" dirty="0"/>
          </a:p>
        </p:txBody>
      </p:sp>
      <p:sp>
        <p:nvSpPr>
          <p:cNvPr id="3" name="Szöveg helye 2"/>
          <p:cNvSpPr>
            <a:spLocks noGrp="1"/>
          </p:cNvSpPr>
          <p:nvPr>
            <p:ph type="body" idx="1"/>
          </p:nvPr>
        </p:nvSpPr>
        <p:spPr/>
        <p:txBody>
          <a:bodyPr/>
          <a:lstStyle/>
          <a:p>
            <a:r>
              <a:rPr lang="hu-HU" dirty="0" smtClean="0"/>
              <a:t>Közgazdasági elméletek</a:t>
            </a:r>
            <a:endParaRPr lang="hu-HU" dirty="0"/>
          </a:p>
        </p:txBody>
      </p:sp>
      <p:sp>
        <p:nvSpPr>
          <p:cNvPr id="5" name="Szöveg helye 4"/>
          <p:cNvSpPr>
            <a:spLocks noGrp="1"/>
          </p:cNvSpPr>
          <p:nvPr>
            <p:ph type="body" sz="half" idx="3"/>
          </p:nvPr>
        </p:nvSpPr>
        <p:spPr/>
        <p:txBody>
          <a:bodyPr/>
          <a:lstStyle/>
          <a:p>
            <a:r>
              <a:rPr lang="hu-HU" dirty="0" smtClean="0"/>
              <a:t>Keresztény elvek</a:t>
            </a:r>
            <a:endParaRPr lang="hu-HU" dirty="0"/>
          </a:p>
        </p:txBody>
      </p:sp>
      <p:sp>
        <p:nvSpPr>
          <p:cNvPr id="4" name="Tartalom helye 3"/>
          <p:cNvSpPr>
            <a:spLocks noGrp="1"/>
          </p:cNvSpPr>
          <p:nvPr>
            <p:ph sz="quarter" idx="2"/>
          </p:nvPr>
        </p:nvSpPr>
        <p:spPr/>
        <p:txBody>
          <a:bodyPr/>
          <a:lstStyle/>
          <a:p>
            <a:endParaRPr lang="hu-HU" dirty="0"/>
          </a:p>
        </p:txBody>
      </p:sp>
      <p:sp>
        <p:nvSpPr>
          <p:cNvPr id="6" name="Tartalom helye 5"/>
          <p:cNvSpPr>
            <a:spLocks noGrp="1"/>
          </p:cNvSpPr>
          <p:nvPr>
            <p:ph sz="quarter" idx="4"/>
          </p:nvPr>
        </p:nvSpPr>
        <p:spPr/>
        <p:txBody>
          <a:bodyPr>
            <a:normAutofit/>
          </a:bodyPr>
          <a:lstStyle/>
          <a:p>
            <a:endParaRPr lang="hu-HU" dirty="0"/>
          </a:p>
        </p:txBody>
      </p:sp>
    </p:spTree>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fontScale="77500" lnSpcReduction="20000"/>
          </a:bodyPr>
          <a:lstStyle/>
          <a:p>
            <a:pPr lvl="0" algn="just"/>
            <a:r>
              <a:rPr lang="hu-HU" dirty="0" smtClean="0"/>
              <a:t>A verseny a résztvevőit olyan magatartásra kényszeríti, amely nemcsak hatékony, hanem tisztességes is, hiszen az ügyfelek a tisztességtelen vállalkozótól előbb-utóbb elfordulnak, és ezáltal a versenyből kizárják. Hagyni kell tehát, hogy az erkölcsös magatartást a piac belső szabályozói kényszerítsék ki.</a:t>
            </a:r>
          </a:p>
          <a:p>
            <a:pPr lvl="0" algn="just"/>
            <a:r>
              <a:rPr lang="hu-HU" dirty="0" smtClean="0"/>
              <a:t>Egyes morálfilozófusok és közgazdászok szerint - akik John Locke gondolatából indulnak ki -, a piacnak van egyfajta természetes erkölcsi értéke, ami abból adódik, hogy a gazdasági szerveződés keretében ez a legalkalmasabb intézmény az olyan természetes értékek védelmére, mint a szabadság és a magántulajdon.</a:t>
            </a:r>
          </a:p>
          <a:p>
            <a:pPr lvl="0" algn="just"/>
            <a:r>
              <a:rPr lang="hu-HU" dirty="0" smtClean="0"/>
              <a:t>A piacgazdaság egyes radikális hívei nemcsak az erkölcsi normák gazdasági érvényességét utasítják el, hanem magát az erkölcsöt is, mint a versennyel összeférhetetlen magatartásmódot. Azt állítják, hogy az erkölcs gazdaságtól idegen megfontolások alapján eltorzítja az árakat. </a:t>
            </a:r>
          </a:p>
          <a:p>
            <a:endParaRPr lang="hu-HU" dirty="0" smtClean="0"/>
          </a:p>
          <a:p>
            <a:endParaRPr lang="hu-HU" dirty="0"/>
          </a:p>
        </p:txBody>
      </p:sp>
    </p:spTree>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Erkölcs a gazdaságban – keret a vállalatok társadalmi rendszerben történő elhelyezéséhez</a:t>
            </a:r>
            <a:endParaRPr lang="hu-HU" sz="2800" dirty="0"/>
          </a:p>
        </p:txBody>
      </p:sp>
      <p:sp>
        <p:nvSpPr>
          <p:cNvPr id="3" name="Tartalom helye 2"/>
          <p:cNvSpPr>
            <a:spLocks noGrp="1"/>
          </p:cNvSpPr>
          <p:nvPr>
            <p:ph idx="1"/>
          </p:nvPr>
        </p:nvSpPr>
        <p:spPr/>
        <p:txBody>
          <a:bodyPr>
            <a:normAutofit/>
          </a:bodyPr>
          <a:lstStyle/>
          <a:p>
            <a:r>
              <a:rPr lang="hu-HU" dirty="0" smtClean="0"/>
              <a:t>Igen, van! – érvek a tisztán erkölcsmentes gazdaság ellen:</a:t>
            </a:r>
          </a:p>
          <a:p>
            <a:endParaRPr lang="hu-HU" dirty="0" smtClean="0"/>
          </a:p>
        </p:txBody>
      </p:sp>
      <p:pic>
        <p:nvPicPr>
          <p:cNvPr id="4" name="Picture 2"/>
          <p:cNvPicPr>
            <a:picLocks noChangeAspect="1" noChangeArrowheads="1"/>
          </p:cNvPicPr>
          <p:nvPr/>
        </p:nvPicPr>
        <p:blipFill>
          <a:blip r:embed="rId2" cstate="print"/>
          <a:srcRect/>
          <a:stretch>
            <a:fillRect/>
          </a:stretch>
        </p:blipFill>
        <p:spPr bwMode="auto">
          <a:xfrm>
            <a:off x="1835696" y="2564904"/>
            <a:ext cx="5616624" cy="3851399"/>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Erkölcs a gazdaságban – keret a vállalatok társadalmi rendszerben történő elhelyezéséhez</a:t>
            </a:r>
            <a:endParaRPr lang="hu-HU" sz="2800" dirty="0"/>
          </a:p>
        </p:txBody>
      </p:sp>
      <p:sp>
        <p:nvSpPr>
          <p:cNvPr id="3" name="Tartalom helye 2"/>
          <p:cNvSpPr>
            <a:spLocks noGrp="1"/>
          </p:cNvSpPr>
          <p:nvPr>
            <p:ph idx="1"/>
          </p:nvPr>
        </p:nvSpPr>
        <p:spPr/>
        <p:txBody>
          <a:bodyPr>
            <a:normAutofit/>
          </a:bodyPr>
          <a:lstStyle/>
          <a:p>
            <a:r>
              <a:rPr lang="hu-HU" dirty="0" smtClean="0"/>
              <a:t>Igen, van! – érvek a tisztán erkölcsmentes gazdaság ellen:</a:t>
            </a:r>
          </a:p>
          <a:p>
            <a:pPr lvl="0"/>
            <a:r>
              <a:rPr lang="hu-HU" dirty="0" smtClean="0"/>
              <a:t>A szigorú önérdekkövetés, mint a gazdasági szereplők motivációja, nagyon leegyszerűsíti kérdést. A gazdasági cselekvés motivációja ugyanis összetett. Elfogadva a szigorú önérdekkövetést, megmagyarázhatatlanok lennének olyan jelenségek, mint például a csoportösszetartás vagy a japán munkamorál (</a:t>
            </a:r>
            <a:r>
              <a:rPr lang="hu-HU" dirty="0" err="1" smtClean="0"/>
              <a:t>Sen</a:t>
            </a:r>
            <a:r>
              <a:rPr lang="hu-HU" dirty="0" smtClean="0"/>
              <a:t>, 1987).</a:t>
            </a:r>
          </a:p>
        </p:txBody>
      </p:sp>
    </p:spTree>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Erkölcs a gazdaságban – keret a vállalatok társadalmi rendszerben történő elhelyezéséhez</a:t>
            </a:r>
            <a:endParaRPr lang="hu-HU" sz="2800" dirty="0"/>
          </a:p>
        </p:txBody>
      </p:sp>
      <p:sp>
        <p:nvSpPr>
          <p:cNvPr id="3" name="Tartalom helye 2"/>
          <p:cNvSpPr>
            <a:spLocks noGrp="1"/>
          </p:cNvSpPr>
          <p:nvPr>
            <p:ph idx="1"/>
          </p:nvPr>
        </p:nvSpPr>
        <p:spPr/>
        <p:txBody>
          <a:bodyPr>
            <a:normAutofit fontScale="92500"/>
          </a:bodyPr>
          <a:lstStyle/>
          <a:p>
            <a:r>
              <a:rPr lang="hu-HU" dirty="0" smtClean="0"/>
              <a:t>Igen, van! – érvek a tisztán erkölcsmentes gazdaság ellen:</a:t>
            </a:r>
          </a:p>
          <a:p>
            <a:pPr lvl="0"/>
            <a:r>
              <a:rPr lang="hu-HU" dirty="0" smtClean="0"/>
              <a:t>Az erkölcsi normák felesleges voltát hangoztatók előfeltételezik, hogy a tényleges piaci verseny nem tér el jelentősen az elméletileg feltétezett piaci versenytől. A tökéletes piac viszont egy absztrakció, amitől a valós piaci viszonyok jelentős mértékben eltérnek. Ebből az következik, hogy a piac nem tekinthető autonóm társadalmi szférának, amelyben csak belső meghatározottság érvényesül. Így az erkölcsi normák külsődlegességét és egyben felesleges voltát hangoztató érv is elveszti bizonyító erejét.</a:t>
            </a:r>
          </a:p>
        </p:txBody>
      </p:sp>
    </p:spTree>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Erkölcs a gazdaságban – keret a vállalatok társadalmi rendszerben történő elhelyezéséhez</a:t>
            </a:r>
            <a:endParaRPr lang="hu-HU" sz="2800" dirty="0"/>
          </a:p>
        </p:txBody>
      </p:sp>
      <p:sp>
        <p:nvSpPr>
          <p:cNvPr id="3" name="Tartalom helye 2"/>
          <p:cNvSpPr>
            <a:spLocks noGrp="1"/>
          </p:cNvSpPr>
          <p:nvPr>
            <p:ph idx="1"/>
          </p:nvPr>
        </p:nvSpPr>
        <p:spPr/>
        <p:txBody>
          <a:bodyPr>
            <a:normAutofit/>
          </a:bodyPr>
          <a:lstStyle/>
          <a:p>
            <a:r>
              <a:rPr lang="hu-HU" dirty="0" smtClean="0"/>
              <a:t>Igen, van! – érvek a tisztán erkölcsmentes gazdaság ellen:</a:t>
            </a:r>
          </a:p>
          <a:p>
            <a:pPr lvl="0"/>
            <a:r>
              <a:rPr lang="hu-HU" dirty="0" smtClean="0"/>
              <a:t>A gazdálkodás során negatív </a:t>
            </a:r>
            <a:r>
              <a:rPr lang="hu-HU" dirty="0" err="1" smtClean="0"/>
              <a:t>extern</a:t>
            </a:r>
            <a:r>
              <a:rPr lang="hu-HU" dirty="0" smtClean="0"/>
              <a:t> hatások léphetnek fel, amelyek nem a piaci viszonyokon keresztül érvényesülnek. Ilyen például a környezetszennyezés problémája.</a:t>
            </a:r>
          </a:p>
        </p:txBody>
      </p:sp>
    </p:spTree>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147248" cy="1140736"/>
          </a:xfrm>
        </p:spPr>
        <p:txBody>
          <a:bodyPr>
            <a:noAutofit/>
          </a:bodyPr>
          <a:lstStyle/>
          <a:p>
            <a:r>
              <a:rPr lang="hu-HU" sz="3200" dirty="0" smtClean="0"/>
              <a:t>Erkölcs a gazdaságban – keret a vállalatok társadalmi rendszerben történő elhelyezéséhez</a:t>
            </a:r>
            <a:endParaRPr lang="hu-HU" sz="3200" dirty="0"/>
          </a:p>
        </p:txBody>
      </p:sp>
      <p:sp>
        <p:nvSpPr>
          <p:cNvPr id="3" name="Tartalom helye 2"/>
          <p:cNvSpPr>
            <a:spLocks noGrp="1"/>
          </p:cNvSpPr>
          <p:nvPr>
            <p:ph idx="1"/>
          </p:nvPr>
        </p:nvSpPr>
        <p:spPr/>
        <p:txBody>
          <a:bodyPr>
            <a:normAutofit/>
          </a:bodyPr>
          <a:lstStyle/>
          <a:p>
            <a:pPr lvl="0"/>
            <a:r>
              <a:rPr lang="hu-HU" dirty="0" smtClean="0"/>
              <a:t>A tényleges piac egyenlőtlen elosztást eredményez, amely nem maximalizálja a társadalmi hasznot.</a:t>
            </a:r>
          </a:p>
          <a:p>
            <a:endParaRPr lang="hu-HU" dirty="0"/>
          </a:p>
        </p:txBody>
      </p:sp>
    </p:spTree>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147248" cy="1140736"/>
          </a:xfrm>
        </p:spPr>
        <p:txBody>
          <a:bodyPr>
            <a:noAutofit/>
          </a:bodyPr>
          <a:lstStyle/>
          <a:p>
            <a:r>
              <a:rPr lang="hu-HU" sz="3200" dirty="0" smtClean="0"/>
              <a:t>Erkölcs a gazdaságban – keret a vállalatok társadalmi rendszerben történő elhelyezéséhez</a:t>
            </a:r>
            <a:endParaRPr lang="hu-HU" sz="3200" dirty="0"/>
          </a:p>
        </p:txBody>
      </p:sp>
      <p:sp>
        <p:nvSpPr>
          <p:cNvPr id="3" name="Tartalom helye 2"/>
          <p:cNvSpPr>
            <a:spLocks noGrp="1"/>
          </p:cNvSpPr>
          <p:nvPr>
            <p:ph idx="1"/>
          </p:nvPr>
        </p:nvSpPr>
        <p:spPr/>
        <p:txBody>
          <a:bodyPr>
            <a:normAutofit/>
          </a:bodyPr>
          <a:lstStyle/>
          <a:p>
            <a:pPr lvl="0"/>
            <a:r>
              <a:rPr lang="hu-HU" dirty="0" smtClean="0"/>
              <a:t>Az utilitarizmus nem biztosít az alapvető polgári és politikai jogok számára megfelelő alapot, mivel a társadalmat az egymástól elkülönült egyének puszta együtteseként fogja fel. A „legnagyobb boldogságot a legtöbb ember számára” elv megteremti annak a lehetőségét, hogy egyeseket kizárjanak az alapvető polgári és politikai jogokból a többség érdekére hivatkozva (</a:t>
            </a:r>
            <a:r>
              <a:rPr lang="hu-HU" dirty="0" err="1" smtClean="0"/>
              <a:t>Rawls</a:t>
            </a:r>
            <a:r>
              <a:rPr lang="hu-HU" dirty="0" smtClean="0"/>
              <a:t>, 1971).</a:t>
            </a:r>
          </a:p>
          <a:p>
            <a:endParaRPr lang="hu-HU" dirty="0"/>
          </a:p>
        </p:txBody>
      </p:sp>
    </p:spTree>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229600" cy="636680"/>
          </a:xfrm>
        </p:spPr>
        <p:txBody>
          <a:bodyPr>
            <a:normAutofit fontScale="90000"/>
          </a:bodyPr>
          <a:lstStyle/>
          <a:p>
            <a:r>
              <a:rPr lang="hu-HU" sz="4000" b="1" dirty="0" smtClean="0"/>
              <a:t>Az erkölcsi szabályozás szükségessége</a:t>
            </a:r>
            <a:endParaRPr lang="hu-HU" sz="4000" dirty="0"/>
          </a:p>
        </p:txBody>
      </p:sp>
      <p:sp>
        <p:nvSpPr>
          <p:cNvPr id="3" name="Tartalom helye 2"/>
          <p:cNvSpPr>
            <a:spLocks noGrp="1"/>
          </p:cNvSpPr>
          <p:nvPr>
            <p:ph idx="1"/>
          </p:nvPr>
        </p:nvSpPr>
        <p:spPr>
          <a:xfrm>
            <a:off x="457200" y="1412776"/>
            <a:ext cx="8229600" cy="4911824"/>
          </a:xfrm>
        </p:spPr>
        <p:txBody>
          <a:bodyPr>
            <a:normAutofit fontScale="85000" lnSpcReduction="20000"/>
          </a:bodyPr>
          <a:lstStyle/>
          <a:p>
            <a:pPr lvl="0"/>
            <a:r>
              <a:rPr lang="hu-HU" dirty="0" smtClean="0"/>
              <a:t>A versenyt nem egymástól elszigetelt egyének </a:t>
            </a:r>
            <a:r>
              <a:rPr lang="hu-HU" dirty="0" err="1" smtClean="0"/>
              <a:t>kalkulatív</a:t>
            </a:r>
            <a:r>
              <a:rPr lang="hu-HU" dirty="0" smtClean="0"/>
              <a:t> viselkedése alakítja ki, ahogy a neoklasszikus közgazdaságtan hirdeti, hanem a verseny akkor virágzik, ha a társadalmi kötelékek elég erősek ahhoz, hogy meglegyen a bizalom, és alacsonyak legyenek a tranzakciós költségek, de azért ne nyomják el az emberek csere-orientációját (</a:t>
            </a:r>
            <a:r>
              <a:rPr lang="hu-HU" dirty="0" err="1" smtClean="0"/>
              <a:t>Etzioni</a:t>
            </a:r>
            <a:r>
              <a:rPr lang="hu-HU" dirty="0" smtClean="0"/>
              <a:t>, 1988). </a:t>
            </a:r>
          </a:p>
          <a:p>
            <a:pPr lvl="0"/>
            <a:endParaRPr lang="hu-HU" dirty="0" smtClean="0"/>
          </a:p>
          <a:p>
            <a:r>
              <a:rPr lang="hu-HU" dirty="0" smtClean="0"/>
              <a:t>Bár a gazdálkodók versengenek egymással, hiszen egyéni érdekeik számottevően ellentétesek, de vannak közös érdekeik is, és az utóbbiak együttműködésre és érdekeik kölcsönös figyelembevételére késztetik őket. Az eredményes gazdasági tevékenység feltételezi, hogy a felek szerződéseiket megtartják. Minden jogállam törvényekkel szabályozza a szerződők kötelességeit és jogait. Ha nem bízhatnak egymásban, hanem csak a jogi szankciók kényszerítő erejére számíthatnak, hosszadalmas és költséges procedúra elé néznek.</a:t>
            </a:r>
          </a:p>
          <a:p>
            <a:endParaRPr lang="hu-HU" dirty="0" smtClean="0"/>
          </a:p>
          <a:p>
            <a:endParaRPr lang="hu-HU" dirty="0"/>
          </a:p>
        </p:txBody>
      </p:sp>
    </p:spTree>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704088"/>
            <a:ext cx="8147248" cy="1140736"/>
          </a:xfrm>
        </p:spPr>
        <p:txBody>
          <a:bodyPr>
            <a:noAutofit/>
          </a:bodyPr>
          <a:lstStyle/>
          <a:p>
            <a:r>
              <a:rPr lang="hu-HU" sz="3200" dirty="0" smtClean="0"/>
              <a:t>Erkölcs a gazdaságban – keret a vállalatok társadalmi rendszerben történő elhelyezéséhez</a:t>
            </a:r>
            <a:endParaRPr lang="hu-HU" sz="3200" dirty="0"/>
          </a:p>
        </p:txBody>
      </p:sp>
      <p:sp>
        <p:nvSpPr>
          <p:cNvPr id="3" name="Tartalom helye 2"/>
          <p:cNvSpPr>
            <a:spLocks noGrp="1"/>
          </p:cNvSpPr>
          <p:nvPr>
            <p:ph idx="1"/>
          </p:nvPr>
        </p:nvSpPr>
        <p:spPr/>
        <p:txBody>
          <a:bodyPr>
            <a:normAutofit/>
          </a:bodyPr>
          <a:lstStyle/>
          <a:p>
            <a:r>
              <a:rPr lang="hu-HU" dirty="0" smtClean="0"/>
              <a:t>Sokan vélekednek úgy, hogy a gazdasági versengés résztvevőit elsődlegesen a haszonszerzés vezeti, és ha e cél elérése azt kívánja, könnyen túlteszik magukat minden erkölcsi gátláson és aggályon. Minthogy a piac ellenzői az erkölcstant az emberséges magatartás iskolájának tarják, arra a következtetésre jutnak, hogy a piac a társadalom egyik </a:t>
            </a:r>
            <a:r>
              <a:rPr lang="hu-HU" dirty="0" err="1" smtClean="0"/>
              <a:t>antihumánus</a:t>
            </a:r>
            <a:r>
              <a:rPr lang="hu-HU" dirty="0" smtClean="0"/>
              <a:t> intézménye.</a:t>
            </a:r>
          </a:p>
          <a:p>
            <a:endParaRPr lang="hu-HU" dirty="0"/>
          </a:p>
        </p:txBody>
      </p:sp>
    </p:spTree>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Minden gazdasági döntés erkölcsi jellegű következményekkel jár ( CV37)</a:t>
            </a:r>
            <a:endParaRPr lang="hu-HU" sz="2800" dirty="0"/>
          </a:p>
        </p:txBody>
      </p:sp>
      <p:sp>
        <p:nvSpPr>
          <p:cNvPr id="3" name="Tartalom helye 2"/>
          <p:cNvSpPr>
            <a:spLocks noGrp="1"/>
          </p:cNvSpPr>
          <p:nvPr>
            <p:ph sz="half" idx="1"/>
          </p:nvPr>
        </p:nvSpPr>
        <p:spPr/>
        <p:txBody>
          <a:bodyPr>
            <a:normAutofit/>
          </a:bodyPr>
          <a:lstStyle/>
          <a:p>
            <a:endParaRPr lang="hu-HU" dirty="0"/>
          </a:p>
        </p:txBody>
      </p:sp>
      <p:sp>
        <p:nvSpPr>
          <p:cNvPr id="5" name="Tartalom helye 4"/>
          <p:cNvSpPr>
            <a:spLocks noGrp="1"/>
          </p:cNvSpPr>
          <p:nvPr>
            <p:ph sz="half" idx="2"/>
          </p:nvPr>
        </p:nvSpPr>
        <p:spPr/>
        <p:txBody>
          <a:bodyPr/>
          <a:lstStyle/>
          <a:p>
            <a:endParaRPr lang="hu-HU" dirty="0"/>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vállalkozás célja</a:t>
            </a:r>
            <a:endParaRPr lang="hu-HU" dirty="0"/>
          </a:p>
        </p:txBody>
      </p:sp>
      <p:sp>
        <p:nvSpPr>
          <p:cNvPr id="3" name="Szöveg helye 2"/>
          <p:cNvSpPr>
            <a:spLocks noGrp="1"/>
          </p:cNvSpPr>
          <p:nvPr>
            <p:ph type="body" idx="1"/>
          </p:nvPr>
        </p:nvSpPr>
        <p:spPr/>
        <p:txBody>
          <a:bodyPr/>
          <a:lstStyle/>
          <a:p>
            <a:r>
              <a:rPr lang="hu-HU" dirty="0" smtClean="0"/>
              <a:t>Közgazdasági elméletek</a:t>
            </a:r>
            <a:endParaRPr lang="hu-HU" dirty="0"/>
          </a:p>
        </p:txBody>
      </p:sp>
      <p:sp>
        <p:nvSpPr>
          <p:cNvPr id="5" name="Szöveg helye 4"/>
          <p:cNvSpPr>
            <a:spLocks noGrp="1"/>
          </p:cNvSpPr>
          <p:nvPr>
            <p:ph type="body" sz="half" idx="3"/>
          </p:nvPr>
        </p:nvSpPr>
        <p:spPr/>
        <p:txBody>
          <a:bodyPr/>
          <a:lstStyle/>
          <a:p>
            <a:r>
              <a:rPr lang="hu-HU" dirty="0" smtClean="0"/>
              <a:t>Keresztény elvek</a:t>
            </a:r>
            <a:endParaRPr lang="hu-HU" dirty="0"/>
          </a:p>
        </p:txBody>
      </p:sp>
      <p:sp>
        <p:nvSpPr>
          <p:cNvPr id="4" name="Tartalom helye 3"/>
          <p:cNvSpPr>
            <a:spLocks noGrp="1"/>
          </p:cNvSpPr>
          <p:nvPr>
            <p:ph sz="quarter" idx="2"/>
          </p:nvPr>
        </p:nvSpPr>
        <p:spPr/>
        <p:txBody>
          <a:bodyPr/>
          <a:lstStyle/>
          <a:p>
            <a:r>
              <a:rPr lang="hu-HU" dirty="0" smtClean="0"/>
              <a:t>Olyan emberi tevékenység, amelynek alapvető célja fogyasztói igények kielégítése nyereség elérése mellett.</a:t>
            </a:r>
          </a:p>
          <a:p>
            <a:r>
              <a:rPr lang="hu-HU" dirty="0" smtClean="0"/>
              <a:t>A reáleszközök összessége, amelyet tulajdonosa saját érdekeinek megfelelően működtet </a:t>
            </a:r>
            <a:endParaRPr lang="hu-HU" dirty="0"/>
          </a:p>
        </p:txBody>
      </p:sp>
      <p:sp>
        <p:nvSpPr>
          <p:cNvPr id="6" name="Tartalom helye 5"/>
          <p:cNvSpPr>
            <a:spLocks noGrp="1"/>
          </p:cNvSpPr>
          <p:nvPr>
            <p:ph sz="quarter" idx="4"/>
          </p:nvPr>
        </p:nvSpPr>
        <p:spPr/>
        <p:txBody>
          <a:bodyPr>
            <a:normAutofit lnSpcReduction="10000"/>
          </a:bodyPr>
          <a:lstStyle/>
          <a:p>
            <a:r>
              <a:rPr lang="hu-HU" dirty="0" smtClean="0"/>
              <a:t>Közvetlen célja</a:t>
            </a:r>
          </a:p>
          <a:p>
            <a:pPr>
              <a:buNone/>
            </a:pPr>
            <a:r>
              <a:rPr lang="hu-HU" dirty="0" smtClean="0"/>
              <a:t>	- anyagi szükségletek kielégítése</a:t>
            </a:r>
          </a:p>
          <a:p>
            <a:pPr>
              <a:buNone/>
            </a:pPr>
            <a:r>
              <a:rPr lang="hu-HU" dirty="0"/>
              <a:t>	</a:t>
            </a:r>
            <a:r>
              <a:rPr lang="hu-HU" dirty="0" smtClean="0"/>
              <a:t>- a </a:t>
            </a:r>
            <a:r>
              <a:rPr lang="hu-HU" dirty="0" smtClean="0">
                <a:solidFill>
                  <a:srgbClr val="FF0000"/>
                </a:solidFill>
              </a:rPr>
              <a:t>közjó</a:t>
            </a:r>
            <a:r>
              <a:rPr lang="hu-HU" dirty="0" smtClean="0"/>
              <a:t> szolgálata</a:t>
            </a:r>
          </a:p>
          <a:p>
            <a:r>
              <a:rPr lang="hu-HU" dirty="0" smtClean="0"/>
              <a:t>Magasztos célja</a:t>
            </a:r>
          </a:p>
          <a:p>
            <a:pPr>
              <a:buNone/>
            </a:pPr>
            <a:r>
              <a:rPr lang="hu-HU" dirty="0"/>
              <a:t>	</a:t>
            </a:r>
            <a:r>
              <a:rPr lang="hu-HU" dirty="0" smtClean="0"/>
              <a:t>- a </a:t>
            </a:r>
            <a:r>
              <a:rPr lang="hu-HU" dirty="0"/>
              <a:t>T</a:t>
            </a:r>
            <a:r>
              <a:rPr lang="hu-HU" dirty="0" smtClean="0"/>
              <a:t>eremtő művének folytatása, testvéreik javát mozdítják elő, és személyesen hozzájárulnak az isteni terv történelmi megvalósításához  ( GS34,57,67)</a:t>
            </a:r>
            <a:endParaRPr lang="hu-HU" dirty="0"/>
          </a:p>
        </p:txBody>
      </p:sp>
    </p:spTree>
  </p:cSld>
  <p:clrMapOvr>
    <a:masterClrMapping/>
  </p:clrMapOvr>
  <p:transition spd="med">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Minden gazdasági döntés erkölcsi jellegű következményekkel jár ( CV37)</a:t>
            </a:r>
            <a:endParaRPr lang="hu-HU" sz="2800" dirty="0"/>
          </a:p>
        </p:txBody>
      </p:sp>
      <p:sp>
        <p:nvSpPr>
          <p:cNvPr id="3" name="Tartalom helye 2"/>
          <p:cNvSpPr>
            <a:spLocks noGrp="1"/>
          </p:cNvSpPr>
          <p:nvPr>
            <p:ph sz="half" idx="1"/>
          </p:nvPr>
        </p:nvSpPr>
        <p:spPr/>
        <p:txBody>
          <a:bodyPr>
            <a:normAutofit/>
          </a:bodyPr>
          <a:lstStyle/>
          <a:p>
            <a:endParaRPr lang="hu-HU" dirty="0"/>
          </a:p>
        </p:txBody>
      </p:sp>
      <p:pic>
        <p:nvPicPr>
          <p:cNvPr id="21506" name="Picture 2"/>
          <p:cNvPicPr>
            <a:picLocks noGrp="1" noChangeAspect="1" noChangeArrowheads="1"/>
          </p:cNvPicPr>
          <p:nvPr>
            <p:ph sz="half" idx="2"/>
          </p:nvPr>
        </p:nvPicPr>
        <p:blipFill>
          <a:blip r:embed="rId2" cstate="print"/>
          <a:srcRect/>
          <a:stretch>
            <a:fillRect/>
          </a:stretch>
        </p:blipFill>
        <p:spPr bwMode="auto">
          <a:xfrm>
            <a:off x="4762500" y="2266156"/>
            <a:ext cx="3810000" cy="37433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2800" dirty="0" smtClean="0"/>
              <a:t>Minden gazdasági döntés erkölcsi jellegű következményekkel jár ( CV37)</a:t>
            </a:r>
            <a:endParaRPr lang="hu-HU" sz="2800" dirty="0"/>
          </a:p>
        </p:txBody>
      </p:sp>
      <p:sp>
        <p:nvSpPr>
          <p:cNvPr id="3" name="Tartalom helye 2"/>
          <p:cNvSpPr>
            <a:spLocks noGrp="1"/>
          </p:cNvSpPr>
          <p:nvPr>
            <p:ph sz="half" idx="1"/>
          </p:nvPr>
        </p:nvSpPr>
        <p:spPr/>
        <p:txBody>
          <a:bodyPr>
            <a:normAutofit fontScale="55000" lnSpcReduction="20000"/>
          </a:bodyPr>
          <a:lstStyle/>
          <a:p>
            <a:pPr algn="just"/>
            <a:r>
              <a:rPr lang="hu-HU" dirty="0" smtClean="0"/>
              <a:t>A világtörténelem filozófiájában Hegel egy meglehetősen aggasztó történelmi mechanizmusra hívta fel a figyelmet, mely szerint az egyes civilizációk az őket létrehozó princípiumok beteges eltúlzása, felnagyítása következtében </a:t>
            </a:r>
            <a:r>
              <a:rPr lang="hu-HU" dirty="0" err="1" smtClean="0"/>
              <a:t>hullanak</a:t>
            </a:r>
            <a:r>
              <a:rPr lang="hu-HU" dirty="0" smtClean="0"/>
              <a:t> szét. Én, aki a nemzetközi pénzpiacokon szereztem vagyonomat, ma attól félek, hogy a </a:t>
            </a:r>
            <a:r>
              <a:rPr lang="hu-HU" dirty="0" err="1" smtClean="0"/>
              <a:t>szabadversenyes</a:t>
            </a:r>
            <a:r>
              <a:rPr lang="hu-HU" dirty="0" smtClean="0"/>
              <a:t> kapitalizmus korlátlan terjedése és a piaci értékek behatolása az élet valamennyi szférájába nyitott és demokratikus társadalmunk jövőjét fenyegeti. A nyílt társadalom fő ellensége ma már nem a kommunizmus, hanem a kapitalizmus fenyegetése. …</a:t>
            </a:r>
          </a:p>
          <a:p>
            <a:pPr algn="just"/>
            <a:r>
              <a:rPr lang="hu-HU" dirty="0" smtClean="0"/>
              <a:t>…Ha egyáltalán beszélhetünk ma általánosan jellemző vélekedésről a nyugati társadalomban, az nem más, mint a piac mágikus erejébe vetett hit. A </a:t>
            </a:r>
            <a:r>
              <a:rPr lang="hu-HU" dirty="0" err="1" smtClean="0"/>
              <a:t>szabadversenyes</a:t>
            </a:r>
            <a:r>
              <a:rPr lang="hu-HU" dirty="0" smtClean="0"/>
              <a:t> kapitalizmus elmélete szerint a közjót azzal lehet a legjobban szolgálni, ha mindenki korlátok nélkül törekedhet saját érdekeinek….</a:t>
            </a:r>
            <a:endParaRPr lang="hu-HU" dirty="0"/>
          </a:p>
        </p:txBody>
      </p:sp>
      <p:pic>
        <p:nvPicPr>
          <p:cNvPr id="21506" name="Picture 2"/>
          <p:cNvPicPr>
            <a:picLocks noGrp="1" noChangeAspect="1" noChangeArrowheads="1"/>
          </p:cNvPicPr>
          <p:nvPr>
            <p:ph sz="half" idx="2"/>
          </p:nvPr>
        </p:nvPicPr>
        <p:blipFill>
          <a:blip r:embed="rId2" cstate="print"/>
          <a:srcRect/>
          <a:stretch>
            <a:fillRect/>
          </a:stretch>
        </p:blipFill>
        <p:spPr bwMode="auto">
          <a:xfrm>
            <a:off x="4762500" y="2266156"/>
            <a:ext cx="3810000" cy="37433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Minden gazdasági döntés erkölcsi jellegű következményekkel jár ( CV37)</a:t>
            </a:r>
            <a:endParaRPr lang="hu-HU" sz="3600" dirty="0"/>
          </a:p>
        </p:txBody>
      </p:sp>
      <p:sp>
        <p:nvSpPr>
          <p:cNvPr id="3" name="Tartalom helye 2"/>
          <p:cNvSpPr>
            <a:spLocks noGrp="1"/>
          </p:cNvSpPr>
          <p:nvPr>
            <p:ph idx="1"/>
          </p:nvPr>
        </p:nvSpPr>
        <p:spPr/>
        <p:txBody>
          <a:bodyPr>
            <a:normAutofit fontScale="70000" lnSpcReduction="20000"/>
          </a:bodyPr>
          <a:lstStyle/>
          <a:p>
            <a:pPr algn="just"/>
            <a:r>
              <a:rPr lang="hu-HU" dirty="0" smtClean="0"/>
              <a:t>kielégítésére. Csakhogy, ha ezt az elképzelést nem tompítja az egyéni érdekek fölött álló közérdek felismerése, mostani társadalmi rendszerünk – mely bár korántsem tökéletes, megfelel a nyílt társadalom követelményeinek – előbb-utóbb össze fog omlani. A túlzott individualizmus, a túlságosan kiélezett verseny és az együttműködés hiánya éppúgy végzetes lehet. …</a:t>
            </a:r>
          </a:p>
          <a:p>
            <a:pPr algn="just"/>
            <a:r>
              <a:rPr lang="hu-HU" dirty="0" smtClean="0"/>
              <a:t>…Ahogy a piaci mechanizmus kiterjesztette befolyását, az a fikció, hogy az emberek egy adott, nem piaci értékrendszer alapján cselekszenek, egyre nehezebben lett fenntartható. A reklám, a marketing, még a csomagolás is befolyásolja az emberek választásait, s nem – ahogy a </a:t>
            </a:r>
            <a:r>
              <a:rPr lang="hu-HU" dirty="0" err="1" smtClean="0"/>
              <a:t>laissez-faire</a:t>
            </a:r>
            <a:r>
              <a:rPr lang="hu-HU" dirty="0" smtClean="0"/>
              <a:t> elmélet állítja – pusztán válaszol rájuk. Az emberek pedig, ahogy egyre bizonytalanabbak értékeikben, egyre inkább a pénzt és a sikert választják az érték kritériumaként. </a:t>
            </a:r>
          </a:p>
          <a:p>
            <a:pPr algn="just"/>
            <a:r>
              <a:rPr lang="hu-HU" dirty="0" smtClean="0"/>
              <a:t>Ami drágább, azt jobbnak is tartják. Ami valaha hivatás volt, ma üzlet. Azokat a politikusokat, akik a választási hadjáratban olyan elvekért állnak ki, amelyek nem gyarapítják szavazataikat, leírják, mint tehetségtelen amatőrt. Ami valaha pusztán az adásvétel eszköze volt, ma az alapvető értékek meghatározója, s ezzel megfordítja a közgazdasági elméletek által </a:t>
            </a:r>
            <a:r>
              <a:rPr lang="hu-HU" dirty="0" err="1" smtClean="0"/>
              <a:t>posztulált</a:t>
            </a:r>
            <a:r>
              <a:rPr lang="hu-HU" dirty="0" smtClean="0"/>
              <a:t> relációt. A siker kultusza váltotta fel az elvekben való hitet. A társadalom horgony eloldódott…” (Soros, 1997).</a:t>
            </a:r>
          </a:p>
          <a:p>
            <a:pPr algn="just"/>
            <a:endParaRPr lang="hu-HU" dirty="0"/>
          </a:p>
        </p:txBody>
      </p:sp>
    </p:spTree>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vállalat társadalmi környezetbe való beilleszkedésének 4 szférája:</a:t>
            </a:r>
            <a:endParaRPr lang="hu-HU" dirty="0"/>
          </a:p>
        </p:txBody>
      </p:sp>
      <p:sp>
        <p:nvSpPr>
          <p:cNvPr id="4" name="Tartalom helye 3"/>
          <p:cNvSpPr>
            <a:spLocks noGrp="1"/>
          </p:cNvSpPr>
          <p:nvPr>
            <p:ph idx="1"/>
          </p:nvPr>
        </p:nvSpPr>
        <p:spPr/>
        <p:txBody>
          <a:bodyPr/>
          <a:lstStyle/>
          <a:p>
            <a:endParaRPr lang="hu-HU"/>
          </a:p>
        </p:txBody>
      </p:sp>
    </p:spTree>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vállalat társadalmi környezetbe való beilleszkedésének 4 szférája:</a:t>
            </a:r>
            <a:endParaRPr lang="hu-HU" dirty="0"/>
          </a:p>
        </p:txBody>
      </p:sp>
      <p:sp>
        <p:nvSpPr>
          <p:cNvPr id="3" name="Tartalom helye 2"/>
          <p:cNvSpPr>
            <a:spLocks noGrp="1"/>
          </p:cNvSpPr>
          <p:nvPr>
            <p:ph idx="1"/>
          </p:nvPr>
        </p:nvSpPr>
        <p:spPr/>
        <p:txBody>
          <a:bodyPr/>
          <a:lstStyle/>
          <a:p>
            <a:r>
              <a:rPr lang="hu-HU" dirty="0" smtClean="0"/>
              <a:t>kulturális (</a:t>
            </a:r>
            <a:r>
              <a:rPr lang="hu-HU" dirty="0" err="1" smtClean="0"/>
              <a:t>társ-i</a:t>
            </a:r>
            <a:r>
              <a:rPr lang="hu-HU" dirty="0" smtClean="0"/>
              <a:t> normák)</a:t>
            </a:r>
          </a:p>
          <a:p>
            <a:endParaRPr lang="hu-HU" dirty="0"/>
          </a:p>
        </p:txBody>
      </p:sp>
    </p:spTree>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vállalat társadalmi környezetbe való beilleszkedésének 4 szférája:</a:t>
            </a:r>
            <a:endParaRPr lang="hu-HU" dirty="0"/>
          </a:p>
        </p:txBody>
      </p:sp>
      <p:sp>
        <p:nvSpPr>
          <p:cNvPr id="3" name="Tartalom helye 2"/>
          <p:cNvSpPr>
            <a:spLocks noGrp="1"/>
          </p:cNvSpPr>
          <p:nvPr>
            <p:ph idx="1"/>
          </p:nvPr>
        </p:nvSpPr>
        <p:spPr/>
        <p:txBody>
          <a:bodyPr/>
          <a:lstStyle/>
          <a:p>
            <a:r>
              <a:rPr lang="hu-HU" dirty="0" smtClean="0"/>
              <a:t>kulturális (</a:t>
            </a:r>
            <a:r>
              <a:rPr lang="hu-HU" dirty="0" err="1" smtClean="0"/>
              <a:t>társ-i</a:t>
            </a:r>
            <a:r>
              <a:rPr lang="hu-HU" dirty="0" smtClean="0"/>
              <a:t> normák)</a:t>
            </a:r>
          </a:p>
          <a:p>
            <a:r>
              <a:rPr lang="hu-HU" dirty="0" smtClean="0"/>
              <a:t>alapvető intézmények szintje (társ. működését szabályozó szervezeti keret, pl. koordinációs mechanizmusok)</a:t>
            </a:r>
          </a:p>
          <a:p>
            <a:endParaRPr lang="hu-HU" dirty="0"/>
          </a:p>
        </p:txBody>
      </p:sp>
    </p:spTree>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vállalat társadalmi környezetbe való beilleszkedésének 4 szférája:</a:t>
            </a:r>
            <a:endParaRPr lang="hu-HU" dirty="0"/>
          </a:p>
        </p:txBody>
      </p:sp>
      <p:sp>
        <p:nvSpPr>
          <p:cNvPr id="3" name="Tartalom helye 2"/>
          <p:cNvSpPr>
            <a:spLocks noGrp="1"/>
          </p:cNvSpPr>
          <p:nvPr>
            <p:ph idx="1"/>
          </p:nvPr>
        </p:nvSpPr>
        <p:spPr/>
        <p:txBody>
          <a:bodyPr/>
          <a:lstStyle/>
          <a:p>
            <a:r>
              <a:rPr lang="hu-HU" dirty="0" smtClean="0"/>
              <a:t>kulturális (</a:t>
            </a:r>
            <a:r>
              <a:rPr lang="hu-HU" dirty="0" err="1" smtClean="0"/>
              <a:t>társ-i</a:t>
            </a:r>
            <a:r>
              <a:rPr lang="hu-HU" dirty="0" smtClean="0"/>
              <a:t> normák)</a:t>
            </a:r>
          </a:p>
          <a:p>
            <a:r>
              <a:rPr lang="hu-HU" dirty="0" smtClean="0"/>
              <a:t>alapvető intézmények szintje (társ. működését szabályozó szervezeti keret, pl. koordinációs mechanizmusok)</a:t>
            </a:r>
          </a:p>
          <a:p>
            <a:r>
              <a:rPr lang="hu-HU" dirty="0" smtClean="0"/>
              <a:t>konkrét szervezetek és kapcsolatok (vállalatok, szerződések, működési alapelvek)</a:t>
            </a:r>
          </a:p>
          <a:p>
            <a:endParaRPr lang="hu-HU" dirty="0"/>
          </a:p>
        </p:txBody>
      </p:sp>
    </p:spTree>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vállalat társadalmi környezetbe való beilleszkedésének 4 szférája:</a:t>
            </a:r>
            <a:endParaRPr lang="hu-HU" dirty="0"/>
          </a:p>
        </p:txBody>
      </p:sp>
      <p:sp>
        <p:nvSpPr>
          <p:cNvPr id="3" name="Tartalom helye 2"/>
          <p:cNvSpPr>
            <a:spLocks noGrp="1"/>
          </p:cNvSpPr>
          <p:nvPr>
            <p:ph idx="1"/>
          </p:nvPr>
        </p:nvSpPr>
        <p:spPr/>
        <p:txBody>
          <a:bodyPr/>
          <a:lstStyle/>
          <a:p>
            <a:r>
              <a:rPr lang="hu-HU" dirty="0" smtClean="0"/>
              <a:t>kulturális (</a:t>
            </a:r>
            <a:r>
              <a:rPr lang="hu-HU" dirty="0" err="1" smtClean="0"/>
              <a:t>társ-i</a:t>
            </a:r>
            <a:r>
              <a:rPr lang="hu-HU" dirty="0" smtClean="0"/>
              <a:t> normák)</a:t>
            </a:r>
          </a:p>
          <a:p>
            <a:r>
              <a:rPr lang="hu-HU" dirty="0" smtClean="0"/>
              <a:t>alapvető intézmények szintje (társ. működését szabályozó szervezeti keret, pl. koordinációs mechanizmusok)</a:t>
            </a:r>
          </a:p>
          <a:p>
            <a:r>
              <a:rPr lang="hu-HU" dirty="0" smtClean="0"/>
              <a:t>konkrét szervezetek és kapcsolatok (vállalatok, szerződések, működési alapelvek)</a:t>
            </a:r>
          </a:p>
          <a:p>
            <a:r>
              <a:rPr lang="hu-HU" dirty="0" smtClean="0"/>
              <a:t>egyes gazdasági tevékenységek (termelés, forgalmazás, menedzselés) szintje, kölcsönkapcsolatok</a:t>
            </a:r>
          </a:p>
          <a:p>
            <a:endParaRPr lang="hu-HU" dirty="0"/>
          </a:p>
        </p:txBody>
      </p:sp>
    </p:spTree>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Piac</a:t>
            </a:r>
            <a:endParaRPr lang="hu-HU" dirty="0"/>
          </a:p>
        </p:txBody>
      </p:sp>
      <p:sp>
        <p:nvSpPr>
          <p:cNvPr id="3" name="Tartalom helye 2"/>
          <p:cNvSpPr>
            <a:spLocks noGrp="1"/>
          </p:cNvSpPr>
          <p:nvPr>
            <p:ph sz="half" idx="1"/>
          </p:nvPr>
        </p:nvSpPr>
        <p:spPr/>
        <p:txBody>
          <a:bodyPr/>
          <a:lstStyle/>
          <a:p>
            <a:r>
              <a:rPr lang="hu-HU" dirty="0" smtClean="0"/>
              <a:t>A költségek nem objektív dolgok,   dolgoknak nincsenek egzakt költségei, de a döntéseinknek van költségvonzata, azaz haszonáldozata </a:t>
            </a:r>
            <a:endParaRPr lang="hu-HU" dirty="0"/>
          </a:p>
        </p:txBody>
      </p:sp>
      <p:sp>
        <p:nvSpPr>
          <p:cNvPr id="4" name="Tartalom helye 3"/>
          <p:cNvSpPr>
            <a:spLocks noGrp="1"/>
          </p:cNvSpPr>
          <p:nvPr>
            <p:ph sz="half" idx="2"/>
          </p:nvPr>
        </p:nvSpPr>
        <p:spPr/>
        <p:txBody>
          <a:bodyPr/>
          <a:lstStyle/>
          <a:p>
            <a:r>
              <a:rPr lang="hu-HU" dirty="0" smtClean="0"/>
              <a:t>Kulcsszó: PÉNZ</a:t>
            </a:r>
          </a:p>
          <a:p>
            <a:r>
              <a:rPr lang="hu-HU" dirty="0" smtClean="0"/>
              <a:t>Ezen keresztül mérjük a hasznosságot?</a:t>
            </a:r>
          </a:p>
          <a:p>
            <a:r>
              <a:rPr lang="hu-HU" dirty="0" smtClean="0"/>
              <a:t>?Mennyi pénzt áldozunk fel a számunkra fontos dologért?(Mobil telefon)</a:t>
            </a:r>
          </a:p>
          <a:p>
            <a:endParaRPr lang="hu-HU" dirty="0"/>
          </a:p>
        </p:txBody>
      </p:sp>
    </p:spTree>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mindenható szabadpiac!</a:t>
            </a:r>
            <a:endParaRPr lang="hu-HU" dirty="0"/>
          </a:p>
        </p:txBody>
      </p:sp>
      <p:sp>
        <p:nvSpPr>
          <p:cNvPr id="3" name="Tartalom helye 2"/>
          <p:cNvSpPr>
            <a:spLocks noGrp="1"/>
          </p:cNvSpPr>
          <p:nvPr>
            <p:ph sz="half" idx="1"/>
          </p:nvPr>
        </p:nvSpPr>
        <p:spPr/>
        <p:txBody>
          <a:bodyPr/>
          <a:lstStyle/>
          <a:p>
            <a:endParaRPr lang="hu-HU"/>
          </a:p>
        </p:txBody>
      </p:sp>
      <p:sp>
        <p:nvSpPr>
          <p:cNvPr id="4" name="Tartalom helye 3"/>
          <p:cNvSpPr>
            <a:spLocks noGrp="1"/>
          </p:cNvSpPr>
          <p:nvPr>
            <p:ph sz="half" idx="2"/>
          </p:nvPr>
        </p:nvSpPr>
        <p:spPr/>
        <p:txBody>
          <a:bodyPr/>
          <a:lstStyle/>
          <a:p>
            <a:endParaRPr lang="hu-HU"/>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a közjó?</a:t>
            </a:r>
            <a:endParaRPr lang="hu-HU" dirty="0"/>
          </a:p>
        </p:txBody>
      </p:sp>
      <p:sp>
        <p:nvSpPr>
          <p:cNvPr id="3" name="Tartalom helye 2"/>
          <p:cNvSpPr>
            <a:spLocks noGrp="1"/>
          </p:cNvSpPr>
          <p:nvPr>
            <p:ph idx="1"/>
          </p:nvPr>
        </p:nvSpPr>
        <p:spPr/>
        <p:txBody>
          <a:bodyPr>
            <a:normAutofit/>
          </a:bodyPr>
          <a:lstStyle/>
          <a:p>
            <a:r>
              <a:rPr lang="hu-HU" dirty="0" smtClean="0"/>
              <a:t>SZÁMOS OLDALRÓL TÖRTÉNŐ MEGKÖZELÍTÉS!</a:t>
            </a:r>
          </a:p>
          <a:p>
            <a:pPr>
              <a:buNone/>
            </a:pPr>
            <a:endParaRPr lang="hu-HU" dirty="0" smtClean="0"/>
          </a:p>
          <a:p>
            <a:pPr marL="514350" indent="-514350">
              <a:buAutoNum type="arabicPeriod"/>
            </a:pPr>
            <a:endParaRPr lang="hu-HU" dirty="0"/>
          </a:p>
        </p:txBody>
      </p:sp>
      <p:pic>
        <p:nvPicPr>
          <p:cNvPr id="4" name="Kép 3" descr="don_pic.gif"/>
          <p:cNvPicPr>
            <a:picLocks noChangeAspect="1"/>
          </p:cNvPicPr>
          <p:nvPr/>
        </p:nvPicPr>
        <p:blipFill>
          <a:blip r:embed="rId3" cstate="print"/>
          <a:stretch>
            <a:fillRect/>
          </a:stretch>
        </p:blipFill>
        <p:spPr>
          <a:xfrm>
            <a:off x="611560" y="2564904"/>
            <a:ext cx="3810000" cy="3295650"/>
          </a:xfrm>
          <a:prstGeom prst="rect">
            <a:avLst/>
          </a:prstGeom>
        </p:spPr>
      </p:pic>
      <p:pic>
        <p:nvPicPr>
          <p:cNvPr id="5" name="Kép 4" descr="drabikhoz.jpg"/>
          <p:cNvPicPr>
            <a:picLocks noChangeAspect="1"/>
          </p:cNvPicPr>
          <p:nvPr/>
        </p:nvPicPr>
        <p:blipFill>
          <a:blip r:embed="rId4" cstate="print"/>
          <a:stretch>
            <a:fillRect/>
          </a:stretch>
        </p:blipFill>
        <p:spPr>
          <a:xfrm>
            <a:off x="5827234" y="4149080"/>
            <a:ext cx="3316766" cy="2450604"/>
          </a:xfrm>
          <a:prstGeom prst="rect">
            <a:avLst/>
          </a:prstGeom>
        </p:spPr>
      </p:pic>
    </p:spTree>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Úr a pénz vagy szolga? (Henry Ford)</a:t>
            </a:r>
            <a:endParaRPr lang="hu-HU" dirty="0"/>
          </a:p>
        </p:txBody>
      </p:sp>
      <p:sp>
        <p:nvSpPr>
          <p:cNvPr id="3" name="Tartalom helye 2"/>
          <p:cNvSpPr>
            <a:spLocks noGrp="1"/>
          </p:cNvSpPr>
          <p:nvPr>
            <p:ph idx="1"/>
          </p:nvPr>
        </p:nvSpPr>
        <p:spPr/>
        <p:txBody>
          <a:bodyPr>
            <a:normAutofit fontScale="92500"/>
          </a:bodyPr>
          <a:lstStyle/>
          <a:p>
            <a:r>
              <a:rPr lang="hu-HU" dirty="0" smtClean="0"/>
              <a:t>„Milyen egyszerű dolog a pénz a valóságban. Egy része forgalmi szervezetünknek. A legközvetlenebb eszköz arra, hogy a javak egyik embertől a másikhoz vándoroljanak. A pénz önmagában kiváló, sőt szükséges dolog és természeténél fogva nem tapad hozzá semmi gonoszság sem. A pénz mindvégig maradjon pénz. </a:t>
            </a:r>
          </a:p>
          <a:p>
            <a:r>
              <a:rPr lang="hu-HU" dirty="0" smtClean="0"/>
              <a:t>Egy méter 100 centiméterből áll, ellenben mikor dollár a dollár? ( 1 </a:t>
            </a:r>
            <a:r>
              <a:rPr lang="hu-HU" dirty="0" err="1" smtClean="0"/>
              <a:t>sfr</a:t>
            </a:r>
            <a:r>
              <a:rPr lang="hu-HU" dirty="0" smtClean="0"/>
              <a:t> – ? Ft) Ha a </a:t>
            </a:r>
            <a:r>
              <a:rPr lang="hu-HU" dirty="0" err="1" smtClean="0"/>
              <a:t>szénbányatulajdonos</a:t>
            </a:r>
            <a:r>
              <a:rPr lang="hu-HU" dirty="0" smtClean="0"/>
              <a:t> </a:t>
            </a:r>
            <a:r>
              <a:rPr lang="hu-HU" dirty="0" err="1" smtClean="0"/>
              <a:t>a</a:t>
            </a:r>
            <a:r>
              <a:rPr lang="hu-HU" dirty="0" smtClean="0"/>
              <a:t> métermázsát vagy a tejkereskedő a litermértéket megváltoztatná és ha a métert ma 110, holnap 80 centiméterrel </a:t>
            </a:r>
            <a:r>
              <a:rPr lang="hu-HU" dirty="0" err="1" smtClean="0"/>
              <a:t>számtanánk</a:t>
            </a:r>
            <a:endParaRPr lang="hu-HU" dirty="0"/>
          </a:p>
        </p:txBody>
      </p:sp>
    </p:spTree>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Úr a pénz vagy szolga? (Henry Ford)</a:t>
            </a:r>
            <a:endParaRPr lang="hu-HU" dirty="0"/>
          </a:p>
        </p:txBody>
      </p:sp>
      <p:sp>
        <p:nvSpPr>
          <p:cNvPr id="3" name="Tartalom helye 2"/>
          <p:cNvSpPr>
            <a:spLocks noGrp="1"/>
          </p:cNvSpPr>
          <p:nvPr>
            <p:ph idx="1"/>
          </p:nvPr>
        </p:nvSpPr>
        <p:spPr/>
        <p:txBody>
          <a:bodyPr/>
          <a:lstStyle/>
          <a:p>
            <a:r>
              <a:rPr lang="hu-HU" dirty="0" smtClean="0"/>
              <a:t>(titokzatos művelet, amit némelyek tőzsdei szükségszerűségnek neveznek), a nép bizonyára kurtán furcsán elégtételt venne magának az illetőkön…..</a:t>
            </a:r>
          </a:p>
          <a:p>
            <a:r>
              <a:rPr lang="hu-HU" dirty="0" smtClean="0"/>
              <a:t>…..Pénz így is, úgy is lesz és szükség van olyan emberekre, kik mesterek a pénz kezelésében…. A bankok ne legyenek a pénz urai, hanem csak szolgái.</a:t>
            </a:r>
          </a:p>
          <a:p>
            <a:r>
              <a:rPr lang="hu-HU" dirty="0" smtClean="0"/>
              <a:t>……Az üzletek ellenőrizzék a pénzt és nem a pénz az üzleteket. A romlást okozó kamatok létjogosultságát meg kell szüntetni. ……</a:t>
            </a:r>
          </a:p>
        </p:txBody>
      </p:sp>
    </p:spTree>
  </p:cSld>
  <p:clrMapOvr>
    <a:masterClrMapping/>
  </p:clrMapOvr>
  <p:transition spd="med">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piac</a:t>
            </a:r>
            <a:endParaRPr lang="hu-HU" dirty="0"/>
          </a:p>
        </p:txBody>
      </p:sp>
      <p:sp>
        <p:nvSpPr>
          <p:cNvPr id="3" name="Tartalom helye 2"/>
          <p:cNvSpPr>
            <a:spLocks noGrp="1"/>
          </p:cNvSpPr>
          <p:nvPr>
            <p:ph idx="1"/>
          </p:nvPr>
        </p:nvSpPr>
        <p:spPr/>
        <p:txBody>
          <a:bodyPr>
            <a:normAutofit lnSpcReduction="10000"/>
          </a:bodyPr>
          <a:lstStyle/>
          <a:p>
            <a:r>
              <a:rPr lang="hu-HU" dirty="0" smtClean="0"/>
              <a:t>A gazdasági tevékenység a piac logikájának egyszerű kiterjesztésével nem képes megoldani minden társadalmi problémát</a:t>
            </a:r>
          </a:p>
          <a:p>
            <a:r>
              <a:rPr lang="hu-HU" dirty="0" smtClean="0"/>
              <a:t>A piac a maga pőre állapotában  - nem létezik.</a:t>
            </a:r>
          </a:p>
          <a:p>
            <a:r>
              <a:rPr lang="hu-HU" dirty="0" smtClean="0"/>
              <a:t>Formáját kulturális tényezőktől nyeri</a:t>
            </a:r>
          </a:p>
          <a:p>
            <a:r>
              <a:rPr lang="hu-HU" dirty="0" smtClean="0"/>
              <a:t>Szférája nem etikailag semleges terület, nem a természetéből fakadóan embertelen vagy közösségellenes</a:t>
            </a:r>
          </a:p>
          <a:p>
            <a:r>
              <a:rPr lang="hu-HU" dirty="0" smtClean="0"/>
              <a:t>Az ember tevékenységének része, és éppen mert emberi, szükséges, hogy az erkölcs strukturálja és irányítsa (CV 35-37)</a:t>
            </a:r>
            <a:endParaRPr lang="hu-HU" dirty="0"/>
          </a:p>
        </p:txBody>
      </p:sp>
    </p:spTree>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Kié a vállalat?</a:t>
            </a:r>
            <a:endParaRPr lang="hu-HU" dirty="0"/>
          </a:p>
        </p:txBody>
      </p:sp>
      <p:pic>
        <p:nvPicPr>
          <p:cNvPr id="4097" name="Picture 1"/>
          <p:cNvPicPr>
            <a:picLocks noChangeAspect="1" noChangeArrowheads="1"/>
          </p:cNvPicPr>
          <p:nvPr/>
        </p:nvPicPr>
        <p:blipFill>
          <a:blip r:embed="rId2" cstate="print"/>
          <a:srcRect/>
          <a:stretch>
            <a:fillRect/>
          </a:stretch>
        </p:blipFill>
        <p:spPr bwMode="auto">
          <a:xfrm>
            <a:off x="1763688" y="1772816"/>
            <a:ext cx="5472608" cy="465724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Kié a vállalat?</a:t>
            </a:r>
            <a:endParaRPr lang="hu-HU" dirty="0"/>
          </a:p>
        </p:txBody>
      </p:sp>
      <p:sp>
        <p:nvSpPr>
          <p:cNvPr id="3" name="Tartalom helye 2"/>
          <p:cNvSpPr>
            <a:spLocks noGrp="1"/>
          </p:cNvSpPr>
          <p:nvPr>
            <p:ph idx="1"/>
          </p:nvPr>
        </p:nvSpPr>
        <p:spPr/>
        <p:txBody>
          <a:bodyPr>
            <a:normAutofit fontScale="70000" lnSpcReduction="20000"/>
          </a:bodyPr>
          <a:lstStyle/>
          <a:p>
            <a:r>
              <a:rPr lang="hu-HU" b="1" dirty="0" smtClean="0"/>
              <a:t>Kié a vállalat?</a:t>
            </a:r>
            <a:endParaRPr lang="hu-HU" dirty="0" smtClean="0"/>
          </a:p>
          <a:p>
            <a:endParaRPr lang="hu-HU" dirty="0" smtClean="0"/>
          </a:p>
          <a:p>
            <a:r>
              <a:rPr lang="hu-HU" dirty="0" smtClean="0"/>
              <a:t>Az egyes országok három csoportba sorolhatók az uralkodó vállalatkormányzási forma szempontjából: monopolisztikus, dualista és pluralista formát különíthetünk el.</a:t>
            </a:r>
          </a:p>
          <a:p>
            <a:pPr lvl="0"/>
            <a:r>
              <a:rPr lang="hu-HU" dirty="0" smtClean="0"/>
              <a:t>A monopolisztikus megközelítés részvényes központú, és a koncepció az Egyesült Államokban és az Egyesült Királyságban uralkodó.</a:t>
            </a:r>
          </a:p>
          <a:p>
            <a:pPr lvl="0"/>
            <a:r>
              <a:rPr lang="hu-HU" dirty="0" smtClean="0"/>
              <a:t>A dualista megközelítés a részvényesek érdekeinek ad prioritást, de figyelembe veszi az alkalmazottak érdekeit is. Ezt a koncepciót alkalmazzák Németországban és bizonyos fokig Franciaországban.</a:t>
            </a:r>
          </a:p>
          <a:p>
            <a:pPr lvl="0"/>
            <a:r>
              <a:rPr lang="hu-HU" dirty="0" smtClean="0"/>
              <a:t>A pluralista vállalatirányítási koncepció azon a feltételezésen alapul, hogy a vállalat az érintetteké, de mindenek előtt az alkalmazottaké. Ez a megközelítés a japán vállalatokra jellemző.</a:t>
            </a:r>
          </a:p>
          <a:p>
            <a:pPr>
              <a:buNone/>
            </a:pPr>
            <a:endParaRPr lang="hu-HU" dirty="0" smtClean="0"/>
          </a:p>
          <a:p>
            <a:r>
              <a:rPr lang="hu-HU" dirty="0" smtClean="0"/>
              <a:t>A fenti csoportosítás létjogosultságát támasztja alá a kb. 750 vállalatot érintő nemzetközi felmérés eredménye, amelyben az egyes országokban a </a:t>
            </a:r>
            <a:endParaRPr lang="hu-HU" dirty="0"/>
          </a:p>
        </p:txBody>
      </p:sp>
    </p:spTree>
  </p:cSld>
  <p:clrMapOvr>
    <a:masterClrMapping/>
  </p:clrMapOvr>
  <p:transition spd="med">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Kié a vállalat?</a:t>
            </a:r>
            <a:endParaRPr lang="hu-HU" dirty="0"/>
          </a:p>
        </p:txBody>
      </p:sp>
      <p:sp>
        <p:nvSpPr>
          <p:cNvPr id="3" name="Tartalom helye 2"/>
          <p:cNvSpPr>
            <a:spLocks noGrp="1"/>
          </p:cNvSpPr>
          <p:nvPr>
            <p:ph idx="1"/>
          </p:nvPr>
        </p:nvSpPr>
        <p:spPr/>
        <p:txBody>
          <a:bodyPr>
            <a:normAutofit/>
          </a:bodyPr>
          <a:lstStyle/>
          <a:p>
            <a:r>
              <a:rPr lang="hu-HU" dirty="0" smtClean="0"/>
              <a:t>következőképpen válaszoltak arra a kérdésre, hogy Kié is a vállalat:</a:t>
            </a:r>
          </a:p>
          <a:p>
            <a:pPr>
              <a:buNone/>
            </a:pPr>
            <a:r>
              <a:rPr lang="hu-HU" dirty="0" smtClean="0"/>
              <a:t/>
            </a:r>
            <a:br>
              <a:rPr lang="hu-HU" dirty="0" smtClean="0"/>
            </a:br>
            <a:endParaRPr lang="hu-HU" dirty="0"/>
          </a:p>
        </p:txBody>
      </p:sp>
    </p:spTree>
  </p:cSld>
  <p:clrMapOvr>
    <a:masterClrMapping/>
  </p:clrMapOvr>
  <p:transition spd="med">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Kié a vállalat?</a:t>
            </a:r>
            <a:endParaRPr lang="hu-HU" dirty="0"/>
          </a:p>
        </p:txBody>
      </p:sp>
      <p:sp>
        <p:nvSpPr>
          <p:cNvPr id="3" name="Tartalom helye 2"/>
          <p:cNvSpPr>
            <a:spLocks noGrp="1"/>
          </p:cNvSpPr>
          <p:nvPr>
            <p:ph idx="1"/>
          </p:nvPr>
        </p:nvSpPr>
        <p:spPr/>
        <p:txBody>
          <a:bodyPr/>
          <a:lstStyle/>
          <a:p>
            <a:endParaRPr lang="hu-HU" dirty="0"/>
          </a:p>
        </p:txBody>
      </p:sp>
      <p:graphicFrame>
        <p:nvGraphicFramePr>
          <p:cNvPr id="1026" name="Object 2"/>
          <p:cNvGraphicFramePr>
            <a:graphicFrameLocks noChangeAspect="1"/>
          </p:cNvGraphicFramePr>
          <p:nvPr/>
        </p:nvGraphicFramePr>
        <p:xfrm>
          <a:off x="611560" y="2420888"/>
          <a:ext cx="7757598" cy="2520280"/>
        </p:xfrm>
        <a:graphic>
          <a:graphicData uri="http://schemas.openxmlformats.org/presentationml/2006/ole">
            <mc:AlternateContent xmlns:mc="http://schemas.openxmlformats.org/markup-compatibility/2006">
              <mc:Choice xmlns:v="urn:schemas-microsoft-com:vml" Requires="v">
                <p:oleObj spid="_x0000_s1027" name="Worksheet" r:id="rId4" imgW="5572125" imgH="1733550" progId="Excel.Sheet.8">
                  <p:embed/>
                </p:oleObj>
              </mc:Choice>
              <mc:Fallback>
                <p:oleObj name="Worksheet" r:id="rId4" imgW="5572125" imgH="173355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420888"/>
                        <a:ext cx="7757598" cy="252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Kié a vállalat?</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A vállalatfelfogás mélyen gyökerezik az egyes nemzetek történelmi, gazdasági, politikai és társadalmi hagyományaiban. Az utóbbi időben a vázolt megközelítések több szempontból is közelednek egymáshoz. </a:t>
            </a:r>
          </a:p>
          <a:p>
            <a:r>
              <a:rPr lang="hu-HU" dirty="0" smtClean="0"/>
              <a:t>A japán és a német modell közeledik az angol-amerikaihoz abban a vonatkozásban, hogy egyre áttekinthetőbbé és nyitottabbá válik. A japán politika élethosszig tartó foglalkoztatása tarthatatlanná válik, az éleződő verseny hatására a japán vállalatok is egyre inkább a teljesítményt helyezik a </a:t>
            </a:r>
            <a:r>
              <a:rPr lang="hu-HU" dirty="0" err="1" smtClean="0"/>
              <a:t>szenioritás</a:t>
            </a:r>
            <a:r>
              <a:rPr lang="hu-HU" dirty="0" smtClean="0"/>
              <a:t> elé. Az amerikai vállalatok ugyanakkor nagyobb figyelmet szentelnek alkalmazottaik érdekeinek figyelembe vételére. </a:t>
            </a:r>
          </a:p>
          <a:p>
            <a:r>
              <a:rPr lang="hu-HU" dirty="0" smtClean="0"/>
              <a:t>Úgy tűnik tehát, hogy bár a különbségek nyilvánvalóan megmaradnak, a három vázolt vállalatkormányzási koncepció kölcsönösen megtermékenyíti egymást. Az alapértékek megtartása mellett átveszik a hasznosítható elemeket, és megpróbálják kiküszöbölni saját rendszerük hiányosságait (</a:t>
            </a:r>
            <a:r>
              <a:rPr lang="hu-HU" dirty="0" err="1" smtClean="0"/>
              <a:t>Yoshimori</a:t>
            </a:r>
            <a:r>
              <a:rPr lang="hu-HU" dirty="0" smtClean="0"/>
              <a:t>, 1996)</a:t>
            </a:r>
          </a:p>
          <a:p>
            <a:endParaRPr lang="hu-HU" dirty="0" smtClean="0"/>
          </a:p>
          <a:p>
            <a:endParaRPr lang="hu-HU"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a közjó?</a:t>
            </a:r>
            <a:endParaRPr lang="hu-HU" dirty="0"/>
          </a:p>
        </p:txBody>
      </p:sp>
      <p:sp>
        <p:nvSpPr>
          <p:cNvPr id="3" name="Tartalom helye 2"/>
          <p:cNvSpPr>
            <a:spLocks noGrp="1"/>
          </p:cNvSpPr>
          <p:nvPr>
            <p:ph idx="1"/>
          </p:nvPr>
        </p:nvSpPr>
        <p:spPr/>
        <p:txBody>
          <a:bodyPr>
            <a:normAutofit/>
          </a:bodyPr>
          <a:lstStyle/>
          <a:p>
            <a:pPr>
              <a:buNone/>
            </a:pPr>
            <a:endParaRPr lang="hu-HU" dirty="0" smtClean="0"/>
          </a:p>
          <a:p>
            <a:pPr marL="514350" indent="-514350">
              <a:buAutoNum type="arabicPeriod"/>
            </a:pPr>
            <a:endParaRPr lang="hu-HU" dirty="0"/>
          </a:p>
        </p:txBody>
      </p:sp>
      <p:pic>
        <p:nvPicPr>
          <p:cNvPr id="4" name="Kép 3" descr="don_pic.gif"/>
          <p:cNvPicPr>
            <a:picLocks noChangeAspect="1"/>
          </p:cNvPicPr>
          <p:nvPr/>
        </p:nvPicPr>
        <p:blipFill>
          <a:blip r:embed="rId3" cstate="print"/>
          <a:stretch>
            <a:fillRect/>
          </a:stretch>
        </p:blipFill>
        <p:spPr>
          <a:xfrm>
            <a:off x="611560" y="2564904"/>
            <a:ext cx="3810000" cy="3295650"/>
          </a:xfrm>
          <a:prstGeom prst="rect">
            <a:avLst/>
          </a:prstGeom>
        </p:spPr>
      </p:pic>
      <p:pic>
        <p:nvPicPr>
          <p:cNvPr id="6" name="Kép 5" descr="A közjó társadalma_0.jpg"/>
          <p:cNvPicPr>
            <a:picLocks noChangeAspect="1"/>
          </p:cNvPicPr>
          <p:nvPr/>
        </p:nvPicPr>
        <p:blipFill>
          <a:blip r:embed="rId4" cstate="print"/>
          <a:stretch>
            <a:fillRect/>
          </a:stretch>
        </p:blipFill>
        <p:spPr>
          <a:xfrm>
            <a:off x="4572000" y="1694330"/>
            <a:ext cx="4572000" cy="5163670"/>
          </a:xfrm>
          <a:prstGeom prst="rect">
            <a:avLst/>
          </a:prstGeom>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a közjó?</a:t>
            </a:r>
            <a:endParaRPr lang="hu-HU" dirty="0"/>
          </a:p>
        </p:txBody>
      </p:sp>
      <p:sp>
        <p:nvSpPr>
          <p:cNvPr id="3" name="Tartalom helye 2"/>
          <p:cNvSpPr>
            <a:spLocks noGrp="1"/>
          </p:cNvSpPr>
          <p:nvPr>
            <p:ph idx="1"/>
          </p:nvPr>
        </p:nvSpPr>
        <p:spPr/>
        <p:txBody>
          <a:bodyPr>
            <a:normAutofit/>
          </a:bodyPr>
          <a:lstStyle/>
          <a:p>
            <a:r>
              <a:rPr lang="hu-HU" dirty="0" smtClean="0"/>
              <a:t>SZÁMOS OLDALRÓL TÖRTÉNŐ MEGKÖZELÍTÉS</a:t>
            </a:r>
          </a:p>
          <a:p>
            <a:pPr>
              <a:buNone/>
            </a:pPr>
            <a:endParaRPr lang="hu-HU" dirty="0" smtClean="0"/>
          </a:p>
          <a:p>
            <a:pPr>
              <a:buNone/>
            </a:pPr>
            <a:r>
              <a:rPr lang="hu-HU" dirty="0" smtClean="0"/>
              <a:t>TISZTÁZÁS</a:t>
            </a:r>
          </a:p>
          <a:p>
            <a:pPr>
              <a:buNone/>
            </a:pPr>
            <a:endParaRPr lang="hu-HU" dirty="0" smtClean="0"/>
          </a:p>
          <a:p>
            <a:pPr marL="880110" lvl="1" indent="-514350">
              <a:buNone/>
            </a:pPr>
            <a:endParaRPr lang="hu-HU" dirty="0" smtClean="0"/>
          </a:p>
          <a:p>
            <a:pPr marL="514350" indent="-514350">
              <a:buAutoNum type="arabicPeriod"/>
            </a:pPr>
            <a:endParaRPr lang="hu-HU" dirty="0"/>
          </a:p>
        </p:txBody>
      </p:sp>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lás">
  <a:themeElements>
    <a:clrScheme name="Áramlás">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Áramlás">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Áramlás">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12154</TotalTime>
  <Words>6840</Words>
  <Application>Microsoft Office PowerPoint</Application>
  <PresentationFormat>Diavetítés a képernyőre (4:3 oldalarány)</PresentationFormat>
  <Paragraphs>547</Paragraphs>
  <Slides>77</Slides>
  <Notes>48</Notes>
  <HiddenSlides>0</HiddenSlides>
  <MMClips>0</MMClips>
  <ScaleCrop>false</ScaleCrop>
  <HeadingPairs>
    <vt:vector size="6" baseType="variant">
      <vt:variant>
        <vt:lpstr>Téma</vt:lpstr>
      </vt:variant>
      <vt:variant>
        <vt:i4>1</vt:i4>
      </vt:variant>
      <vt:variant>
        <vt:lpstr>Beágyazott OLE kiszolgálók</vt:lpstr>
      </vt:variant>
      <vt:variant>
        <vt:i4>1</vt:i4>
      </vt:variant>
      <vt:variant>
        <vt:lpstr>Diacímek</vt:lpstr>
      </vt:variant>
      <vt:variant>
        <vt:i4>77</vt:i4>
      </vt:variant>
    </vt:vector>
  </HeadingPairs>
  <TitlesOfParts>
    <vt:vector size="79" baseType="lpstr">
      <vt:lpstr>Áramlás</vt:lpstr>
      <vt:lpstr>Worksheet</vt:lpstr>
      <vt:lpstr>Vállalkozás keresztény szemmel  A vállalkozás és a közjó </vt:lpstr>
      <vt:lpstr>Miért vállalkozunk?   </vt:lpstr>
      <vt:lpstr>Mi a Gazdaság értelme , célja?</vt:lpstr>
      <vt:lpstr>A vállalkozás célja</vt:lpstr>
      <vt:lpstr>A vállalkozás célja</vt:lpstr>
      <vt:lpstr>A vállalkozás célja</vt:lpstr>
      <vt:lpstr>Mi a közjó?</vt:lpstr>
      <vt:lpstr>Mi a közjó?</vt:lpstr>
      <vt:lpstr>Mi a közjó?</vt:lpstr>
      <vt:lpstr>Mi a közjó?</vt:lpstr>
      <vt:lpstr>Mi a közjó?</vt:lpstr>
      <vt:lpstr>PowerPoint bemutató</vt:lpstr>
      <vt:lpstr>Az egyéni és közösségi érdek paradoxona</vt:lpstr>
      <vt:lpstr>Az egyéni és közösségi érdek paradoxona</vt:lpstr>
      <vt:lpstr>Arisztotelész: Nikomakhoszi etika </vt:lpstr>
      <vt:lpstr>PowerPoint bemutató</vt:lpstr>
      <vt:lpstr>Közjó – mi lehet akkor</vt:lpstr>
      <vt:lpstr>Közjó – mi lehet akkor</vt:lpstr>
      <vt:lpstr>PowerPoint bemutató</vt:lpstr>
      <vt:lpstr>PowerPoint bemutató</vt:lpstr>
      <vt:lpstr>Caritas in Veritate, közjó és az üzleti vállakozás</vt:lpstr>
      <vt:lpstr>Caritas in Veritate, közjó és az üzleti vállakozás</vt:lpstr>
      <vt:lpstr>Caritas in Veritate, közjó és az üzleti vállakozás</vt:lpstr>
      <vt:lpstr>A vállalkozás célja</vt:lpstr>
      <vt:lpstr>A vállalkozás célja</vt:lpstr>
      <vt:lpstr>Mi a vállalkozás működésének célja?</vt:lpstr>
      <vt:lpstr>Harc?  -  Háborús vállalti retorika</vt:lpstr>
      <vt:lpstr>A NYERESÉG (PROFIT)</vt:lpstr>
      <vt:lpstr>A NYERESÉG (PROFIT)</vt:lpstr>
      <vt:lpstr>Rerum Novarum (1891)</vt:lpstr>
      <vt:lpstr>Rerum Novarum (1891)</vt:lpstr>
      <vt:lpstr>A nyereség Henry Ford szerint</vt:lpstr>
      <vt:lpstr>A nyereség Henry Ford szerint</vt:lpstr>
      <vt:lpstr>Nyereség/ veszteség</vt:lpstr>
      <vt:lpstr>Gazdasági vállalkozás- vállalkozó az enciklikák szerint </vt:lpstr>
      <vt:lpstr>Gazdasági vállalkozás- vállalkozó az enciklikák szerint </vt:lpstr>
      <vt:lpstr>Gazdasági vállalkozás- vállalkozó az enciklikák és tanítások szerint </vt:lpstr>
      <vt:lpstr>Gazdasági vállalkozás- vállalkozó az enciklikák és tanítások szerint </vt:lpstr>
      <vt:lpstr>Gazdasági vállalkozás- vállalkozó az enciklikák és tanítások szerint </vt:lpstr>
      <vt:lpstr>Gazdasági vállalkozás- vállalkozó az enciklikák és tanítások szerint </vt:lpstr>
      <vt:lpstr>Gazdasági vállalkozás- vállalkozó az enciklikák és tanítások szerint </vt:lpstr>
      <vt:lpstr>A vállalat helye a társadalmi rendszerben - A vállalat társadalmi szerepe</vt:lpstr>
      <vt:lpstr>A vállalat helye a társadalmi rendszerben - A vállalat társadalmi szerepe</vt:lpstr>
      <vt:lpstr>A vállalat helye a társadalmi rendszerben - A vállalat társadalmi szerepe</vt:lpstr>
      <vt:lpstr>--  A piaci mechanizmus hatékony allokációt biztosít és elősegíti az utilitarista felfogás szerinti legnagyobb jó kialakulását. </vt:lpstr>
      <vt:lpstr>- A gazdasági versenynek megvannak a belső szabályozói.</vt:lpstr>
      <vt:lpstr>- amely hatékony jeleket biztosít (ár, bér), amelyek hatással vannak a cselekedetekre</vt:lpstr>
      <vt:lpstr>…….és teljesen szükségtelen az a külső szabályozás, amelyet az erkölcsi normák képviselnek</vt:lpstr>
      <vt:lpstr>A vállalat helye a társadalmi rendszerben - A vállalat társadalmi szerepe</vt:lpstr>
      <vt:lpstr>PowerPoint bemutató</vt:lpstr>
      <vt:lpstr>Erkölcs a gazdaságban – keret a vállalatok társadalmi rendszerben történő elhelyezéséhez</vt:lpstr>
      <vt:lpstr>Erkölcs a gazdaságban – keret a vállalatok társadalmi rendszerben történő elhelyezéséhez</vt:lpstr>
      <vt:lpstr>Erkölcs a gazdaságban – keret a vállalatok társadalmi rendszerben történő elhelyezéséhez</vt:lpstr>
      <vt:lpstr>Erkölcs a gazdaságban – keret a vállalatok társadalmi rendszerben történő elhelyezéséhez</vt:lpstr>
      <vt:lpstr>Erkölcs a gazdaságban – keret a vállalatok társadalmi rendszerben történő elhelyezéséhez</vt:lpstr>
      <vt:lpstr>Erkölcs a gazdaságban – keret a vállalatok társadalmi rendszerben történő elhelyezéséhez</vt:lpstr>
      <vt:lpstr>Az erkölcsi szabályozás szükségessége</vt:lpstr>
      <vt:lpstr>Erkölcs a gazdaságban – keret a vállalatok társadalmi rendszerben történő elhelyezéséhez</vt:lpstr>
      <vt:lpstr>Minden gazdasági döntés erkölcsi jellegű következményekkel jár ( CV37)</vt:lpstr>
      <vt:lpstr>Minden gazdasági döntés erkölcsi jellegű következményekkel jár ( CV37)</vt:lpstr>
      <vt:lpstr>Minden gazdasági döntés erkölcsi jellegű következményekkel jár ( CV37)</vt:lpstr>
      <vt:lpstr>Minden gazdasági döntés erkölcsi jellegű következményekkel jár ( CV37)</vt:lpstr>
      <vt:lpstr>a vállalat társadalmi környezetbe való beilleszkedésének 4 szférája:</vt:lpstr>
      <vt:lpstr>A vállalat társadalmi környezetbe való beilleszkedésének 4 szférája:</vt:lpstr>
      <vt:lpstr>a vállalat társadalmi környezetbe való beilleszkedésének 4 szférája:</vt:lpstr>
      <vt:lpstr>a vállalat társadalmi környezetbe való beilleszkedésének 4 szférája:</vt:lpstr>
      <vt:lpstr>a vállalat társadalmi környezetbe való beilleszkedésének 4 szférája:</vt:lpstr>
      <vt:lpstr>A Piac</vt:lpstr>
      <vt:lpstr>A mindenható szabadpiac!</vt:lpstr>
      <vt:lpstr>Úr a pénz vagy szolga? (Henry Ford)</vt:lpstr>
      <vt:lpstr>Úr a pénz vagy szolga? (Henry Ford)</vt:lpstr>
      <vt:lpstr>A piac</vt:lpstr>
      <vt:lpstr>Kié a vállalat?</vt:lpstr>
      <vt:lpstr>Kié a vállalat?</vt:lpstr>
      <vt:lpstr>Kié a vállalat?</vt:lpstr>
      <vt:lpstr>Kié a vállalat?</vt:lpstr>
      <vt:lpstr>Kié a vállalat?</vt:lpstr>
    </vt:vector>
  </TitlesOfParts>
  <Company>Szinfolt Kft.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creator>Tóth József</dc:creator>
  <cp:lastModifiedBy>PC</cp:lastModifiedBy>
  <cp:revision>431</cp:revision>
  <dcterms:created xsi:type="dcterms:W3CDTF">2010-12-03T13:54:12Z</dcterms:created>
  <dcterms:modified xsi:type="dcterms:W3CDTF">2013-09-24T12:26:28Z</dcterms:modified>
</cp:coreProperties>
</file>