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1" r:id="rId3"/>
    <p:sldId id="258" r:id="rId4"/>
    <p:sldId id="259" r:id="rId5"/>
    <p:sldId id="292" r:id="rId6"/>
    <p:sldId id="293" r:id="rId7"/>
    <p:sldId id="263" r:id="rId8"/>
    <p:sldId id="317" r:id="rId9"/>
    <p:sldId id="266" r:id="rId10"/>
    <p:sldId id="294" r:id="rId11"/>
    <p:sldId id="298" r:id="rId12"/>
    <p:sldId id="305" r:id="rId13"/>
    <p:sldId id="306" r:id="rId14"/>
    <p:sldId id="307" r:id="rId15"/>
    <p:sldId id="297" r:id="rId16"/>
    <p:sldId id="299" r:id="rId17"/>
    <p:sldId id="308" r:id="rId18"/>
    <p:sldId id="301" r:id="rId19"/>
    <p:sldId id="267" r:id="rId20"/>
    <p:sldId id="309" r:id="rId21"/>
    <p:sldId id="310" r:id="rId22"/>
    <p:sldId id="270" r:id="rId23"/>
    <p:sldId id="271" r:id="rId24"/>
    <p:sldId id="311" r:id="rId25"/>
    <p:sldId id="318" r:id="rId26"/>
    <p:sldId id="274" r:id="rId27"/>
    <p:sldId id="312" r:id="rId28"/>
    <p:sldId id="313" r:id="rId29"/>
    <p:sldId id="314" r:id="rId30"/>
    <p:sldId id="279" r:id="rId31"/>
    <p:sldId id="315" r:id="rId32"/>
    <p:sldId id="278" r:id="rId33"/>
    <p:sldId id="316" r:id="rId34"/>
    <p:sldId id="287" r:id="rId35"/>
    <p:sldId id="614" r:id="rId36"/>
    <p:sldId id="323" r:id="rId37"/>
    <p:sldId id="289" r:id="rId38"/>
    <p:sldId id="2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DDE89A-9ACB-491C-8031-C7A510719F4B}">
          <p14:sldIdLst>
            <p14:sldId id="256"/>
            <p14:sldId id="291"/>
            <p14:sldId id="258"/>
          </p14:sldIdLst>
        </p14:section>
        <p14:section name="Associative Arrays" id="{CEB1405E-1271-4D65-9C59-76535824EE09}">
          <p14:sldIdLst>
            <p14:sldId id="259"/>
            <p14:sldId id="292"/>
            <p14:sldId id="293"/>
            <p14:sldId id="263"/>
            <p14:sldId id="317"/>
            <p14:sldId id="266"/>
            <p14:sldId id="294"/>
            <p14:sldId id="298"/>
            <p14:sldId id="305"/>
            <p14:sldId id="306"/>
            <p14:sldId id="307"/>
            <p14:sldId id="297"/>
            <p14:sldId id="299"/>
            <p14:sldId id="308"/>
            <p14:sldId id="301"/>
          </p14:sldIdLst>
        </p14:section>
        <p14:section name="Maps" id="{5FB24B78-1982-4827-9C07-A200A2B65AB8}">
          <p14:sldIdLst>
            <p14:sldId id="267"/>
            <p14:sldId id="309"/>
            <p14:sldId id="310"/>
            <p14:sldId id="270"/>
            <p14:sldId id="271"/>
            <p14:sldId id="311"/>
            <p14:sldId id="318"/>
            <p14:sldId id="274"/>
            <p14:sldId id="312"/>
            <p14:sldId id="313"/>
            <p14:sldId id="314"/>
          </p14:sldIdLst>
        </p14:section>
        <p14:section name="Set" id="{FC61511E-255B-4E4D-93CE-547157651A00}">
          <p14:sldIdLst>
            <p14:sldId id="279"/>
            <p14:sldId id="315"/>
            <p14:sldId id="278"/>
          </p14:sldIdLst>
        </p14:section>
        <p14:section name="Conclusion" id="{6F65DAE3-374F-4666-AEBA-68EAC1563F6C}">
          <p14:sldIdLst>
            <p14:sldId id="316"/>
            <p14:sldId id="287"/>
            <p14:sldId id="614"/>
            <p14:sldId id="323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6400" autoAdjust="0"/>
  </p:normalViewPr>
  <p:slideViewPr>
    <p:cSldViewPr showGuides="1">
      <p:cViewPr varScale="1">
        <p:scale>
          <a:sx n="113" d="100"/>
          <a:sy n="113" d="100"/>
        </p:scale>
        <p:origin x="606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705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96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6320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31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2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17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7195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73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12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48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6191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1919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2406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71190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summary, in this lesson, we looked at how we can use objects or Maps to store a collection of data with keys and values. In practice, objects are used much more often, since the syntax for their creation and access is more concise.
</a:t>
            </a:r>
            <a:endParaRPr lang="bg-BG" dirty="0"/>
          </a:p>
          <a:p>
            <a:r>
              <a:rPr lang="en-US" dirty="0"/>
              <a:t>Maps have advantages only in certain cases:
</a:t>
            </a:r>
            <a:endParaRPr lang="bg-BG" dirty="0"/>
          </a:p>
          <a:p>
            <a:r>
              <a:rPr lang="en-US" dirty="0"/>
              <a:t>Such as, we can use any data type for a key, while with objects we are restricted to only using strings;
</a:t>
            </a:r>
            <a:endParaRPr lang="bg-BG" dirty="0"/>
          </a:p>
          <a:p>
            <a:r>
              <a:rPr lang="en-US" dirty="0"/>
              <a:t>They can be directly iterated without having to transform them to an array;</a:t>
            </a:r>
          </a:p>
          <a:p>
            <a:endParaRPr lang="bg-BG" dirty="0"/>
          </a:p>
          <a:p>
            <a:r>
              <a:rPr lang="en-US" dirty="0"/>
              <a:t>And they have the size property, through which we can easily find out how many records are stored in the collection.
</a:t>
            </a:r>
            <a:r>
              <a:rPr lang="en-US" b="1" i="1" dirty="0"/>
              <a:t>&lt;no animation&gt;</a:t>
            </a:r>
            <a:endParaRPr lang="bg-BG" b="1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was all for this lesson, see you in the next one.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11998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9469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671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032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172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856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2121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4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452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093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5582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94037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1696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331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9203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50001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3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0867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2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2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7.png"/><Relationship Id="rId4" Type="http://schemas.openxmlformats.org/officeDocument/2006/relationships/hyperlink" Target="https://www.youtube.com/c/CodeItUpwithIvo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98912"/>
            <a:ext cx="2951518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492982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Associative Arrays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3882709" y="1375636"/>
            <a:ext cx="4684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 Key-Value Pair Structure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94" y="3674666"/>
            <a:ext cx="2512569" cy="12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a key is </a:t>
            </a:r>
            <a:r>
              <a:rPr lang="en-US" b="1" dirty="0">
                <a:solidFill>
                  <a:schemeClr val="bg1"/>
                </a:solidFill>
              </a:rPr>
              <a:t>present</a:t>
            </a:r>
            <a:r>
              <a:rPr lang="en-US" dirty="0"/>
              <a:t>:</a:t>
            </a:r>
            <a:endParaRPr lang="en-US" sz="3400" dirty="0"/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entries:</a:t>
            </a:r>
          </a:p>
          <a:p>
            <a:pPr>
              <a:spcBef>
                <a:spcPts val="5400"/>
              </a:spcBef>
            </a:pPr>
            <a:r>
              <a:rPr lang="en-US" dirty="0"/>
              <a:t>Iterate </a:t>
            </a:r>
            <a:r>
              <a:rPr lang="en-US" b="1" dirty="0" err="1">
                <a:solidFill>
                  <a:schemeClr val="bg1"/>
                </a:solidFill>
              </a:rPr>
              <a:t>destructured</a:t>
            </a:r>
            <a:r>
              <a:rPr lang="en-US" dirty="0"/>
              <a:t> entries: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B19A3-C81E-41BB-B7E2-D22C02FDD26B}"/>
              </a:ext>
            </a:extLst>
          </p:cNvPr>
          <p:cNvSpPr txBox="1"/>
          <p:nvPr/>
        </p:nvSpPr>
        <p:spPr>
          <a:xfrm>
            <a:off x="696000" y="1854000"/>
            <a:ext cx="1021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entries */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if 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hasOwnProperty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('John Smith')) {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/* Key found */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CB525-CB1E-44F9-BFD7-4D42D78D0066}"/>
              </a:ext>
            </a:extLst>
          </p:cNvPr>
          <p:cNvSpPr txBox="1"/>
          <p:nvPr/>
        </p:nvSpPr>
        <p:spPr>
          <a:xfrm>
            <a:off x="696000" y="3519000"/>
            <a:ext cx="1021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['John Smith'];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1FE74-1ED5-467F-8568-3209879A6304}"/>
              </a:ext>
            </a:extLst>
          </p:cNvPr>
          <p:cNvSpPr txBox="1"/>
          <p:nvPr/>
        </p:nvSpPr>
        <p:spPr>
          <a:xfrm>
            <a:off x="696000" y="4869000"/>
            <a:ext cx="102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assocArr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console.log(`${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-&gt; ${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67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Write a function that reads </a:t>
            </a:r>
            <a:r>
              <a:rPr lang="en-US" sz="3400" b="1" dirty="0">
                <a:solidFill>
                  <a:schemeClr val="bg1"/>
                </a:solidFill>
              </a:rPr>
              <a:t>weekdays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names</a:t>
            </a: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Print a </a:t>
            </a:r>
            <a:r>
              <a:rPr lang="en-US" sz="3400" b="1" dirty="0">
                <a:solidFill>
                  <a:schemeClr val="bg1"/>
                </a:solidFill>
              </a:rPr>
              <a:t>success</a:t>
            </a:r>
            <a:r>
              <a:rPr lang="en-US" sz="3400" dirty="0"/>
              <a:t> message for every successful appointment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If the same weekday occurs a second time, print a </a:t>
            </a:r>
            <a:r>
              <a:rPr lang="en-US" sz="3400" b="1" dirty="0">
                <a:solidFill>
                  <a:schemeClr val="bg1"/>
                </a:solidFill>
              </a:rPr>
              <a:t>conflict message</a:t>
            </a:r>
          </a:p>
          <a:p>
            <a:r>
              <a:rPr lang="en-US" sz="3400" dirty="0"/>
              <a:t>In end, print a list of all meetings</a:t>
            </a:r>
          </a:p>
          <a:p>
            <a:r>
              <a:rPr lang="en-US" sz="3400" dirty="0"/>
              <a:t>See </a:t>
            </a:r>
            <a:r>
              <a:rPr lang="en-US" sz="3400" b="1" dirty="0">
                <a:solidFill>
                  <a:schemeClr val="bg1"/>
                </a:solidFill>
              </a:rPr>
              <a:t>example</a:t>
            </a:r>
            <a:r>
              <a:rPr lang="en-US" sz="3400" dirty="0"/>
              <a:t> input and output on </a:t>
            </a:r>
            <a:r>
              <a:rPr lang="en-US" sz="3400" b="1" dirty="0">
                <a:solidFill>
                  <a:schemeClr val="bg1"/>
                </a:solidFill>
              </a:rPr>
              <a:t>next slide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Meetings</a:t>
            </a:r>
          </a:p>
        </p:txBody>
      </p:sp>
    </p:spTree>
    <p:extLst>
      <p:ext uri="{BB962C8B-B14F-4D97-AF65-F5344CB8AC3E}">
        <p14:creationId xmlns:p14="http://schemas.microsoft.com/office/powerpoint/2010/main" val="137903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2AD726-4BD9-4094-8B0A-915DF3D2C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Parsing input and success/conflict messages</a:t>
            </a:r>
          </a:p>
          <a:p>
            <a:pPr>
              <a:spcBef>
                <a:spcPts val="16800"/>
              </a:spcBef>
            </a:pPr>
            <a:r>
              <a:rPr lang="en-US" dirty="0"/>
              <a:t>Final list output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Meetings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17BE6D-66C3-49C3-90A0-CEFDC4697637}"/>
              </a:ext>
            </a:extLst>
          </p:cNvPr>
          <p:cNvGrpSpPr/>
          <p:nvPr/>
        </p:nvGrpSpPr>
        <p:grpSpPr>
          <a:xfrm>
            <a:off x="1303500" y="1899000"/>
            <a:ext cx="9585000" cy="1852765"/>
            <a:chOff x="606000" y="1899000"/>
            <a:chExt cx="9585000" cy="1852765"/>
          </a:xfrm>
        </p:grpSpPr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F2315FD2-AD8F-49AE-8E18-9D54576FF246}"/>
                </a:ext>
              </a:extLst>
            </p:cNvPr>
            <p:cNvSpPr txBox="1">
              <a:spLocks/>
            </p:cNvSpPr>
            <p:nvPr/>
          </p:nvSpPr>
          <p:spPr>
            <a:xfrm>
              <a:off x="606000" y="1899481"/>
              <a:ext cx="387426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['Monday Peter',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'Wednesday Bill',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'Monday Tim',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'Friday Tim']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7399A55-FC5A-4C5F-988E-23AD3EDB419D}"/>
                </a:ext>
              </a:extLst>
            </p:cNvPr>
            <p:cNvSpPr/>
            <p:nvPr/>
          </p:nvSpPr>
          <p:spPr bwMode="auto">
            <a:xfrm>
              <a:off x="4711818" y="2642422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EA16C331-2C15-442D-8EF5-8186724DDADE}"/>
                </a:ext>
              </a:extLst>
            </p:cNvPr>
            <p:cNvSpPr txBox="1">
              <a:spLocks/>
            </p:cNvSpPr>
            <p:nvPr/>
          </p:nvSpPr>
          <p:spPr>
            <a:xfrm>
              <a:off x="5589418" y="1899000"/>
              <a:ext cx="4601582" cy="185228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Scheduled for Monday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Wednesday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Conflict on Monday!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Scheduled for Friday</a:t>
              </a:r>
              <a:endParaRPr lang="bg-BG" sz="2398" dirty="0">
                <a:solidFill>
                  <a:schemeClr val="dk1"/>
                </a:solidFill>
              </a:endParaRPr>
            </a:p>
          </p:txBody>
        </p:sp>
      </p:grp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C0284BB-566F-4F51-8FD3-EDF7ECB69E73}"/>
              </a:ext>
            </a:extLst>
          </p:cNvPr>
          <p:cNvSpPr txBox="1">
            <a:spLocks/>
          </p:cNvSpPr>
          <p:nvPr/>
        </p:nvSpPr>
        <p:spPr>
          <a:xfrm>
            <a:off x="3351000" y="4857671"/>
            <a:ext cx="5490000" cy="14063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398" dirty="0">
                <a:solidFill>
                  <a:schemeClr val="dk1"/>
                </a:solidFill>
              </a:rPr>
              <a:t>Monday -&gt; Peter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Wednesday -&gt; Bill</a:t>
            </a:r>
            <a:endParaRPr lang="bg-BG" sz="2398" dirty="0">
              <a:solidFill>
                <a:schemeClr val="dk1"/>
              </a:solidFill>
            </a:endParaRPr>
          </a:p>
          <a:p>
            <a:r>
              <a:rPr lang="en-US" sz="2398" dirty="0">
                <a:solidFill>
                  <a:schemeClr val="dk1"/>
                </a:solidFill>
              </a:rPr>
              <a:t>Friday -&gt; Tim</a:t>
            </a:r>
            <a:endParaRPr lang="bg-BG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Meetings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419456"/>
            <a:ext cx="8939947" cy="49084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600" b="1"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function solve(input) {</a:t>
            </a:r>
          </a:p>
          <a:p>
            <a:r>
              <a:rPr lang="en-US" sz="2000" dirty="0"/>
              <a:t>  let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 = {};</a:t>
            </a:r>
          </a:p>
          <a:p>
            <a:r>
              <a:rPr lang="en-US" sz="2000" dirty="0"/>
              <a:t>  for (let line of input) {</a:t>
            </a:r>
          </a:p>
          <a:p>
            <a:r>
              <a:rPr lang="en-US" sz="2000" dirty="0"/>
              <a:t>    let [weekday, name] = </a:t>
            </a:r>
            <a:r>
              <a:rPr lang="en-US" sz="2000" dirty="0" err="1"/>
              <a:t>line.split</a:t>
            </a:r>
            <a:r>
              <a:rPr lang="en-US" sz="2000" dirty="0"/>
              <a:t>(' ');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  if (</a:t>
            </a:r>
            <a:r>
              <a:rPr lang="en-US" sz="2000" dirty="0" err="1">
                <a:solidFill>
                  <a:schemeClr val="bg1"/>
                </a:solidFill>
              </a:rPr>
              <a:t>meetings</a:t>
            </a:r>
            <a:r>
              <a:rPr lang="en-US" sz="2000" dirty="0" err="1"/>
              <a:t>.</a:t>
            </a:r>
            <a:r>
              <a:rPr lang="en-US" sz="2000" dirty="0" err="1">
                <a:solidFill>
                  <a:schemeClr val="bg1"/>
                </a:solidFill>
              </a:rPr>
              <a:t>hasOwnProperty</a:t>
            </a:r>
            <a:r>
              <a:rPr lang="en-US" sz="2000" dirty="0"/>
              <a:t>(weekday)) {</a:t>
            </a:r>
          </a:p>
          <a:p>
            <a:r>
              <a:rPr lang="en-US" sz="2000" dirty="0"/>
              <a:t>      console.log(`Conflict on ${weekday}!`);</a:t>
            </a:r>
          </a:p>
          <a:p>
            <a:r>
              <a:rPr lang="en-US" sz="2000" dirty="0"/>
              <a:t>    } else {</a:t>
            </a:r>
          </a:p>
          <a:p>
            <a:r>
              <a:rPr lang="en-US" sz="2000" dirty="0"/>
              <a:t>      </a:t>
            </a:r>
            <a:r>
              <a:rPr lang="en-US" sz="2000" dirty="0">
                <a:solidFill>
                  <a:schemeClr val="bg1"/>
                </a:solidFill>
              </a:rPr>
              <a:t>meetings</a:t>
            </a:r>
            <a:r>
              <a:rPr lang="en-US" sz="2000" dirty="0"/>
              <a:t>[weekday] = name;</a:t>
            </a:r>
          </a:p>
          <a:p>
            <a:r>
              <a:rPr lang="en-US" sz="2000" dirty="0"/>
              <a:t>      console.log(`Scheduled for ${weekday}`);</a:t>
            </a:r>
          </a:p>
          <a:p>
            <a:r>
              <a:rPr lang="en-US" sz="2000" dirty="0"/>
              <a:t>    }</a:t>
            </a:r>
          </a:p>
          <a:p>
            <a:r>
              <a:rPr lang="en-US" sz="2000" dirty="0"/>
              <a:t>  }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812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5400"/>
              </a:spcBef>
            </a:pPr>
            <a:r>
              <a:rPr lang="en-US" dirty="0"/>
              <a:t>Objects </a:t>
            </a:r>
            <a:r>
              <a:rPr lang="en-US" b="1" dirty="0">
                <a:solidFill>
                  <a:schemeClr val="bg1"/>
                </a:solidFill>
              </a:rPr>
              <a:t>cannot be sorted</a:t>
            </a:r>
            <a:r>
              <a:rPr lang="en-US" dirty="0"/>
              <a:t>; they must be converted first</a:t>
            </a:r>
          </a:p>
          <a:p>
            <a:pPr lvl="1"/>
            <a:r>
              <a:rPr lang="en-US" dirty="0"/>
              <a:t>Convert to </a:t>
            </a:r>
            <a:r>
              <a:rPr lang="en-US" b="1" dirty="0">
                <a:solidFill>
                  <a:schemeClr val="bg1"/>
                </a:solidFill>
              </a:rPr>
              <a:t>array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sorting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filtering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mapping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Associative Arrays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A1185-FA69-44AF-B2FF-8806FE63AA55}"/>
              </a:ext>
            </a:extLst>
          </p:cNvPr>
          <p:cNvSpPr txBox="1"/>
          <p:nvPr/>
        </p:nvSpPr>
        <p:spPr>
          <a:xfrm>
            <a:off x="696000" y="2549127"/>
            <a:ext cx="10215000" cy="38498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phonebook = { 'Tim': '0876566344',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'Bill': '0896543112' };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entries =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Object.</a:t>
            </a:r>
            <a:r>
              <a:rPr lang="en-US" altLang="bg-BG" sz="24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(phonebook);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console.log(entries);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Array of arrays with two elements each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[ ['Tim', '0876566344'],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  ['Bill', '0896543112'] ]</a:t>
            </a:r>
          </a:p>
          <a:p>
            <a:pPr lvl="0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entries[0]; </a:t>
            </a:r>
            <a:endParaRPr lang="en-US" altLang="bg-BG" sz="2400" b="1" i="1" dirty="0">
              <a:solidFill>
                <a:schemeClr val="accent2"/>
              </a:solidFill>
              <a:latin typeface="Calibri (Body)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[0]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key -&gt; 'Tim'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firstEntry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[1]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Entry value -&gt; '0876566344'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D85103-DC74-4152-A30E-99A5BE5AB449}"/>
              </a:ext>
            </a:extLst>
          </p:cNvPr>
          <p:cNvSpPr/>
          <p:nvPr/>
        </p:nvSpPr>
        <p:spPr bwMode="auto">
          <a:xfrm>
            <a:off x="3846000" y="2668386"/>
            <a:ext cx="3228131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DD5E8-A97A-43D3-8D60-B8BA3845D4A7}"/>
              </a:ext>
            </a:extLst>
          </p:cNvPr>
          <p:cNvSpPr/>
          <p:nvPr/>
        </p:nvSpPr>
        <p:spPr bwMode="auto">
          <a:xfrm>
            <a:off x="1659753" y="4314306"/>
            <a:ext cx="354401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CA3F8EA-8AF7-4BE6-94D7-468D462D86A8}"/>
              </a:ext>
            </a:extLst>
          </p:cNvPr>
          <p:cNvCxnSpPr>
            <a:stCxn id="4" idx="3"/>
          </p:cNvCxnSpPr>
          <p:nvPr/>
        </p:nvCxnSpPr>
        <p:spPr>
          <a:xfrm flipH="1">
            <a:off x="5203767" y="2838797"/>
            <a:ext cx="1870364" cy="1645920"/>
          </a:xfrm>
          <a:prstGeom prst="bentConnector3">
            <a:avLst>
              <a:gd name="adj1" fmla="val -184649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13">
            <a:extLst>
              <a:ext uri="{FF2B5EF4-FFF2-40B4-BE49-F238E27FC236}">
                <a16:creationId xmlns:a16="http://schemas.microsoft.com/office/drawing/2014/main" id="{C61BC5A5-29A4-4B0C-BCAE-A02A8AB16848}"/>
              </a:ext>
            </a:extLst>
          </p:cNvPr>
          <p:cNvSpPr/>
          <p:nvPr/>
        </p:nvSpPr>
        <p:spPr bwMode="auto">
          <a:xfrm>
            <a:off x="7118659" y="4595746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entry is turned into an array of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[key, value]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125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entries</a:t>
            </a:r>
            <a:r>
              <a:rPr lang="en-US" dirty="0"/>
              <a:t> array can be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, using a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</a:p>
          <a:p>
            <a:pPr lvl="1"/>
            <a:r>
              <a:rPr lang="en-US" sz="3200" dirty="0"/>
              <a:t>To </a:t>
            </a:r>
            <a:r>
              <a:rPr lang="en-US" sz="3200" b="1" dirty="0">
                <a:solidFill>
                  <a:schemeClr val="accent1"/>
                </a:solidFill>
              </a:rPr>
              <a:t>sort by key</a:t>
            </a:r>
            <a:r>
              <a:rPr lang="en-US" sz="3200" dirty="0"/>
              <a:t>, use the </a:t>
            </a:r>
            <a:r>
              <a:rPr lang="en-US" sz="3200" b="1" dirty="0">
                <a:solidFill>
                  <a:schemeClr val="accent1"/>
                </a:solidFill>
              </a:rPr>
              <a:t>first element </a:t>
            </a:r>
            <a:r>
              <a:rPr lang="en-US" sz="3200" dirty="0"/>
              <a:t>of each entry</a:t>
            </a:r>
          </a:p>
          <a:p>
            <a:pPr lvl="1">
              <a:spcBef>
                <a:spcPts val="16200"/>
              </a:spcBef>
            </a:pPr>
            <a:r>
              <a:rPr lang="en-US" sz="3200" dirty="0"/>
              <a:t>You can also </a:t>
            </a:r>
            <a:r>
              <a:rPr lang="en-US" sz="3200" b="1" dirty="0" err="1">
                <a:solidFill>
                  <a:schemeClr val="accent1"/>
                </a:solidFill>
              </a:rPr>
              <a:t>destructure</a:t>
            </a:r>
            <a:r>
              <a:rPr lang="en-US" sz="3200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2480175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b[0];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2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5135175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2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AE354-CAB8-4A59-AF91-B036FAAD67C8}"/>
              </a:ext>
            </a:extLst>
          </p:cNvPr>
          <p:cNvSpPr/>
          <p:nvPr/>
        </p:nvSpPr>
        <p:spPr bwMode="auto">
          <a:xfrm>
            <a:off x="3184756" y="5275333"/>
            <a:ext cx="23778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5DD5454-F121-41EA-811A-6B28BB7556F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16200000" flipH="1">
            <a:off x="2680364" y="3582019"/>
            <a:ext cx="2300778" cy="10858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1429D-0285-4BCD-9613-8684540966FF}"/>
              </a:ext>
            </a:extLst>
          </p:cNvPr>
          <p:cNvSpPr/>
          <p:nvPr/>
        </p:nvSpPr>
        <p:spPr bwMode="auto">
          <a:xfrm>
            <a:off x="3172056" y="2633733"/>
            <a:ext cx="231544" cy="34082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164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75F7E-B2D3-40DF-BDBA-61CC0B22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62946-E91B-4974-801C-148D4D68E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reads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addresses</a:t>
            </a:r>
          </a:p>
          <a:p>
            <a:r>
              <a:rPr lang="en-US" dirty="0"/>
              <a:t>Values will be separated by </a:t>
            </a:r>
            <a:r>
              <a:rPr lang="en-US" b="1" dirty="0">
                <a:solidFill>
                  <a:schemeClr val="bg1"/>
                </a:solidFill>
              </a:rPr>
              <a:t>":"</a:t>
            </a:r>
          </a:p>
          <a:p>
            <a:r>
              <a:rPr lang="en-US" dirty="0"/>
              <a:t>If same name occurs, save the </a:t>
            </a:r>
            <a:r>
              <a:rPr lang="en-US" b="1" dirty="0">
                <a:solidFill>
                  <a:schemeClr val="bg1"/>
                </a:solidFill>
              </a:rPr>
              <a:t>latest</a:t>
            </a:r>
            <a:r>
              <a:rPr lang="en-US" dirty="0"/>
              <a:t> address</a:t>
            </a:r>
          </a:p>
          <a:p>
            <a:r>
              <a:rPr lang="en-US" dirty="0"/>
              <a:t>Print list, </a:t>
            </a:r>
            <a:r>
              <a:rPr lang="en-US" b="1" dirty="0">
                <a:solidFill>
                  <a:schemeClr val="bg1"/>
                </a:solidFill>
              </a:rPr>
              <a:t>sorted</a:t>
            </a:r>
            <a:r>
              <a:rPr lang="en-US" dirty="0"/>
              <a:t> alphabetically by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864C83-51D5-4A79-AAFC-BE225FC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</a:t>
            </a:r>
            <a:r>
              <a:rPr lang="en-US" dirty="0" err="1"/>
              <a:t>Addressbook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2BB8DD-3017-4FFE-9E9F-8A6E32935849}"/>
              </a:ext>
            </a:extLst>
          </p:cNvPr>
          <p:cNvGrpSpPr/>
          <p:nvPr/>
        </p:nvGrpSpPr>
        <p:grpSpPr>
          <a:xfrm>
            <a:off x="1236942" y="4433563"/>
            <a:ext cx="9718117" cy="1695437"/>
            <a:chOff x="1236942" y="4554000"/>
            <a:chExt cx="9718117" cy="16954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B3AD5B-0F60-43FD-9E04-0D8471050CE0}"/>
                </a:ext>
              </a:extLst>
            </p:cNvPr>
            <p:cNvSpPr txBox="1"/>
            <p:nvPr/>
          </p:nvSpPr>
          <p:spPr>
            <a:xfrm>
              <a:off x="1236942" y="4554000"/>
              <a:ext cx="4095000" cy="169543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['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Tim:Doe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Crossing',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Bill:Nelson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Place',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Peter:Carlyle</a:t>
              </a: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Ave',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'</a:t>
              </a:r>
              <a:r>
                <a:rPr lang="en-US" altLang="bg-BG" sz="2400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Bill:Ornery</a:t>
              </a: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Rd']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BFAB8A-1388-4595-B341-0F315E6100DE}"/>
                </a:ext>
              </a:extLst>
            </p:cNvPr>
            <p:cNvSpPr txBox="1"/>
            <p:nvPr/>
          </p:nvSpPr>
          <p:spPr>
            <a:xfrm>
              <a:off x="6860059" y="4738666"/>
              <a:ext cx="4095000" cy="13261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Bill -&gt; Ornery Rd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Peter -&gt; Carlyle Ave</a:t>
              </a:r>
              <a:endPara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bg-BG" sz="2400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Tim -&gt; Doe Crossing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5C5E868-D611-4458-B421-4CB59565D4A1}"/>
                </a:ext>
              </a:extLst>
            </p:cNvPr>
            <p:cNvSpPr/>
            <p:nvPr/>
          </p:nvSpPr>
          <p:spPr bwMode="auto">
            <a:xfrm>
              <a:off x="5772979" y="5218838"/>
              <a:ext cx="646043" cy="36576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02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Sort </a:t>
            </a:r>
            <a:r>
              <a:rPr lang="en-US" dirty="0" err="1"/>
              <a:t>Addressbook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626027" y="1899000"/>
            <a:ext cx="8939947" cy="4046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function solve(input) {</a:t>
            </a:r>
          </a:p>
          <a:p>
            <a:r>
              <a:rPr lang="en-US" dirty="0"/>
              <a:t>  let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 = {};</a:t>
            </a:r>
          </a:p>
          <a:p>
            <a:r>
              <a:rPr lang="en-US" dirty="0"/>
              <a:t>  for (let line of input) {</a:t>
            </a:r>
          </a:p>
          <a:p>
            <a:pPr>
              <a:spcBef>
                <a:spcPts val="1200"/>
              </a:spcBef>
            </a:pPr>
            <a:r>
              <a:rPr lang="en-US" dirty="0"/>
              <a:t>    let [name, address] = </a:t>
            </a:r>
            <a:r>
              <a:rPr lang="en-US" dirty="0" err="1"/>
              <a:t>line.split</a:t>
            </a:r>
            <a:r>
              <a:rPr lang="en-US" dirty="0"/>
              <a:t>(':');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[name] = address;</a:t>
            </a:r>
          </a:p>
          <a:p>
            <a:pPr>
              <a:spcBef>
                <a:spcPts val="1200"/>
              </a:spcBef>
            </a:pPr>
            <a:r>
              <a:rPr lang="en-US" dirty="0"/>
              <a:t>  }</a:t>
            </a:r>
            <a:br>
              <a:rPr lang="en-US" dirty="0"/>
            </a:br>
            <a:r>
              <a:rPr lang="en-US" dirty="0"/>
              <a:t>  let sorted = </a:t>
            </a:r>
            <a:r>
              <a:rPr lang="en-US" dirty="0" err="1">
                <a:solidFill>
                  <a:schemeClr val="bg1"/>
                </a:solidFill>
              </a:rPr>
              <a:t>Object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bg1"/>
                </a:solidFill>
              </a:rPr>
              <a:t>entries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addressbook</a:t>
            </a:r>
            <a:r>
              <a:rPr lang="en-US" dirty="0"/>
              <a:t>);</a:t>
            </a:r>
          </a:p>
          <a:p>
            <a:r>
              <a:rPr lang="en-US" dirty="0"/>
              <a:t>  </a:t>
            </a:r>
            <a:r>
              <a:rPr lang="en-US" dirty="0" err="1"/>
              <a:t>sorted.sort</a:t>
            </a:r>
            <a:r>
              <a:rPr lang="en-US" dirty="0"/>
              <a:t>((a, b) =&gt; a[0].</a:t>
            </a:r>
            <a:r>
              <a:rPr lang="en-US" dirty="0" err="1"/>
              <a:t>localeCompare</a:t>
            </a:r>
            <a:r>
              <a:rPr lang="en-US" dirty="0"/>
              <a:t>(b[0]));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  </a:t>
            </a:r>
            <a:r>
              <a:rPr lang="en-US" altLang="bg-BG" sz="20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result</a:t>
            </a:r>
            <a:endParaRPr lang="bg-BG" altLang="bg-BG" sz="2000" b="1" dirty="0">
              <a:latin typeface="Consolas" panose="020B0609020204030204" pitchFamily="49" charset="0"/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162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E347E-4E02-4839-A33D-9B70B3002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8AE548-C59F-4A83-AD4C-99176BFB71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>
                <a:solidFill>
                  <a:schemeClr val="accent1"/>
                </a:solidFill>
              </a:rPr>
              <a:t>sort by value</a:t>
            </a:r>
            <a:r>
              <a:rPr lang="en-US" dirty="0"/>
              <a:t>, use the </a:t>
            </a:r>
            <a:r>
              <a:rPr lang="en-US" b="1" dirty="0">
                <a:solidFill>
                  <a:schemeClr val="accent1"/>
                </a:solidFill>
              </a:rPr>
              <a:t>second element </a:t>
            </a:r>
            <a:r>
              <a:rPr lang="en-US" dirty="0"/>
              <a:t>of each entry</a:t>
            </a:r>
          </a:p>
          <a:p>
            <a:pPr>
              <a:spcBef>
                <a:spcPts val="17400"/>
              </a:spcBef>
            </a:pPr>
            <a:r>
              <a:rPr lang="en-US" dirty="0"/>
              <a:t>You can also </a:t>
            </a:r>
            <a:r>
              <a:rPr lang="en-US" b="1" dirty="0" err="1">
                <a:solidFill>
                  <a:schemeClr val="accent1"/>
                </a:solidFill>
              </a:rPr>
              <a:t>destructure</a:t>
            </a:r>
            <a:r>
              <a:rPr lang="en-US" dirty="0"/>
              <a:t> the entries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18ABF-8BB2-4992-B3C5-74483E3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C7AD7-9B3F-4DD9-B9EE-0AA3EE880E1C}"/>
              </a:ext>
            </a:extLst>
          </p:cNvPr>
          <p:cNvSpPr txBox="1"/>
          <p:nvPr/>
        </p:nvSpPr>
        <p:spPr>
          <a:xfrm>
            <a:off x="696000" y="1895739"/>
            <a:ext cx="882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((a, b)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a[1];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b[1];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19FDC-7F72-48ED-A4BD-3BDCA85A9EC5}"/>
              </a:ext>
            </a:extLst>
          </p:cNvPr>
          <p:cNvSpPr txBox="1"/>
          <p:nvPr/>
        </p:nvSpPr>
        <p:spPr>
          <a:xfrm>
            <a:off x="696000" y="4751258"/>
            <a:ext cx="882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entries.sort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(([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valueA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keyB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bg-BG" sz="2400" b="1" dirty="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valueB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])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i="1" dirty="0">
                <a:solidFill>
                  <a:schemeClr val="accent2"/>
                </a:solidFill>
                <a:latin typeface="Calibri (Body)"/>
                <a:cs typeface="Courier New" panose="02070309020205020404" pitchFamily="49" charset="0"/>
              </a:rPr>
              <a:t>// Perform comparison and return negative, 0 or positive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262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550279" y="1921533"/>
            <a:ext cx="329769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Map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5189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sz="3200" dirty="0"/>
              <a:t>Associative Arrays</a:t>
            </a:r>
            <a:endParaRPr lang="en-GB" sz="3200" dirty="0"/>
          </a:p>
          <a:p>
            <a:pPr lvl="1"/>
            <a:r>
              <a:rPr lang="en-GB" sz="3000" dirty="0"/>
              <a:t>Definition</a:t>
            </a:r>
          </a:p>
          <a:p>
            <a:pPr lvl="1"/>
            <a:r>
              <a:rPr lang="en-GB" sz="3000" dirty="0"/>
              <a:t>Attributes</a:t>
            </a:r>
          </a:p>
          <a:p>
            <a:pPr lvl="1"/>
            <a:r>
              <a:rPr lang="en-GB" sz="3000" dirty="0"/>
              <a:t>Iteration</a:t>
            </a:r>
          </a:p>
          <a:p>
            <a:pPr marL="514350" indent="-514350"/>
            <a:r>
              <a:rPr lang="en-GB" sz="3200" dirty="0"/>
              <a:t>Map</a:t>
            </a:r>
          </a:p>
          <a:p>
            <a:pPr lvl="1"/>
            <a:r>
              <a:rPr lang="en-GB" sz="3000" dirty="0"/>
              <a:t>Methods</a:t>
            </a:r>
          </a:p>
          <a:p>
            <a:pPr lvl="1"/>
            <a:r>
              <a:rPr lang="en-GB" sz="3000" dirty="0"/>
              <a:t>Sorting</a:t>
            </a:r>
          </a:p>
          <a:p>
            <a:pPr marL="514350" indent="-514350"/>
            <a:r>
              <a:rPr lang="en-GB" sz="3200" dirty="0"/>
              <a:t>Set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dirty="0"/>
              <a:t>A</a:t>
            </a:r>
            <a:r>
              <a:rPr lang="bg-BG" altLang="bg-BG" dirty="0"/>
              <a:t> </a:t>
            </a:r>
            <a:r>
              <a:rPr lang="en-US" altLang="bg-BG" b="1" dirty="0">
                <a:solidFill>
                  <a:schemeClr val="bg1"/>
                </a:solidFill>
              </a:rPr>
              <a:t>Map</a:t>
            </a:r>
            <a:r>
              <a:rPr lang="en-US" altLang="bg-BG" dirty="0"/>
              <a:t> stores</a:t>
            </a:r>
            <a:r>
              <a:rPr lang="bg-BG" altLang="bg-BG" dirty="0"/>
              <a:t> </a:t>
            </a:r>
            <a:r>
              <a:rPr lang="en-US" altLang="bg-BG" dirty="0"/>
              <a:t>elements</a:t>
            </a:r>
            <a:r>
              <a:rPr lang="bg-BG" altLang="bg-BG" dirty="0"/>
              <a:t> in </a:t>
            </a:r>
            <a:r>
              <a:rPr lang="bg-BG" altLang="bg-BG" b="1" dirty="0">
                <a:solidFill>
                  <a:schemeClr val="bg1"/>
                </a:solidFill>
              </a:rPr>
              <a:t>insertion</a:t>
            </a:r>
            <a:r>
              <a:rPr lang="en-US" altLang="bg-BG" b="1" dirty="0">
                <a:solidFill>
                  <a:schemeClr val="bg1"/>
                </a:solidFill>
              </a:rPr>
              <a:t> </a:t>
            </a:r>
            <a:r>
              <a:rPr lang="bg-BG" altLang="bg-BG" b="1" dirty="0">
                <a:solidFill>
                  <a:schemeClr val="bg1"/>
                </a:solidFill>
              </a:rPr>
              <a:t>order </a:t>
            </a:r>
            <a:r>
              <a:rPr lang="bg-BG" altLang="bg-BG" dirty="0"/>
              <a:t> </a:t>
            </a:r>
            <a:endParaRPr lang="en-US" altLang="bg-BG" dirty="0"/>
          </a:p>
          <a:p>
            <a:pPr>
              <a:buClr>
                <a:schemeClr val="tx1"/>
              </a:buClr>
            </a:pPr>
            <a:r>
              <a:rPr lang="en-US" altLang="bg-BG" b="1" dirty="0">
                <a:solidFill>
                  <a:schemeClr val="bg1"/>
                </a:solidFill>
              </a:rPr>
              <a:t>For-of</a:t>
            </a:r>
            <a:r>
              <a:rPr lang="bg-BG" altLang="bg-BG" dirty="0"/>
              <a:t> </a:t>
            </a:r>
            <a:r>
              <a:rPr lang="en-US" altLang="bg-BG" dirty="0"/>
              <a:t>returns</a:t>
            </a:r>
            <a:r>
              <a:rPr lang="bg-BG" altLang="bg-BG" dirty="0"/>
              <a:t> an array of </a:t>
            </a:r>
            <a:r>
              <a:rPr lang="bg-BG" altLang="bg-BG" b="1" dirty="0">
                <a:solidFill>
                  <a:schemeClr val="bg1"/>
                </a:solidFill>
              </a:rPr>
              <a:t>[key, </a:t>
            </a:r>
            <a:r>
              <a:rPr lang="en-US" altLang="bg-BG" b="1" dirty="0">
                <a:solidFill>
                  <a:schemeClr val="bg1"/>
                </a:solidFill>
              </a:rPr>
              <a:t>value</a:t>
            </a:r>
            <a:r>
              <a:rPr lang="bg-BG" altLang="bg-BG" b="1" dirty="0">
                <a:solidFill>
                  <a:schemeClr val="bg1"/>
                </a:solidFill>
              </a:rPr>
              <a:t>]</a:t>
            </a:r>
            <a:endParaRPr lang="en-US" alt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altLang="bg-BG" dirty="0"/>
              <a:t>Map </a:t>
            </a:r>
            <a:r>
              <a:rPr lang="en-US" altLang="bg-BG" b="1" dirty="0">
                <a:solidFill>
                  <a:schemeClr val="bg1"/>
                </a:solidFill>
              </a:rPr>
              <a:t>keys</a:t>
            </a:r>
            <a:r>
              <a:rPr lang="en-US" altLang="bg-BG" dirty="0"/>
              <a:t> can be </a:t>
            </a:r>
            <a:r>
              <a:rPr lang="en-US" altLang="bg-BG" b="1" dirty="0">
                <a:solidFill>
                  <a:schemeClr val="bg1"/>
                </a:solidFill>
              </a:rPr>
              <a:t>any data type</a:t>
            </a:r>
            <a:endParaRPr lang="bg-BG" altLang="bg-BG" b="1" dirty="0">
              <a:solidFill>
                <a:schemeClr val="bg1"/>
              </a:solidFill>
            </a:endParaRPr>
          </a:p>
          <a:p>
            <a:pPr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dirty="0"/>
              <a:t>JavaScript </a:t>
            </a:r>
            <a:r>
              <a:rPr lang="en-US" altLang="bg-BG" b="1" dirty="0">
                <a:solidFill>
                  <a:schemeClr val="bg1"/>
                </a:solidFill>
              </a:rPr>
              <a:t>maps are like objects</a:t>
            </a:r>
            <a:r>
              <a:rPr lang="en-US" altLang="bg-BG" dirty="0"/>
              <a:t> in that both let you: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dirty="0"/>
              <a:t>Assign values to keys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dirty="0"/>
              <a:t>Check if a key exists</a:t>
            </a:r>
            <a:endParaRPr lang="bg-BG" altLang="bg-BG" dirty="0"/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dirty="0"/>
              <a:t>Delete keys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396061"/>
          </a:xfr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600" dirty="0"/>
              <a:t>(key, value) </a:t>
            </a:r>
            <a:r>
              <a:rPr lang="bg-BG" sz="3600" dirty="0"/>
              <a:t>–</a:t>
            </a:r>
            <a:r>
              <a:rPr lang="en-US" sz="36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600" dirty="0"/>
              <a:t>(key) </a:t>
            </a:r>
            <a:r>
              <a:rPr lang="bg-BG" sz="3600" dirty="0"/>
              <a:t>–</a:t>
            </a:r>
            <a:r>
              <a:rPr lang="en-US" sz="3600" dirty="0"/>
              <a:t> returns the value of the given key </a:t>
            </a:r>
            <a:endParaRPr lang="bg-BG" sz="3600" dirty="0"/>
          </a:p>
          <a:p>
            <a:pPr marL="457200" indent="-457200">
              <a:spcBef>
                <a:spcPts val="12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.size</a:t>
            </a:r>
            <a:r>
              <a:rPr lang="en-US" sz="3200" dirty="0"/>
              <a:t> </a:t>
            </a:r>
            <a:r>
              <a:rPr lang="bg-BG" sz="3200" dirty="0"/>
              <a:t>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, holding the number of stored entries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343339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map.get(2)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map.get(1)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-</a:t>
            </a:r>
            <a:r>
              <a:rPr lang="en-US" sz="3600" dirty="0"/>
              <a:t> removes all key-value pairs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map.has(2)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>
                <a:solidFill>
                  <a:schemeClr val="tx1"/>
                </a:solidFill>
              </a:rPr>
              <a:t>map.has(4)</a:t>
            </a:r>
            <a:r>
              <a:rPr lang="bg-BG" dirty="0">
                <a:solidFill>
                  <a:schemeClr val="tx1"/>
                </a:solidFill>
              </a:rPr>
              <a:t>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map.delete(1)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400" dirty="0"/>
              <a:t> - returns Iterator - array of </a:t>
            </a:r>
            <a:r>
              <a:rPr lang="en-US" sz="34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400" dirty="0"/>
              <a:t> - returns Iterator with all the </a:t>
            </a:r>
            <a:r>
              <a:rPr lang="en-US" sz="3400" b="1" dirty="0">
                <a:solidFill>
                  <a:schemeClr val="bg1"/>
                </a:solidFill>
              </a:rPr>
              <a:t>values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[2, 'two'], [3, 'three']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[2, 3]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['two', 'three']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AE0B9-9E1C-4D9C-B0C9-2AF12D614FC7}"/>
              </a:ext>
            </a:extLst>
          </p:cNvPr>
          <p:cNvSpPr txBox="1"/>
          <p:nvPr/>
        </p:nvSpPr>
        <p:spPr>
          <a:xfrm>
            <a:off x="818787" y="2232923"/>
            <a:ext cx="10366543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phonebookMap.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 of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 err="1">
                <a:latin typeface="Consolas" panose="020B0609020204030204" pitchFamily="49" charset="0"/>
              </a:rPr>
              <a:t>phonebookMap.get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8E6AA-98E6-4B3B-A777-DCA479825D04}"/>
              </a:ext>
            </a:extLst>
          </p:cNvPr>
          <p:cNvSpPr txBox="1"/>
          <p:nvPr/>
        </p:nvSpPr>
        <p:spPr>
          <a:xfrm>
            <a:off x="818787" y="4698113"/>
            <a:ext cx="10366543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] of </a:t>
            </a:r>
            <a:r>
              <a:rPr lang="en-US" sz="2400" b="1" dirty="0" err="1">
                <a:latin typeface="Consolas" panose="020B0609020204030204" pitchFamily="49" charset="0"/>
              </a:rPr>
              <a:t>phonebookMap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ABABD-3E5F-4E8B-9A84-A27F591A8149}"/>
              </a:ext>
            </a:extLst>
          </p:cNvPr>
          <p:cNvSpPr/>
          <p:nvPr/>
        </p:nvSpPr>
        <p:spPr bwMode="auto">
          <a:xfrm>
            <a:off x="2270759" y="4834890"/>
            <a:ext cx="2082165" cy="381000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2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Write a function that </a:t>
            </a:r>
            <a:r>
              <a:rPr lang="en-US" sz="3200" b="1" dirty="0">
                <a:solidFill>
                  <a:schemeClr val="bg1"/>
                </a:solidFill>
              </a:rPr>
              <a:t>stores products </a:t>
            </a:r>
            <a:r>
              <a:rPr lang="en-US" sz="3200" dirty="0"/>
              <a:t>and their </a:t>
            </a:r>
            <a:r>
              <a:rPr lang="en-US" sz="3200" b="1" dirty="0">
                <a:solidFill>
                  <a:schemeClr val="bg1"/>
                </a:solidFill>
              </a:rPr>
              <a:t>quantity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If the same product appears </a:t>
            </a:r>
            <a:r>
              <a:rPr lang="en-US" sz="3200" b="1" dirty="0">
                <a:solidFill>
                  <a:schemeClr val="bg1"/>
                </a:solidFill>
              </a:rPr>
              <a:t>more than once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the new quantity to the old 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Storage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F88A2-A547-45EA-8F6B-E03B0F845550}"/>
              </a:ext>
            </a:extLst>
          </p:cNvPr>
          <p:cNvGrpSpPr/>
          <p:nvPr/>
        </p:nvGrpSpPr>
        <p:grpSpPr>
          <a:xfrm>
            <a:off x="800108" y="3429000"/>
            <a:ext cx="8272578" cy="1853566"/>
            <a:chOff x="2350920" y="3322935"/>
            <a:chExt cx="8272578" cy="1853566"/>
          </a:xfrm>
        </p:grpSpPr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2350920" y="3322935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['tomatoes </a:t>
              </a:r>
              <a:r>
                <a:rPr lang="bg-BG" dirty="0"/>
                <a:t>10</a:t>
              </a:r>
              <a:r>
                <a:rPr lang="en-US" dirty="0"/>
                <a:t>',</a:t>
              </a:r>
              <a:endParaRPr lang="bg-BG" dirty="0"/>
            </a:p>
            <a:p>
              <a:pPr fontAlgn="t"/>
              <a:r>
                <a:rPr lang="en-US" dirty="0"/>
                <a:t> 'coffee 5',</a:t>
              </a:r>
              <a:endParaRPr lang="bg-BG" dirty="0"/>
            </a:p>
            <a:p>
              <a:pPr fontAlgn="t"/>
              <a:r>
                <a:rPr lang="en-US" dirty="0"/>
                <a:t> 'olives 100',</a:t>
              </a:r>
              <a:endParaRPr lang="bg-BG" dirty="0"/>
            </a:p>
            <a:p>
              <a:pPr fontAlgn="t"/>
              <a:r>
                <a:rPr lang="en-US" dirty="0"/>
                <a:t> 'coffee 40']</a:t>
              </a:r>
              <a:endParaRPr lang="bg-BG" dirty="0"/>
            </a:p>
          </p:txBody>
        </p:sp>
        <p:sp>
          <p:nvSpPr>
            <p:cNvPr id="12" name="Text Placeholder 3"/>
            <p:cNvSpPr txBox="1">
              <a:spLocks/>
            </p:cNvSpPr>
            <p:nvPr/>
          </p:nvSpPr>
          <p:spPr>
            <a:xfrm>
              <a:off x="6878369" y="3322935"/>
              <a:ext cx="3745129" cy="185260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tomatoes -&gt; 10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coffee -&gt; 45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olives -&gt; 100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0DFB14-971D-439C-A83A-0E719CE3A9AB}"/>
              </a:ext>
            </a:extLst>
          </p:cNvPr>
          <p:cNvSpPr/>
          <p:nvPr/>
        </p:nvSpPr>
        <p:spPr bwMode="auto">
          <a:xfrm>
            <a:off x="4683760" y="4206240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270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Storage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60267" y="1240644"/>
            <a:ext cx="9071467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map = new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Map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for(let string of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string.split(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' '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product = tokens[0];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quantity = Number(tokens[1]);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(!map.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(product))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currQuantity = 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let newQuantity =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currQuantity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+= quantity;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map.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(product, newQuantity);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TODO: Print Map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8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sort</a:t>
            </a:r>
            <a:r>
              <a:rPr lang="en-US" sz="3200" dirty="0"/>
              <a:t> a Map, first transform it into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map.entries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400" b="1" dirty="0">
                <a:latin typeface="Consolas" panose="020B0609020204030204" pitchFamily="49" charset="0"/>
              </a:rPr>
              <a:t>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kvp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636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54653"/>
            <a:ext cx="11818096" cy="5528766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Write a function that </a:t>
            </a:r>
            <a:r>
              <a:rPr lang="en-US" b="1" dirty="0">
                <a:solidFill>
                  <a:schemeClr val="bg1"/>
                </a:solidFill>
              </a:rPr>
              <a:t>store students </a:t>
            </a:r>
            <a:r>
              <a:rPr lang="en-US" dirty="0"/>
              <a:t>and their grades</a:t>
            </a:r>
          </a:p>
          <a:p>
            <a:pPr marL="457200" indent="-457200"/>
            <a:r>
              <a:rPr lang="bg-BG" dirty="0"/>
              <a:t>If a student appears more than once,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add</a:t>
            </a:r>
            <a:r>
              <a:rPr lang="bg-BG" dirty="0"/>
              <a:t> </a:t>
            </a:r>
            <a:r>
              <a:rPr lang="en-US" dirty="0"/>
              <a:t>the </a:t>
            </a:r>
            <a:r>
              <a:rPr lang="bg-BG" dirty="0"/>
              <a:t>new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  <a:r>
              <a:rPr lang="bg-BG" dirty="0"/>
              <a:t> to </a:t>
            </a:r>
            <a:r>
              <a:rPr lang="bg-BG" b="1" dirty="0">
                <a:solidFill>
                  <a:schemeClr val="bg1"/>
                </a:solidFill>
              </a:rPr>
              <a:t>existing ones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/>
            <a:r>
              <a:rPr lang="en-US" dirty="0"/>
              <a:t>Print </a:t>
            </a:r>
            <a:r>
              <a:rPr lang="bg-BG" dirty="0"/>
              <a:t>the students and their </a:t>
            </a:r>
            <a:r>
              <a:rPr lang="bg-BG" b="1" dirty="0">
                <a:solidFill>
                  <a:schemeClr val="bg1"/>
                </a:solidFill>
              </a:rPr>
              <a:t>average grades</a:t>
            </a:r>
            <a:r>
              <a:rPr lang="bg-BG" dirty="0"/>
              <a:t>, sorted </a:t>
            </a:r>
            <a:r>
              <a:rPr lang="bg-BG" b="1" dirty="0">
                <a:solidFill>
                  <a:schemeClr val="bg1"/>
                </a:solidFill>
              </a:rPr>
              <a:t>alphabetically</a:t>
            </a:r>
            <a:r>
              <a:rPr lang="bg-BG" b="1" dirty="0"/>
              <a:t> </a:t>
            </a:r>
            <a:r>
              <a:rPr lang="bg-BG" dirty="0"/>
              <a:t>by </a:t>
            </a:r>
            <a:r>
              <a:rPr lang="bg-BG" b="1" dirty="0">
                <a:solidFill>
                  <a:schemeClr val="bg1"/>
                </a:solidFill>
              </a:rPr>
              <a:t>student 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School Grades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69A34D-E779-498A-8801-95E4A58B71AE}"/>
              </a:ext>
            </a:extLst>
          </p:cNvPr>
          <p:cNvGrpSpPr/>
          <p:nvPr/>
        </p:nvGrpSpPr>
        <p:grpSpPr>
          <a:xfrm>
            <a:off x="1381873" y="4505442"/>
            <a:ext cx="8472947" cy="1860682"/>
            <a:chOff x="2066877" y="3688241"/>
            <a:chExt cx="8472947" cy="1860682"/>
          </a:xfrm>
        </p:grpSpPr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2066877" y="3688241"/>
              <a:ext cx="3745129" cy="18535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['Lilly 4 6 6 5',</a:t>
              </a:r>
              <a:endParaRPr lang="bg-BG" dirty="0"/>
            </a:p>
            <a:p>
              <a:r>
                <a:rPr lang="en-US" dirty="0"/>
                <a:t>'Tim 5 6',</a:t>
              </a:r>
              <a:endParaRPr lang="bg-BG" dirty="0"/>
            </a:p>
            <a:p>
              <a:r>
                <a:rPr lang="en-US" dirty="0"/>
                <a:t>'Tammy 2 4 3',</a:t>
              </a:r>
              <a:endParaRPr lang="bg-BG" dirty="0"/>
            </a:p>
            <a:p>
              <a:r>
                <a:rPr lang="en-US" dirty="0"/>
                <a:t>'Tim 6 6']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Placeholder 3"/>
            <p:cNvSpPr txBox="1">
              <a:spLocks/>
            </p:cNvSpPr>
            <p:nvPr/>
          </p:nvSpPr>
          <p:spPr>
            <a:xfrm>
              <a:off x="6794695" y="3688241"/>
              <a:ext cx="3745129" cy="18606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Lilly: 5.25</a:t>
              </a:r>
              <a:endParaRPr lang="bg-BG" dirty="0"/>
            </a:p>
            <a:p>
              <a:r>
                <a:rPr lang="en-US" dirty="0"/>
                <a:t>Tammy: 3.00</a:t>
              </a:r>
              <a:endParaRPr lang="bg-BG" dirty="0"/>
            </a:p>
            <a:p>
              <a:r>
                <a:rPr lang="en-US" dirty="0"/>
                <a:t>Tim: 5.75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BC5EA8-6404-4C13-8E9F-8561BEFC01E7}"/>
              </a:ext>
            </a:extLst>
          </p:cNvPr>
          <p:cNvSpPr/>
          <p:nvPr/>
        </p:nvSpPr>
        <p:spPr bwMode="auto">
          <a:xfrm>
            <a:off x="5364346" y="5259505"/>
            <a:ext cx="508000" cy="34544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10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School Grades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696000" y="1257511"/>
            <a:ext cx="10755000" cy="539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>
                <a:latin typeface="Consolas" panose="020B0609020204030204" pitchFamily="49" charset="0"/>
              </a:defRPr>
            </a:lvl1pPr>
          </a:lstStyle>
          <a:p>
            <a:r>
              <a:rPr lang="en-US" sz="1800" dirty="0"/>
              <a:t>function solve(input) {</a:t>
            </a:r>
            <a:br>
              <a:rPr lang="en-US" sz="1800" dirty="0"/>
            </a:br>
            <a:r>
              <a:rPr lang="en-US" sz="1800" dirty="0"/>
              <a:t>let map = </a:t>
            </a:r>
            <a:r>
              <a:rPr lang="en-US" sz="1800" dirty="0">
                <a:solidFill>
                  <a:schemeClr val="bg1"/>
                </a:solidFill>
              </a:rPr>
              <a:t>new</a:t>
            </a:r>
            <a:r>
              <a:rPr lang="en-US" sz="1800" dirty="0"/>
              <a:t> Map();</a:t>
            </a:r>
          </a:p>
          <a:p>
            <a:r>
              <a:rPr lang="en-US" sz="1800" dirty="0"/>
              <a:t>for (let string of input) {</a:t>
            </a:r>
          </a:p>
          <a:p>
            <a:r>
              <a:rPr lang="en-US" sz="1800" dirty="0"/>
              <a:t>    let tokens= string.split(' ');</a:t>
            </a:r>
          </a:p>
          <a:p>
            <a:r>
              <a:rPr lang="en-US" sz="1800" dirty="0"/>
              <a:t>    let name = tokens.shift();</a:t>
            </a:r>
          </a:p>
          <a:p>
            <a:r>
              <a:rPr lang="en-US" sz="1800" dirty="0"/>
              <a:t>    let grades = tokens.map(Number);</a:t>
            </a:r>
          </a:p>
          <a:p>
            <a:r>
              <a:rPr lang="en-US" sz="1800" dirty="0"/>
              <a:t>    if (!map.</a:t>
            </a:r>
            <a:r>
              <a:rPr lang="en-US" sz="1800" dirty="0">
                <a:solidFill>
                  <a:schemeClr val="bg1"/>
                </a:solidFill>
              </a:rPr>
              <a:t>has</a:t>
            </a:r>
            <a:r>
              <a:rPr lang="en-US" sz="1800" dirty="0"/>
              <a:t>(name)) {</a:t>
            </a:r>
          </a:p>
          <a:p>
            <a:r>
              <a:rPr lang="en-US" sz="1800" dirty="0"/>
              <a:t>        map.</a:t>
            </a:r>
            <a:r>
              <a:rPr lang="en-US" sz="1800" dirty="0">
                <a:solidFill>
                  <a:schemeClr val="bg1"/>
                </a:solidFill>
              </a:rPr>
              <a:t>set</a:t>
            </a:r>
            <a:r>
              <a:rPr lang="en-US" sz="1800" dirty="0"/>
              <a:t>(name, []); }</a:t>
            </a:r>
          </a:p>
          <a:p>
            <a:r>
              <a:rPr lang="en-US" sz="1800" dirty="0"/>
              <a:t>    for (const grade of grades)</a:t>
            </a:r>
          </a:p>
          <a:p>
            <a:r>
              <a:rPr lang="en-US" sz="1800" dirty="0"/>
              <a:t>        map.</a:t>
            </a:r>
            <a:r>
              <a:rPr lang="en-US" sz="1800" dirty="0">
                <a:solidFill>
                  <a:schemeClr val="bg1"/>
                </a:solidFill>
              </a:rPr>
              <a:t>get</a:t>
            </a:r>
            <a:r>
              <a:rPr lang="en-US" sz="1800" dirty="0"/>
              <a:t>(name).</a:t>
            </a:r>
            <a:r>
              <a:rPr lang="en-US" sz="1800" dirty="0">
                <a:solidFill>
                  <a:schemeClr val="bg1"/>
                </a:solidFill>
              </a:rPr>
              <a:t>push</a:t>
            </a:r>
            <a:r>
              <a:rPr lang="en-US" sz="1800" dirty="0"/>
              <a:t>(grade);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 let sorted = Array.from(</a:t>
            </a:r>
            <a:r>
              <a:rPr lang="en-US" sz="1800" dirty="0" err="1"/>
              <a:t>map.entries</a:t>
            </a:r>
            <a:r>
              <a:rPr lang="en-US" sz="1800" dirty="0"/>
              <a:t>()).</a:t>
            </a:r>
            <a:r>
              <a:rPr lang="en-US" sz="1800" dirty="0">
                <a:solidFill>
                  <a:schemeClr val="bg1"/>
                </a:solidFill>
              </a:rPr>
              <a:t>sort</a:t>
            </a:r>
            <a:r>
              <a:rPr lang="en-US" sz="1800" dirty="0"/>
              <a:t>((a, b) =&gt; a[0].</a:t>
            </a:r>
            <a:r>
              <a:rPr lang="en-US" sz="1800" dirty="0" err="1">
                <a:solidFill>
                  <a:schemeClr val="bg1"/>
                </a:solidFill>
              </a:rPr>
              <a:t>localeCompare</a:t>
            </a:r>
            <a:r>
              <a:rPr lang="en-US" sz="1800" dirty="0"/>
              <a:t>(b[0]));</a:t>
            </a:r>
          </a:p>
          <a:p>
            <a:r>
              <a:rPr lang="en-US" sz="1800" dirty="0"/>
              <a:t>   for (let kvp of sorted) {</a:t>
            </a:r>
          </a:p>
          <a:p>
            <a:r>
              <a:rPr lang="en-US" sz="1800" dirty="0"/>
              <a:t>    console.log(`${kvp[0]}: ${</a:t>
            </a:r>
            <a:r>
              <a:rPr lang="en-US" sz="1800" dirty="0">
                <a:solidFill>
                  <a:schemeClr val="bg1"/>
                </a:solidFill>
              </a:rPr>
              <a:t>avgGrade</a:t>
            </a:r>
            <a:r>
              <a:rPr lang="en-US" sz="1800" dirty="0"/>
              <a:t>(kvp[1]).</a:t>
            </a:r>
            <a:r>
              <a:rPr lang="en-US" sz="1800" dirty="0" err="1">
                <a:solidFill>
                  <a:schemeClr val="bg1"/>
                </a:solidFill>
              </a:rPr>
              <a:t>toFixed</a:t>
            </a:r>
            <a:r>
              <a:rPr lang="en-US" sz="1800" dirty="0"/>
              <a:t>(2)}`);</a:t>
            </a:r>
          </a:p>
          <a:p>
            <a:r>
              <a:rPr lang="en-US" sz="1800" dirty="0"/>
              <a:t> </a:t>
            </a:r>
            <a:r>
              <a:rPr lang="bg-BG" sz="1800" dirty="0">
                <a:solidFill>
                  <a:schemeClr val="accent2"/>
                </a:solidFill>
              </a:rPr>
              <a:t>//</a:t>
            </a:r>
            <a:r>
              <a:rPr lang="en-US" sz="1800" dirty="0">
                <a:solidFill>
                  <a:schemeClr val="accent2"/>
                </a:solidFill>
              </a:rPr>
              <a:t>TODO: Write a function – avgGrade() that gets an array of grades and returns the average grade</a:t>
            </a:r>
          </a:p>
          <a:p>
            <a:r>
              <a:rPr lang="en-US" sz="18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80549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1339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BF08D4-9120-4CE2-8490-5920648034B4}"/>
              </a:ext>
            </a:extLst>
          </p:cNvPr>
          <p:cNvSpPr/>
          <p:nvPr/>
        </p:nvSpPr>
        <p:spPr>
          <a:xfrm>
            <a:off x="4748003" y="1942159"/>
            <a:ext cx="26959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Set</a:t>
            </a:r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Unique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125662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2979000"/>
            <a:ext cx="6742835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600" b="1" i="1" dirty="0">
                <a:latin typeface="Consolas" panose="020B0609020204030204" pitchFamily="49" charset="0"/>
              </a:rPr>
              <a:t>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  <a:endParaRPr lang="bg-BG" alt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altLang="bg-BG" sz="2600" b="1" dirty="0">
                <a:latin typeface="Consolas" panose="020B0609020204030204" pitchFamily="49" charset="0"/>
              </a:rPr>
              <a:t>(7));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6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21552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41200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716562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We can use both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and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b="1" dirty="0">
                <a:solidFill>
                  <a:schemeClr val="bg2"/>
                </a:solidFill>
                <a:latin typeface="Calibri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to store </a:t>
            </a:r>
            <a:br>
              <a:rPr lang="en-US" sz="2800" dirty="0">
                <a:solidFill>
                  <a:schemeClr val="bg2"/>
                </a:solidFill>
                <a:latin typeface="Calibri (Body)"/>
              </a:rPr>
            </a:b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key-value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pairs</a:t>
            </a:r>
            <a:endParaRPr lang="bg-BG" sz="2800" dirty="0">
              <a:solidFill>
                <a:schemeClr val="bg1"/>
              </a:solidFill>
              <a:latin typeface="Calibri (Body)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In practice,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Objects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are used more often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Maps</a:t>
            </a:r>
            <a:r>
              <a:rPr lang="en-US" sz="2800" dirty="0">
                <a:solidFill>
                  <a:schemeClr val="bg2"/>
                </a:solidFill>
                <a:latin typeface="Calibri (Body)"/>
              </a:rPr>
              <a:t> have advantages in some cases: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Calibri (Body)"/>
              </a:rPr>
              <a:t>You may use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any data type 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as </a:t>
            </a:r>
            <a:r>
              <a:rPr lang="en-US" sz="2600" b="1" dirty="0">
                <a:solidFill>
                  <a:schemeClr val="bg1"/>
                </a:solidFill>
                <a:latin typeface="Calibri (Body)"/>
              </a:rPr>
              <a:t>key</a:t>
            </a:r>
            <a:endParaRPr lang="en-US" sz="2800" dirty="0">
              <a:solidFill>
                <a:schemeClr val="bg2"/>
              </a:solidFill>
              <a:latin typeface="Calibri (Body)"/>
            </a:endParaRP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are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iterable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Calibri (Body)"/>
              </a:rPr>
              <a:t>They have a </a:t>
            </a:r>
            <a:r>
              <a:rPr lang="en-US" sz="2800" b="1" dirty="0">
                <a:solidFill>
                  <a:schemeClr val="bg1"/>
                </a:solidFill>
                <a:latin typeface="Calibri (Body)"/>
              </a:rPr>
              <a:t>size property</a:t>
            </a:r>
          </a:p>
        </p:txBody>
      </p:sp>
    </p:spTree>
    <p:extLst>
      <p:ext uri="{BB962C8B-B14F-4D97-AF65-F5344CB8AC3E}">
        <p14:creationId xmlns:p14="http://schemas.microsoft.com/office/powerpoint/2010/main" val="405508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855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2F589-69BC-4997-B294-E786F8716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54" y="1437241"/>
            <a:ext cx="2373492" cy="237349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Storing Key-Value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15927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Arrays indexed by </a:t>
            </a:r>
            <a:r>
              <a:rPr lang="en-US" sz="3400" b="1" dirty="0">
                <a:solidFill>
                  <a:schemeClr val="bg1"/>
                </a:solidFill>
              </a:rPr>
              <a:t>string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Hold a set of pairs </a:t>
            </a:r>
            <a:r>
              <a:rPr lang="en-US" sz="3400" b="1" dirty="0">
                <a:solidFill>
                  <a:schemeClr val="bg1"/>
                </a:solidFill>
              </a:rPr>
              <a:t>[key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=&gt;</a:t>
            </a:r>
            <a:r>
              <a:rPr lang="en-US" sz="3400" b="1" dirty="0">
                <a:solidFill>
                  <a:schemeClr val="bg1"/>
                </a:solidFill>
              </a:rPr>
              <a:t> value]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key is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/>
              <a:t> can be of </a:t>
            </a:r>
            <a:r>
              <a:rPr lang="en-US" sz="3200" b="1" dirty="0">
                <a:solidFill>
                  <a:schemeClr val="bg1"/>
                </a:solidFill>
              </a:rPr>
              <a:t>any</a:t>
            </a:r>
            <a:r>
              <a:rPr lang="en-US" sz="3200" dirty="0"/>
              <a:t>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Associative Array ?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110854" y="3928245"/>
            <a:ext cx="5486400" cy="2468947"/>
            <a:chOff x="6206471" y="3931801"/>
            <a:chExt cx="5486400" cy="2530476"/>
          </a:xfrm>
          <a:noFill/>
        </p:grpSpPr>
        <p:sp>
          <p:nvSpPr>
            <p:cNvPr id="31" name="Rounded Rectangle 3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/>
          </p:nvGraphicFramePr>
          <p:xfrm>
            <a:off x="6541712" y="4571554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12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61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An associative array in JavaScript is just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declare it </a:t>
            </a:r>
            <a:r>
              <a:rPr lang="en-US" sz="3200" b="1" dirty="0">
                <a:solidFill>
                  <a:schemeClr val="bg1"/>
                </a:solidFill>
              </a:rPr>
              <a:t>dynamically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51D25-0048-43C8-B0EE-2504CA8FDDDF}"/>
              </a:ext>
            </a:extLst>
          </p:cNvPr>
          <p:cNvSpPr txBox="1"/>
          <p:nvPr/>
        </p:nvSpPr>
        <p:spPr>
          <a:xfrm>
            <a:off x="1078500" y="2529000"/>
            <a:ext cx="3639714" cy="28345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=</a:t>
            </a:r>
            <a:r>
              <a:rPr lang="bg-BG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600" b="1" dirty="0">
                <a:latin typeface="Consolas" panose="020B0609020204030204" pitchFamily="49" charset="0"/>
              </a:rPr>
              <a:t>'one': 1,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'two': 2,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'three': 3,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]: 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D96EB-A947-43DF-AA43-48ADE89DFB60}"/>
              </a:ext>
            </a:extLst>
          </p:cNvPr>
          <p:cNvSpPr txBox="1"/>
          <p:nvPr/>
        </p:nvSpPr>
        <p:spPr>
          <a:xfrm>
            <a:off x="5893500" y="2529000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['four'] = 4;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62D07-A70D-41C3-A53E-53B959BA6BB2}"/>
              </a:ext>
            </a:extLst>
          </p:cNvPr>
          <p:cNvSpPr txBox="1"/>
          <p:nvPr/>
        </p:nvSpPr>
        <p:spPr>
          <a:xfrm>
            <a:off x="5898198" y="4345203"/>
            <a:ext cx="521999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= 'six';</a:t>
            </a:r>
          </a:p>
          <a:p>
            <a:r>
              <a:rPr lang="en-US" sz="2600" b="1" dirty="0" err="1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latin typeface="Consolas" panose="020B0609020204030204" pitchFamily="49" charset="0"/>
              </a:rPr>
              <a:t>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 = 6;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CBD55-1D86-448D-979C-976B2329AB4E}"/>
              </a:ext>
            </a:extLst>
          </p:cNvPr>
          <p:cNvSpPr txBox="1"/>
          <p:nvPr/>
        </p:nvSpPr>
        <p:spPr>
          <a:xfrm>
            <a:off x="5893500" y="3402984"/>
            <a:ext cx="5219999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 err="1">
                <a:latin typeface="Consolas" panose="020B0609020204030204" pitchFamily="49" charset="0"/>
              </a:rPr>
              <a:t>assocArr.five</a:t>
            </a:r>
            <a:r>
              <a:rPr lang="en-US" sz="2600" b="1" dirty="0">
                <a:latin typeface="Consolas" panose="020B0609020204030204" pitchFamily="49" charset="0"/>
              </a:rPr>
              <a:t> = 5;</a:t>
            </a:r>
            <a:endParaRPr lang="en-US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5220B026-044D-4114-A4E9-ACF393581ADA}"/>
              </a:ext>
            </a:extLst>
          </p:cNvPr>
          <p:cNvSpPr/>
          <p:nvPr/>
        </p:nvSpPr>
        <p:spPr bwMode="auto">
          <a:xfrm>
            <a:off x="6491869" y="5606563"/>
            <a:ext cx="3654132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 ways to access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through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id="{F3C57862-B539-4BE9-A68C-6DBA401ECCDD}"/>
              </a:ext>
            </a:extLst>
          </p:cNvPr>
          <p:cNvSpPr/>
          <p:nvPr/>
        </p:nvSpPr>
        <p:spPr bwMode="auto">
          <a:xfrm>
            <a:off x="886726" y="5606563"/>
            <a:ext cx="4023261" cy="927437"/>
          </a:xfrm>
          <a:prstGeom prst="roundRect">
            <a:avLst>
              <a:gd name="adj" fmla="val 18391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used if the key contains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characters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535AC-ADE8-4707-B3DE-284D39B8A7F3}"/>
              </a:ext>
            </a:extLst>
          </p:cNvPr>
          <p:cNvSpPr/>
          <p:nvPr/>
        </p:nvSpPr>
        <p:spPr bwMode="auto">
          <a:xfrm>
            <a:off x="1163782" y="4389120"/>
            <a:ext cx="3433156" cy="432262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810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4" grpId="0" animBg="1"/>
      <p:bldP spid="5" grpId="0" animBg="1"/>
      <p:bldP spid="16" grpId="0" animBg="1"/>
      <p:bldP spid="17" grpId="0" animBg="1"/>
      <p:bldP spid="11" grpId="0" animBg="1"/>
      <p:bldP spid="1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 can use </a:t>
            </a:r>
            <a:r>
              <a:rPr lang="en-US" sz="3200" b="1" dirty="0">
                <a:solidFill>
                  <a:schemeClr val="bg1"/>
                </a:solidFill>
              </a:rPr>
              <a:t>for-in</a:t>
            </a:r>
            <a:r>
              <a:rPr lang="en-US" sz="3200" dirty="0"/>
              <a:t> loop to iterate through the keys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for –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748888" y="2060009"/>
            <a:ext cx="8252694" cy="37390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let assocArr =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['one'] </a:t>
            </a:r>
            <a:r>
              <a:rPr lang="en-US" sz="2600" b="1" dirty="0">
                <a:latin typeface="Consolas" panose="020B0609020204030204" pitchFamily="49" charset="0"/>
              </a:rPr>
              <a:t>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['two'] </a:t>
            </a:r>
            <a:r>
              <a:rPr lang="en-US" sz="2600" b="1" dirty="0">
                <a:latin typeface="Consolas" panose="020B0609020204030204" pitchFamily="49" charset="0"/>
              </a:rPr>
              <a:t>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assocArr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['three'] </a:t>
            </a:r>
            <a:r>
              <a:rPr lang="en-US" sz="2600" b="1" dirty="0">
                <a:latin typeface="Consolas" panose="020B0609020204030204" pitchFamily="49" charset="0"/>
              </a:rPr>
              <a:t>=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for(let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in assocArr)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console.log(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 + " = " + assocArr[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600" b="1" dirty="0">
                <a:latin typeface="Consolas" panose="020B0609020204030204" pitchFamily="49" charset="0"/>
              </a:rPr>
              <a:t>]);  </a:t>
            </a:r>
            <a:r>
              <a:rPr lang="en-US" sz="2600" b="1" i="1" dirty="0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1A231-8EA2-48D4-B492-E04429258DFC}"/>
              </a:ext>
            </a:extLst>
          </p:cNvPr>
          <p:cNvSpPr txBox="1"/>
          <p:nvPr/>
        </p:nvSpPr>
        <p:spPr>
          <a:xfrm>
            <a:off x="9083883" y="2060009"/>
            <a:ext cx="2897989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one =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two =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three = 3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Bent-Up Arrow 4"/>
          <p:cNvSpPr/>
          <p:nvPr/>
        </p:nvSpPr>
        <p:spPr bwMode="auto">
          <a:xfrm>
            <a:off x="9784888" y="3936074"/>
            <a:ext cx="1331376" cy="1110494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3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D3D38-EF8E-473D-AE0C-31648171F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Write a function that reads </a:t>
            </a:r>
            <a:r>
              <a:rPr lang="en-US" sz="3200" b="1" dirty="0">
                <a:solidFill>
                  <a:schemeClr val="bg1"/>
                </a:solidFill>
              </a:rPr>
              <a:t>names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Store them in an associative array and print them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If the same name occurs, save the </a:t>
            </a:r>
            <a:r>
              <a:rPr lang="en-US" sz="3200" b="1" dirty="0">
                <a:solidFill>
                  <a:schemeClr val="bg1"/>
                </a:solidFill>
              </a:rPr>
              <a:t>latest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number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Phone Book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4D07BC-B321-48DA-9DA6-5A58BD7403BD}"/>
              </a:ext>
            </a:extLst>
          </p:cNvPr>
          <p:cNvGrpSpPr/>
          <p:nvPr/>
        </p:nvGrpSpPr>
        <p:grpSpPr>
          <a:xfrm>
            <a:off x="1667160" y="3441188"/>
            <a:ext cx="8857680" cy="1852764"/>
            <a:chOff x="2064343" y="3296512"/>
            <a:chExt cx="8562445" cy="1603290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2064343" y="3296928"/>
              <a:ext cx="3745129" cy="16028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['Tim 0834212554',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'Peter 0877547887',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'Bill 0896543112',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 'Tim 0876566344']</a:t>
              </a:r>
              <a:endParaRPr lang="bg-BG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 Placeholder 3"/>
            <p:cNvSpPr txBox="1">
              <a:spLocks/>
            </p:cNvSpPr>
            <p:nvPr/>
          </p:nvSpPr>
          <p:spPr>
            <a:xfrm>
              <a:off x="6881659" y="3296512"/>
              <a:ext cx="3745129" cy="160315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Tim -&gt; 0876566344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Peter -&gt; 0877547887</a:t>
              </a:r>
              <a:endParaRPr lang="bg-BG" sz="2398" dirty="0">
                <a:solidFill>
                  <a:schemeClr val="dk1"/>
                </a:solidFill>
              </a:endParaRPr>
            </a:p>
            <a:p>
              <a:r>
                <a:rPr lang="en-US" sz="2398" dirty="0">
                  <a:solidFill>
                    <a:schemeClr val="dk1"/>
                  </a:solidFill>
                </a:rPr>
                <a:t>Bill -&gt; 0896543112</a:t>
              </a: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872FE9-FACC-41D1-AE50-BDDDF732C90B}"/>
              </a:ext>
            </a:extLst>
          </p:cNvPr>
          <p:cNvSpPr/>
          <p:nvPr/>
        </p:nvSpPr>
        <p:spPr bwMode="auto">
          <a:xfrm>
            <a:off x="5772978" y="4184610"/>
            <a:ext cx="646043" cy="36576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57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Phone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1512304" y="1238636"/>
            <a:ext cx="8939947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lang="en-US" altLang="bg-BG" sz="2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{}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bg-BG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input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let tokens =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line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.split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(' '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name = tokens[0];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number = tokens[1];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phonebook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[name] = number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for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(let key </a:t>
            </a:r>
            <a:r>
              <a:rPr lang="bg-BG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console.log(`${key} -&gt; ${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phonebook</a:t>
            </a: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[key]}`);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8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4518</TotalTime>
  <Words>3113</Words>
  <Application>Microsoft Office PowerPoint</Application>
  <PresentationFormat>Широк екран</PresentationFormat>
  <Paragraphs>415</Paragraphs>
  <Slides>38</Slides>
  <Notes>31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(Body)</vt:lpstr>
      <vt:lpstr>Consolas</vt:lpstr>
      <vt:lpstr>Wingdings</vt:lpstr>
      <vt:lpstr>Wingdings 2</vt:lpstr>
      <vt:lpstr>2_SoftUni</vt:lpstr>
      <vt:lpstr>Associative Arrays</vt:lpstr>
      <vt:lpstr>Table of Contents</vt:lpstr>
      <vt:lpstr>Have a Question?</vt:lpstr>
      <vt:lpstr>Associative Arrays</vt:lpstr>
      <vt:lpstr>What is an Associative Array ?</vt:lpstr>
      <vt:lpstr>Declaration</vt:lpstr>
      <vt:lpstr>Using for – in</vt:lpstr>
      <vt:lpstr>Problem: Phone Book</vt:lpstr>
      <vt:lpstr>Solution: Phone Book</vt:lpstr>
      <vt:lpstr>Manipulating Associative Arrays</vt:lpstr>
      <vt:lpstr>Problem: Meetings</vt:lpstr>
      <vt:lpstr>Example: Meetings</vt:lpstr>
      <vt:lpstr>Solution: Meetings</vt:lpstr>
      <vt:lpstr>Sorting Associative Arrays</vt:lpstr>
      <vt:lpstr>Sorting By Key</vt:lpstr>
      <vt:lpstr>Problem: Sort Addressbook</vt:lpstr>
      <vt:lpstr>Solution: Sort Addressbook</vt:lpstr>
      <vt:lpstr>Sorting By Value</vt:lpstr>
      <vt:lpstr>Maps</vt:lpstr>
      <vt:lpstr>What is a Map?</vt:lpstr>
      <vt:lpstr>Adding/Accessing Elements</vt:lpstr>
      <vt:lpstr>Contains / Delete</vt:lpstr>
      <vt:lpstr>Iterators</vt:lpstr>
      <vt:lpstr>Iterating a Map</vt:lpstr>
      <vt:lpstr>Problem: Storage</vt:lpstr>
      <vt:lpstr>Solution: Storage</vt:lpstr>
      <vt:lpstr>Map Sorting </vt:lpstr>
      <vt:lpstr>Problem: School Grades</vt:lpstr>
      <vt:lpstr>Solution: School Grades</vt:lpstr>
      <vt:lpstr>Sets</vt:lpstr>
      <vt:lpstr>What is a Set?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Associative Arrays and Maps 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58</cp:revision>
  <dcterms:created xsi:type="dcterms:W3CDTF">2018-05-23T13:08:44Z</dcterms:created>
  <dcterms:modified xsi:type="dcterms:W3CDTF">2022-04-27T09:24:47Z</dcterms:modified>
  <cp:category>programming;computer programming;software development;web development</cp:category>
</cp:coreProperties>
</file>