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6"/>
  </p:notesMasterIdLst>
  <p:handoutMasterIdLst>
    <p:handoutMasterId r:id="rId67"/>
  </p:handoutMasterIdLst>
  <p:sldIdLst>
    <p:sldId id="256" r:id="rId2"/>
    <p:sldId id="315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327" r:id="rId11"/>
    <p:sldId id="328" r:id="rId12"/>
    <p:sldId id="263" r:id="rId13"/>
    <p:sldId id="313" r:id="rId14"/>
    <p:sldId id="268" r:id="rId15"/>
    <p:sldId id="269" r:id="rId16"/>
    <p:sldId id="270" r:id="rId17"/>
    <p:sldId id="271" r:id="rId18"/>
    <p:sldId id="272" r:id="rId19"/>
    <p:sldId id="321" r:id="rId20"/>
    <p:sldId id="323" r:id="rId21"/>
    <p:sldId id="336" r:id="rId22"/>
    <p:sldId id="330" r:id="rId23"/>
    <p:sldId id="273" r:id="rId24"/>
    <p:sldId id="274" r:id="rId25"/>
    <p:sldId id="275" r:id="rId26"/>
    <p:sldId id="616" r:id="rId27"/>
    <p:sldId id="317" r:id="rId28"/>
    <p:sldId id="318" r:id="rId29"/>
    <p:sldId id="319" r:id="rId30"/>
    <p:sldId id="320" r:id="rId31"/>
    <p:sldId id="324" r:id="rId32"/>
    <p:sldId id="333" r:id="rId33"/>
    <p:sldId id="279" r:id="rId34"/>
    <p:sldId id="280" r:id="rId35"/>
    <p:sldId id="282" r:id="rId36"/>
    <p:sldId id="284" r:id="rId37"/>
    <p:sldId id="283" r:id="rId38"/>
    <p:sldId id="281" r:id="rId39"/>
    <p:sldId id="334" r:id="rId40"/>
    <p:sldId id="335" r:id="rId41"/>
    <p:sldId id="285" r:id="rId42"/>
    <p:sldId id="286" r:id="rId43"/>
    <p:sldId id="291" r:id="rId44"/>
    <p:sldId id="290" r:id="rId45"/>
    <p:sldId id="289" r:id="rId46"/>
    <p:sldId id="287" r:id="rId47"/>
    <p:sldId id="296" r:id="rId48"/>
    <p:sldId id="326" r:id="rId49"/>
    <p:sldId id="316" r:id="rId50"/>
    <p:sldId id="293" r:id="rId51"/>
    <p:sldId id="294" r:id="rId52"/>
    <p:sldId id="295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14" r:id="rId61"/>
    <p:sldId id="632" r:id="rId62"/>
    <p:sldId id="617" r:id="rId63"/>
    <p:sldId id="312" r:id="rId64"/>
    <p:sldId id="31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E678D8-821C-4F5E-B6B5-94E05CD9FB32}">
          <p14:sldIdLst>
            <p14:sldId id="256"/>
            <p14:sldId id="315"/>
            <p14:sldId id="258"/>
          </p14:sldIdLst>
        </p14:section>
        <p14:section name="Arrays" id="{C01A0A1A-81F3-47CE-8284-4483B83C383E}">
          <p14:sldIdLst>
            <p14:sldId id="259"/>
            <p14:sldId id="260"/>
            <p14:sldId id="261"/>
            <p14:sldId id="262"/>
          </p14:sldIdLst>
        </p14:section>
        <p14:section name="Accessing Array Elements" id="{633943C3-AC65-42DD-9736-74D4EF9DDFC9}">
          <p14:sldIdLst>
            <p14:sldId id="265"/>
            <p14:sldId id="266"/>
            <p14:sldId id="327"/>
            <p14:sldId id="328"/>
            <p14:sldId id="263"/>
            <p14:sldId id="313"/>
          </p14:sldIdLst>
        </p14:section>
        <p14:section name="Mutator Methods" id="{F9435D9F-CF3C-4A7F-BCAD-22F83D70B7D5}">
          <p14:sldIdLst>
            <p14:sldId id="268"/>
            <p14:sldId id="269"/>
            <p14:sldId id="270"/>
            <p14:sldId id="271"/>
            <p14:sldId id="272"/>
            <p14:sldId id="321"/>
            <p14:sldId id="323"/>
            <p14:sldId id="336"/>
            <p14:sldId id="330"/>
            <p14:sldId id="273"/>
            <p14:sldId id="274"/>
            <p14:sldId id="275"/>
          </p14:sldIdLst>
        </p14:section>
        <p14:section name="Sorting Arrays" id="{A36C5FFC-DA99-4E2A-BFCB-BB763E965191}">
          <p14:sldIdLst>
            <p14:sldId id="616"/>
            <p14:sldId id="317"/>
            <p14:sldId id="318"/>
            <p14:sldId id="319"/>
            <p14:sldId id="320"/>
            <p14:sldId id="324"/>
            <p14:sldId id="333"/>
          </p14:sldIdLst>
        </p14:section>
        <p14:section name="Accessor Methods" id="{5AD6D233-DC1D-477B-A55B-E6D40BDFAB98}">
          <p14:sldIdLst>
            <p14:sldId id="279"/>
            <p14:sldId id="280"/>
            <p14:sldId id="282"/>
            <p14:sldId id="284"/>
            <p14:sldId id="283"/>
            <p14:sldId id="281"/>
            <p14:sldId id="334"/>
            <p14:sldId id="335"/>
          </p14:sldIdLst>
        </p14:section>
        <p14:section name="Iteration Methods" id="{C613B161-743C-48A8-9785-D431F6E44A38}">
          <p14:sldIdLst>
            <p14:sldId id="285"/>
            <p14:sldId id="286"/>
            <p14:sldId id="291"/>
            <p14:sldId id="290"/>
            <p14:sldId id="289"/>
            <p14:sldId id="287"/>
            <p14:sldId id="296"/>
            <p14:sldId id="326"/>
          </p14:sldIdLst>
        </p14:section>
        <p14:section name="The reduce() method" id="{F904F96F-971C-4E8E-9CA7-D9B80E744B99}">
          <p14:sldIdLst>
            <p14:sldId id="316"/>
            <p14:sldId id="293"/>
            <p14:sldId id="294"/>
            <p14:sldId id="295"/>
          </p14:sldIdLst>
        </p14:section>
        <p14:section name="Matrices" id="{05F62889-7707-4C02-8B6F-D89837D09DBD}">
          <p14:sldIdLst>
            <p14:sldId id="297"/>
            <p14:sldId id="298"/>
            <p14:sldId id="299"/>
            <p14:sldId id="300"/>
            <p14:sldId id="301"/>
          </p14:sldIdLst>
        </p14:section>
        <p14:section name="Live Exercises" id="{DC35F8F7-830A-4556-B829-CC0FA245C40C}">
          <p14:sldIdLst>
            <p14:sldId id="302"/>
          </p14:sldIdLst>
        </p14:section>
        <p14:section name="Conclusion" id="{5D845BA7-7A70-4A5D-B6D6-C97DF5409A91}">
          <p14:sldIdLst>
            <p14:sldId id="303"/>
            <p14:sldId id="314"/>
            <p14:sldId id="632"/>
            <p14:sldId id="617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C2C7D2"/>
    <a:srgbClr val="F3F4F6"/>
    <a:srgbClr val="00ACEA"/>
    <a:srgbClr val="1A334C"/>
    <a:srgbClr val="FEDB41"/>
    <a:srgbClr val="00EFD1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025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258" y="10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472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4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80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879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1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125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487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7835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721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7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043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808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229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46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8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91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48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Nested Arrays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every element at </a:t>
            </a:r>
            <a:r>
              <a:rPr lang="en-US" b="1" dirty="0">
                <a:solidFill>
                  <a:schemeClr val="bg1"/>
                </a:solidFill>
              </a:rPr>
              <a:t>even index </a:t>
            </a:r>
            <a:r>
              <a:rPr lang="en-US" dirty="0"/>
              <a:t>in input array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 on the console, separated by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Even Position Element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0E54F-2892-4FC2-BF0F-6A30202AB159}"/>
              </a:ext>
            </a:extLst>
          </p:cNvPr>
          <p:cNvGrpSpPr/>
          <p:nvPr/>
        </p:nvGrpSpPr>
        <p:grpSpPr>
          <a:xfrm>
            <a:off x="1559597" y="3249000"/>
            <a:ext cx="9072806" cy="624374"/>
            <a:chOff x="-96806" y="3249000"/>
            <a:chExt cx="9072806" cy="624374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427F47F5-B140-4245-B113-463D1431E14E}"/>
                </a:ext>
              </a:extLst>
            </p:cNvPr>
            <p:cNvSpPr/>
            <p:nvPr/>
          </p:nvSpPr>
          <p:spPr bwMode="auto">
            <a:xfrm>
              <a:off x="5914760" y="3359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4036BD-1D7B-4374-B667-19E5976A3E6F}"/>
                </a:ext>
              </a:extLst>
            </p:cNvPr>
            <p:cNvSpPr txBox="1"/>
            <p:nvPr/>
          </p:nvSpPr>
          <p:spPr>
            <a:xfrm>
              <a:off x="-96806" y="3249000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'40', '50', '60']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6E1288-C398-4F77-84B4-18A6E86A475E}"/>
                </a:ext>
              </a:extLst>
            </p:cNvPr>
            <p:cNvSpPr txBox="1"/>
            <p:nvPr/>
          </p:nvSpPr>
          <p:spPr>
            <a:xfrm>
              <a:off x="6935281" y="3249000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20 40</a:t>
              </a:r>
              <a:r>
                <a:rPr lang="bg-BG" sz="2400" b="1" dirty="0">
                  <a:latin typeface="Consolas" panose="020B0609020204030204" pitchFamily="49" charset="0"/>
                </a:rPr>
                <a:t> 60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8D6D6D-C779-4411-AF33-8369C8A38208}"/>
              </a:ext>
            </a:extLst>
          </p:cNvPr>
          <p:cNvGrpSpPr/>
          <p:nvPr/>
        </p:nvGrpSpPr>
        <p:grpSpPr>
          <a:xfrm>
            <a:off x="1559597" y="5212003"/>
            <a:ext cx="9072806" cy="624374"/>
            <a:chOff x="-96806" y="4312114"/>
            <a:chExt cx="9072806" cy="624374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4005F3EB-23D7-4B64-9059-AA0834A67503}"/>
                </a:ext>
              </a:extLst>
            </p:cNvPr>
            <p:cNvSpPr/>
            <p:nvPr/>
          </p:nvSpPr>
          <p:spPr bwMode="auto">
            <a:xfrm>
              <a:off x="5914760" y="4422612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E9DBB0-E2D0-4020-9BC4-A53A32E6E854}"/>
                </a:ext>
              </a:extLst>
            </p:cNvPr>
            <p:cNvSpPr txBox="1"/>
            <p:nvPr/>
          </p:nvSpPr>
          <p:spPr>
            <a:xfrm>
              <a:off x="-96806" y="4312114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30093D-590A-48A1-919F-F98C6002DF48}"/>
                </a:ext>
              </a:extLst>
            </p:cNvPr>
            <p:cNvSpPr txBox="1"/>
            <p:nvPr/>
          </p:nvSpPr>
          <p:spPr>
            <a:xfrm>
              <a:off x="6935281" y="4312114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>
                  <a:latin typeface="Consolas" panose="020B0609020204030204" pitchFamily="49" charset="0"/>
                </a:rPr>
                <a:t>5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Rounded Rectangular Callout 5">
            <a:extLst>
              <a:ext uri="{FF2B5EF4-FFF2-40B4-BE49-F238E27FC236}">
                <a16:creationId xmlns:a16="http://schemas.microsoft.com/office/drawing/2014/main" id="{AEC55006-1DB3-40D3-B55E-5E39DAA61E0E}"/>
              </a:ext>
            </a:extLst>
          </p:cNvPr>
          <p:cNvSpPr/>
          <p:nvPr/>
        </p:nvSpPr>
        <p:spPr bwMode="auto">
          <a:xfrm>
            <a:off x="1115714" y="4149000"/>
            <a:ext cx="1800000" cy="450000"/>
          </a:xfrm>
          <a:prstGeom prst="wedgeRoundRectCallout">
            <a:avLst>
              <a:gd name="adj1" fmla="val 14860"/>
              <a:gd name="adj2" fmla="val -1366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0</a:t>
            </a:r>
          </a:p>
        </p:txBody>
      </p:sp>
      <p:sp>
        <p:nvSpPr>
          <p:cNvPr id="15" name="Rounded Rectangular Callout 5">
            <a:extLst>
              <a:ext uri="{FF2B5EF4-FFF2-40B4-BE49-F238E27FC236}">
                <a16:creationId xmlns:a16="http://schemas.microsoft.com/office/drawing/2014/main" id="{A3E63E88-2A2E-4035-9E70-E5D8FC8FE48C}"/>
              </a:ext>
            </a:extLst>
          </p:cNvPr>
          <p:cNvSpPr/>
          <p:nvPr/>
        </p:nvSpPr>
        <p:spPr bwMode="auto">
          <a:xfrm>
            <a:off x="3455714" y="4149000"/>
            <a:ext cx="1800000" cy="450000"/>
          </a:xfrm>
          <a:prstGeom prst="wedgeRoundRectCallout">
            <a:avLst>
              <a:gd name="adj1" fmla="val -2724"/>
              <a:gd name="adj2" fmla="val -146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2</a:t>
            </a:r>
          </a:p>
        </p:txBody>
      </p:sp>
      <p:sp>
        <p:nvSpPr>
          <p:cNvPr id="16" name="Rounded Rectangular Callout 5">
            <a:extLst>
              <a:ext uri="{FF2B5EF4-FFF2-40B4-BE49-F238E27FC236}">
                <a16:creationId xmlns:a16="http://schemas.microsoft.com/office/drawing/2014/main" id="{F041161B-26E1-4894-ADBC-F10C250F7F17}"/>
              </a:ext>
            </a:extLst>
          </p:cNvPr>
          <p:cNvSpPr/>
          <p:nvPr/>
        </p:nvSpPr>
        <p:spPr bwMode="auto">
          <a:xfrm>
            <a:off x="5778663" y="4149000"/>
            <a:ext cx="1800000" cy="450000"/>
          </a:xfrm>
          <a:prstGeom prst="wedgeRoundRectCallout">
            <a:avLst>
              <a:gd name="adj1" fmla="val -15424"/>
              <a:gd name="adj2" fmla="val -140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4</a:t>
            </a:r>
          </a:p>
        </p:txBody>
      </p:sp>
    </p:spTree>
    <p:extLst>
      <p:ext uri="{BB962C8B-B14F-4D97-AF65-F5344CB8AC3E}">
        <p14:creationId xmlns:p14="http://schemas.microsoft.com/office/powerpoint/2010/main" val="187748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Even Position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396D3-A819-4226-8A6B-AEC2935BBEE4}"/>
              </a:ext>
            </a:extLst>
          </p:cNvPr>
          <p:cNvSpPr txBox="1"/>
          <p:nvPr/>
        </p:nvSpPr>
        <p:spPr>
          <a:xfrm>
            <a:off x="1506000" y="1796451"/>
            <a:ext cx="9180000" cy="3634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let result = '';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</a:t>
            </a:r>
            <a:r>
              <a:rPr lang="en-US" dirty="0" err="1">
                <a:solidFill>
                  <a:schemeClr val="bg1"/>
                </a:solidFill>
              </a:rPr>
              <a:t>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</a:t>
            </a:r>
            <a:r>
              <a:rPr lang="bg-BG" dirty="0"/>
              <a:t>=2</a:t>
            </a:r>
            <a:r>
              <a:rPr lang="en-US" dirty="0"/>
              <a:t>) {</a:t>
            </a:r>
          </a:p>
          <a:p>
            <a:r>
              <a:rPr lang="en-US" dirty="0"/>
              <a:t>    result += </a:t>
            </a:r>
            <a:r>
              <a:rPr lang="en-US" dirty="0" err="1"/>
              <a:t>arr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  result += ' 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spcBef>
                <a:spcPts val="1800"/>
              </a:spcBef>
            </a:pPr>
            <a:r>
              <a:rPr lang="en-US" dirty="0"/>
              <a:t>  console.log(result);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6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Setting values via </a:t>
            </a:r>
            <a:r>
              <a:rPr lang="en-US" sz="3400" b="1" dirty="0">
                <a:solidFill>
                  <a:schemeClr val="bg1"/>
                </a:solidFill>
              </a:rPr>
              <a:t>non-integers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bracket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notation</a:t>
            </a:r>
            <a:r>
              <a:rPr lang="en-US" sz="3400" dirty="0"/>
              <a:t> (or dot notation) creates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instead of array elements (will be discussed in later lesson)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Indexation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80620" y="2871148"/>
            <a:ext cx="9148849" cy="3772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[];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[3.4]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'Oranges';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'Apples';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hasOwnProperty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3.4</a:t>
            </a:r>
            <a:r>
              <a:rPr lang="en-US" sz="2400" dirty="0">
                <a:solidFill>
                  <a:schemeClr val="tx1"/>
                </a:solidFill>
                <a:effectLst/>
              </a:rPr>
              <a:t>));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["1"]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'Grapes';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2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 &lt;1 empty item&gt;, 'Grapes', 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'3.4': 'Oranges', '-1': 'Apples' ]</a:t>
            </a:r>
          </a:p>
        </p:txBody>
      </p:sp>
    </p:spTree>
    <p:extLst>
      <p:ext uri="{BB962C8B-B14F-4D97-AF65-F5344CB8AC3E}">
        <p14:creationId xmlns:p14="http://schemas.microsoft.com/office/powerpoint/2010/main" val="36675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Expression that </a:t>
            </a:r>
            <a:r>
              <a:rPr lang="en-US" b="1" dirty="0">
                <a:solidFill>
                  <a:schemeClr val="bg1"/>
                </a:solidFill>
              </a:rPr>
              <a:t>unpacks values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into distinct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>
              <a:spcBef>
                <a:spcPts val="21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operator</a:t>
            </a:r>
            <a:r>
              <a:rPr lang="en-US" dirty="0"/>
              <a:t> can also be used to collect function parameters into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39000"/>
            <a:ext cx="86106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[10, 20, 30, 40, 50];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 [a, b, </a:t>
            </a:r>
            <a:r>
              <a:rPr lang="en-US" sz="2400" dirty="0">
                <a:solidFill>
                  <a:schemeClr val="bg1"/>
                </a:solidFill>
                <a:effectLst/>
              </a:rPr>
              <a:t>...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] = numbers;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console.log(a)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console.log(b)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20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[30, 40, 50]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61000" y="3294000"/>
            <a:ext cx="3645000" cy="450000"/>
          </a:xfrm>
          <a:prstGeom prst="wedgeRoundRectCallout">
            <a:avLst>
              <a:gd name="adj1" fmla="val -83810"/>
              <a:gd name="adj2" fmla="val -5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 operator</a:t>
            </a:r>
          </a:p>
        </p:txBody>
      </p:sp>
    </p:spTree>
    <p:extLst>
      <p:ext uri="{BB962C8B-B14F-4D97-AF65-F5344CB8AC3E}">
        <p14:creationId xmlns:p14="http://schemas.microsoft.com/office/powerpoint/2010/main" val="11516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Modify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Mutator Methods</a:t>
            </a:r>
          </a:p>
        </p:txBody>
      </p:sp>
    </p:spTree>
    <p:extLst>
      <p:ext uri="{BB962C8B-B14F-4D97-AF65-F5344CB8AC3E}">
        <p14:creationId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br>
              <a:rPr lang="en-US" dirty="0"/>
            </a:br>
            <a:r>
              <a:rPr lang="en-US" dirty="0"/>
              <a:t>that element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99163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nums.pop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3237" y="3249000"/>
            <a:ext cx="9642763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(80)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8 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60, 70, 80 ]</a:t>
            </a:r>
          </a:p>
        </p:txBody>
      </p:sp>
    </p:spTree>
    <p:extLst>
      <p:ext uri="{BB962C8B-B14F-4D97-AF65-F5344CB8AC3E}">
        <p14:creationId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endParaRPr lang="en-US" dirty="0"/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339000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10 (removed element)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70 ]</a:t>
            </a:r>
          </a:p>
        </p:txBody>
      </p:sp>
    </p:spTree>
    <p:extLst>
      <p:ext uri="{BB962C8B-B14F-4D97-AF65-F5344CB8AC3E}">
        <p14:creationId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br>
              <a:rPr lang="en-US" dirty="0"/>
            </a:br>
            <a:r>
              <a:rPr lang="en-US" dirty="0"/>
              <a:t>elements to 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Unshift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069000"/>
            <a:ext cx="918000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[40, 50, 60];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  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4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(10,20)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 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value at the end of your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Sum First and Last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40D1E9-F11E-4A83-8520-E1E594E04480}"/>
              </a:ext>
            </a:extLst>
          </p:cNvPr>
          <p:cNvGrpSpPr/>
          <p:nvPr/>
        </p:nvGrpSpPr>
        <p:grpSpPr>
          <a:xfrm>
            <a:off x="2917517" y="3817003"/>
            <a:ext cx="6356966" cy="601997"/>
            <a:chOff x="2521083" y="4104000"/>
            <a:chExt cx="6356966" cy="601997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545AE056-4CF6-4750-AA44-1B6971129D20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773237-5043-4891-B0F6-E219634537F8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947328-4B74-42E3-BD95-BA6DF81DD651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60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D78326-0D46-4220-8D23-AE2130389743}"/>
              </a:ext>
            </a:extLst>
          </p:cNvPr>
          <p:cNvGrpSpPr/>
          <p:nvPr/>
        </p:nvGrpSpPr>
        <p:grpSpPr>
          <a:xfrm>
            <a:off x="2917517" y="4942003"/>
            <a:ext cx="6356966" cy="601997"/>
            <a:chOff x="2521083" y="4104000"/>
            <a:chExt cx="6356966" cy="601997"/>
          </a:xfrm>
        </p:grpSpPr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CF3321E0-43AC-4FF1-9484-77CC478CD052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917E9A-7A11-4BB4-BBC2-AFEAAEDC3146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343806-3C45-49C3-BC82-A8574BA22E72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Accessing Array Elements</a:t>
            </a:r>
          </a:p>
          <a:p>
            <a:pPr>
              <a:buClr>
                <a:schemeClr val="tx1"/>
              </a:buClr>
            </a:pPr>
            <a:r>
              <a:rPr lang="en-US" sz="3400" dirty="0" err="1"/>
              <a:t>Mutator</a:t>
            </a:r>
            <a:r>
              <a:rPr lang="en-US" sz="3400" dirty="0"/>
              <a:t>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Accessor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Iteration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Nested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Sum First and Last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1F2E0-AF64-4728-96D4-18C96907CAE0}"/>
              </a:ext>
            </a:extLst>
          </p:cNvPr>
          <p:cNvSpPr txBox="1"/>
          <p:nvPr/>
        </p:nvSpPr>
        <p:spPr>
          <a:xfrm>
            <a:off x="1146000" y="1763399"/>
            <a:ext cx="9900000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first = Number(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last = Number(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length</a:t>
            </a:r>
            <a:r>
              <a:rPr lang="en-US" dirty="0"/>
              <a:t> - 1]);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first + last;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C177E-BD52-4130-9AC1-4779A2FE12CE}"/>
              </a:ext>
            </a:extLst>
          </p:cNvPr>
          <p:cNvSpPr txBox="1"/>
          <p:nvPr/>
        </p:nvSpPr>
        <p:spPr>
          <a:xfrm>
            <a:off x="1146000" y="4554000"/>
            <a:ext cx="9900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/>
              <a:t>()) +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shift</a:t>
            </a:r>
            <a:r>
              <a:rPr lang="en-US" dirty="0"/>
              <a:t>());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6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input array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Prepend </a:t>
            </a:r>
            <a:r>
              <a:rPr lang="en-US" dirty="0"/>
              <a:t>negative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elements at the front of the result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non-negative elements at the end of the result</a:t>
            </a:r>
          </a:p>
          <a:p>
            <a:pPr>
              <a:buClr>
                <a:srgbClr val="234465"/>
              </a:buClr>
            </a:pPr>
            <a:r>
              <a:rPr lang="en-US" sz="3198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each resulting value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15" name="Right Arrow 4">
            <a:extLst>
              <a:ext uri="{FF2B5EF4-FFF2-40B4-BE49-F238E27FC236}">
                <a16:creationId xmlns:a16="http://schemas.microsoft.com/office/drawing/2014/main" id="{545AE056-4CF6-4750-AA44-1B6971129D20}"/>
              </a:ext>
            </a:extLst>
          </p:cNvPr>
          <p:cNvSpPr/>
          <p:nvPr/>
        </p:nvSpPr>
        <p:spPr bwMode="auto">
          <a:xfrm>
            <a:off x="3687343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73237-5043-4891-B0F6-E219634537F8}"/>
              </a:ext>
            </a:extLst>
          </p:cNvPr>
          <p:cNvSpPr txBox="1"/>
          <p:nvPr/>
        </p:nvSpPr>
        <p:spPr>
          <a:xfrm>
            <a:off x="736985" y="4824000"/>
            <a:ext cx="25752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[7, -2, 8, 9]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47328-4B74-42E3-BD95-BA6DF81DD651}"/>
              </a:ext>
            </a:extLst>
          </p:cNvPr>
          <p:cNvSpPr txBox="1"/>
          <p:nvPr/>
        </p:nvSpPr>
        <p:spPr>
          <a:xfrm>
            <a:off x="4672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8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id="{7DB680A7-0F25-4781-9957-17835111DC70}"/>
              </a:ext>
            </a:extLst>
          </p:cNvPr>
          <p:cNvSpPr/>
          <p:nvPr/>
        </p:nvSpPr>
        <p:spPr bwMode="auto">
          <a:xfrm>
            <a:off x="9730870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C361-45D8-4F35-B778-FE9305EFC302}"/>
              </a:ext>
            </a:extLst>
          </p:cNvPr>
          <p:cNvSpPr txBox="1"/>
          <p:nvPr/>
        </p:nvSpPr>
        <p:spPr>
          <a:xfrm>
            <a:off x="6604931" y="4824000"/>
            <a:ext cx="2809308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-2, 0, -1]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2FB10-D1F2-44B9-81B2-1FD72173EE35}"/>
              </a:ext>
            </a:extLst>
          </p:cNvPr>
          <p:cNvSpPr txBox="1"/>
          <p:nvPr/>
        </p:nvSpPr>
        <p:spPr>
          <a:xfrm>
            <a:off x="10657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272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4C0AB-72C3-4147-A600-72FFBE3A14AC}"/>
              </a:ext>
            </a:extLst>
          </p:cNvPr>
          <p:cNvSpPr txBox="1"/>
          <p:nvPr/>
        </p:nvSpPr>
        <p:spPr>
          <a:xfrm>
            <a:off x="1506000" y="1575907"/>
            <a:ext cx="918000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result =[];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  if (num &lt; 0)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unshift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  </a:t>
            </a:r>
            <a:r>
              <a:rPr lang="en-US" sz="2400" dirty="0">
                <a:solidFill>
                  <a:schemeClr val="tx1"/>
                </a:solidFill>
                <a:effectLst/>
              </a:rPr>
              <a:t>else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push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}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result) {</a:t>
            </a:r>
          </a:p>
          <a:p>
            <a:r>
              <a:rPr lang="en-US" dirty="0"/>
              <a:t>    console.log(num);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9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Changes 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1000" y="2370724"/>
            <a:ext cx="10174236" cy="3948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[1, 3, 4, 5, 6];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(1, 0, 2)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inserts at index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5,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(4, 1, 19);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replaces 1 element at index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19, 6 ]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(2, 1)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removes 1 element at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4, 19,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console.log(el);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[ 3 ]</a:t>
            </a:r>
          </a:p>
        </p:txBody>
      </p:sp>
    </p:spTree>
    <p:extLst>
      <p:ext uri="{BB962C8B-B14F-4D97-AF65-F5344CB8AC3E}">
        <p14:creationId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386332"/>
            <a:ext cx="867016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(0, 2,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2, 0, 0]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5, 5, 5]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(6)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[6, 6, 6, 6]</a:t>
            </a:r>
          </a:p>
        </p:txBody>
      </p:sp>
    </p:spTree>
    <p:extLst>
      <p:ext uri="{BB962C8B-B14F-4D97-AF65-F5344CB8AC3E}">
        <p14:creationId xmlns:p14="http://schemas.microsoft.com/office/powerpoint/2010/main" val="22621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Reverses the array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and the last array element becomes the first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6000" y="3117301"/>
            <a:ext cx="6200987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arr.reverse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[ 4, 3, 2, 1 ]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86987" y="324942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Default Behavior and Compare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1653544-0886-885B-C683-05638CCA0D4E}"/>
              </a:ext>
            </a:extLst>
          </p:cNvPr>
          <p:cNvGrpSpPr/>
          <p:nvPr/>
        </p:nvGrpSpPr>
        <p:grpSpPr>
          <a:xfrm>
            <a:off x="4593234" y="2216638"/>
            <a:ext cx="3005533" cy="1174748"/>
            <a:chOff x="4988456" y="2117650"/>
            <a:chExt cx="3005533" cy="11747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A7BDDF-0F57-7A4F-DD0A-C90EDBD213EA}"/>
                </a:ext>
              </a:extLst>
            </p:cNvPr>
            <p:cNvGrpSpPr/>
            <p:nvPr/>
          </p:nvGrpSpPr>
          <p:grpSpPr>
            <a:xfrm>
              <a:off x="4988456" y="2282130"/>
              <a:ext cx="634201" cy="786870"/>
              <a:chOff x="6247810" y="5229000"/>
              <a:chExt cx="711681" cy="883002"/>
            </a:xfrm>
          </p:grpSpPr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914A61A8-CFB8-FFA5-583D-CF0A016AD814}"/>
                  </a:ext>
                </a:extLst>
              </p:cNvPr>
              <p:cNvSpPr/>
              <p:nvPr/>
            </p:nvSpPr>
            <p:spPr bwMode="auto">
              <a:xfrm rot="10800000">
                <a:off x="6247810" y="547903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AC10AB54-F9C2-0D31-186F-86BFCF32E135}"/>
                  </a:ext>
                </a:extLst>
              </p:cNvPr>
              <p:cNvSpPr/>
              <p:nvPr/>
            </p:nvSpPr>
            <p:spPr bwMode="auto">
              <a:xfrm rot="10800000">
                <a:off x="6249058" y="547903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Trapezoid 47">
                <a:extLst>
                  <a:ext uri="{FF2B5EF4-FFF2-40B4-BE49-F238E27FC236}">
                    <a16:creationId xmlns:a16="http://schemas.microsoft.com/office/drawing/2014/main" id="{809A6E47-8506-7666-3BFC-3F3B34BA1E45}"/>
                  </a:ext>
                </a:extLst>
              </p:cNvPr>
              <p:cNvSpPr/>
              <p:nvPr/>
            </p:nvSpPr>
            <p:spPr bwMode="auto">
              <a:xfrm>
                <a:off x="6267269" y="5229000"/>
                <a:ext cx="671513" cy="250032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250032">
                    <a:moveTo>
                      <a:pt x="0" y="250032"/>
                    </a:moveTo>
                    <a:lnTo>
                      <a:pt x="147638" y="83346"/>
                    </a:lnTo>
                    <a:lnTo>
                      <a:pt x="207170" y="140494"/>
                    </a:lnTo>
                    <a:lnTo>
                      <a:pt x="319087" y="0"/>
                    </a:lnTo>
                    <a:lnTo>
                      <a:pt x="450057" y="121444"/>
                    </a:lnTo>
                    <a:lnTo>
                      <a:pt x="531019" y="80963"/>
                    </a:lnTo>
                    <a:lnTo>
                      <a:pt x="671513" y="247651"/>
                    </a:lnTo>
                    <a:lnTo>
                      <a:pt x="0" y="250032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B48DE6-0CE0-552C-A991-188936E39975}"/>
                </a:ext>
              </a:extLst>
            </p:cNvPr>
            <p:cNvGrpSpPr/>
            <p:nvPr/>
          </p:nvGrpSpPr>
          <p:grpSpPr>
            <a:xfrm>
              <a:off x="6569344" y="2354285"/>
              <a:ext cx="634201" cy="714715"/>
              <a:chOff x="5233757" y="4600047"/>
              <a:chExt cx="711681" cy="802032"/>
            </a:xfrm>
          </p:grpSpPr>
          <p:sp>
            <p:nvSpPr>
              <p:cNvPr id="32" name="Trapezoid 47">
                <a:extLst>
                  <a:ext uri="{FF2B5EF4-FFF2-40B4-BE49-F238E27FC236}">
                    <a16:creationId xmlns:a16="http://schemas.microsoft.com/office/drawing/2014/main" id="{1F6CFEB6-70B5-0DC9-A256-98EFB4764E48}"/>
                  </a:ext>
                </a:extLst>
              </p:cNvPr>
              <p:cNvSpPr/>
              <p:nvPr/>
            </p:nvSpPr>
            <p:spPr bwMode="auto">
              <a:xfrm>
                <a:off x="5253218" y="4600047"/>
                <a:ext cx="671513" cy="169069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2226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169069">
                    <a:moveTo>
                      <a:pt x="0" y="169069"/>
                    </a:moveTo>
                    <a:lnTo>
                      <a:pt x="147638" y="2383"/>
                    </a:lnTo>
                    <a:lnTo>
                      <a:pt x="267495" y="129381"/>
                    </a:lnTo>
                    <a:lnTo>
                      <a:pt x="322262" y="68262"/>
                    </a:lnTo>
                    <a:lnTo>
                      <a:pt x="396876" y="116681"/>
                    </a:lnTo>
                    <a:lnTo>
                      <a:pt x="531019" y="0"/>
                    </a:lnTo>
                    <a:lnTo>
                      <a:pt x="671513" y="166688"/>
                    </a:ln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596D0AFD-F9D8-5E7D-226D-82DD193E6025}"/>
                  </a:ext>
                </a:extLst>
              </p:cNvPr>
              <p:cNvSpPr/>
              <p:nvPr/>
            </p:nvSpPr>
            <p:spPr bwMode="auto">
              <a:xfrm rot="10800000">
                <a:off x="5233757" y="4769112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47D9108F-430C-6048-1C93-E908ABF46C00}"/>
                  </a:ext>
                </a:extLst>
              </p:cNvPr>
              <p:cNvSpPr/>
              <p:nvPr/>
            </p:nvSpPr>
            <p:spPr bwMode="auto">
              <a:xfrm rot="10800000">
                <a:off x="5235005" y="4769110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737365A-06AB-080C-FCDB-C849319FF624}"/>
                </a:ext>
              </a:extLst>
            </p:cNvPr>
            <p:cNvGrpSpPr/>
            <p:nvPr/>
          </p:nvGrpSpPr>
          <p:grpSpPr>
            <a:xfrm>
              <a:off x="5778900" y="2355696"/>
              <a:ext cx="634201" cy="713304"/>
              <a:chOff x="4389535" y="3401776"/>
              <a:chExt cx="711681" cy="800448"/>
            </a:xfrm>
          </p:grpSpPr>
          <p:sp>
            <p:nvSpPr>
              <p:cNvPr id="29" name="Trapezoid 47">
                <a:extLst>
                  <a:ext uri="{FF2B5EF4-FFF2-40B4-BE49-F238E27FC236}">
                    <a16:creationId xmlns:a16="http://schemas.microsoft.com/office/drawing/2014/main" id="{2AF3FDE3-5D70-7019-34D8-4FC05B89F09D}"/>
                  </a:ext>
                </a:extLst>
              </p:cNvPr>
              <p:cNvSpPr/>
              <p:nvPr/>
            </p:nvSpPr>
            <p:spPr bwMode="auto">
              <a:xfrm>
                <a:off x="4411147" y="3401776"/>
                <a:ext cx="433388" cy="167480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388" h="167480">
                    <a:moveTo>
                      <a:pt x="0" y="166686"/>
                    </a:moveTo>
                    <a:lnTo>
                      <a:pt x="147638" y="0"/>
                    </a:lnTo>
                    <a:lnTo>
                      <a:pt x="267495" y="126998"/>
                    </a:lnTo>
                    <a:lnTo>
                      <a:pt x="303212" y="65879"/>
                    </a:lnTo>
                    <a:lnTo>
                      <a:pt x="433388" y="167480"/>
                    </a:lnTo>
                    <a:lnTo>
                      <a:pt x="0" y="166686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94616C36-8014-77D8-7C88-CA3E0A287C7A}"/>
                  </a:ext>
                </a:extLst>
              </p:cNvPr>
              <p:cNvSpPr/>
              <p:nvPr/>
            </p:nvSpPr>
            <p:spPr bwMode="auto">
              <a:xfrm rot="10800000">
                <a:off x="4389535" y="3569257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1A5FA160-228F-AA1D-4819-BABB4B858185}"/>
                  </a:ext>
                </a:extLst>
              </p:cNvPr>
              <p:cNvSpPr/>
              <p:nvPr/>
            </p:nvSpPr>
            <p:spPr bwMode="auto">
              <a:xfrm rot="10800000">
                <a:off x="4390783" y="3569255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D7A2DA-E367-7657-2B13-AF5CCBE6BB8A}"/>
                </a:ext>
              </a:extLst>
            </p:cNvPr>
            <p:cNvGrpSpPr/>
            <p:nvPr/>
          </p:nvGrpSpPr>
          <p:grpSpPr>
            <a:xfrm>
              <a:off x="7359788" y="2414405"/>
              <a:ext cx="634201" cy="654595"/>
              <a:chOff x="3700714" y="2195785"/>
              <a:chExt cx="711681" cy="734567"/>
            </a:xfrm>
          </p:grpSpPr>
          <p:sp>
            <p:nvSpPr>
              <p:cNvPr id="26" name="Trapezoid 47">
                <a:extLst>
                  <a:ext uri="{FF2B5EF4-FFF2-40B4-BE49-F238E27FC236}">
                    <a16:creationId xmlns:a16="http://schemas.microsoft.com/office/drawing/2014/main" id="{470AAF6A-5D83-7B69-AA1E-449B7C8FB850}"/>
                  </a:ext>
                </a:extLst>
              </p:cNvPr>
              <p:cNvSpPr/>
              <p:nvPr/>
            </p:nvSpPr>
            <p:spPr bwMode="auto">
              <a:xfrm>
                <a:off x="3928418" y="2195785"/>
                <a:ext cx="210343" cy="101601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23045 w 433388"/>
                  <a:gd name="connsiteY2" fmla="*/ 1650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00807 h 101601"/>
                  <a:gd name="connsiteX1" fmla="*/ 223045 w 433388"/>
                  <a:gd name="connsiteY1" fmla="*/ 99219 h 101601"/>
                  <a:gd name="connsiteX2" fmla="*/ 303212 w 433388"/>
                  <a:gd name="connsiteY2" fmla="*/ 0 h 101601"/>
                  <a:gd name="connsiteX3" fmla="*/ 433388 w 433388"/>
                  <a:gd name="connsiteY3" fmla="*/ 101601 h 101601"/>
                  <a:gd name="connsiteX4" fmla="*/ 0 w 433388"/>
                  <a:gd name="connsiteY4" fmla="*/ 100807 h 101601"/>
                  <a:gd name="connsiteX0" fmla="*/ 210343 w 210343"/>
                  <a:gd name="connsiteY0" fmla="*/ 101601 h 101601"/>
                  <a:gd name="connsiteX1" fmla="*/ 0 w 210343"/>
                  <a:gd name="connsiteY1" fmla="*/ 99219 h 101601"/>
                  <a:gd name="connsiteX2" fmla="*/ 80167 w 210343"/>
                  <a:gd name="connsiteY2" fmla="*/ 0 h 101601"/>
                  <a:gd name="connsiteX3" fmla="*/ 210343 w 210343"/>
                  <a:gd name="connsiteY3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3" h="101601">
                    <a:moveTo>
                      <a:pt x="210343" y="101601"/>
                    </a:moveTo>
                    <a:lnTo>
                      <a:pt x="0" y="99219"/>
                    </a:lnTo>
                    <a:lnTo>
                      <a:pt x="80167" y="0"/>
                    </a:lnTo>
                    <a:lnTo>
                      <a:pt x="210343" y="101601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B6DAAE15-6D0A-7A99-4908-D3DA9572C99C}"/>
                  </a:ext>
                </a:extLst>
              </p:cNvPr>
              <p:cNvSpPr/>
              <p:nvPr/>
            </p:nvSpPr>
            <p:spPr bwMode="auto">
              <a:xfrm rot="10800000">
                <a:off x="3700714" y="229738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846520CF-A223-5C7B-2C47-E512F96C89A4}"/>
                  </a:ext>
                </a:extLst>
              </p:cNvPr>
              <p:cNvSpPr/>
              <p:nvPr/>
            </p:nvSpPr>
            <p:spPr bwMode="auto">
              <a:xfrm rot="10800000">
                <a:off x="3701962" y="229738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130E2F51-E45C-D55F-82B4-60D0A09EFAF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99059" y="939571"/>
              <a:ext cx="12700" cy="2368858"/>
            </a:xfrm>
            <a:prstGeom prst="bentConnector3">
              <a:avLst>
                <a:gd name="adj1" fmla="val 2716354"/>
              </a:avLst>
            </a:prstGeom>
            <a:ln w="57150">
              <a:solidFill>
                <a:srgbClr val="FFA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44B3898-F5B5-F2D1-F6C7-A781B5387C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99059" y="2101619"/>
              <a:ext cx="12700" cy="2368858"/>
            </a:xfrm>
            <a:prstGeom prst="bentConnector3">
              <a:avLst>
                <a:gd name="adj1" fmla="val 3240000"/>
              </a:avLst>
            </a:prstGeom>
            <a:ln w="57150">
              <a:solidFill>
                <a:srgbClr val="FFA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9A3763-10EA-3AAD-9DDF-542BDB5A8555}"/>
              </a:ext>
            </a:extLst>
          </p:cNvPr>
          <p:cNvGrpSpPr/>
          <p:nvPr/>
        </p:nvGrpSpPr>
        <p:grpSpPr>
          <a:xfrm>
            <a:off x="5697659" y="999000"/>
            <a:ext cx="796681" cy="934691"/>
            <a:chOff x="8679658" y="3844309"/>
            <a:chExt cx="796681" cy="934691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0413CED-C747-E195-A644-29E01E57BBA1}"/>
                </a:ext>
              </a:extLst>
            </p:cNvPr>
            <p:cNvSpPr/>
            <p:nvPr/>
          </p:nvSpPr>
          <p:spPr bwMode="auto">
            <a:xfrm>
              <a:off x="8679658" y="3844309"/>
              <a:ext cx="796681" cy="796681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7E2A5B2-13E0-449C-D106-61AC258550D2}"/>
                </a:ext>
              </a:extLst>
            </p:cNvPr>
            <p:cNvSpPr txBox="1"/>
            <p:nvPr/>
          </p:nvSpPr>
          <p:spPr>
            <a:xfrm>
              <a:off x="8679658" y="4171108"/>
              <a:ext cx="552102" cy="5113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?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3F5B4D8-22C4-8D51-7D4A-0C2F9A7244C7}"/>
                </a:ext>
              </a:extLst>
            </p:cNvPr>
            <p:cNvSpPr txBox="1"/>
            <p:nvPr/>
          </p:nvSpPr>
          <p:spPr>
            <a:xfrm>
              <a:off x="8980341" y="3923537"/>
              <a:ext cx="495998" cy="8554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</a:p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</a:p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9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70325" y="1238901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 sorts the items of an array</a:t>
            </a:r>
          </a:p>
          <a:p>
            <a:r>
              <a:rPr lang="en-US" sz="3200" dirty="0"/>
              <a:t>Depending on the provided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r>
              <a:rPr lang="en-US" sz="3200" dirty="0"/>
              <a:t>, sorting can be </a:t>
            </a:r>
            <a:r>
              <a:rPr lang="en-US" sz="3200" b="1" dirty="0">
                <a:solidFill>
                  <a:schemeClr val="bg1"/>
                </a:solidFill>
              </a:rPr>
              <a:t>alphabetic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numeric</a:t>
            </a:r>
            <a:r>
              <a:rPr lang="en-US" sz="3200" dirty="0"/>
              <a:t>,</a:t>
            </a:r>
            <a:br>
              <a:rPr lang="en-US" sz="3200" dirty="0"/>
            </a:br>
            <a:r>
              <a:rPr lang="en-US" sz="3200" dirty="0"/>
              <a:t>and either </a:t>
            </a:r>
            <a:r>
              <a:rPr lang="en-US" sz="3200" b="1" dirty="0">
                <a:solidFill>
                  <a:schemeClr val="bg1"/>
                </a:solidFill>
              </a:rPr>
              <a:t>ascending (up)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sz="3200" dirty="0"/>
              <a:t>By default,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sorts the values as        strings in </a:t>
            </a:r>
            <a:r>
              <a:rPr lang="en-US" sz="3200" b="1" dirty="0">
                <a:solidFill>
                  <a:schemeClr val="bg1"/>
                </a:solidFill>
              </a:rPr>
              <a:t>alphabetical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ascending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order</a:t>
            </a:r>
          </a:p>
          <a:p>
            <a:r>
              <a:rPr lang="en-US" sz="3200" dirty="0"/>
              <a:t>If you want to sort numbers or other values, you need to provide the correct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r>
              <a:rPr lang="en-US" sz="3200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000" y="3771659"/>
            <a:ext cx="1076140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6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 100, 20, 30, 40, 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617862" y="1944000"/>
            <a:ext cx="1076140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6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1911000" y="5086631"/>
            <a:ext cx="984203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 - b);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 is used to compare any two 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dirty="0"/>
              <a:t> as the comparison function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22979" y="4444195"/>
            <a:ext cx="999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Bigger Half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an input array of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 order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second half </a:t>
            </a:r>
            <a:r>
              <a:rPr lang="en-US" dirty="0"/>
              <a:t>of the input array</a:t>
            </a:r>
          </a:p>
          <a:p>
            <a:pPr lvl="1"/>
            <a:r>
              <a:rPr lang="en-US" dirty="0"/>
              <a:t>If there are an </a:t>
            </a:r>
            <a:r>
              <a:rPr lang="en-US" sz="3200" b="1" dirty="0">
                <a:solidFill>
                  <a:schemeClr val="bg1"/>
                </a:solidFill>
              </a:rPr>
              <a:t>odd number </a:t>
            </a:r>
            <a:r>
              <a:rPr lang="en-US" dirty="0"/>
              <a:t>of elements, take the </a:t>
            </a:r>
            <a:r>
              <a:rPr lang="en-US" sz="3200" b="1" dirty="0">
                <a:solidFill>
                  <a:schemeClr val="bg1"/>
                </a:solidFill>
              </a:rPr>
              <a:t>bigger half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 </a:t>
            </a:r>
            <a:r>
              <a:rPr lang="en-US" sz="3198" dirty="0"/>
              <a:t>the resulting array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331203-F154-40AF-9EA1-F22B950F9BFD}"/>
              </a:ext>
            </a:extLst>
          </p:cNvPr>
          <p:cNvGrpSpPr/>
          <p:nvPr/>
        </p:nvGrpSpPr>
        <p:grpSpPr>
          <a:xfrm>
            <a:off x="1438500" y="4374000"/>
            <a:ext cx="9315000" cy="601997"/>
            <a:chOff x="1469566" y="4104000"/>
            <a:chExt cx="9315000" cy="601997"/>
          </a:xfrm>
        </p:grpSpPr>
        <p:sp>
          <p:nvSpPr>
            <p:cNvPr id="14" name="Right Arrow 4">
              <a:extLst>
                <a:ext uri="{FF2B5EF4-FFF2-40B4-BE49-F238E27FC236}">
                  <a16:creationId xmlns:a16="http://schemas.microsoft.com/office/drawing/2014/main" id="{384BDE29-748D-455A-B7BF-FE0D42E6A3CE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91B62F-C935-4349-B891-F6113C2C5215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[4, 7, 2, 5]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F0047-0C24-499C-B0C5-DEA44FC89C47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[5, 7]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9A49AC-CE71-429C-AD3F-42ED12C1E4CA}"/>
              </a:ext>
            </a:extLst>
          </p:cNvPr>
          <p:cNvGrpSpPr/>
          <p:nvPr/>
        </p:nvGrpSpPr>
        <p:grpSpPr>
          <a:xfrm>
            <a:off x="1438500" y="5450876"/>
            <a:ext cx="9315000" cy="601997"/>
            <a:chOff x="1469566" y="4104000"/>
            <a:chExt cx="9315000" cy="601997"/>
          </a:xfrm>
        </p:grpSpPr>
        <p:sp>
          <p:nvSpPr>
            <p:cNvPr id="22" name="Right Arrow 4">
              <a:extLst>
                <a:ext uri="{FF2B5EF4-FFF2-40B4-BE49-F238E27FC236}">
                  <a16:creationId xmlns:a16="http://schemas.microsoft.com/office/drawing/2014/main" id="{C66806BB-6C3D-41CA-8BC6-FA407767FA7D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B28B4E-7738-4F3A-8E28-6907EEE27F2D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[3, 19, 14, 7, 2, 19, 6]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050781-FCD9-4EF8-8CCF-60C2658440BD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[7, 14, 19, 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9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Bigger Half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9956C-7FA3-45D3-862E-EC0DCB24545C}"/>
              </a:ext>
            </a:extLst>
          </p:cNvPr>
          <p:cNvSpPr txBox="1"/>
          <p:nvPr/>
        </p:nvSpPr>
        <p:spPr>
          <a:xfrm>
            <a:off x="1506000" y="2096533"/>
            <a:ext cx="9180000" cy="26649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sort</a:t>
            </a:r>
            <a:r>
              <a:rPr lang="en-US" sz="2400" dirty="0">
                <a:solidFill>
                  <a:schemeClr val="tx1"/>
                </a:solidFill>
                <a:effectLst/>
              </a:rPr>
              <a:t>((a, b) =&gt; a </a:t>
            </a:r>
            <a:r>
              <a:rPr lang="bg-BG" sz="2400" dirty="0">
                <a:solidFill>
                  <a:schemeClr val="tx1"/>
                </a:solidFill>
                <a:effectLst/>
              </a:rPr>
              <a:t>-</a:t>
            </a:r>
            <a:r>
              <a:rPr lang="en-US" sz="2400" dirty="0">
                <a:solidFill>
                  <a:schemeClr val="tx1"/>
                </a:solidFill>
                <a:effectLst/>
              </a:rPr>
              <a:t> b);</a:t>
            </a:r>
          </a:p>
          <a:p>
            <a:r>
              <a:rPr lang="en-US" dirty="0"/>
              <a:t>  const middle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 / 2);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  const result =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slice</a:t>
            </a:r>
            <a:r>
              <a:rPr lang="en-US" dirty="0"/>
              <a:t>(middle);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4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</p:spTree>
    <p:extLst>
      <p:ext uri="{BB962C8B-B14F-4D97-AF65-F5344CB8AC3E}">
        <p14:creationId xmlns:p14="http://schemas.microsoft.com/office/powerpoint/2010/main" val="3629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Creates 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an array-like object),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2111" y="3069000"/>
            <a:ext cx="930457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elements = ['Fire', 'Air', 'Water'];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('-')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"Fire-Air-Water"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console.log(['Fire'].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join(".")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Fire</a:t>
            </a:r>
          </a:p>
        </p:txBody>
      </p:sp>
    </p:spTree>
    <p:extLst>
      <p:ext uri="{BB962C8B-B14F-4D97-AF65-F5344CB8AC3E}">
        <p14:creationId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method is used to </a:t>
            </a:r>
            <a:r>
              <a:rPr lang="en-US" sz="3400" b="1" dirty="0">
                <a:solidFill>
                  <a:schemeClr val="bg1"/>
                </a:solidFill>
              </a:rPr>
              <a:t>merge</a:t>
            </a:r>
            <a:r>
              <a:rPr lang="en-US" sz="3400" dirty="0"/>
              <a:t> two or more arrays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but instead returns a new array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76898" y="3789000"/>
            <a:ext cx="93150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num1 = [1, 2, 3];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num2 = [4, 5, 6];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num3 = [7, 8, 9];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numbers = </a:t>
            </a:r>
            <a:r>
              <a:rPr lang="pt-BR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num1.concat(num2, num3);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console.log(numbers); </a:t>
            </a:r>
            <a:r>
              <a:rPr lang="pt-BR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</a:p>
        </p:txBody>
      </p:sp>
    </p:spTree>
    <p:extLst>
      <p:ext uri="{BB962C8B-B14F-4D97-AF65-F5344CB8AC3E}">
        <p14:creationId xmlns:p14="http://schemas.microsoft.com/office/powerpoint/2010/main" val="8108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a shallow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a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portion</a:t>
            </a:r>
            <a:r>
              <a:rPr lang="en-US" sz="3400" dirty="0"/>
              <a:t> of an array into a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object selected </a:t>
            </a:r>
            <a:br>
              <a:rPr lang="en-US" sz="3400" dirty="0"/>
            </a:br>
            <a:r>
              <a:rPr lang="en-US" sz="3400" dirty="0"/>
              <a:t>from begin to end (end not included)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be </a:t>
            </a:r>
            <a:r>
              <a:rPr lang="en-US" sz="3400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6000" y="3699000"/>
            <a:ext cx="96750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['Banana', 'Orange', 'Lemon', 'Apple', 'Mango'];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citrus = 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(1, 3)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fruits contains ['Banana', 'Orange', 'Lemon', 'Apple', </a:t>
            </a:r>
            <a:b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'Mango']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citrus contains ['Orange', 'Lemon']</a:t>
            </a:r>
          </a:p>
        </p:txBody>
      </p:sp>
    </p:spTree>
    <p:extLst>
      <p:ext uri="{BB962C8B-B14F-4D97-AF65-F5344CB8AC3E}">
        <p14:creationId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certain element,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2394000"/>
            <a:ext cx="6706559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array length is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is -100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['a', 'b', 'c'];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'c',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at which a given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found</a:t>
            </a:r>
            <a:r>
              <a:rPr lang="en-US" sz="3400" dirty="0"/>
              <a:t> in the array</a:t>
            </a:r>
          </a:p>
          <a:p>
            <a:pPr lvl="1"/>
            <a:r>
              <a:rPr lang="en-US" sz="3200" dirty="0"/>
              <a:t>Output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</a:t>
            </a:r>
            <a:r>
              <a:rPr lang="en-US" sz="3200" b="1" dirty="0">
                <a:solidFill>
                  <a:schemeClr val="bg1"/>
                </a:solidFill>
              </a:rPr>
              <a:t> -1</a:t>
            </a:r>
            <a:r>
              <a:rPr lang="en-US" sz="3200" dirty="0"/>
              <a:t> if element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0792" y="3112790"/>
            <a:ext cx="998444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beasts = ['ant', 'bison', 'camel', 'duck', 'bison'];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('bison'));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start from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'bison', 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4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'giraffe'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-1</a:t>
            </a:r>
          </a:p>
        </p:txBody>
      </p:sp>
    </p:spTree>
    <p:extLst>
      <p:ext uri="{BB962C8B-B14F-4D97-AF65-F5344CB8AC3E}">
        <p14:creationId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A51C5F-5194-4BE3-BCE9-19DD5D29442B}"/>
              </a:ext>
            </a:extLst>
          </p:cNvPr>
          <p:cNvSpPr/>
          <p:nvPr/>
        </p:nvSpPr>
        <p:spPr bwMode="auto">
          <a:xfrm>
            <a:off x="1422776" y="3923338"/>
            <a:ext cx="3301623" cy="1166822"/>
          </a:xfrm>
          <a:prstGeom prst="rect">
            <a:avLst/>
          </a:prstGeom>
          <a:solidFill>
            <a:srgbClr val="234465">
              <a:alpha val="5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Piece of Pie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– an </a:t>
            </a:r>
            <a:r>
              <a:rPr lang="en-US" b="1" dirty="0">
                <a:solidFill>
                  <a:schemeClr val="bg1"/>
                </a:solidFill>
              </a:rPr>
              <a:t>array of pies </a:t>
            </a:r>
            <a:r>
              <a:rPr lang="en-US" dirty="0"/>
              <a:t>and two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r>
              <a:rPr lang="en-US" dirty="0"/>
              <a:t>Take all pie flavors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including</a:t>
            </a:r>
            <a:r>
              <a:rPr lang="en-US" dirty="0"/>
              <a:t> the two strings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result as an </a:t>
            </a:r>
            <a:r>
              <a:rPr lang="en-US" sz="3400" b="1" dirty="0">
                <a:solidFill>
                  <a:schemeClr val="bg1"/>
                </a:solidFill>
              </a:rPr>
              <a:t>array of strings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A30A55-35F8-4F5E-87EB-9B2BE4E40128}"/>
              </a:ext>
            </a:extLst>
          </p:cNvPr>
          <p:cNvGrpSpPr/>
          <p:nvPr/>
        </p:nvGrpSpPr>
        <p:grpSpPr>
          <a:xfrm>
            <a:off x="1082112" y="3384000"/>
            <a:ext cx="10027776" cy="3039587"/>
            <a:chOff x="1469566" y="4104000"/>
            <a:chExt cx="10027776" cy="3039587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9CF5496F-5137-4C07-927F-6038E6594BAC}"/>
                </a:ext>
              </a:extLst>
            </p:cNvPr>
            <p:cNvSpPr/>
            <p:nvPr/>
          </p:nvSpPr>
          <p:spPr bwMode="auto">
            <a:xfrm>
              <a:off x="6463378" y="5433293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C5B097-E069-4B1E-BC83-C1B9E2AC496A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303958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['Pumpkin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'Sugar Cream Pie'],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'Lemon Meringue Pie'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BE6874-36BC-473A-A997-8B5397E9C4E7}"/>
                </a:ext>
              </a:extLst>
            </p:cNvPr>
            <p:cNvSpPr txBox="1"/>
            <p:nvPr/>
          </p:nvSpPr>
          <p:spPr>
            <a:xfrm>
              <a:off x="7340640" y="4916530"/>
              <a:ext cx="4156702" cy="14145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Pie']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7083101-DACB-40A6-A859-7C97274E75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91000" y="4098400"/>
            <a:ext cx="213360" cy="1625600"/>
          </a:xfrm>
          <a:prstGeom prst="bentConnector3">
            <a:avLst>
              <a:gd name="adj1" fmla="val -10714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C97E0F7-A92D-4E70-82E9-A41A0135118F}"/>
              </a:ext>
            </a:extLst>
          </p:cNvPr>
          <p:cNvCxnSpPr>
            <a:cxnSpLocks/>
          </p:cNvCxnSpPr>
          <p:nvPr/>
        </p:nvCxnSpPr>
        <p:spPr>
          <a:xfrm flipV="1">
            <a:off x="4564160" y="4901040"/>
            <a:ext cx="172720" cy="1209040"/>
          </a:xfrm>
          <a:prstGeom prst="bentConnector3">
            <a:avLst>
              <a:gd name="adj1" fmla="val 3852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</p:spTree>
    <p:extLst>
      <p:ext uri="{BB962C8B-B14F-4D97-AF65-F5344CB8AC3E}">
        <p14:creationId xmlns:p14="http://schemas.microsoft.com/office/powerpoint/2010/main" val="1208062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Piece of Pie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AA173-08E0-446D-897E-4A230461D390}"/>
              </a:ext>
            </a:extLst>
          </p:cNvPr>
          <p:cNvSpPr txBox="1"/>
          <p:nvPr/>
        </p:nvSpPr>
        <p:spPr>
          <a:xfrm>
            <a:off x="1506000" y="2096533"/>
            <a:ext cx="9180000" cy="2895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solve(pies,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startFlavor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endFlavor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</a:t>
            </a:r>
            <a:r>
              <a:rPr lang="en-US" dirty="0">
                <a:solidFill>
                  <a:schemeClr val="bg1"/>
                </a:solidFill>
              </a:rPr>
              <a:t>start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startFlavor</a:t>
            </a:r>
            <a:r>
              <a:rPr lang="en-US" dirty="0"/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</a:t>
            </a:r>
            <a:r>
              <a:rPr lang="en-US" sz="2400" dirty="0">
                <a:solidFill>
                  <a:schemeClr val="bg1"/>
                </a:solidFill>
                <a:effectLst/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nd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endFlavor</a:t>
            </a:r>
            <a:r>
              <a:rPr lang="en-US" dirty="0"/>
              <a:t>) </a:t>
            </a:r>
            <a:r>
              <a:rPr lang="en-US" dirty="0">
                <a:solidFill>
                  <a:schemeClr val="bg1"/>
                </a:solidFill>
              </a:rPr>
              <a:t>+ 1</a:t>
            </a:r>
            <a:r>
              <a:rPr lang="en-US" dirty="0"/>
              <a:t>;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const result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pies.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slice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bg1"/>
                </a:solidFill>
                <a:effectLst/>
              </a:rPr>
              <a:t>end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096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br>
              <a:rPr lang="en-US" dirty="0"/>
            </a:br>
            <a:r>
              <a:rPr lang="en-US" dirty="0"/>
              <a:t>once for each array 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114000"/>
            <a:ext cx="8640000" cy="32787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items = ['item1', 'item2', 'item3'];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copy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For loop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(items[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items.forEach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 =&gt; {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(item); });</a:t>
            </a:r>
          </a:p>
        </p:txBody>
      </p:sp>
    </p:spTree>
    <p:extLst>
      <p:ext uri="{BB962C8B-B14F-4D97-AF65-F5344CB8AC3E}">
        <p14:creationId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Creates a new array</a:t>
            </a:r>
            <a:r>
              <a:rPr lang="en-US" dirty="0"/>
              <a:t> with the results of calling 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2934000"/>
            <a:ext cx="8360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numbers = [1, 4, 9];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roots = numbers.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(function(num,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</a:p>
        </p:txBody>
      </p:sp>
    </p:spTree>
    <p:extLst>
      <p:ext uri="{BB962C8B-B14F-4D97-AF65-F5344CB8AC3E}">
        <p14:creationId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element 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3515620"/>
            <a:ext cx="7155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 = [1, 2, 3, 4, 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% 2 === 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array.some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//true</a:t>
            </a:r>
          </a:p>
        </p:txBody>
      </p:sp>
    </p:spTree>
    <p:extLst>
      <p:ext uri="{BB962C8B-B14F-4D97-AF65-F5344CB8AC3E}">
        <p14:creationId xmlns:p14="http://schemas.microsoft.com/office/powerpoint/2010/main" val="2181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rgbClr val="FFA000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if not found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9680" y="3069000"/>
            <a:ext cx="8055000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[5, 12, 8, 130, 44];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found = array1.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&gt;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console.log(found);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12</a:t>
            </a:r>
          </a:p>
        </p:txBody>
      </p:sp>
    </p:spTree>
    <p:extLst>
      <p:ext uri="{BB962C8B-B14F-4D97-AF65-F5344CB8AC3E}">
        <p14:creationId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1249" y="1130548"/>
            <a:ext cx="10154751" cy="5546589"/>
          </a:xfrm>
        </p:spPr>
        <p:txBody>
          <a:bodyPr>
            <a:normAutofit/>
          </a:bodyPr>
          <a:lstStyle/>
          <a:p>
            <a:r>
              <a:rPr lang="en-US" sz="3000" dirty="0"/>
              <a:t>Creates a </a:t>
            </a:r>
            <a:r>
              <a:rPr lang="en-US" sz="3000" b="1" dirty="0">
                <a:solidFill>
                  <a:schemeClr val="bg1"/>
                </a:solidFill>
              </a:rPr>
              <a:t>new array </a:t>
            </a:r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filtered elements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only</a:t>
            </a:r>
            <a:endParaRPr lang="en-US" sz="3000" dirty="0"/>
          </a:p>
          <a:p>
            <a:r>
              <a:rPr lang="en-US" sz="3000" dirty="0"/>
              <a:t>Calls a </a:t>
            </a:r>
            <a:r>
              <a:rPr lang="en-US" sz="3000" b="1" dirty="0">
                <a:solidFill>
                  <a:schemeClr val="bg1"/>
                </a:solidFill>
              </a:rPr>
              <a:t>provided</a:t>
            </a:r>
            <a:r>
              <a:rPr lang="en-US" sz="3000" dirty="0"/>
              <a:t> callback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once for each element in an array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Does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mutate</a:t>
            </a:r>
            <a:r>
              <a:rPr lang="en-US" sz="3000" dirty="0"/>
              <a:t> the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  <a:r>
              <a:rPr lang="en-US" sz="3000" dirty="0"/>
              <a:t> on which it is 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6600" y="3473450"/>
            <a:ext cx="9645650" cy="31504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 fruits = ['apple', 'banana', 'grapes', 'mango', 'orange'];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Filter array items based on search criteria (query)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query)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arr.filter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(function(el)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indexOf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 !== -1;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});</a:t>
            </a:r>
          </a:p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(fruits, '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'));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['apple', 'grapes']</a:t>
            </a:r>
          </a:p>
        </p:txBody>
      </p:sp>
    </p:spTree>
    <p:extLst>
      <p:ext uri="{BB962C8B-B14F-4D97-AF65-F5344CB8AC3E}">
        <p14:creationId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000" dirty="0"/>
              <a:t>Find all elements at </a:t>
            </a:r>
            <a:r>
              <a:rPr lang="en-US" sz="3000" b="1" dirty="0">
                <a:solidFill>
                  <a:schemeClr val="bg1"/>
                </a:solidFill>
              </a:rPr>
              <a:t>odd</a:t>
            </a:r>
            <a:r>
              <a:rPr lang="en-US" sz="3000" dirty="0"/>
              <a:t> positions (indexes)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Multiply</a:t>
            </a:r>
            <a:r>
              <a:rPr lang="en-US" sz="30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them</a:t>
            </a:r>
          </a:p>
          <a:p>
            <a:pPr lvl="1"/>
            <a:r>
              <a:rPr lang="en-US" sz="3000" dirty="0"/>
              <a:t>Return the elements separated with a single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Positions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781EC78D-C5AC-4568-9DC1-7FB98B422FEC}"/>
              </a:ext>
            </a:extLst>
          </p:cNvPr>
          <p:cNvSpPr/>
          <p:nvPr/>
        </p:nvSpPr>
        <p:spPr bwMode="auto">
          <a:xfrm>
            <a:off x="6810462" y="475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51759-EDC3-4F64-8F72-776CB79C6257}"/>
              </a:ext>
            </a:extLst>
          </p:cNvPr>
          <p:cNvSpPr txBox="1"/>
          <p:nvPr/>
        </p:nvSpPr>
        <p:spPr>
          <a:xfrm>
            <a:off x="2320299" y="4644000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[10, 15, 20, 25]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82B1A-7A61-43CC-B7A9-F17D4FAA01A3}"/>
              </a:ext>
            </a:extLst>
          </p:cNvPr>
          <p:cNvSpPr txBox="1"/>
          <p:nvPr/>
        </p:nvSpPr>
        <p:spPr>
          <a:xfrm>
            <a:off x="7830983" y="4644000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50 30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CE6BADB2-868D-4634-A680-66308404A0FF}"/>
              </a:ext>
            </a:extLst>
          </p:cNvPr>
          <p:cNvSpPr/>
          <p:nvPr/>
        </p:nvSpPr>
        <p:spPr bwMode="auto">
          <a:xfrm>
            <a:off x="6810462" y="577250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112D5-03F1-494F-BB75-780498643BF8}"/>
              </a:ext>
            </a:extLst>
          </p:cNvPr>
          <p:cNvSpPr txBox="1"/>
          <p:nvPr/>
        </p:nvSpPr>
        <p:spPr>
          <a:xfrm>
            <a:off x="2320299" y="5662003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0, 10, 4, 7, 3]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62E89-B85D-4972-B439-BBC156C42915}"/>
              </a:ext>
            </a:extLst>
          </p:cNvPr>
          <p:cNvSpPr txBox="1"/>
          <p:nvPr/>
        </p:nvSpPr>
        <p:spPr>
          <a:xfrm>
            <a:off x="7830983" y="5662003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6 8 0</a:t>
            </a:r>
          </a:p>
        </p:txBody>
      </p:sp>
    </p:spTree>
    <p:extLst>
      <p:ext uri="{BB962C8B-B14F-4D97-AF65-F5344CB8AC3E}">
        <p14:creationId xmlns:p14="http://schemas.microsoft.com/office/powerpoint/2010/main" val="23055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686B8-A1FF-4888-B813-E17ACD673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54F72-C8F7-4777-BDF9-FFF75DB8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Process Odd Positions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25091-0124-49E5-91B5-C5F425930DC1}"/>
              </a:ext>
            </a:extLst>
          </p:cNvPr>
          <p:cNvSpPr txBox="1"/>
          <p:nvPr/>
        </p:nvSpPr>
        <p:spPr>
          <a:xfrm>
            <a:off x="1056000" y="2079000"/>
            <a:ext cx="10080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function solve(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filter</a:t>
            </a:r>
            <a:r>
              <a:rPr lang="en-US" dirty="0"/>
              <a:t>((a, </a:t>
            </a:r>
            <a:r>
              <a:rPr lang="en-US" dirty="0" err="1"/>
              <a:t>i</a:t>
            </a:r>
            <a:r>
              <a:rPr lang="en-US" dirty="0"/>
              <a:t>) =&gt; </a:t>
            </a:r>
            <a:r>
              <a:rPr lang="en-US" dirty="0" err="1"/>
              <a:t>i</a:t>
            </a:r>
            <a:r>
              <a:rPr lang="en-US" dirty="0"/>
              <a:t> % 2 !== 0)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(x =&gt; x * 2)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/>
              <a:t>()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(' ');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4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Reducing Arrays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740DC6-789A-4103-8213-07E4B646B556}"/>
              </a:ext>
            </a:extLst>
          </p:cNvPr>
          <p:cNvGrpSpPr/>
          <p:nvPr/>
        </p:nvGrpSpPr>
        <p:grpSpPr>
          <a:xfrm>
            <a:off x="4048500" y="324000"/>
            <a:ext cx="4095000" cy="4315747"/>
            <a:chOff x="2932524" y="369000"/>
            <a:chExt cx="4595286" cy="48430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56A35F-8CDD-4251-8693-9DED56B459A6}"/>
                </a:ext>
              </a:extLst>
            </p:cNvPr>
            <p:cNvGrpSpPr/>
            <p:nvPr/>
          </p:nvGrpSpPr>
          <p:grpSpPr>
            <a:xfrm>
              <a:off x="3846000" y="369000"/>
              <a:ext cx="981810" cy="981810"/>
              <a:chOff x="4314847" y="2410926"/>
              <a:chExt cx="981810" cy="9818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855CA44-EBB6-4F7C-BCA8-064B2121E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CD2801-5AE4-4049-8DC0-200246C4B6A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22762C-DD01-48B6-93DE-C9E8780CB8AC}"/>
                </a:ext>
              </a:extLst>
            </p:cNvPr>
            <p:cNvGrpSpPr/>
            <p:nvPr/>
          </p:nvGrpSpPr>
          <p:grpSpPr>
            <a:xfrm>
              <a:off x="47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9359292-1789-48B1-8C24-D02B84FC9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8D46F2-A46E-4C69-9078-92758FFED33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18D7E2-6FE3-4D71-99B8-2075CFD66004}"/>
                </a:ext>
              </a:extLst>
            </p:cNvPr>
            <p:cNvGrpSpPr/>
            <p:nvPr/>
          </p:nvGrpSpPr>
          <p:grpSpPr>
            <a:xfrm>
              <a:off x="5643478" y="369000"/>
              <a:ext cx="981810" cy="981810"/>
              <a:chOff x="4314847" y="2410926"/>
              <a:chExt cx="981810" cy="98181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FE6C6F2-B198-4AD2-9CB0-D7F259371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3D4567-F630-4C2B-8D67-A5A50CB6EFEB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560D23-B727-48DA-9DE1-80E525BC9247}"/>
                </a:ext>
              </a:extLst>
            </p:cNvPr>
            <p:cNvGrpSpPr/>
            <p:nvPr/>
          </p:nvGrpSpPr>
          <p:grpSpPr>
            <a:xfrm>
              <a:off x="65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144C141-8C52-49B7-A0A9-5FE01F945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B06355-1BDA-4219-826D-90D98C19D4B1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C86421D-5EDE-4059-A0CA-CC99AB1CAC6F}"/>
                </a:ext>
              </a:extLst>
            </p:cNvPr>
            <p:cNvGrpSpPr/>
            <p:nvPr/>
          </p:nvGrpSpPr>
          <p:grpSpPr>
            <a:xfrm>
              <a:off x="6677918" y="4329000"/>
              <a:ext cx="711681" cy="883002"/>
              <a:chOff x="6247810" y="5229000"/>
              <a:chExt cx="711681" cy="883002"/>
            </a:xfrm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F6201D86-F5F7-4558-8697-0BF09C987CF2}"/>
                  </a:ext>
                </a:extLst>
              </p:cNvPr>
              <p:cNvSpPr/>
              <p:nvPr/>
            </p:nvSpPr>
            <p:spPr bwMode="auto">
              <a:xfrm rot="10800000">
                <a:off x="6247810" y="547903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8167807D-D0AE-461D-AD7C-41DFB22D2E4D}"/>
                  </a:ext>
                </a:extLst>
              </p:cNvPr>
              <p:cNvSpPr/>
              <p:nvPr/>
            </p:nvSpPr>
            <p:spPr bwMode="auto">
              <a:xfrm rot="10800000">
                <a:off x="6249058" y="547903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rapezoid 47">
                <a:extLst>
                  <a:ext uri="{FF2B5EF4-FFF2-40B4-BE49-F238E27FC236}">
                    <a16:creationId xmlns:a16="http://schemas.microsoft.com/office/drawing/2014/main" id="{4DE3BDCC-1E03-408B-8F08-A902CF3724F6}"/>
                  </a:ext>
                </a:extLst>
              </p:cNvPr>
              <p:cNvSpPr/>
              <p:nvPr/>
            </p:nvSpPr>
            <p:spPr bwMode="auto">
              <a:xfrm>
                <a:off x="6267269" y="5229000"/>
                <a:ext cx="671513" cy="250032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250032">
                    <a:moveTo>
                      <a:pt x="0" y="250032"/>
                    </a:moveTo>
                    <a:lnTo>
                      <a:pt x="147638" y="83346"/>
                    </a:lnTo>
                    <a:lnTo>
                      <a:pt x="207170" y="140494"/>
                    </a:lnTo>
                    <a:lnTo>
                      <a:pt x="319087" y="0"/>
                    </a:lnTo>
                    <a:lnTo>
                      <a:pt x="450057" y="121444"/>
                    </a:lnTo>
                    <a:lnTo>
                      <a:pt x="531019" y="80963"/>
                    </a:lnTo>
                    <a:lnTo>
                      <a:pt x="671513" y="247651"/>
                    </a:lnTo>
                    <a:lnTo>
                      <a:pt x="0" y="250032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4FFF9F0-259A-46EE-B499-E8778F2CE70E}"/>
                </a:ext>
              </a:extLst>
            </p:cNvPr>
            <p:cNvGrpSpPr/>
            <p:nvPr/>
          </p:nvGrpSpPr>
          <p:grpSpPr>
            <a:xfrm>
              <a:off x="5779804" y="3573426"/>
              <a:ext cx="711681" cy="802032"/>
              <a:chOff x="5233757" y="4600047"/>
              <a:chExt cx="711681" cy="802032"/>
            </a:xfrm>
          </p:grpSpPr>
          <p:sp>
            <p:nvSpPr>
              <p:cNvPr id="25" name="Trapezoid 47">
                <a:extLst>
                  <a:ext uri="{FF2B5EF4-FFF2-40B4-BE49-F238E27FC236}">
                    <a16:creationId xmlns:a16="http://schemas.microsoft.com/office/drawing/2014/main" id="{00979C54-EEB5-4E69-B4BC-5D5389C32D45}"/>
                  </a:ext>
                </a:extLst>
              </p:cNvPr>
              <p:cNvSpPr/>
              <p:nvPr/>
            </p:nvSpPr>
            <p:spPr bwMode="auto">
              <a:xfrm>
                <a:off x="5253218" y="4600047"/>
                <a:ext cx="671513" cy="169069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2226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169069">
                    <a:moveTo>
                      <a:pt x="0" y="169069"/>
                    </a:moveTo>
                    <a:lnTo>
                      <a:pt x="147638" y="2383"/>
                    </a:lnTo>
                    <a:lnTo>
                      <a:pt x="267495" y="129381"/>
                    </a:lnTo>
                    <a:lnTo>
                      <a:pt x="322262" y="68262"/>
                    </a:lnTo>
                    <a:lnTo>
                      <a:pt x="396876" y="116681"/>
                    </a:lnTo>
                    <a:lnTo>
                      <a:pt x="531019" y="0"/>
                    </a:lnTo>
                    <a:lnTo>
                      <a:pt x="671513" y="166688"/>
                    </a:ln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2C1148D8-222B-42DC-A18C-C295CF67FF6E}"/>
                  </a:ext>
                </a:extLst>
              </p:cNvPr>
              <p:cNvSpPr/>
              <p:nvPr/>
            </p:nvSpPr>
            <p:spPr bwMode="auto">
              <a:xfrm rot="10800000">
                <a:off x="5233757" y="4769112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192E9FC0-2B27-4603-9B48-2EBB02F15610}"/>
                  </a:ext>
                </a:extLst>
              </p:cNvPr>
              <p:cNvSpPr/>
              <p:nvPr/>
            </p:nvSpPr>
            <p:spPr bwMode="auto">
              <a:xfrm rot="10800000">
                <a:off x="5235005" y="4769110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174135D-88FD-444B-98DA-C2A7F26D7CAB}"/>
                </a:ext>
              </a:extLst>
            </p:cNvPr>
            <p:cNvGrpSpPr/>
            <p:nvPr/>
          </p:nvGrpSpPr>
          <p:grpSpPr>
            <a:xfrm>
              <a:off x="4880747" y="2819435"/>
              <a:ext cx="711681" cy="800448"/>
              <a:chOff x="4389535" y="3401776"/>
              <a:chExt cx="711681" cy="800448"/>
            </a:xfrm>
          </p:grpSpPr>
          <p:sp>
            <p:nvSpPr>
              <p:cNvPr id="29" name="Trapezoid 47">
                <a:extLst>
                  <a:ext uri="{FF2B5EF4-FFF2-40B4-BE49-F238E27FC236}">
                    <a16:creationId xmlns:a16="http://schemas.microsoft.com/office/drawing/2014/main" id="{BF05FC0A-87D1-439B-B644-DC3853040872}"/>
                  </a:ext>
                </a:extLst>
              </p:cNvPr>
              <p:cNvSpPr/>
              <p:nvPr/>
            </p:nvSpPr>
            <p:spPr bwMode="auto">
              <a:xfrm>
                <a:off x="4411147" y="3401776"/>
                <a:ext cx="433388" cy="167480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388" h="167480">
                    <a:moveTo>
                      <a:pt x="0" y="166686"/>
                    </a:moveTo>
                    <a:lnTo>
                      <a:pt x="147638" y="0"/>
                    </a:lnTo>
                    <a:lnTo>
                      <a:pt x="267495" y="126998"/>
                    </a:lnTo>
                    <a:lnTo>
                      <a:pt x="303212" y="65879"/>
                    </a:lnTo>
                    <a:lnTo>
                      <a:pt x="433388" y="167480"/>
                    </a:lnTo>
                    <a:lnTo>
                      <a:pt x="0" y="166686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CCFA3343-A3A6-4543-BA1D-A091232E6347}"/>
                  </a:ext>
                </a:extLst>
              </p:cNvPr>
              <p:cNvSpPr/>
              <p:nvPr/>
            </p:nvSpPr>
            <p:spPr bwMode="auto">
              <a:xfrm rot="10800000">
                <a:off x="4389535" y="3569257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E936AB39-38DD-4D79-9B7F-2CBD4F03A95A}"/>
                  </a:ext>
                </a:extLst>
              </p:cNvPr>
              <p:cNvSpPr/>
              <p:nvPr/>
            </p:nvSpPr>
            <p:spPr bwMode="auto">
              <a:xfrm rot="10800000">
                <a:off x="4390783" y="3569255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C92C88A-B82A-447D-9550-428EF5ACE099}"/>
                </a:ext>
              </a:extLst>
            </p:cNvPr>
            <p:cNvGrpSpPr/>
            <p:nvPr/>
          </p:nvGrpSpPr>
          <p:grpSpPr>
            <a:xfrm>
              <a:off x="3977918" y="2131325"/>
              <a:ext cx="711681" cy="734567"/>
              <a:chOff x="3700714" y="2195785"/>
              <a:chExt cx="711681" cy="734567"/>
            </a:xfrm>
          </p:grpSpPr>
          <p:sp>
            <p:nvSpPr>
              <p:cNvPr id="33" name="Trapezoid 47">
                <a:extLst>
                  <a:ext uri="{FF2B5EF4-FFF2-40B4-BE49-F238E27FC236}">
                    <a16:creationId xmlns:a16="http://schemas.microsoft.com/office/drawing/2014/main" id="{5C95B6B7-5C65-4704-9FD0-5BA5645CD0E3}"/>
                  </a:ext>
                </a:extLst>
              </p:cNvPr>
              <p:cNvSpPr/>
              <p:nvPr/>
            </p:nvSpPr>
            <p:spPr bwMode="auto">
              <a:xfrm>
                <a:off x="3928418" y="2195785"/>
                <a:ext cx="210343" cy="101601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23045 w 433388"/>
                  <a:gd name="connsiteY2" fmla="*/ 1650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00807 h 101601"/>
                  <a:gd name="connsiteX1" fmla="*/ 223045 w 433388"/>
                  <a:gd name="connsiteY1" fmla="*/ 99219 h 101601"/>
                  <a:gd name="connsiteX2" fmla="*/ 303212 w 433388"/>
                  <a:gd name="connsiteY2" fmla="*/ 0 h 101601"/>
                  <a:gd name="connsiteX3" fmla="*/ 433388 w 433388"/>
                  <a:gd name="connsiteY3" fmla="*/ 101601 h 101601"/>
                  <a:gd name="connsiteX4" fmla="*/ 0 w 433388"/>
                  <a:gd name="connsiteY4" fmla="*/ 100807 h 101601"/>
                  <a:gd name="connsiteX0" fmla="*/ 210343 w 210343"/>
                  <a:gd name="connsiteY0" fmla="*/ 101601 h 101601"/>
                  <a:gd name="connsiteX1" fmla="*/ 0 w 210343"/>
                  <a:gd name="connsiteY1" fmla="*/ 99219 h 101601"/>
                  <a:gd name="connsiteX2" fmla="*/ 80167 w 210343"/>
                  <a:gd name="connsiteY2" fmla="*/ 0 h 101601"/>
                  <a:gd name="connsiteX3" fmla="*/ 210343 w 210343"/>
                  <a:gd name="connsiteY3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3" h="101601">
                    <a:moveTo>
                      <a:pt x="210343" y="101601"/>
                    </a:moveTo>
                    <a:lnTo>
                      <a:pt x="0" y="99219"/>
                    </a:lnTo>
                    <a:lnTo>
                      <a:pt x="80167" y="0"/>
                    </a:lnTo>
                    <a:lnTo>
                      <a:pt x="210343" y="101601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B501C041-0373-4400-9DFD-F2E7BA23C79C}"/>
                  </a:ext>
                </a:extLst>
              </p:cNvPr>
              <p:cNvSpPr/>
              <p:nvPr/>
            </p:nvSpPr>
            <p:spPr bwMode="auto">
              <a:xfrm rot="10800000">
                <a:off x="3700714" y="229738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E723E613-5CB3-4C08-9275-465E7B43C726}"/>
                  </a:ext>
                </a:extLst>
              </p:cNvPr>
              <p:cNvSpPr/>
              <p:nvPr/>
            </p:nvSpPr>
            <p:spPr bwMode="auto">
              <a:xfrm rot="10800000">
                <a:off x="3701962" y="229738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518D128-CEA1-4885-BE8E-BEB76B7F1D32}"/>
                </a:ext>
              </a:extLst>
            </p:cNvPr>
            <p:cNvGrpSpPr/>
            <p:nvPr/>
          </p:nvGrpSpPr>
          <p:grpSpPr>
            <a:xfrm>
              <a:off x="2932524" y="717839"/>
              <a:ext cx="711681" cy="632969"/>
              <a:chOff x="2932524" y="717839"/>
              <a:chExt cx="711681" cy="632969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6656940F-C59E-4415-ACA7-3C9EEA361EC5}"/>
                  </a:ext>
                </a:extLst>
              </p:cNvPr>
              <p:cNvSpPr/>
              <p:nvPr/>
            </p:nvSpPr>
            <p:spPr bwMode="auto">
              <a:xfrm rot="10800000">
                <a:off x="2932524" y="717841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0DB1722C-B970-4381-9B7B-B4B5788A63CC}"/>
                  </a:ext>
                </a:extLst>
              </p:cNvPr>
              <p:cNvSpPr/>
              <p:nvPr/>
            </p:nvSpPr>
            <p:spPr bwMode="auto">
              <a:xfrm rot="10800000">
                <a:off x="2933772" y="717839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934FE60-581B-43BB-8976-E7E5E88A895D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rot="16200000" flipH="1">
              <a:off x="3027452" y="1611095"/>
              <a:ext cx="1114697" cy="59412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8348BCD-1E18-460D-A8A1-815B5DA7B6E4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16200000" flipH="1">
              <a:off x="4367565" y="2831460"/>
              <a:ext cx="379865" cy="448727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CAEB763-5D8E-44E2-A000-479E6A27E03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rot="16200000" flipH="1">
              <a:off x="5254588" y="3601258"/>
              <a:ext cx="406126" cy="443376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3EF00783-3F97-44D1-B64F-E9F4C4DE6680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16200000" flipH="1">
              <a:off x="6143039" y="4367438"/>
              <a:ext cx="430802" cy="44684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E3CC37-E7CC-4752-91A0-75FA807C21F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336905" y="1350810"/>
              <a:ext cx="0" cy="466954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306E6B2-E2CA-4F79-8207-1B992660BA4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5236905" y="1350810"/>
              <a:ext cx="0" cy="1247206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C508D8-288A-414C-AE50-4B46DE6AB77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6134383" y="1350810"/>
              <a:ext cx="0" cy="2027458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CAE699-FEFE-454C-AD24-39D2857C116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7036905" y="1350810"/>
              <a:ext cx="0" cy="2807709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9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, the variable points to an </a:t>
            </a:r>
            <a:br>
              <a:rPr lang="en-US" sz="3200" dirty="0"/>
            </a:br>
            <a:r>
              <a:rPr lang="en-US" sz="3200" dirty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[10, 20, 30, 40, 50]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917537"/>
            <a:ext cx="10036163" cy="4209220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400" dirty="0"/>
              <a:t>method executes a reducer function on each element of the array, resulting in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output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1000" y="2880999"/>
            <a:ext cx="10045521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array1 = [1, 2, 3, 4];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reducer =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(accumulator,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=&gt; accumulator +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10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array1.reduce(reducer, 5)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15</a:t>
            </a:r>
          </a:p>
        </p:txBody>
      </p:sp>
    </p:spTree>
    <p:extLst>
      <p:ext uri="{BB962C8B-B14F-4D97-AF65-F5344CB8AC3E}">
        <p14:creationId xmlns:p14="http://schemas.microsoft.com/office/powerpoint/2010/main" val="15932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2867" y="1116363"/>
            <a:ext cx="10321675" cy="5546589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reducer function takes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arguments: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Accumulator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Value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Index (Optional)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Source Array (Optional)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sz="3400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to the </a:t>
            </a:r>
            <a:r>
              <a:rPr lang="en-US" sz="3400" b="1" dirty="0">
                <a:solidFill>
                  <a:schemeClr val="bg1"/>
                </a:solidFill>
              </a:rPr>
              <a:t>accumulator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/>
              <a:t> -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Function</a:t>
            </a:r>
          </a:p>
        </p:txBody>
      </p:sp>
    </p:spTree>
    <p:extLst>
      <p:ext uri="{BB962C8B-B14F-4D97-AF65-F5344CB8AC3E}">
        <p14:creationId xmlns:p14="http://schemas.microsoft.com/office/powerpoint/2010/main" val="18896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8800" y="835426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Sum all values</a:t>
            </a:r>
            <a:endParaRPr lang="de-DE" sz="3200" dirty="0"/>
          </a:p>
          <a:p>
            <a:pPr>
              <a:spcBef>
                <a:spcPts val="11400"/>
              </a:spcBef>
            </a:pPr>
            <a:r>
              <a:rPr lang="en-US" sz="3200" dirty="0"/>
              <a:t>Finding an average with reduce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06600" y="1428750"/>
            <a:ext cx="9556750" cy="1355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[0, 1, 2, 3]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 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}, 0);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6600" y="3519000"/>
            <a:ext cx="9556750" cy="2958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[30, 50, 40, 10, 70];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average =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total, number, index, array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{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if(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=== array.length-1) 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		    return total/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} else {  return total; }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});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console.log(average) </a:t>
            </a:r>
            <a:r>
              <a:rPr lang="en-US" sz="24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40</a:t>
            </a:r>
          </a:p>
        </p:txBody>
      </p:sp>
    </p:spTree>
    <p:extLst>
      <p:ext uri="{BB962C8B-B14F-4D97-AF65-F5344CB8AC3E}">
        <p14:creationId xmlns:p14="http://schemas.microsoft.com/office/powerpoint/2010/main" val="1584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Nested Arrays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 of Arrays</a:t>
            </a:r>
          </a:p>
        </p:txBody>
      </p:sp>
    </p:spTree>
    <p:extLst>
      <p:ext uri="{BB962C8B-B14F-4D97-AF65-F5344CB8AC3E}">
        <p14:creationId xmlns:p14="http://schemas.microsoft.com/office/powerpoint/2010/main" val="4194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529" y="180900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83625"/>
              </p:ext>
            </p:extLst>
          </p:nvPr>
        </p:nvGraphicFramePr>
        <p:xfrm>
          <a:off x="5118633" y="254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17729"/>
              </p:ext>
            </p:extLst>
          </p:nvPr>
        </p:nvGraphicFramePr>
        <p:xfrm>
          <a:off x="5118633" y="322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01277"/>
              </p:ext>
            </p:extLst>
          </p:nvPr>
        </p:nvGraphicFramePr>
        <p:xfrm>
          <a:off x="5118633" y="392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56283"/>
              </p:ext>
            </p:extLst>
          </p:nvPr>
        </p:nvGraphicFramePr>
        <p:xfrm>
          <a:off x="5118633" y="460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4600" y="272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93538" y="212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4, 6, 3, 0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2, 1, -2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-5, 17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7, 3, 9, 12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218630" y="2602099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4 </a:t>
            </a:r>
            <a:r>
              <a:rPr lang="de-DE" sz="2400" b="1" dirty="0" err="1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736515" y="4433992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arr[2][0]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row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Through a 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(row){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console.log(row);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row.forEach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[[4, 5, 6],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[6, 5, 4],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[5, 5, 5]];</a:t>
            </a:r>
            <a:endParaRPr lang="da-DK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row</a:t>
            </a:r>
            <a:r>
              <a:rPr lang="de-DE" sz="2400" b="1" dirty="0">
                <a:solidFill>
                  <a:schemeClr val="bg2"/>
                </a:solidFill>
              </a:rPr>
              <a:t>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  <a:r>
              <a:rPr lang="en-US" dirty="0"/>
              <a:t>, containing number elements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Print the diagonal sums separated by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Diagonal 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2783" y="3537127"/>
            <a:ext cx="2540247" cy="311837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D3C2037-6991-4192-BDF6-52F619605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07492"/>
              </p:ext>
            </p:extLst>
          </p:nvPr>
        </p:nvGraphicFramePr>
        <p:xfrm>
          <a:off x="3936000" y="4149000"/>
          <a:ext cx="2540247" cy="1974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749">
                  <a:extLst>
                    <a:ext uri="{9D8B030D-6E8A-4147-A177-3AD203B41FA5}">
                      <a16:colId xmlns:a16="http://schemas.microsoft.com/office/drawing/2014/main" val="774665971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1714370509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2816388527"/>
                    </a:ext>
                  </a:extLst>
                </a:gridCol>
              </a:tblGrid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32417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01895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320"/>
                  </a:ext>
                </a:extLst>
              </a:tr>
            </a:tbl>
          </a:graphicData>
        </a:graphic>
      </p:graphicFrame>
      <p:sp>
        <p:nvSpPr>
          <p:cNvPr id="10" name="Rectangle: Rounded Corners 7"/>
          <p:cNvSpPr/>
          <p:nvPr/>
        </p:nvSpPr>
        <p:spPr>
          <a:xfrm rot="18395914">
            <a:off x="4949537" y="3822651"/>
            <a:ext cx="486615" cy="264036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8"/>
          <p:cNvSpPr/>
          <p:nvPr/>
        </p:nvSpPr>
        <p:spPr>
          <a:xfrm rot="3143924">
            <a:off x="4961173" y="3833694"/>
            <a:ext cx="486615" cy="26172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539000"/>
            <a:ext cx="10820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diagonalSums</a:t>
            </a:r>
            <a:r>
              <a:rPr lang="en-US" sz="2400" b="1" dirty="0">
                <a:latin typeface="Consolas" panose="020B0609020204030204" pitchFamily="49" charset="0"/>
              </a:rPr>
              <a:t>(input)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latin typeface="Consolas" panose="020B0609020204030204" pitchFamily="49" charset="0"/>
              </a:rPr>
              <a:t> = input[0].length - 1;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input.forEach</a:t>
            </a:r>
            <a:r>
              <a:rPr lang="en-US" sz="2400" b="1" dirty="0">
                <a:latin typeface="Consolas" panose="020B0609020204030204" pitchFamily="49" charset="0"/>
              </a:rPr>
              <a:t>(array =&gt;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++]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--]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 '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' +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</p:spTree>
    <p:extLst>
      <p:ext uri="{BB962C8B-B14F-4D97-AF65-F5344CB8AC3E}">
        <p14:creationId xmlns:p14="http://schemas.microsoft.com/office/powerpoint/2010/main" val="35150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6" y="1596445"/>
            <a:ext cx="79707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2"/>
                </a:solidFill>
              </a:rPr>
              <a:t>Arrays are </a:t>
            </a:r>
            <a:r>
              <a:rPr lang="en-US" sz="3000" b="1" dirty="0">
                <a:solidFill>
                  <a:schemeClr val="bg1"/>
                </a:solidFill>
              </a:rPr>
              <a:t>list-like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Elements are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index 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</a:t>
            </a:r>
            <a:r>
              <a:rPr lang="en-US" sz="3000" b="1" dirty="0">
                <a:solidFill>
                  <a:schemeClr val="bg1"/>
                </a:solidFill>
              </a:rPr>
              <a:t>change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the original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Accessor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return a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Arrays can be </a:t>
            </a:r>
            <a:r>
              <a:rPr lang="en-US" sz="3000" b="1" dirty="0">
                <a:solidFill>
                  <a:schemeClr val="bg1"/>
                </a:solidFill>
              </a:rPr>
              <a:t>reduced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to a single value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An array of arrays is called a </a:t>
            </a:r>
            <a:r>
              <a:rPr lang="en-US" sz="3000" b="1" dirty="0">
                <a:solidFill>
                  <a:schemeClr val="bg1"/>
                </a:solidFill>
              </a:rPr>
              <a:t>matrix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Matrices can have </a:t>
            </a:r>
            <a:r>
              <a:rPr lang="en-US" sz="3000" b="1" dirty="0">
                <a:solidFill>
                  <a:schemeClr val="bg1"/>
                </a:solidFill>
              </a:rPr>
              <a:t>more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than 2 </a:t>
            </a:r>
            <a:r>
              <a:rPr lang="en-US" sz="3000" b="1" dirty="0">
                <a:solidFill>
                  <a:schemeClr val="bg1"/>
                </a:solidFill>
              </a:rPr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50" y="1179000"/>
            <a:ext cx="9773050" cy="5546589"/>
          </a:xfrm>
        </p:spPr>
        <p:txBody>
          <a:bodyPr/>
          <a:lstStyle/>
          <a:p>
            <a:r>
              <a:rPr lang="en-US" dirty="0"/>
              <a:t>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 be changed</a:t>
            </a:r>
            <a:r>
              <a:rPr lang="en-US" dirty="0"/>
              <a:t> at any time</a:t>
            </a:r>
          </a:p>
          <a:p>
            <a:r>
              <a:rPr lang="en-US" dirty="0"/>
              <a:t>Data can be stored at non-contiguous locations in the array</a:t>
            </a:r>
          </a:p>
          <a:p>
            <a:r>
              <a:rPr lang="en-US" dirty="0"/>
              <a:t>JavaScript arrays are not guaranteed to be dense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</p:spTree>
    <p:extLst>
      <p:ext uri="{BB962C8B-B14F-4D97-AF65-F5344CB8AC3E}">
        <p14:creationId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123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736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7839" y="152220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numbers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numbers = [10, 20, 30, 40, 50];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99" y="2853437"/>
            <a:ext cx="920363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strings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weekDays</a:t>
            </a:r>
            <a:r>
              <a:rPr lang="en-US" sz="2400" b="1" dirty="0">
                <a:latin typeface="Consolas" panose="020B0609020204030204" pitchFamily="49" charset="0"/>
              </a:rPr>
              <a:t> = ['Monday', 'Tuesday', 'Wednesday',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'Thursday', 'Friday', 'Saturday', 'Sunday'];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839" y="4554000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mixed data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(not a good practice)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mixedArr</a:t>
            </a:r>
            <a:r>
              <a:rPr lang="en-US" sz="2400" b="1" dirty="0">
                <a:latin typeface="Consolas" panose="020B0609020204030204" pitchFamily="49" charset="0"/>
              </a:rPr>
              <a:t> = [20, new Date(), 'hello', {x:5, y:8}];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32999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 elements are accessed using their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endParaRPr lang="en-US" sz="3400" dirty="0"/>
          </a:p>
          <a:p>
            <a:pPr>
              <a:spcBef>
                <a:spcPts val="10200"/>
              </a:spcBef>
            </a:pPr>
            <a:r>
              <a:rPr lang="en-US" sz="3400" dirty="0"/>
              <a:t>Accessing indexes that do not exist in the array returns 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</a:p>
          <a:p>
            <a:pPr>
              <a:spcBef>
                <a:spcPts val="7800"/>
              </a:spcBef>
            </a:pPr>
            <a:r>
              <a:rPr lang="en-US" sz="3400" dirty="0"/>
              <a:t>Arrays can be </a:t>
            </a:r>
            <a:r>
              <a:rPr lang="en-US" sz="3400" b="1" dirty="0">
                <a:solidFill>
                  <a:schemeClr val="bg1"/>
                </a:solidFill>
              </a:rPr>
              <a:t>iterated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/>
              <a:t>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96618" y="1719000"/>
            <a:ext cx="79493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cars = ['BMW', 'Audi', 'Opel'];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BMW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cars.length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 - 1]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0011" y="4239000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0FFE849-CFD8-4FCA-9890-8D11A7D6226C}"/>
              </a:ext>
            </a:extLst>
          </p:cNvPr>
          <p:cNvSpPr txBox="1">
            <a:spLocks/>
          </p:cNvSpPr>
          <p:nvPr/>
        </p:nvSpPr>
        <p:spPr>
          <a:xfrm>
            <a:off x="2210011" y="5856559"/>
            <a:ext cx="636044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for</a:t>
            </a:r>
            <a:r>
              <a:rPr lang="en-US" sz="2400" dirty="0">
                <a:solidFill>
                  <a:schemeClr val="tx1"/>
                </a:solidFill>
                <a:effectLst/>
              </a:rPr>
              <a:t> (let car </a:t>
            </a:r>
            <a:r>
              <a:rPr lang="en-US" sz="2400" dirty="0">
                <a:solidFill>
                  <a:schemeClr val="bg1"/>
                </a:solidFill>
                <a:effectLst/>
              </a:rPr>
              <a:t>of</a:t>
            </a:r>
            <a:r>
              <a:rPr lang="en-US" sz="2400" dirty="0">
                <a:solidFill>
                  <a:schemeClr val="tx1"/>
                </a:solidFill>
                <a:effectLst/>
              </a:rPr>
              <a:t> cars) { … }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7083</TotalTime>
  <Words>4145</Words>
  <Application>Microsoft Office PowerPoint</Application>
  <PresentationFormat>Широк екран</PresentationFormat>
  <Paragraphs>585</Paragraphs>
  <Slides>64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64</vt:i4>
      </vt:variant>
    </vt:vector>
  </HeadingPairs>
  <TitlesOfParts>
    <vt:vector size="71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Arrays and Nested Arrays</vt:lpstr>
      <vt:lpstr>Table of Contents</vt:lpstr>
      <vt:lpstr>Have a Question?</vt:lpstr>
      <vt:lpstr>Working with Arrays of Elements</vt:lpstr>
      <vt:lpstr>What is an Array?</vt:lpstr>
      <vt:lpstr>What is an Array?</vt:lpstr>
      <vt:lpstr>Arrays of Different Types</vt:lpstr>
      <vt:lpstr>Accessing Array Elements</vt:lpstr>
      <vt:lpstr>Accessing Elements</vt:lpstr>
      <vt:lpstr>Problem: Even Position Element</vt:lpstr>
      <vt:lpstr>Solution: Even Position Element</vt:lpstr>
      <vt:lpstr>Arrays Indexation</vt:lpstr>
      <vt:lpstr>Destructuring Syntax</vt:lpstr>
      <vt:lpstr>Mutator Methods</vt:lpstr>
      <vt:lpstr>Pop</vt:lpstr>
      <vt:lpstr>Push</vt:lpstr>
      <vt:lpstr>Shift</vt:lpstr>
      <vt:lpstr>Unshift</vt:lpstr>
      <vt:lpstr>Problem: Sum First and Last</vt:lpstr>
      <vt:lpstr>Solution: Sum First and Last</vt:lpstr>
      <vt:lpstr>Problem: Negative / Positive Numbers</vt:lpstr>
      <vt:lpstr>Solution: Negative / Positive Numbers</vt:lpstr>
      <vt:lpstr>Splice</vt:lpstr>
      <vt:lpstr>Fill</vt:lpstr>
      <vt:lpstr>Reverse</vt:lpstr>
      <vt:lpstr>Sorting Arrays</vt:lpstr>
      <vt:lpstr>Sorting Arrays</vt:lpstr>
      <vt:lpstr>Sorting Arrays – Example</vt:lpstr>
      <vt:lpstr>Compare Functions</vt:lpstr>
      <vt:lpstr>Sorting String Arrays</vt:lpstr>
      <vt:lpstr>Problem: Bigger Half</vt:lpstr>
      <vt:lpstr>Solution: Bigger Half</vt:lpstr>
      <vt:lpstr>Accessor Methods</vt:lpstr>
      <vt:lpstr>Join</vt:lpstr>
      <vt:lpstr>Concat</vt:lpstr>
      <vt:lpstr>Slice</vt:lpstr>
      <vt:lpstr>Includes</vt:lpstr>
      <vt:lpstr>IndexOf</vt:lpstr>
      <vt:lpstr>Problem: Piece of Pie</vt:lpstr>
      <vt:lpstr>Solution: Piece of Pie</vt:lpstr>
      <vt:lpstr>Iteration Methods</vt:lpstr>
      <vt:lpstr>ForEach</vt:lpstr>
      <vt:lpstr>Map</vt:lpstr>
      <vt:lpstr>Some</vt:lpstr>
      <vt:lpstr>Find</vt:lpstr>
      <vt:lpstr>Filter</vt:lpstr>
      <vt:lpstr>Problem: Process Odd Positions</vt:lpstr>
      <vt:lpstr>Solution: Process Odd Positions</vt:lpstr>
      <vt:lpstr>Reducing Arrays</vt:lpstr>
      <vt:lpstr>Reduce</vt:lpstr>
      <vt:lpstr>Reducer Function</vt:lpstr>
      <vt:lpstr>Examples</vt:lpstr>
      <vt:lpstr>Array of Arrays</vt:lpstr>
      <vt:lpstr>Nested Arrays in JS</vt:lpstr>
      <vt:lpstr>Looping Through a Nested Array</vt:lpstr>
      <vt:lpstr>Problem: Diagonal Sums</vt:lpstr>
      <vt:lpstr>Solution: Diagonal Sums</vt:lpstr>
      <vt:lpstr>Live Exercises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Radoslav Molov</cp:lastModifiedBy>
  <cp:revision>127</cp:revision>
  <dcterms:created xsi:type="dcterms:W3CDTF">2018-05-23T13:08:44Z</dcterms:created>
  <dcterms:modified xsi:type="dcterms:W3CDTF">2022-09-08T07:37:44Z</dcterms:modified>
  <cp:category>computer programming;programming;software development;software engineering</cp:category>
</cp:coreProperties>
</file>