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06" r:id="rId11"/>
    <p:sldId id="607" r:id="rId12"/>
    <p:sldId id="608" r:id="rId13"/>
    <p:sldId id="609" r:id="rId14"/>
    <p:sldId id="610" r:id="rId15"/>
    <p:sldId id="614" r:id="rId16"/>
    <p:sldId id="612" r:id="rId17"/>
    <p:sldId id="613" r:id="rId18"/>
    <p:sldId id="415" r:id="rId19"/>
    <p:sldId id="592" r:id="rId20"/>
    <p:sldId id="615" r:id="rId21"/>
    <p:sldId id="618" r:id="rId22"/>
    <p:sldId id="481" r:id="rId23"/>
    <p:sldId id="616" r:id="rId24"/>
    <p:sldId id="619" r:id="rId25"/>
    <p:sldId id="594" r:id="rId26"/>
    <p:sldId id="617" r:id="rId27"/>
    <p:sldId id="483" r:id="rId28"/>
    <p:sldId id="602" r:id="rId29"/>
    <p:sldId id="584" r:id="rId30"/>
    <p:sldId id="604" r:id="rId31"/>
    <p:sldId id="605" r:id="rId32"/>
    <p:sldId id="623" r:id="rId33"/>
    <p:sldId id="445" r:id="rId34"/>
    <p:sldId id="450" r:id="rId35"/>
    <p:sldId id="441" r:id="rId36"/>
    <p:sldId id="434" r:id="rId37"/>
    <p:sldId id="620" r:id="rId38"/>
    <p:sldId id="621" r:id="rId39"/>
    <p:sldId id="578" r:id="rId40"/>
    <p:sldId id="622" r:id="rId41"/>
    <p:sldId id="580" r:id="rId42"/>
    <p:sldId id="504" r:id="rId43"/>
    <p:sldId id="505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144620-2F55-4CED-AAC8-7BE06AD5D539}">
          <p14:sldIdLst>
            <p14:sldId id="274"/>
            <p14:sldId id="276"/>
          </p14:sldIdLst>
        </p14:section>
        <p14:section name="Преговор" id="{3A43E960-5EF4-4CE2-B96B-CFD63EC799BA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For – цикъл" id="{5A1E507C-C3BD-4543-A7DA-AB6A864D077C}">
          <p14:sldIdLst>
            <p14:sldId id="606"/>
            <p14:sldId id="607"/>
            <p14:sldId id="608"/>
            <p14:sldId id="609"/>
            <p14:sldId id="610"/>
          </p14:sldIdLst>
        </p14:section>
        <p14:section name="Какво е цикъл?" id="{8AD254F9-451B-4DB0-912F-1E67801E141B}">
          <p14:sldIdLst>
            <p14:sldId id="614"/>
            <p14:sldId id="612"/>
            <p14:sldId id="613"/>
            <p14:sldId id="415"/>
          </p14:sldIdLst>
        </p14:section>
        <p14:section name="Цикъл със стъпка" id="{41ACCD85-FE4A-4C88-BA72-7360989E46F4}">
          <p14:sldIdLst>
            <p14:sldId id="592"/>
            <p14:sldId id="615"/>
            <p14:sldId id="618"/>
            <p14:sldId id="481"/>
            <p14:sldId id="616"/>
            <p14:sldId id="619"/>
            <p14:sldId id="594"/>
            <p14:sldId id="617"/>
            <p14:sldId id="483"/>
          </p14:sldIdLst>
        </p14:section>
        <p14:section name="Работа с текст" id="{BA68392A-B714-457B-86A4-805310AF7FE3}">
          <p14:sldIdLst>
            <p14:sldId id="602"/>
            <p14:sldId id="584"/>
            <p14:sldId id="604"/>
            <p14:sldId id="605"/>
            <p14:sldId id="623"/>
            <p14:sldId id="445"/>
            <p14:sldId id="450"/>
          </p14:sldIdLst>
        </p14:section>
        <p14:section name="Техники за използване на for" id="{635F945E-5912-491D-95A2-AA7FBCFBE39A}">
          <p14:sldIdLst>
            <p14:sldId id="441"/>
            <p14:sldId id="434"/>
            <p14:sldId id="620"/>
            <p14:sldId id="621"/>
            <p14:sldId id="578"/>
            <p14:sldId id="622"/>
          </p14:sldIdLst>
        </p14:section>
        <p14:section name="End Section" id="{C4E6FF98-0AF8-4B2D-96C6-F09A0D078492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 autoAdjust="0"/>
    <p:restoredTop sz="95161" autoAdjust="0"/>
  </p:normalViewPr>
  <p:slideViewPr>
    <p:cSldViewPr showGuides="1">
      <p:cViewPr varScale="1">
        <p:scale>
          <a:sx n="108" d="100"/>
          <a:sy n="108" d="100"/>
        </p:scale>
        <p:origin x="672" y="114"/>
      </p:cViewPr>
      <p:guideLst>
        <p:guide orient="horz" pos="2184"/>
        <p:guide pos="3840"/>
        <p:guide orient="horz" pos="218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12D86A-A35B-4C1A-BB1B-94DF748901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0332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A52DE-496A-4F9A-8587-4443FAF432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0466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DDA056-2A8C-4B7A-8819-C844A47821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8721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876F13-271C-4ABB-B735-B55D2B8E23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2007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23CCEA-622E-4A38-94BE-3B6C6155DC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8448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6B520C0-C662-448B-93E4-EE5425F8F9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1091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DC0528-5046-4CB8-BED7-F301A2074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243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0B0190-1C6D-4C41-B414-318FAB1094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6760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5994E42-3F0B-4B74-95F9-93D60B113B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6859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7ECF8D-FE09-40E7-BCA7-76576B62AA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708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DEF9BD-FFA7-4DA0-9DBC-22A8604B2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098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13FBC-A0C4-4857-A897-3A648065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1682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3FE66B-2D04-4CAB-B808-C98C90B42D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57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CB0749-BEAD-425C-A344-AA39615CB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24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1A0B3F-3B61-4A13-8D77-768EBEEAE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7308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61924C-2CB5-495D-B35F-5B6DDA48E6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927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2.xml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9689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689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6969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67969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683811" cy="2683811"/>
          </a:xfrm>
          <a:prstGeom prst="rect">
            <a:avLst/>
          </a:prstGeom>
        </p:spPr>
      </p:pic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4E7F1C1E-626C-43E4-ACBE-EED45968172B}"/>
              </a:ext>
            </a:extLst>
          </p:cNvPr>
          <p:cNvSpPr txBox="1">
            <a:spLocks/>
          </p:cNvSpPr>
          <p:nvPr/>
        </p:nvSpPr>
        <p:spPr>
          <a:xfrm>
            <a:off x="788637" y="5141974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B626BEF-197F-4C05-A9C5-EF06668B57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lide Number">
            <a:extLst>
              <a:ext uri="{FF2B5EF4-FFF2-40B4-BE49-F238E27FC236}">
                <a16:creationId xmlns:a16="http://schemas.microsoft.com/office/drawing/2014/main" id="{617399FF-B27F-461B-A021-2A39B5EBD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E4844FF4-3B77-44A9-8F9C-B0E866E50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9301"/>
              </p:ext>
            </p:extLst>
          </p:nvPr>
        </p:nvGraphicFramePr>
        <p:xfrm>
          <a:off x="609600" y="47790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7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2836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8765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1891576"/>
            <a:ext cx="4835399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4746000" y="24109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4478506"/>
            <a:ext cx="4835399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4746000" y="501209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4746000" y="289968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4746000" y="554956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01" y="3833418"/>
            <a:ext cx="6383387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00" y="1247048"/>
            <a:ext cx="6383388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40D26114-3169-4DCB-BE7C-20874181B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415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BA2A2851-8BFE-4A32-89D6-71F88E8B1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912"/>
              </p:ext>
            </p:extLst>
          </p:nvPr>
        </p:nvGraphicFramePr>
        <p:xfrm>
          <a:off x="609600" y="47790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43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90" y="1902417"/>
            <a:ext cx="4814580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4746000" y="243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5" y="4534582"/>
            <a:ext cx="4814580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4746000" y="50637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4746000" y="2955013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4746000" y="558753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224000"/>
            <a:ext cx="6248400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3923935"/>
            <a:ext cx="6248400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BD9717F-B559-42FC-B847-1FC08D5F3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39" y="4783535"/>
            <a:ext cx="6897524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1; i &lt;= 12; 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32875"/>
            <a:chOff x="1562100" y="2659188"/>
            <a:chExt cx="5645150" cy="3376849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1"/>
              <a:ext cx="2102332" cy="6006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bg2"/>
                </a:solidFill>
                <a:latin typeface="+mj-lt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20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65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0508" y="3268032"/>
            <a:ext cx="6840491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1; i &lt;= 12; 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8903" y="2189310"/>
            <a:ext cx="2940695" cy="960120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3456" y="2189311"/>
            <a:ext cx="2191890" cy="96012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91205" y="2189311"/>
            <a:ext cx="1981200" cy="96012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708" y="3856220"/>
            <a:ext cx="1404050" cy="703703"/>
          </a:xfrm>
          <a:custGeom>
            <a:avLst/>
            <a:gdLst>
              <a:gd name="connsiteX0" fmla="*/ 0 w 1404050"/>
              <a:gd name="connsiteY0" fmla="*/ 117286 h 703703"/>
              <a:gd name="connsiteX1" fmla="*/ 34352 w 1404050"/>
              <a:gd name="connsiteY1" fmla="*/ 34352 h 703703"/>
              <a:gd name="connsiteX2" fmla="*/ 117286 w 1404050"/>
              <a:gd name="connsiteY2" fmla="*/ 0 h 703703"/>
              <a:gd name="connsiteX3" fmla="*/ 234008 w 1404050"/>
              <a:gd name="connsiteY3" fmla="*/ 0 h 703703"/>
              <a:gd name="connsiteX4" fmla="*/ 234008 w 1404050"/>
              <a:gd name="connsiteY4" fmla="*/ 0 h 703703"/>
              <a:gd name="connsiteX5" fmla="*/ 585021 w 1404050"/>
              <a:gd name="connsiteY5" fmla="*/ 0 h 703703"/>
              <a:gd name="connsiteX6" fmla="*/ 1286764 w 1404050"/>
              <a:gd name="connsiteY6" fmla="*/ 0 h 703703"/>
              <a:gd name="connsiteX7" fmla="*/ 1369698 w 1404050"/>
              <a:gd name="connsiteY7" fmla="*/ 34352 h 703703"/>
              <a:gd name="connsiteX8" fmla="*/ 1404050 w 1404050"/>
              <a:gd name="connsiteY8" fmla="*/ 117286 h 703703"/>
              <a:gd name="connsiteX9" fmla="*/ 1404050 w 1404050"/>
              <a:gd name="connsiteY9" fmla="*/ 117284 h 703703"/>
              <a:gd name="connsiteX10" fmla="*/ 1404050 w 1404050"/>
              <a:gd name="connsiteY10" fmla="*/ 117284 h 703703"/>
              <a:gd name="connsiteX11" fmla="*/ 1404050 w 1404050"/>
              <a:gd name="connsiteY11" fmla="*/ 293210 h 703703"/>
              <a:gd name="connsiteX12" fmla="*/ 1404050 w 1404050"/>
              <a:gd name="connsiteY12" fmla="*/ 586417 h 703703"/>
              <a:gd name="connsiteX13" fmla="*/ 1369698 w 1404050"/>
              <a:gd name="connsiteY13" fmla="*/ 669351 h 703703"/>
              <a:gd name="connsiteX14" fmla="*/ 1286764 w 1404050"/>
              <a:gd name="connsiteY14" fmla="*/ 703703 h 703703"/>
              <a:gd name="connsiteX15" fmla="*/ 585021 w 1404050"/>
              <a:gd name="connsiteY15" fmla="*/ 703703 h 703703"/>
              <a:gd name="connsiteX16" fmla="*/ 234008 w 1404050"/>
              <a:gd name="connsiteY16" fmla="*/ 703703 h 703703"/>
              <a:gd name="connsiteX17" fmla="*/ 234008 w 1404050"/>
              <a:gd name="connsiteY17" fmla="*/ 703703 h 703703"/>
              <a:gd name="connsiteX18" fmla="*/ 117286 w 1404050"/>
              <a:gd name="connsiteY18" fmla="*/ 703703 h 703703"/>
              <a:gd name="connsiteX19" fmla="*/ 34352 w 1404050"/>
              <a:gd name="connsiteY19" fmla="*/ 669351 h 703703"/>
              <a:gd name="connsiteX20" fmla="*/ 0 w 1404050"/>
              <a:gd name="connsiteY20" fmla="*/ 586417 h 703703"/>
              <a:gd name="connsiteX21" fmla="*/ 0 w 1404050"/>
              <a:gd name="connsiteY21" fmla="*/ 293210 h 703703"/>
              <a:gd name="connsiteX22" fmla="*/ -184703 w 1404050"/>
              <a:gd name="connsiteY22" fmla="*/ 34481 h 703703"/>
              <a:gd name="connsiteX23" fmla="*/ 0 w 1404050"/>
              <a:gd name="connsiteY23" fmla="*/ 117284 h 703703"/>
              <a:gd name="connsiteX24" fmla="*/ 0 w 1404050"/>
              <a:gd name="connsiteY24" fmla="*/ 117286 h 703703"/>
              <a:gd name="connsiteX0" fmla="*/ 0 w 1404050"/>
              <a:gd name="connsiteY0" fmla="*/ 117286 h 703703"/>
              <a:gd name="connsiteX1" fmla="*/ 34352 w 1404050"/>
              <a:gd name="connsiteY1" fmla="*/ 34352 h 703703"/>
              <a:gd name="connsiteX2" fmla="*/ 117286 w 1404050"/>
              <a:gd name="connsiteY2" fmla="*/ 0 h 703703"/>
              <a:gd name="connsiteX3" fmla="*/ 234008 w 1404050"/>
              <a:gd name="connsiteY3" fmla="*/ 0 h 703703"/>
              <a:gd name="connsiteX4" fmla="*/ 234008 w 1404050"/>
              <a:gd name="connsiteY4" fmla="*/ 0 h 703703"/>
              <a:gd name="connsiteX5" fmla="*/ 585021 w 1404050"/>
              <a:gd name="connsiteY5" fmla="*/ 0 h 703703"/>
              <a:gd name="connsiteX6" fmla="*/ 1286764 w 1404050"/>
              <a:gd name="connsiteY6" fmla="*/ 0 h 703703"/>
              <a:gd name="connsiteX7" fmla="*/ 1369698 w 1404050"/>
              <a:gd name="connsiteY7" fmla="*/ 34352 h 703703"/>
              <a:gd name="connsiteX8" fmla="*/ 1404050 w 1404050"/>
              <a:gd name="connsiteY8" fmla="*/ 117286 h 703703"/>
              <a:gd name="connsiteX9" fmla="*/ 1404050 w 1404050"/>
              <a:gd name="connsiteY9" fmla="*/ 117284 h 703703"/>
              <a:gd name="connsiteX10" fmla="*/ 1404050 w 1404050"/>
              <a:gd name="connsiteY10" fmla="*/ 117284 h 703703"/>
              <a:gd name="connsiteX11" fmla="*/ 1404050 w 1404050"/>
              <a:gd name="connsiteY11" fmla="*/ 293210 h 703703"/>
              <a:gd name="connsiteX12" fmla="*/ 1404050 w 1404050"/>
              <a:gd name="connsiteY12" fmla="*/ 586417 h 703703"/>
              <a:gd name="connsiteX13" fmla="*/ 1369698 w 1404050"/>
              <a:gd name="connsiteY13" fmla="*/ 669351 h 703703"/>
              <a:gd name="connsiteX14" fmla="*/ 1286764 w 1404050"/>
              <a:gd name="connsiteY14" fmla="*/ 703703 h 703703"/>
              <a:gd name="connsiteX15" fmla="*/ 585021 w 1404050"/>
              <a:gd name="connsiteY15" fmla="*/ 703703 h 703703"/>
              <a:gd name="connsiteX16" fmla="*/ 234008 w 1404050"/>
              <a:gd name="connsiteY16" fmla="*/ 703703 h 703703"/>
              <a:gd name="connsiteX17" fmla="*/ 234008 w 1404050"/>
              <a:gd name="connsiteY17" fmla="*/ 703703 h 703703"/>
              <a:gd name="connsiteX18" fmla="*/ 117286 w 1404050"/>
              <a:gd name="connsiteY18" fmla="*/ 703703 h 703703"/>
              <a:gd name="connsiteX19" fmla="*/ 34352 w 1404050"/>
              <a:gd name="connsiteY19" fmla="*/ 669351 h 703703"/>
              <a:gd name="connsiteX20" fmla="*/ 0 w 1404050"/>
              <a:gd name="connsiteY20" fmla="*/ 586417 h 703703"/>
              <a:gd name="connsiteX21" fmla="*/ 0 w 1404050"/>
              <a:gd name="connsiteY21" fmla="*/ 293210 h 703703"/>
              <a:gd name="connsiteX22" fmla="*/ 0 w 1404050"/>
              <a:gd name="connsiteY22" fmla="*/ 117284 h 703703"/>
              <a:gd name="connsiteX23" fmla="*/ 0 w 1404050"/>
              <a:gd name="connsiteY23" fmla="*/ 117286 h 70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04050" h="703703">
                <a:moveTo>
                  <a:pt x="0" y="117286"/>
                </a:moveTo>
                <a:cubicBezTo>
                  <a:pt x="0" y="86180"/>
                  <a:pt x="12357" y="56348"/>
                  <a:pt x="34352" y="34352"/>
                </a:cubicBezTo>
                <a:cubicBezTo>
                  <a:pt x="56347" y="12357"/>
                  <a:pt x="86180" y="0"/>
                  <a:pt x="117286" y="0"/>
                </a:cubicBezTo>
                <a:lnTo>
                  <a:pt x="234008" y="0"/>
                </a:lnTo>
                <a:lnTo>
                  <a:pt x="234008" y="0"/>
                </a:lnTo>
                <a:lnTo>
                  <a:pt x="585021" y="0"/>
                </a:lnTo>
                <a:lnTo>
                  <a:pt x="1286764" y="0"/>
                </a:lnTo>
                <a:cubicBezTo>
                  <a:pt x="1317870" y="0"/>
                  <a:pt x="1347702" y="12357"/>
                  <a:pt x="1369698" y="34352"/>
                </a:cubicBezTo>
                <a:cubicBezTo>
                  <a:pt x="1391693" y="56347"/>
                  <a:pt x="1404050" y="86180"/>
                  <a:pt x="1404050" y="117286"/>
                </a:cubicBezTo>
                <a:lnTo>
                  <a:pt x="1404050" y="117284"/>
                </a:lnTo>
                <a:lnTo>
                  <a:pt x="1404050" y="117284"/>
                </a:lnTo>
                <a:lnTo>
                  <a:pt x="1404050" y="293210"/>
                </a:lnTo>
                <a:lnTo>
                  <a:pt x="1404050" y="586417"/>
                </a:lnTo>
                <a:cubicBezTo>
                  <a:pt x="1404050" y="617523"/>
                  <a:pt x="1391693" y="647355"/>
                  <a:pt x="1369698" y="669351"/>
                </a:cubicBezTo>
                <a:cubicBezTo>
                  <a:pt x="1347703" y="691346"/>
                  <a:pt x="1317870" y="703703"/>
                  <a:pt x="1286764" y="703703"/>
                </a:cubicBezTo>
                <a:lnTo>
                  <a:pt x="585021" y="703703"/>
                </a:lnTo>
                <a:lnTo>
                  <a:pt x="234008" y="703703"/>
                </a:lnTo>
                <a:lnTo>
                  <a:pt x="234008" y="703703"/>
                </a:lnTo>
                <a:lnTo>
                  <a:pt x="117286" y="703703"/>
                </a:lnTo>
                <a:cubicBezTo>
                  <a:pt x="86180" y="703703"/>
                  <a:pt x="56348" y="691346"/>
                  <a:pt x="34352" y="669351"/>
                </a:cubicBezTo>
                <a:cubicBezTo>
                  <a:pt x="12357" y="647356"/>
                  <a:pt x="0" y="617523"/>
                  <a:pt x="0" y="586417"/>
                </a:cubicBezTo>
                <a:lnTo>
                  <a:pt x="0" y="293210"/>
                </a:lnTo>
                <a:lnTo>
                  <a:pt x="0" y="117284"/>
                </a:lnTo>
                <a:lnTo>
                  <a:pt x="0" y="11728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Стъпка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5826" y="3886200"/>
            <a:ext cx="2971975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8C379AA-9EAE-43E0-8FB0-32672340AA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4673600"/>
            <a:ext cx="4889500" cy="960120"/>
          </a:xfrm>
          <a:custGeom>
            <a:avLst/>
            <a:gdLst>
              <a:gd name="connsiteX0" fmla="*/ 0 w 4889500"/>
              <a:gd name="connsiteY0" fmla="*/ 160023 h 960120"/>
              <a:gd name="connsiteX1" fmla="*/ 46870 w 4889500"/>
              <a:gd name="connsiteY1" fmla="*/ 46870 h 960120"/>
              <a:gd name="connsiteX2" fmla="*/ 160023 w 4889500"/>
              <a:gd name="connsiteY2" fmla="*/ 1 h 960120"/>
              <a:gd name="connsiteX3" fmla="*/ 814917 w 4889500"/>
              <a:gd name="connsiteY3" fmla="*/ 0 h 960120"/>
              <a:gd name="connsiteX4" fmla="*/ 918884 w 4889500"/>
              <a:gd name="connsiteY4" fmla="*/ -278492 h 960120"/>
              <a:gd name="connsiteX5" fmla="*/ 2037292 w 4889500"/>
              <a:gd name="connsiteY5" fmla="*/ 0 h 960120"/>
              <a:gd name="connsiteX6" fmla="*/ 4729477 w 4889500"/>
              <a:gd name="connsiteY6" fmla="*/ 0 h 960120"/>
              <a:gd name="connsiteX7" fmla="*/ 4842630 w 4889500"/>
              <a:gd name="connsiteY7" fmla="*/ 46870 h 960120"/>
              <a:gd name="connsiteX8" fmla="*/ 4889499 w 4889500"/>
              <a:gd name="connsiteY8" fmla="*/ 160023 h 960120"/>
              <a:gd name="connsiteX9" fmla="*/ 4889500 w 4889500"/>
              <a:gd name="connsiteY9" fmla="*/ 160020 h 960120"/>
              <a:gd name="connsiteX10" fmla="*/ 4889500 w 4889500"/>
              <a:gd name="connsiteY10" fmla="*/ 160020 h 960120"/>
              <a:gd name="connsiteX11" fmla="*/ 4889500 w 4889500"/>
              <a:gd name="connsiteY11" fmla="*/ 400050 h 960120"/>
              <a:gd name="connsiteX12" fmla="*/ 4889500 w 4889500"/>
              <a:gd name="connsiteY12" fmla="*/ 800097 h 960120"/>
              <a:gd name="connsiteX13" fmla="*/ 4842630 w 4889500"/>
              <a:gd name="connsiteY13" fmla="*/ 913250 h 960120"/>
              <a:gd name="connsiteX14" fmla="*/ 4729477 w 4889500"/>
              <a:gd name="connsiteY14" fmla="*/ 960120 h 960120"/>
              <a:gd name="connsiteX15" fmla="*/ 2037292 w 4889500"/>
              <a:gd name="connsiteY15" fmla="*/ 960120 h 960120"/>
              <a:gd name="connsiteX16" fmla="*/ 814917 w 4889500"/>
              <a:gd name="connsiteY16" fmla="*/ 960120 h 960120"/>
              <a:gd name="connsiteX17" fmla="*/ 814917 w 4889500"/>
              <a:gd name="connsiteY17" fmla="*/ 960120 h 960120"/>
              <a:gd name="connsiteX18" fmla="*/ 160023 w 4889500"/>
              <a:gd name="connsiteY18" fmla="*/ 960120 h 960120"/>
              <a:gd name="connsiteX19" fmla="*/ 46870 w 4889500"/>
              <a:gd name="connsiteY19" fmla="*/ 913250 h 960120"/>
              <a:gd name="connsiteX20" fmla="*/ 0 w 4889500"/>
              <a:gd name="connsiteY20" fmla="*/ 800097 h 960120"/>
              <a:gd name="connsiteX21" fmla="*/ 0 w 4889500"/>
              <a:gd name="connsiteY21" fmla="*/ 400050 h 960120"/>
              <a:gd name="connsiteX22" fmla="*/ 0 w 4889500"/>
              <a:gd name="connsiteY22" fmla="*/ 160020 h 960120"/>
              <a:gd name="connsiteX23" fmla="*/ 0 w 4889500"/>
              <a:gd name="connsiteY23" fmla="*/ 160020 h 960120"/>
              <a:gd name="connsiteX24" fmla="*/ 0 w 4889500"/>
              <a:gd name="connsiteY24" fmla="*/ 160023 h 960120"/>
              <a:gd name="connsiteX0" fmla="*/ 0 w 4889500"/>
              <a:gd name="connsiteY0" fmla="*/ 160023 h 960120"/>
              <a:gd name="connsiteX1" fmla="*/ 46870 w 4889500"/>
              <a:gd name="connsiteY1" fmla="*/ 46870 h 960120"/>
              <a:gd name="connsiteX2" fmla="*/ 160023 w 4889500"/>
              <a:gd name="connsiteY2" fmla="*/ 1 h 960120"/>
              <a:gd name="connsiteX3" fmla="*/ 814917 w 4889500"/>
              <a:gd name="connsiteY3" fmla="*/ 0 h 960120"/>
              <a:gd name="connsiteX4" fmla="*/ 2037292 w 4889500"/>
              <a:gd name="connsiteY4" fmla="*/ 0 h 960120"/>
              <a:gd name="connsiteX5" fmla="*/ 4729477 w 4889500"/>
              <a:gd name="connsiteY5" fmla="*/ 0 h 960120"/>
              <a:gd name="connsiteX6" fmla="*/ 4842630 w 4889500"/>
              <a:gd name="connsiteY6" fmla="*/ 46870 h 960120"/>
              <a:gd name="connsiteX7" fmla="*/ 4889499 w 4889500"/>
              <a:gd name="connsiteY7" fmla="*/ 160023 h 960120"/>
              <a:gd name="connsiteX8" fmla="*/ 4889500 w 4889500"/>
              <a:gd name="connsiteY8" fmla="*/ 160020 h 960120"/>
              <a:gd name="connsiteX9" fmla="*/ 4889500 w 4889500"/>
              <a:gd name="connsiteY9" fmla="*/ 160020 h 960120"/>
              <a:gd name="connsiteX10" fmla="*/ 4889500 w 4889500"/>
              <a:gd name="connsiteY10" fmla="*/ 400050 h 960120"/>
              <a:gd name="connsiteX11" fmla="*/ 4889500 w 4889500"/>
              <a:gd name="connsiteY11" fmla="*/ 800097 h 960120"/>
              <a:gd name="connsiteX12" fmla="*/ 4842630 w 4889500"/>
              <a:gd name="connsiteY12" fmla="*/ 913250 h 960120"/>
              <a:gd name="connsiteX13" fmla="*/ 4729477 w 4889500"/>
              <a:gd name="connsiteY13" fmla="*/ 960120 h 960120"/>
              <a:gd name="connsiteX14" fmla="*/ 2037292 w 4889500"/>
              <a:gd name="connsiteY14" fmla="*/ 960120 h 960120"/>
              <a:gd name="connsiteX15" fmla="*/ 814917 w 4889500"/>
              <a:gd name="connsiteY15" fmla="*/ 960120 h 960120"/>
              <a:gd name="connsiteX16" fmla="*/ 814917 w 4889500"/>
              <a:gd name="connsiteY16" fmla="*/ 960120 h 960120"/>
              <a:gd name="connsiteX17" fmla="*/ 160023 w 4889500"/>
              <a:gd name="connsiteY17" fmla="*/ 960120 h 960120"/>
              <a:gd name="connsiteX18" fmla="*/ 46870 w 4889500"/>
              <a:gd name="connsiteY18" fmla="*/ 913250 h 960120"/>
              <a:gd name="connsiteX19" fmla="*/ 0 w 4889500"/>
              <a:gd name="connsiteY19" fmla="*/ 800097 h 960120"/>
              <a:gd name="connsiteX20" fmla="*/ 0 w 4889500"/>
              <a:gd name="connsiteY20" fmla="*/ 400050 h 960120"/>
              <a:gd name="connsiteX21" fmla="*/ 0 w 4889500"/>
              <a:gd name="connsiteY21" fmla="*/ 160020 h 960120"/>
              <a:gd name="connsiteX22" fmla="*/ 0 w 4889500"/>
              <a:gd name="connsiteY22" fmla="*/ 160020 h 960120"/>
              <a:gd name="connsiteX23" fmla="*/ 0 w 4889500"/>
              <a:gd name="connsiteY23" fmla="*/ 160023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89500" h="960120">
                <a:moveTo>
                  <a:pt x="0" y="160023"/>
                </a:moveTo>
                <a:cubicBezTo>
                  <a:pt x="0" y="117582"/>
                  <a:pt x="16860" y="76880"/>
                  <a:pt x="46870" y="46870"/>
                </a:cubicBezTo>
                <a:cubicBezTo>
                  <a:pt x="76880" y="16860"/>
                  <a:pt x="117583" y="0"/>
                  <a:pt x="160023" y="1"/>
                </a:cubicBezTo>
                <a:lnTo>
                  <a:pt x="814917" y="0"/>
                </a:lnTo>
                <a:lnTo>
                  <a:pt x="2037292" y="0"/>
                </a:lnTo>
                <a:lnTo>
                  <a:pt x="4729477" y="0"/>
                </a:lnTo>
                <a:cubicBezTo>
                  <a:pt x="4771918" y="0"/>
                  <a:pt x="4812620" y="16860"/>
                  <a:pt x="4842630" y="46870"/>
                </a:cubicBezTo>
                <a:cubicBezTo>
                  <a:pt x="4872640" y="76880"/>
                  <a:pt x="4889500" y="117583"/>
                  <a:pt x="4889499" y="160023"/>
                </a:cubicBezTo>
                <a:cubicBezTo>
                  <a:pt x="4889499" y="160022"/>
                  <a:pt x="4889500" y="160021"/>
                  <a:pt x="4889500" y="160020"/>
                </a:cubicBezTo>
                <a:lnTo>
                  <a:pt x="4889500" y="160020"/>
                </a:lnTo>
                <a:lnTo>
                  <a:pt x="4889500" y="400050"/>
                </a:lnTo>
                <a:lnTo>
                  <a:pt x="4889500" y="800097"/>
                </a:lnTo>
                <a:cubicBezTo>
                  <a:pt x="4889500" y="842538"/>
                  <a:pt x="4872640" y="883240"/>
                  <a:pt x="4842630" y="913250"/>
                </a:cubicBezTo>
                <a:cubicBezTo>
                  <a:pt x="4812620" y="943260"/>
                  <a:pt x="4771917" y="960120"/>
                  <a:pt x="4729477" y="960120"/>
                </a:cubicBezTo>
                <a:lnTo>
                  <a:pt x="2037292" y="960120"/>
                </a:lnTo>
                <a:lnTo>
                  <a:pt x="814917" y="960120"/>
                </a:lnTo>
                <a:lnTo>
                  <a:pt x="814917" y="960120"/>
                </a:lnTo>
                <a:lnTo>
                  <a:pt x="160023" y="960120"/>
                </a:lnTo>
                <a:cubicBezTo>
                  <a:pt x="117582" y="960120"/>
                  <a:pt x="76880" y="943260"/>
                  <a:pt x="46870" y="913250"/>
                </a:cubicBezTo>
                <a:cubicBezTo>
                  <a:pt x="16860" y="883240"/>
                  <a:pt x="0" y="842537"/>
                  <a:pt x="0" y="800097"/>
                </a:cubicBezTo>
                <a:lnTo>
                  <a:pt x="0" y="400050"/>
                </a:lnTo>
                <a:lnTo>
                  <a:pt x="0" y="160020"/>
                </a:lnTo>
                <a:lnTo>
                  <a:pt x="0" y="160020"/>
                </a:lnTo>
                <a:lnTo>
                  <a:pt x="0" y="16002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</a:t>
            </a:r>
            <a:endParaRPr lang="en-US" sz="2800" b="1" dirty="0">
              <a:solidFill>
                <a:schemeClr val="bg2"/>
              </a:solidFill>
            </a:endParaRPr>
          </a:p>
          <a:p>
            <a:pPr algn="ctr"/>
            <a:r>
              <a:rPr lang="bg-BG" sz="2800" b="1" dirty="0">
                <a:solidFill>
                  <a:schemeClr val="bg2"/>
                </a:solidFill>
              </a:rPr>
              <a:t>блок от код за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повторени</a:t>
            </a:r>
            <a:r>
              <a:rPr lang="en-US" sz="2800" b="1" dirty="0">
                <a:solidFill>
                  <a:schemeClr val="bg2"/>
                </a:solidFill>
              </a:rPr>
              <a:t>e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6629400" y="3384550"/>
            <a:ext cx="1333500" cy="4000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6" grpId="0" animBg="1"/>
      <p:bldP spid="17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2DA1-4DB8-42A6-8671-78B23AC1E3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4BF2408-C219-42E4-A832-A3ABA5B7CAE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183278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200" dirty="0">
                <a:latin typeface="+mj-lt"/>
              </a:rPr>
              <a:t>Работа с по-сложни </a:t>
            </a:r>
            <a:r>
              <a:rPr lang="en-US" sz="3200" dirty="0">
                <a:latin typeface="+mj-lt"/>
              </a:rPr>
              <a:t>for-</a:t>
            </a:r>
            <a:r>
              <a:rPr lang="bg-BG" sz="3200" dirty="0">
                <a:latin typeface="+mj-lt"/>
              </a:rPr>
              <a:t>цикли</a:t>
            </a:r>
            <a:endParaRPr lang="bg-BG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</a:rPr>
              <a:t>Техники за използване на </a:t>
            </a:r>
            <a:r>
              <a:rPr lang="en-US" sz="32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положително число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</a:t>
            </a:r>
            <a:r>
              <a:rPr lang="bg-BG" sz="3400" dirty="0"/>
              <a:t>в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0" y="4191001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3600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5600" y="4200940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D3F9ED-FF6D-49C2-BC42-B49928F69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ACC29FE-E716-40AB-8566-7C3EB36A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06963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0" name="Стрелка надясно 4">
            <a:extLst>
              <a:ext uri="{FF2B5EF4-FFF2-40B4-BE49-F238E27FC236}">
                <a16:creationId xmlns:a16="http://schemas.microsoft.com/office/drawing/2014/main" id="{473CDFB0-C97D-464F-BD2E-B9E1979C2456}"/>
              </a:ext>
            </a:extLst>
          </p:cNvPr>
          <p:cNvSpPr/>
          <p:nvPr/>
        </p:nvSpPr>
        <p:spPr>
          <a:xfrm>
            <a:off x="2133600" y="5475098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A30C198-430E-4E6D-9F01-1336B3936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316902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6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5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2, 1</a:t>
            </a:r>
          </a:p>
        </p:txBody>
      </p:sp>
    </p:spTree>
    <p:extLst>
      <p:ext uri="{BB962C8B-B14F-4D97-AF65-F5344CB8AC3E}">
        <p14:creationId xmlns:p14="http://schemas.microsoft.com/office/powerpoint/2010/main" val="30080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50777" y="1558782"/>
            <a:ext cx="9715594" cy="39149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function solve(input){</a:t>
            </a:r>
            <a:endParaRPr lang="bg-BG" sz="3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for (let i = n; i &gt;= 1; i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-)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71602" y="2803382"/>
            <a:ext cx="1624598" cy="57785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7350" y="2803382"/>
            <a:ext cx="952500" cy="55806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63101" y="3571065"/>
            <a:ext cx="3903270" cy="731520"/>
          </a:xfrm>
          <a:custGeom>
            <a:avLst/>
            <a:gdLst>
              <a:gd name="connsiteX0" fmla="*/ 0 w 3903270"/>
              <a:gd name="connsiteY0" fmla="*/ 121922 h 731520"/>
              <a:gd name="connsiteX1" fmla="*/ 121922 w 3903270"/>
              <a:gd name="connsiteY1" fmla="*/ 0 h 731520"/>
              <a:gd name="connsiteX2" fmla="*/ 650545 w 3903270"/>
              <a:gd name="connsiteY2" fmla="*/ 0 h 731520"/>
              <a:gd name="connsiteX3" fmla="*/ 751965 w 3903270"/>
              <a:gd name="connsiteY3" fmla="*/ -517982 h 731520"/>
              <a:gd name="connsiteX4" fmla="*/ 1626363 w 3903270"/>
              <a:gd name="connsiteY4" fmla="*/ 0 h 731520"/>
              <a:gd name="connsiteX5" fmla="*/ 3781348 w 3903270"/>
              <a:gd name="connsiteY5" fmla="*/ 0 h 731520"/>
              <a:gd name="connsiteX6" fmla="*/ 3903270 w 3903270"/>
              <a:gd name="connsiteY6" fmla="*/ 121922 h 731520"/>
              <a:gd name="connsiteX7" fmla="*/ 3903270 w 3903270"/>
              <a:gd name="connsiteY7" fmla="*/ 121920 h 731520"/>
              <a:gd name="connsiteX8" fmla="*/ 3903270 w 3903270"/>
              <a:gd name="connsiteY8" fmla="*/ 121920 h 731520"/>
              <a:gd name="connsiteX9" fmla="*/ 3903270 w 3903270"/>
              <a:gd name="connsiteY9" fmla="*/ 304800 h 731520"/>
              <a:gd name="connsiteX10" fmla="*/ 3903270 w 3903270"/>
              <a:gd name="connsiteY10" fmla="*/ 609598 h 731520"/>
              <a:gd name="connsiteX11" fmla="*/ 3781348 w 3903270"/>
              <a:gd name="connsiteY11" fmla="*/ 731520 h 731520"/>
              <a:gd name="connsiteX12" fmla="*/ 1626363 w 3903270"/>
              <a:gd name="connsiteY12" fmla="*/ 731520 h 731520"/>
              <a:gd name="connsiteX13" fmla="*/ 650545 w 3903270"/>
              <a:gd name="connsiteY13" fmla="*/ 731520 h 731520"/>
              <a:gd name="connsiteX14" fmla="*/ 650545 w 3903270"/>
              <a:gd name="connsiteY14" fmla="*/ 731520 h 731520"/>
              <a:gd name="connsiteX15" fmla="*/ 121922 w 3903270"/>
              <a:gd name="connsiteY15" fmla="*/ 731520 h 731520"/>
              <a:gd name="connsiteX16" fmla="*/ 0 w 3903270"/>
              <a:gd name="connsiteY16" fmla="*/ 609598 h 731520"/>
              <a:gd name="connsiteX17" fmla="*/ 0 w 3903270"/>
              <a:gd name="connsiteY17" fmla="*/ 304800 h 731520"/>
              <a:gd name="connsiteX18" fmla="*/ 0 w 3903270"/>
              <a:gd name="connsiteY18" fmla="*/ 121920 h 731520"/>
              <a:gd name="connsiteX19" fmla="*/ 0 w 3903270"/>
              <a:gd name="connsiteY19" fmla="*/ 121920 h 731520"/>
              <a:gd name="connsiteX20" fmla="*/ 0 w 3903270"/>
              <a:gd name="connsiteY20" fmla="*/ 121922 h 731520"/>
              <a:gd name="connsiteX0" fmla="*/ 0 w 3903270"/>
              <a:gd name="connsiteY0" fmla="*/ 121922 h 731520"/>
              <a:gd name="connsiteX1" fmla="*/ 121922 w 3903270"/>
              <a:gd name="connsiteY1" fmla="*/ 0 h 731520"/>
              <a:gd name="connsiteX2" fmla="*/ 650545 w 3903270"/>
              <a:gd name="connsiteY2" fmla="*/ 0 h 731520"/>
              <a:gd name="connsiteX3" fmla="*/ 1626363 w 3903270"/>
              <a:gd name="connsiteY3" fmla="*/ 0 h 731520"/>
              <a:gd name="connsiteX4" fmla="*/ 3781348 w 3903270"/>
              <a:gd name="connsiteY4" fmla="*/ 0 h 731520"/>
              <a:gd name="connsiteX5" fmla="*/ 3903270 w 3903270"/>
              <a:gd name="connsiteY5" fmla="*/ 121922 h 731520"/>
              <a:gd name="connsiteX6" fmla="*/ 3903270 w 3903270"/>
              <a:gd name="connsiteY6" fmla="*/ 121920 h 731520"/>
              <a:gd name="connsiteX7" fmla="*/ 3903270 w 3903270"/>
              <a:gd name="connsiteY7" fmla="*/ 121920 h 731520"/>
              <a:gd name="connsiteX8" fmla="*/ 3903270 w 3903270"/>
              <a:gd name="connsiteY8" fmla="*/ 304800 h 731520"/>
              <a:gd name="connsiteX9" fmla="*/ 3903270 w 3903270"/>
              <a:gd name="connsiteY9" fmla="*/ 609598 h 731520"/>
              <a:gd name="connsiteX10" fmla="*/ 3781348 w 3903270"/>
              <a:gd name="connsiteY10" fmla="*/ 731520 h 731520"/>
              <a:gd name="connsiteX11" fmla="*/ 1626363 w 3903270"/>
              <a:gd name="connsiteY11" fmla="*/ 731520 h 731520"/>
              <a:gd name="connsiteX12" fmla="*/ 650545 w 3903270"/>
              <a:gd name="connsiteY12" fmla="*/ 731520 h 731520"/>
              <a:gd name="connsiteX13" fmla="*/ 650545 w 3903270"/>
              <a:gd name="connsiteY13" fmla="*/ 731520 h 731520"/>
              <a:gd name="connsiteX14" fmla="*/ 121922 w 3903270"/>
              <a:gd name="connsiteY14" fmla="*/ 731520 h 731520"/>
              <a:gd name="connsiteX15" fmla="*/ 0 w 3903270"/>
              <a:gd name="connsiteY15" fmla="*/ 609598 h 731520"/>
              <a:gd name="connsiteX16" fmla="*/ 0 w 3903270"/>
              <a:gd name="connsiteY16" fmla="*/ 304800 h 731520"/>
              <a:gd name="connsiteX17" fmla="*/ 0 w 3903270"/>
              <a:gd name="connsiteY17" fmla="*/ 121920 h 731520"/>
              <a:gd name="connsiteX18" fmla="*/ 0 w 3903270"/>
              <a:gd name="connsiteY18" fmla="*/ 121920 h 731520"/>
              <a:gd name="connsiteX19" fmla="*/ 0 w 3903270"/>
              <a:gd name="connsiteY19" fmla="*/ 121922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3270" h="731520">
                <a:moveTo>
                  <a:pt x="0" y="121922"/>
                </a:moveTo>
                <a:cubicBezTo>
                  <a:pt x="0" y="54586"/>
                  <a:pt x="54586" y="0"/>
                  <a:pt x="121922" y="0"/>
                </a:cubicBezTo>
                <a:lnTo>
                  <a:pt x="650545" y="0"/>
                </a:lnTo>
                <a:lnTo>
                  <a:pt x="1626363" y="0"/>
                </a:lnTo>
                <a:lnTo>
                  <a:pt x="3781348" y="0"/>
                </a:lnTo>
                <a:cubicBezTo>
                  <a:pt x="3848684" y="0"/>
                  <a:pt x="3903270" y="54586"/>
                  <a:pt x="3903270" y="121922"/>
                </a:cubicBezTo>
                <a:lnTo>
                  <a:pt x="3903270" y="121920"/>
                </a:lnTo>
                <a:lnTo>
                  <a:pt x="3903270" y="121920"/>
                </a:lnTo>
                <a:lnTo>
                  <a:pt x="3903270" y="304800"/>
                </a:lnTo>
                <a:lnTo>
                  <a:pt x="3903270" y="609598"/>
                </a:lnTo>
                <a:cubicBezTo>
                  <a:pt x="3903270" y="676934"/>
                  <a:pt x="3848684" y="731520"/>
                  <a:pt x="3781348" y="731520"/>
                </a:cubicBezTo>
                <a:lnTo>
                  <a:pt x="1626363" y="731520"/>
                </a:lnTo>
                <a:lnTo>
                  <a:pt x="650545" y="731520"/>
                </a:lnTo>
                <a:lnTo>
                  <a:pt x="650545" y="731520"/>
                </a:lnTo>
                <a:lnTo>
                  <a:pt x="121922" y="731520"/>
                </a:lnTo>
                <a:cubicBezTo>
                  <a:pt x="54586" y="731520"/>
                  <a:pt x="0" y="676934"/>
                  <a:pt x="0" y="609598"/>
                </a:cubicBezTo>
                <a:lnTo>
                  <a:pt x="0" y="304800"/>
                </a:lnTo>
                <a:lnTo>
                  <a:pt x="0" y="121920"/>
                </a:lnTo>
                <a:lnTo>
                  <a:pt x="0" y="121920"/>
                </a:lnTo>
                <a:lnTo>
                  <a:pt x="0" y="121922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531000" y="4159280"/>
            <a:ext cx="3600450" cy="954107"/>
          </a:xfrm>
          <a:custGeom>
            <a:avLst/>
            <a:gdLst>
              <a:gd name="connsiteX0" fmla="*/ 0 w 3600450"/>
              <a:gd name="connsiteY0" fmla="*/ 175938 h 1055608"/>
              <a:gd name="connsiteX1" fmla="*/ 175938 w 3600450"/>
              <a:gd name="connsiteY1" fmla="*/ 0 h 1055608"/>
              <a:gd name="connsiteX2" fmla="*/ 2100263 w 3600450"/>
              <a:gd name="connsiteY2" fmla="*/ 0 h 1055608"/>
              <a:gd name="connsiteX3" fmla="*/ 3151402 w 3600450"/>
              <a:gd name="connsiteY3" fmla="*/ -541210 h 1055608"/>
              <a:gd name="connsiteX4" fmla="*/ 3000375 w 3600450"/>
              <a:gd name="connsiteY4" fmla="*/ 0 h 1055608"/>
              <a:gd name="connsiteX5" fmla="*/ 3424512 w 3600450"/>
              <a:gd name="connsiteY5" fmla="*/ 0 h 1055608"/>
              <a:gd name="connsiteX6" fmla="*/ 3600450 w 3600450"/>
              <a:gd name="connsiteY6" fmla="*/ 175938 h 1055608"/>
              <a:gd name="connsiteX7" fmla="*/ 3600450 w 3600450"/>
              <a:gd name="connsiteY7" fmla="*/ 175935 h 1055608"/>
              <a:gd name="connsiteX8" fmla="*/ 3600450 w 3600450"/>
              <a:gd name="connsiteY8" fmla="*/ 175935 h 1055608"/>
              <a:gd name="connsiteX9" fmla="*/ 3600450 w 3600450"/>
              <a:gd name="connsiteY9" fmla="*/ 439837 h 1055608"/>
              <a:gd name="connsiteX10" fmla="*/ 3600450 w 3600450"/>
              <a:gd name="connsiteY10" fmla="*/ 879670 h 1055608"/>
              <a:gd name="connsiteX11" fmla="*/ 3424512 w 3600450"/>
              <a:gd name="connsiteY11" fmla="*/ 1055608 h 1055608"/>
              <a:gd name="connsiteX12" fmla="*/ 3000375 w 3600450"/>
              <a:gd name="connsiteY12" fmla="*/ 1055608 h 1055608"/>
              <a:gd name="connsiteX13" fmla="*/ 2100263 w 3600450"/>
              <a:gd name="connsiteY13" fmla="*/ 1055608 h 1055608"/>
              <a:gd name="connsiteX14" fmla="*/ 2100263 w 3600450"/>
              <a:gd name="connsiteY14" fmla="*/ 1055608 h 1055608"/>
              <a:gd name="connsiteX15" fmla="*/ 175938 w 3600450"/>
              <a:gd name="connsiteY15" fmla="*/ 1055608 h 1055608"/>
              <a:gd name="connsiteX16" fmla="*/ 0 w 3600450"/>
              <a:gd name="connsiteY16" fmla="*/ 879670 h 1055608"/>
              <a:gd name="connsiteX17" fmla="*/ 0 w 3600450"/>
              <a:gd name="connsiteY17" fmla="*/ 439837 h 1055608"/>
              <a:gd name="connsiteX18" fmla="*/ 0 w 3600450"/>
              <a:gd name="connsiteY18" fmla="*/ 175935 h 1055608"/>
              <a:gd name="connsiteX19" fmla="*/ 0 w 3600450"/>
              <a:gd name="connsiteY19" fmla="*/ 175935 h 1055608"/>
              <a:gd name="connsiteX20" fmla="*/ 0 w 3600450"/>
              <a:gd name="connsiteY20" fmla="*/ 175938 h 1055608"/>
              <a:gd name="connsiteX0" fmla="*/ 0 w 3600450"/>
              <a:gd name="connsiteY0" fmla="*/ 175938 h 1055608"/>
              <a:gd name="connsiteX1" fmla="*/ 175938 w 3600450"/>
              <a:gd name="connsiteY1" fmla="*/ 0 h 1055608"/>
              <a:gd name="connsiteX2" fmla="*/ 2100263 w 3600450"/>
              <a:gd name="connsiteY2" fmla="*/ 0 h 1055608"/>
              <a:gd name="connsiteX3" fmla="*/ 3000375 w 3600450"/>
              <a:gd name="connsiteY3" fmla="*/ 0 h 1055608"/>
              <a:gd name="connsiteX4" fmla="*/ 3424512 w 3600450"/>
              <a:gd name="connsiteY4" fmla="*/ 0 h 1055608"/>
              <a:gd name="connsiteX5" fmla="*/ 3600450 w 3600450"/>
              <a:gd name="connsiteY5" fmla="*/ 175938 h 1055608"/>
              <a:gd name="connsiteX6" fmla="*/ 3600450 w 3600450"/>
              <a:gd name="connsiteY6" fmla="*/ 175935 h 1055608"/>
              <a:gd name="connsiteX7" fmla="*/ 3600450 w 3600450"/>
              <a:gd name="connsiteY7" fmla="*/ 175935 h 1055608"/>
              <a:gd name="connsiteX8" fmla="*/ 3600450 w 3600450"/>
              <a:gd name="connsiteY8" fmla="*/ 439837 h 1055608"/>
              <a:gd name="connsiteX9" fmla="*/ 3600450 w 3600450"/>
              <a:gd name="connsiteY9" fmla="*/ 879670 h 1055608"/>
              <a:gd name="connsiteX10" fmla="*/ 3424512 w 3600450"/>
              <a:gd name="connsiteY10" fmla="*/ 1055608 h 1055608"/>
              <a:gd name="connsiteX11" fmla="*/ 3000375 w 3600450"/>
              <a:gd name="connsiteY11" fmla="*/ 1055608 h 1055608"/>
              <a:gd name="connsiteX12" fmla="*/ 2100263 w 3600450"/>
              <a:gd name="connsiteY12" fmla="*/ 1055608 h 1055608"/>
              <a:gd name="connsiteX13" fmla="*/ 2100263 w 3600450"/>
              <a:gd name="connsiteY13" fmla="*/ 1055608 h 1055608"/>
              <a:gd name="connsiteX14" fmla="*/ 175938 w 3600450"/>
              <a:gd name="connsiteY14" fmla="*/ 1055608 h 1055608"/>
              <a:gd name="connsiteX15" fmla="*/ 0 w 3600450"/>
              <a:gd name="connsiteY15" fmla="*/ 879670 h 1055608"/>
              <a:gd name="connsiteX16" fmla="*/ 0 w 3600450"/>
              <a:gd name="connsiteY16" fmla="*/ 439837 h 1055608"/>
              <a:gd name="connsiteX17" fmla="*/ 0 w 3600450"/>
              <a:gd name="connsiteY17" fmla="*/ 175935 h 1055608"/>
              <a:gd name="connsiteX18" fmla="*/ 0 w 3600450"/>
              <a:gd name="connsiteY18" fmla="*/ 175935 h 1055608"/>
              <a:gd name="connsiteX19" fmla="*/ 0 w 3600450"/>
              <a:gd name="connsiteY19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00450" h="1055608">
                <a:moveTo>
                  <a:pt x="0" y="175938"/>
                </a:moveTo>
                <a:cubicBezTo>
                  <a:pt x="0" y="78770"/>
                  <a:pt x="78770" y="0"/>
                  <a:pt x="175938" y="0"/>
                </a:cubicBezTo>
                <a:lnTo>
                  <a:pt x="2100263" y="0"/>
                </a:lnTo>
                <a:lnTo>
                  <a:pt x="3000375" y="0"/>
                </a:lnTo>
                <a:lnTo>
                  <a:pt x="3424512" y="0"/>
                </a:lnTo>
                <a:cubicBezTo>
                  <a:pt x="3521680" y="0"/>
                  <a:pt x="3600450" y="78770"/>
                  <a:pt x="3600450" y="175938"/>
                </a:cubicBezTo>
                <a:lnTo>
                  <a:pt x="3600450" y="175935"/>
                </a:lnTo>
                <a:lnTo>
                  <a:pt x="3600450" y="175935"/>
                </a:lnTo>
                <a:lnTo>
                  <a:pt x="3600450" y="439837"/>
                </a:lnTo>
                <a:lnTo>
                  <a:pt x="3600450" y="879670"/>
                </a:lnTo>
                <a:cubicBezTo>
                  <a:pt x="3600450" y="976838"/>
                  <a:pt x="3521680" y="1055608"/>
                  <a:pt x="3424512" y="1055608"/>
                </a:cubicBezTo>
                <a:lnTo>
                  <a:pt x="3000375" y="1055608"/>
                </a:lnTo>
                <a:lnTo>
                  <a:pt x="2100263" y="1055608"/>
                </a:lnTo>
                <a:lnTo>
                  <a:pt x="2100263" y="1055608"/>
                </a:lnTo>
                <a:lnTo>
                  <a:pt x="175938" y="1055608"/>
                </a:lnTo>
                <a:cubicBezTo>
                  <a:pt x="78770" y="1055608"/>
                  <a:pt x="0" y="976838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 &gt;= 1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7DE48DF-CCBC-407A-8B49-3A3F16F4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125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8750" y="1525933"/>
            <a:ext cx="8845550" cy="40811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for (let i = 1; i &lt;= n; i 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918450" y="2940050"/>
            <a:ext cx="1644650" cy="57785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BE99D9B-9B3A-4042-8649-648D4887E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Числата от </a:t>
            </a:r>
            <a:r>
              <a:rPr lang="en-US"/>
              <a:t>1 </a:t>
            </a:r>
            <a:r>
              <a:rPr lang="bg-BG"/>
              <a:t>до</a:t>
            </a:r>
            <a:r>
              <a:rPr lang="en-US"/>
              <a:t> N </a:t>
            </a:r>
            <a:r>
              <a:rPr lang="bg-BG"/>
              <a:t>през 3 – решение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273800" y="3881783"/>
            <a:ext cx="4622800" cy="640080"/>
          </a:xfrm>
          <a:custGeom>
            <a:avLst/>
            <a:gdLst>
              <a:gd name="connsiteX0" fmla="*/ 0 w 4622800"/>
              <a:gd name="connsiteY0" fmla="*/ 91442 h 548640"/>
              <a:gd name="connsiteX1" fmla="*/ 26783 w 4622800"/>
              <a:gd name="connsiteY1" fmla="*/ 26783 h 548640"/>
              <a:gd name="connsiteX2" fmla="*/ 91442 w 4622800"/>
              <a:gd name="connsiteY2" fmla="*/ 0 h 548640"/>
              <a:gd name="connsiteX3" fmla="*/ 770467 w 4622800"/>
              <a:gd name="connsiteY3" fmla="*/ 0 h 548640"/>
              <a:gd name="connsiteX4" fmla="*/ 2123483 w 4622800"/>
              <a:gd name="connsiteY4" fmla="*/ -491680 h 548640"/>
              <a:gd name="connsiteX5" fmla="*/ 1926167 w 4622800"/>
              <a:gd name="connsiteY5" fmla="*/ 0 h 548640"/>
              <a:gd name="connsiteX6" fmla="*/ 4531358 w 4622800"/>
              <a:gd name="connsiteY6" fmla="*/ 0 h 548640"/>
              <a:gd name="connsiteX7" fmla="*/ 4596017 w 4622800"/>
              <a:gd name="connsiteY7" fmla="*/ 26783 h 548640"/>
              <a:gd name="connsiteX8" fmla="*/ 4622800 w 4622800"/>
              <a:gd name="connsiteY8" fmla="*/ 91442 h 548640"/>
              <a:gd name="connsiteX9" fmla="*/ 4622800 w 4622800"/>
              <a:gd name="connsiteY9" fmla="*/ 91440 h 548640"/>
              <a:gd name="connsiteX10" fmla="*/ 4622800 w 4622800"/>
              <a:gd name="connsiteY10" fmla="*/ 91440 h 548640"/>
              <a:gd name="connsiteX11" fmla="*/ 4622800 w 4622800"/>
              <a:gd name="connsiteY11" fmla="*/ 228600 h 548640"/>
              <a:gd name="connsiteX12" fmla="*/ 4622800 w 4622800"/>
              <a:gd name="connsiteY12" fmla="*/ 457198 h 548640"/>
              <a:gd name="connsiteX13" fmla="*/ 4596017 w 4622800"/>
              <a:gd name="connsiteY13" fmla="*/ 521857 h 548640"/>
              <a:gd name="connsiteX14" fmla="*/ 4531358 w 4622800"/>
              <a:gd name="connsiteY14" fmla="*/ 548640 h 548640"/>
              <a:gd name="connsiteX15" fmla="*/ 1926167 w 4622800"/>
              <a:gd name="connsiteY15" fmla="*/ 548640 h 548640"/>
              <a:gd name="connsiteX16" fmla="*/ 770467 w 4622800"/>
              <a:gd name="connsiteY16" fmla="*/ 548640 h 548640"/>
              <a:gd name="connsiteX17" fmla="*/ 770467 w 4622800"/>
              <a:gd name="connsiteY17" fmla="*/ 548640 h 548640"/>
              <a:gd name="connsiteX18" fmla="*/ 91442 w 4622800"/>
              <a:gd name="connsiteY18" fmla="*/ 548640 h 548640"/>
              <a:gd name="connsiteX19" fmla="*/ 26783 w 4622800"/>
              <a:gd name="connsiteY19" fmla="*/ 521857 h 548640"/>
              <a:gd name="connsiteX20" fmla="*/ 0 w 4622800"/>
              <a:gd name="connsiteY20" fmla="*/ 457198 h 548640"/>
              <a:gd name="connsiteX21" fmla="*/ 0 w 4622800"/>
              <a:gd name="connsiteY21" fmla="*/ 228600 h 548640"/>
              <a:gd name="connsiteX22" fmla="*/ 0 w 4622800"/>
              <a:gd name="connsiteY22" fmla="*/ 91440 h 548640"/>
              <a:gd name="connsiteX23" fmla="*/ 0 w 4622800"/>
              <a:gd name="connsiteY23" fmla="*/ 91440 h 548640"/>
              <a:gd name="connsiteX24" fmla="*/ 0 w 4622800"/>
              <a:gd name="connsiteY24" fmla="*/ 91442 h 548640"/>
              <a:gd name="connsiteX0" fmla="*/ 0 w 4622800"/>
              <a:gd name="connsiteY0" fmla="*/ 91442 h 548640"/>
              <a:gd name="connsiteX1" fmla="*/ 26783 w 4622800"/>
              <a:gd name="connsiteY1" fmla="*/ 26783 h 548640"/>
              <a:gd name="connsiteX2" fmla="*/ 91442 w 4622800"/>
              <a:gd name="connsiteY2" fmla="*/ 0 h 548640"/>
              <a:gd name="connsiteX3" fmla="*/ 770467 w 4622800"/>
              <a:gd name="connsiteY3" fmla="*/ 0 h 548640"/>
              <a:gd name="connsiteX4" fmla="*/ 1926167 w 4622800"/>
              <a:gd name="connsiteY4" fmla="*/ 0 h 548640"/>
              <a:gd name="connsiteX5" fmla="*/ 4531358 w 4622800"/>
              <a:gd name="connsiteY5" fmla="*/ 0 h 548640"/>
              <a:gd name="connsiteX6" fmla="*/ 4596017 w 4622800"/>
              <a:gd name="connsiteY6" fmla="*/ 26783 h 548640"/>
              <a:gd name="connsiteX7" fmla="*/ 4622800 w 4622800"/>
              <a:gd name="connsiteY7" fmla="*/ 91442 h 548640"/>
              <a:gd name="connsiteX8" fmla="*/ 4622800 w 4622800"/>
              <a:gd name="connsiteY8" fmla="*/ 91440 h 548640"/>
              <a:gd name="connsiteX9" fmla="*/ 4622800 w 4622800"/>
              <a:gd name="connsiteY9" fmla="*/ 91440 h 548640"/>
              <a:gd name="connsiteX10" fmla="*/ 4622800 w 4622800"/>
              <a:gd name="connsiteY10" fmla="*/ 228600 h 548640"/>
              <a:gd name="connsiteX11" fmla="*/ 4622800 w 4622800"/>
              <a:gd name="connsiteY11" fmla="*/ 457198 h 548640"/>
              <a:gd name="connsiteX12" fmla="*/ 4596017 w 4622800"/>
              <a:gd name="connsiteY12" fmla="*/ 521857 h 548640"/>
              <a:gd name="connsiteX13" fmla="*/ 4531358 w 4622800"/>
              <a:gd name="connsiteY13" fmla="*/ 548640 h 548640"/>
              <a:gd name="connsiteX14" fmla="*/ 1926167 w 4622800"/>
              <a:gd name="connsiteY14" fmla="*/ 548640 h 548640"/>
              <a:gd name="connsiteX15" fmla="*/ 770467 w 4622800"/>
              <a:gd name="connsiteY15" fmla="*/ 548640 h 548640"/>
              <a:gd name="connsiteX16" fmla="*/ 770467 w 4622800"/>
              <a:gd name="connsiteY16" fmla="*/ 548640 h 548640"/>
              <a:gd name="connsiteX17" fmla="*/ 91442 w 4622800"/>
              <a:gd name="connsiteY17" fmla="*/ 548640 h 548640"/>
              <a:gd name="connsiteX18" fmla="*/ 26783 w 4622800"/>
              <a:gd name="connsiteY18" fmla="*/ 521857 h 548640"/>
              <a:gd name="connsiteX19" fmla="*/ 0 w 4622800"/>
              <a:gd name="connsiteY19" fmla="*/ 457198 h 548640"/>
              <a:gd name="connsiteX20" fmla="*/ 0 w 4622800"/>
              <a:gd name="connsiteY20" fmla="*/ 228600 h 548640"/>
              <a:gd name="connsiteX21" fmla="*/ 0 w 4622800"/>
              <a:gd name="connsiteY21" fmla="*/ 91440 h 548640"/>
              <a:gd name="connsiteX22" fmla="*/ 0 w 4622800"/>
              <a:gd name="connsiteY22" fmla="*/ 91440 h 548640"/>
              <a:gd name="connsiteX23" fmla="*/ 0 w 4622800"/>
              <a:gd name="connsiteY23" fmla="*/ 91442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22800" h="548640">
                <a:moveTo>
                  <a:pt x="0" y="91442"/>
                </a:moveTo>
                <a:cubicBezTo>
                  <a:pt x="0" y="67190"/>
                  <a:pt x="9634" y="43931"/>
                  <a:pt x="26783" y="26783"/>
                </a:cubicBezTo>
                <a:cubicBezTo>
                  <a:pt x="43932" y="9634"/>
                  <a:pt x="67190" y="0"/>
                  <a:pt x="91442" y="0"/>
                </a:cubicBezTo>
                <a:lnTo>
                  <a:pt x="770467" y="0"/>
                </a:lnTo>
                <a:lnTo>
                  <a:pt x="1926167" y="0"/>
                </a:lnTo>
                <a:lnTo>
                  <a:pt x="4531358" y="0"/>
                </a:lnTo>
                <a:cubicBezTo>
                  <a:pt x="4555610" y="0"/>
                  <a:pt x="4578869" y="9634"/>
                  <a:pt x="4596017" y="26783"/>
                </a:cubicBezTo>
                <a:cubicBezTo>
                  <a:pt x="4613166" y="43932"/>
                  <a:pt x="4622800" y="67190"/>
                  <a:pt x="4622800" y="91442"/>
                </a:cubicBezTo>
                <a:lnTo>
                  <a:pt x="4622800" y="91440"/>
                </a:lnTo>
                <a:lnTo>
                  <a:pt x="4622800" y="91440"/>
                </a:lnTo>
                <a:lnTo>
                  <a:pt x="4622800" y="228600"/>
                </a:lnTo>
                <a:lnTo>
                  <a:pt x="4622800" y="457198"/>
                </a:lnTo>
                <a:cubicBezTo>
                  <a:pt x="4622800" y="481450"/>
                  <a:pt x="4613166" y="504709"/>
                  <a:pt x="4596017" y="521857"/>
                </a:cubicBezTo>
                <a:cubicBezTo>
                  <a:pt x="4578868" y="539006"/>
                  <a:pt x="4555610" y="548640"/>
                  <a:pt x="4531358" y="548640"/>
                </a:cubicBezTo>
                <a:lnTo>
                  <a:pt x="1926167" y="548640"/>
                </a:lnTo>
                <a:lnTo>
                  <a:pt x="770467" y="548640"/>
                </a:lnTo>
                <a:lnTo>
                  <a:pt x="770467" y="548640"/>
                </a:lnTo>
                <a:lnTo>
                  <a:pt x="91442" y="548640"/>
                </a:lnTo>
                <a:cubicBezTo>
                  <a:pt x="67190" y="548640"/>
                  <a:pt x="43931" y="539006"/>
                  <a:pt x="26783" y="521857"/>
                </a:cubicBezTo>
                <a:cubicBezTo>
                  <a:pt x="9634" y="504708"/>
                  <a:pt x="0" y="481450"/>
                  <a:pt x="0" y="457198"/>
                </a:cubicBezTo>
                <a:lnTo>
                  <a:pt x="0" y="228600"/>
                </a:lnTo>
                <a:lnTo>
                  <a:pt x="0" y="91440"/>
                </a:lnTo>
                <a:lnTo>
                  <a:pt x="0" y="91440"/>
                </a:lnTo>
                <a:lnTo>
                  <a:pt x="0" y="91442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325405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функция, която:</a:t>
            </a:r>
          </a:p>
          <a:p>
            <a:pPr lvl="1"/>
            <a:r>
              <a:rPr lang="bg-BG" sz="3200" dirty="0"/>
              <a:t>Получава цяло число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200" dirty="0"/>
              <a:t>Отпечатва четните степени на </a:t>
            </a:r>
            <a:r>
              <a:rPr lang="bg-BG" sz="3200" b="1" dirty="0"/>
              <a:t>2</a:t>
            </a:r>
            <a:r>
              <a:rPr lang="bg-BG" sz="3200" dirty="0"/>
              <a:t> до </a:t>
            </a:r>
            <a:r>
              <a:rPr lang="en-US" sz="3200" b="1" dirty="0"/>
              <a:t>2</a:t>
            </a:r>
            <a:r>
              <a:rPr lang="en-US" sz="3200" b="1" baseline="30000" dirty="0">
                <a:solidFill>
                  <a:schemeClr val="bg1"/>
                </a:solidFill>
              </a:rPr>
              <a:t>n</a:t>
            </a:r>
            <a:r>
              <a:rPr lang="bg-BG" sz="3200" dirty="0"/>
              <a:t>: 2</a:t>
            </a:r>
            <a:r>
              <a:rPr lang="bg-BG" sz="3200" baseline="30000" dirty="0"/>
              <a:t>0</a:t>
            </a:r>
            <a:r>
              <a:rPr lang="bg-BG" sz="3200" dirty="0"/>
              <a:t>, 2</a:t>
            </a:r>
            <a:r>
              <a:rPr lang="bg-BG" sz="3200" baseline="30000" dirty="0"/>
              <a:t>2</a:t>
            </a:r>
            <a:r>
              <a:rPr lang="bg-BG" sz="3200" dirty="0"/>
              <a:t>, 2</a:t>
            </a:r>
            <a:r>
              <a:rPr lang="bg-BG" sz="3200" baseline="30000" dirty="0"/>
              <a:t>4</a:t>
            </a:r>
            <a:r>
              <a:rPr lang="bg-BG" sz="3200" dirty="0"/>
              <a:t>, 2</a:t>
            </a:r>
            <a:r>
              <a:rPr lang="bg-BG" sz="3200" baseline="30000" dirty="0"/>
              <a:t>8</a:t>
            </a:r>
            <a:r>
              <a:rPr lang="bg-BG" sz="3200" dirty="0"/>
              <a:t>, …, </a:t>
            </a:r>
            <a:r>
              <a:rPr lang="bg-BG" sz="3200" b="1" dirty="0"/>
              <a:t>2</a:t>
            </a:r>
            <a:r>
              <a:rPr lang="en-US" sz="3200" b="1" baseline="30000" dirty="0"/>
              <a:t>n</a:t>
            </a:r>
            <a:endParaRPr lang="bg-BG" sz="3200" b="1" dirty="0"/>
          </a:p>
          <a:p>
            <a:r>
              <a:rPr lang="bg-BG" sz="36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3000" y="4191001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1684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1276" y="4191000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540058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1684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1276" y="5400583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023077AE-03A0-496D-BC76-3A1F719CA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1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73200" y="1273960"/>
            <a:ext cx="9156700" cy="47775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let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console.log(num);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7251700" y="3096410"/>
            <a:ext cx="1511300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753453-FEA1-4226-A8ED-55DF652E6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Четни степени на 2 – решение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51800" y="3975803"/>
            <a:ext cx="2133600" cy="943057"/>
          </a:xfrm>
          <a:custGeom>
            <a:avLst/>
            <a:gdLst>
              <a:gd name="connsiteX0" fmla="*/ 0 w 2133600"/>
              <a:gd name="connsiteY0" fmla="*/ 157179 h 943057"/>
              <a:gd name="connsiteX1" fmla="*/ 46037 w 2133600"/>
              <a:gd name="connsiteY1" fmla="*/ 46037 h 943057"/>
              <a:gd name="connsiteX2" fmla="*/ 157179 w 2133600"/>
              <a:gd name="connsiteY2" fmla="*/ 0 h 943057"/>
              <a:gd name="connsiteX3" fmla="*/ 355600 w 2133600"/>
              <a:gd name="connsiteY3" fmla="*/ 0 h 943057"/>
              <a:gd name="connsiteX4" fmla="*/ 350508 w 2133600"/>
              <a:gd name="connsiteY4" fmla="*/ -322846 h 943057"/>
              <a:gd name="connsiteX5" fmla="*/ 889000 w 2133600"/>
              <a:gd name="connsiteY5" fmla="*/ 0 h 943057"/>
              <a:gd name="connsiteX6" fmla="*/ 1976421 w 2133600"/>
              <a:gd name="connsiteY6" fmla="*/ 0 h 943057"/>
              <a:gd name="connsiteX7" fmla="*/ 2087563 w 2133600"/>
              <a:gd name="connsiteY7" fmla="*/ 46037 h 943057"/>
              <a:gd name="connsiteX8" fmla="*/ 2133600 w 2133600"/>
              <a:gd name="connsiteY8" fmla="*/ 157179 h 943057"/>
              <a:gd name="connsiteX9" fmla="*/ 2133600 w 2133600"/>
              <a:gd name="connsiteY9" fmla="*/ 157176 h 943057"/>
              <a:gd name="connsiteX10" fmla="*/ 2133600 w 2133600"/>
              <a:gd name="connsiteY10" fmla="*/ 157176 h 943057"/>
              <a:gd name="connsiteX11" fmla="*/ 2133600 w 2133600"/>
              <a:gd name="connsiteY11" fmla="*/ 392940 h 943057"/>
              <a:gd name="connsiteX12" fmla="*/ 2133600 w 2133600"/>
              <a:gd name="connsiteY12" fmla="*/ 785878 h 943057"/>
              <a:gd name="connsiteX13" fmla="*/ 2087563 w 2133600"/>
              <a:gd name="connsiteY13" fmla="*/ 897020 h 943057"/>
              <a:gd name="connsiteX14" fmla="*/ 1976421 w 2133600"/>
              <a:gd name="connsiteY14" fmla="*/ 943057 h 943057"/>
              <a:gd name="connsiteX15" fmla="*/ 889000 w 2133600"/>
              <a:gd name="connsiteY15" fmla="*/ 943057 h 943057"/>
              <a:gd name="connsiteX16" fmla="*/ 355600 w 2133600"/>
              <a:gd name="connsiteY16" fmla="*/ 943057 h 943057"/>
              <a:gd name="connsiteX17" fmla="*/ 355600 w 2133600"/>
              <a:gd name="connsiteY17" fmla="*/ 943057 h 943057"/>
              <a:gd name="connsiteX18" fmla="*/ 157179 w 2133600"/>
              <a:gd name="connsiteY18" fmla="*/ 943057 h 943057"/>
              <a:gd name="connsiteX19" fmla="*/ 46037 w 2133600"/>
              <a:gd name="connsiteY19" fmla="*/ 897020 h 943057"/>
              <a:gd name="connsiteX20" fmla="*/ 0 w 2133600"/>
              <a:gd name="connsiteY20" fmla="*/ 785878 h 943057"/>
              <a:gd name="connsiteX21" fmla="*/ 0 w 2133600"/>
              <a:gd name="connsiteY21" fmla="*/ 392940 h 943057"/>
              <a:gd name="connsiteX22" fmla="*/ 0 w 2133600"/>
              <a:gd name="connsiteY22" fmla="*/ 157176 h 943057"/>
              <a:gd name="connsiteX23" fmla="*/ 0 w 2133600"/>
              <a:gd name="connsiteY23" fmla="*/ 157176 h 943057"/>
              <a:gd name="connsiteX24" fmla="*/ 0 w 2133600"/>
              <a:gd name="connsiteY24" fmla="*/ 157179 h 943057"/>
              <a:gd name="connsiteX0" fmla="*/ 0 w 2133600"/>
              <a:gd name="connsiteY0" fmla="*/ 157179 h 943057"/>
              <a:gd name="connsiteX1" fmla="*/ 46037 w 2133600"/>
              <a:gd name="connsiteY1" fmla="*/ 46037 h 943057"/>
              <a:gd name="connsiteX2" fmla="*/ 157179 w 2133600"/>
              <a:gd name="connsiteY2" fmla="*/ 0 h 943057"/>
              <a:gd name="connsiteX3" fmla="*/ 355600 w 2133600"/>
              <a:gd name="connsiteY3" fmla="*/ 0 h 943057"/>
              <a:gd name="connsiteX4" fmla="*/ 889000 w 2133600"/>
              <a:gd name="connsiteY4" fmla="*/ 0 h 943057"/>
              <a:gd name="connsiteX5" fmla="*/ 1976421 w 2133600"/>
              <a:gd name="connsiteY5" fmla="*/ 0 h 943057"/>
              <a:gd name="connsiteX6" fmla="*/ 2087563 w 2133600"/>
              <a:gd name="connsiteY6" fmla="*/ 46037 h 943057"/>
              <a:gd name="connsiteX7" fmla="*/ 2133600 w 2133600"/>
              <a:gd name="connsiteY7" fmla="*/ 157179 h 943057"/>
              <a:gd name="connsiteX8" fmla="*/ 2133600 w 2133600"/>
              <a:gd name="connsiteY8" fmla="*/ 157176 h 943057"/>
              <a:gd name="connsiteX9" fmla="*/ 2133600 w 2133600"/>
              <a:gd name="connsiteY9" fmla="*/ 157176 h 943057"/>
              <a:gd name="connsiteX10" fmla="*/ 2133600 w 2133600"/>
              <a:gd name="connsiteY10" fmla="*/ 392940 h 943057"/>
              <a:gd name="connsiteX11" fmla="*/ 2133600 w 2133600"/>
              <a:gd name="connsiteY11" fmla="*/ 785878 h 943057"/>
              <a:gd name="connsiteX12" fmla="*/ 2087563 w 2133600"/>
              <a:gd name="connsiteY12" fmla="*/ 897020 h 943057"/>
              <a:gd name="connsiteX13" fmla="*/ 1976421 w 2133600"/>
              <a:gd name="connsiteY13" fmla="*/ 943057 h 943057"/>
              <a:gd name="connsiteX14" fmla="*/ 889000 w 2133600"/>
              <a:gd name="connsiteY14" fmla="*/ 943057 h 943057"/>
              <a:gd name="connsiteX15" fmla="*/ 355600 w 2133600"/>
              <a:gd name="connsiteY15" fmla="*/ 943057 h 943057"/>
              <a:gd name="connsiteX16" fmla="*/ 355600 w 2133600"/>
              <a:gd name="connsiteY16" fmla="*/ 943057 h 943057"/>
              <a:gd name="connsiteX17" fmla="*/ 157179 w 2133600"/>
              <a:gd name="connsiteY17" fmla="*/ 943057 h 943057"/>
              <a:gd name="connsiteX18" fmla="*/ 46037 w 2133600"/>
              <a:gd name="connsiteY18" fmla="*/ 897020 h 943057"/>
              <a:gd name="connsiteX19" fmla="*/ 0 w 2133600"/>
              <a:gd name="connsiteY19" fmla="*/ 785878 h 943057"/>
              <a:gd name="connsiteX20" fmla="*/ 0 w 2133600"/>
              <a:gd name="connsiteY20" fmla="*/ 392940 h 943057"/>
              <a:gd name="connsiteX21" fmla="*/ 0 w 2133600"/>
              <a:gd name="connsiteY21" fmla="*/ 157176 h 943057"/>
              <a:gd name="connsiteX22" fmla="*/ 0 w 2133600"/>
              <a:gd name="connsiteY22" fmla="*/ 157176 h 943057"/>
              <a:gd name="connsiteX23" fmla="*/ 0 w 2133600"/>
              <a:gd name="connsiteY23" fmla="*/ 157179 h 94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943057">
                <a:moveTo>
                  <a:pt x="0" y="157179"/>
                </a:moveTo>
                <a:cubicBezTo>
                  <a:pt x="0" y="115493"/>
                  <a:pt x="16560" y="75513"/>
                  <a:pt x="46037" y="46037"/>
                </a:cubicBezTo>
                <a:cubicBezTo>
                  <a:pt x="75514" y="16560"/>
                  <a:pt x="115493" y="0"/>
                  <a:pt x="157179" y="0"/>
                </a:cubicBezTo>
                <a:lnTo>
                  <a:pt x="355600" y="0"/>
                </a:lnTo>
                <a:lnTo>
                  <a:pt x="889000" y="0"/>
                </a:lnTo>
                <a:lnTo>
                  <a:pt x="1976421" y="0"/>
                </a:lnTo>
                <a:cubicBezTo>
                  <a:pt x="2018107" y="0"/>
                  <a:pt x="2058087" y="16560"/>
                  <a:pt x="2087563" y="46037"/>
                </a:cubicBezTo>
                <a:cubicBezTo>
                  <a:pt x="2117040" y="75514"/>
                  <a:pt x="2133600" y="115493"/>
                  <a:pt x="2133600" y="157179"/>
                </a:cubicBezTo>
                <a:lnTo>
                  <a:pt x="2133600" y="157176"/>
                </a:lnTo>
                <a:lnTo>
                  <a:pt x="2133600" y="157176"/>
                </a:lnTo>
                <a:lnTo>
                  <a:pt x="2133600" y="392940"/>
                </a:lnTo>
                <a:lnTo>
                  <a:pt x="2133600" y="785878"/>
                </a:lnTo>
                <a:cubicBezTo>
                  <a:pt x="2133600" y="827564"/>
                  <a:pt x="2117040" y="867544"/>
                  <a:pt x="2087563" y="897020"/>
                </a:cubicBezTo>
                <a:cubicBezTo>
                  <a:pt x="2058086" y="926497"/>
                  <a:pt x="2018107" y="943057"/>
                  <a:pt x="1976421" y="943057"/>
                </a:cubicBezTo>
                <a:lnTo>
                  <a:pt x="889000" y="943057"/>
                </a:lnTo>
                <a:lnTo>
                  <a:pt x="355600" y="943057"/>
                </a:lnTo>
                <a:lnTo>
                  <a:pt x="355600" y="943057"/>
                </a:lnTo>
                <a:lnTo>
                  <a:pt x="157179" y="943057"/>
                </a:lnTo>
                <a:cubicBezTo>
                  <a:pt x="115493" y="943057"/>
                  <a:pt x="75513" y="926497"/>
                  <a:pt x="46037" y="897020"/>
                </a:cubicBezTo>
                <a:cubicBezTo>
                  <a:pt x="16560" y="867543"/>
                  <a:pt x="0" y="827564"/>
                  <a:pt x="0" y="785878"/>
                </a:cubicBezTo>
                <a:lnTo>
                  <a:pt x="0" y="392940"/>
                </a:lnTo>
                <a:lnTo>
                  <a:pt x="0" y="157176"/>
                </a:lnTo>
                <a:lnTo>
                  <a:pt x="0" y="157176"/>
                </a:lnTo>
                <a:lnTo>
                  <a:pt x="0" y="15717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</p:spTree>
    <p:extLst>
      <p:ext uri="{BB962C8B-B14F-4D97-AF65-F5344CB8AC3E}">
        <p14:creationId xmlns:p14="http://schemas.microsoft.com/office/powerpoint/2010/main" val="17733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909B-737D-4078-AB2F-DBD3680D1D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0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00" y="4163708"/>
            <a:ext cx="5990600" cy="114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'SoftUni';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letter = text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3200" b="1" dirty="0">
                <a:latin typeface="Consolas" panose="020B0609020204030204" pitchFamily="49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3200" b="1" dirty="0">
                <a:latin typeface="Consolas" panose="020B0609020204030204" pitchFamily="49" charset="0"/>
              </a:rPr>
              <a:t>;	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1954863"/>
            <a:ext cx="6698902" cy="114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</a:t>
            </a:r>
            <a:r>
              <a:rPr lang="bg-BG" sz="3200" b="1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latin typeface="Consolas" panose="020B0609020204030204" pitchFamily="49" charset="0"/>
              </a:rPr>
              <a:t>SoftUni</a:t>
            </a:r>
            <a:r>
              <a:rPr lang="bg-BG" sz="3200" b="1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length = text.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3200" b="1" dirty="0">
                <a:latin typeface="Consolas" panose="020B0609020204030204" pitchFamily="49" charset="0"/>
              </a:rPr>
              <a:t>;  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6280857" y="2474320"/>
            <a:ext cx="112264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480757" y="4683165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DFDCF82-2D9E-444E-8CE4-5392750D9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6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8787-8E5D-4387-99CF-FB0C9C01EE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37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функция, която </a:t>
            </a:r>
          </a:p>
          <a:p>
            <a:pPr lvl="1"/>
            <a:r>
              <a:rPr lang="bg-BG" sz="3400" dirty="0"/>
              <a:t>получава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53" y="4751705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softuni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222" y="3483314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050740" y="48609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FA4CAEC-0BAE-4E87-8D94-FE69921EE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67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95450"/>
            <a:ext cx="10623550" cy="354209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function solve (input) {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let text = input[0];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for (let i = 0; i &lt; </a:t>
            </a:r>
            <a:r>
              <a:rPr lang="en-US" sz="3600" dirty="0" err="1"/>
              <a:t>text.length</a:t>
            </a:r>
            <a:r>
              <a:rPr lang="en-US" sz="3600" dirty="0"/>
              <a:t>; </a:t>
            </a:r>
            <a:r>
              <a:rPr lang="en-US" sz="3600" dirty="0" err="1"/>
              <a:t>i</a:t>
            </a:r>
            <a:r>
              <a:rPr lang="en-US" sz="3600" dirty="0"/>
              <a:t>++) {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  console.log(text[</a:t>
            </a:r>
            <a:r>
              <a:rPr lang="en-US" sz="3600" dirty="0" err="1"/>
              <a:t>i</a:t>
            </a:r>
            <a:r>
              <a:rPr lang="en-US" sz="3600" dirty="0"/>
              <a:t>]);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450" y="1269000"/>
            <a:ext cx="3625650" cy="1466159"/>
          </a:xfrm>
          <a:prstGeom prst="wedgeRoundRectCallout">
            <a:avLst>
              <a:gd name="adj1" fmla="val -60002"/>
              <a:gd name="adj2" fmla="val 55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дължината </a:t>
            </a:r>
            <a:r>
              <a:rPr lang="bg-BG" sz="28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текста</a:t>
            </a:r>
            <a:endParaRPr lang="bg-BG" sz="28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4017851"/>
            <a:ext cx="3921500" cy="1144699"/>
          </a:xfrm>
          <a:prstGeom prst="wedgeRoundRectCallout">
            <a:avLst>
              <a:gd name="adj1" fmla="val -59421"/>
              <a:gd name="adj2" fmla="val -4087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noProof="1">
                <a:solidFill>
                  <a:schemeClr val="bg2"/>
                </a:solidFill>
                <a:latin typeface="Consolas" pitchFamily="49" charset="0"/>
                <a:cs typeface="Calibri" panose="020F0502020204030204" pitchFamily="34" charset="0"/>
              </a:rPr>
              <a:t>i</a:t>
            </a:r>
            <a:endParaRPr lang="en-US" sz="2800" b="1" noProof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CC5F6C6-2126-49E3-9DAB-AD275D1FC4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3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 символ от текст по индекс</a:t>
            </a:r>
            <a:r>
              <a:rPr lang="en-US" sz="3600" dirty="0"/>
              <a:t>, </a:t>
            </a:r>
            <a:r>
              <a:rPr lang="bg-BG" sz="3600" dirty="0"/>
              <a:t>като използваме метода </a:t>
            </a:r>
            <a:r>
              <a:rPr lang="en-US" sz="3600" b="1" dirty="0" err="1">
                <a:solidFill>
                  <a:schemeClr val="bg1"/>
                </a:solidFill>
              </a:rPr>
              <a:t>charAt</a:t>
            </a:r>
            <a:r>
              <a:rPr lang="en-US" sz="3600" b="1" dirty="0">
                <a:solidFill>
                  <a:schemeClr val="bg1"/>
                </a:solidFill>
              </a:rPr>
              <a:t>(index)</a:t>
            </a:r>
            <a:r>
              <a:rPr lang="en-US" sz="3600" dirty="0"/>
              <a:t> – </a:t>
            </a:r>
            <a:r>
              <a:rPr lang="bg-BG" sz="3600" dirty="0"/>
              <a:t>където </a:t>
            </a:r>
            <a:r>
              <a:rPr lang="en-US" sz="3600" dirty="0"/>
              <a:t>index </a:t>
            </a:r>
            <a:r>
              <a:rPr lang="bg-BG" sz="3600" dirty="0"/>
              <a:t>е число (индекса), от който ще вземем съответната буквата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r>
              <a:rPr lang="en-US" dirty="0"/>
              <a:t> – </a:t>
            </a:r>
            <a:r>
              <a:rPr lang="en-US" dirty="0" err="1"/>
              <a:t>charAt</a:t>
            </a:r>
            <a:r>
              <a:rPr lang="en-US" dirty="0"/>
              <a:t>(index)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352735"/>
            <a:ext cx="7851450" cy="11757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'SoftUni';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letter = </a:t>
            </a:r>
            <a:r>
              <a:rPr lang="en-US" sz="3200" b="1" dirty="0" err="1">
                <a:latin typeface="Consolas" panose="020B0609020204030204" pitchFamily="49" charset="0"/>
              </a:rPr>
              <a:t>text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.charAt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(4)</a:t>
            </a:r>
            <a:r>
              <a:rPr lang="en-US" sz="3200" b="1" dirty="0">
                <a:latin typeface="Consolas" panose="020B0609020204030204" pitchFamily="49" charset="0"/>
              </a:rPr>
              <a:t>;	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7207250" y="3607626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DFDCF82-2D9E-444E-8CE4-5392750D9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6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776511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E37E94A8-D012-4104-8E38-3CFE1BC94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3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6000" y="1186663"/>
            <a:ext cx="9245600" cy="555171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let text = input[0];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for (let i = 0; i &lt; text.length; i++) 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switch (text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charAt(i)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  case 'a': sum += 1; break;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  case 'e': sum += 2; break;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console.log("Vowels sum = " + sum);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31236D2-3344-47FD-AB6B-9B5484A3A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41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EF5F-9B11-435F-B76E-F522A09CE2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1105891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C1C940-B02C-4169-880B-4146BC91C6B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5671A-1CC6-4052-83BC-A6D5563BA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dirty="0"/>
              <a:t>Сумира отделните цифри в него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– условие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08529" y="5027049"/>
            <a:ext cx="5421071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The sum of the digits is: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205021" y="51413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8552C38-656A-499C-93BC-BA27F9606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717550" y="5027049"/>
            <a:ext cx="1377950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1234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2808529" y="5740400"/>
            <a:ext cx="5421071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The sum of the digits is:33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11"/>
          <p:cNvSpPr/>
          <p:nvPr/>
        </p:nvSpPr>
        <p:spPr>
          <a:xfrm>
            <a:off x="2205021" y="58547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717550" y="5740400"/>
            <a:ext cx="1377950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564891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50414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40760" y="1773792"/>
            <a:ext cx="2411730" cy="766208"/>
            <a:chOff x="4573270" y="1695450"/>
            <a:chExt cx="241173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573270" y="1820079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384550" y="3322719"/>
            <a:ext cx="2933699" cy="1428191"/>
            <a:chOff x="3233517" y="3117850"/>
            <a:chExt cx="2933699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233517" y="3654899"/>
              <a:ext cx="29336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input.length</a:t>
              </a:r>
              <a:endParaRPr lang="en-US" sz="1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85806" y="2916256"/>
            <a:ext cx="752949" cy="4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0926" y="1562100"/>
            <a:ext cx="10090149" cy="44012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sum(input){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let number = input[0];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0; i &lt; number.length; i++)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sum += Number(number[i])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console.log(`The sum of the digits is:${sum}`);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95D48F5-0568-4493-9FB7-C7488B85E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306605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функция,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2800" dirty="0"/>
              <a:t>Получава два аргумента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n, m) </a:t>
            </a:r>
            <a:r>
              <a:rPr lang="en-US" sz="2800" dirty="0"/>
              <a:t>– </a:t>
            </a:r>
            <a:r>
              <a:rPr lang="bg-BG" sz="2800" dirty="0"/>
              <a:t>цели числа</a:t>
            </a:r>
            <a:endParaRPr lang="en-US" sz="2800" dirty="0"/>
          </a:p>
          <a:p>
            <a:pPr lvl="1"/>
            <a:r>
              <a:rPr lang="bg-BG" sz="2800" dirty="0"/>
              <a:t>Открива всички числа в диапазона между двете входни, </a:t>
            </a:r>
            <a:r>
              <a:rPr lang="bg-BG" sz="2800" b="1" dirty="0">
                <a:solidFill>
                  <a:schemeClr val="bg1"/>
                </a:solidFill>
              </a:rPr>
              <a:t>които се делят на 9</a:t>
            </a:r>
          </a:p>
          <a:p>
            <a:pPr lvl="1"/>
            <a:r>
              <a:rPr lang="bg-BG" sz="2800" dirty="0"/>
              <a:t>Принтира на първия ред резултата от сумата на числата</a:t>
            </a:r>
          </a:p>
          <a:p>
            <a:pPr lvl="1"/>
            <a:r>
              <a:rPr lang="bg-BG" sz="2800" dirty="0"/>
              <a:t>Принтира на втория ред отговарящите на условието числа, разделени с интервал</a:t>
            </a:r>
            <a:endParaRPr lang="en-US" sz="2800" dirty="0"/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Числа, които се делят на 9 – условие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FF74041-D758-45FE-8C3B-9BA3425D2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0" y="5816235"/>
            <a:ext cx="2268399" cy="5595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(100, 200)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851400" y="5562600"/>
            <a:ext cx="7112000" cy="10668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800" dirty="0"/>
              <a:t>The sum: 1683</a:t>
            </a:r>
          </a:p>
          <a:p>
            <a:r>
              <a:rPr lang="en-US" sz="2800" dirty="0"/>
              <a:t>108 117 126 135 144 153 162 171 180 189 198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712300" y="5943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8926348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100" y="2406650"/>
            <a:ext cx="3563416" cy="4075946"/>
          </a:xfrm>
        </p:spPr>
        <p:txBody>
          <a:bodyPr/>
          <a:lstStyle/>
          <a:p>
            <a:r>
              <a:rPr lang="en-US" dirty="0"/>
              <a:t>let a = 5;</a:t>
            </a:r>
          </a:p>
          <a:p>
            <a:r>
              <a:rPr lang="en-US" dirty="0"/>
              <a:t>switch (a){</a:t>
            </a:r>
          </a:p>
          <a:p>
            <a:r>
              <a:rPr lang="en-US" dirty="0"/>
              <a:t>  case 5:</a:t>
            </a:r>
          </a:p>
          <a:p>
            <a:r>
              <a:rPr lang="en-US" dirty="0"/>
              <a:t>  case 6:</a:t>
            </a:r>
          </a:p>
          <a:p>
            <a:r>
              <a:rPr lang="en-US" dirty="0"/>
              <a:t>    a = a + 1;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  default:</a:t>
            </a:r>
          </a:p>
          <a:p>
            <a:r>
              <a:rPr lang="en-US" dirty="0"/>
              <a:t>    a = a + 2;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Каква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стойността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b="1" dirty="0"/>
              <a:t>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програма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4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3" y="2597068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95506B7-2555-4E31-BDE9-B9E429304C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Числа, които се делят на 9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0925" y="1117600"/>
            <a:ext cx="10090149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 = Number(input[0]);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 = Number(input[1]);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outputNumbers = '';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i = n; i &lt; m;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if(i % 9 === 0){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TODO: Add the number to the sum.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TODO: Add the number to the outputNumbers.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95D48F5-0568-4493-9FB7-C7488B85E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306605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 Вземане на символ по индекс от текст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1AA7DA-95BA-41A9-A170-2C3EB1A8A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8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7639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006B75-6452-41F9-824F-9EFE393BA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3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62E322-2F4D-4780-A2D4-684ED2D3DF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9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7035" y="1784350"/>
            <a:ext cx="7030515" cy="622300"/>
          </a:xfrm>
        </p:spPr>
        <p:txBody>
          <a:bodyPr/>
          <a:lstStyle/>
          <a:p>
            <a:r>
              <a:rPr lang="en-US" dirty="0"/>
              <a:t>console.log(!(5 == 5) &amp;&amp; (4 + 1 == 5));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19804" y="5159913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02645B7-F87B-459C-886E-AC6E3CA44E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8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4450" y="1784350"/>
            <a:ext cx="6541565" cy="622300"/>
          </a:xfrm>
        </p:spPr>
        <p:txBody>
          <a:bodyPr/>
          <a:lstStyle/>
          <a:p>
            <a:r>
              <a:rPr lang="en-US" dirty="0"/>
              <a:t>console.log(!(3 == 3) || (3 == 5));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3. Какво ще се отпечата на конзолата, ако изпълним следната                 команда: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832980DA-0758-4F4A-B9A8-B9C91DD27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6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4450" y="1784351"/>
            <a:ext cx="6019800" cy="6223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3"/>
            <a:chOff x="1065712" y="4121282"/>
            <a:chExt cx="4114800" cy="1505093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1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87027" y="5340716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87EB85DC-B934-4C7D-8A1C-5E7576973D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6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548" y="2509468"/>
            <a:ext cx="5349002" cy="3296581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number = 101;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&gt;=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("Larger than 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&lt;= 101)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("Less than 101");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2750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3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79000" y="1863859"/>
            <a:ext cx="3073300" cy="1295309"/>
            <a:chOff x="8927299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27299" y="2616448"/>
              <a:ext cx="3037711" cy="653746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 101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D327C590-7E57-4714-B23F-B574F8264D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9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6000" y="4193641"/>
            <a:ext cx="2891652" cy="1901866"/>
            <a:chOff x="5213760" y="4570824"/>
            <a:chExt cx="3375809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13760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054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18550" y="2242604"/>
            <a:ext cx="3189108" cy="1266985"/>
            <a:chOff x="8913735" y="2302916"/>
            <a:chExt cx="304783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13735" y="2555862"/>
              <a:ext cx="3037711" cy="668361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error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E0AC17F-D83E-40BC-B275-DBD3B6D48B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 txBox="1">
            <a:spLocks/>
          </p:cNvSpPr>
          <p:nvPr/>
        </p:nvSpPr>
        <p:spPr>
          <a:xfrm>
            <a:off x="702548" y="2509468"/>
            <a:ext cx="5349002" cy="372676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role = "Administrator";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password = "SoftUni";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(role == "SoftUni")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(password == "SoftUni")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console.log("Welcome!");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4515</TotalTime>
  <Words>2475</Words>
  <Application>Microsoft Office PowerPoint</Application>
  <PresentationFormat>Widescreen</PresentationFormat>
  <Paragraphs>495</Paragraphs>
  <Slides>44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Работа с по-сложни For-цикли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Работа с текст – charAt(index)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Сумиране на числа – решение</vt:lpstr>
      <vt:lpstr>Числа, които се делят на 9 – условие</vt:lpstr>
      <vt:lpstr>Числа, които се делят на 9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89</cp:revision>
  <dcterms:created xsi:type="dcterms:W3CDTF">2018-05-23T13:08:44Z</dcterms:created>
  <dcterms:modified xsi:type="dcterms:W3CDTF">2021-09-29T20:15:07Z</dcterms:modified>
  <cp:category>computer programming;programming;C#;програмиране;кодиране</cp:category>
</cp:coreProperties>
</file>