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583" r:id="rId5"/>
    <p:sldId id="259" r:id="rId6"/>
    <p:sldId id="260" r:id="rId7"/>
    <p:sldId id="26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708" r:id="rId16"/>
    <p:sldId id="294" r:id="rId17"/>
    <p:sldId id="295" r:id="rId18"/>
    <p:sldId id="296" r:id="rId19"/>
    <p:sldId id="297" r:id="rId20"/>
    <p:sldId id="298" r:id="rId21"/>
    <p:sldId id="299" r:id="rId22"/>
    <p:sldId id="709" r:id="rId23"/>
    <p:sldId id="300" r:id="rId24"/>
    <p:sldId id="301" r:id="rId25"/>
    <p:sldId id="710" r:id="rId26"/>
    <p:sldId id="707" r:id="rId27"/>
    <p:sldId id="711" r:id="rId28"/>
    <p:sldId id="302" r:id="rId29"/>
    <p:sldId id="278" r:id="rId30"/>
    <p:sldId id="282" r:id="rId31"/>
    <p:sldId id="614" r:id="rId32"/>
    <p:sldId id="608" r:id="rId33"/>
    <p:sldId id="284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Lesson Summary" id="{B444B097-54FE-4BDD-A794-52F89F95C39B}">
          <p14:sldIdLst>
            <p14:sldId id="583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708"/>
          </p14:sldIdLst>
        </p14:section>
        <p14:section name="Git" id="{1990DD22-31CC-47B0-8533-0F418DBAFFCD}">
          <p14:sldIdLst>
            <p14:sldId id="294"/>
            <p14:sldId id="295"/>
            <p14:sldId id="296"/>
            <p14:sldId id="297"/>
            <p14:sldId id="298"/>
            <p14:sldId id="299"/>
            <p14:sldId id="709"/>
          </p14:sldIdLst>
        </p14:section>
        <p14:section name="GitHub" id="{8DCB0D91-43C6-4108-88E2-62423B2BD6A2}">
          <p14:sldIdLst>
            <p14:sldId id="300"/>
            <p14:sldId id="301"/>
            <p14:sldId id="710"/>
            <p14:sldId id="707"/>
            <p14:sldId id="711"/>
            <p14:sldId id="302"/>
          </p14:sldIdLst>
        </p14:section>
        <p14:section name="Conclusion" id="{93B86954-CFB0-4F95-B5C1-1E5D9EEF5A46}">
          <p14:sldIdLst>
            <p14:sldId id="278"/>
            <p14:sldId id="282"/>
            <p14:sldId id="614"/>
            <p14:sldId id="608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71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control systems </a:t>
            </a:r>
            <a:r>
              <a:rPr lang="en-US" b="0" dirty="0"/>
              <a:t>are critical for the software development process and </a:t>
            </a:r>
            <a:r>
              <a:rPr lang="en-US" b="1" dirty="0"/>
              <a:t>coding in a team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Virtually </a:t>
            </a:r>
            <a:r>
              <a:rPr lang="en-US" b="1" dirty="0"/>
              <a:t>all major companies </a:t>
            </a:r>
            <a:r>
              <a:rPr lang="en-US" b="0" dirty="0"/>
              <a:t>and software development teams </a:t>
            </a:r>
            <a:r>
              <a:rPr lang="en-US" b="1" dirty="0"/>
              <a:t>use source control systems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are </a:t>
            </a:r>
            <a:r>
              <a:rPr lang="en-US" b="1" dirty="0"/>
              <a:t>no exceptions</a:t>
            </a:r>
            <a:r>
              <a:rPr lang="en-US" b="0" dirty="0"/>
              <a:t>: if you are a developer, you should know how to work with source control systems like </a:t>
            </a:r>
            <a:r>
              <a:rPr lang="en-US" b="1" dirty="0"/>
              <a:t>Git</a:t>
            </a:r>
            <a:r>
              <a:rPr lang="en-US" b="0" dirty="0"/>
              <a:t> and </a:t>
            </a:r>
            <a:r>
              <a:rPr lang="en-US" b="1" dirty="0"/>
              <a:t>SVN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"</a:t>
            </a:r>
            <a:r>
              <a:rPr lang="en-US" b="1" dirty="0"/>
              <a:t>Source control</a:t>
            </a:r>
            <a:r>
              <a:rPr lang="en-US" b="0" dirty="0"/>
              <a:t>" or "</a:t>
            </a:r>
            <a:r>
              <a:rPr lang="en-US" b="1" dirty="0"/>
              <a:t>version control</a:t>
            </a:r>
            <a:r>
              <a:rPr lang="en-US" b="0" dirty="0"/>
              <a:t>" is a concept</a:t>
            </a:r>
            <a:r>
              <a:rPr lang="bg-BG" b="0" dirty="0"/>
              <a:t> </a:t>
            </a:r>
            <a:r>
              <a:rPr lang="en-US" b="0" dirty="0"/>
              <a:t>in software engineering, used every day by </a:t>
            </a:r>
            <a:r>
              <a:rPr lang="en-US" b="1" dirty="0"/>
              <a:t>millions of developers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r>
              <a:rPr lang="en-US" b="1" dirty="0"/>
              <a:t>Source control systems </a:t>
            </a:r>
            <a:r>
              <a:rPr lang="en-US" dirty="0"/>
              <a:t>keep the source code and other project assets in a shared </a:t>
            </a:r>
            <a:r>
              <a:rPr lang="en-US" b="1" dirty="0"/>
              <a:t>repository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available through the Internet or in a local environment.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 of the code,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the local changes, </a:t>
            </a:r>
            <a:r>
              <a:rPr lang="en-US" b="1" dirty="0"/>
              <a:t>merge </a:t>
            </a:r>
            <a:r>
              <a:rPr lang="en-US" b="0" dirty="0"/>
              <a:t>the </a:t>
            </a:r>
            <a:r>
              <a:rPr lang="en-US" dirty="0"/>
              <a:t>conflicting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collaborate </a:t>
            </a:r>
            <a:r>
              <a:rPr lang="en-US" dirty="0"/>
              <a:t>with the other developers.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They can also view the </a:t>
            </a:r>
            <a:r>
              <a:rPr lang="en-US" b="1" dirty="0"/>
              <a:t>change logs </a:t>
            </a:r>
            <a:r>
              <a:rPr lang="en-US" dirty="0"/>
              <a:t>(the project history),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different </a:t>
            </a:r>
            <a:r>
              <a:rPr lang="en-US" b="1" dirty="0"/>
              <a:t>versions</a:t>
            </a:r>
            <a:r>
              <a:rPr lang="en-US" dirty="0"/>
              <a:t> of the same file and </a:t>
            </a:r>
            <a:r>
              <a:rPr lang="en-US" b="1" dirty="0"/>
              <a:t>restore previous versions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branch</a:t>
            </a:r>
            <a:r>
              <a:rPr lang="en-US" dirty="0"/>
              <a:t> the code into separate line of development and many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Git </a:t>
            </a:r>
            <a:r>
              <a:rPr lang="en-US" dirty="0"/>
              <a:t>is the most popular source control system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distributed source control system</a:t>
            </a:r>
            <a:r>
              <a:rPr lang="en-US" dirty="0"/>
              <a:t>, a very powerful tool for version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team collaboration at the source code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dirty="0"/>
              <a:t>is the system behind </a:t>
            </a:r>
            <a:r>
              <a:rPr lang="en-US" b="1" dirty="0"/>
              <a:t>GitHub</a:t>
            </a:r>
            <a:r>
              <a:rPr lang="en-US" dirty="0"/>
              <a:t>, the largest software project hosting portal in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popular version control systems are: </a:t>
            </a:r>
            <a:r>
              <a:rPr lang="en-US" b="1" dirty="0"/>
              <a:t>SVN</a:t>
            </a:r>
            <a:r>
              <a:rPr lang="en-US" dirty="0"/>
              <a:t>, </a:t>
            </a:r>
            <a:r>
              <a:rPr lang="en-US" b="1" dirty="0"/>
              <a:t>TFS</a:t>
            </a:r>
            <a:r>
              <a:rPr lang="en-US" dirty="0"/>
              <a:t> and </a:t>
            </a:r>
            <a:r>
              <a:rPr lang="en-US" b="1" dirty="0"/>
              <a:t>Perforce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the #1 site for </a:t>
            </a:r>
            <a:r>
              <a:rPr lang="en-US" b="1" dirty="0"/>
              <a:t>Git project hosting </a:t>
            </a:r>
            <a:r>
              <a:rPr lang="en-US" dirty="0"/>
              <a:t>and </a:t>
            </a:r>
            <a:r>
              <a:rPr lang="en-US" b="1" dirty="0"/>
              <a:t>developer collaboration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hosts almost all </a:t>
            </a:r>
            <a:r>
              <a:rPr lang="en-US" b="1" dirty="0"/>
              <a:t>major open-source projects </a:t>
            </a:r>
            <a:r>
              <a:rPr lang="en-US" dirty="0"/>
              <a:t>from the software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provides </a:t>
            </a:r>
            <a:r>
              <a:rPr lang="en-US" b="1" dirty="0"/>
              <a:t>Git hosting </a:t>
            </a:r>
            <a:r>
              <a:rPr lang="en-US" dirty="0"/>
              <a:t>+ </a:t>
            </a:r>
            <a:r>
              <a:rPr lang="en-US" b="1" dirty="0"/>
              <a:t>issue tracker </a:t>
            </a:r>
            <a:r>
              <a:rPr lang="en-US" dirty="0"/>
              <a:t>+ </a:t>
            </a:r>
            <a:r>
              <a:rPr lang="en-US" b="1" dirty="0"/>
              <a:t>project tracker </a:t>
            </a:r>
            <a:r>
              <a:rPr lang="en-US" dirty="0"/>
              <a:t>+ </a:t>
            </a:r>
            <a:r>
              <a:rPr lang="en-US" b="1" dirty="0"/>
              <a:t>build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+ many other tools for developers and team collaboration.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Millions of developers </a:t>
            </a:r>
            <a:r>
              <a:rPr lang="en-US" dirty="0"/>
              <a:t>use GitHub every day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 and </a:t>
            </a:r>
            <a:r>
              <a:rPr lang="en-US" b="1" dirty="0"/>
              <a:t>commit source code</a:t>
            </a:r>
            <a:r>
              <a:rPr lang="en-US" dirty="0"/>
              <a:t> and documentation,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track, review and </a:t>
            </a:r>
            <a:r>
              <a:rPr lang="en-US" b="1" dirty="0"/>
              <a:t>control changes</a:t>
            </a:r>
            <a:r>
              <a:rPr lang="en-US" dirty="0"/>
              <a:t> in the code,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code,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manage, discuss and </a:t>
            </a:r>
            <a:r>
              <a:rPr lang="en-US" b="1" dirty="0"/>
              <a:t>track issues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 project plans, </a:t>
            </a:r>
            <a:r>
              <a:rPr lang="en-US" b="1" dirty="0"/>
              <a:t>tasks </a:t>
            </a:r>
            <a:r>
              <a:rPr lang="en-US" dirty="0"/>
              <a:t>and schedule,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  <a:r>
              <a:rPr lang="en-US" dirty="0"/>
              <a:t>, test and deploy projects.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today should be familiar with Git and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 </a:t>
            </a:r>
            <a:r>
              <a:rPr lang="en-US" dirty="0"/>
              <a:t>we teach the concepts of </a:t>
            </a:r>
            <a:r>
              <a:rPr lang="en-US" b="1" dirty="0"/>
              <a:t>source control systems</a:t>
            </a:r>
            <a:r>
              <a:rPr lang="en-US" dirty="0"/>
              <a:t>, and how to use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early in our end-to-end educational program for software developers, to enable students to create a </a:t>
            </a:r>
            <a:r>
              <a:rPr lang="en-US" b="1" dirty="0"/>
              <a:t>portfolio of practical projects</a:t>
            </a:r>
            <a:r>
              <a:rPr lang="en-US" dirty="0"/>
              <a:t>, which helps them to start their first developer job.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0075" y="4239000"/>
            <a:ext cx="1636981" cy="221392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desktop.githu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57.jpeg"/><Relationship Id="rId23" Type="http://schemas.openxmlformats.org/officeDocument/2006/relationships/image" Target="../media/image6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56346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76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3" y="3289867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  <p:pic>
        <p:nvPicPr>
          <p:cNvPr id="13" name="Picture 6" descr="http://gregrickaby.com/wp-content/uploads/2012/03/github-logo.png">
            <a:extLst>
              <a:ext uri="{FF2B5EF4-FFF2-40B4-BE49-F238E27FC236}">
                <a16:creationId xmlns:a16="http://schemas.microsoft.com/office/drawing/2014/main" id="{97B5C3D3-F152-436C-85DF-4055DA3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990170"/>
            <a:ext cx="3112505" cy="123426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== saves a set of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:a16="http://schemas.microsoft.com/office/drawing/2014/main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449000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 The Code Review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614" y="1629469"/>
            <a:ext cx="9082251" cy="4741570"/>
          </a:xfrm>
          <a:prstGeom prst="roundRect">
            <a:avLst>
              <a:gd name="adj" fmla="val 1096"/>
            </a:avLst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40C49B-C18A-40FC-BF45-961930BA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6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</a:t>
            </a:r>
            <a:r>
              <a:rPr lang="en-US" sz="3600" dirty="0"/>
              <a:t> == distributed </a:t>
            </a:r>
            <a:r>
              <a:rPr lang="en-US" sz="36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sz="3400" dirty="0"/>
              <a:t>The most popular in the world</a:t>
            </a:r>
          </a:p>
          <a:p>
            <a:pPr lvl="1"/>
            <a:r>
              <a:rPr lang="en-US" sz="3400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Works with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remote </a:t>
            </a:r>
            <a:r>
              <a:rPr lang="en-US" sz="36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 bash </a:t>
            </a:r>
            <a:r>
              <a:rPr lang="en-US" sz="36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Runs on Linux, macOS and Windows (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600" dirty="0"/>
              <a:t>)</a:t>
            </a:r>
          </a:p>
          <a:p>
            <a:pPr lvl="1"/>
            <a:r>
              <a:rPr lang="en-US" sz="3400" dirty="0">
                <a:hlinkClick r:id="rId2"/>
              </a:rPr>
              <a:t>https://git-scm.com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07D66-CC84-41AD-9FD6-CEEF9E994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2" y="1899399"/>
            <a:ext cx="2673753" cy="1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git, Git Bash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Windows: Git for Windows (msysGit)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07902" cy="5207396"/>
          </a:xfrm>
        </p:spPr>
        <p:txBody>
          <a:bodyPr>
            <a:normAutofit/>
          </a:bodyPr>
          <a:lstStyle/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 and </a:t>
            </a:r>
            <a:r>
              <a:rPr lang="en-US" b="1" dirty="0"/>
              <a:t>Source Control Systems</a:t>
            </a:r>
            <a:endParaRPr lang="en-US" dirty="0"/>
          </a:p>
          <a:p>
            <a:pPr marL="720725" lvl="1" indent="-457200">
              <a:lnSpc>
                <a:spcPts val="4000"/>
              </a:lnSpc>
            </a:pPr>
            <a:r>
              <a:rPr lang="en-US" dirty="0"/>
              <a:t>Vocabulary: </a:t>
            </a:r>
            <a:r>
              <a:rPr lang="en-US" b="1" dirty="0"/>
              <a:t>Clone</a:t>
            </a:r>
            <a:r>
              <a:rPr lang="en-US" dirty="0"/>
              <a:t> a Repo, </a:t>
            </a:r>
            <a:r>
              <a:rPr lang="en-US" b="1" dirty="0"/>
              <a:t>Commit</a:t>
            </a:r>
            <a:r>
              <a:rPr lang="en-US" dirty="0"/>
              <a:t> a Changeset, </a:t>
            </a:r>
            <a:r>
              <a:rPr lang="en-US" b="1" dirty="0"/>
              <a:t>Push</a:t>
            </a:r>
            <a:r>
              <a:rPr lang="en-US" dirty="0"/>
              <a:t> the Changes, </a:t>
            </a:r>
            <a:r>
              <a:rPr lang="en-US" b="1" dirty="0"/>
              <a:t>Pull</a:t>
            </a:r>
            <a:r>
              <a:rPr lang="en-US" dirty="0"/>
              <a:t> Changes, </a:t>
            </a:r>
            <a:r>
              <a:rPr lang="en-US" b="1" dirty="0"/>
              <a:t>Merge </a:t>
            </a:r>
            <a:r>
              <a:rPr lang="en-US" dirty="0"/>
              <a:t>Changes</a:t>
            </a:r>
            <a:endParaRPr lang="bg-BG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</a:t>
            </a:r>
          </a:p>
          <a:p>
            <a:pPr marL="742950" lvl="1" indent="-479425">
              <a:lnSpc>
                <a:spcPts val="4000"/>
              </a:lnSpc>
            </a:pPr>
            <a:r>
              <a:rPr lang="en-US" dirty="0"/>
              <a:t>Working with git, Git Bash, and </a:t>
            </a:r>
            <a:r>
              <a:rPr lang="en-US" dirty="0" err="1"/>
              <a:t>TortoiseGit</a:t>
            </a:r>
            <a:endParaRPr lang="en-US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GitHub</a:t>
            </a:r>
          </a:p>
          <a:p>
            <a:pPr marL="720725" lvl="1" indent="-431800">
              <a:lnSpc>
                <a:spcPts val="4000"/>
              </a:lnSpc>
            </a:pPr>
            <a:r>
              <a:rPr lang="en-US" dirty="0"/>
              <a:t>Create a Repo, Clone, Commit, Push, Conflicts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3FF27-5018-40E1-AEBC-D79EDFD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68" y="1482439"/>
            <a:ext cx="1394510" cy="1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7F6BFD3-EA11-4B36-AC27-EBF95E3766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Modify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Commit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836C6-1C7D-420C-9AC4-CB00791054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Git: 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E1692-8F99-45F8-A91A-4B77A2DDB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42" y="2047035"/>
            <a:ext cx="2941128" cy="12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06622"/>
            <a:ext cx="3283031" cy="3283031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87E0A78-55DD-4121-BCC5-02B077720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World's #1 Developer Collaboration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30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B51CA-013B-4B62-987F-ADADC8D4954A}"/>
              </a:ext>
            </a:extLst>
          </p:cNvPr>
          <p:cNvSpPr txBox="1"/>
          <p:nvPr/>
        </p:nvSpPr>
        <p:spPr>
          <a:xfrm>
            <a:off x="7728000" y="3578520"/>
            <a:ext cx="4353000" cy="30146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reviews</a:t>
            </a:r>
            <a:r>
              <a:rPr kumimoji="0" lang="en-US" sz="3198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(pull</a:t>
            </a:r>
            <a:r>
              <a:rPr kumimoji="0" lang="en-US" sz="3198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requests)</a:t>
            </a:r>
            <a:endParaRPr kumimoji="0" lang="en-US" sz="3198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846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6" y="1356962"/>
            <a:ext cx="4483315" cy="4104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50" y="1356961"/>
            <a:ext cx="6839772" cy="515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35E3210-517A-4775-88D7-872FFFB10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a repository from GitHub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local files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</a:t>
            </a:r>
            <a:r>
              <a:rPr lang="en-US" dirty="0"/>
              <a:t>changes (local)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:a16="http://schemas.microsoft.com/office/drawing/2014/main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4912" y="1899399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4912" y="326870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4912" y="4686232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add . &amp; git commit -m "Added something"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4912" y="602462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push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530AA9B-5205-4E7A-A476-8144E8BE9C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Create Repo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Edit Files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479EFF-897A-4139-A158-F9A3A088D2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GitHub: 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C8547-56FF-4088-BA89-69A6F48D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12" y="1027568"/>
            <a:ext cx="3282176" cy="3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738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364" y="1550538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5403" y="1314000"/>
            <a:ext cx="9595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81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6000" y="4383126"/>
            <a:ext cx="1952591" cy="21131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86486" y="1618542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742880" y="1658775"/>
            <a:ext cx="8736994" cy="45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shared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3200" dirty="0">
                <a:solidFill>
                  <a:schemeClr val="bg2"/>
                </a:solidFill>
              </a:rPr>
              <a:t>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 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B400-C734-40C9-8C2F-2F3051800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0088282" cy="5201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Source control systems </a:t>
            </a:r>
            <a:r>
              <a:rPr lang="en-US" dirty="0"/>
              <a:t>keep the source code</a:t>
            </a:r>
            <a:br>
              <a:rPr lang="en-US" dirty="0"/>
            </a:br>
            <a:r>
              <a:rPr lang="en-US" dirty="0"/>
              <a:t>(+ other project assets) in a shared </a:t>
            </a:r>
            <a:r>
              <a:rPr lang="en-US" b="1" dirty="0"/>
              <a:t>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version, </a:t>
            </a: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local changes, view the change logs, etc.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 </a:t>
            </a:r>
            <a:r>
              <a:rPr lang="en-US" dirty="0"/>
              <a:t>is the most popular source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 version control systems: SVN, TFS, Perforce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GitHub </a:t>
            </a:r>
            <a:r>
              <a:rPr lang="en-US" dirty="0"/>
              <a:t>is the #1 site for Git project hosting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Git hosting + issue tracker +</a:t>
            </a:r>
            <a:br>
              <a:rPr lang="en-US" dirty="0"/>
            </a:br>
            <a:r>
              <a:rPr lang="en-US" dirty="0"/>
              <a:t>project tracker + build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565C7-8C72-4D3C-91CB-827E5CF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Systems: Lesson 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D35825-B857-459D-9BD5-AEB62E1BB913}"/>
              </a:ext>
            </a:extLst>
          </p:cNvPr>
          <p:cNvSpPr txBox="1">
            <a:spLocks/>
          </p:cNvSpPr>
          <p:nvPr/>
        </p:nvSpPr>
        <p:spPr>
          <a:xfrm>
            <a:off x="11629559" y="6506199"/>
            <a:ext cx="489317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82CFC-4638-4A87-BBF3-7B4696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88" y="3579714"/>
            <a:ext cx="1665171" cy="736838"/>
          </a:xfrm>
          <a:prstGeom prst="rect">
            <a:avLst/>
          </a:prstGeom>
        </p:spPr>
      </p:pic>
      <p:pic>
        <p:nvPicPr>
          <p:cNvPr id="16388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F55B41A1-5D7A-4303-9B08-9B6EB1E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23" y="1390630"/>
            <a:ext cx="1352570" cy="1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A7808-DE9E-4A37-A08C-69DDC509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1844" y="5627273"/>
            <a:ext cx="2074156" cy="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0D30FDF-47BC-4FE3-8275-7A02DD1B5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Code: Source Control Systems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br>
              <a:rPr lang="bg-BG" sz="3500" dirty="0"/>
            </a:br>
            <a:r>
              <a:rPr lang="en-US" sz="3500" dirty="0"/>
              <a:t>Management (SCM)</a:t>
            </a:r>
            <a:r>
              <a:rPr lang="bg-BG" sz="3500" dirty="0">
                <a:cs typeface="Arial" charset="0"/>
              </a:rPr>
              <a:t> ≈</a:t>
            </a:r>
            <a:r>
              <a:rPr lang="en-US" sz="3500" dirty="0">
                <a:cs typeface="Arial" charset="0"/>
              </a:rPr>
              <a:t> </a:t>
            </a:r>
            <a:r>
              <a:rPr lang="en-US" sz="3500" b="1" dirty="0">
                <a:cs typeface="Arial" charset="0"/>
              </a:rPr>
              <a:t>source control system</a:t>
            </a:r>
            <a:endParaRPr lang="en-US" sz="3500" b="1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A010A616-4A80-4202-9AE9-8491DAD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5" y="1089000"/>
            <a:ext cx="1577365" cy="15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44000"/>
            <a:ext cx="10129234" cy="5546589"/>
          </a:xfrm>
        </p:spPr>
        <p:txBody>
          <a:bodyPr>
            <a:normAutofit/>
          </a:bodyPr>
          <a:lstStyle/>
          <a:p>
            <a:r>
              <a:rPr lang="en-US" b="1" dirty="0"/>
              <a:t>Version control systems </a:t>
            </a:r>
            <a:r>
              <a:rPr lang="en-US" dirty="0"/>
              <a:t>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97685-8719-4FC5-9F09-7F3B79FE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0" y="2336686"/>
            <a:ext cx="5517950" cy="43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2451</Words>
  <Application>Microsoft Office PowerPoint</Application>
  <PresentationFormat>Widescreen</PresentationFormat>
  <Paragraphs>332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Source Control Systems: Lesson Summary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 Requests: The Code Review Process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Git: Live Demo</vt:lpstr>
      <vt:lpstr>GitHub</vt:lpstr>
      <vt:lpstr>What is GitHub?</vt:lpstr>
      <vt:lpstr>Creating a GitHub Repository</vt:lpstr>
      <vt:lpstr>GitHub – Example</vt:lpstr>
      <vt:lpstr>GitHub: Live Demo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67</cp:revision>
  <dcterms:created xsi:type="dcterms:W3CDTF">2018-05-23T13:08:44Z</dcterms:created>
  <dcterms:modified xsi:type="dcterms:W3CDTF">2022-04-27T06:46:56Z</dcterms:modified>
  <cp:category>programming;computer programming;software development;web development</cp:category>
</cp:coreProperties>
</file>