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3" r:id="rId2"/>
    <p:sldMasterId id="2147483734" r:id="rId3"/>
  </p:sldMasterIdLst>
  <p:notesMasterIdLst>
    <p:notesMasterId r:id="rId25"/>
  </p:notesMasterIdLst>
  <p:handoutMasterIdLst>
    <p:handoutMasterId r:id="rId26"/>
  </p:handoutMasterIdLst>
  <p:sldIdLst>
    <p:sldId id="256" r:id="rId4"/>
    <p:sldId id="287" r:id="rId5"/>
    <p:sldId id="258" r:id="rId6"/>
    <p:sldId id="632" r:id="rId7"/>
    <p:sldId id="608" r:id="rId8"/>
    <p:sldId id="261" r:id="rId9"/>
    <p:sldId id="269" r:id="rId10"/>
    <p:sldId id="262" r:id="rId11"/>
    <p:sldId id="263" r:id="rId12"/>
    <p:sldId id="264" r:id="rId13"/>
    <p:sldId id="312" r:id="rId14"/>
    <p:sldId id="492" r:id="rId15"/>
    <p:sldId id="268" r:id="rId16"/>
    <p:sldId id="270" r:id="rId17"/>
    <p:sldId id="271" r:id="rId18"/>
    <p:sldId id="614" r:id="rId19"/>
    <p:sldId id="615" r:id="rId20"/>
    <p:sldId id="272" r:id="rId21"/>
    <p:sldId id="278" r:id="rId22"/>
    <p:sldId id="280" r:id="rId23"/>
    <p:sldId id="28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342FEBD-26D1-436B-AC56-7EC5DB266A07}">
          <p14:sldIdLst>
            <p14:sldId id="256"/>
            <p14:sldId id="287"/>
            <p14:sldId id="258"/>
          </p14:sldIdLst>
        </p14:section>
        <p14:section name="Partners" id="{783DEDEE-CB4E-429E-AF53-A548D51732E9}">
          <p14:sldIdLst>
            <p14:sldId id="632"/>
            <p14:sldId id="608"/>
          </p14:sldIdLst>
        </p14:section>
        <p14:section name="Introduction" id="{7C2F6FA8-27CD-4EF1-BCC5-C3CA6958A557}">
          <p14:sldIdLst>
            <p14:sldId id="261"/>
            <p14:sldId id="269"/>
            <p14:sldId id="262"/>
            <p14:sldId id="263"/>
          </p14:sldIdLst>
        </p14:section>
        <p14:section name="Trainers and Team" id="{2EE8BF26-A732-457D-9965-28337059A8FB}">
          <p14:sldIdLst>
            <p14:sldId id="264"/>
            <p14:sldId id="312"/>
            <p14:sldId id="492"/>
          </p14:sldIdLst>
        </p14:section>
        <p14:section name="Course Objectives" id="{0A29C37D-6F4E-4A6F-90D3-669657AC39A8}">
          <p14:sldIdLst>
            <p14:sldId id="268"/>
            <p14:sldId id="270"/>
            <p14:sldId id="271"/>
            <p14:sldId id="614"/>
            <p14:sldId id="615"/>
            <p14:sldId id="272"/>
          </p14:sldIdLst>
        </p14:section>
        <p14:section name="Conclusion" id="{8EC75E86-77E3-4EF2-A234-DFD9FF50D827}">
          <p14:sldIdLst>
            <p14:sldId id="278"/>
            <p14:sldId id="280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 Kostadinov" initials="VK" lastIdx="1" clrIdx="0">
    <p:extLst>
      <p:ext uri="{19B8F6BF-5375-455C-9EA6-DF929625EA0E}">
        <p15:presenceInfo xmlns:p15="http://schemas.microsoft.com/office/powerpoint/2012/main" userId="44d480366d3ecb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000000"/>
    <a:srgbClr val="234465"/>
    <a:srgbClr val="00B050"/>
    <a:srgbClr val="44A9F8"/>
    <a:srgbClr val="444444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41" autoAdjust="0"/>
    <p:restoredTop sz="95214" autoAdjust="0"/>
  </p:normalViewPr>
  <p:slideViewPr>
    <p:cSldViewPr showGuides="1">
      <p:cViewPr varScale="1">
        <p:scale>
          <a:sx n="86" d="100"/>
          <a:sy n="86" d="100"/>
        </p:scale>
        <p:origin x="456" y="67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95912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1402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60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987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6512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5114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5.png"/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12" Type="http://schemas.openxmlformats.org/officeDocument/2006/relationships/image" Target="../media/image23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D44D1ED0-4CF2-48F5-8601-EF19DBFF30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61176CCE-C3CD-48FC-A363-C9C6B2F9C7A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66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05499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C90454A8-8DED-41FA-8C64-98C59ED05AC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26EA1B0-5C01-4B1F-A7D5-69585F52AE8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43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83B923C4-F02D-4169-A71A-ED47E08A19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73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E177DF36-5BBE-4A33-8858-3556FD80B9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16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E50D9555-E13D-4A67-8313-A5A265A0FE6C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80F4EBEF-C2A0-467A-9B0F-5FE1D0EE18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97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62562327-834D-41B7-8EB4-A03A103927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3884463E-D640-483D-95CD-BACDF8A3904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60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FD77484E-1466-4B8B-A7AB-A7354212EEC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AE0CB74C-3F21-4FFA-94BF-B00D6E1DC2F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83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C001D526-445B-4E2E-A3FC-CF4EA763881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6A4EFFF-377A-45B9-A482-3A9379B0004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68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702F695C-9F40-4BDE-AEE4-EE797F51CA6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4236D8A-9B04-45F8-B77A-7C90CF2B21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43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dirty="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9E030181-A088-4EDD-8DDE-1513AA32D227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783294F7-377E-4FDE-ACE9-234E2C336881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12"/>
              </a:rPr>
              <a:t>https://softuni.bg</a:t>
            </a:r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dirty="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8026D843-283F-436B-AAB7-380A4AD7465E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542FD576-C21D-443D-9B73-A2B88194E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38768FDA-4969-4493-92B2-4FC59479054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11216FEE-BDE4-4455-85E9-0DB76F8DE7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85757D8D-A59F-49B0-8E6F-147C5E73C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9C46B9D5-E39A-4711-AD51-59D98E677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C84D0005-71D8-43E6-BF4A-A722262F0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ADCE3C48-8FED-42B6-8834-FFB04B29C0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9ED79F8B-1C43-4037-8070-54A495219FB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086480B1-4F23-47F8-8C9A-E4A583930EC2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E9C430F3-BD4C-4575-BE98-94BD331592C0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A83047C6-45DD-4A6E-BDF0-9EDF332DA111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6E765456-C93E-4140-B48B-640E39889EDA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AA1F1997-D421-44DD-B450-32C07CC5DC1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4BC72550-E848-4E47-8509-9B0E4BFFA073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59DE12F7-2B75-495E-B6EC-B3B237B86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64DE2925-F36E-4DD6-AA59-0A9A3670FF46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19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about.softuni.bg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1C43AE09-DE35-4686-862E-5E5E4309ABA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E6EAF131-FAAC-45C9-AAC5-29662E2FBFE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FCFB34C-7F6A-465E-AE2A-8739B7596A81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054BF032-AFA8-4D54-802D-F636E7E20454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418F2A3B-CFCB-4EBF-8462-6E2EA674E9B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03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01635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59245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55237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8491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5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515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32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0764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2489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422328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39191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80271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14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82136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211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6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B70F905C-78B1-4486-9420-F277657111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4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796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architecture-series" TargetMode="External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#!/List/ByCategory/307/JS-Advanced-Exams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forum/categories/19/" TargetMode="External"/><Relationship Id="rId3" Type="http://schemas.openxmlformats.org/officeDocument/2006/relationships/image" Target="../media/image46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acebook.com/groups/SoftUniJavaScriptCommunity/" TargetMode="Externa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1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26.png"/><Relationship Id="rId21" Type="http://schemas.openxmlformats.org/officeDocument/2006/relationships/image" Target="../media/image35.png"/><Relationship Id="rId7" Type="http://schemas.openxmlformats.org/officeDocument/2006/relationships/image" Target="../media/image28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3.png"/><Relationship Id="rId25" Type="http://schemas.openxmlformats.org/officeDocument/2006/relationships/image" Target="../media/image37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27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0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27.png"/><Relationship Id="rId15" Type="http://schemas.openxmlformats.org/officeDocument/2006/relationships/image" Target="../media/image32.jpeg"/><Relationship Id="rId23" Type="http://schemas.openxmlformats.org/officeDocument/2006/relationships/image" Target="../media/image36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4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9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421" y="1212344"/>
            <a:ext cx="10965303" cy="882654"/>
          </a:xfrm>
        </p:spPr>
        <p:txBody>
          <a:bodyPr>
            <a:normAutofit/>
          </a:bodyPr>
          <a:lstStyle/>
          <a:p>
            <a:r>
              <a:rPr lang="en-US" sz="4000" b="1" dirty="0"/>
              <a:t>Course Introduction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5887"/>
            <a:ext cx="12097731" cy="882654"/>
          </a:xfrm>
        </p:spPr>
        <p:txBody>
          <a:bodyPr>
            <a:noAutofit/>
          </a:bodyPr>
          <a:lstStyle/>
          <a:p>
            <a:r>
              <a:rPr lang="en-US" sz="5400" dirty="0"/>
              <a:t>JavaScript Advanced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708505" y="6101885"/>
            <a:ext cx="2951518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4876" y="4689000"/>
            <a:ext cx="2980696" cy="454398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4876" y="5014570"/>
            <a:ext cx="2980696" cy="44479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2" descr="Javascript, Js, ÐÐ¾Ð³Ð¾, ÐÐ·ÑÐ¾Ð´Ð½Ð¸Ñ ÐÐ¾Ð´">
            <a:extLst>
              <a:ext uri="{FF2B5EF4-FFF2-40B4-BE49-F238E27FC236}">
                <a16:creationId xmlns:a16="http://schemas.microsoft.com/office/drawing/2014/main" id="{4C75A333-5C91-412E-9C84-4E59CC741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27" y="2192731"/>
            <a:ext cx="2305546" cy="2305546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5134252-40F9-46B4-BBD6-6D4B8573AA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739" y="709472"/>
            <a:ext cx="3906522" cy="390652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786000" y="4869000"/>
            <a:ext cx="10961783" cy="768084"/>
          </a:xfrm>
        </p:spPr>
        <p:txBody>
          <a:bodyPr/>
          <a:lstStyle/>
          <a:p>
            <a:r>
              <a:rPr lang="en-US" dirty="0"/>
              <a:t>Trainers and Team</a:t>
            </a:r>
          </a:p>
        </p:txBody>
      </p:sp>
    </p:spTree>
    <p:extLst>
      <p:ext uri="{BB962C8B-B14F-4D97-AF65-F5344CB8AC3E}">
        <p14:creationId xmlns:p14="http://schemas.microsoft.com/office/powerpoint/2010/main" val="184090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i3.ytimg.com/vi/1UZ-OX6mtbc/maxresdefault.jpg">
            <a:extLst>
              <a:ext uri="{FF2B5EF4-FFF2-40B4-BE49-F238E27FC236}">
                <a16:creationId xmlns:a16="http://schemas.microsoft.com/office/drawing/2014/main" id="{1C703E7F-EB3C-4DD9-8589-D0754FFA51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"/>
          <a:stretch/>
        </p:blipFill>
        <p:spPr bwMode="auto">
          <a:xfrm>
            <a:off x="7671000" y="1944000"/>
            <a:ext cx="3646163" cy="36461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GB" sz="3500" noProof="1"/>
              <a:t>Various job titles at the same time:</a:t>
            </a:r>
          </a:p>
          <a:p>
            <a:pPr lvl="1"/>
            <a:r>
              <a:rPr lang="en-GB" b="1" noProof="1"/>
              <a:t>CTO</a:t>
            </a:r>
            <a:r>
              <a:rPr lang="en-GB" noProof="1"/>
              <a:t> @ SoftUni</a:t>
            </a:r>
          </a:p>
          <a:p>
            <a:pPr lvl="1"/>
            <a:r>
              <a:rPr lang="en-GB" b="1" noProof="1"/>
              <a:t>Technical Trainer </a:t>
            </a:r>
            <a:r>
              <a:rPr lang="en-GB" noProof="1"/>
              <a:t>@ SoftUni</a:t>
            </a:r>
          </a:p>
          <a:p>
            <a:pPr lvl="1"/>
            <a:r>
              <a:rPr lang="en-US" noProof="1"/>
              <a:t>Creator of the most detailed</a:t>
            </a:r>
            <a:br>
              <a:rPr lang="bg-BG" noProof="1"/>
            </a:br>
            <a:r>
              <a:rPr lang="en-US" noProof="1">
                <a:hlinkClick r:id="rId3"/>
              </a:rPr>
              <a:t>software architecture course</a:t>
            </a:r>
            <a:endParaRPr lang="bg-BG" noProof="1"/>
          </a:p>
          <a:p>
            <a:pPr lvl="1"/>
            <a:r>
              <a:rPr lang="en-GB" noProof="1"/>
              <a:t>Mathematical competitions champion</a:t>
            </a:r>
          </a:p>
          <a:p>
            <a:r>
              <a:rPr lang="en-GB" sz="3500" noProof="1"/>
              <a:t>Contacts:</a:t>
            </a:r>
          </a:p>
          <a:p>
            <a:pPr lvl="1"/>
            <a:r>
              <a:rPr lang="en-GB" noProof="1">
                <a:hlinkClick r:id="" action="ppaction://noaction"/>
              </a:rPr>
              <a:t>https://github.com/ivaylokenov</a:t>
            </a:r>
          </a:p>
          <a:p>
            <a:pPr lvl="1"/>
            <a:r>
              <a:rPr lang="en-GB" noProof="1">
                <a:hlinkClick r:id="" action="ppaction://noaction"/>
              </a:rPr>
              <a:t>https://linkedin.com/in/kenov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Ivaylo Kenov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9398" y="6538817"/>
            <a:ext cx="405257" cy="194583"/>
          </a:xfrm>
          <a:prstGeom prst="rect">
            <a:avLst/>
          </a:prstGeom>
        </p:spPr>
        <p:txBody>
          <a:bodyPr/>
          <a:lstStyle/>
          <a:p>
            <a:r>
              <a:rPr lang="en-US" sz="1000" dirty="0"/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119412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752601"/>
            <a:ext cx="8434388" cy="4587875"/>
          </a:xfrm>
        </p:spPr>
        <p:txBody>
          <a:bodyPr>
            <a:normAutofit/>
          </a:bodyPr>
          <a:lstStyle/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200" dirty="0"/>
              <a:t>Technical trainer and top student </a:t>
            </a:r>
          </a:p>
          <a:p>
            <a:pPr marL="304747" lvl="2" indent="0">
              <a:lnSpc>
                <a:spcPct val="100000"/>
              </a:lnSpc>
              <a:buClr>
                <a:schemeClr val="tx1"/>
              </a:buClr>
              <a:buSzPct val="100000"/>
              <a:buNone/>
            </a:pPr>
            <a:r>
              <a:rPr lang="en-US" sz="3200" dirty="0"/>
              <a:t>    at </a:t>
            </a:r>
            <a:r>
              <a:rPr lang="en-US" sz="3200" dirty="0" err="1"/>
              <a:t>SoftUni</a:t>
            </a:r>
            <a:r>
              <a:rPr lang="en-US" sz="3200" dirty="0"/>
              <a:t>: </a:t>
            </a:r>
            <a:r>
              <a:rPr lang="en-US" sz="3200" b="1" dirty="0"/>
              <a:t>Java and</a:t>
            </a:r>
            <a:r>
              <a:rPr lang="bg-BG" sz="3200" b="1" dirty="0"/>
              <a:t> </a:t>
            </a:r>
            <a:r>
              <a:rPr lang="en-US" sz="3200" b="1" dirty="0"/>
              <a:t>JavaScript</a:t>
            </a:r>
            <a:endParaRPr lang="bg-BG" sz="3200" b="1" dirty="0"/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200" b="1" dirty="0"/>
              <a:t>Junior JavaScript Developer @SAP</a:t>
            </a:r>
            <a:endParaRPr lang="bg-BG" sz="3200" b="1" dirty="0"/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200" dirty="0"/>
              <a:t>Experience as a </a:t>
            </a:r>
            <a:r>
              <a:rPr lang="en-US" sz="3200" b="1" dirty="0"/>
              <a:t>system administrator</a:t>
            </a:r>
            <a:endParaRPr lang="bg-BG" sz="3200" b="1" dirty="0"/>
          </a:p>
          <a:p>
            <a:pPr marL="304747" lvl="2" indent="0">
              <a:lnSpc>
                <a:spcPct val="100000"/>
              </a:lnSpc>
              <a:buClr>
                <a:srgbClr val="F2B254"/>
              </a:buClr>
              <a:buSzPct val="100000"/>
              <a:buNone/>
            </a:pPr>
            <a:endParaRPr lang="bg-BG" sz="3200" dirty="0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Todor Stoyanov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BBA654-E82F-40F8-AA5F-D68110EE0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1899000"/>
            <a:ext cx="3352800" cy="3352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5837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ED5AB8-4F2F-4185-B59F-798E6B92DB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828" y="1440959"/>
            <a:ext cx="2282344" cy="2282344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Course Details</a:t>
            </a:r>
          </a:p>
        </p:txBody>
      </p:sp>
    </p:spTree>
    <p:extLst>
      <p:ext uri="{BB962C8B-B14F-4D97-AF65-F5344CB8AC3E}">
        <p14:creationId xmlns:p14="http://schemas.microsoft.com/office/powerpoint/2010/main" val="208921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2091000" y="1120775"/>
            <a:ext cx="9904150" cy="5546725"/>
          </a:xfrm>
        </p:spPr>
        <p:txBody>
          <a:bodyPr>
            <a:normAutofit/>
          </a:bodyPr>
          <a:lstStyle/>
          <a:p>
            <a:r>
              <a:rPr lang="en-US" dirty="0"/>
              <a:t>Structure: </a:t>
            </a:r>
            <a:r>
              <a:rPr lang="en-US" b="1" dirty="0">
                <a:solidFill>
                  <a:schemeClr val="bg1"/>
                </a:solidFill>
              </a:rPr>
              <a:t>3 problems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4 hours</a:t>
            </a:r>
          </a:p>
          <a:p>
            <a:r>
              <a:rPr lang="en-US" dirty="0"/>
              <a:t>Exam: </a:t>
            </a:r>
            <a:r>
              <a:rPr lang="en-US" b="1" dirty="0">
                <a:solidFill>
                  <a:schemeClr val="bg1"/>
                </a:solidFill>
              </a:rPr>
              <a:t>22 Oct 2022</a:t>
            </a:r>
          </a:p>
          <a:p>
            <a:r>
              <a:rPr lang="en-US" dirty="0"/>
              <a:t>Retake: </a:t>
            </a:r>
            <a:r>
              <a:rPr lang="en-US" b="1" dirty="0">
                <a:solidFill>
                  <a:schemeClr val="bg1"/>
                </a:solidFill>
              </a:rPr>
              <a:t>7 Dec 2022</a:t>
            </a:r>
          </a:p>
          <a:p>
            <a:r>
              <a:rPr lang="en-US" dirty="0"/>
              <a:t>Problems description: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Classes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Unit Testing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>
            <a:normAutofit/>
          </a:bodyPr>
          <a:lstStyle/>
          <a:p>
            <a:r>
              <a:rPr lang="en-US" dirty="0"/>
              <a:t>Practical Exam</a:t>
            </a:r>
            <a:endParaRPr lang="bg-BG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16F09A-99D4-4046-83B0-E9BC094421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002" y="1269000"/>
            <a:ext cx="2788014" cy="2863705"/>
          </a:xfrm>
          <a:prstGeom prst="rect">
            <a:avLst/>
          </a:prstGeom>
        </p:spPr>
      </p:pic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B36F9F65-CA8B-40DB-B9EF-B9922516C367}"/>
              </a:ext>
            </a:extLst>
          </p:cNvPr>
          <p:cNvSpPr/>
          <p:nvPr/>
        </p:nvSpPr>
        <p:spPr>
          <a:xfrm>
            <a:off x="9355397" y="4557050"/>
            <a:ext cx="2523224" cy="57281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hlinkClick r:id="rId3"/>
              </a:rPr>
              <a:t>Link to Exams</a:t>
            </a:r>
            <a:endParaRPr lang="en-US" sz="2200" b="1" noProof="1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82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2710" y="1108911"/>
            <a:ext cx="9540000" cy="5546589"/>
          </a:xfrm>
        </p:spPr>
        <p:txBody>
          <a:bodyPr>
            <a:normAutofit/>
          </a:bodyPr>
          <a:lstStyle/>
          <a:p>
            <a:pPr latinLnBrk="0"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20 questions </a:t>
            </a:r>
            <a:r>
              <a:rPr lang="en-GB" sz="3600" dirty="0"/>
              <a:t>for </a:t>
            </a:r>
            <a:r>
              <a:rPr lang="en-GB" sz="3600" b="1" dirty="0">
                <a:solidFill>
                  <a:schemeClr val="bg1"/>
                </a:solidFill>
              </a:rPr>
              <a:t>30 minutes</a:t>
            </a:r>
          </a:p>
          <a:p>
            <a:pPr lvl="1" latinLnBrk="0"/>
            <a:r>
              <a:rPr lang="en-US" dirty="0"/>
              <a:t> </a:t>
            </a:r>
            <a:r>
              <a:rPr lang="en-US" sz="3400" dirty="0"/>
              <a:t>Multiple-choice</a:t>
            </a:r>
          </a:p>
          <a:p>
            <a:pPr lvl="1" latinLnBrk="0"/>
            <a:r>
              <a:rPr lang="en-US" sz="3400" dirty="0"/>
              <a:t> English</a:t>
            </a:r>
            <a:endParaRPr lang="en-GB" sz="3400" dirty="0"/>
          </a:p>
          <a:p>
            <a:pPr latinLnBrk="0"/>
            <a:r>
              <a:rPr lang="en-GB" dirty="0"/>
              <a:t> </a:t>
            </a:r>
            <a:r>
              <a:rPr lang="en-GB" sz="3600" dirty="0"/>
              <a:t>Automated quiz system</a:t>
            </a:r>
          </a:p>
          <a:p>
            <a:pPr latinLnBrk="0"/>
            <a:r>
              <a:rPr lang="en-GB" dirty="0"/>
              <a:t> </a:t>
            </a:r>
            <a:r>
              <a:rPr lang="en-GB" sz="3600" dirty="0"/>
              <a:t>Available </a:t>
            </a:r>
            <a:r>
              <a:rPr lang="en-GB" sz="3600" b="1" dirty="0">
                <a:solidFill>
                  <a:schemeClr val="bg1"/>
                </a:solidFill>
              </a:rPr>
              <a:t>online</a:t>
            </a:r>
            <a:r>
              <a:rPr lang="en-GB" sz="3600" b="1" dirty="0"/>
              <a:t> </a:t>
            </a:r>
          </a:p>
          <a:p>
            <a:pPr lvl="1"/>
            <a:r>
              <a:rPr lang="en-GB" sz="3400" dirty="0"/>
              <a:t>You can submit your answers just </a:t>
            </a:r>
            <a:r>
              <a:rPr lang="en-GB" sz="3400" b="1" dirty="0">
                <a:solidFill>
                  <a:schemeClr val="bg1"/>
                </a:solidFill>
              </a:rPr>
              <a:t>one time</a:t>
            </a:r>
          </a:p>
          <a:p>
            <a:pPr latinLnBrk="0"/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771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JS Advanced Module Timeline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9D84E0B-228E-4353-A4F2-D59616778A3D}"/>
              </a:ext>
            </a:extLst>
          </p:cNvPr>
          <p:cNvSpPr/>
          <p:nvPr/>
        </p:nvSpPr>
        <p:spPr bwMode="auto">
          <a:xfrm>
            <a:off x="290386" y="5382861"/>
            <a:ext cx="3015000" cy="791139"/>
          </a:xfrm>
          <a:prstGeom prst="rect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 Retakes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A5A4D58-7DE0-4D6D-8279-E415BECC65D5}"/>
              </a:ext>
            </a:extLst>
          </p:cNvPr>
          <p:cNvSpPr/>
          <p:nvPr/>
        </p:nvSpPr>
        <p:spPr bwMode="auto">
          <a:xfrm>
            <a:off x="3384968" y="5382861"/>
            <a:ext cx="3285626" cy="791139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Advanced: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Dec 2022</a:t>
            </a:r>
          </a:p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Applications: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 Dec 2022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1B0082-0109-488F-A868-F199EA0E3EF9}"/>
              </a:ext>
            </a:extLst>
          </p:cNvPr>
          <p:cNvGrpSpPr/>
          <p:nvPr/>
        </p:nvGrpSpPr>
        <p:grpSpPr>
          <a:xfrm>
            <a:off x="6935650" y="5382861"/>
            <a:ext cx="1815350" cy="791139"/>
            <a:chOff x="7129188" y="5186411"/>
            <a:chExt cx="1815350" cy="791139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AA9A8D9-388D-4969-ABCA-45BA76179C30}"/>
                </a:ext>
              </a:extLst>
            </p:cNvPr>
            <p:cNvSpPr/>
            <p:nvPr/>
          </p:nvSpPr>
          <p:spPr bwMode="auto">
            <a:xfrm>
              <a:off x="7129194" y="5186411"/>
              <a:ext cx="1815344" cy="791139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F31F28C-3E17-4184-B052-E5655E7BD6C1}"/>
                </a:ext>
              </a:extLst>
            </p:cNvPr>
            <p:cNvSpPr/>
            <p:nvPr/>
          </p:nvSpPr>
          <p:spPr bwMode="auto">
            <a:xfrm>
              <a:off x="7129188" y="5366536"/>
              <a:ext cx="1815350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Dec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206DA19-DE74-4B60-8470-485658CB1749}"/>
              </a:ext>
            </a:extLst>
          </p:cNvPr>
          <p:cNvSpPr/>
          <p:nvPr/>
        </p:nvSpPr>
        <p:spPr bwMode="auto">
          <a:xfrm>
            <a:off x="290387" y="2236396"/>
            <a:ext cx="3015000" cy="69291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weeks</a:t>
            </a:r>
          </a:p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times per week</a:t>
            </a:r>
            <a:endParaRPr lang="bg-BG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3509506-A21D-406C-B332-4781CEEC616F}"/>
              </a:ext>
            </a:extLst>
          </p:cNvPr>
          <p:cNvSpPr/>
          <p:nvPr/>
        </p:nvSpPr>
        <p:spPr bwMode="auto">
          <a:xfrm>
            <a:off x="290386" y="1683431"/>
            <a:ext cx="3015000" cy="552963"/>
          </a:xfrm>
          <a:prstGeom prst="rect">
            <a:avLst/>
          </a:prstGeom>
          <a:solidFill>
            <a:srgbClr val="00B05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Advanced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86AA6C-0653-434F-9D40-2F76A20DF063}"/>
              </a:ext>
            </a:extLst>
          </p:cNvPr>
          <p:cNvSpPr/>
          <p:nvPr/>
        </p:nvSpPr>
        <p:spPr bwMode="auto">
          <a:xfrm>
            <a:off x="3381170" y="1683432"/>
            <a:ext cx="3285626" cy="1238735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 Sep 2022</a:t>
            </a:r>
          </a:p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22. Oct 2022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CD1305-D498-4402-98B0-C700CFEB0AC8}"/>
              </a:ext>
            </a:extLst>
          </p:cNvPr>
          <p:cNvGrpSpPr/>
          <p:nvPr/>
        </p:nvGrpSpPr>
        <p:grpSpPr>
          <a:xfrm>
            <a:off x="6935656" y="1686157"/>
            <a:ext cx="4816371" cy="1236012"/>
            <a:chOff x="7214556" y="1922272"/>
            <a:chExt cx="5069969" cy="1236013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2B7DA10-9968-4B44-808E-488C09E68E10}"/>
                </a:ext>
              </a:extLst>
            </p:cNvPr>
            <p:cNvSpPr/>
            <p:nvPr/>
          </p:nvSpPr>
          <p:spPr bwMode="auto">
            <a:xfrm>
              <a:off x="7214559" y="1922272"/>
              <a:ext cx="784229" cy="1236011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13.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64C66DE-A72C-4D99-B06C-CD12DFF48749}"/>
                </a:ext>
              </a:extLst>
            </p:cNvPr>
            <p:cNvSpPr/>
            <p:nvPr/>
          </p:nvSpPr>
          <p:spPr bwMode="auto">
            <a:xfrm>
              <a:off x="8071706" y="2367146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C104B9ED-9A4D-4FA2-9764-51F15BA0DA5B}"/>
                </a:ext>
              </a:extLst>
            </p:cNvPr>
            <p:cNvSpPr/>
            <p:nvPr/>
          </p:nvSpPr>
          <p:spPr bwMode="auto">
            <a:xfrm>
              <a:off x="8928855" y="2367146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367879F-264F-4C1E-AC05-A935E3CFCBC1}"/>
                </a:ext>
              </a:extLst>
            </p:cNvPr>
            <p:cNvSpPr/>
            <p:nvPr/>
          </p:nvSpPr>
          <p:spPr bwMode="auto">
            <a:xfrm>
              <a:off x="9786002" y="2367146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080C86C-0D84-42B3-98C3-D3FEC4D34CF7}"/>
                </a:ext>
              </a:extLst>
            </p:cNvPr>
            <p:cNvSpPr/>
            <p:nvPr/>
          </p:nvSpPr>
          <p:spPr bwMode="auto">
            <a:xfrm>
              <a:off x="10643149" y="2367146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386513B3-6B1C-4645-85CC-1728D4E206E7}"/>
                </a:ext>
              </a:extLst>
            </p:cNvPr>
            <p:cNvSpPr/>
            <p:nvPr/>
          </p:nvSpPr>
          <p:spPr bwMode="auto">
            <a:xfrm>
              <a:off x="11500296" y="1922273"/>
              <a:ext cx="784229" cy="1236012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22.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18FB740-813E-4739-AD16-92DC0B04DD0C}"/>
                </a:ext>
              </a:extLst>
            </p:cNvPr>
            <p:cNvSpPr/>
            <p:nvPr/>
          </p:nvSpPr>
          <p:spPr bwMode="auto">
            <a:xfrm>
              <a:off x="7214556" y="2547272"/>
              <a:ext cx="2498525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Sep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21AD35FC-6F18-4DFB-AF47-54F5C764DA75}"/>
                </a:ext>
              </a:extLst>
            </p:cNvPr>
            <p:cNvSpPr/>
            <p:nvPr/>
          </p:nvSpPr>
          <p:spPr bwMode="auto">
            <a:xfrm>
              <a:off x="9786000" y="2547272"/>
              <a:ext cx="2498525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Oct</a:t>
              </a:r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5B841A4-4B0B-4768-B107-1017FE9A3258}"/>
              </a:ext>
            </a:extLst>
          </p:cNvPr>
          <p:cNvSpPr/>
          <p:nvPr/>
        </p:nvSpPr>
        <p:spPr bwMode="auto">
          <a:xfrm>
            <a:off x="291000" y="3516831"/>
            <a:ext cx="3014386" cy="552963"/>
          </a:xfrm>
          <a:prstGeom prst="rect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Applications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02883C5-0284-40B8-915E-7A301B5D3539}"/>
              </a:ext>
            </a:extLst>
          </p:cNvPr>
          <p:cNvSpPr/>
          <p:nvPr/>
        </p:nvSpPr>
        <p:spPr bwMode="auto">
          <a:xfrm>
            <a:off x="290694" y="4069794"/>
            <a:ext cx="3015000" cy="6687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weeks</a:t>
            </a:r>
          </a:p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times per week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F161DB-7177-4407-963A-8D630211DA47}"/>
              </a:ext>
            </a:extLst>
          </p:cNvPr>
          <p:cNvSpPr/>
          <p:nvPr/>
        </p:nvSpPr>
        <p:spPr bwMode="auto">
          <a:xfrm>
            <a:off x="3381477" y="3516831"/>
            <a:ext cx="3285626" cy="1238734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25. Oct 2022</a:t>
            </a:r>
          </a:p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03. Dec 202</a:t>
            </a:r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2BCAD4-FD13-4D4C-8454-396231DCA0EA}"/>
              </a:ext>
            </a:extLst>
          </p:cNvPr>
          <p:cNvGrpSpPr/>
          <p:nvPr/>
        </p:nvGrpSpPr>
        <p:grpSpPr>
          <a:xfrm>
            <a:off x="6935964" y="3518580"/>
            <a:ext cx="4817373" cy="1236012"/>
            <a:chOff x="6835660" y="4209853"/>
            <a:chExt cx="5155640" cy="1236012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831E117-C187-4F4B-83D2-FF8CBFDE42D7}"/>
                </a:ext>
              </a:extLst>
            </p:cNvPr>
            <p:cNvSpPr/>
            <p:nvPr/>
          </p:nvSpPr>
          <p:spPr bwMode="auto">
            <a:xfrm>
              <a:off x="6835669" y="4209854"/>
              <a:ext cx="784229" cy="1236011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5.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A135117-DB51-4030-9FD5-C38471D075BC}"/>
                </a:ext>
              </a:extLst>
            </p:cNvPr>
            <p:cNvSpPr/>
            <p:nvPr/>
          </p:nvSpPr>
          <p:spPr bwMode="auto">
            <a:xfrm>
              <a:off x="7692817" y="46547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3D38017C-3502-4584-99B1-018DD3EC55BD}"/>
                </a:ext>
              </a:extLst>
            </p:cNvPr>
            <p:cNvSpPr/>
            <p:nvPr/>
          </p:nvSpPr>
          <p:spPr bwMode="auto">
            <a:xfrm>
              <a:off x="8549964" y="46547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470A3BBF-7BD1-4ADE-86F2-9DEFEB00FE68}"/>
                </a:ext>
              </a:extLst>
            </p:cNvPr>
            <p:cNvSpPr/>
            <p:nvPr/>
          </p:nvSpPr>
          <p:spPr bwMode="auto">
            <a:xfrm>
              <a:off x="9407111" y="46547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613AD08-904D-48D0-9017-FA00CB44ABC5}"/>
                </a:ext>
              </a:extLst>
            </p:cNvPr>
            <p:cNvSpPr/>
            <p:nvPr/>
          </p:nvSpPr>
          <p:spPr bwMode="auto">
            <a:xfrm>
              <a:off x="10264259" y="46547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52AD6D8-7C27-4852-8476-43F62BA48636}"/>
                </a:ext>
              </a:extLst>
            </p:cNvPr>
            <p:cNvSpPr/>
            <p:nvPr/>
          </p:nvSpPr>
          <p:spPr bwMode="auto">
            <a:xfrm>
              <a:off x="11121407" y="4209853"/>
              <a:ext cx="869893" cy="1236012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03.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0764A2C-E3CA-4771-9745-16CE19495244}"/>
                </a:ext>
              </a:extLst>
            </p:cNvPr>
            <p:cNvSpPr/>
            <p:nvPr/>
          </p:nvSpPr>
          <p:spPr bwMode="auto">
            <a:xfrm>
              <a:off x="6835660" y="4834853"/>
              <a:ext cx="784237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Oct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24182FB-10BC-40DF-B47A-1D2519E2F6AF}"/>
                </a:ext>
              </a:extLst>
            </p:cNvPr>
            <p:cNvSpPr/>
            <p:nvPr/>
          </p:nvSpPr>
          <p:spPr bwMode="auto">
            <a:xfrm>
              <a:off x="7692812" y="4834853"/>
              <a:ext cx="3355676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Nov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9DDB626C-D44B-4A0E-A52D-78CAD94BEB9C}"/>
                </a:ext>
              </a:extLst>
            </p:cNvPr>
            <p:cNvSpPr/>
            <p:nvPr/>
          </p:nvSpPr>
          <p:spPr bwMode="auto">
            <a:xfrm>
              <a:off x="11121402" y="4834853"/>
              <a:ext cx="869898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225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23C0DF-E8EC-4272-B941-FA13B16314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Practice</a:t>
            </a:r>
            <a:r>
              <a:rPr lang="en-US" dirty="0"/>
              <a:t> grade: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0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Theory</a:t>
            </a:r>
            <a:r>
              <a:rPr lang="en-US" dirty="0"/>
              <a:t> grade: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0200"/>
              </a:spcBef>
            </a:pPr>
            <a:r>
              <a:rPr lang="en-US" dirty="0"/>
              <a:t>SoftUni Certificate: </a:t>
            </a:r>
            <a:r>
              <a:rPr lang="en-US" b="1" dirty="0">
                <a:solidFill>
                  <a:schemeClr val="bg1"/>
                </a:solidFill>
              </a:rPr>
              <a:t>5.00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Practice</a:t>
            </a:r>
          </a:p>
          <a:p>
            <a:r>
              <a:rPr lang="en-US" dirty="0"/>
              <a:t>CPE Certificate: </a:t>
            </a:r>
            <a:r>
              <a:rPr lang="en-US" b="1" dirty="0">
                <a:solidFill>
                  <a:schemeClr val="bg1"/>
                </a:solidFill>
              </a:rPr>
              <a:t>3.00</a:t>
            </a:r>
            <a:r>
              <a:rPr lang="en-US" dirty="0"/>
              <a:t> average from </a:t>
            </a:r>
            <a:r>
              <a:rPr lang="en-US" b="1" dirty="0">
                <a:solidFill>
                  <a:schemeClr val="bg1"/>
                </a:solidFill>
              </a:rPr>
              <a:t>Practice</a:t>
            </a:r>
            <a:r>
              <a:rPr lang="en-US" dirty="0"/>
              <a:t> + </a:t>
            </a:r>
            <a:r>
              <a:rPr lang="en-US" b="1" dirty="0">
                <a:solidFill>
                  <a:schemeClr val="bg1"/>
                </a:solidFill>
              </a:rPr>
              <a:t>Theory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Course Scoring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0D717C-6494-46D8-88C6-423AEB1F545D}"/>
              </a:ext>
            </a:extLst>
          </p:cNvPr>
          <p:cNvSpPr/>
          <p:nvPr/>
        </p:nvSpPr>
        <p:spPr bwMode="auto">
          <a:xfrm>
            <a:off x="651000" y="2394000"/>
            <a:ext cx="4320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4E866E-1C77-4101-8382-2572F460F704}"/>
              </a:ext>
            </a:extLst>
          </p:cNvPr>
          <p:cNvSpPr txBox="1"/>
          <p:nvPr/>
        </p:nvSpPr>
        <p:spPr>
          <a:xfrm>
            <a:off x="651000" y="1784858"/>
            <a:ext cx="432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Practical Exam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C4248E-672D-4E30-9940-DCAE281AD9E6}"/>
              </a:ext>
            </a:extLst>
          </p:cNvPr>
          <p:cNvSpPr/>
          <p:nvPr/>
        </p:nvSpPr>
        <p:spPr bwMode="auto">
          <a:xfrm>
            <a:off x="5083500" y="2393258"/>
            <a:ext cx="1035000" cy="540000"/>
          </a:xfrm>
          <a:prstGeom prst="rect">
            <a:avLst/>
          </a:prstGeom>
          <a:solidFill>
            <a:schemeClr val="accent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+5 %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76D674-D102-4CFD-AFC6-F6DCC53E9D84}"/>
              </a:ext>
            </a:extLst>
          </p:cNvPr>
          <p:cNvSpPr txBox="1"/>
          <p:nvPr/>
        </p:nvSpPr>
        <p:spPr>
          <a:xfrm>
            <a:off x="4476000" y="1784858"/>
            <a:ext cx="225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Homework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68D60E-0D5D-48A3-8508-59D4A82CE142}"/>
              </a:ext>
            </a:extLst>
          </p:cNvPr>
          <p:cNvSpPr/>
          <p:nvPr/>
        </p:nvSpPr>
        <p:spPr bwMode="auto">
          <a:xfrm>
            <a:off x="651000" y="4289445"/>
            <a:ext cx="4320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93FF74-467E-4300-84D2-98BD9613F6E1}"/>
              </a:ext>
            </a:extLst>
          </p:cNvPr>
          <p:cNvSpPr txBox="1"/>
          <p:nvPr/>
        </p:nvSpPr>
        <p:spPr>
          <a:xfrm>
            <a:off x="651000" y="3680303"/>
            <a:ext cx="432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Theoretical Exam</a:t>
            </a:r>
          </a:p>
        </p:txBody>
      </p:sp>
    </p:spTree>
    <p:extLst>
      <p:ext uri="{BB962C8B-B14F-4D97-AF65-F5344CB8AC3E}">
        <p14:creationId xmlns:p14="http://schemas.microsoft.com/office/powerpoint/2010/main" val="126612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413787"/>
          </a:xfrm>
        </p:spPr>
        <p:txBody>
          <a:bodyPr/>
          <a:lstStyle/>
          <a:p>
            <a:r>
              <a:rPr lang="en-US" dirty="0"/>
              <a:t>Official web site:</a:t>
            </a:r>
          </a:p>
          <a:p>
            <a:endParaRPr lang="en-US" dirty="0"/>
          </a:p>
          <a:p>
            <a:r>
              <a:rPr lang="en-US" dirty="0"/>
              <a:t>Official discussion forum:</a:t>
            </a:r>
          </a:p>
          <a:p>
            <a:endParaRPr lang="en-US" dirty="0"/>
          </a:p>
          <a:p>
            <a:r>
              <a:rPr lang="en-US" dirty="0"/>
              <a:t>Official Facebook group:</a:t>
            </a:r>
          </a:p>
          <a:p>
            <a:endParaRPr lang="en-US" dirty="0"/>
          </a:p>
          <a:p>
            <a:r>
              <a:rPr lang="en-US" dirty="0"/>
              <a:t>Official SoftUni JavaScript Community: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51439" y="2582191"/>
            <a:ext cx="1277130" cy="12771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40253" y="1209866"/>
            <a:ext cx="1277130" cy="1277130"/>
          </a:xfrm>
          <a:prstGeom prst="rect">
            <a:avLst/>
          </a:prstGeom>
        </p:spPr>
      </p:pic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1439" y="3948739"/>
            <a:ext cx="1277130" cy="127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6">
            <a:extLst>
              <a:ext uri="{FF2B5EF4-FFF2-40B4-BE49-F238E27FC236}">
                <a16:creationId xmlns:a16="http://schemas.microsoft.com/office/drawing/2014/main" id="{97158C1F-B2E5-4B8A-B58B-34BEC0AC22AC}"/>
              </a:ext>
            </a:extLst>
          </p:cNvPr>
          <p:cNvSpPr/>
          <p:nvPr/>
        </p:nvSpPr>
        <p:spPr>
          <a:xfrm>
            <a:off x="761998" y="6037098"/>
            <a:ext cx="9143999" cy="57281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rgbClr val="F2A40D"/>
                </a:solidFill>
                <a:latin typeface="Consolas" pitchFamily="49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facebook.com/groups/SoftUniJavaScriptCommunity/</a:t>
            </a:r>
            <a:endParaRPr lang="en-US" sz="2200" b="1" noProof="1">
              <a:solidFill>
                <a:srgbClr val="F2A40D"/>
              </a:solidFill>
              <a:latin typeface="Consolas" pitchFamily="49" charset="0"/>
            </a:endParaRPr>
          </a:p>
        </p:txBody>
      </p:sp>
      <p:pic>
        <p:nvPicPr>
          <p:cNvPr id="13" name="Picture 12" descr="A picture containing vector graphics, sushi&#10;&#10;Description automatically generated">
            <a:extLst>
              <a:ext uri="{FF2B5EF4-FFF2-40B4-BE49-F238E27FC236}">
                <a16:creationId xmlns:a16="http://schemas.microsoft.com/office/drawing/2014/main" id="{0F27A009-B391-4B4D-9A82-DE15F6BC881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858" y="5326833"/>
            <a:ext cx="1277131" cy="1277131"/>
          </a:xfrm>
          <a:prstGeom prst="rect">
            <a:avLst/>
          </a:prstGeom>
        </p:spPr>
      </p:pic>
      <p:sp>
        <p:nvSpPr>
          <p:cNvPr id="14" name="Rounded Rectangle 6">
            <a:extLst>
              <a:ext uri="{FF2B5EF4-FFF2-40B4-BE49-F238E27FC236}">
                <a16:creationId xmlns:a16="http://schemas.microsoft.com/office/drawing/2014/main" id="{703E8916-2F92-4B5E-98B4-2FCB4A361CFB}"/>
              </a:ext>
            </a:extLst>
          </p:cNvPr>
          <p:cNvSpPr/>
          <p:nvPr/>
        </p:nvSpPr>
        <p:spPr>
          <a:xfrm>
            <a:off x="746646" y="1882511"/>
            <a:ext cx="9146080" cy="54114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u="sng" noProof="1">
                <a:solidFill>
                  <a:srgbClr val="F2A40D"/>
                </a:solidFill>
                <a:latin typeface="Consolas" pitchFamily="49" charset="0"/>
              </a:rPr>
              <a:t>https://softuni.bg/trainings/3846/js-advanced-september-2022</a:t>
            </a:r>
          </a:p>
        </p:txBody>
      </p:sp>
      <p:sp>
        <p:nvSpPr>
          <p:cNvPr id="15" name="Rounded Rectangle 7">
            <a:extLst>
              <a:ext uri="{FF2B5EF4-FFF2-40B4-BE49-F238E27FC236}">
                <a16:creationId xmlns:a16="http://schemas.microsoft.com/office/drawing/2014/main" id="{0056CA76-0CDA-4EBF-AE66-78F9687BE7D9}"/>
              </a:ext>
            </a:extLst>
          </p:cNvPr>
          <p:cNvSpPr/>
          <p:nvPr/>
        </p:nvSpPr>
        <p:spPr>
          <a:xfrm>
            <a:off x="762000" y="3288836"/>
            <a:ext cx="9143998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rgbClr val="F2A40D"/>
                </a:solidFill>
                <a:latin typeface="Consolas" pitchFamily="49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softuni.bg/forum/categories/19/</a:t>
            </a:r>
            <a:endParaRPr lang="en-US" sz="2399" b="1" noProof="1">
              <a:solidFill>
                <a:srgbClr val="F2A40D"/>
              </a:solidFill>
              <a:latin typeface="Consolas" pitchFamily="49" charset="0"/>
            </a:endParaRPr>
          </a:p>
        </p:txBody>
      </p:sp>
      <p:sp>
        <p:nvSpPr>
          <p:cNvPr id="17" name="Rounded Rectangle 6">
            <a:extLst>
              <a:ext uri="{FF2B5EF4-FFF2-40B4-BE49-F238E27FC236}">
                <a16:creationId xmlns:a16="http://schemas.microsoft.com/office/drawing/2014/main" id="{7640ABFA-6A63-4650-BFA7-BB77FA361A84}"/>
              </a:ext>
            </a:extLst>
          </p:cNvPr>
          <p:cNvSpPr/>
          <p:nvPr/>
        </p:nvSpPr>
        <p:spPr>
          <a:xfrm>
            <a:off x="759919" y="4691742"/>
            <a:ext cx="9146079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u="sng" noProof="1">
                <a:solidFill>
                  <a:srgbClr val="F2A40D"/>
                </a:solidFill>
                <a:latin typeface="Consolas" pitchFamily="49" charset="0"/>
              </a:rPr>
              <a:t>www.facebook.com/groups/JSAdvancedSeptember2022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625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000" y="1089000"/>
            <a:ext cx="5916372" cy="1033303"/>
          </a:xfrm>
        </p:spPr>
        <p:txBody>
          <a:bodyPr/>
          <a:lstStyle/>
          <a:p>
            <a:r>
              <a:rPr lang="en-US" sz="5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81000" y="1448104"/>
            <a:ext cx="9049234" cy="5207396"/>
          </a:xfrm>
        </p:spPr>
        <p:txBody>
          <a:bodyPr/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Introduction</a:t>
            </a:r>
            <a:endParaRPr lang="bg-BG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Course Objectives</a:t>
            </a:r>
            <a:endParaRPr lang="bg-BG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Trainers and Team</a:t>
            </a:r>
            <a:endParaRPr lang="bg-BG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Course Details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871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 latinLnBrk="0">
              <a:buNone/>
            </a:pPr>
            <a:endParaRPr lang="bg-BG" sz="4000" b="1" dirty="0"/>
          </a:p>
          <a:p>
            <a:pPr marL="0" indent="0" algn="ctr" latinLnBrk="0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 latinLnBrk="0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5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BAEE6008-8F92-40E1-A6CB-51E05DBF0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659" y="1760873"/>
            <a:ext cx="2964682" cy="16681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5ABF133-910A-46D1-8E51-4D2C860DEAD9}"/>
              </a:ext>
            </a:extLst>
          </p:cNvPr>
          <p:cNvSpPr txBox="1">
            <a:spLocks/>
          </p:cNvSpPr>
          <p:nvPr/>
        </p:nvSpPr>
        <p:spPr>
          <a:xfrm>
            <a:off x="791247" y="4577618"/>
            <a:ext cx="10961783" cy="76808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b="1" dirty="0">
                <a:latin typeface="+mj-lt"/>
              </a:rPr>
              <a:t>JS Advanced</a:t>
            </a:r>
            <a:endParaRPr lang="bg-BG" sz="5400" b="1" dirty="0">
              <a:latin typeface="+mj-lt"/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E2B4F41-0574-4CD9-8115-7E4CFD058C8C}"/>
              </a:ext>
            </a:extLst>
          </p:cNvPr>
          <p:cNvSpPr txBox="1">
            <a:spLocks/>
          </p:cNvSpPr>
          <p:nvPr/>
        </p:nvSpPr>
        <p:spPr>
          <a:xfrm>
            <a:off x="974954" y="5415687"/>
            <a:ext cx="10961783" cy="499819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/>
              <a:t>Course Objectives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729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sz="3800" b="1" dirty="0">
                <a:solidFill>
                  <a:schemeClr val="bg1"/>
                </a:solidFill>
              </a:rPr>
              <a:t>Extends</a:t>
            </a:r>
            <a:r>
              <a:rPr lang="en-US" sz="3800" dirty="0"/>
              <a:t> the JS Fundamentals course</a:t>
            </a:r>
          </a:p>
          <a:p>
            <a:pPr>
              <a:spcBef>
                <a:spcPts val="1800"/>
              </a:spcBef>
            </a:pPr>
            <a:r>
              <a:rPr lang="en-US" sz="3800" dirty="0"/>
              <a:t>Advanced </a:t>
            </a:r>
            <a:r>
              <a:rPr lang="en-US" sz="3800" b="1" dirty="0">
                <a:solidFill>
                  <a:schemeClr val="bg1"/>
                </a:solidFill>
              </a:rPr>
              <a:t>coding skills </a:t>
            </a:r>
            <a:r>
              <a:rPr lang="en-US" sz="3800" dirty="0"/>
              <a:t>for the JS language</a:t>
            </a:r>
          </a:p>
          <a:p>
            <a:pPr>
              <a:spcBef>
                <a:spcPts val="1800"/>
              </a:spcBef>
            </a:pPr>
            <a:r>
              <a:rPr lang="en-US" sz="3800" dirty="0"/>
              <a:t>Use contemporary </a:t>
            </a:r>
            <a:r>
              <a:rPr lang="en-US" sz="3800" b="1" dirty="0">
                <a:solidFill>
                  <a:schemeClr val="bg1"/>
                </a:solidFill>
              </a:rPr>
              <a:t>techniques</a:t>
            </a:r>
            <a:r>
              <a:rPr lang="en-US" sz="3800" dirty="0"/>
              <a:t>  and </a:t>
            </a:r>
            <a:r>
              <a:rPr lang="en-US" sz="3800" b="1" dirty="0">
                <a:solidFill>
                  <a:schemeClr val="bg1"/>
                </a:solidFill>
              </a:rPr>
              <a:t>paradigms</a:t>
            </a:r>
          </a:p>
          <a:p>
            <a:pPr>
              <a:spcBef>
                <a:spcPts val="1800"/>
              </a:spcBef>
            </a:pPr>
            <a:r>
              <a:rPr lang="en-US" sz="3800" dirty="0"/>
              <a:t>Master the </a:t>
            </a:r>
            <a:r>
              <a:rPr lang="en-US" sz="3800" b="1" dirty="0">
                <a:solidFill>
                  <a:schemeClr val="bg1"/>
                </a:solidFill>
              </a:rPr>
              <a:t>DOM API </a:t>
            </a:r>
            <a:r>
              <a:rPr lang="en-US" sz="3800" dirty="0"/>
              <a:t>and user interaction</a:t>
            </a:r>
          </a:p>
          <a:p>
            <a:pPr>
              <a:spcBef>
                <a:spcPts val="1800"/>
              </a:spcBef>
            </a:pPr>
            <a:r>
              <a:rPr lang="en-US" sz="3800" dirty="0"/>
              <a:t>Write code to solve </a:t>
            </a:r>
            <a:r>
              <a:rPr lang="en-US" sz="3800" b="1" dirty="0">
                <a:solidFill>
                  <a:schemeClr val="bg1"/>
                </a:solidFill>
              </a:rPr>
              <a:t>realistic</a:t>
            </a:r>
            <a:r>
              <a:rPr lang="en-US" sz="3800" dirty="0"/>
              <a:t> practical </a:t>
            </a:r>
            <a:r>
              <a:rPr lang="en-US" sz="3800" b="1" dirty="0">
                <a:solidFill>
                  <a:schemeClr val="bg1"/>
                </a:solidFill>
              </a:rPr>
              <a:t>problems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Course Objectives</a:t>
            </a:r>
            <a:endParaRPr lang="bg-BG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609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 Syntax, Functions and Statements</a:t>
            </a:r>
          </a:p>
          <a:p>
            <a:r>
              <a:rPr lang="en-US" noProof="1"/>
              <a:t> Arrays &amp; Matrices</a:t>
            </a:r>
          </a:p>
          <a:p>
            <a:r>
              <a:rPr lang="en-US" noProof="1"/>
              <a:t> Objects &amp; Composition</a:t>
            </a:r>
          </a:p>
          <a:p>
            <a:r>
              <a:rPr lang="en-US" noProof="1"/>
              <a:t> DOM Introduction</a:t>
            </a:r>
          </a:p>
          <a:p>
            <a:r>
              <a:rPr lang="en-US" noProof="1"/>
              <a:t> DOM Events and Manipulation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Advanced – Course Topics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7113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+mj-lt"/>
              <a:buAutoNum type="arabicPeriod" startAt="6"/>
            </a:pPr>
            <a:r>
              <a:rPr lang="en-US" noProof="1"/>
              <a:t>Advanced Functions</a:t>
            </a:r>
            <a:endParaRPr lang="bg-BG" noProof="1"/>
          </a:p>
          <a:p>
            <a:pPr>
              <a:buAutoNum type="arabicPeriod" startAt="6"/>
            </a:pPr>
            <a:r>
              <a:rPr lang="en-US" dirty="0"/>
              <a:t>Unit Testing</a:t>
            </a:r>
          </a:p>
          <a:p>
            <a:pPr>
              <a:buAutoNum type="arabicPeriod" startAt="6"/>
            </a:pPr>
            <a:r>
              <a:rPr lang="en-US" noProof="1"/>
              <a:t>Classes</a:t>
            </a:r>
          </a:p>
          <a:p>
            <a:pPr>
              <a:buAutoNum type="arabicPeriod" startAt="6"/>
            </a:pPr>
            <a:r>
              <a:rPr lang="en-US" noProof="1"/>
              <a:t>Prototypes and Inheritance</a:t>
            </a:r>
          </a:p>
          <a:p>
            <a:pPr>
              <a:buAutoNum type="arabicPeriod" startAt="6"/>
            </a:pPr>
            <a:r>
              <a:rPr lang="en-US" noProof="1"/>
              <a:t>Workshop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Advanced – Course Topics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95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2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5908</TotalTime>
  <Words>776</Words>
  <Application>Microsoft Office PowerPoint</Application>
  <PresentationFormat>Широк екран</PresentationFormat>
  <Paragraphs>176</Paragraphs>
  <Slides>21</Slides>
  <Notes>11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3</vt:i4>
      </vt:variant>
      <vt:variant>
        <vt:lpstr>Заглавия на слайдовете</vt:lpstr>
      </vt:variant>
      <vt:variant>
        <vt:i4>21</vt:i4>
      </vt:variant>
    </vt:vector>
  </HeadingPairs>
  <TitlesOfParts>
    <vt:vector size="29" baseType="lpstr">
      <vt:lpstr>Arial</vt:lpstr>
      <vt:lpstr>Calibri</vt:lpstr>
      <vt:lpstr>Consolas</vt:lpstr>
      <vt:lpstr>Wingdings</vt:lpstr>
      <vt:lpstr>Wingdings 2</vt:lpstr>
      <vt:lpstr>SoftUni</vt:lpstr>
      <vt:lpstr>1_SoftUni</vt:lpstr>
      <vt:lpstr>2_SoftUni</vt:lpstr>
      <vt:lpstr>JavaScript Advanced</vt:lpstr>
      <vt:lpstr>Table of Contents</vt:lpstr>
      <vt:lpstr>Have a Question?</vt:lpstr>
      <vt:lpstr>SoftUni Diamond Partners</vt:lpstr>
      <vt:lpstr>Educational Partners</vt:lpstr>
      <vt:lpstr>Презентация на PowerPoint</vt:lpstr>
      <vt:lpstr>Course Objectives</vt:lpstr>
      <vt:lpstr>JS Advanced – Course Topics</vt:lpstr>
      <vt:lpstr>JS Advanced – Course Topics</vt:lpstr>
      <vt:lpstr>Trainers and Team</vt:lpstr>
      <vt:lpstr>Ivaylo Kenov</vt:lpstr>
      <vt:lpstr>Todor Stoyanov</vt:lpstr>
      <vt:lpstr>Course Details</vt:lpstr>
      <vt:lpstr>Practical Exam</vt:lpstr>
      <vt:lpstr>Theoretical Exam</vt:lpstr>
      <vt:lpstr>JS Advanced Module Timeline</vt:lpstr>
      <vt:lpstr>Course Scoring</vt:lpstr>
      <vt:lpstr>Course Web Site, Forum and FB Group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Advanced - Course Intro</dc:title>
  <dc:subject>Software Development</dc:subject>
  <dc:creator>Software University</dc:creator>
  <cp:keywords>JS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Radoslav Molov</cp:lastModifiedBy>
  <cp:revision>157</cp:revision>
  <dcterms:created xsi:type="dcterms:W3CDTF">2018-05-23T13:08:44Z</dcterms:created>
  <dcterms:modified xsi:type="dcterms:W3CDTF">2022-09-08T07:37:09Z</dcterms:modified>
  <cp:category>programming;computer programming;software development;web development</cp:category>
</cp:coreProperties>
</file>