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1"/>
  </p:notesMasterIdLst>
  <p:sldIdLst>
    <p:sldId id="291" r:id="rId2"/>
    <p:sldId id="256" r:id="rId3"/>
    <p:sldId id="258" r:id="rId4"/>
    <p:sldId id="299" r:id="rId5"/>
    <p:sldId id="301" r:id="rId6"/>
    <p:sldId id="276" r:id="rId7"/>
    <p:sldId id="266" r:id="rId8"/>
    <p:sldId id="270" r:id="rId9"/>
    <p:sldId id="293" r:id="rId10"/>
    <p:sldId id="300" r:id="rId11"/>
    <p:sldId id="295" r:id="rId12"/>
    <p:sldId id="296" r:id="rId13"/>
    <p:sldId id="305" r:id="rId14"/>
    <p:sldId id="283" r:id="rId15"/>
    <p:sldId id="292" r:id="rId16"/>
    <p:sldId id="298" r:id="rId17"/>
    <p:sldId id="297" r:id="rId18"/>
    <p:sldId id="302" r:id="rId19"/>
    <p:sldId id="304" r:id="rId20"/>
  </p:sldIdLst>
  <p:sldSz cx="9144000" cy="5143500" type="screen16x9"/>
  <p:notesSz cx="6858000" cy="9144000"/>
  <p:embeddedFontLst>
    <p:embeddedFont>
      <p:font typeface="Algerian" panose="04020705040A02060702" pitchFamily="82" charset="0"/>
      <p:regular r:id="rId22"/>
    </p:embeddedFont>
    <p:embeddedFont>
      <p:font typeface="Fira Sans Extra Condensed" panose="020B0503050000020004" pitchFamily="34" charset="0"/>
      <p:regular r:id="rId23"/>
      <p:bold r:id="rId24"/>
      <p:italic r:id="rId25"/>
      <p:boldItalic r:id="rId26"/>
    </p:embeddedFont>
    <p:embeddedFont>
      <p:font typeface="Fira Sans Extra Condensed SemiBold" panose="020B0604020202020204"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1E01C5-8CC9-41F0-A7A5-EBF3D20F9597}">
  <a:tblStyle styleId="{E61E01C5-8CC9-41F0-A7A5-EBF3D20F959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5"/>
        <p:cNvGrpSpPr/>
        <p:nvPr/>
      </p:nvGrpSpPr>
      <p:grpSpPr>
        <a:xfrm>
          <a:off x="0" y="0"/>
          <a:ext cx="0" cy="0"/>
          <a:chOff x="0" y="0"/>
          <a:chExt cx="0" cy="0"/>
        </a:xfrm>
      </p:grpSpPr>
      <p:sp>
        <p:nvSpPr>
          <p:cNvPr id="1736" name="Google Shape;1736;ge96fd5876e_0_3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 name="Google Shape;1737;ge96fd5876e_0_3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e96fd5876e_0_9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e96fd5876e_0_9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e96fd5876e_0_1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2" name="Google Shape;1182;ge96fd5876e_0_1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9"/>
        <p:cNvGrpSpPr/>
        <p:nvPr/>
      </p:nvGrpSpPr>
      <p:grpSpPr>
        <a:xfrm>
          <a:off x="0" y="0"/>
          <a:ext cx="0" cy="0"/>
          <a:chOff x="0" y="0"/>
          <a:chExt cx="0" cy="0"/>
        </a:xfrm>
      </p:grpSpPr>
      <p:sp>
        <p:nvSpPr>
          <p:cNvPr id="2190" name="Google Shape;2190;ge96fd5876e_0_4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1" name="Google Shape;2191;ge96fd5876e_0_4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9"/>
        <p:cNvGrpSpPr/>
        <p:nvPr/>
      </p:nvGrpSpPr>
      <p:grpSpPr>
        <a:xfrm>
          <a:off x="0" y="0"/>
          <a:ext cx="0" cy="0"/>
          <a:chOff x="0" y="0"/>
          <a:chExt cx="0" cy="0"/>
        </a:xfrm>
      </p:grpSpPr>
      <p:sp>
        <p:nvSpPr>
          <p:cNvPr id="2190" name="Google Shape;2190;ge96fd5876e_0_4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1" name="Google Shape;2191;ge96fd5876e_0_4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04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saurabhshahane/in-hospital-mortality-prediction?resource=download"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2E176-EAB8-466A-9052-253F784117E6}"/>
              </a:ext>
            </a:extLst>
          </p:cNvPr>
          <p:cNvSpPr>
            <a:spLocks noGrp="1"/>
          </p:cNvSpPr>
          <p:nvPr>
            <p:ph type="ctrTitle"/>
          </p:nvPr>
        </p:nvSpPr>
        <p:spPr>
          <a:xfrm>
            <a:off x="5141025" y="842850"/>
            <a:ext cx="3545700" cy="2488800"/>
          </a:xfrm>
        </p:spPr>
        <p:txBody>
          <a:bodyPr>
            <a:noAutofit/>
          </a:bodyPr>
          <a:lstStyle/>
          <a:p>
            <a:pPr algn="ctr"/>
            <a:r>
              <a:rPr lang="en-US" sz="3200" b="0" dirty="0">
                <a:ln w="0"/>
                <a:solidFill>
                  <a:schemeClr val="tx1"/>
                </a:solidFill>
                <a:effectLst>
                  <a:outerShdw blurRad="38100" dist="19050" dir="2700000" algn="tl" rotWithShape="0">
                    <a:schemeClr val="dk1">
                      <a:alpha val="40000"/>
                    </a:schemeClr>
                  </a:outerShdw>
                </a:effectLst>
                <a:latin typeface="Fira Sans Extra Condensed SemiBold" panose="020B0604020202020204" charset="0"/>
              </a:rPr>
              <a:t>EEE 4518</a:t>
            </a:r>
            <a:br>
              <a:rPr lang="en-US" sz="3200" b="0" dirty="0">
                <a:ln w="0"/>
                <a:solidFill>
                  <a:schemeClr val="tx1"/>
                </a:solidFill>
                <a:effectLst>
                  <a:outerShdw blurRad="38100" dist="19050" dir="2700000" algn="tl" rotWithShape="0">
                    <a:schemeClr val="dk1">
                      <a:alpha val="40000"/>
                    </a:schemeClr>
                  </a:outerShdw>
                </a:effectLst>
                <a:latin typeface="Fira Sans Extra Condensed SemiBold" panose="020B0604020202020204" charset="0"/>
              </a:rPr>
            </a:br>
            <a:r>
              <a:rPr lang="en-US" sz="3200" b="0" dirty="0">
                <a:ln w="0"/>
                <a:solidFill>
                  <a:schemeClr val="tx1"/>
                </a:solidFill>
                <a:effectLst>
                  <a:outerShdw blurRad="38100" dist="19050" dir="2700000" algn="tl" rotWithShape="0">
                    <a:schemeClr val="dk1">
                      <a:alpha val="40000"/>
                    </a:schemeClr>
                  </a:outerShdw>
                </a:effectLst>
                <a:latin typeface="Fira Sans Extra Condensed SemiBold" panose="020B0604020202020204" charset="0"/>
              </a:rPr>
              <a:t>Electrical and Electronic Workshop</a:t>
            </a:r>
          </a:p>
        </p:txBody>
      </p:sp>
      <p:sp>
        <p:nvSpPr>
          <p:cNvPr id="4" name="Subtitle 3">
            <a:extLst>
              <a:ext uri="{FF2B5EF4-FFF2-40B4-BE49-F238E27FC236}">
                <a16:creationId xmlns:a16="http://schemas.microsoft.com/office/drawing/2014/main" id="{84E1A70F-26FA-4644-B9D0-31F47A589DCB}"/>
              </a:ext>
            </a:extLst>
          </p:cNvPr>
          <p:cNvSpPr>
            <a:spLocks noGrp="1"/>
          </p:cNvSpPr>
          <p:nvPr>
            <p:ph type="subTitle" idx="1"/>
          </p:nvPr>
        </p:nvSpPr>
        <p:spPr>
          <a:xfrm>
            <a:off x="5032800" y="2937600"/>
            <a:ext cx="3653925" cy="1336350"/>
          </a:xfrm>
        </p:spPr>
        <p:txBody>
          <a:bodyPr>
            <a:normAutofit/>
          </a:bodyPr>
          <a:lstStyle/>
          <a:p>
            <a:pPr algn="ctr"/>
            <a:r>
              <a:rPr lang="en-US" dirty="0">
                <a:latin typeface="Fira Sans Extra Condensed SemiBold" panose="020B0604020202020204" charset="0"/>
              </a:rPr>
              <a:t>Team </a:t>
            </a:r>
            <a:r>
              <a:rPr lang="en-US" dirty="0" err="1">
                <a:latin typeface="Fira Sans Extra Condensed SemiBold" panose="020B0604020202020204" charset="0"/>
              </a:rPr>
              <a:t>Quantaphy</a:t>
            </a:r>
            <a:endParaRPr lang="en-US" dirty="0">
              <a:latin typeface="Fira Sans Extra Condensed SemiBold" panose="020B0604020202020204" charset="0"/>
            </a:endParaRPr>
          </a:p>
          <a:p>
            <a:pPr algn="l"/>
            <a:r>
              <a:rPr lang="en-US" dirty="0">
                <a:latin typeface="Fira Sans Extra Condensed SemiBold" panose="020B0604020202020204" charset="0"/>
              </a:rPr>
              <a:t>1. </a:t>
            </a:r>
            <a:r>
              <a:rPr lang="en-US" dirty="0" err="1">
                <a:latin typeface="Fira Sans Extra Condensed SemiBold" panose="020B0604020202020204" charset="0"/>
              </a:rPr>
              <a:t>Mizanur</a:t>
            </a:r>
            <a:r>
              <a:rPr lang="en-US" dirty="0">
                <a:latin typeface="Fira Sans Extra Condensed SemiBold" panose="020B0604020202020204" charset="0"/>
              </a:rPr>
              <a:t> Rahman – 190021109</a:t>
            </a:r>
          </a:p>
          <a:p>
            <a:pPr algn="l"/>
            <a:r>
              <a:rPr lang="en-US" dirty="0">
                <a:latin typeface="Fira Sans Extra Condensed SemiBold" panose="020B0604020202020204" charset="0"/>
              </a:rPr>
              <a:t>2. </a:t>
            </a:r>
            <a:r>
              <a:rPr lang="en-US" dirty="0" err="1">
                <a:latin typeface="Fira Sans Extra Condensed SemiBold" panose="020B0604020202020204" charset="0"/>
              </a:rPr>
              <a:t>Redwan</a:t>
            </a:r>
            <a:r>
              <a:rPr lang="en-US" dirty="0">
                <a:latin typeface="Fira Sans Extra Condensed SemiBold" panose="020B0604020202020204" charset="0"/>
              </a:rPr>
              <a:t>-Ul-Bari – 190021119</a:t>
            </a:r>
          </a:p>
          <a:p>
            <a:pPr algn="l"/>
            <a:r>
              <a:rPr lang="en-US" dirty="0">
                <a:latin typeface="Fira Sans Extra Condensed SemiBold" panose="020B0604020202020204" charset="0"/>
              </a:rPr>
              <a:t>3. Md. </a:t>
            </a:r>
            <a:r>
              <a:rPr lang="en-US" dirty="0" err="1">
                <a:latin typeface="Fira Sans Extra Condensed SemiBold" panose="020B0604020202020204" charset="0"/>
              </a:rPr>
              <a:t>Faiyaz</a:t>
            </a:r>
            <a:r>
              <a:rPr lang="en-US" dirty="0">
                <a:latin typeface="Fira Sans Extra Condensed SemiBold" panose="020B0604020202020204" charset="0"/>
              </a:rPr>
              <a:t> Abrar Fahim – 190021137</a:t>
            </a:r>
          </a:p>
        </p:txBody>
      </p:sp>
      <p:pic>
        <p:nvPicPr>
          <p:cNvPr id="1026" name="Picture 2">
            <a:extLst>
              <a:ext uri="{FF2B5EF4-FFF2-40B4-BE49-F238E27FC236}">
                <a16:creationId xmlns:a16="http://schemas.microsoft.com/office/drawing/2014/main" id="{CB48B8EC-72BC-405F-9B88-F4140BFB22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35" y="1236900"/>
            <a:ext cx="4962390" cy="303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335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DCA1-C175-40CC-B3AD-EDF8499A0425}"/>
              </a:ext>
            </a:extLst>
          </p:cNvPr>
          <p:cNvSpPr>
            <a:spLocks noGrp="1"/>
          </p:cNvSpPr>
          <p:nvPr>
            <p:ph type="title"/>
          </p:nvPr>
        </p:nvSpPr>
        <p:spPr/>
        <p:txBody>
          <a:bodyPr>
            <a:normAutofit fontScale="90000"/>
          </a:bodyPr>
          <a:lstStyle/>
          <a:p>
            <a:r>
              <a:rPr lang="en-US" dirty="0"/>
              <a:t>Correlation Heatmap</a:t>
            </a:r>
          </a:p>
        </p:txBody>
      </p:sp>
      <p:pic>
        <p:nvPicPr>
          <p:cNvPr id="4" name="Picture 3">
            <a:extLst>
              <a:ext uri="{FF2B5EF4-FFF2-40B4-BE49-F238E27FC236}">
                <a16:creationId xmlns:a16="http://schemas.microsoft.com/office/drawing/2014/main" id="{E8CBC829-99F3-4484-B94C-51F8A388BE10}"/>
              </a:ext>
            </a:extLst>
          </p:cNvPr>
          <p:cNvPicPr>
            <a:picLocks noChangeAspect="1"/>
          </p:cNvPicPr>
          <p:nvPr/>
        </p:nvPicPr>
        <p:blipFill rotWithShape="1">
          <a:blip r:embed="rId2"/>
          <a:srcRect t="2878"/>
          <a:stretch/>
        </p:blipFill>
        <p:spPr>
          <a:xfrm>
            <a:off x="48143" y="2505600"/>
            <a:ext cx="9047713" cy="972000"/>
          </a:xfrm>
          <a:prstGeom prst="rect">
            <a:avLst/>
          </a:prstGeom>
        </p:spPr>
      </p:pic>
    </p:spTree>
    <p:extLst>
      <p:ext uri="{BB962C8B-B14F-4D97-AF65-F5344CB8AC3E}">
        <p14:creationId xmlns:p14="http://schemas.microsoft.com/office/powerpoint/2010/main" val="60485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F32CB-0EE8-43E4-ADEF-1D6E62AAA32E}"/>
              </a:ext>
            </a:extLst>
          </p:cNvPr>
          <p:cNvSpPr>
            <a:spLocks noGrp="1"/>
          </p:cNvSpPr>
          <p:nvPr>
            <p:ph type="title"/>
          </p:nvPr>
        </p:nvSpPr>
        <p:spPr/>
        <p:txBody>
          <a:bodyPr>
            <a:normAutofit fontScale="90000"/>
          </a:bodyPr>
          <a:lstStyle/>
          <a:p>
            <a:r>
              <a:rPr lang="en-US" dirty="0"/>
              <a:t>Imbalanced Data</a:t>
            </a:r>
          </a:p>
        </p:txBody>
      </p:sp>
      <p:pic>
        <p:nvPicPr>
          <p:cNvPr id="3" name="Picture 2">
            <a:extLst>
              <a:ext uri="{FF2B5EF4-FFF2-40B4-BE49-F238E27FC236}">
                <a16:creationId xmlns:a16="http://schemas.microsoft.com/office/drawing/2014/main" id="{FC017D4C-1AD1-462A-9DFF-AE4FE7290C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000" y="1863488"/>
            <a:ext cx="3009774" cy="1869709"/>
          </a:xfrm>
          <a:prstGeom prst="rect">
            <a:avLst/>
          </a:prstGeom>
          <a:ln>
            <a:noFill/>
          </a:ln>
          <a:effectLst>
            <a:softEdge rad="112500"/>
          </a:effectLst>
        </p:spPr>
      </p:pic>
      <p:pic>
        <p:nvPicPr>
          <p:cNvPr id="4" name="Picture 3" descr="3}.png.gif">
            <a:extLst>
              <a:ext uri="{FF2B5EF4-FFF2-40B4-BE49-F238E27FC236}">
                <a16:creationId xmlns:a16="http://schemas.microsoft.com/office/drawing/2014/main" id="{8163B1D9-7265-475B-833D-599EC0DF86A9}"/>
              </a:ext>
            </a:extLst>
          </p:cNvPr>
          <p:cNvPicPr>
            <a:picLocks noChangeAspect="1"/>
          </p:cNvPicPr>
          <p:nvPr/>
        </p:nvPicPr>
        <p:blipFill>
          <a:blip r:embed="rId3"/>
          <a:stretch>
            <a:fillRect/>
          </a:stretch>
        </p:blipFill>
        <p:spPr>
          <a:xfrm>
            <a:off x="5035799" y="1069028"/>
            <a:ext cx="3009775" cy="1869709"/>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54801FFD-C9A8-4451-96BF-D84E03291A33}"/>
              </a:ext>
            </a:extLst>
          </p:cNvPr>
          <p:cNvPicPr>
            <a:picLocks noChangeAspect="1"/>
          </p:cNvPicPr>
          <p:nvPr/>
        </p:nvPicPr>
        <p:blipFill>
          <a:blip r:embed="rId4"/>
          <a:stretch>
            <a:fillRect/>
          </a:stretch>
        </p:blipFill>
        <p:spPr>
          <a:xfrm>
            <a:off x="5605831" y="3139617"/>
            <a:ext cx="1869709" cy="18697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5283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2DB9-1BAB-43E6-8B79-3AA1F4C2C7B6}"/>
              </a:ext>
            </a:extLst>
          </p:cNvPr>
          <p:cNvSpPr>
            <a:spLocks noGrp="1"/>
          </p:cNvSpPr>
          <p:nvPr>
            <p:ph type="title"/>
          </p:nvPr>
        </p:nvSpPr>
        <p:spPr/>
        <p:txBody>
          <a:bodyPr>
            <a:normAutofit fontScale="90000"/>
          </a:bodyPr>
          <a:lstStyle/>
          <a:p>
            <a:r>
              <a:rPr lang="en-US" dirty="0"/>
              <a:t>Before and after Oversampling (</a:t>
            </a:r>
            <a:r>
              <a:rPr lang="en-US" dirty="0" err="1"/>
              <a:t>BordelineSMOTE</a:t>
            </a:r>
            <a:r>
              <a:rPr lang="en-US" dirty="0"/>
              <a:t>)</a:t>
            </a:r>
          </a:p>
        </p:txBody>
      </p:sp>
      <p:pic>
        <p:nvPicPr>
          <p:cNvPr id="2050" name="Picture 2">
            <a:extLst>
              <a:ext uri="{FF2B5EF4-FFF2-40B4-BE49-F238E27FC236}">
                <a16:creationId xmlns:a16="http://schemas.microsoft.com/office/drawing/2014/main" id="{39B9883F-BD77-4FB1-B62A-ABA380516A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50" y="1257300"/>
            <a:ext cx="400050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0A2F0EB-E1D6-4D3B-A4EB-7DF6541FC4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3900" y="1251450"/>
            <a:ext cx="400050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2148D53-E3CC-4863-BFD8-E2E17AACC83B}"/>
              </a:ext>
            </a:extLst>
          </p:cNvPr>
          <p:cNvPicPr>
            <a:picLocks noChangeAspect="1"/>
          </p:cNvPicPr>
          <p:nvPr/>
        </p:nvPicPr>
        <p:blipFill>
          <a:blip r:embed="rId4"/>
          <a:stretch>
            <a:fillRect/>
          </a:stretch>
        </p:blipFill>
        <p:spPr>
          <a:xfrm>
            <a:off x="2348401" y="4108874"/>
            <a:ext cx="4130398" cy="480102"/>
          </a:xfrm>
          <a:prstGeom prst="rect">
            <a:avLst/>
          </a:prstGeom>
        </p:spPr>
      </p:pic>
    </p:spTree>
    <p:extLst>
      <p:ext uri="{BB962C8B-B14F-4D97-AF65-F5344CB8AC3E}">
        <p14:creationId xmlns:p14="http://schemas.microsoft.com/office/powerpoint/2010/main" val="1975610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0708-2240-48F2-BAEC-F689000B63F1}"/>
              </a:ext>
            </a:extLst>
          </p:cNvPr>
          <p:cNvSpPr>
            <a:spLocks noGrp="1"/>
          </p:cNvSpPr>
          <p:nvPr>
            <p:ph type="title"/>
          </p:nvPr>
        </p:nvSpPr>
        <p:spPr/>
        <p:txBody>
          <a:bodyPr>
            <a:normAutofit fontScale="90000"/>
          </a:bodyPr>
          <a:lstStyle/>
          <a:p>
            <a:r>
              <a:rPr lang="en-US" dirty="0"/>
              <a:t>Accuracy Plotting for KNN (SMOTE and K fold)</a:t>
            </a:r>
          </a:p>
        </p:txBody>
      </p:sp>
      <p:pic>
        <p:nvPicPr>
          <p:cNvPr id="1026" name="Picture 2">
            <a:extLst>
              <a:ext uri="{FF2B5EF4-FFF2-40B4-BE49-F238E27FC236}">
                <a16:creationId xmlns:a16="http://schemas.microsoft.com/office/drawing/2014/main" id="{4AE5450B-C7EF-4EF5-8B56-790C05A0A8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292480"/>
            <a:ext cx="3838575" cy="25812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14A907D-AAC9-444F-BC99-29BA889478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8227" y="1292480"/>
            <a:ext cx="4052997" cy="2531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661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2"/>
        <p:cNvGrpSpPr/>
        <p:nvPr/>
      </p:nvGrpSpPr>
      <p:grpSpPr>
        <a:xfrm>
          <a:off x="0" y="0"/>
          <a:ext cx="0" cy="0"/>
          <a:chOff x="0" y="0"/>
          <a:chExt cx="0" cy="0"/>
        </a:xfrm>
      </p:grpSpPr>
      <p:sp>
        <p:nvSpPr>
          <p:cNvPr id="2193" name="Google Shape;2193;p42"/>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Results using Oversampleing </a:t>
            </a:r>
            <a:endParaRPr dirty="0"/>
          </a:p>
        </p:txBody>
      </p:sp>
      <p:graphicFrame>
        <p:nvGraphicFramePr>
          <p:cNvPr id="2194" name="Google Shape;2194;p42"/>
          <p:cNvGraphicFramePr/>
          <p:nvPr>
            <p:extLst>
              <p:ext uri="{D42A27DB-BD31-4B8C-83A1-F6EECF244321}">
                <p14:modId xmlns:p14="http://schemas.microsoft.com/office/powerpoint/2010/main" val="2761267519"/>
              </p:ext>
            </p:extLst>
          </p:nvPr>
        </p:nvGraphicFramePr>
        <p:xfrm>
          <a:off x="338400" y="1107065"/>
          <a:ext cx="8351255" cy="3831135"/>
        </p:xfrm>
        <a:graphic>
          <a:graphicData uri="http://schemas.openxmlformats.org/drawingml/2006/table">
            <a:tbl>
              <a:tblPr>
                <a:noFill/>
                <a:tableStyleId>{E61E01C5-8CC9-41F0-A7A5-EBF3D20F9597}</a:tableStyleId>
              </a:tblPr>
              <a:tblGrid>
                <a:gridCol w="475200">
                  <a:extLst>
                    <a:ext uri="{9D8B030D-6E8A-4147-A177-3AD203B41FA5}">
                      <a16:colId xmlns:a16="http://schemas.microsoft.com/office/drawing/2014/main" val="20000"/>
                    </a:ext>
                  </a:extLst>
                </a:gridCol>
                <a:gridCol w="1072800">
                  <a:extLst>
                    <a:ext uri="{9D8B030D-6E8A-4147-A177-3AD203B41FA5}">
                      <a16:colId xmlns:a16="http://schemas.microsoft.com/office/drawing/2014/main" val="20001"/>
                    </a:ext>
                  </a:extLst>
                </a:gridCol>
                <a:gridCol w="1123743">
                  <a:extLst>
                    <a:ext uri="{9D8B030D-6E8A-4147-A177-3AD203B41FA5}">
                      <a16:colId xmlns:a16="http://schemas.microsoft.com/office/drawing/2014/main" val="2470269885"/>
                    </a:ext>
                  </a:extLst>
                </a:gridCol>
                <a:gridCol w="1419878">
                  <a:extLst>
                    <a:ext uri="{9D8B030D-6E8A-4147-A177-3AD203B41FA5}">
                      <a16:colId xmlns:a16="http://schemas.microsoft.com/office/drawing/2014/main" val="1365102040"/>
                    </a:ext>
                  </a:extLst>
                </a:gridCol>
                <a:gridCol w="1419878">
                  <a:extLst>
                    <a:ext uri="{9D8B030D-6E8A-4147-A177-3AD203B41FA5}">
                      <a16:colId xmlns:a16="http://schemas.microsoft.com/office/drawing/2014/main" val="1657465993"/>
                    </a:ext>
                  </a:extLst>
                </a:gridCol>
                <a:gridCol w="1419878">
                  <a:extLst>
                    <a:ext uri="{9D8B030D-6E8A-4147-A177-3AD203B41FA5}">
                      <a16:colId xmlns:a16="http://schemas.microsoft.com/office/drawing/2014/main" val="518369114"/>
                    </a:ext>
                  </a:extLst>
                </a:gridCol>
                <a:gridCol w="1419878">
                  <a:extLst>
                    <a:ext uri="{9D8B030D-6E8A-4147-A177-3AD203B41FA5}">
                      <a16:colId xmlns:a16="http://schemas.microsoft.com/office/drawing/2014/main" val="392264017"/>
                    </a:ext>
                  </a:extLst>
                </a:gridCol>
              </a:tblGrid>
              <a:tr h="446100">
                <a:tc>
                  <a:txBody>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4EA27">
                        <a:alpha val="25099"/>
                      </a:srgbClr>
                    </a:solidFill>
                  </a:tcPr>
                </a:tc>
                <a:tc>
                  <a:txBody>
                    <a:bodyPr/>
                    <a:lstStyle/>
                    <a:p>
                      <a:pPr marL="0" lvl="0" indent="0" algn="ctr" rtl="0">
                        <a:spcBef>
                          <a:spcPts val="0"/>
                        </a:spcBef>
                        <a:spcAft>
                          <a:spcPts val="0"/>
                        </a:spcAft>
                        <a:buNone/>
                      </a:pPr>
                      <a:endParaRPr sz="1800"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4EA27">
                        <a:alpha val="25099"/>
                      </a:srgbClr>
                    </a:solidFill>
                  </a:tcPr>
                </a:tc>
                <a:tc>
                  <a:txBody>
                    <a:bodyPr/>
                    <a:lstStyle/>
                    <a:p>
                      <a:pPr marL="0" lvl="0" indent="0" algn="ctr" rtl="0">
                        <a:spcBef>
                          <a:spcPts val="0"/>
                        </a:spcBef>
                        <a:spcAft>
                          <a:spcPts val="0"/>
                        </a:spcAft>
                        <a:buNone/>
                      </a:pPr>
                      <a:r>
                        <a:rPr lang="en-US" sz="1800" b="1" dirty="0">
                          <a:solidFill>
                            <a:schemeClr val="dk1"/>
                          </a:solidFill>
                          <a:latin typeface="Fira Sans Extra Condensed"/>
                          <a:ea typeface="Fira Sans Extra Condensed"/>
                          <a:cs typeface="Fira Sans Extra Condensed"/>
                          <a:sym typeface="Fira Sans Extra Condensed"/>
                        </a:rPr>
                        <a:t>Accuracy</a:t>
                      </a:r>
                      <a:endParaRPr sz="1800"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4EA27">
                        <a:alpha val="25099"/>
                      </a:srgbClr>
                    </a:solidFill>
                  </a:tcPr>
                </a:tc>
                <a:tc>
                  <a:txBody>
                    <a:bodyPr/>
                    <a:lstStyle/>
                    <a:p>
                      <a:pPr marL="0" lvl="0" indent="0" algn="ctr" rtl="0">
                        <a:spcBef>
                          <a:spcPts val="0"/>
                        </a:spcBef>
                        <a:spcAft>
                          <a:spcPts val="0"/>
                        </a:spcAft>
                        <a:buNone/>
                      </a:pPr>
                      <a:r>
                        <a:rPr lang="en-US" sz="1800" b="1" dirty="0">
                          <a:solidFill>
                            <a:schemeClr val="dk1"/>
                          </a:solidFill>
                          <a:latin typeface="Fira Sans Extra Condensed"/>
                          <a:ea typeface="Fira Sans Extra Condensed"/>
                          <a:cs typeface="Fira Sans Extra Condensed"/>
                          <a:sym typeface="Fira Sans Extra Condensed"/>
                        </a:rPr>
                        <a:t>Precision</a:t>
                      </a:r>
                      <a:endParaRPr sz="1800"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4EA27">
                        <a:alpha val="25099"/>
                      </a:srgbClr>
                    </a:solidFill>
                  </a:tcPr>
                </a:tc>
                <a:tc>
                  <a:txBody>
                    <a:bodyPr/>
                    <a:lstStyle/>
                    <a:p>
                      <a:pPr marL="0" lvl="0" indent="0" algn="ctr" rtl="0">
                        <a:spcBef>
                          <a:spcPts val="0"/>
                        </a:spcBef>
                        <a:spcAft>
                          <a:spcPts val="0"/>
                        </a:spcAft>
                        <a:buNone/>
                      </a:pPr>
                      <a:r>
                        <a:rPr lang="en-US" sz="1800" b="1" dirty="0">
                          <a:solidFill>
                            <a:schemeClr val="dk1"/>
                          </a:solidFill>
                          <a:latin typeface="Fira Sans Extra Condensed"/>
                          <a:ea typeface="Fira Sans Extra Condensed"/>
                          <a:cs typeface="Fira Sans Extra Condensed"/>
                          <a:sym typeface="Fira Sans Extra Condensed"/>
                        </a:rPr>
                        <a:t>Recall</a:t>
                      </a:r>
                      <a:endParaRPr sz="1800"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4EA27">
                        <a:alpha val="25099"/>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dk1"/>
                          </a:solidFill>
                          <a:latin typeface="Fira Sans Extra Condensed"/>
                          <a:ea typeface="Fira Sans Extra Condensed"/>
                          <a:cs typeface="Fira Sans Extra Condensed"/>
                          <a:sym typeface="Fira Sans Extra Condensed"/>
                        </a:rPr>
                        <a:t>F1-score</a:t>
                      </a: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4EA27">
                        <a:alpha val="25099"/>
                      </a:srgbClr>
                    </a:solidFill>
                  </a:tcPr>
                </a:tc>
                <a:tc>
                  <a:txBody>
                    <a:bodyPr/>
                    <a:lstStyle/>
                    <a:p>
                      <a:pPr marL="0" lvl="0" indent="0" algn="ctr" rtl="0">
                        <a:spcBef>
                          <a:spcPts val="0"/>
                        </a:spcBef>
                        <a:spcAft>
                          <a:spcPts val="0"/>
                        </a:spcAft>
                        <a:buNone/>
                      </a:pPr>
                      <a:r>
                        <a:rPr lang="en-US" sz="1800" b="1" dirty="0">
                          <a:solidFill>
                            <a:schemeClr val="dk1"/>
                          </a:solidFill>
                          <a:latin typeface="Fira Sans Extra Condensed"/>
                          <a:ea typeface="Fira Sans Extra Condensed"/>
                          <a:cs typeface="Fira Sans Extra Condensed"/>
                          <a:sym typeface="Fira Sans Extra Condensed"/>
                        </a:rPr>
                        <a:t>AUC</a:t>
                      </a:r>
                      <a:endParaRPr sz="1800"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4EA27">
                        <a:alpha val="25099"/>
                      </a:srgbClr>
                    </a:solidFill>
                  </a:tcPr>
                </a:tc>
                <a:extLst>
                  <a:ext uri="{0D108BD9-81ED-4DB2-BD59-A6C34878D82A}">
                    <a16:rowId xmlns:a16="http://schemas.microsoft.com/office/drawing/2014/main" val="10000"/>
                  </a:ext>
                </a:extLst>
              </a:tr>
              <a:tr h="454125">
                <a:tc>
                  <a:txBody>
                    <a:bodyPr/>
                    <a:lstStyle/>
                    <a:p>
                      <a:pPr marL="0" lvl="0" indent="0" algn="ctr" rtl="0">
                        <a:spcBef>
                          <a:spcPts val="0"/>
                        </a:spcBef>
                        <a:spcAft>
                          <a:spcPts val="0"/>
                        </a:spcAft>
                        <a:buNone/>
                      </a:pPr>
                      <a:r>
                        <a:rPr lang="en" sz="1600" b="1">
                          <a:solidFill>
                            <a:schemeClr val="accent4"/>
                          </a:solidFill>
                          <a:latin typeface="Fira Sans Extra Condensed"/>
                          <a:ea typeface="Fira Sans Extra Condensed"/>
                          <a:cs typeface="Fira Sans Extra Condensed"/>
                          <a:sym typeface="Fira Sans Extra Condensed"/>
                        </a:rPr>
                        <a:t>01</a:t>
                      </a:r>
                      <a:endParaRPr sz="1600" b="1">
                        <a:solidFill>
                          <a:schemeClr val="accent4"/>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99B27">
                        <a:alpha val="12549"/>
                      </a:srgbClr>
                    </a:solidFill>
                  </a:tcPr>
                </a:tc>
                <a:tc>
                  <a:txBody>
                    <a:bodyPr/>
                    <a:lstStyle/>
                    <a:p>
                      <a:pPr marL="0" lvl="0" indent="0" algn="ctr" rtl="0">
                        <a:spcBef>
                          <a:spcPts val="0"/>
                        </a:spcBef>
                        <a:spcAft>
                          <a:spcPts val="0"/>
                        </a:spcAft>
                        <a:buNone/>
                      </a:pPr>
                      <a:r>
                        <a:rPr lang="en-US" sz="1600" b="1" dirty="0">
                          <a:solidFill>
                            <a:schemeClr val="lt1"/>
                          </a:solidFill>
                          <a:latin typeface="Fira Sans Extra Condensed"/>
                          <a:ea typeface="Fira Sans Extra Condensed"/>
                          <a:cs typeface="Fira Sans Extra Condensed"/>
                          <a:sym typeface="Fira Sans Extra Condensed"/>
                        </a:rPr>
                        <a:t>Logistic Regression</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algn="ctr"/>
                      <a:r>
                        <a:rPr lang="en-US" sz="1400" b="0" i="0" u="none" strike="noStrike" cap="none" dirty="0">
                          <a:solidFill>
                            <a:srgbClr val="000000"/>
                          </a:solidFill>
                          <a:effectLst/>
                          <a:latin typeface="Fira Sans Extra Condensed" panose="020B0503050000020004" pitchFamily="34" charset="0"/>
                          <a:ea typeface="Arial"/>
                          <a:cs typeface="Arial"/>
                          <a:sym typeface="Arial"/>
                        </a:rPr>
                        <a:t>0.80</a:t>
                      </a:r>
                      <a:endParaRPr lang="en-US" dirty="0">
                        <a:latin typeface="Fira Sans Extra Condensed" panose="020B0503050000020004" pitchFamily="34" charset="0"/>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0.37</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0.70</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0.48</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0.778</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454125">
                <a:tc>
                  <a:txBody>
                    <a:bodyPr/>
                    <a:lstStyle/>
                    <a:p>
                      <a:pPr marL="0" lvl="0" indent="0" algn="ctr" rtl="0">
                        <a:spcBef>
                          <a:spcPts val="0"/>
                        </a:spcBef>
                        <a:spcAft>
                          <a:spcPts val="0"/>
                        </a:spcAft>
                        <a:buNone/>
                      </a:pPr>
                      <a:r>
                        <a:rPr lang="en" sz="1600" b="1">
                          <a:solidFill>
                            <a:schemeClr val="accent5"/>
                          </a:solidFill>
                          <a:latin typeface="Fira Sans Extra Condensed"/>
                          <a:ea typeface="Fira Sans Extra Condensed"/>
                          <a:cs typeface="Fira Sans Extra Condensed"/>
                          <a:sym typeface="Fira Sans Extra Condensed"/>
                        </a:rPr>
                        <a:t>02</a:t>
                      </a:r>
                      <a:endParaRPr sz="1600" b="1">
                        <a:solidFill>
                          <a:schemeClr val="accent5"/>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A4827">
                        <a:alpha val="12549"/>
                      </a:srgbClr>
                    </a:solidFill>
                  </a:tcPr>
                </a:tc>
                <a:tc>
                  <a:txBody>
                    <a:bodyPr/>
                    <a:lstStyle/>
                    <a:p>
                      <a:pPr marL="0" lvl="0" indent="0" algn="ctr" rtl="0">
                        <a:spcBef>
                          <a:spcPts val="0"/>
                        </a:spcBef>
                        <a:spcAft>
                          <a:spcPts val="0"/>
                        </a:spcAft>
                        <a:buNone/>
                      </a:pPr>
                      <a:r>
                        <a:rPr lang="en-US" sz="1600" b="1" dirty="0">
                          <a:solidFill>
                            <a:schemeClr val="lt1"/>
                          </a:solidFill>
                          <a:latin typeface="Fira Sans Extra Condensed"/>
                          <a:ea typeface="Fira Sans Extra Condensed"/>
                          <a:cs typeface="Fira Sans Extra Condensed"/>
                          <a:sym typeface="Fira Sans Extra Condensed"/>
                        </a:rPr>
                        <a:t>KNN</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algn="ctr"/>
                      <a:r>
                        <a:rPr lang="en-US" sz="1400" b="0" i="0" u="none" strike="noStrike" cap="none" dirty="0">
                          <a:solidFill>
                            <a:srgbClr val="000000"/>
                          </a:solidFill>
                          <a:effectLst/>
                          <a:latin typeface="Fira Sans Extra Condensed" panose="020B0503050000020004" pitchFamily="34" charset="0"/>
                          <a:ea typeface="Arial"/>
                          <a:cs typeface="Arial"/>
                          <a:sym typeface="Arial"/>
                        </a:rPr>
                        <a:t>0.75</a:t>
                      </a:r>
                      <a:endParaRPr lang="en-US" dirty="0">
                        <a:latin typeface="Fira Sans Extra Condensed" panose="020B0503050000020004" pitchFamily="34" charset="0"/>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US" sz="1400" b="0" i="0" u="none" strike="noStrike" cap="none" dirty="0">
                          <a:solidFill>
                            <a:srgbClr val="000000"/>
                          </a:solidFill>
                          <a:effectLst/>
                          <a:latin typeface="Fira Sans Extra Condensed" panose="020B0503050000020004" pitchFamily="34" charset="0"/>
                          <a:ea typeface="Arial"/>
                          <a:cs typeface="Arial"/>
                          <a:sym typeface="Arial"/>
                        </a:rPr>
                        <a:t>0.23</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US" sz="1400" b="0" i="0" u="none" strike="noStrike" cap="none" dirty="0">
                          <a:solidFill>
                            <a:srgbClr val="000000"/>
                          </a:solidFill>
                          <a:effectLst/>
                          <a:latin typeface="Fira Sans Extra Condensed" panose="020B0503050000020004" pitchFamily="34" charset="0"/>
                          <a:ea typeface="Arial"/>
                          <a:cs typeface="Arial"/>
                          <a:sym typeface="Arial"/>
                        </a:rPr>
                        <a:t>0.35</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US" sz="1400" b="0" i="0" u="none" strike="noStrike" cap="none" dirty="0">
                          <a:solidFill>
                            <a:srgbClr val="000000"/>
                          </a:solidFill>
                          <a:effectLst/>
                          <a:latin typeface="Fira Sans Extra Condensed" panose="020B0503050000020004" pitchFamily="34" charset="0"/>
                          <a:ea typeface="Arial"/>
                          <a:cs typeface="Arial"/>
                          <a:sym typeface="Arial"/>
                        </a:rPr>
                        <a:t>0.27</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0.672</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2"/>
                  </a:ext>
                </a:extLst>
              </a:tr>
              <a:tr h="454125">
                <a:tc>
                  <a:txBody>
                    <a:bodyPr/>
                    <a:lstStyle/>
                    <a:p>
                      <a:pPr marL="0" lvl="0" indent="0" algn="ctr" rtl="0">
                        <a:spcBef>
                          <a:spcPts val="0"/>
                        </a:spcBef>
                        <a:spcAft>
                          <a:spcPts val="0"/>
                        </a:spcAft>
                        <a:buNone/>
                      </a:pPr>
                      <a:r>
                        <a:rPr lang="en" sz="1600" b="1">
                          <a:solidFill>
                            <a:schemeClr val="accent6"/>
                          </a:solidFill>
                          <a:latin typeface="Fira Sans Extra Condensed"/>
                          <a:ea typeface="Fira Sans Extra Condensed"/>
                          <a:cs typeface="Fira Sans Extra Condensed"/>
                          <a:sym typeface="Fira Sans Extra Condensed"/>
                        </a:rPr>
                        <a:t>03</a:t>
                      </a:r>
                      <a:endParaRPr sz="1600" b="1">
                        <a:solidFill>
                          <a:schemeClr val="accent6"/>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8027EA">
                        <a:alpha val="12549"/>
                      </a:srgbClr>
                    </a:solidFill>
                  </a:tcPr>
                </a:tc>
                <a:tc>
                  <a:txBody>
                    <a:bodyPr/>
                    <a:lstStyle/>
                    <a:p>
                      <a:pPr marL="0" lvl="0" indent="0" algn="ctr" rtl="0">
                        <a:spcBef>
                          <a:spcPts val="0"/>
                        </a:spcBef>
                        <a:spcAft>
                          <a:spcPts val="0"/>
                        </a:spcAft>
                        <a:buNone/>
                      </a:pPr>
                      <a:r>
                        <a:rPr lang="en-US" sz="1600" b="1" dirty="0">
                          <a:solidFill>
                            <a:schemeClr val="lt1"/>
                          </a:solidFill>
                          <a:latin typeface="Fira Sans Extra Condensed"/>
                          <a:ea typeface="Fira Sans Extra Condensed"/>
                          <a:cs typeface="Fira Sans Extra Condensed"/>
                          <a:sym typeface="Fira Sans Extra Condensed"/>
                        </a:rPr>
                        <a:t>Random Forest</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6"/>
                    </a:solidFill>
                  </a:tcPr>
                </a:tc>
                <a:tc>
                  <a:txBody>
                    <a:bodyPr/>
                    <a:lstStyle/>
                    <a:p>
                      <a:pPr algn="ctr"/>
                      <a:r>
                        <a:rPr lang="en-US" sz="1400" b="1" i="0" u="none" strike="noStrike" cap="none" dirty="0">
                          <a:solidFill>
                            <a:srgbClr val="000000"/>
                          </a:solidFill>
                          <a:effectLst/>
                          <a:latin typeface="Fira Sans Extra Condensed" panose="020B0503050000020004" pitchFamily="34" charset="0"/>
                          <a:ea typeface="Arial"/>
                          <a:cs typeface="Arial"/>
                          <a:sym typeface="Arial"/>
                        </a:rPr>
                        <a:t>0.85</a:t>
                      </a:r>
                      <a:endParaRPr lang="en-US" b="1" dirty="0">
                        <a:latin typeface="Fira Sans Extra Condensed" panose="020B0503050000020004" pitchFamily="34" charset="0"/>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0.40</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0.20</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0.27</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b="1" dirty="0">
                          <a:solidFill>
                            <a:schemeClr val="dk1"/>
                          </a:solidFill>
                          <a:latin typeface="Fira Sans Extra Condensed" panose="020B0503050000020004" pitchFamily="34" charset="0"/>
                          <a:ea typeface="Roboto"/>
                          <a:cs typeface="Roboto"/>
                          <a:sym typeface="Roboto"/>
                        </a:rPr>
                        <a:t>0.818</a:t>
                      </a:r>
                      <a:endParaRPr b="1"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454125">
                <a:tc>
                  <a:txBody>
                    <a:bodyPr/>
                    <a:lstStyle/>
                    <a:p>
                      <a:pPr marL="0" lvl="0" indent="0" algn="ctr" rtl="0">
                        <a:spcBef>
                          <a:spcPts val="0"/>
                        </a:spcBef>
                        <a:spcAft>
                          <a:spcPts val="0"/>
                        </a:spcAft>
                        <a:buNone/>
                      </a:pPr>
                      <a:r>
                        <a:rPr lang="en" sz="1600" b="1">
                          <a:solidFill>
                            <a:schemeClr val="accent3"/>
                          </a:solidFill>
                          <a:latin typeface="Fira Sans Extra Condensed"/>
                          <a:ea typeface="Fira Sans Extra Condensed"/>
                          <a:cs typeface="Fira Sans Extra Condensed"/>
                          <a:sym typeface="Fira Sans Extra Condensed"/>
                        </a:rPr>
                        <a:t>04</a:t>
                      </a:r>
                      <a:endParaRPr sz="1600" b="1">
                        <a:solidFill>
                          <a:schemeClr val="accent3"/>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2776EA">
                        <a:alpha val="12549"/>
                      </a:srgbClr>
                    </a:solidFill>
                  </a:tcPr>
                </a:tc>
                <a:tc>
                  <a:txBody>
                    <a:bodyPr/>
                    <a:lstStyle/>
                    <a:p>
                      <a:pPr marL="0" lvl="0" indent="0" algn="ctr" rtl="0">
                        <a:spcBef>
                          <a:spcPts val="0"/>
                        </a:spcBef>
                        <a:spcAft>
                          <a:spcPts val="0"/>
                        </a:spcAft>
                        <a:buNone/>
                      </a:pPr>
                      <a:r>
                        <a:rPr lang="en-US" sz="1600" b="1" dirty="0">
                          <a:solidFill>
                            <a:schemeClr val="lt1"/>
                          </a:solidFill>
                          <a:latin typeface="Fira Sans Extra Condensed"/>
                          <a:ea typeface="Fira Sans Extra Condensed"/>
                          <a:cs typeface="Fira Sans Extra Condensed"/>
                          <a:sym typeface="Fira Sans Extra Condensed"/>
                        </a:rPr>
                        <a:t>SVM</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algn="ctr"/>
                      <a:r>
                        <a:rPr lang="en-US" dirty="0">
                          <a:latin typeface="Fira Sans Extra Condensed" panose="020B0503050000020004" pitchFamily="34" charset="0"/>
                        </a:rPr>
                        <a:t>0.79</a:t>
                      </a: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US" sz="1400" b="0" i="0" u="none" strike="noStrike" cap="none" dirty="0">
                          <a:solidFill>
                            <a:srgbClr val="000000"/>
                          </a:solidFill>
                          <a:effectLst/>
                          <a:latin typeface="Fira Sans Extra Condensed" panose="020B0503050000020004" pitchFamily="34" charset="0"/>
                          <a:ea typeface="Arial"/>
                          <a:cs typeface="Arial"/>
                          <a:sym typeface="Arial"/>
                        </a:rPr>
                        <a:t>0.37</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US" sz="1400" b="1" i="0" u="none" strike="noStrike" cap="none" dirty="0">
                          <a:solidFill>
                            <a:srgbClr val="000000"/>
                          </a:solidFill>
                          <a:effectLst/>
                          <a:latin typeface="Fira Sans Extra Condensed" panose="020B0503050000020004" pitchFamily="34" charset="0"/>
                          <a:ea typeface="Arial"/>
                          <a:cs typeface="Arial"/>
                          <a:sym typeface="Arial"/>
                        </a:rPr>
                        <a:t>0.72</a:t>
                      </a:r>
                      <a:endParaRPr b="1"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US" sz="1400" b="0" i="0" u="none" strike="noStrike" cap="none" dirty="0">
                          <a:solidFill>
                            <a:srgbClr val="000000"/>
                          </a:solidFill>
                          <a:effectLst/>
                          <a:latin typeface="Fira Sans Extra Condensed" panose="020B0503050000020004" pitchFamily="34" charset="0"/>
                          <a:ea typeface="Arial"/>
                          <a:cs typeface="Arial"/>
                          <a:sym typeface="Arial"/>
                        </a:rPr>
                        <a:t>0.49</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0.806</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4"/>
                  </a:ext>
                </a:extLst>
              </a:tr>
              <a:tr h="454125">
                <a:tc>
                  <a:txBody>
                    <a:bodyPr/>
                    <a:lstStyle/>
                    <a:p>
                      <a:pPr marL="0" lvl="0" indent="0" algn="ctr" rtl="0">
                        <a:spcBef>
                          <a:spcPts val="0"/>
                        </a:spcBef>
                        <a:spcAft>
                          <a:spcPts val="0"/>
                        </a:spcAft>
                        <a:buNone/>
                      </a:pPr>
                      <a:r>
                        <a:rPr lang="en" sz="1600" b="1">
                          <a:solidFill>
                            <a:schemeClr val="accent2"/>
                          </a:solidFill>
                          <a:latin typeface="Fira Sans Extra Condensed"/>
                          <a:ea typeface="Fira Sans Extra Condensed"/>
                          <a:cs typeface="Fira Sans Extra Condensed"/>
                          <a:sym typeface="Fira Sans Extra Condensed"/>
                        </a:rPr>
                        <a:t>05</a:t>
                      </a:r>
                      <a:endParaRPr sz="1600" b="1">
                        <a:solidFill>
                          <a:schemeClr val="accent2"/>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26EAB8">
                        <a:alpha val="12549"/>
                      </a:srgbClr>
                    </a:solidFill>
                  </a:tcPr>
                </a:tc>
                <a:tc>
                  <a:txBody>
                    <a:bodyPr/>
                    <a:lstStyle/>
                    <a:p>
                      <a:pPr marL="0" lvl="0" indent="0" algn="ctr" rtl="0">
                        <a:spcBef>
                          <a:spcPts val="0"/>
                        </a:spcBef>
                        <a:spcAft>
                          <a:spcPts val="0"/>
                        </a:spcAft>
                        <a:buNone/>
                      </a:pPr>
                      <a:r>
                        <a:rPr lang="en-US" sz="1600" b="1" dirty="0" err="1">
                          <a:solidFill>
                            <a:schemeClr val="lt1"/>
                          </a:solidFill>
                          <a:latin typeface="Fira Sans Extra Condensed"/>
                          <a:ea typeface="Fira Sans Extra Condensed"/>
                          <a:cs typeface="Fira Sans Extra Condensed"/>
                          <a:sym typeface="Fira Sans Extra Condensed"/>
                        </a:rPr>
                        <a:t>Adaboost</a:t>
                      </a:r>
                      <a:endParaRPr lang="en-US" sz="1600" b="1" dirty="0">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algn="ctr"/>
                      <a:r>
                        <a:rPr lang="en-US" b="1" dirty="0">
                          <a:latin typeface="Fira Sans Extra Condensed" panose="020B0503050000020004" pitchFamily="34" charset="0"/>
                        </a:rPr>
                        <a:t>0.85</a:t>
                      </a: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0.45</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0.47</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0.46</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0.737</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454125">
                <a:tc>
                  <a:txBody>
                    <a:bodyPr/>
                    <a:lstStyle/>
                    <a:p>
                      <a:pPr marL="0" lvl="0" indent="0" algn="ctr" rtl="0">
                        <a:spcBef>
                          <a:spcPts val="0"/>
                        </a:spcBef>
                        <a:spcAft>
                          <a:spcPts val="0"/>
                        </a:spcAft>
                        <a:buNone/>
                      </a:pPr>
                      <a:r>
                        <a:rPr lang="en" sz="1600" b="1">
                          <a:solidFill>
                            <a:schemeClr val="accent1"/>
                          </a:solidFill>
                          <a:latin typeface="Fira Sans Extra Condensed"/>
                          <a:ea typeface="Fira Sans Extra Condensed"/>
                          <a:cs typeface="Fira Sans Extra Condensed"/>
                          <a:sym typeface="Fira Sans Extra Condensed"/>
                        </a:rPr>
                        <a:t>06</a:t>
                      </a:r>
                      <a:endParaRPr sz="1600" b="1">
                        <a:solidFill>
                          <a:schemeClr val="accen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4EA27">
                        <a:alpha val="12549"/>
                      </a:srgbClr>
                    </a:solidFill>
                  </a:tcPr>
                </a:tc>
                <a:tc>
                  <a:txBody>
                    <a:bodyPr/>
                    <a:lstStyle/>
                    <a:p>
                      <a:pPr marL="0" lvl="0" indent="0" algn="ctr" rtl="0">
                        <a:spcBef>
                          <a:spcPts val="0"/>
                        </a:spcBef>
                        <a:spcAft>
                          <a:spcPts val="0"/>
                        </a:spcAft>
                        <a:buNone/>
                      </a:pPr>
                      <a:r>
                        <a:rPr lang="en-US" sz="1600" b="1" dirty="0">
                          <a:solidFill>
                            <a:schemeClr val="lt1"/>
                          </a:solidFill>
                          <a:latin typeface="Fira Sans Extra Condensed"/>
                          <a:ea typeface="Fira Sans Extra Condensed"/>
                          <a:cs typeface="Fira Sans Extra Condensed"/>
                          <a:sym typeface="Fira Sans Extra Condensed"/>
                        </a:rPr>
                        <a:t>Gradient Boosting</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algn="ctr"/>
                      <a:r>
                        <a:rPr lang="en-US" dirty="0">
                          <a:latin typeface="Fira Sans Extra Condensed" panose="020B0503050000020004" pitchFamily="34" charset="0"/>
                        </a:rPr>
                        <a:t>0.83</a:t>
                      </a: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0.42</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0.62</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US" b="1" dirty="0">
                          <a:solidFill>
                            <a:schemeClr val="dk1"/>
                          </a:solidFill>
                          <a:latin typeface="Fira Sans Extra Condensed" panose="020B0503050000020004" pitchFamily="34" charset="0"/>
                          <a:ea typeface="Roboto"/>
                          <a:cs typeface="Roboto"/>
                          <a:sym typeface="Roboto"/>
                        </a:rPr>
                        <a:t>0.50</a:t>
                      </a:r>
                      <a:endParaRPr b="1"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0.80</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2"/>
        <p:cNvGrpSpPr/>
        <p:nvPr/>
      </p:nvGrpSpPr>
      <p:grpSpPr>
        <a:xfrm>
          <a:off x="0" y="0"/>
          <a:ext cx="0" cy="0"/>
          <a:chOff x="0" y="0"/>
          <a:chExt cx="0" cy="0"/>
        </a:xfrm>
      </p:grpSpPr>
      <p:sp>
        <p:nvSpPr>
          <p:cNvPr id="2193" name="Google Shape;2193;p42"/>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Results using K fold </a:t>
            </a:r>
            <a:endParaRPr dirty="0"/>
          </a:p>
        </p:txBody>
      </p:sp>
      <p:graphicFrame>
        <p:nvGraphicFramePr>
          <p:cNvPr id="2194" name="Google Shape;2194;p42"/>
          <p:cNvGraphicFramePr/>
          <p:nvPr>
            <p:extLst>
              <p:ext uri="{D42A27DB-BD31-4B8C-83A1-F6EECF244321}">
                <p14:modId xmlns:p14="http://schemas.microsoft.com/office/powerpoint/2010/main" val="1620209346"/>
              </p:ext>
            </p:extLst>
          </p:nvPr>
        </p:nvGraphicFramePr>
        <p:xfrm>
          <a:off x="338400" y="1107065"/>
          <a:ext cx="8351255" cy="3831135"/>
        </p:xfrm>
        <a:graphic>
          <a:graphicData uri="http://schemas.openxmlformats.org/drawingml/2006/table">
            <a:tbl>
              <a:tblPr>
                <a:noFill/>
                <a:tableStyleId>{E61E01C5-8CC9-41F0-A7A5-EBF3D20F9597}</a:tableStyleId>
              </a:tblPr>
              <a:tblGrid>
                <a:gridCol w="475200">
                  <a:extLst>
                    <a:ext uri="{9D8B030D-6E8A-4147-A177-3AD203B41FA5}">
                      <a16:colId xmlns:a16="http://schemas.microsoft.com/office/drawing/2014/main" val="20000"/>
                    </a:ext>
                  </a:extLst>
                </a:gridCol>
                <a:gridCol w="1072800">
                  <a:extLst>
                    <a:ext uri="{9D8B030D-6E8A-4147-A177-3AD203B41FA5}">
                      <a16:colId xmlns:a16="http://schemas.microsoft.com/office/drawing/2014/main" val="20001"/>
                    </a:ext>
                  </a:extLst>
                </a:gridCol>
                <a:gridCol w="1123743">
                  <a:extLst>
                    <a:ext uri="{9D8B030D-6E8A-4147-A177-3AD203B41FA5}">
                      <a16:colId xmlns:a16="http://schemas.microsoft.com/office/drawing/2014/main" val="2470269885"/>
                    </a:ext>
                  </a:extLst>
                </a:gridCol>
                <a:gridCol w="1419878">
                  <a:extLst>
                    <a:ext uri="{9D8B030D-6E8A-4147-A177-3AD203B41FA5}">
                      <a16:colId xmlns:a16="http://schemas.microsoft.com/office/drawing/2014/main" val="1365102040"/>
                    </a:ext>
                  </a:extLst>
                </a:gridCol>
                <a:gridCol w="1419878">
                  <a:extLst>
                    <a:ext uri="{9D8B030D-6E8A-4147-A177-3AD203B41FA5}">
                      <a16:colId xmlns:a16="http://schemas.microsoft.com/office/drawing/2014/main" val="1657465993"/>
                    </a:ext>
                  </a:extLst>
                </a:gridCol>
                <a:gridCol w="1419878">
                  <a:extLst>
                    <a:ext uri="{9D8B030D-6E8A-4147-A177-3AD203B41FA5}">
                      <a16:colId xmlns:a16="http://schemas.microsoft.com/office/drawing/2014/main" val="518369114"/>
                    </a:ext>
                  </a:extLst>
                </a:gridCol>
                <a:gridCol w="1419878">
                  <a:extLst>
                    <a:ext uri="{9D8B030D-6E8A-4147-A177-3AD203B41FA5}">
                      <a16:colId xmlns:a16="http://schemas.microsoft.com/office/drawing/2014/main" val="392264017"/>
                    </a:ext>
                  </a:extLst>
                </a:gridCol>
              </a:tblGrid>
              <a:tr h="446100">
                <a:tc>
                  <a:txBody>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4EA27">
                        <a:alpha val="25099"/>
                      </a:srgbClr>
                    </a:solidFill>
                  </a:tcPr>
                </a:tc>
                <a:tc>
                  <a:txBody>
                    <a:bodyPr/>
                    <a:lstStyle/>
                    <a:p>
                      <a:pPr marL="0" lvl="0" indent="0" algn="ctr" rtl="0">
                        <a:spcBef>
                          <a:spcPts val="0"/>
                        </a:spcBef>
                        <a:spcAft>
                          <a:spcPts val="0"/>
                        </a:spcAft>
                        <a:buNone/>
                      </a:pPr>
                      <a:endParaRPr sz="1800"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4EA27">
                        <a:alpha val="25099"/>
                      </a:srgbClr>
                    </a:solidFill>
                  </a:tcPr>
                </a:tc>
                <a:tc>
                  <a:txBody>
                    <a:bodyPr/>
                    <a:lstStyle/>
                    <a:p>
                      <a:pPr marL="0" lvl="0" indent="0" algn="ctr" rtl="0">
                        <a:spcBef>
                          <a:spcPts val="0"/>
                        </a:spcBef>
                        <a:spcAft>
                          <a:spcPts val="0"/>
                        </a:spcAft>
                        <a:buNone/>
                      </a:pPr>
                      <a:r>
                        <a:rPr lang="en-US" sz="1800" b="1" dirty="0">
                          <a:solidFill>
                            <a:schemeClr val="dk1"/>
                          </a:solidFill>
                          <a:latin typeface="Fira Sans Extra Condensed"/>
                          <a:ea typeface="Fira Sans Extra Condensed"/>
                          <a:cs typeface="Fira Sans Extra Condensed"/>
                          <a:sym typeface="Fira Sans Extra Condensed"/>
                        </a:rPr>
                        <a:t>Accuracy</a:t>
                      </a:r>
                      <a:endParaRPr sz="1800"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4EA27">
                        <a:alpha val="25099"/>
                      </a:srgbClr>
                    </a:solidFill>
                  </a:tcPr>
                </a:tc>
                <a:tc>
                  <a:txBody>
                    <a:bodyPr/>
                    <a:lstStyle/>
                    <a:p>
                      <a:pPr marL="0" lvl="0" indent="0" algn="ctr" rtl="0">
                        <a:spcBef>
                          <a:spcPts val="0"/>
                        </a:spcBef>
                        <a:spcAft>
                          <a:spcPts val="0"/>
                        </a:spcAft>
                        <a:buNone/>
                      </a:pPr>
                      <a:r>
                        <a:rPr lang="en-US" sz="1800" b="1" dirty="0">
                          <a:solidFill>
                            <a:schemeClr val="dk1"/>
                          </a:solidFill>
                          <a:latin typeface="Fira Sans Extra Condensed"/>
                          <a:ea typeface="Fira Sans Extra Condensed"/>
                          <a:cs typeface="Fira Sans Extra Condensed"/>
                          <a:sym typeface="Fira Sans Extra Condensed"/>
                        </a:rPr>
                        <a:t>Precision</a:t>
                      </a:r>
                      <a:endParaRPr sz="1800"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4EA27">
                        <a:alpha val="25099"/>
                      </a:srgbClr>
                    </a:solidFill>
                  </a:tcPr>
                </a:tc>
                <a:tc>
                  <a:txBody>
                    <a:bodyPr/>
                    <a:lstStyle/>
                    <a:p>
                      <a:pPr marL="0" lvl="0" indent="0" algn="ctr" rtl="0">
                        <a:spcBef>
                          <a:spcPts val="0"/>
                        </a:spcBef>
                        <a:spcAft>
                          <a:spcPts val="0"/>
                        </a:spcAft>
                        <a:buNone/>
                      </a:pPr>
                      <a:r>
                        <a:rPr lang="en-US" sz="1800" b="1" dirty="0">
                          <a:solidFill>
                            <a:schemeClr val="dk1"/>
                          </a:solidFill>
                          <a:latin typeface="Fira Sans Extra Condensed"/>
                          <a:ea typeface="Fira Sans Extra Condensed"/>
                          <a:cs typeface="Fira Sans Extra Condensed"/>
                          <a:sym typeface="Fira Sans Extra Condensed"/>
                        </a:rPr>
                        <a:t>Recall</a:t>
                      </a:r>
                      <a:endParaRPr sz="1800"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4EA27">
                        <a:alpha val="25099"/>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dk1"/>
                          </a:solidFill>
                          <a:latin typeface="Fira Sans Extra Condensed"/>
                          <a:ea typeface="Fira Sans Extra Condensed"/>
                          <a:cs typeface="Fira Sans Extra Condensed"/>
                          <a:sym typeface="Fira Sans Extra Condensed"/>
                        </a:rPr>
                        <a:t>F1-score</a:t>
                      </a: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4EA27">
                        <a:alpha val="25099"/>
                      </a:srgbClr>
                    </a:solidFill>
                  </a:tcPr>
                </a:tc>
                <a:tc>
                  <a:txBody>
                    <a:bodyPr/>
                    <a:lstStyle/>
                    <a:p>
                      <a:pPr marL="0" lvl="0" indent="0" algn="ctr" rtl="0">
                        <a:spcBef>
                          <a:spcPts val="0"/>
                        </a:spcBef>
                        <a:spcAft>
                          <a:spcPts val="0"/>
                        </a:spcAft>
                        <a:buNone/>
                      </a:pPr>
                      <a:r>
                        <a:rPr lang="en-US" sz="1800" b="1" dirty="0">
                          <a:solidFill>
                            <a:schemeClr val="dk1"/>
                          </a:solidFill>
                          <a:latin typeface="Fira Sans Extra Condensed"/>
                          <a:ea typeface="Fira Sans Extra Condensed"/>
                          <a:cs typeface="Fira Sans Extra Condensed"/>
                          <a:sym typeface="Fira Sans Extra Condensed"/>
                        </a:rPr>
                        <a:t>AUC</a:t>
                      </a:r>
                      <a:endParaRPr sz="1800"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4EA27">
                        <a:alpha val="25099"/>
                      </a:srgbClr>
                    </a:solidFill>
                  </a:tcPr>
                </a:tc>
                <a:extLst>
                  <a:ext uri="{0D108BD9-81ED-4DB2-BD59-A6C34878D82A}">
                    <a16:rowId xmlns:a16="http://schemas.microsoft.com/office/drawing/2014/main" val="10000"/>
                  </a:ext>
                </a:extLst>
              </a:tr>
              <a:tr h="454125">
                <a:tc>
                  <a:txBody>
                    <a:bodyPr/>
                    <a:lstStyle/>
                    <a:p>
                      <a:pPr marL="0" lvl="0" indent="0" algn="ctr" rtl="0">
                        <a:spcBef>
                          <a:spcPts val="0"/>
                        </a:spcBef>
                        <a:spcAft>
                          <a:spcPts val="0"/>
                        </a:spcAft>
                        <a:buNone/>
                      </a:pPr>
                      <a:r>
                        <a:rPr lang="en" sz="1600" b="1">
                          <a:solidFill>
                            <a:schemeClr val="accent4"/>
                          </a:solidFill>
                          <a:latin typeface="Fira Sans Extra Condensed"/>
                          <a:ea typeface="Fira Sans Extra Condensed"/>
                          <a:cs typeface="Fira Sans Extra Condensed"/>
                          <a:sym typeface="Fira Sans Extra Condensed"/>
                        </a:rPr>
                        <a:t>01</a:t>
                      </a:r>
                      <a:endParaRPr sz="1600" b="1">
                        <a:solidFill>
                          <a:schemeClr val="accent4"/>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99B27">
                        <a:alpha val="12549"/>
                      </a:srgbClr>
                    </a:solidFill>
                  </a:tcPr>
                </a:tc>
                <a:tc>
                  <a:txBody>
                    <a:bodyPr/>
                    <a:lstStyle/>
                    <a:p>
                      <a:pPr marL="0" lvl="0" indent="0" algn="ctr" rtl="0">
                        <a:spcBef>
                          <a:spcPts val="0"/>
                        </a:spcBef>
                        <a:spcAft>
                          <a:spcPts val="0"/>
                        </a:spcAft>
                        <a:buNone/>
                      </a:pPr>
                      <a:r>
                        <a:rPr lang="en-US" sz="1600" b="1" dirty="0">
                          <a:solidFill>
                            <a:schemeClr val="lt1"/>
                          </a:solidFill>
                          <a:latin typeface="Fira Sans Extra Condensed"/>
                          <a:ea typeface="Fira Sans Extra Condensed"/>
                          <a:cs typeface="Fira Sans Extra Condensed"/>
                          <a:sym typeface="Fira Sans Extra Condensed"/>
                        </a:rPr>
                        <a:t>Logistic Regression</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algn="ctr"/>
                      <a:r>
                        <a:rPr lang="en-US" dirty="0">
                          <a:latin typeface="Fira Sans Extra Condensed" panose="020B0503050000020004" pitchFamily="34" charset="0"/>
                        </a:rPr>
                        <a:t>0.88</a:t>
                      </a: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0.64</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0.30</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b="1" dirty="0">
                          <a:solidFill>
                            <a:schemeClr val="dk1"/>
                          </a:solidFill>
                          <a:latin typeface="Fira Sans Extra Condensed" panose="020B0503050000020004" pitchFamily="34" charset="0"/>
                          <a:ea typeface="Roboto"/>
                          <a:cs typeface="Roboto"/>
                          <a:sym typeface="Roboto"/>
                        </a:rPr>
                        <a:t>0.41</a:t>
                      </a:r>
                      <a:endParaRPr b="1"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b="0" dirty="0">
                          <a:solidFill>
                            <a:schemeClr val="dk1"/>
                          </a:solidFill>
                          <a:latin typeface="Fira Sans Extra Condensed" panose="020B0503050000020004" pitchFamily="34" charset="0"/>
                          <a:ea typeface="Roboto"/>
                          <a:cs typeface="Roboto"/>
                          <a:sym typeface="Roboto"/>
                        </a:rPr>
                        <a:t>0.80</a:t>
                      </a:r>
                      <a:endParaRPr b="0"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454125">
                <a:tc>
                  <a:txBody>
                    <a:bodyPr/>
                    <a:lstStyle/>
                    <a:p>
                      <a:pPr marL="0" lvl="0" indent="0" algn="ctr" rtl="0">
                        <a:spcBef>
                          <a:spcPts val="0"/>
                        </a:spcBef>
                        <a:spcAft>
                          <a:spcPts val="0"/>
                        </a:spcAft>
                        <a:buNone/>
                      </a:pPr>
                      <a:r>
                        <a:rPr lang="en" sz="1600" b="1">
                          <a:solidFill>
                            <a:schemeClr val="accent5"/>
                          </a:solidFill>
                          <a:latin typeface="Fira Sans Extra Condensed"/>
                          <a:ea typeface="Fira Sans Extra Condensed"/>
                          <a:cs typeface="Fira Sans Extra Condensed"/>
                          <a:sym typeface="Fira Sans Extra Condensed"/>
                        </a:rPr>
                        <a:t>02</a:t>
                      </a:r>
                      <a:endParaRPr sz="1600" b="1">
                        <a:solidFill>
                          <a:schemeClr val="accent5"/>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A4827">
                        <a:alpha val="12549"/>
                      </a:srgbClr>
                    </a:solidFill>
                  </a:tcPr>
                </a:tc>
                <a:tc>
                  <a:txBody>
                    <a:bodyPr/>
                    <a:lstStyle/>
                    <a:p>
                      <a:pPr marL="0" lvl="0" indent="0" algn="ctr" rtl="0">
                        <a:spcBef>
                          <a:spcPts val="0"/>
                        </a:spcBef>
                        <a:spcAft>
                          <a:spcPts val="0"/>
                        </a:spcAft>
                        <a:buNone/>
                      </a:pPr>
                      <a:r>
                        <a:rPr lang="en-US" sz="1600" b="1" dirty="0">
                          <a:solidFill>
                            <a:schemeClr val="lt1"/>
                          </a:solidFill>
                          <a:latin typeface="Fira Sans Extra Condensed"/>
                          <a:ea typeface="Fira Sans Extra Condensed"/>
                          <a:cs typeface="Fira Sans Extra Condensed"/>
                          <a:sym typeface="Fira Sans Extra Condensed"/>
                        </a:rPr>
                        <a:t>KNN</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algn="ctr"/>
                      <a:r>
                        <a:rPr lang="en-US" dirty="0">
                          <a:latin typeface="Fira Sans Extra Condensed" panose="020B0503050000020004" pitchFamily="34" charset="0"/>
                        </a:rPr>
                        <a:t>0.87</a:t>
                      </a: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0.82</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0.06</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0.11</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0.74</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2"/>
                  </a:ext>
                </a:extLst>
              </a:tr>
              <a:tr h="454125">
                <a:tc>
                  <a:txBody>
                    <a:bodyPr/>
                    <a:lstStyle/>
                    <a:p>
                      <a:pPr marL="0" lvl="0" indent="0" algn="ctr" rtl="0">
                        <a:spcBef>
                          <a:spcPts val="0"/>
                        </a:spcBef>
                        <a:spcAft>
                          <a:spcPts val="0"/>
                        </a:spcAft>
                        <a:buNone/>
                      </a:pPr>
                      <a:r>
                        <a:rPr lang="en" sz="1600" b="1">
                          <a:solidFill>
                            <a:schemeClr val="accent6"/>
                          </a:solidFill>
                          <a:latin typeface="Fira Sans Extra Condensed"/>
                          <a:ea typeface="Fira Sans Extra Condensed"/>
                          <a:cs typeface="Fira Sans Extra Condensed"/>
                          <a:sym typeface="Fira Sans Extra Condensed"/>
                        </a:rPr>
                        <a:t>03</a:t>
                      </a:r>
                      <a:endParaRPr sz="1600" b="1">
                        <a:solidFill>
                          <a:schemeClr val="accent6"/>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8027EA">
                        <a:alpha val="12549"/>
                      </a:srgbClr>
                    </a:solidFill>
                  </a:tcPr>
                </a:tc>
                <a:tc>
                  <a:txBody>
                    <a:bodyPr/>
                    <a:lstStyle/>
                    <a:p>
                      <a:pPr marL="0" lvl="0" indent="0" algn="ctr" rtl="0">
                        <a:spcBef>
                          <a:spcPts val="0"/>
                        </a:spcBef>
                        <a:spcAft>
                          <a:spcPts val="0"/>
                        </a:spcAft>
                        <a:buNone/>
                      </a:pPr>
                      <a:r>
                        <a:rPr lang="en-US" sz="1600" b="1" dirty="0">
                          <a:solidFill>
                            <a:schemeClr val="lt1"/>
                          </a:solidFill>
                          <a:latin typeface="Fira Sans Extra Condensed"/>
                          <a:ea typeface="Fira Sans Extra Condensed"/>
                          <a:cs typeface="Fira Sans Extra Condensed"/>
                          <a:sym typeface="Fira Sans Extra Condensed"/>
                        </a:rPr>
                        <a:t>Random Forest</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6"/>
                    </a:solidFill>
                  </a:tcPr>
                </a:tc>
                <a:tc>
                  <a:txBody>
                    <a:bodyPr/>
                    <a:lstStyle/>
                    <a:p>
                      <a:pPr algn="ctr"/>
                      <a:r>
                        <a:rPr lang="en-US" dirty="0">
                          <a:latin typeface="Fira Sans Extra Condensed" panose="020B0503050000020004" pitchFamily="34" charset="0"/>
                        </a:rPr>
                        <a:t>0.88</a:t>
                      </a: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0.81</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0.14</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0.24</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0.79</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454125">
                <a:tc>
                  <a:txBody>
                    <a:bodyPr/>
                    <a:lstStyle/>
                    <a:p>
                      <a:pPr marL="0" lvl="0" indent="0" algn="ctr" rtl="0">
                        <a:spcBef>
                          <a:spcPts val="0"/>
                        </a:spcBef>
                        <a:spcAft>
                          <a:spcPts val="0"/>
                        </a:spcAft>
                        <a:buNone/>
                      </a:pPr>
                      <a:r>
                        <a:rPr lang="en" sz="1600" b="1">
                          <a:solidFill>
                            <a:schemeClr val="accent3"/>
                          </a:solidFill>
                          <a:latin typeface="Fira Sans Extra Condensed"/>
                          <a:ea typeface="Fira Sans Extra Condensed"/>
                          <a:cs typeface="Fira Sans Extra Condensed"/>
                          <a:sym typeface="Fira Sans Extra Condensed"/>
                        </a:rPr>
                        <a:t>04</a:t>
                      </a:r>
                      <a:endParaRPr sz="1600" b="1">
                        <a:solidFill>
                          <a:schemeClr val="accent3"/>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2776EA">
                        <a:alpha val="12549"/>
                      </a:srgbClr>
                    </a:solidFill>
                  </a:tcPr>
                </a:tc>
                <a:tc>
                  <a:txBody>
                    <a:bodyPr/>
                    <a:lstStyle/>
                    <a:p>
                      <a:pPr marL="0" lvl="0" indent="0" algn="ctr" rtl="0">
                        <a:spcBef>
                          <a:spcPts val="0"/>
                        </a:spcBef>
                        <a:spcAft>
                          <a:spcPts val="0"/>
                        </a:spcAft>
                        <a:buNone/>
                      </a:pPr>
                      <a:r>
                        <a:rPr lang="en-US" sz="1600" b="1" dirty="0">
                          <a:solidFill>
                            <a:schemeClr val="lt1"/>
                          </a:solidFill>
                          <a:latin typeface="Fira Sans Extra Condensed"/>
                          <a:ea typeface="Fira Sans Extra Condensed"/>
                          <a:cs typeface="Fira Sans Extra Condensed"/>
                          <a:sym typeface="Fira Sans Extra Condensed"/>
                        </a:rPr>
                        <a:t>SVM</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algn="ctr"/>
                      <a:r>
                        <a:rPr lang="en-US" dirty="0">
                          <a:latin typeface="Fira Sans Extra Condensed" panose="020B0503050000020004" pitchFamily="34" charset="0"/>
                        </a:rPr>
                        <a:t>0.87</a:t>
                      </a: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0.76</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0.08</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0.15</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0.80</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4"/>
                  </a:ext>
                </a:extLst>
              </a:tr>
              <a:tr h="454125">
                <a:tc>
                  <a:txBody>
                    <a:bodyPr/>
                    <a:lstStyle/>
                    <a:p>
                      <a:pPr marL="0" lvl="0" indent="0" algn="ctr" rtl="0">
                        <a:spcBef>
                          <a:spcPts val="0"/>
                        </a:spcBef>
                        <a:spcAft>
                          <a:spcPts val="0"/>
                        </a:spcAft>
                        <a:buNone/>
                      </a:pPr>
                      <a:r>
                        <a:rPr lang="en" sz="1600" b="1">
                          <a:solidFill>
                            <a:schemeClr val="accent2"/>
                          </a:solidFill>
                          <a:latin typeface="Fira Sans Extra Condensed"/>
                          <a:ea typeface="Fira Sans Extra Condensed"/>
                          <a:cs typeface="Fira Sans Extra Condensed"/>
                          <a:sym typeface="Fira Sans Extra Condensed"/>
                        </a:rPr>
                        <a:t>05</a:t>
                      </a:r>
                      <a:endParaRPr sz="1600" b="1">
                        <a:solidFill>
                          <a:schemeClr val="accent2"/>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26EAB8">
                        <a:alpha val="12549"/>
                      </a:srgbClr>
                    </a:solidFill>
                  </a:tcPr>
                </a:tc>
                <a:tc>
                  <a:txBody>
                    <a:bodyPr/>
                    <a:lstStyle/>
                    <a:p>
                      <a:pPr marL="0" lvl="0" indent="0" algn="ctr" rtl="0">
                        <a:spcBef>
                          <a:spcPts val="0"/>
                        </a:spcBef>
                        <a:spcAft>
                          <a:spcPts val="0"/>
                        </a:spcAft>
                        <a:buNone/>
                      </a:pPr>
                      <a:r>
                        <a:rPr lang="en-US" sz="1600" b="1" dirty="0" err="1">
                          <a:solidFill>
                            <a:schemeClr val="lt1"/>
                          </a:solidFill>
                          <a:latin typeface="Fira Sans Extra Condensed"/>
                          <a:ea typeface="Fira Sans Extra Condensed"/>
                          <a:cs typeface="Fira Sans Extra Condensed"/>
                          <a:sym typeface="Fira Sans Extra Condensed"/>
                        </a:rPr>
                        <a:t>Adaboost</a:t>
                      </a:r>
                      <a:endParaRPr lang="en-US" sz="1600" b="1" dirty="0">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algn="ctr"/>
                      <a:r>
                        <a:rPr lang="en-US" dirty="0">
                          <a:latin typeface="Fira Sans Extra Condensed" panose="020B0503050000020004" pitchFamily="34" charset="0"/>
                        </a:rPr>
                        <a:t>0.85</a:t>
                      </a: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0.43</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0.29</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0.34</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0.74</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454125">
                <a:tc>
                  <a:txBody>
                    <a:bodyPr/>
                    <a:lstStyle/>
                    <a:p>
                      <a:pPr marL="0" lvl="0" indent="0" algn="ctr" rtl="0">
                        <a:spcBef>
                          <a:spcPts val="0"/>
                        </a:spcBef>
                        <a:spcAft>
                          <a:spcPts val="0"/>
                        </a:spcAft>
                        <a:buNone/>
                      </a:pPr>
                      <a:r>
                        <a:rPr lang="en" sz="1600" b="1">
                          <a:solidFill>
                            <a:schemeClr val="accent1"/>
                          </a:solidFill>
                          <a:latin typeface="Fira Sans Extra Condensed"/>
                          <a:ea typeface="Fira Sans Extra Condensed"/>
                          <a:cs typeface="Fira Sans Extra Condensed"/>
                          <a:sym typeface="Fira Sans Extra Condensed"/>
                        </a:rPr>
                        <a:t>06</a:t>
                      </a:r>
                      <a:endParaRPr sz="1600" b="1">
                        <a:solidFill>
                          <a:schemeClr val="accen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4EA27">
                        <a:alpha val="12549"/>
                      </a:srgbClr>
                    </a:solidFill>
                  </a:tcPr>
                </a:tc>
                <a:tc>
                  <a:txBody>
                    <a:bodyPr/>
                    <a:lstStyle/>
                    <a:p>
                      <a:pPr marL="0" lvl="0" indent="0" algn="ctr" rtl="0">
                        <a:spcBef>
                          <a:spcPts val="0"/>
                        </a:spcBef>
                        <a:spcAft>
                          <a:spcPts val="0"/>
                        </a:spcAft>
                        <a:buNone/>
                      </a:pPr>
                      <a:r>
                        <a:rPr lang="en-US" sz="1600" b="1" dirty="0">
                          <a:solidFill>
                            <a:schemeClr val="lt1"/>
                          </a:solidFill>
                          <a:latin typeface="Fira Sans Extra Condensed"/>
                          <a:ea typeface="Fira Sans Extra Condensed"/>
                          <a:cs typeface="Fira Sans Extra Condensed"/>
                          <a:sym typeface="Fira Sans Extra Condensed"/>
                        </a:rPr>
                        <a:t>Gradient Boosting</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algn="ctr"/>
                      <a:r>
                        <a:rPr lang="en-US" dirty="0">
                          <a:latin typeface="Fira Sans Extra Condensed" panose="020B0503050000020004" pitchFamily="34" charset="0"/>
                        </a:rPr>
                        <a:t>0.88</a:t>
                      </a: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0.63</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0.21</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0.32</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0.80</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23858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193;p42">
            <a:extLst>
              <a:ext uri="{FF2B5EF4-FFF2-40B4-BE49-F238E27FC236}">
                <a16:creationId xmlns:a16="http://schemas.microsoft.com/office/drawing/2014/main" id="{96EFCE43-E895-4F57-88E0-A7520FF4A89E}"/>
              </a:ext>
            </a:extLst>
          </p:cNvPr>
          <p:cNvSpPr txBox="1">
            <a:spLocks/>
          </p:cNvSpPr>
          <p:nvPr/>
        </p:nvSpPr>
        <p:spPr>
          <a:xfrm>
            <a:off x="457199" y="421300"/>
            <a:ext cx="82296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r>
              <a:rPr lang="en-US" dirty="0"/>
              <a:t>Voting Ensemble Results</a:t>
            </a:r>
          </a:p>
        </p:txBody>
      </p:sp>
      <p:graphicFrame>
        <p:nvGraphicFramePr>
          <p:cNvPr id="4" name="Google Shape;2194;p42">
            <a:extLst>
              <a:ext uri="{FF2B5EF4-FFF2-40B4-BE49-F238E27FC236}">
                <a16:creationId xmlns:a16="http://schemas.microsoft.com/office/drawing/2014/main" id="{6CD4F721-6ECB-4E10-BA2D-5BAB5A2D287D}"/>
              </a:ext>
            </a:extLst>
          </p:cNvPr>
          <p:cNvGraphicFramePr/>
          <p:nvPr>
            <p:extLst>
              <p:ext uri="{D42A27DB-BD31-4B8C-83A1-F6EECF244321}">
                <p14:modId xmlns:p14="http://schemas.microsoft.com/office/powerpoint/2010/main" val="2890987916"/>
              </p:ext>
            </p:extLst>
          </p:nvPr>
        </p:nvGraphicFramePr>
        <p:xfrm>
          <a:off x="597600" y="1235282"/>
          <a:ext cx="7948799" cy="2672936"/>
        </p:xfrm>
        <a:graphic>
          <a:graphicData uri="http://schemas.openxmlformats.org/drawingml/2006/table">
            <a:tbl>
              <a:tblPr>
                <a:noFill/>
                <a:tableStyleId>{E61E01C5-8CC9-41F0-A7A5-EBF3D20F9597}</a:tableStyleId>
              </a:tblPr>
              <a:tblGrid>
                <a:gridCol w="449927">
                  <a:extLst>
                    <a:ext uri="{9D8B030D-6E8A-4147-A177-3AD203B41FA5}">
                      <a16:colId xmlns:a16="http://schemas.microsoft.com/office/drawing/2014/main" val="20000"/>
                    </a:ext>
                  </a:extLst>
                </a:gridCol>
                <a:gridCol w="1386065">
                  <a:extLst>
                    <a:ext uri="{9D8B030D-6E8A-4147-A177-3AD203B41FA5}">
                      <a16:colId xmlns:a16="http://schemas.microsoft.com/office/drawing/2014/main" val="4022510366"/>
                    </a:ext>
                  </a:extLst>
                </a:gridCol>
                <a:gridCol w="1064191">
                  <a:extLst>
                    <a:ext uri="{9D8B030D-6E8A-4147-A177-3AD203B41FA5}">
                      <a16:colId xmlns:a16="http://schemas.microsoft.com/office/drawing/2014/main" val="20001"/>
                    </a:ext>
                  </a:extLst>
                </a:gridCol>
                <a:gridCol w="1015530">
                  <a:extLst>
                    <a:ext uri="{9D8B030D-6E8A-4147-A177-3AD203B41FA5}">
                      <a16:colId xmlns:a16="http://schemas.microsoft.com/office/drawing/2014/main" val="2470269885"/>
                    </a:ext>
                  </a:extLst>
                </a:gridCol>
                <a:gridCol w="1344362">
                  <a:extLst>
                    <a:ext uri="{9D8B030D-6E8A-4147-A177-3AD203B41FA5}">
                      <a16:colId xmlns:a16="http://schemas.microsoft.com/office/drawing/2014/main" val="1365102040"/>
                    </a:ext>
                  </a:extLst>
                </a:gridCol>
                <a:gridCol w="1344362">
                  <a:extLst>
                    <a:ext uri="{9D8B030D-6E8A-4147-A177-3AD203B41FA5}">
                      <a16:colId xmlns:a16="http://schemas.microsoft.com/office/drawing/2014/main" val="1657465993"/>
                    </a:ext>
                  </a:extLst>
                </a:gridCol>
                <a:gridCol w="1344362">
                  <a:extLst>
                    <a:ext uri="{9D8B030D-6E8A-4147-A177-3AD203B41FA5}">
                      <a16:colId xmlns:a16="http://schemas.microsoft.com/office/drawing/2014/main" val="518369114"/>
                    </a:ext>
                  </a:extLst>
                </a:gridCol>
              </a:tblGrid>
              <a:tr h="767360">
                <a:tc>
                  <a:txBody>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4EA27">
                        <a:alpha val="25099"/>
                      </a:srgbClr>
                    </a:solidFill>
                  </a:tcPr>
                </a:tc>
                <a:tc>
                  <a:txBody>
                    <a:bodyPr/>
                    <a:lstStyle/>
                    <a:p>
                      <a:pPr marL="0" lvl="0" indent="0" algn="ctr" rtl="0">
                        <a:spcBef>
                          <a:spcPts val="0"/>
                        </a:spcBef>
                        <a:spcAft>
                          <a:spcPts val="0"/>
                        </a:spcAft>
                        <a:buNone/>
                      </a:pPr>
                      <a:endParaRPr sz="1800"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4EA27">
                        <a:alpha val="25099"/>
                      </a:srgbClr>
                    </a:solidFill>
                  </a:tcPr>
                </a:tc>
                <a:tc>
                  <a:txBody>
                    <a:bodyPr/>
                    <a:lstStyle/>
                    <a:p>
                      <a:pPr marL="0" lvl="0" indent="0" algn="ctr" rtl="0">
                        <a:spcBef>
                          <a:spcPts val="0"/>
                        </a:spcBef>
                        <a:spcAft>
                          <a:spcPts val="0"/>
                        </a:spcAft>
                        <a:buNone/>
                      </a:pPr>
                      <a:endParaRPr sz="1800"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4EA27">
                        <a:alpha val="25099"/>
                      </a:srgbClr>
                    </a:solidFill>
                  </a:tcPr>
                </a:tc>
                <a:tc>
                  <a:txBody>
                    <a:bodyPr/>
                    <a:lstStyle/>
                    <a:p>
                      <a:pPr marL="0" lvl="0" indent="0" algn="ctr" rtl="0">
                        <a:spcBef>
                          <a:spcPts val="0"/>
                        </a:spcBef>
                        <a:spcAft>
                          <a:spcPts val="0"/>
                        </a:spcAft>
                        <a:buNone/>
                      </a:pPr>
                      <a:r>
                        <a:rPr lang="en-US" sz="1800" b="1" dirty="0">
                          <a:solidFill>
                            <a:schemeClr val="dk1"/>
                          </a:solidFill>
                          <a:latin typeface="Fira Sans Extra Condensed"/>
                          <a:ea typeface="Fira Sans Extra Condensed"/>
                          <a:cs typeface="Fira Sans Extra Condensed"/>
                          <a:sym typeface="Fira Sans Extra Condensed"/>
                        </a:rPr>
                        <a:t>Accuracy</a:t>
                      </a:r>
                      <a:endParaRPr sz="1800"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4EA27">
                        <a:alpha val="25099"/>
                      </a:srgbClr>
                    </a:solidFill>
                  </a:tcPr>
                </a:tc>
                <a:tc>
                  <a:txBody>
                    <a:bodyPr/>
                    <a:lstStyle/>
                    <a:p>
                      <a:pPr marL="0" lvl="0" indent="0" algn="ctr" rtl="0">
                        <a:spcBef>
                          <a:spcPts val="0"/>
                        </a:spcBef>
                        <a:spcAft>
                          <a:spcPts val="0"/>
                        </a:spcAft>
                        <a:buNone/>
                      </a:pPr>
                      <a:r>
                        <a:rPr lang="en-US" sz="1800" b="1" dirty="0">
                          <a:solidFill>
                            <a:schemeClr val="dk1"/>
                          </a:solidFill>
                          <a:latin typeface="Fira Sans Extra Condensed"/>
                          <a:ea typeface="Fira Sans Extra Condensed"/>
                          <a:cs typeface="Fira Sans Extra Condensed"/>
                          <a:sym typeface="Fira Sans Extra Condensed"/>
                        </a:rPr>
                        <a:t>Precision</a:t>
                      </a:r>
                      <a:endParaRPr sz="1800"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4EA27">
                        <a:alpha val="25099"/>
                      </a:srgbClr>
                    </a:solidFill>
                  </a:tcPr>
                </a:tc>
                <a:tc>
                  <a:txBody>
                    <a:bodyPr/>
                    <a:lstStyle/>
                    <a:p>
                      <a:pPr marL="0" lvl="0" indent="0" algn="ctr" rtl="0">
                        <a:spcBef>
                          <a:spcPts val="0"/>
                        </a:spcBef>
                        <a:spcAft>
                          <a:spcPts val="0"/>
                        </a:spcAft>
                        <a:buNone/>
                      </a:pPr>
                      <a:r>
                        <a:rPr lang="en-US" sz="1800" b="1" dirty="0">
                          <a:solidFill>
                            <a:schemeClr val="dk1"/>
                          </a:solidFill>
                          <a:latin typeface="Fira Sans Extra Condensed"/>
                          <a:ea typeface="Fira Sans Extra Condensed"/>
                          <a:cs typeface="Fira Sans Extra Condensed"/>
                          <a:sym typeface="Fira Sans Extra Condensed"/>
                        </a:rPr>
                        <a:t>Recall</a:t>
                      </a:r>
                      <a:endParaRPr sz="1800"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4EA27">
                        <a:alpha val="25099"/>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dk1"/>
                          </a:solidFill>
                          <a:latin typeface="Fira Sans Extra Condensed"/>
                          <a:ea typeface="Fira Sans Extra Condensed"/>
                          <a:cs typeface="Fira Sans Extra Condensed"/>
                          <a:sym typeface="Fira Sans Extra Condensed"/>
                        </a:rPr>
                        <a:t>F1-score</a:t>
                      </a: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4EA27">
                        <a:alpha val="25099"/>
                      </a:srgbClr>
                    </a:solidFill>
                  </a:tcPr>
                </a:tc>
                <a:extLst>
                  <a:ext uri="{0D108BD9-81ED-4DB2-BD59-A6C34878D82A}">
                    <a16:rowId xmlns:a16="http://schemas.microsoft.com/office/drawing/2014/main" val="10000"/>
                  </a:ext>
                </a:extLst>
              </a:tr>
              <a:tr h="476394">
                <a:tc>
                  <a:txBody>
                    <a:bodyPr/>
                    <a:lstStyle/>
                    <a:p>
                      <a:pPr marL="0" lvl="0" indent="0" algn="ctr" rtl="0">
                        <a:spcBef>
                          <a:spcPts val="0"/>
                        </a:spcBef>
                        <a:spcAft>
                          <a:spcPts val="0"/>
                        </a:spcAft>
                        <a:buNone/>
                      </a:pPr>
                      <a:r>
                        <a:rPr lang="en" sz="1600" b="1">
                          <a:solidFill>
                            <a:schemeClr val="accent4"/>
                          </a:solidFill>
                          <a:latin typeface="Fira Sans Extra Condensed"/>
                          <a:ea typeface="Fira Sans Extra Condensed"/>
                          <a:cs typeface="Fira Sans Extra Condensed"/>
                          <a:sym typeface="Fira Sans Extra Condensed"/>
                        </a:rPr>
                        <a:t>01</a:t>
                      </a:r>
                      <a:endParaRPr sz="1600" b="1">
                        <a:solidFill>
                          <a:schemeClr val="accent4"/>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99B27">
                        <a:alpha val="12549"/>
                      </a:srgbClr>
                    </a:solidFill>
                  </a:tcPr>
                </a:tc>
                <a:tc rowSpan="2">
                  <a:txBody>
                    <a:bodyPr/>
                    <a:lstStyle/>
                    <a:p>
                      <a:pPr marL="0" lvl="0" indent="0" algn="ctr" rtl="0">
                        <a:spcBef>
                          <a:spcPts val="0"/>
                        </a:spcBef>
                        <a:spcAft>
                          <a:spcPts val="0"/>
                        </a:spcAft>
                        <a:buNone/>
                      </a:pPr>
                      <a:r>
                        <a:rPr lang="en-US" sz="1600" b="1" dirty="0">
                          <a:solidFill>
                            <a:schemeClr val="tx1"/>
                          </a:solidFill>
                          <a:latin typeface="Fira Sans Extra Condensed"/>
                          <a:ea typeface="Fira Sans Extra Condensed"/>
                          <a:cs typeface="Fira Sans Extra Condensed"/>
                          <a:sym typeface="Fira Sans Extra Condensed"/>
                        </a:rPr>
                        <a:t>Oversampling</a:t>
                      </a: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accent4">
                        <a:lumMod val="40000"/>
                        <a:lumOff val="60000"/>
                      </a:schemeClr>
                    </a:solidFill>
                  </a:tcPr>
                </a:tc>
                <a:tc>
                  <a:txBody>
                    <a:bodyPr/>
                    <a:lstStyle/>
                    <a:p>
                      <a:pPr marL="0" lvl="0" indent="0" algn="ctr" rtl="0">
                        <a:spcBef>
                          <a:spcPts val="0"/>
                        </a:spcBef>
                        <a:spcAft>
                          <a:spcPts val="0"/>
                        </a:spcAft>
                        <a:buNone/>
                      </a:pPr>
                      <a:r>
                        <a:rPr lang="en-US" sz="1600" b="1" dirty="0">
                          <a:solidFill>
                            <a:schemeClr val="lt1"/>
                          </a:solidFill>
                          <a:latin typeface="Fira Sans Extra Condensed"/>
                          <a:ea typeface="Fira Sans Extra Condensed"/>
                          <a:cs typeface="Fira Sans Extra Condensed"/>
                          <a:sym typeface="Fira Sans Extra Condensed"/>
                        </a:rPr>
                        <a:t>Soft Vote</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algn="ctr"/>
                      <a:r>
                        <a:rPr lang="en-US" dirty="0">
                          <a:latin typeface="Fira Sans Extra Condensed" panose="020B0503050000020004" pitchFamily="34" charset="0"/>
                        </a:rPr>
                        <a:t>0.85</a:t>
                      </a: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0.44</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0.45</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b="0" dirty="0">
                          <a:solidFill>
                            <a:schemeClr val="dk1"/>
                          </a:solidFill>
                          <a:latin typeface="Fira Sans Extra Condensed" panose="020B0503050000020004" pitchFamily="34" charset="0"/>
                          <a:ea typeface="Roboto"/>
                          <a:cs typeface="Roboto"/>
                          <a:sym typeface="Roboto"/>
                        </a:rPr>
                        <a:t>0.44</a:t>
                      </a:r>
                      <a:endParaRPr b="0"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476394">
                <a:tc>
                  <a:txBody>
                    <a:bodyPr/>
                    <a:lstStyle/>
                    <a:p>
                      <a:pPr marL="0" lvl="0" indent="0" algn="ctr" rtl="0">
                        <a:spcBef>
                          <a:spcPts val="0"/>
                        </a:spcBef>
                        <a:spcAft>
                          <a:spcPts val="0"/>
                        </a:spcAft>
                        <a:buNone/>
                      </a:pPr>
                      <a:r>
                        <a:rPr lang="en" sz="1600" b="1">
                          <a:solidFill>
                            <a:schemeClr val="accent5"/>
                          </a:solidFill>
                          <a:latin typeface="Fira Sans Extra Condensed"/>
                          <a:ea typeface="Fira Sans Extra Condensed"/>
                          <a:cs typeface="Fira Sans Extra Condensed"/>
                          <a:sym typeface="Fira Sans Extra Condensed"/>
                        </a:rPr>
                        <a:t>02</a:t>
                      </a:r>
                      <a:endParaRPr sz="1600" b="1">
                        <a:solidFill>
                          <a:schemeClr val="accent5"/>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A4827">
                        <a:alpha val="12549"/>
                      </a:srgbClr>
                    </a:solidFill>
                  </a:tcPr>
                </a:tc>
                <a:tc vMerge="1">
                  <a:txBody>
                    <a:bodyPr/>
                    <a:lstStyle/>
                    <a:p>
                      <a:pPr marL="0" lvl="0" indent="0" algn="ctr" rtl="0">
                        <a:spcBef>
                          <a:spcPts val="0"/>
                        </a:spcBef>
                        <a:spcAft>
                          <a:spcPts val="0"/>
                        </a:spcAft>
                        <a:buNone/>
                      </a:pPr>
                      <a:endParaRPr lang="en-US" sz="1600" b="1" dirty="0">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US" sz="1600" b="1" dirty="0">
                          <a:solidFill>
                            <a:schemeClr val="lt1"/>
                          </a:solidFill>
                          <a:latin typeface="Fira Sans Extra Condensed"/>
                          <a:ea typeface="Fira Sans Extra Condensed"/>
                          <a:cs typeface="Fira Sans Extra Condensed"/>
                          <a:sym typeface="Fira Sans Extra Condensed"/>
                        </a:rPr>
                        <a:t>Hard Vote</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algn="ctr"/>
                      <a:r>
                        <a:rPr lang="en-US" dirty="0">
                          <a:latin typeface="Fira Sans Extra Condensed" panose="020B0503050000020004" pitchFamily="34" charset="0"/>
                        </a:rPr>
                        <a:t>0.86</a:t>
                      </a: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0.49</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0.45</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0.47</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2"/>
                  </a:ext>
                </a:extLst>
              </a:tr>
              <a:tr h="476394">
                <a:tc>
                  <a:txBody>
                    <a:bodyPr/>
                    <a:lstStyle/>
                    <a:p>
                      <a:pPr marL="0" lvl="0" indent="0" algn="ctr" rtl="0">
                        <a:spcBef>
                          <a:spcPts val="0"/>
                        </a:spcBef>
                        <a:spcAft>
                          <a:spcPts val="0"/>
                        </a:spcAft>
                        <a:buNone/>
                      </a:pPr>
                      <a:r>
                        <a:rPr lang="en" sz="1600" b="1">
                          <a:solidFill>
                            <a:schemeClr val="accent6"/>
                          </a:solidFill>
                          <a:latin typeface="Fira Sans Extra Condensed"/>
                          <a:ea typeface="Fira Sans Extra Condensed"/>
                          <a:cs typeface="Fira Sans Extra Condensed"/>
                          <a:sym typeface="Fira Sans Extra Condensed"/>
                        </a:rPr>
                        <a:t>03</a:t>
                      </a:r>
                      <a:endParaRPr sz="1600" b="1">
                        <a:solidFill>
                          <a:schemeClr val="accent6"/>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8027EA">
                        <a:alpha val="12549"/>
                      </a:srgbClr>
                    </a:solidFill>
                  </a:tcPr>
                </a:tc>
                <a:tc rowSpan="2">
                  <a:txBody>
                    <a:bodyPr/>
                    <a:lstStyle/>
                    <a:p>
                      <a:pPr marL="0" lvl="0" indent="0" algn="ctr" rtl="0">
                        <a:spcBef>
                          <a:spcPts val="0"/>
                        </a:spcBef>
                        <a:spcAft>
                          <a:spcPts val="0"/>
                        </a:spcAft>
                        <a:buNone/>
                      </a:pPr>
                      <a:r>
                        <a:rPr lang="en-US" sz="1600" b="1" dirty="0">
                          <a:solidFill>
                            <a:schemeClr val="tx1"/>
                          </a:solidFill>
                          <a:latin typeface="Fira Sans Extra Condensed"/>
                          <a:ea typeface="Fira Sans Extra Condensed"/>
                          <a:cs typeface="Fira Sans Extra Condensed"/>
                          <a:sym typeface="Fira Sans Extra Condensed"/>
                        </a:rPr>
                        <a:t>Stratified K Fold</a:t>
                      </a: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accent3">
                        <a:lumMod val="40000"/>
                        <a:lumOff val="60000"/>
                      </a:schemeClr>
                    </a:solidFill>
                  </a:tcPr>
                </a:tc>
                <a:tc>
                  <a:txBody>
                    <a:bodyPr/>
                    <a:lstStyle/>
                    <a:p>
                      <a:pPr marL="0" lvl="0" indent="0" algn="ctr" rtl="0">
                        <a:spcBef>
                          <a:spcPts val="0"/>
                        </a:spcBef>
                        <a:spcAft>
                          <a:spcPts val="0"/>
                        </a:spcAft>
                        <a:buNone/>
                      </a:pPr>
                      <a:r>
                        <a:rPr lang="en-US" sz="1600" b="1" dirty="0">
                          <a:solidFill>
                            <a:schemeClr val="lt1"/>
                          </a:solidFill>
                          <a:latin typeface="Fira Sans Extra Condensed"/>
                          <a:ea typeface="Fira Sans Extra Condensed"/>
                          <a:cs typeface="Fira Sans Extra Condensed"/>
                          <a:sym typeface="Fira Sans Extra Condensed"/>
                        </a:rPr>
                        <a:t>Soft Vote</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6"/>
                    </a:solidFill>
                  </a:tcPr>
                </a:tc>
                <a:tc>
                  <a:txBody>
                    <a:bodyPr/>
                    <a:lstStyle/>
                    <a:p>
                      <a:pPr algn="ctr"/>
                      <a:r>
                        <a:rPr lang="en-US" dirty="0">
                          <a:latin typeface="Fira Sans Extra Condensed" panose="020B0503050000020004" pitchFamily="34" charset="0"/>
                        </a:rPr>
                        <a:t>0.92</a:t>
                      </a: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0.94</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0.42</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0.59</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476394">
                <a:tc>
                  <a:txBody>
                    <a:bodyPr/>
                    <a:lstStyle/>
                    <a:p>
                      <a:pPr marL="0" lvl="0" indent="0" algn="ctr" rtl="0">
                        <a:spcBef>
                          <a:spcPts val="0"/>
                        </a:spcBef>
                        <a:spcAft>
                          <a:spcPts val="0"/>
                        </a:spcAft>
                        <a:buNone/>
                      </a:pPr>
                      <a:r>
                        <a:rPr lang="en" sz="1600" b="1">
                          <a:solidFill>
                            <a:schemeClr val="accent3"/>
                          </a:solidFill>
                          <a:latin typeface="Fira Sans Extra Condensed"/>
                          <a:ea typeface="Fira Sans Extra Condensed"/>
                          <a:cs typeface="Fira Sans Extra Condensed"/>
                          <a:sym typeface="Fira Sans Extra Condensed"/>
                        </a:rPr>
                        <a:t>04</a:t>
                      </a:r>
                      <a:endParaRPr sz="1600" b="1">
                        <a:solidFill>
                          <a:schemeClr val="accent3"/>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2776EA">
                        <a:alpha val="12549"/>
                      </a:srgbClr>
                    </a:solidFill>
                  </a:tcPr>
                </a:tc>
                <a:tc vMerge="1">
                  <a:txBody>
                    <a:bodyPr/>
                    <a:lstStyle/>
                    <a:p>
                      <a:pPr marL="0" lvl="0" indent="0" algn="ctr" rtl="0">
                        <a:spcBef>
                          <a:spcPts val="0"/>
                        </a:spcBef>
                        <a:spcAft>
                          <a:spcPts val="0"/>
                        </a:spcAft>
                        <a:buNone/>
                      </a:pPr>
                      <a:endParaRPr lang="en-US" sz="1600" b="1" dirty="0">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sz="1600" b="1" dirty="0">
                          <a:solidFill>
                            <a:schemeClr val="lt1"/>
                          </a:solidFill>
                          <a:latin typeface="Fira Sans Extra Condensed"/>
                          <a:ea typeface="Fira Sans Extra Condensed"/>
                          <a:cs typeface="Fira Sans Extra Condensed"/>
                          <a:sym typeface="Fira Sans Extra Condensed"/>
                        </a:rPr>
                        <a:t>Hard Vote</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algn="ctr"/>
                      <a:r>
                        <a:rPr lang="en-US" dirty="0">
                          <a:latin typeface="Fira Sans Extra Condensed" panose="020B0503050000020004" pitchFamily="34" charset="0"/>
                        </a:rPr>
                        <a:t>0.91</a:t>
                      </a: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0.93</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0.35</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US" dirty="0">
                          <a:solidFill>
                            <a:schemeClr val="dk1"/>
                          </a:solidFill>
                          <a:latin typeface="Fira Sans Extra Condensed" panose="020B0503050000020004" pitchFamily="34" charset="0"/>
                          <a:ea typeface="Roboto"/>
                          <a:cs typeface="Roboto"/>
                          <a:sym typeface="Roboto"/>
                        </a:rPr>
                        <a:t>0.51</a:t>
                      </a:r>
                      <a:endParaRPr dirty="0">
                        <a:solidFill>
                          <a:schemeClr val="dk1"/>
                        </a:solidFill>
                        <a:latin typeface="Fira Sans Extra Condensed" panose="020B0503050000020004" pitchFamily="34" charset="0"/>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45530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4C2C7-EFDA-49B6-B747-CD064B5E6049}"/>
              </a:ext>
            </a:extLst>
          </p:cNvPr>
          <p:cNvSpPr>
            <a:spLocks noGrp="1"/>
          </p:cNvSpPr>
          <p:nvPr>
            <p:ph type="title"/>
          </p:nvPr>
        </p:nvSpPr>
        <p:spPr/>
        <p:txBody>
          <a:bodyPr>
            <a:noAutofit/>
          </a:bodyPr>
          <a:lstStyle/>
          <a:p>
            <a:r>
              <a:rPr lang="en-US" dirty="0"/>
              <a:t>Discussion</a:t>
            </a:r>
          </a:p>
        </p:txBody>
      </p:sp>
      <p:sp>
        <p:nvSpPr>
          <p:cNvPr id="8" name="TextBox 7">
            <a:extLst>
              <a:ext uri="{FF2B5EF4-FFF2-40B4-BE49-F238E27FC236}">
                <a16:creationId xmlns:a16="http://schemas.microsoft.com/office/drawing/2014/main" id="{6C1F6107-607B-4335-B6AD-1C3F88EFE1EB}"/>
              </a:ext>
            </a:extLst>
          </p:cNvPr>
          <p:cNvSpPr txBox="1"/>
          <p:nvPr/>
        </p:nvSpPr>
        <p:spPr>
          <a:xfrm>
            <a:off x="1058400" y="993600"/>
            <a:ext cx="7027200" cy="4247317"/>
          </a:xfrm>
          <a:prstGeom prst="rect">
            <a:avLst/>
          </a:prstGeom>
          <a:noFill/>
        </p:spPr>
        <p:txBody>
          <a:bodyPr wrap="square" rtlCol="0">
            <a:spAutoFit/>
          </a:bodyPr>
          <a:lstStyle/>
          <a:p>
            <a:pPr algn="just"/>
            <a:r>
              <a:rPr lang="en-US" sz="1800" dirty="0">
                <a:solidFill>
                  <a:schemeClr val="tx1"/>
                </a:solidFill>
                <a:latin typeface="Fira Sans Extra Condensed" panose="020B0503050000020004" pitchFamily="34" charset="0"/>
              </a:rPr>
              <a:t>In this project the data we used represented a classification problem. Processing the data was a challenge, filling out the null values was of significance as the raw dataset was not that big to ignore any instances. We then implemented six machine learning classifier models. We analyzed the accuracy, precision, recall, f1-score, confusion matrix, ROC AUC curve and score. The target of our model simulations was to predict the death of patients under ICU conditions correlated to their Bio-medical data. For this reason false negative values was detrimental to our final predictions. That is why we aim to get higher recall values in our performance parameters.</a:t>
            </a:r>
          </a:p>
          <a:p>
            <a:pPr algn="just"/>
            <a:endParaRPr lang="en-US" sz="1800" dirty="0">
              <a:solidFill>
                <a:schemeClr val="tx1"/>
              </a:solidFill>
              <a:latin typeface="Fira Sans Extra Condensed" panose="020B0503050000020004" pitchFamily="34" charset="0"/>
            </a:endParaRPr>
          </a:p>
          <a:p>
            <a:pPr algn="just"/>
            <a:r>
              <a:rPr lang="en-US" sz="1800" dirty="0">
                <a:solidFill>
                  <a:schemeClr val="tx1"/>
                </a:solidFill>
                <a:latin typeface="Fira Sans Extra Condensed" panose="020B0503050000020004" pitchFamily="34" charset="0"/>
              </a:rPr>
              <a:t>To further improve our performance scores we applied ‘Voting ensemble’ algorithms. Using soft and hard voting techniques we have achieved significant improvements in our classification scores.</a:t>
            </a:r>
          </a:p>
          <a:p>
            <a:pPr algn="just"/>
            <a:endParaRPr lang="en-US" sz="1800" dirty="0">
              <a:solidFill>
                <a:schemeClr val="tx1"/>
              </a:solidFill>
              <a:latin typeface="Fira Sans Extra Condensed" panose="020B0503050000020004" pitchFamily="34" charset="0"/>
            </a:endParaRPr>
          </a:p>
          <a:p>
            <a:pPr algn="just"/>
            <a:endParaRPr lang="en-US" sz="1800" dirty="0">
              <a:solidFill>
                <a:schemeClr val="tx1"/>
              </a:solidFill>
              <a:latin typeface="Fira Sans Extra Condensed" panose="020B0503050000020004" pitchFamily="34" charset="0"/>
            </a:endParaRPr>
          </a:p>
        </p:txBody>
      </p:sp>
    </p:spTree>
    <p:extLst>
      <p:ext uri="{BB962C8B-B14F-4D97-AF65-F5344CB8AC3E}">
        <p14:creationId xmlns:p14="http://schemas.microsoft.com/office/powerpoint/2010/main" val="3000853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6E0CF2-1714-4472-B961-92CE38F54B40}"/>
              </a:ext>
            </a:extLst>
          </p:cNvPr>
          <p:cNvPicPr>
            <a:picLocks noChangeAspect="1"/>
          </p:cNvPicPr>
          <p:nvPr/>
        </p:nvPicPr>
        <p:blipFill>
          <a:blip r:embed="rId2"/>
          <a:stretch>
            <a:fillRect/>
          </a:stretch>
        </p:blipFill>
        <p:spPr>
          <a:xfrm>
            <a:off x="1074271" y="1171827"/>
            <a:ext cx="6995458" cy="2799845"/>
          </a:xfrm>
          <a:prstGeom prst="rect">
            <a:avLst/>
          </a:prstGeom>
        </p:spPr>
      </p:pic>
      <p:sp>
        <p:nvSpPr>
          <p:cNvPr id="4" name="Title 3">
            <a:extLst>
              <a:ext uri="{FF2B5EF4-FFF2-40B4-BE49-F238E27FC236}">
                <a16:creationId xmlns:a16="http://schemas.microsoft.com/office/drawing/2014/main" id="{F9B98EE7-1E4C-402A-8262-3FE9227A8833}"/>
              </a:ext>
            </a:extLst>
          </p:cNvPr>
          <p:cNvSpPr>
            <a:spLocks noGrp="1"/>
          </p:cNvSpPr>
          <p:nvPr>
            <p:ph type="title"/>
          </p:nvPr>
        </p:nvSpPr>
        <p:spPr>
          <a:xfrm>
            <a:off x="457200" y="356755"/>
            <a:ext cx="8229600" cy="371400"/>
          </a:xfrm>
        </p:spPr>
        <p:txBody>
          <a:bodyPr>
            <a:normAutofit fontScale="90000"/>
          </a:bodyPr>
          <a:lstStyle/>
          <a:p>
            <a:r>
              <a:rPr lang="en-US" dirty="0"/>
              <a:t>Member Contribution</a:t>
            </a:r>
          </a:p>
        </p:txBody>
      </p:sp>
    </p:spTree>
    <p:extLst>
      <p:ext uri="{BB962C8B-B14F-4D97-AF65-F5344CB8AC3E}">
        <p14:creationId xmlns:p14="http://schemas.microsoft.com/office/powerpoint/2010/main" val="1259733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91DD0-3FEB-4208-8C31-4125DD97F24A}"/>
              </a:ext>
            </a:extLst>
          </p:cNvPr>
          <p:cNvSpPr>
            <a:spLocks noGrp="1"/>
          </p:cNvSpPr>
          <p:nvPr>
            <p:ph type="title"/>
          </p:nvPr>
        </p:nvSpPr>
        <p:spPr/>
        <p:txBody>
          <a:bodyPr>
            <a:normAutofit fontScale="90000"/>
          </a:bodyPr>
          <a:lstStyle/>
          <a:p>
            <a:r>
              <a:rPr lang="en-US" dirty="0"/>
              <a:t>Member Contribution</a:t>
            </a:r>
          </a:p>
        </p:txBody>
      </p:sp>
      <p:pic>
        <p:nvPicPr>
          <p:cNvPr id="3" name="Picture 2">
            <a:extLst>
              <a:ext uri="{FF2B5EF4-FFF2-40B4-BE49-F238E27FC236}">
                <a16:creationId xmlns:a16="http://schemas.microsoft.com/office/drawing/2014/main" id="{93604019-ADD0-4939-93E8-00B3289C7723}"/>
              </a:ext>
            </a:extLst>
          </p:cNvPr>
          <p:cNvPicPr>
            <a:picLocks noChangeAspect="1"/>
          </p:cNvPicPr>
          <p:nvPr/>
        </p:nvPicPr>
        <p:blipFill>
          <a:blip r:embed="rId2"/>
          <a:stretch>
            <a:fillRect/>
          </a:stretch>
        </p:blipFill>
        <p:spPr>
          <a:xfrm>
            <a:off x="2330551" y="1086039"/>
            <a:ext cx="4482897" cy="2971422"/>
          </a:xfrm>
          <a:prstGeom prst="rect">
            <a:avLst/>
          </a:prstGeom>
        </p:spPr>
      </p:pic>
    </p:spTree>
    <p:extLst>
      <p:ext uri="{BB962C8B-B14F-4D97-AF65-F5344CB8AC3E}">
        <p14:creationId xmlns:p14="http://schemas.microsoft.com/office/powerpoint/2010/main" val="159196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Fira Sans Extra Condensed SemiBold" panose="020B0604020202020204" charset="0"/>
                <a:ea typeface="+mn-ea"/>
                <a:cs typeface="+mn-cs"/>
              </a:rPr>
              <a:t>Prediction of Mortality among ICU admitted patients using Machine Learning Algorithms</a:t>
            </a:r>
          </a:p>
        </p:txBody>
      </p:sp>
      <p:grpSp>
        <p:nvGrpSpPr>
          <p:cNvPr id="48" name="Google Shape;48;p15"/>
          <p:cNvGrpSpPr/>
          <p:nvPr/>
        </p:nvGrpSpPr>
        <p:grpSpPr>
          <a:xfrm>
            <a:off x="457194" y="411475"/>
            <a:ext cx="4385617"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7"/>
          <p:cNvSpPr/>
          <p:nvPr/>
        </p:nvSpPr>
        <p:spPr>
          <a:xfrm>
            <a:off x="1178447" y="1031313"/>
            <a:ext cx="6891284" cy="3576687"/>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1407378" y="803713"/>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Objective</a:t>
            </a:r>
            <a:endParaRPr b="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grpSp>
        <p:nvGrpSpPr>
          <p:cNvPr id="337" name="Google Shape;337;p17"/>
          <p:cNvGrpSpPr/>
          <p:nvPr/>
        </p:nvGrpSpPr>
        <p:grpSpPr>
          <a:xfrm>
            <a:off x="716345" y="1436401"/>
            <a:ext cx="472011" cy="472011"/>
            <a:chOff x="1190625" y="238125"/>
            <a:chExt cx="5238750" cy="5238750"/>
          </a:xfrm>
        </p:grpSpPr>
        <p:sp>
          <p:nvSpPr>
            <p:cNvPr id="338" name="Google Shape;338;p17"/>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17"/>
          <p:cNvGrpSpPr/>
          <p:nvPr/>
        </p:nvGrpSpPr>
        <p:grpSpPr>
          <a:xfrm>
            <a:off x="1563707" y="960057"/>
            <a:ext cx="472142" cy="472112"/>
            <a:chOff x="-44512325" y="3176075"/>
            <a:chExt cx="300900" cy="300900"/>
          </a:xfrm>
        </p:grpSpPr>
        <p:sp>
          <p:nvSpPr>
            <p:cNvPr id="346" name="Google Shape;346;p17"/>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354;p17"/>
          <p:cNvSpPr txBox="1"/>
          <p:nvPr/>
        </p:nvSpPr>
        <p:spPr>
          <a:xfrm>
            <a:off x="1814645" y="1655235"/>
            <a:ext cx="5680554" cy="2744574"/>
          </a:xfrm>
          <a:prstGeom prst="rect">
            <a:avLst/>
          </a:prstGeom>
          <a:noFill/>
          <a:ln>
            <a:noFill/>
          </a:ln>
        </p:spPr>
        <p:txBody>
          <a:bodyPr spcFirstLastPara="1" wrap="square" lIns="91425" tIns="91425" rIns="91425" bIns="91425" anchor="t" anchorCtr="0">
            <a:noAutofit/>
          </a:bodyPr>
          <a:lstStyle/>
          <a:p>
            <a:pPr marL="2540" algn="just">
              <a:buSzPts val="1400"/>
            </a:pPr>
            <a:r>
              <a:rPr lang="en-US" sz="2000" i="0" dirty="0">
                <a:ln w="0"/>
                <a:solidFill>
                  <a:schemeClr val="tx1"/>
                </a:solidFill>
                <a:effectLst>
                  <a:outerShdw blurRad="38100" dist="19050" dir="2700000" algn="tl" rotWithShape="0">
                    <a:schemeClr val="dk1">
                      <a:alpha val="40000"/>
                    </a:schemeClr>
                  </a:outerShdw>
                </a:effectLst>
                <a:latin typeface="Fira Sans Extra Condensed" panose="020B0503050000020004" pitchFamily="34" charset="0"/>
              </a:rPr>
              <a:t>The goal of our project is to predict the mortality of ICU admitted Heart failure patients on the basis of different vital counts. We aimed to develop and validate a prediction model using Machine Learning Algorithms. We observe how different training models fare with the provided bio-medical data.</a:t>
            </a:r>
            <a:endParaRPr lang="en-US" sz="2000" dirty="0">
              <a:ln w="0"/>
              <a:solidFill>
                <a:schemeClr val="tx1"/>
              </a:solidFill>
              <a:effectLst>
                <a:outerShdw blurRad="38100" dist="19050" dir="2700000" algn="tl" rotWithShape="0">
                  <a:schemeClr val="dk1">
                    <a:alpha val="40000"/>
                  </a:schemeClr>
                </a:outerShdw>
              </a:effectLst>
              <a:latin typeface="Fira Sans Extra Condensed" panose="020B0503050000020004" pitchFamily="34" charset="0"/>
            </a:endParaRPr>
          </a:p>
          <a:p>
            <a:pPr marL="2540" lvl="0" algn="l" rtl="0">
              <a:spcBef>
                <a:spcPts val="0"/>
              </a:spcBef>
              <a:spcAft>
                <a:spcPts val="0"/>
              </a:spcAft>
              <a:buSzPts val="1400"/>
            </a:pPr>
            <a:endParaRPr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5AC4-905C-4820-8257-0BD1A987228D}"/>
              </a:ext>
            </a:extLst>
          </p:cNvPr>
          <p:cNvSpPr>
            <a:spLocks noGrp="1"/>
          </p:cNvSpPr>
          <p:nvPr>
            <p:ph type="title"/>
          </p:nvPr>
        </p:nvSpPr>
        <p:spPr/>
        <p:txBody>
          <a:bodyPr>
            <a:normAutofit fontScale="90000"/>
          </a:bodyPr>
          <a:lstStyle/>
          <a:p>
            <a:r>
              <a:rPr lang="en-US" dirty="0"/>
              <a:t>Resource Collection</a:t>
            </a:r>
          </a:p>
        </p:txBody>
      </p:sp>
      <p:sp>
        <p:nvSpPr>
          <p:cNvPr id="39" name="Google Shape;360;p18">
            <a:extLst>
              <a:ext uri="{FF2B5EF4-FFF2-40B4-BE49-F238E27FC236}">
                <a16:creationId xmlns:a16="http://schemas.microsoft.com/office/drawing/2014/main" id="{2A76338C-DCF4-4028-B9AD-1C15BF8A598A}"/>
              </a:ext>
            </a:extLst>
          </p:cNvPr>
          <p:cNvSpPr/>
          <p:nvPr/>
        </p:nvSpPr>
        <p:spPr>
          <a:xfrm>
            <a:off x="457050" y="900974"/>
            <a:ext cx="2889450" cy="4081426"/>
          </a:xfrm>
          <a:prstGeom prst="roundRect">
            <a:avLst>
              <a:gd name="adj" fmla="val 14082"/>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61;p18">
            <a:extLst>
              <a:ext uri="{FF2B5EF4-FFF2-40B4-BE49-F238E27FC236}">
                <a16:creationId xmlns:a16="http://schemas.microsoft.com/office/drawing/2014/main" id="{29042A4B-5EBE-402D-AF98-E21CC16392EC}"/>
              </a:ext>
            </a:extLst>
          </p:cNvPr>
          <p:cNvSpPr txBox="1"/>
          <p:nvPr/>
        </p:nvSpPr>
        <p:spPr>
          <a:xfrm>
            <a:off x="635044" y="1642100"/>
            <a:ext cx="2487337" cy="111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b="1" dirty="0">
                <a:latin typeface="Fira Sans Extra Condensed"/>
                <a:ea typeface="Fira Sans Extra Condensed"/>
                <a:cs typeface="Fira Sans Extra Condensed"/>
                <a:sym typeface="Fira Sans Extra Condensed"/>
                <a:hlinkClick r:id="rId2"/>
              </a:rPr>
              <a:t>https://www.kaggle.com/datasets/saurabhshahane/in-hospital-mortality-prediction?resource=download</a:t>
            </a:r>
            <a:endParaRPr lang="en-US" sz="2100" b="1" dirty="0">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lang="en-US" sz="2100" b="1" dirty="0">
              <a:latin typeface="Fira Sans Extra Condensed"/>
              <a:ea typeface="Fira Sans Extra Condensed"/>
              <a:cs typeface="Fira Sans Extra Condensed"/>
              <a:sym typeface="Fira Sans Extra Condensed"/>
            </a:endParaRPr>
          </a:p>
        </p:txBody>
      </p:sp>
      <p:sp>
        <p:nvSpPr>
          <p:cNvPr id="91" name="Google Shape;413;p18">
            <a:extLst>
              <a:ext uri="{FF2B5EF4-FFF2-40B4-BE49-F238E27FC236}">
                <a16:creationId xmlns:a16="http://schemas.microsoft.com/office/drawing/2014/main" id="{9847299F-C6A5-4FA7-B13B-BCDEDBD23776}"/>
              </a:ext>
            </a:extLst>
          </p:cNvPr>
          <p:cNvSpPr/>
          <p:nvPr/>
        </p:nvSpPr>
        <p:spPr>
          <a:xfrm>
            <a:off x="1796338" y="3501400"/>
            <a:ext cx="230900" cy="230550"/>
          </a:xfrm>
          <a:custGeom>
            <a:avLst/>
            <a:gdLst/>
            <a:ahLst/>
            <a:cxnLst/>
            <a:rect l="l" t="t" r="r" b="b"/>
            <a:pathLst>
              <a:path w="9236" h="9222" extrusionOk="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38"/>
                </a:lnTo>
                <a:lnTo>
                  <a:pt x="29" y="5080"/>
                </a:lnTo>
                <a:lnTo>
                  <a:pt x="58" y="5308"/>
                </a:lnTo>
                <a:lnTo>
                  <a:pt x="100" y="5536"/>
                </a:lnTo>
                <a:lnTo>
                  <a:pt x="143" y="5763"/>
                </a:lnTo>
                <a:lnTo>
                  <a:pt x="214" y="5977"/>
                </a:lnTo>
                <a:lnTo>
                  <a:pt x="285" y="6190"/>
                </a:lnTo>
                <a:lnTo>
                  <a:pt x="371" y="6404"/>
                </a:lnTo>
                <a:lnTo>
                  <a:pt x="456" y="6603"/>
                </a:lnTo>
                <a:lnTo>
                  <a:pt x="556" y="6802"/>
                </a:lnTo>
                <a:lnTo>
                  <a:pt x="669" y="7001"/>
                </a:lnTo>
                <a:lnTo>
                  <a:pt x="783" y="7186"/>
                </a:lnTo>
                <a:lnTo>
                  <a:pt x="926" y="7371"/>
                </a:lnTo>
                <a:lnTo>
                  <a:pt x="1054" y="7542"/>
                </a:lnTo>
                <a:lnTo>
                  <a:pt x="1196" y="7713"/>
                </a:lnTo>
                <a:lnTo>
                  <a:pt x="1352" y="7869"/>
                </a:lnTo>
                <a:lnTo>
                  <a:pt x="1509" y="8026"/>
                </a:lnTo>
                <a:lnTo>
                  <a:pt x="1680" y="8168"/>
                </a:lnTo>
                <a:lnTo>
                  <a:pt x="1851" y="8310"/>
                </a:lnTo>
                <a:lnTo>
                  <a:pt x="2036" y="8439"/>
                </a:lnTo>
                <a:lnTo>
                  <a:pt x="2221" y="8552"/>
                </a:lnTo>
                <a:lnTo>
                  <a:pt x="2420" y="8666"/>
                </a:lnTo>
                <a:lnTo>
                  <a:pt x="2619" y="8766"/>
                </a:lnTo>
                <a:lnTo>
                  <a:pt x="2818" y="8865"/>
                </a:lnTo>
                <a:lnTo>
                  <a:pt x="3032" y="8937"/>
                </a:lnTo>
                <a:lnTo>
                  <a:pt x="3245" y="9008"/>
                </a:lnTo>
                <a:lnTo>
                  <a:pt x="3459" y="9079"/>
                </a:lnTo>
                <a:lnTo>
                  <a:pt x="3686" y="9122"/>
                </a:lnTo>
                <a:lnTo>
                  <a:pt x="3914" y="9164"/>
                </a:lnTo>
                <a:lnTo>
                  <a:pt x="4142" y="9193"/>
                </a:lnTo>
                <a:lnTo>
                  <a:pt x="4383" y="9221"/>
                </a:lnTo>
                <a:lnTo>
                  <a:pt x="4853" y="9221"/>
                </a:lnTo>
                <a:lnTo>
                  <a:pt x="5095" y="9193"/>
                </a:lnTo>
                <a:lnTo>
                  <a:pt x="5323" y="9164"/>
                </a:lnTo>
                <a:lnTo>
                  <a:pt x="5550" y="9122"/>
                </a:lnTo>
                <a:lnTo>
                  <a:pt x="5764" y="9079"/>
                </a:lnTo>
                <a:lnTo>
                  <a:pt x="5991" y="9008"/>
                </a:lnTo>
                <a:lnTo>
                  <a:pt x="6205" y="8937"/>
                </a:lnTo>
                <a:lnTo>
                  <a:pt x="6418" y="8865"/>
                </a:lnTo>
                <a:lnTo>
                  <a:pt x="6618" y="8766"/>
                </a:lnTo>
                <a:lnTo>
                  <a:pt x="6817" y="8666"/>
                </a:lnTo>
                <a:lnTo>
                  <a:pt x="7002" y="8552"/>
                </a:lnTo>
                <a:lnTo>
                  <a:pt x="7201" y="8439"/>
                </a:lnTo>
                <a:lnTo>
                  <a:pt x="7372" y="8310"/>
                </a:lnTo>
                <a:lnTo>
                  <a:pt x="7557" y="8168"/>
                </a:lnTo>
                <a:lnTo>
                  <a:pt x="7713" y="8026"/>
                </a:lnTo>
                <a:lnTo>
                  <a:pt x="7884" y="7869"/>
                </a:lnTo>
                <a:lnTo>
                  <a:pt x="8026" y="7713"/>
                </a:lnTo>
                <a:lnTo>
                  <a:pt x="8183" y="7542"/>
                </a:lnTo>
                <a:lnTo>
                  <a:pt x="8311" y="7371"/>
                </a:lnTo>
                <a:lnTo>
                  <a:pt x="8439" y="7186"/>
                </a:lnTo>
                <a:lnTo>
                  <a:pt x="8567" y="7001"/>
                </a:lnTo>
                <a:lnTo>
                  <a:pt x="8667" y="6802"/>
                </a:lnTo>
                <a:lnTo>
                  <a:pt x="8780" y="6603"/>
                </a:lnTo>
                <a:lnTo>
                  <a:pt x="8866" y="6404"/>
                </a:lnTo>
                <a:lnTo>
                  <a:pt x="8951" y="6190"/>
                </a:lnTo>
                <a:lnTo>
                  <a:pt x="9022" y="5977"/>
                </a:lnTo>
                <a:lnTo>
                  <a:pt x="9079" y="5763"/>
                </a:lnTo>
                <a:lnTo>
                  <a:pt x="9136" y="5536"/>
                </a:lnTo>
                <a:lnTo>
                  <a:pt x="9179" y="5308"/>
                </a:lnTo>
                <a:lnTo>
                  <a:pt x="9207" y="5080"/>
                </a:lnTo>
                <a:lnTo>
                  <a:pt x="9222" y="4838"/>
                </a:lnTo>
                <a:lnTo>
                  <a:pt x="9236" y="4611"/>
                </a:lnTo>
                <a:lnTo>
                  <a:pt x="9222" y="4369"/>
                </a:lnTo>
                <a:lnTo>
                  <a:pt x="9207" y="4141"/>
                </a:lnTo>
                <a:lnTo>
                  <a:pt x="9179" y="3899"/>
                </a:lnTo>
                <a:lnTo>
                  <a:pt x="9136" y="3671"/>
                </a:lnTo>
                <a:lnTo>
                  <a:pt x="9079" y="3458"/>
                </a:lnTo>
                <a:lnTo>
                  <a:pt x="9022" y="3230"/>
                </a:lnTo>
                <a:lnTo>
                  <a:pt x="8951" y="3017"/>
                </a:lnTo>
                <a:lnTo>
                  <a:pt x="8866" y="2818"/>
                </a:lnTo>
                <a:lnTo>
                  <a:pt x="8780" y="2604"/>
                </a:lnTo>
                <a:lnTo>
                  <a:pt x="8667" y="2405"/>
                </a:lnTo>
                <a:lnTo>
                  <a:pt x="8567" y="2220"/>
                </a:lnTo>
                <a:lnTo>
                  <a:pt x="8439" y="2035"/>
                </a:lnTo>
                <a:lnTo>
                  <a:pt x="8311" y="1850"/>
                </a:lnTo>
                <a:lnTo>
                  <a:pt x="8183" y="1679"/>
                </a:lnTo>
                <a:lnTo>
                  <a:pt x="8026" y="1509"/>
                </a:lnTo>
                <a:lnTo>
                  <a:pt x="7884" y="1352"/>
                </a:lnTo>
                <a:lnTo>
                  <a:pt x="7713" y="1195"/>
                </a:lnTo>
                <a:lnTo>
                  <a:pt x="7557" y="1053"/>
                </a:lnTo>
                <a:lnTo>
                  <a:pt x="7372" y="911"/>
                </a:lnTo>
                <a:lnTo>
                  <a:pt x="7201" y="783"/>
                </a:lnTo>
                <a:lnTo>
                  <a:pt x="7002" y="669"/>
                </a:lnTo>
                <a:lnTo>
                  <a:pt x="6817" y="555"/>
                </a:lnTo>
                <a:lnTo>
                  <a:pt x="6618" y="456"/>
                </a:lnTo>
                <a:lnTo>
                  <a:pt x="6418" y="356"/>
                </a:lnTo>
                <a:lnTo>
                  <a:pt x="6205" y="271"/>
                </a:lnTo>
                <a:lnTo>
                  <a:pt x="5991" y="199"/>
                </a:lnTo>
                <a:lnTo>
                  <a:pt x="5764" y="142"/>
                </a:lnTo>
                <a:lnTo>
                  <a:pt x="5550" y="86"/>
                </a:lnTo>
                <a:lnTo>
                  <a:pt x="5323" y="43"/>
                </a:lnTo>
                <a:lnTo>
                  <a:pt x="5095" y="14"/>
                </a:lnTo>
                <a:lnTo>
                  <a:pt x="48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14;p18">
            <a:extLst>
              <a:ext uri="{FF2B5EF4-FFF2-40B4-BE49-F238E27FC236}">
                <a16:creationId xmlns:a16="http://schemas.microsoft.com/office/drawing/2014/main" id="{4F193244-9D08-47D2-BCDB-3578AAB22CBC}"/>
              </a:ext>
            </a:extLst>
          </p:cNvPr>
          <p:cNvSpPr/>
          <p:nvPr/>
        </p:nvSpPr>
        <p:spPr>
          <a:xfrm>
            <a:off x="1796338" y="3501400"/>
            <a:ext cx="230900" cy="230550"/>
          </a:xfrm>
          <a:custGeom>
            <a:avLst/>
            <a:gdLst/>
            <a:ahLst/>
            <a:cxnLst/>
            <a:rect l="l" t="t" r="r" b="b"/>
            <a:pathLst>
              <a:path w="9236" h="9222" fill="none" extrusionOk="0">
                <a:moveTo>
                  <a:pt x="9236" y="4611"/>
                </a:moveTo>
                <a:lnTo>
                  <a:pt x="9236" y="4611"/>
                </a:lnTo>
                <a:lnTo>
                  <a:pt x="9222" y="4838"/>
                </a:lnTo>
                <a:lnTo>
                  <a:pt x="9207" y="5080"/>
                </a:lnTo>
                <a:lnTo>
                  <a:pt x="9179" y="5308"/>
                </a:lnTo>
                <a:lnTo>
                  <a:pt x="9136" y="5536"/>
                </a:lnTo>
                <a:lnTo>
                  <a:pt x="9079" y="5763"/>
                </a:lnTo>
                <a:lnTo>
                  <a:pt x="9022" y="5977"/>
                </a:lnTo>
                <a:lnTo>
                  <a:pt x="8951" y="6190"/>
                </a:lnTo>
                <a:lnTo>
                  <a:pt x="8866" y="6404"/>
                </a:lnTo>
                <a:lnTo>
                  <a:pt x="8780" y="6603"/>
                </a:lnTo>
                <a:lnTo>
                  <a:pt x="8667" y="6802"/>
                </a:lnTo>
                <a:lnTo>
                  <a:pt x="8567" y="7001"/>
                </a:lnTo>
                <a:lnTo>
                  <a:pt x="8439" y="7186"/>
                </a:lnTo>
                <a:lnTo>
                  <a:pt x="8311" y="7371"/>
                </a:lnTo>
                <a:lnTo>
                  <a:pt x="8183" y="7542"/>
                </a:lnTo>
                <a:lnTo>
                  <a:pt x="8026" y="7713"/>
                </a:lnTo>
                <a:lnTo>
                  <a:pt x="7884" y="7869"/>
                </a:lnTo>
                <a:lnTo>
                  <a:pt x="7713" y="8026"/>
                </a:lnTo>
                <a:lnTo>
                  <a:pt x="7557" y="8168"/>
                </a:lnTo>
                <a:lnTo>
                  <a:pt x="7372" y="8310"/>
                </a:lnTo>
                <a:lnTo>
                  <a:pt x="7201" y="8439"/>
                </a:lnTo>
                <a:lnTo>
                  <a:pt x="7002" y="8552"/>
                </a:lnTo>
                <a:lnTo>
                  <a:pt x="6817" y="8666"/>
                </a:lnTo>
                <a:lnTo>
                  <a:pt x="6618" y="8766"/>
                </a:lnTo>
                <a:lnTo>
                  <a:pt x="6418" y="8865"/>
                </a:lnTo>
                <a:lnTo>
                  <a:pt x="6205" y="8937"/>
                </a:lnTo>
                <a:lnTo>
                  <a:pt x="5991" y="9008"/>
                </a:lnTo>
                <a:lnTo>
                  <a:pt x="5764" y="9079"/>
                </a:lnTo>
                <a:lnTo>
                  <a:pt x="5550" y="9122"/>
                </a:lnTo>
                <a:lnTo>
                  <a:pt x="5323" y="9164"/>
                </a:lnTo>
                <a:lnTo>
                  <a:pt x="5095" y="9193"/>
                </a:lnTo>
                <a:lnTo>
                  <a:pt x="4853" y="9221"/>
                </a:lnTo>
                <a:lnTo>
                  <a:pt x="4611" y="9221"/>
                </a:lnTo>
                <a:lnTo>
                  <a:pt x="4611" y="9221"/>
                </a:lnTo>
                <a:lnTo>
                  <a:pt x="4383" y="9221"/>
                </a:lnTo>
                <a:lnTo>
                  <a:pt x="4142" y="9193"/>
                </a:lnTo>
                <a:lnTo>
                  <a:pt x="3914" y="9164"/>
                </a:lnTo>
                <a:lnTo>
                  <a:pt x="3686" y="9122"/>
                </a:lnTo>
                <a:lnTo>
                  <a:pt x="3459" y="9079"/>
                </a:lnTo>
                <a:lnTo>
                  <a:pt x="3245" y="9008"/>
                </a:lnTo>
                <a:lnTo>
                  <a:pt x="3032" y="8937"/>
                </a:lnTo>
                <a:lnTo>
                  <a:pt x="2818" y="8865"/>
                </a:lnTo>
                <a:lnTo>
                  <a:pt x="2619" y="8766"/>
                </a:lnTo>
                <a:lnTo>
                  <a:pt x="2420" y="8666"/>
                </a:lnTo>
                <a:lnTo>
                  <a:pt x="2221" y="8552"/>
                </a:lnTo>
                <a:lnTo>
                  <a:pt x="2036" y="8439"/>
                </a:lnTo>
                <a:lnTo>
                  <a:pt x="1851" y="8310"/>
                </a:lnTo>
                <a:lnTo>
                  <a:pt x="1680" y="8168"/>
                </a:lnTo>
                <a:lnTo>
                  <a:pt x="1509" y="8026"/>
                </a:lnTo>
                <a:lnTo>
                  <a:pt x="1352" y="7869"/>
                </a:lnTo>
                <a:lnTo>
                  <a:pt x="1196" y="7713"/>
                </a:lnTo>
                <a:lnTo>
                  <a:pt x="1054" y="7542"/>
                </a:lnTo>
                <a:lnTo>
                  <a:pt x="926" y="7371"/>
                </a:lnTo>
                <a:lnTo>
                  <a:pt x="783" y="7186"/>
                </a:lnTo>
                <a:lnTo>
                  <a:pt x="669" y="7001"/>
                </a:lnTo>
                <a:lnTo>
                  <a:pt x="556" y="6802"/>
                </a:lnTo>
                <a:lnTo>
                  <a:pt x="456" y="6603"/>
                </a:lnTo>
                <a:lnTo>
                  <a:pt x="371" y="6404"/>
                </a:lnTo>
                <a:lnTo>
                  <a:pt x="285" y="6190"/>
                </a:lnTo>
                <a:lnTo>
                  <a:pt x="214" y="5977"/>
                </a:lnTo>
                <a:lnTo>
                  <a:pt x="143" y="5763"/>
                </a:lnTo>
                <a:lnTo>
                  <a:pt x="100" y="5536"/>
                </a:lnTo>
                <a:lnTo>
                  <a:pt x="58" y="5308"/>
                </a:lnTo>
                <a:lnTo>
                  <a:pt x="29" y="5080"/>
                </a:lnTo>
                <a:lnTo>
                  <a:pt x="15" y="4838"/>
                </a:lnTo>
                <a:lnTo>
                  <a:pt x="1" y="4611"/>
                </a:lnTo>
                <a:lnTo>
                  <a:pt x="1" y="4611"/>
                </a:lnTo>
                <a:lnTo>
                  <a:pt x="15" y="4369"/>
                </a:lnTo>
                <a:lnTo>
                  <a:pt x="29" y="4141"/>
                </a:lnTo>
                <a:lnTo>
                  <a:pt x="58" y="3899"/>
                </a:lnTo>
                <a:lnTo>
                  <a:pt x="100" y="3671"/>
                </a:lnTo>
                <a:lnTo>
                  <a:pt x="143" y="3458"/>
                </a:lnTo>
                <a:lnTo>
                  <a:pt x="214" y="3230"/>
                </a:lnTo>
                <a:lnTo>
                  <a:pt x="285" y="3017"/>
                </a:lnTo>
                <a:lnTo>
                  <a:pt x="371" y="2818"/>
                </a:lnTo>
                <a:lnTo>
                  <a:pt x="456" y="2604"/>
                </a:lnTo>
                <a:lnTo>
                  <a:pt x="556" y="2405"/>
                </a:lnTo>
                <a:lnTo>
                  <a:pt x="669" y="2220"/>
                </a:lnTo>
                <a:lnTo>
                  <a:pt x="783" y="2035"/>
                </a:lnTo>
                <a:lnTo>
                  <a:pt x="926" y="1850"/>
                </a:lnTo>
                <a:lnTo>
                  <a:pt x="1054" y="1679"/>
                </a:lnTo>
                <a:lnTo>
                  <a:pt x="1196" y="1509"/>
                </a:lnTo>
                <a:lnTo>
                  <a:pt x="1352" y="1352"/>
                </a:lnTo>
                <a:lnTo>
                  <a:pt x="1509" y="1195"/>
                </a:lnTo>
                <a:lnTo>
                  <a:pt x="1680" y="1053"/>
                </a:lnTo>
                <a:lnTo>
                  <a:pt x="1851" y="911"/>
                </a:lnTo>
                <a:lnTo>
                  <a:pt x="2036" y="783"/>
                </a:lnTo>
                <a:lnTo>
                  <a:pt x="2221" y="669"/>
                </a:lnTo>
                <a:lnTo>
                  <a:pt x="2420" y="555"/>
                </a:lnTo>
                <a:lnTo>
                  <a:pt x="2619" y="456"/>
                </a:lnTo>
                <a:lnTo>
                  <a:pt x="2818" y="356"/>
                </a:lnTo>
                <a:lnTo>
                  <a:pt x="3032" y="271"/>
                </a:lnTo>
                <a:lnTo>
                  <a:pt x="3245" y="199"/>
                </a:lnTo>
                <a:lnTo>
                  <a:pt x="3459" y="142"/>
                </a:lnTo>
                <a:lnTo>
                  <a:pt x="3686" y="86"/>
                </a:lnTo>
                <a:lnTo>
                  <a:pt x="3914" y="43"/>
                </a:lnTo>
                <a:lnTo>
                  <a:pt x="4142" y="14"/>
                </a:lnTo>
                <a:lnTo>
                  <a:pt x="4383" y="0"/>
                </a:lnTo>
                <a:lnTo>
                  <a:pt x="4611" y="0"/>
                </a:lnTo>
                <a:lnTo>
                  <a:pt x="4611" y="0"/>
                </a:lnTo>
                <a:lnTo>
                  <a:pt x="4853" y="0"/>
                </a:lnTo>
                <a:lnTo>
                  <a:pt x="5095" y="14"/>
                </a:lnTo>
                <a:lnTo>
                  <a:pt x="5323" y="43"/>
                </a:lnTo>
                <a:lnTo>
                  <a:pt x="5550" y="86"/>
                </a:lnTo>
                <a:lnTo>
                  <a:pt x="5764" y="142"/>
                </a:lnTo>
                <a:lnTo>
                  <a:pt x="5991" y="199"/>
                </a:lnTo>
                <a:lnTo>
                  <a:pt x="6205" y="271"/>
                </a:lnTo>
                <a:lnTo>
                  <a:pt x="6418" y="356"/>
                </a:lnTo>
                <a:lnTo>
                  <a:pt x="6618" y="456"/>
                </a:lnTo>
                <a:lnTo>
                  <a:pt x="6817" y="555"/>
                </a:lnTo>
                <a:lnTo>
                  <a:pt x="7002" y="669"/>
                </a:lnTo>
                <a:lnTo>
                  <a:pt x="7201" y="783"/>
                </a:lnTo>
                <a:lnTo>
                  <a:pt x="7372" y="911"/>
                </a:lnTo>
                <a:lnTo>
                  <a:pt x="7557" y="1053"/>
                </a:lnTo>
                <a:lnTo>
                  <a:pt x="7713" y="1195"/>
                </a:lnTo>
                <a:lnTo>
                  <a:pt x="7884" y="1352"/>
                </a:lnTo>
                <a:lnTo>
                  <a:pt x="8026" y="1509"/>
                </a:lnTo>
                <a:lnTo>
                  <a:pt x="8183" y="1679"/>
                </a:lnTo>
                <a:lnTo>
                  <a:pt x="8311" y="1850"/>
                </a:lnTo>
                <a:lnTo>
                  <a:pt x="8439" y="2035"/>
                </a:lnTo>
                <a:lnTo>
                  <a:pt x="8567" y="2220"/>
                </a:lnTo>
                <a:lnTo>
                  <a:pt x="8667" y="2405"/>
                </a:lnTo>
                <a:lnTo>
                  <a:pt x="8780" y="2604"/>
                </a:lnTo>
                <a:lnTo>
                  <a:pt x="8866" y="2818"/>
                </a:lnTo>
                <a:lnTo>
                  <a:pt x="8951" y="3017"/>
                </a:lnTo>
                <a:lnTo>
                  <a:pt x="9022" y="3230"/>
                </a:lnTo>
                <a:lnTo>
                  <a:pt x="9079" y="3458"/>
                </a:lnTo>
                <a:lnTo>
                  <a:pt x="9136" y="3671"/>
                </a:lnTo>
                <a:lnTo>
                  <a:pt x="9179" y="3899"/>
                </a:lnTo>
                <a:lnTo>
                  <a:pt x="9207" y="4141"/>
                </a:lnTo>
                <a:lnTo>
                  <a:pt x="9222" y="4369"/>
                </a:lnTo>
                <a:lnTo>
                  <a:pt x="9236" y="46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15;p18">
            <a:extLst>
              <a:ext uri="{FF2B5EF4-FFF2-40B4-BE49-F238E27FC236}">
                <a16:creationId xmlns:a16="http://schemas.microsoft.com/office/drawing/2014/main" id="{A0BB11F0-7BE2-49D0-89F2-D45BAEA54F8B}"/>
              </a:ext>
            </a:extLst>
          </p:cNvPr>
          <p:cNvSpPr/>
          <p:nvPr/>
        </p:nvSpPr>
        <p:spPr>
          <a:xfrm>
            <a:off x="1796338" y="3501400"/>
            <a:ext cx="164750" cy="142325"/>
          </a:xfrm>
          <a:custGeom>
            <a:avLst/>
            <a:gdLst/>
            <a:ahLst/>
            <a:cxnLst/>
            <a:rect l="l" t="t" r="r" b="b"/>
            <a:pathLst>
              <a:path w="6590" h="5693" extrusionOk="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81"/>
                </a:lnTo>
                <a:lnTo>
                  <a:pt x="29" y="5151"/>
                </a:lnTo>
                <a:lnTo>
                  <a:pt x="72" y="542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361" y="327"/>
                </a:lnTo>
                <a:lnTo>
                  <a:pt x="6120" y="242"/>
                </a:lnTo>
                <a:lnTo>
                  <a:pt x="5892" y="171"/>
                </a:lnTo>
                <a:lnTo>
                  <a:pt x="5636" y="114"/>
                </a:lnTo>
                <a:lnTo>
                  <a:pt x="5394" y="57"/>
                </a:lnTo>
                <a:lnTo>
                  <a:pt x="5138" y="29"/>
                </a:lnTo>
                <a:lnTo>
                  <a:pt x="48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16;p18">
            <a:extLst>
              <a:ext uri="{FF2B5EF4-FFF2-40B4-BE49-F238E27FC236}">
                <a16:creationId xmlns:a16="http://schemas.microsoft.com/office/drawing/2014/main" id="{35989A31-3F49-40DC-95FB-B1C1460FFAFE}"/>
              </a:ext>
            </a:extLst>
          </p:cNvPr>
          <p:cNvSpPr/>
          <p:nvPr/>
        </p:nvSpPr>
        <p:spPr>
          <a:xfrm>
            <a:off x="1796338" y="3501400"/>
            <a:ext cx="164750" cy="142325"/>
          </a:xfrm>
          <a:custGeom>
            <a:avLst/>
            <a:gdLst/>
            <a:ahLst/>
            <a:cxnLst/>
            <a:rect l="l" t="t" r="r" b="b"/>
            <a:pathLst>
              <a:path w="6590" h="5693" fill="none" extrusionOk="0">
                <a:moveTo>
                  <a:pt x="4611" y="0"/>
                </a:moveTo>
                <a:lnTo>
                  <a:pt x="4611" y="0"/>
                </a:lnTo>
                <a:lnTo>
                  <a:pt x="4383" y="0"/>
                </a:ln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 y="4611"/>
                </a:lnTo>
                <a:lnTo>
                  <a:pt x="15" y="4881"/>
                </a:lnTo>
                <a:lnTo>
                  <a:pt x="29" y="5151"/>
                </a:lnTo>
                <a:lnTo>
                  <a:pt x="72" y="5422"/>
                </a:lnTo>
                <a:lnTo>
                  <a:pt x="129" y="569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589" y="427"/>
                </a:lnTo>
                <a:lnTo>
                  <a:pt x="6361" y="327"/>
                </a:lnTo>
                <a:lnTo>
                  <a:pt x="6120" y="242"/>
                </a:lnTo>
                <a:lnTo>
                  <a:pt x="5892" y="171"/>
                </a:lnTo>
                <a:lnTo>
                  <a:pt x="5636" y="114"/>
                </a:lnTo>
                <a:lnTo>
                  <a:pt x="5394" y="57"/>
                </a:lnTo>
                <a:lnTo>
                  <a:pt x="5138" y="29"/>
                </a:lnTo>
                <a:lnTo>
                  <a:pt x="4882" y="0"/>
                </a:lnTo>
                <a:lnTo>
                  <a:pt x="46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17;p18">
            <a:extLst>
              <a:ext uri="{FF2B5EF4-FFF2-40B4-BE49-F238E27FC236}">
                <a16:creationId xmlns:a16="http://schemas.microsoft.com/office/drawing/2014/main" id="{8C807D37-520D-496D-A5B0-6772E358D76E}"/>
              </a:ext>
            </a:extLst>
          </p:cNvPr>
          <p:cNvSpPr/>
          <p:nvPr/>
        </p:nvSpPr>
        <p:spPr>
          <a:xfrm>
            <a:off x="1914525" y="1385900"/>
            <a:ext cx="2290775" cy="2252650"/>
          </a:xfrm>
          <a:custGeom>
            <a:avLst/>
            <a:gdLst/>
            <a:ahLst/>
            <a:cxnLst/>
            <a:rect l="l" t="t" r="r" b="b"/>
            <a:pathLst>
              <a:path w="91631" h="90106" extrusionOk="0">
                <a:moveTo>
                  <a:pt x="0" y="90106"/>
                </a:moveTo>
                <a:lnTo>
                  <a:pt x="84773" y="0"/>
                </a:lnTo>
                <a:lnTo>
                  <a:pt x="91631" y="16192"/>
                </a:lnTo>
                <a:close/>
              </a:path>
            </a:pathLst>
          </a:custGeom>
          <a:solidFill>
            <a:srgbClr val="666666">
              <a:alpha val="12549"/>
            </a:srgbClr>
          </a:solidFill>
          <a:ln>
            <a:noFill/>
          </a:ln>
        </p:spPr>
      </p:sp>
      <p:sp>
        <p:nvSpPr>
          <p:cNvPr id="98" name="Google Shape;420;p18">
            <a:extLst>
              <a:ext uri="{FF2B5EF4-FFF2-40B4-BE49-F238E27FC236}">
                <a16:creationId xmlns:a16="http://schemas.microsoft.com/office/drawing/2014/main" id="{937D094A-5F88-4F81-9CF3-B6E71DFC6E85}"/>
              </a:ext>
            </a:extLst>
          </p:cNvPr>
          <p:cNvSpPr/>
          <p:nvPr/>
        </p:nvSpPr>
        <p:spPr>
          <a:xfrm rot="10800000" flipV="1">
            <a:off x="3866800" y="883483"/>
            <a:ext cx="4931598" cy="1038916"/>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r>
              <a:rPr lang="en-US" sz="1400" b="1" dirty="0">
                <a:solidFill>
                  <a:schemeClr val="bg1"/>
                </a:solidFill>
                <a:latin typeface="Fira Sans Extra Condensed"/>
                <a:ea typeface="Fira Sans Extra Condensed"/>
                <a:cs typeface="Fira Sans Extra Condensed"/>
                <a:sym typeface="Fira Sans Extra Condensed"/>
              </a:rPr>
              <a:t>This Dataset was last updated one year ago </a:t>
            </a:r>
          </a:p>
        </p:txBody>
      </p:sp>
      <p:sp>
        <p:nvSpPr>
          <p:cNvPr id="102" name="Google Shape;424;p18">
            <a:extLst>
              <a:ext uri="{FF2B5EF4-FFF2-40B4-BE49-F238E27FC236}">
                <a16:creationId xmlns:a16="http://schemas.microsoft.com/office/drawing/2014/main" id="{E5794FBC-B241-4116-A9C3-FC0488638982}"/>
              </a:ext>
            </a:extLst>
          </p:cNvPr>
          <p:cNvSpPr/>
          <p:nvPr/>
        </p:nvSpPr>
        <p:spPr>
          <a:xfrm>
            <a:off x="1924050" y="2362200"/>
            <a:ext cx="2240750" cy="1266825"/>
          </a:xfrm>
          <a:custGeom>
            <a:avLst/>
            <a:gdLst/>
            <a:ahLst/>
            <a:cxnLst/>
            <a:rect l="l" t="t" r="r" b="b"/>
            <a:pathLst>
              <a:path w="89630" h="50673" extrusionOk="0">
                <a:moveTo>
                  <a:pt x="0" y="50673"/>
                </a:moveTo>
                <a:lnTo>
                  <a:pt x="85820" y="0"/>
                </a:lnTo>
                <a:lnTo>
                  <a:pt x="89630" y="17145"/>
                </a:lnTo>
                <a:close/>
              </a:path>
            </a:pathLst>
          </a:custGeom>
          <a:solidFill>
            <a:srgbClr val="666666">
              <a:alpha val="12549"/>
            </a:srgbClr>
          </a:solidFill>
          <a:ln>
            <a:noFill/>
          </a:ln>
        </p:spPr>
      </p:sp>
      <p:sp>
        <p:nvSpPr>
          <p:cNvPr id="103" name="Google Shape;425;p18">
            <a:extLst>
              <a:ext uri="{FF2B5EF4-FFF2-40B4-BE49-F238E27FC236}">
                <a16:creationId xmlns:a16="http://schemas.microsoft.com/office/drawing/2014/main" id="{51A9C0A9-E1EB-4426-B3D2-6A751C6D1F12}"/>
              </a:ext>
            </a:extLst>
          </p:cNvPr>
          <p:cNvSpPr/>
          <p:nvPr/>
        </p:nvSpPr>
        <p:spPr>
          <a:xfrm>
            <a:off x="1952625" y="3333750"/>
            <a:ext cx="2224100" cy="461975"/>
          </a:xfrm>
          <a:custGeom>
            <a:avLst/>
            <a:gdLst/>
            <a:ahLst/>
            <a:cxnLst/>
            <a:rect l="l" t="t" r="r" b="b"/>
            <a:pathLst>
              <a:path w="88964" h="18479" extrusionOk="0">
                <a:moveTo>
                  <a:pt x="0" y="11430"/>
                </a:moveTo>
                <a:lnTo>
                  <a:pt x="88964" y="0"/>
                </a:lnTo>
                <a:lnTo>
                  <a:pt x="88964" y="18479"/>
                </a:lnTo>
                <a:close/>
              </a:path>
            </a:pathLst>
          </a:custGeom>
          <a:solidFill>
            <a:srgbClr val="666666">
              <a:alpha val="12549"/>
            </a:srgbClr>
          </a:solidFill>
          <a:ln>
            <a:noFill/>
          </a:ln>
        </p:spPr>
      </p:sp>
      <p:sp>
        <p:nvSpPr>
          <p:cNvPr id="106" name="Google Shape;428;p18">
            <a:extLst>
              <a:ext uri="{FF2B5EF4-FFF2-40B4-BE49-F238E27FC236}">
                <a16:creationId xmlns:a16="http://schemas.microsoft.com/office/drawing/2014/main" id="{5A6591EE-33D0-4005-BE5B-9318C7EF29C7}"/>
              </a:ext>
            </a:extLst>
          </p:cNvPr>
          <p:cNvSpPr/>
          <p:nvPr/>
        </p:nvSpPr>
        <p:spPr>
          <a:xfrm>
            <a:off x="3845602" y="2077662"/>
            <a:ext cx="4931597" cy="983305"/>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31;p18">
            <a:extLst>
              <a:ext uri="{FF2B5EF4-FFF2-40B4-BE49-F238E27FC236}">
                <a16:creationId xmlns:a16="http://schemas.microsoft.com/office/drawing/2014/main" id="{33A84047-53FF-416A-8E49-3DA376E4E733}"/>
              </a:ext>
            </a:extLst>
          </p:cNvPr>
          <p:cNvSpPr txBox="1"/>
          <p:nvPr/>
        </p:nvSpPr>
        <p:spPr>
          <a:xfrm>
            <a:off x="4122280" y="2261592"/>
            <a:ext cx="4412143" cy="657991"/>
          </a:xfrm>
          <a:prstGeom prst="rect">
            <a:avLst/>
          </a:prstGeom>
          <a:noFill/>
          <a:ln>
            <a:noFill/>
          </a:ln>
        </p:spPr>
        <p:txBody>
          <a:bodyPr spcFirstLastPara="1" wrap="square" lIns="91425" tIns="91425" rIns="91425" bIns="91425" anchor="ctr" anchorCtr="0">
            <a:noAutofit/>
          </a:bodyPr>
          <a:lstStyle/>
          <a:p>
            <a:pPr algn="just"/>
            <a:r>
              <a:rPr lang="en-US" b="1" dirty="0">
                <a:solidFill>
                  <a:schemeClr val="bg1"/>
                </a:solidFill>
                <a:latin typeface="Fira Sans Extra Condensed"/>
                <a:ea typeface="Fira Sans Extra Condensed"/>
                <a:cs typeface="Fira Sans Extra Condensed"/>
                <a:sym typeface="Fira Sans Extra Condensed"/>
              </a:rPr>
              <a:t>Demographic characteristics and vital signs extracted were recorded during the ﬁrst 24 hours of each admission and laboratory variables were measured during the entire ICU stay.</a:t>
            </a:r>
          </a:p>
        </p:txBody>
      </p:sp>
      <p:sp>
        <p:nvSpPr>
          <p:cNvPr id="112" name="Google Shape;434;p18">
            <a:extLst>
              <a:ext uri="{FF2B5EF4-FFF2-40B4-BE49-F238E27FC236}">
                <a16:creationId xmlns:a16="http://schemas.microsoft.com/office/drawing/2014/main" id="{4EC1B9C0-54DE-4D4C-BDEA-D8FA171899C8}"/>
              </a:ext>
            </a:extLst>
          </p:cNvPr>
          <p:cNvSpPr/>
          <p:nvPr/>
        </p:nvSpPr>
        <p:spPr>
          <a:xfrm>
            <a:off x="3845602" y="3184466"/>
            <a:ext cx="4952796" cy="1012549"/>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algn="just"/>
            <a:endParaRPr lang="en-US" sz="1400" b="1" dirty="0">
              <a:solidFill>
                <a:schemeClr val="bg1"/>
              </a:solidFill>
              <a:latin typeface="Fira Sans Extra Condensed"/>
              <a:ea typeface="Fira Sans Extra Condensed"/>
              <a:cs typeface="Fira Sans Extra Condensed"/>
              <a:sym typeface="Fira Sans Extra Condensed"/>
            </a:endParaRPr>
          </a:p>
        </p:txBody>
      </p:sp>
      <p:sp>
        <p:nvSpPr>
          <p:cNvPr id="116" name="Google Shape;438;p18">
            <a:extLst>
              <a:ext uri="{FF2B5EF4-FFF2-40B4-BE49-F238E27FC236}">
                <a16:creationId xmlns:a16="http://schemas.microsoft.com/office/drawing/2014/main" id="{9D821958-7F3C-42C2-AC5F-3B8B70502F07}"/>
              </a:ext>
            </a:extLst>
          </p:cNvPr>
          <p:cNvSpPr/>
          <p:nvPr/>
        </p:nvSpPr>
        <p:spPr>
          <a:xfrm>
            <a:off x="1947875" y="3619500"/>
            <a:ext cx="2233600" cy="1171575"/>
          </a:xfrm>
          <a:custGeom>
            <a:avLst/>
            <a:gdLst/>
            <a:ahLst/>
            <a:cxnLst/>
            <a:rect l="l" t="t" r="r" b="b"/>
            <a:pathLst>
              <a:path w="89344" h="46863" extrusionOk="0">
                <a:moveTo>
                  <a:pt x="0" y="0"/>
                </a:moveTo>
                <a:lnTo>
                  <a:pt x="89344" y="28956"/>
                </a:lnTo>
                <a:lnTo>
                  <a:pt x="87249" y="46863"/>
                </a:lnTo>
                <a:close/>
              </a:path>
            </a:pathLst>
          </a:custGeom>
          <a:solidFill>
            <a:srgbClr val="666666">
              <a:alpha val="12549"/>
            </a:srgbClr>
          </a:solidFill>
          <a:ln>
            <a:noFill/>
          </a:ln>
        </p:spPr>
      </p:sp>
      <p:sp>
        <p:nvSpPr>
          <p:cNvPr id="119" name="Google Shape;441;p18">
            <a:extLst>
              <a:ext uri="{FF2B5EF4-FFF2-40B4-BE49-F238E27FC236}">
                <a16:creationId xmlns:a16="http://schemas.microsoft.com/office/drawing/2014/main" id="{CF70AE37-4FA1-43F2-B61D-B77C9263738A}"/>
              </a:ext>
            </a:extLst>
          </p:cNvPr>
          <p:cNvSpPr/>
          <p:nvPr/>
        </p:nvSpPr>
        <p:spPr>
          <a:xfrm>
            <a:off x="3866800" y="4330777"/>
            <a:ext cx="4819999" cy="56984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bg1"/>
                </a:solidFill>
                <a:latin typeface="Fira Sans Extra Condensed" panose="020B0503050000020004" pitchFamily="34" charset="0"/>
              </a:rPr>
              <a:t>Classification of </a:t>
            </a:r>
            <a:r>
              <a:rPr lang="en-US" dirty="0">
                <a:solidFill>
                  <a:schemeClr val="bg1"/>
                </a:solidFill>
                <a:effectLst/>
                <a:latin typeface="Fira Sans Extra Condensed" panose="020B0503050000020004" pitchFamily="34" charset="0"/>
                <a:ea typeface="Calibri" panose="020F0502020204030204" pitchFamily="34" charset="0"/>
                <a:cs typeface="Arial" panose="020B0604020202020204" pitchFamily="34" charset="0"/>
              </a:rPr>
              <a:t>Alive represented by 0 or Death represented by 1</a:t>
            </a:r>
            <a:endParaRPr dirty="0">
              <a:solidFill>
                <a:schemeClr val="bg1"/>
              </a:solidFill>
              <a:latin typeface="Fira Sans Extra Condensed" panose="020B0503050000020004" pitchFamily="34" charset="0"/>
            </a:endParaRPr>
          </a:p>
        </p:txBody>
      </p:sp>
      <p:sp>
        <p:nvSpPr>
          <p:cNvPr id="123" name="Google Shape;445;p18">
            <a:extLst>
              <a:ext uri="{FF2B5EF4-FFF2-40B4-BE49-F238E27FC236}">
                <a16:creationId xmlns:a16="http://schemas.microsoft.com/office/drawing/2014/main" id="{38719B99-83BA-4C32-85C6-82E61DC2AE22}"/>
              </a:ext>
            </a:extLst>
          </p:cNvPr>
          <p:cNvSpPr/>
          <p:nvPr/>
        </p:nvSpPr>
        <p:spPr>
          <a:xfrm>
            <a:off x="1796350" y="3501225"/>
            <a:ext cx="231000" cy="231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26" name="Table 126">
            <a:extLst>
              <a:ext uri="{FF2B5EF4-FFF2-40B4-BE49-F238E27FC236}">
                <a16:creationId xmlns:a16="http://schemas.microsoft.com/office/drawing/2014/main" id="{31E94139-7158-424A-99D7-453B73D4DA12}"/>
              </a:ext>
            </a:extLst>
          </p:cNvPr>
          <p:cNvGraphicFramePr>
            <a:graphicFrameLocks noGrp="1"/>
          </p:cNvGraphicFramePr>
          <p:nvPr>
            <p:extLst>
              <p:ext uri="{D42A27DB-BD31-4B8C-83A1-F6EECF244321}">
                <p14:modId xmlns:p14="http://schemas.microsoft.com/office/powerpoint/2010/main" val="3631192399"/>
              </p:ext>
            </p:extLst>
          </p:nvPr>
        </p:nvGraphicFramePr>
        <p:xfrm>
          <a:off x="4150265" y="3371210"/>
          <a:ext cx="4356172" cy="650100"/>
        </p:xfrm>
        <a:graphic>
          <a:graphicData uri="http://schemas.openxmlformats.org/drawingml/2006/table">
            <a:tbl>
              <a:tblPr firstRow="1" bandRow="1">
                <a:tableStyleId>{E61E01C5-8CC9-41F0-A7A5-EBF3D20F9597}</a:tableStyleId>
              </a:tblPr>
              <a:tblGrid>
                <a:gridCol w="2178086">
                  <a:extLst>
                    <a:ext uri="{9D8B030D-6E8A-4147-A177-3AD203B41FA5}">
                      <a16:colId xmlns:a16="http://schemas.microsoft.com/office/drawing/2014/main" val="1456031395"/>
                    </a:ext>
                  </a:extLst>
                </a:gridCol>
                <a:gridCol w="2178086">
                  <a:extLst>
                    <a:ext uri="{9D8B030D-6E8A-4147-A177-3AD203B41FA5}">
                      <a16:colId xmlns:a16="http://schemas.microsoft.com/office/drawing/2014/main" val="2015050460"/>
                    </a:ext>
                  </a:extLst>
                </a:gridCol>
              </a:tblGrid>
              <a:tr h="325050">
                <a:tc>
                  <a:txBody>
                    <a:bodyPr/>
                    <a:lstStyle/>
                    <a:p>
                      <a:r>
                        <a:rPr lang="en-US" dirty="0">
                          <a:solidFill>
                            <a:schemeClr val="bg1"/>
                          </a:solidFill>
                          <a:latin typeface="Fira Sans Extra Condensed SemiBold" panose="020B0604020202020204" charset="0"/>
                        </a:rPr>
                        <a:t>Attributes: 51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dirty="0">
                          <a:solidFill>
                            <a:schemeClr val="bg1"/>
                          </a:solidFill>
                          <a:latin typeface="Fira Sans Extra Condensed SemiBold" panose="020B0604020202020204" charset="0"/>
                        </a:rPr>
                        <a:t>Data: 1177</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941965784"/>
                  </a:ext>
                </a:extLst>
              </a:tr>
              <a:tr h="325050">
                <a:tc>
                  <a:txBody>
                    <a:bodyPr/>
                    <a:lstStyle/>
                    <a:p>
                      <a:r>
                        <a:rPr lang="en-US" dirty="0">
                          <a:solidFill>
                            <a:schemeClr val="bg1"/>
                          </a:solidFill>
                          <a:latin typeface="Fira Sans Extra Condensed SemiBold" panose="020B0604020202020204" charset="0"/>
                        </a:rPr>
                        <a:t>Missing value: Yes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dirty="0">
                          <a:solidFill>
                            <a:schemeClr val="bg1"/>
                          </a:solidFill>
                          <a:latin typeface="Fira Sans Extra Condensed SemiBold" panose="020B0604020202020204" charset="0"/>
                        </a:rPr>
                        <a:t>Target Variable: “Outcome”</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976635517"/>
                  </a:ext>
                </a:extLst>
              </a:tr>
            </a:tbl>
          </a:graphicData>
        </a:graphic>
      </p:graphicFrame>
    </p:spTree>
    <p:extLst>
      <p:ext uri="{BB962C8B-B14F-4D97-AF65-F5344CB8AC3E}">
        <p14:creationId xmlns:p14="http://schemas.microsoft.com/office/powerpoint/2010/main" val="2566095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11E40-6F09-45F3-A8D9-FD1CDA33DF85}"/>
              </a:ext>
            </a:extLst>
          </p:cNvPr>
          <p:cNvSpPr>
            <a:spLocks noGrp="1"/>
          </p:cNvSpPr>
          <p:nvPr>
            <p:ph type="title"/>
          </p:nvPr>
        </p:nvSpPr>
        <p:spPr/>
        <p:txBody>
          <a:bodyPr>
            <a:normAutofit fontScale="90000"/>
          </a:bodyPr>
          <a:lstStyle/>
          <a:p>
            <a:r>
              <a:rPr lang="en-US" dirty="0"/>
              <a:t>Summary of Previous Works</a:t>
            </a:r>
          </a:p>
        </p:txBody>
      </p:sp>
      <p:sp>
        <p:nvSpPr>
          <p:cNvPr id="3" name="TextBox 2">
            <a:extLst>
              <a:ext uri="{FF2B5EF4-FFF2-40B4-BE49-F238E27FC236}">
                <a16:creationId xmlns:a16="http://schemas.microsoft.com/office/drawing/2014/main" id="{FECED472-A874-4899-B5E9-D17C894BAE13}"/>
              </a:ext>
            </a:extLst>
          </p:cNvPr>
          <p:cNvSpPr txBox="1"/>
          <p:nvPr/>
        </p:nvSpPr>
        <p:spPr>
          <a:xfrm>
            <a:off x="541800" y="1279088"/>
            <a:ext cx="8060400" cy="2585323"/>
          </a:xfrm>
          <a:prstGeom prst="rect">
            <a:avLst/>
          </a:prstGeom>
          <a:noFill/>
        </p:spPr>
        <p:txBody>
          <a:bodyPr wrap="square" rtlCol="0">
            <a:spAutoFit/>
          </a:bodyPr>
          <a:lstStyle/>
          <a:p>
            <a:pPr marL="342900" indent="-342900" algn="just">
              <a:buFont typeface="+mj-lt"/>
              <a:buAutoNum type="arabicPeriod"/>
            </a:pPr>
            <a:r>
              <a:rPr lang="en-US" sz="1800" i="0" dirty="0">
                <a:solidFill>
                  <a:schemeClr val="tx1"/>
                </a:solidFill>
                <a:effectLst/>
                <a:latin typeface="Fira Sans Extra Condensed" panose="020B0503050000020004" pitchFamily="34" charset="0"/>
              </a:rPr>
              <a:t>Prediction model of in-hospital mortality in intensive care unit patients with heart failure: machine learning-based, retrospective analysis of the MIMIC-III database</a:t>
            </a:r>
          </a:p>
          <a:p>
            <a:pPr marL="342900" indent="-342900" algn="just">
              <a:buFont typeface="+mj-lt"/>
              <a:buAutoNum type="arabicPeriod"/>
            </a:pPr>
            <a:r>
              <a:rPr lang="en-US" sz="1800" dirty="0">
                <a:solidFill>
                  <a:schemeClr val="tx1"/>
                </a:solidFill>
                <a:effectLst/>
                <a:latin typeface="Fira Sans Extra Condensed" panose="020B0503050000020004" pitchFamily="34" charset="0"/>
                <a:ea typeface="Calibri" panose="020F0502020204030204" pitchFamily="34" charset="0"/>
                <a:cs typeface="Arial" panose="020B0604020202020204" pitchFamily="34" charset="0"/>
              </a:rPr>
              <a:t>Mortality prediction of patients in intensive care units using machine learning algorithms based on electronic health records</a:t>
            </a:r>
          </a:p>
          <a:p>
            <a:pPr marL="342900" indent="-342900" algn="just">
              <a:buFont typeface="+mj-lt"/>
              <a:buAutoNum type="arabicPeriod"/>
            </a:pPr>
            <a:r>
              <a:rPr lang="en-US" sz="1800" dirty="0">
                <a:solidFill>
                  <a:schemeClr val="tx1"/>
                </a:solidFill>
                <a:effectLst/>
                <a:latin typeface="Fira Sans Extra Condensed" panose="020B0503050000020004" pitchFamily="34" charset="0"/>
                <a:ea typeface="Calibri" panose="020F0502020204030204" pitchFamily="34" charset="0"/>
                <a:cs typeface="Arial" panose="020B0604020202020204" pitchFamily="34" charset="0"/>
              </a:rPr>
              <a:t>Early hospital mortality prediction using vital signals.</a:t>
            </a:r>
            <a:endParaRPr lang="en-US" sz="1800" dirty="0">
              <a:solidFill>
                <a:schemeClr val="tx1"/>
              </a:solidFill>
              <a:latin typeface="Fira Sans Extra Condensed" panose="020B0503050000020004" pitchFamily="34" charset="0"/>
              <a:ea typeface="Calibri" panose="020F0502020204030204" pitchFamily="34" charset="0"/>
              <a:cs typeface="Arial" panose="020B0604020202020204" pitchFamily="34" charset="0"/>
            </a:endParaRPr>
          </a:p>
          <a:p>
            <a:pPr marL="342900" indent="-342900" algn="just">
              <a:buFont typeface="+mj-lt"/>
              <a:buAutoNum type="arabicPeriod"/>
            </a:pPr>
            <a:r>
              <a:rPr lang="en-US" sz="1800" dirty="0">
                <a:solidFill>
                  <a:schemeClr val="tx1"/>
                </a:solidFill>
                <a:effectLst/>
                <a:latin typeface="Fira Sans Extra Condensed" panose="020B0503050000020004" pitchFamily="34" charset="0"/>
                <a:ea typeface="Calibri" panose="020F0502020204030204" pitchFamily="34" charset="0"/>
                <a:cs typeface="Arial" panose="020B0604020202020204" pitchFamily="34" charset="0"/>
              </a:rPr>
              <a:t>Machine Learning-based Short-term Mortality Prediction Models for Cancer Patients Using Electronic Health Record Data: A Systematic Review and Critical Appraisal</a:t>
            </a:r>
          </a:p>
          <a:p>
            <a:pPr marL="342900" indent="-342900" algn="just">
              <a:buFont typeface="+mj-lt"/>
              <a:buAutoNum type="arabicPeriod"/>
            </a:pPr>
            <a:r>
              <a:rPr lang="en-US" sz="1800" dirty="0">
                <a:solidFill>
                  <a:schemeClr val="tx1"/>
                </a:solidFill>
                <a:effectLst/>
                <a:latin typeface="Fira Sans Extra Condensed" panose="020B0503050000020004" pitchFamily="34" charset="0"/>
                <a:ea typeface="Calibri" panose="020F0502020204030204" pitchFamily="34" charset="0"/>
                <a:cs typeface="Arial" panose="020B0604020202020204" pitchFamily="34" charset="0"/>
              </a:rPr>
              <a:t>Using machine learning methods to predict in-hospital mortality of sepsis patients in the ICU</a:t>
            </a:r>
            <a:endParaRPr lang="en-US" sz="1800" i="0" dirty="0">
              <a:solidFill>
                <a:schemeClr val="tx1"/>
              </a:solidFill>
              <a:effectLst/>
              <a:latin typeface="Fira Sans Extra Condensed" panose="020B0503050000020004" pitchFamily="34" charset="0"/>
            </a:endParaRPr>
          </a:p>
        </p:txBody>
      </p:sp>
    </p:spTree>
    <p:extLst>
      <p:ext uri="{BB962C8B-B14F-4D97-AF65-F5344CB8AC3E}">
        <p14:creationId xmlns:p14="http://schemas.microsoft.com/office/powerpoint/2010/main" val="2668713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8"/>
        <p:cNvGrpSpPr/>
        <p:nvPr/>
      </p:nvGrpSpPr>
      <p:grpSpPr>
        <a:xfrm>
          <a:off x="0" y="0"/>
          <a:ext cx="0" cy="0"/>
          <a:chOff x="0" y="0"/>
          <a:chExt cx="0" cy="0"/>
        </a:xfrm>
      </p:grpSpPr>
      <p:sp>
        <p:nvSpPr>
          <p:cNvPr id="1739" name="Google Shape;1739;p35"/>
          <p:cNvSpPr/>
          <p:nvPr/>
        </p:nvSpPr>
        <p:spPr>
          <a:xfrm>
            <a:off x="4160625" y="2988113"/>
            <a:ext cx="824700" cy="824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59638" y="1025963"/>
            <a:ext cx="824700" cy="824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7300975" y="2028313"/>
            <a:ext cx="824700" cy="8247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1019288" y="1025963"/>
            <a:ext cx="824700" cy="824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Implementation Strategy</a:t>
            </a:r>
            <a:endParaRPr dirty="0"/>
          </a:p>
        </p:txBody>
      </p:sp>
      <p:grpSp>
        <p:nvGrpSpPr>
          <p:cNvPr id="1744" name="Google Shape;1744;p35"/>
          <p:cNvGrpSpPr/>
          <p:nvPr/>
        </p:nvGrpSpPr>
        <p:grpSpPr>
          <a:xfrm>
            <a:off x="1251221" y="1291306"/>
            <a:ext cx="360818" cy="294030"/>
            <a:chOff x="7963196" y="2903752"/>
            <a:chExt cx="360818" cy="294030"/>
          </a:xfrm>
        </p:grpSpPr>
        <p:sp>
          <p:nvSpPr>
            <p:cNvPr id="1745" name="Google Shape;1745;p35"/>
            <p:cNvSpPr/>
            <p:nvPr/>
          </p:nvSpPr>
          <p:spPr>
            <a:xfrm>
              <a:off x="8022666" y="2987604"/>
              <a:ext cx="301348" cy="42405"/>
            </a:xfrm>
            <a:custGeom>
              <a:avLst/>
              <a:gdLst/>
              <a:ahLst/>
              <a:cxnLst/>
              <a:rect l="l" t="t" r="r" b="b"/>
              <a:pathLst>
                <a:path w="8812" h="1240" extrusionOk="0">
                  <a:moveTo>
                    <a:pt x="977" y="1"/>
                  </a:moveTo>
                  <a:cubicBezTo>
                    <a:pt x="500" y="1"/>
                    <a:pt x="96" y="358"/>
                    <a:pt x="48" y="834"/>
                  </a:cubicBezTo>
                  <a:lnTo>
                    <a:pt x="0" y="1239"/>
                  </a:lnTo>
                  <a:lnTo>
                    <a:pt x="8716" y="1239"/>
                  </a:lnTo>
                  <a:lnTo>
                    <a:pt x="8740" y="1025"/>
                  </a:lnTo>
                  <a:cubicBezTo>
                    <a:pt x="8812" y="477"/>
                    <a:pt x="8383" y="1"/>
                    <a:pt x="7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8003925" y="3051143"/>
              <a:ext cx="314412" cy="146639"/>
            </a:xfrm>
            <a:custGeom>
              <a:avLst/>
              <a:gdLst/>
              <a:ahLst/>
              <a:cxnLst/>
              <a:rect l="l" t="t" r="r" b="b"/>
              <a:pathLst>
                <a:path w="9194" h="4288" extrusionOk="0">
                  <a:moveTo>
                    <a:pt x="477" y="0"/>
                  </a:moveTo>
                  <a:lnTo>
                    <a:pt x="1" y="4287"/>
                  </a:lnTo>
                  <a:lnTo>
                    <a:pt x="7907" y="4287"/>
                  </a:lnTo>
                  <a:cubicBezTo>
                    <a:pt x="8002" y="4287"/>
                    <a:pt x="8121" y="4263"/>
                    <a:pt x="8240" y="4216"/>
                  </a:cubicBezTo>
                  <a:cubicBezTo>
                    <a:pt x="8550" y="4097"/>
                    <a:pt x="8764" y="3811"/>
                    <a:pt x="8812" y="3477"/>
                  </a:cubicBezTo>
                  <a:lnTo>
                    <a:pt x="91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7963196" y="2903752"/>
              <a:ext cx="338829" cy="291568"/>
            </a:xfrm>
            <a:custGeom>
              <a:avLst/>
              <a:gdLst/>
              <a:ahLst/>
              <a:cxnLst/>
              <a:rect l="l" t="t" r="r" b="b"/>
              <a:pathLst>
                <a:path w="9908" h="8526" extrusionOk="0">
                  <a:moveTo>
                    <a:pt x="930" y="0"/>
                  </a:moveTo>
                  <a:cubicBezTo>
                    <a:pt x="406" y="0"/>
                    <a:pt x="1" y="405"/>
                    <a:pt x="1" y="929"/>
                  </a:cubicBezTo>
                  <a:lnTo>
                    <a:pt x="1" y="7668"/>
                  </a:lnTo>
                  <a:cubicBezTo>
                    <a:pt x="1" y="8073"/>
                    <a:pt x="239" y="8407"/>
                    <a:pt x="596" y="8526"/>
                  </a:cubicBezTo>
                  <a:lnTo>
                    <a:pt x="1192" y="3215"/>
                  </a:lnTo>
                  <a:cubicBezTo>
                    <a:pt x="1285" y="2444"/>
                    <a:pt x="1905" y="1857"/>
                    <a:pt x="2670" y="1857"/>
                  </a:cubicBezTo>
                  <a:cubicBezTo>
                    <a:pt x="2685" y="1857"/>
                    <a:pt x="2701" y="1857"/>
                    <a:pt x="2716" y="1858"/>
                  </a:cubicBezTo>
                  <a:lnTo>
                    <a:pt x="9574" y="1858"/>
                  </a:lnTo>
                  <a:cubicBezTo>
                    <a:pt x="9693" y="1858"/>
                    <a:pt x="9812" y="1858"/>
                    <a:pt x="9908" y="1881"/>
                  </a:cubicBezTo>
                  <a:cubicBezTo>
                    <a:pt x="9789" y="1500"/>
                    <a:pt x="9431" y="1238"/>
                    <a:pt x="9027" y="1238"/>
                  </a:cubicBezTo>
                  <a:lnTo>
                    <a:pt x="4740" y="1238"/>
                  </a:lnTo>
                  <a:lnTo>
                    <a:pt x="3597" y="95"/>
                  </a:lnTo>
                  <a:cubicBezTo>
                    <a:pt x="3549" y="48"/>
                    <a:pt x="3454" y="0"/>
                    <a:pt x="33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9" name="Google Shape;1749;p35"/>
          <p:cNvSpPr txBox="1"/>
          <p:nvPr/>
        </p:nvSpPr>
        <p:spPr>
          <a:xfrm>
            <a:off x="457201" y="1945230"/>
            <a:ext cx="1948882"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Collect the data</a:t>
            </a:r>
            <a:endParaRPr sz="1800" b="1">
              <a:solidFill>
                <a:srgbClr val="000000"/>
              </a:solidFill>
              <a:latin typeface="Fira Sans Extra Condensed"/>
              <a:ea typeface="Fira Sans Extra Condensed"/>
              <a:cs typeface="Fira Sans Extra Condensed"/>
              <a:sym typeface="Fira Sans Extra Condensed"/>
            </a:endParaRPr>
          </a:p>
        </p:txBody>
      </p:sp>
      <p:grpSp>
        <p:nvGrpSpPr>
          <p:cNvPr id="1751" name="Google Shape;1751;p35"/>
          <p:cNvGrpSpPr/>
          <p:nvPr/>
        </p:nvGrpSpPr>
        <p:grpSpPr>
          <a:xfrm>
            <a:off x="4411141" y="1255456"/>
            <a:ext cx="321730" cy="365708"/>
            <a:chOff x="2440779" y="4628606"/>
            <a:chExt cx="321730" cy="365708"/>
          </a:xfrm>
        </p:grpSpPr>
        <p:sp>
          <p:nvSpPr>
            <p:cNvPr id="1752" name="Google Shape;1752;p35"/>
            <p:cNvSpPr/>
            <p:nvPr/>
          </p:nvSpPr>
          <p:spPr>
            <a:xfrm>
              <a:off x="2440779" y="4628606"/>
              <a:ext cx="276931" cy="320909"/>
            </a:xfrm>
            <a:custGeom>
              <a:avLst/>
              <a:gdLst/>
              <a:ahLst/>
              <a:cxnLst/>
              <a:rect l="l" t="t" r="r" b="b"/>
              <a:pathLst>
                <a:path w="8098" h="9384" extrusionOk="0">
                  <a:moveTo>
                    <a:pt x="953" y="1"/>
                  </a:moveTo>
                  <a:cubicBezTo>
                    <a:pt x="430" y="1"/>
                    <a:pt x="1" y="430"/>
                    <a:pt x="1" y="930"/>
                  </a:cubicBezTo>
                  <a:lnTo>
                    <a:pt x="1" y="8479"/>
                  </a:lnTo>
                  <a:cubicBezTo>
                    <a:pt x="1" y="8884"/>
                    <a:pt x="239" y="9241"/>
                    <a:pt x="620" y="9384"/>
                  </a:cubicBezTo>
                  <a:lnTo>
                    <a:pt x="620" y="3097"/>
                  </a:lnTo>
                  <a:cubicBezTo>
                    <a:pt x="620" y="2668"/>
                    <a:pt x="787" y="2263"/>
                    <a:pt x="1096" y="1978"/>
                  </a:cubicBezTo>
                  <a:lnTo>
                    <a:pt x="1978" y="1096"/>
                  </a:lnTo>
                  <a:cubicBezTo>
                    <a:pt x="2263" y="787"/>
                    <a:pt x="2668" y="620"/>
                    <a:pt x="3097" y="620"/>
                  </a:cubicBezTo>
                  <a:lnTo>
                    <a:pt x="8098" y="620"/>
                  </a:lnTo>
                  <a:cubicBezTo>
                    <a:pt x="7955" y="263"/>
                    <a:pt x="7598" y="1"/>
                    <a:pt x="7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2483970" y="4671797"/>
              <a:ext cx="278539" cy="322517"/>
            </a:xfrm>
            <a:custGeom>
              <a:avLst/>
              <a:gdLst/>
              <a:ahLst/>
              <a:cxnLst/>
              <a:rect l="l" t="t" r="r" b="b"/>
              <a:pathLst>
                <a:path w="8145" h="9431" extrusionOk="0">
                  <a:moveTo>
                    <a:pt x="6573" y="3167"/>
                  </a:moveTo>
                  <a:cubicBezTo>
                    <a:pt x="6978" y="3167"/>
                    <a:pt x="6978" y="3787"/>
                    <a:pt x="6573" y="3787"/>
                  </a:cubicBezTo>
                  <a:lnTo>
                    <a:pt x="1548" y="3787"/>
                  </a:lnTo>
                  <a:cubicBezTo>
                    <a:pt x="1143" y="3787"/>
                    <a:pt x="1143" y="3167"/>
                    <a:pt x="1548" y="3167"/>
                  </a:cubicBezTo>
                  <a:close/>
                  <a:moveTo>
                    <a:pt x="6573" y="4430"/>
                  </a:moveTo>
                  <a:cubicBezTo>
                    <a:pt x="6978" y="4430"/>
                    <a:pt x="6978" y="5049"/>
                    <a:pt x="6573" y="5049"/>
                  </a:cubicBezTo>
                  <a:lnTo>
                    <a:pt x="1548" y="5049"/>
                  </a:lnTo>
                  <a:cubicBezTo>
                    <a:pt x="1143" y="5049"/>
                    <a:pt x="1143" y="4430"/>
                    <a:pt x="1548" y="4430"/>
                  </a:cubicBezTo>
                  <a:close/>
                  <a:moveTo>
                    <a:pt x="6573" y="5668"/>
                  </a:moveTo>
                  <a:cubicBezTo>
                    <a:pt x="6978" y="5668"/>
                    <a:pt x="6978" y="6311"/>
                    <a:pt x="6573" y="6311"/>
                  </a:cubicBezTo>
                  <a:lnTo>
                    <a:pt x="1548" y="6311"/>
                  </a:lnTo>
                  <a:cubicBezTo>
                    <a:pt x="1143" y="6311"/>
                    <a:pt x="1143" y="5668"/>
                    <a:pt x="1548" y="5668"/>
                  </a:cubicBezTo>
                  <a:close/>
                  <a:moveTo>
                    <a:pt x="6573" y="6930"/>
                  </a:moveTo>
                  <a:cubicBezTo>
                    <a:pt x="6954" y="6954"/>
                    <a:pt x="6954" y="7525"/>
                    <a:pt x="6573" y="7549"/>
                  </a:cubicBezTo>
                  <a:lnTo>
                    <a:pt x="1548" y="7549"/>
                  </a:lnTo>
                  <a:cubicBezTo>
                    <a:pt x="1167" y="7525"/>
                    <a:pt x="1167" y="6954"/>
                    <a:pt x="1548" y="6930"/>
                  </a:cubicBezTo>
                  <a:close/>
                  <a:moveTo>
                    <a:pt x="2501" y="0"/>
                  </a:moveTo>
                  <a:lnTo>
                    <a:pt x="2501" y="2191"/>
                  </a:lnTo>
                  <a:cubicBezTo>
                    <a:pt x="2501" y="2358"/>
                    <a:pt x="2358" y="2501"/>
                    <a:pt x="2191" y="2501"/>
                  </a:cubicBezTo>
                  <a:lnTo>
                    <a:pt x="0" y="2501"/>
                  </a:lnTo>
                  <a:lnTo>
                    <a:pt x="0" y="8502"/>
                  </a:lnTo>
                  <a:cubicBezTo>
                    <a:pt x="0" y="9002"/>
                    <a:pt x="429" y="9431"/>
                    <a:pt x="953" y="9431"/>
                  </a:cubicBezTo>
                  <a:lnTo>
                    <a:pt x="7192" y="9431"/>
                  </a:lnTo>
                  <a:cubicBezTo>
                    <a:pt x="7716" y="9431"/>
                    <a:pt x="8145" y="9002"/>
                    <a:pt x="8121" y="8502"/>
                  </a:cubicBezTo>
                  <a:lnTo>
                    <a:pt x="8121" y="929"/>
                  </a:lnTo>
                  <a:cubicBezTo>
                    <a:pt x="8145" y="429"/>
                    <a:pt x="7716" y="0"/>
                    <a:pt x="7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2483149" y="4671797"/>
              <a:ext cx="64360" cy="64360"/>
            </a:xfrm>
            <a:custGeom>
              <a:avLst/>
              <a:gdLst/>
              <a:ahLst/>
              <a:cxnLst/>
              <a:rect l="l" t="t" r="r" b="b"/>
              <a:pathLst>
                <a:path w="1882" h="1882" extrusionOk="0">
                  <a:moveTo>
                    <a:pt x="1834" y="0"/>
                  </a:moveTo>
                  <a:cubicBezTo>
                    <a:pt x="1596" y="0"/>
                    <a:pt x="1358" y="95"/>
                    <a:pt x="1167" y="286"/>
                  </a:cubicBezTo>
                  <a:lnTo>
                    <a:pt x="286" y="1167"/>
                  </a:lnTo>
                  <a:cubicBezTo>
                    <a:pt x="96" y="1357"/>
                    <a:pt x="0" y="1619"/>
                    <a:pt x="0" y="1881"/>
                  </a:cubicBezTo>
                  <a:lnTo>
                    <a:pt x="1882" y="1881"/>
                  </a:lnTo>
                  <a:lnTo>
                    <a:pt x="18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6" name="Google Shape;1756;p35"/>
          <p:cNvSpPr txBox="1"/>
          <p:nvPr/>
        </p:nvSpPr>
        <p:spPr>
          <a:xfrm>
            <a:off x="3597551" y="1945230"/>
            <a:ext cx="1948882"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Prepare the data</a:t>
            </a:r>
            <a:endParaRPr sz="1800" b="1">
              <a:solidFill>
                <a:srgbClr val="000000"/>
              </a:solidFill>
              <a:latin typeface="Fira Sans Extra Condensed"/>
              <a:ea typeface="Fira Sans Extra Condensed"/>
              <a:cs typeface="Fira Sans Extra Condensed"/>
              <a:sym typeface="Fira Sans Extra Condensed"/>
            </a:endParaRPr>
          </a:p>
        </p:txBody>
      </p:sp>
      <p:grpSp>
        <p:nvGrpSpPr>
          <p:cNvPr id="1758" name="Google Shape;1758;p35"/>
          <p:cNvGrpSpPr/>
          <p:nvPr/>
        </p:nvGrpSpPr>
        <p:grpSpPr>
          <a:xfrm>
            <a:off x="7532914" y="2263025"/>
            <a:ext cx="360819" cy="355292"/>
            <a:chOff x="4781114" y="2878202"/>
            <a:chExt cx="360819" cy="355292"/>
          </a:xfrm>
        </p:grpSpPr>
        <p:sp>
          <p:nvSpPr>
            <p:cNvPr id="1759" name="Google Shape;1759;p35"/>
            <p:cNvSpPr/>
            <p:nvPr/>
          </p:nvSpPr>
          <p:spPr>
            <a:xfrm>
              <a:off x="4902990" y="2878202"/>
              <a:ext cx="116247" cy="110378"/>
            </a:xfrm>
            <a:custGeom>
              <a:avLst/>
              <a:gdLst/>
              <a:ahLst/>
              <a:cxnLst/>
              <a:rect l="l" t="t" r="r" b="b"/>
              <a:pathLst>
                <a:path w="3407" h="3235" extrusionOk="0">
                  <a:moveTo>
                    <a:pt x="1645" y="0"/>
                  </a:moveTo>
                  <a:cubicBezTo>
                    <a:pt x="811" y="0"/>
                    <a:pt x="1" y="641"/>
                    <a:pt x="1" y="1610"/>
                  </a:cubicBezTo>
                  <a:cubicBezTo>
                    <a:pt x="1" y="2591"/>
                    <a:pt x="804" y="3235"/>
                    <a:pt x="1634" y="3235"/>
                  </a:cubicBezTo>
                  <a:cubicBezTo>
                    <a:pt x="2033" y="3235"/>
                    <a:pt x="2438" y="3086"/>
                    <a:pt x="2763" y="2753"/>
                  </a:cubicBezTo>
                  <a:cubicBezTo>
                    <a:pt x="3406" y="2134"/>
                    <a:pt x="3406" y="1110"/>
                    <a:pt x="2763" y="467"/>
                  </a:cubicBezTo>
                  <a:cubicBezTo>
                    <a:pt x="2441" y="145"/>
                    <a:pt x="2041" y="0"/>
                    <a:pt x="16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781114" y="3000522"/>
              <a:ext cx="115428" cy="110754"/>
            </a:xfrm>
            <a:custGeom>
              <a:avLst/>
              <a:gdLst/>
              <a:ahLst/>
              <a:cxnLst/>
              <a:rect l="l" t="t" r="r" b="b"/>
              <a:pathLst>
                <a:path w="3383" h="3246" extrusionOk="0">
                  <a:moveTo>
                    <a:pt x="1626" y="1"/>
                  </a:moveTo>
                  <a:cubicBezTo>
                    <a:pt x="800" y="1"/>
                    <a:pt x="1" y="652"/>
                    <a:pt x="1" y="1621"/>
                  </a:cubicBezTo>
                  <a:cubicBezTo>
                    <a:pt x="1" y="2602"/>
                    <a:pt x="793" y="3246"/>
                    <a:pt x="1616" y="3246"/>
                  </a:cubicBezTo>
                  <a:cubicBezTo>
                    <a:pt x="2012" y="3246"/>
                    <a:pt x="2414" y="3097"/>
                    <a:pt x="2739" y="2764"/>
                  </a:cubicBezTo>
                  <a:cubicBezTo>
                    <a:pt x="3382" y="2145"/>
                    <a:pt x="3382" y="1121"/>
                    <a:pt x="2739" y="478"/>
                  </a:cubicBezTo>
                  <a:cubicBezTo>
                    <a:pt x="2417" y="148"/>
                    <a:pt x="2019" y="1"/>
                    <a:pt x="1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5025686" y="3000522"/>
              <a:ext cx="116247" cy="110754"/>
            </a:xfrm>
            <a:custGeom>
              <a:avLst/>
              <a:gdLst/>
              <a:ahLst/>
              <a:cxnLst/>
              <a:rect l="l" t="t" r="r" b="b"/>
              <a:pathLst>
                <a:path w="3407" h="3246" extrusionOk="0">
                  <a:moveTo>
                    <a:pt x="1634" y="1"/>
                  </a:moveTo>
                  <a:cubicBezTo>
                    <a:pt x="800" y="1"/>
                    <a:pt x="1" y="652"/>
                    <a:pt x="1" y="1621"/>
                  </a:cubicBezTo>
                  <a:cubicBezTo>
                    <a:pt x="1" y="2602"/>
                    <a:pt x="793" y="3246"/>
                    <a:pt x="1623" y="3246"/>
                  </a:cubicBezTo>
                  <a:cubicBezTo>
                    <a:pt x="2023" y="3246"/>
                    <a:pt x="2431" y="3097"/>
                    <a:pt x="2763" y="2764"/>
                  </a:cubicBezTo>
                  <a:cubicBezTo>
                    <a:pt x="3406" y="2145"/>
                    <a:pt x="3406" y="1121"/>
                    <a:pt x="2763" y="478"/>
                  </a:cubicBezTo>
                  <a:cubicBezTo>
                    <a:pt x="2434" y="148"/>
                    <a:pt x="2030" y="1"/>
                    <a:pt x="16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4890707" y="3123081"/>
              <a:ext cx="122832" cy="110412"/>
            </a:xfrm>
            <a:custGeom>
              <a:avLst/>
              <a:gdLst/>
              <a:ahLst/>
              <a:cxnLst/>
              <a:rect l="l" t="t" r="r" b="b"/>
              <a:pathLst>
                <a:path w="3600" h="3236" extrusionOk="0">
                  <a:moveTo>
                    <a:pt x="2003" y="1"/>
                  </a:moveTo>
                  <a:cubicBezTo>
                    <a:pt x="964" y="1"/>
                    <a:pt x="1" y="1047"/>
                    <a:pt x="504" y="2244"/>
                  </a:cubicBezTo>
                  <a:cubicBezTo>
                    <a:pt x="784" y="2925"/>
                    <a:pt x="1376" y="3235"/>
                    <a:pt x="1968" y="3235"/>
                  </a:cubicBezTo>
                  <a:cubicBezTo>
                    <a:pt x="2784" y="3235"/>
                    <a:pt x="3600" y="2646"/>
                    <a:pt x="3600" y="1625"/>
                  </a:cubicBezTo>
                  <a:cubicBezTo>
                    <a:pt x="3600" y="1196"/>
                    <a:pt x="3433" y="791"/>
                    <a:pt x="3123" y="482"/>
                  </a:cubicBezTo>
                  <a:cubicBezTo>
                    <a:pt x="2787" y="146"/>
                    <a:pt x="2390" y="1"/>
                    <a:pt x="2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37958" y="2939277"/>
              <a:ext cx="57765" cy="53022"/>
            </a:xfrm>
            <a:custGeom>
              <a:avLst/>
              <a:gdLst/>
              <a:ahLst/>
              <a:cxnLst/>
              <a:rect l="l" t="t" r="r" b="b"/>
              <a:pathLst>
                <a:path w="1693" h="1554" extrusionOk="0">
                  <a:moveTo>
                    <a:pt x="1354" y="1"/>
                  </a:moveTo>
                  <a:cubicBezTo>
                    <a:pt x="1291" y="1"/>
                    <a:pt x="1226" y="20"/>
                    <a:pt x="1169" y="58"/>
                  </a:cubicBezTo>
                  <a:cubicBezTo>
                    <a:pt x="788" y="344"/>
                    <a:pt x="430" y="677"/>
                    <a:pt x="168" y="1082"/>
                  </a:cubicBezTo>
                  <a:cubicBezTo>
                    <a:pt x="0" y="1318"/>
                    <a:pt x="201" y="1553"/>
                    <a:pt x="417" y="1553"/>
                  </a:cubicBezTo>
                  <a:cubicBezTo>
                    <a:pt x="507" y="1553"/>
                    <a:pt x="599" y="1513"/>
                    <a:pt x="669" y="1415"/>
                  </a:cubicBezTo>
                  <a:cubicBezTo>
                    <a:pt x="883" y="1082"/>
                    <a:pt x="1193" y="796"/>
                    <a:pt x="1526" y="558"/>
                  </a:cubicBezTo>
                  <a:cubicBezTo>
                    <a:pt x="1669" y="463"/>
                    <a:pt x="1693" y="272"/>
                    <a:pt x="1597" y="129"/>
                  </a:cubicBezTo>
                  <a:cubicBezTo>
                    <a:pt x="1540" y="44"/>
                    <a:pt x="1449" y="1"/>
                    <a:pt x="13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5020841" y="3119499"/>
              <a:ext cx="58652" cy="53227"/>
            </a:xfrm>
            <a:custGeom>
              <a:avLst/>
              <a:gdLst/>
              <a:ahLst/>
              <a:cxnLst/>
              <a:rect l="l" t="t" r="r" b="b"/>
              <a:pathLst>
                <a:path w="1719" h="1560" extrusionOk="0">
                  <a:moveTo>
                    <a:pt x="1290" y="1"/>
                  </a:moveTo>
                  <a:cubicBezTo>
                    <a:pt x="1203" y="1"/>
                    <a:pt x="1115" y="40"/>
                    <a:pt x="1048" y="134"/>
                  </a:cubicBezTo>
                  <a:cubicBezTo>
                    <a:pt x="810" y="468"/>
                    <a:pt x="524" y="777"/>
                    <a:pt x="191" y="992"/>
                  </a:cubicBezTo>
                  <a:cubicBezTo>
                    <a:pt x="48" y="1087"/>
                    <a:pt x="0" y="1277"/>
                    <a:pt x="119" y="1420"/>
                  </a:cubicBezTo>
                  <a:cubicBezTo>
                    <a:pt x="163" y="1507"/>
                    <a:pt x="260" y="1559"/>
                    <a:pt x="355" y="1559"/>
                  </a:cubicBezTo>
                  <a:cubicBezTo>
                    <a:pt x="417" y="1559"/>
                    <a:pt x="478" y="1538"/>
                    <a:pt x="524" y="1492"/>
                  </a:cubicBezTo>
                  <a:cubicBezTo>
                    <a:pt x="929" y="1230"/>
                    <a:pt x="1262" y="872"/>
                    <a:pt x="1548" y="491"/>
                  </a:cubicBezTo>
                  <a:cubicBezTo>
                    <a:pt x="1719" y="252"/>
                    <a:pt x="1510" y="1"/>
                    <a:pt x="1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837855" y="3119499"/>
              <a:ext cx="58686" cy="53227"/>
            </a:xfrm>
            <a:custGeom>
              <a:avLst/>
              <a:gdLst/>
              <a:ahLst/>
              <a:cxnLst/>
              <a:rect l="l" t="t" r="r" b="b"/>
              <a:pathLst>
                <a:path w="1720" h="1560" extrusionOk="0">
                  <a:moveTo>
                    <a:pt x="429" y="1"/>
                  </a:moveTo>
                  <a:cubicBezTo>
                    <a:pt x="210" y="1"/>
                    <a:pt x="1" y="252"/>
                    <a:pt x="171" y="491"/>
                  </a:cubicBezTo>
                  <a:cubicBezTo>
                    <a:pt x="457" y="872"/>
                    <a:pt x="791" y="1230"/>
                    <a:pt x="1196" y="1492"/>
                  </a:cubicBezTo>
                  <a:cubicBezTo>
                    <a:pt x="1242" y="1538"/>
                    <a:pt x="1303" y="1559"/>
                    <a:pt x="1365" y="1559"/>
                  </a:cubicBezTo>
                  <a:cubicBezTo>
                    <a:pt x="1464" y="1559"/>
                    <a:pt x="1566" y="1507"/>
                    <a:pt x="1624" y="1420"/>
                  </a:cubicBezTo>
                  <a:cubicBezTo>
                    <a:pt x="1719" y="1277"/>
                    <a:pt x="1672" y="1087"/>
                    <a:pt x="1529" y="992"/>
                  </a:cubicBezTo>
                  <a:cubicBezTo>
                    <a:pt x="1196" y="777"/>
                    <a:pt x="910" y="468"/>
                    <a:pt x="672" y="134"/>
                  </a:cubicBezTo>
                  <a:cubicBezTo>
                    <a:pt x="604" y="40"/>
                    <a:pt x="516" y="1"/>
                    <a:pt x="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5020841" y="2939277"/>
              <a:ext cx="57765" cy="53022"/>
            </a:xfrm>
            <a:custGeom>
              <a:avLst/>
              <a:gdLst/>
              <a:ahLst/>
              <a:cxnLst/>
              <a:rect l="l" t="t" r="r" b="b"/>
              <a:pathLst>
                <a:path w="1693" h="1554" extrusionOk="0">
                  <a:moveTo>
                    <a:pt x="339" y="1"/>
                  </a:moveTo>
                  <a:cubicBezTo>
                    <a:pt x="244" y="1"/>
                    <a:pt x="152" y="44"/>
                    <a:pt x="95" y="129"/>
                  </a:cubicBezTo>
                  <a:cubicBezTo>
                    <a:pt x="0" y="272"/>
                    <a:pt x="24" y="463"/>
                    <a:pt x="167" y="558"/>
                  </a:cubicBezTo>
                  <a:cubicBezTo>
                    <a:pt x="500" y="796"/>
                    <a:pt x="810" y="1082"/>
                    <a:pt x="1024" y="1415"/>
                  </a:cubicBezTo>
                  <a:cubicBezTo>
                    <a:pt x="1094" y="1513"/>
                    <a:pt x="1186" y="1553"/>
                    <a:pt x="1276" y="1553"/>
                  </a:cubicBezTo>
                  <a:cubicBezTo>
                    <a:pt x="1492" y="1553"/>
                    <a:pt x="1693" y="1318"/>
                    <a:pt x="1524" y="1082"/>
                  </a:cubicBezTo>
                  <a:cubicBezTo>
                    <a:pt x="1262" y="677"/>
                    <a:pt x="905" y="344"/>
                    <a:pt x="524" y="58"/>
                  </a:cubicBezTo>
                  <a:cubicBezTo>
                    <a:pt x="467" y="20"/>
                    <a:pt x="402" y="1"/>
                    <a:pt x="3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8" name="Google Shape;1768;p35"/>
          <p:cNvSpPr txBox="1"/>
          <p:nvPr/>
        </p:nvSpPr>
        <p:spPr>
          <a:xfrm>
            <a:off x="6738901" y="2929230"/>
            <a:ext cx="1948882"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Train a model</a:t>
            </a:r>
            <a:endParaRPr sz="1800" b="1">
              <a:solidFill>
                <a:srgbClr val="000000"/>
              </a:solidFill>
              <a:latin typeface="Fira Sans Extra Condensed"/>
              <a:ea typeface="Fira Sans Extra Condensed"/>
              <a:cs typeface="Fira Sans Extra Condensed"/>
              <a:sym typeface="Fira Sans Extra Condensed"/>
            </a:endParaRPr>
          </a:p>
        </p:txBody>
      </p:sp>
      <p:sp>
        <p:nvSpPr>
          <p:cNvPr id="1770" name="Google Shape;1770;p35"/>
          <p:cNvSpPr/>
          <p:nvPr/>
        </p:nvSpPr>
        <p:spPr>
          <a:xfrm>
            <a:off x="4377954" y="3217722"/>
            <a:ext cx="390060" cy="365493"/>
          </a:xfrm>
          <a:custGeom>
            <a:avLst/>
            <a:gdLst/>
            <a:ahLst/>
            <a:cxnLst/>
            <a:rect l="l" t="t" r="r" b="b"/>
            <a:pathLst>
              <a:path w="11432" h="10712" extrusionOk="0">
                <a:moveTo>
                  <a:pt x="6880" y="1261"/>
                </a:moveTo>
                <a:cubicBezTo>
                  <a:pt x="7296" y="1261"/>
                  <a:pt x="7296" y="1884"/>
                  <a:pt x="6880" y="1884"/>
                </a:cubicBezTo>
                <a:cubicBezTo>
                  <a:pt x="6865" y="1884"/>
                  <a:pt x="6850" y="1883"/>
                  <a:pt x="6835" y="1882"/>
                </a:cubicBezTo>
                <a:cubicBezTo>
                  <a:pt x="5716" y="1882"/>
                  <a:pt x="4811" y="2787"/>
                  <a:pt x="4811" y="3906"/>
                </a:cubicBezTo>
                <a:cubicBezTo>
                  <a:pt x="4799" y="4097"/>
                  <a:pt x="4656" y="4192"/>
                  <a:pt x="4510" y="4192"/>
                </a:cubicBezTo>
                <a:cubicBezTo>
                  <a:pt x="4364" y="4192"/>
                  <a:pt x="4215" y="4097"/>
                  <a:pt x="4191" y="3906"/>
                </a:cubicBezTo>
                <a:cubicBezTo>
                  <a:pt x="4191" y="2454"/>
                  <a:pt x="5382" y="1263"/>
                  <a:pt x="6835" y="1263"/>
                </a:cubicBezTo>
                <a:cubicBezTo>
                  <a:pt x="6850" y="1261"/>
                  <a:pt x="6865" y="1261"/>
                  <a:pt x="6880" y="1261"/>
                </a:cubicBezTo>
                <a:close/>
                <a:moveTo>
                  <a:pt x="6835" y="1"/>
                </a:moveTo>
                <a:cubicBezTo>
                  <a:pt x="3501" y="1"/>
                  <a:pt x="1691" y="3906"/>
                  <a:pt x="3858" y="6430"/>
                </a:cubicBezTo>
                <a:lnTo>
                  <a:pt x="3239" y="7050"/>
                </a:lnTo>
                <a:lnTo>
                  <a:pt x="3025" y="6835"/>
                </a:lnTo>
                <a:cubicBezTo>
                  <a:pt x="2965" y="6764"/>
                  <a:pt x="2882" y="6728"/>
                  <a:pt x="2798" y="6728"/>
                </a:cubicBezTo>
                <a:cubicBezTo>
                  <a:pt x="2715" y="6728"/>
                  <a:pt x="2632" y="6764"/>
                  <a:pt x="2572" y="6835"/>
                </a:cubicBezTo>
                <a:lnTo>
                  <a:pt x="119" y="9288"/>
                </a:lnTo>
                <a:cubicBezTo>
                  <a:pt x="0" y="9407"/>
                  <a:pt x="0" y="9622"/>
                  <a:pt x="119" y="9741"/>
                </a:cubicBezTo>
                <a:lnTo>
                  <a:pt x="1000" y="10622"/>
                </a:lnTo>
                <a:cubicBezTo>
                  <a:pt x="1060" y="10681"/>
                  <a:pt x="1143" y="10711"/>
                  <a:pt x="1227" y="10711"/>
                </a:cubicBezTo>
                <a:cubicBezTo>
                  <a:pt x="1310" y="10711"/>
                  <a:pt x="1393" y="10681"/>
                  <a:pt x="1453" y="10622"/>
                </a:cubicBezTo>
                <a:lnTo>
                  <a:pt x="3906" y="8169"/>
                </a:lnTo>
                <a:cubicBezTo>
                  <a:pt x="4049" y="8050"/>
                  <a:pt x="4049" y="7836"/>
                  <a:pt x="3906" y="7716"/>
                </a:cubicBezTo>
                <a:lnTo>
                  <a:pt x="3691" y="7502"/>
                </a:lnTo>
                <a:lnTo>
                  <a:pt x="4311" y="6883"/>
                </a:lnTo>
                <a:cubicBezTo>
                  <a:pt x="5055" y="7516"/>
                  <a:pt x="5944" y="7811"/>
                  <a:pt x="6820" y="7811"/>
                </a:cubicBezTo>
                <a:cubicBezTo>
                  <a:pt x="8383" y="7811"/>
                  <a:pt x="9907" y="6873"/>
                  <a:pt x="10502" y="5240"/>
                </a:cubicBezTo>
                <a:cubicBezTo>
                  <a:pt x="11431" y="2692"/>
                  <a:pt x="9550" y="1"/>
                  <a:pt x="6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1019288" y="2988113"/>
            <a:ext cx="824700" cy="82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txBox="1"/>
          <p:nvPr/>
        </p:nvSpPr>
        <p:spPr>
          <a:xfrm>
            <a:off x="457201" y="3907380"/>
            <a:ext cx="1948882"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Improve </a:t>
            </a:r>
            <a:endParaRPr sz="1800" b="1">
              <a:solidFill>
                <a:srgbClr val="000000"/>
              </a:solidFill>
              <a:latin typeface="Fira Sans Extra Condensed"/>
              <a:ea typeface="Fira Sans Extra Condensed"/>
              <a:cs typeface="Fira Sans Extra Condensed"/>
              <a:sym typeface="Fira Sans Extra Condensed"/>
            </a:endParaRPr>
          </a:p>
        </p:txBody>
      </p:sp>
      <p:sp>
        <p:nvSpPr>
          <p:cNvPr id="1776" name="Google Shape;1776;p35"/>
          <p:cNvSpPr txBox="1"/>
          <p:nvPr/>
        </p:nvSpPr>
        <p:spPr>
          <a:xfrm>
            <a:off x="3598551" y="3907380"/>
            <a:ext cx="1948882"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Evaluate the model</a:t>
            </a:r>
            <a:endParaRPr sz="1800" b="1">
              <a:latin typeface="Fira Sans Extra Condensed"/>
              <a:ea typeface="Fira Sans Extra Condensed"/>
              <a:cs typeface="Fira Sans Extra Condensed"/>
              <a:sym typeface="Fira Sans Extra Condensed"/>
            </a:endParaRPr>
          </a:p>
        </p:txBody>
      </p:sp>
      <p:grpSp>
        <p:nvGrpSpPr>
          <p:cNvPr id="1778" name="Google Shape;1778;p35"/>
          <p:cNvGrpSpPr/>
          <p:nvPr/>
        </p:nvGrpSpPr>
        <p:grpSpPr>
          <a:xfrm>
            <a:off x="1243322" y="3221070"/>
            <a:ext cx="376627" cy="358819"/>
            <a:chOff x="2430622" y="2290545"/>
            <a:chExt cx="376627" cy="358819"/>
          </a:xfrm>
        </p:grpSpPr>
        <p:sp>
          <p:nvSpPr>
            <p:cNvPr id="1779" name="Google Shape;1779;p35"/>
            <p:cNvSpPr/>
            <p:nvPr/>
          </p:nvSpPr>
          <p:spPr>
            <a:xfrm>
              <a:off x="2430622" y="2290545"/>
              <a:ext cx="269166" cy="327896"/>
            </a:xfrm>
            <a:custGeom>
              <a:avLst/>
              <a:gdLst/>
              <a:ahLst/>
              <a:cxnLst/>
              <a:rect l="l" t="t" r="r" b="b"/>
              <a:pathLst>
                <a:path w="7860" h="9575" extrusionOk="0">
                  <a:moveTo>
                    <a:pt x="6264" y="2025"/>
                  </a:moveTo>
                  <a:cubicBezTo>
                    <a:pt x="6669" y="2025"/>
                    <a:pt x="6669" y="2620"/>
                    <a:pt x="6264" y="2620"/>
                  </a:cubicBezTo>
                  <a:lnTo>
                    <a:pt x="4430" y="2620"/>
                  </a:lnTo>
                  <a:cubicBezTo>
                    <a:pt x="4025" y="2620"/>
                    <a:pt x="4025" y="2025"/>
                    <a:pt x="4430" y="2025"/>
                  </a:cubicBezTo>
                  <a:close/>
                  <a:moveTo>
                    <a:pt x="3406" y="2025"/>
                  </a:moveTo>
                  <a:cubicBezTo>
                    <a:pt x="3811" y="2025"/>
                    <a:pt x="3811" y="2644"/>
                    <a:pt x="3406" y="2644"/>
                  </a:cubicBezTo>
                  <a:lnTo>
                    <a:pt x="1572" y="2644"/>
                  </a:lnTo>
                  <a:cubicBezTo>
                    <a:pt x="1144" y="2644"/>
                    <a:pt x="1144" y="2025"/>
                    <a:pt x="1572" y="2025"/>
                  </a:cubicBezTo>
                  <a:close/>
                  <a:moveTo>
                    <a:pt x="3406" y="3239"/>
                  </a:moveTo>
                  <a:cubicBezTo>
                    <a:pt x="3811" y="3239"/>
                    <a:pt x="3811" y="3859"/>
                    <a:pt x="3406" y="3859"/>
                  </a:cubicBezTo>
                  <a:lnTo>
                    <a:pt x="1572" y="3859"/>
                  </a:lnTo>
                  <a:cubicBezTo>
                    <a:pt x="1144" y="3859"/>
                    <a:pt x="1144" y="3239"/>
                    <a:pt x="1572" y="3239"/>
                  </a:cubicBezTo>
                  <a:close/>
                  <a:moveTo>
                    <a:pt x="6264" y="3239"/>
                  </a:moveTo>
                  <a:cubicBezTo>
                    <a:pt x="6669" y="3239"/>
                    <a:pt x="6669" y="3859"/>
                    <a:pt x="6264" y="3859"/>
                  </a:cubicBezTo>
                  <a:lnTo>
                    <a:pt x="4430" y="3859"/>
                  </a:lnTo>
                  <a:cubicBezTo>
                    <a:pt x="4025" y="3859"/>
                    <a:pt x="4025" y="3239"/>
                    <a:pt x="4430" y="3239"/>
                  </a:cubicBezTo>
                  <a:close/>
                  <a:moveTo>
                    <a:pt x="3406" y="4478"/>
                  </a:moveTo>
                  <a:cubicBezTo>
                    <a:pt x="3811" y="4478"/>
                    <a:pt x="3811" y="5097"/>
                    <a:pt x="3406" y="5097"/>
                  </a:cubicBezTo>
                  <a:lnTo>
                    <a:pt x="1572" y="5097"/>
                  </a:lnTo>
                  <a:cubicBezTo>
                    <a:pt x="1144" y="5097"/>
                    <a:pt x="1144" y="4478"/>
                    <a:pt x="1572" y="4478"/>
                  </a:cubicBezTo>
                  <a:close/>
                  <a:moveTo>
                    <a:pt x="5311" y="4478"/>
                  </a:moveTo>
                  <a:cubicBezTo>
                    <a:pt x="5716" y="4478"/>
                    <a:pt x="5716" y="5097"/>
                    <a:pt x="5311" y="5097"/>
                  </a:cubicBezTo>
                  <a:lnTo>
                    <a:pt x="4406" y="5097"/>
                  </a:lnTo>
                  <a:cubicBezTo>
                    <a:pt x="4263" y="5097"/>
                    <a:pt x="4120" y="4954"/>
                    <a:pt x="4120" y="4811"/>
                  </a:cubicBezTo>
                  <a:lnTo>
                    <a:pt x="4120" y="4787"/>
                  </a:lnTo>
                  <a:cubicBezTo>
                    <a:pt x="4120" y="4621"/>
                    <a:pt x="4263" y="4478"/>
                    <a:pt x="4406" y="4478"/>
                  </a:cubicBezTo>
                  <a:close/>
                  <a:moveTo>
                    <a:pt x="3406" y="5716"/>
                  </a:moveTo>
                  <a:cubicBezTo>
                    <a:pt x="3811" y="5716"/>
                    <a:pt x="3811" y="6311"/>
                    <a:pt x="3406" y="6311"/>
                  </a:cubicBezTo>
                  <a:lnTo>
                    <a:pt x="1572" y="6311"/>
                  </a:lnTo>
                  <a:cubicBezTo>
                    <a:pt x="1144" y="6311"/>
                    <a:pt x="1144" y="5716"/>
                    <a:pt x="1572" y="5716"/>
                  </a:cubicBezTo>
                  <a:close/>
                  <a:moveTo>
                    <a:pt x="3406" y="6954"/>
                  </a:moveTo>
                  <a:cubicBezTo>
                    <a:pt x="3811" y="6954"/>
                    <a:pt x="3811" y="7574"/>
                    <a:pt x="3406" y="7574"/>
                  </a:cubicBezTo>
                  <a:lnTo>
                    <a:pt x="1572" y="7574"/>
                  </a:lnTo>
                  <a:cubicBezTo>
                    <a:pt x="1144" y="7574"/>
                    <a:pt x="1144" y="6954"/>
                    <a:pt x="1572" y="6954"/>
                  </a:cubicBezTo>
                  <a:close/>
                  <a:moveTo>
                    <a:pt x="1263" y="1"/>
                  </a:moveTo>
                  <a:cubicBezTo>
                    <a:pt x="572" y="1"/>
                    <a:pt x="1" y="548"/>
                    <a:pt x="1" y="1239"/>
                  </a:cubicBezTo>
                  <a:lnTo>
                    <a:pt x="1" y="8336"/>
                  </a:lnTo>
                  <a:cubicBezTo>
                    <a:pt x="1" y="9026"/>
                    <a:pt x="572" y="9574"/>
                    <a:pt x="1263" y="9574"/>
                  </a:cubicBezTo>
                  <a:lnTo>
                    <a:pt x="4835" y="9574"/>
                  </a:lnTo>
                  <a:cubicBezTo>
                    <a:pt x="3531" y="7488"/>
                    <a:pt x="5012" y="4787"/>
                    <a:pt x="7470" y="4787"/>
                  </a:cubicBezTo>
                  <a:cubicBezTo>
                    <a:pt x="7481" y="4787"/>
                    <a:pt x="7491" y="4787"/>
                    <a:pt x="7502" y="4787"/>
                  </a:cubicBezTo>
                  <a:lnTo>
                    <a:pt x="7550" y="4787"/>
                  </a:lnTo>
                  <a:cubicBezTo>
                    <a:pt x="7645" y="4787"/>
                    <a:pt x="7740" y="4787"/>
                    <a:pt x="7859" y="4811"/>
                  </a:cubicBezTo>
                  <a:lnTo>
                    <a:pt x="7859" y="1239"/>
                  </a:lnTo>
                  <a:cubicBezTo>
                    <a:pt x="7836" y="548"/>
                    <a:pt x="7288" y="1"/>
                    <a:pt x="6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2565993" y="2474852"/>
              <a:ext cx="241256" cy="174513"/>
            </a:xfrm>
            <a:custGeom>
              <a:avLst/>
              <a:gdLst/>
              <a:ahLst/>
              <a:cxnLst/>
              <a:rect l="l" t="t" r="r" b="b"/>
              <a:pathLst>
                <a:path w="7045" h="5096" extrusionOk="0">
                  <a:moveTo>
                    <a:pt x="4400" y="1625"/>
                  </a:moveTo>
                  <a:cubicBezTo>
                    <a:pt x="4628" y="1625"/>
                    <a:pt x="4838" y="1897"/>
                    <a:pt x="4645" y="2144"/>
                  </a:cubicBezTo>
                  <a:lnTo>
                    <a:pt x="3668" y="3359"/>
                  </a:lnTo>
                  <a:cubicBezTo>
                    <a:pt x="3613" y="3428"/>
                    <a:pt x="3525" y="3465"/>
                    <a:pt x="3438" y="3465"/>
                  </a:cubicBezTo>
                  <a:cubicBezTo>
                    <a:pt x="3375" y="3465"/>
                    <a:pt x="3313" y="3446"/>
                    <a:pt x="3263" y="3406"/>
                  </a:cubicBezTo>
                  <a:lnTo>
                    <a:pt x="2525" y="2882"/>
                  </a:lnTo>
                  <a:cubicBezTo>
                    <a:pt x="2382" y="2787"/>
                    <a:pt x="2358" y="2573"/>
                    <a:pt x="2454" y="2454"/>
                  </a:cubicBezTo>
                  <a:cubicBezTo>
                    <a:pt x="2512" y="2366"/>
                    <a:pt x="2605" y="2315"/>
                    <a:pt x="2702" y="2315"/>
                  </a:cubicBezTo>
                  <a:cubicBezTo>
                    <a:pt x="2764" y="2315"/>
                    <a:pt x="2827" y="2336"/>
                    <a:pt x="2882" y="2382"/>
                  </a:cubicBezTo>
                  <a:lnTo>
                    <a:pt x="3382" y="2739"/>
                  </a:lnTo>
                  <a:lnTo>
                    <a:pt x="4168" y="1739"/>
                  </a:lnTo>
                  <a:cubicBezTo>
                    <a:pt x="4237" y="1659"/>
                    <a:pt x="4319" y="1625"/>
                    <a:pt x="4400" y="1625"/>
                  </a:cubicBezTo>
                  <a:close/>
                  <a:moveTo>
                    <a:pt x="3525" y="1"/>
                  </a:moveTo>
                  <a:cubicBezTo>
                    <a:pt x="739" y="1"/>
                    <a:pt x="1" y="3835"/>
                    <a:pt x="2549" y="4883"/>
                  </a:cubicBezTo>
                  <a:cubicBezTo>
                    <a:pt x="2902" y="5030"/>
                    <a:pt x="3247" y="5096"/>
                    <a:pt x="3576" y="5096"/>
                  </a:cubicBezTo>
                  <a:cubicBezTo>
                    <a:pt x="5644" y="5096"/>
                    <a:pt x="7044" y="2468"/>
                    <a:pt x="5359" y="763"/>
                  </a:cubicBezTo>
                  <a:cubicBezTo>
                    <a:pt x="4883" y="263"/>
                    <a:pt x="4240" y="1"/>
                    <a:pt x="35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81" name="Google Shape;1781;p35"/>
          <p:cNvCxnSpPr>
            <a:stCxn id="1742" idx="6"/>
            <a:endCxn id="1740" idx="2"/>
          </p:cNvCxnSpPr>
          <p:nvPr/>
        </p:nvCxnSpPr>
        <p:spPr>
          <a:xfrm>
            <a:off x="1843988" y="1438313"/>
            <a:ext cx="2315700" cy="0"/>
          </a:xfrm>
          <a:prstGeom prst="straightConnector1">
            <a:avLst/>
          </a:prstGeom>
          <a:noFill/>
          <a:ln w="9525" cap="flat" cmpd="sng">
            <a:solidFill>
              <a:schemeClr val="dk2"/>
            </a:solidFill>
            <a:prstDash val="solid"/>
            <a:round/>
            <a:headEnd type="none" w="med" len="med"/>
            <a:tailEnd type="triangle" w="med" len="med"/>
          </a:ln>
        </p:spPr>
      </p:cxnSp>
      <p:cxnSp>
        <p:nvCxnSpPr>
          <p:cNvPr id="1782" name="Google Shape;1782;p35"/>
          <p:cNvCxnSpPr>
            <a:stCxn id="1740" idx="6"/>
            <a:endCxn id="1741" idx="1"/>
          </p:cNvCxnSpPr>
          <p:nvPr/>
        </p:nvCxnSpPr>
        <p:spPr>
          <a:xfrm>
            <a:off x="4984338" y="1438313"/>
            <a:ext cx="2437500" cy="710700"/>
          </a:xfrm>
          <a:prstGeom prst="straightConnector1">
            <a:avLst/>
          </a:prstGeom>
          <a:noFill/>
          <a:ln w="9525" cap="flat" cmpd="sng">
            <a:solidFill>
              <a:schemeClr val="dk2"/>
            </a:solidFill>
            <a:prstDash val="solid"/>
            <a:round/>
            <a:headEnd type="none" w="med" len="med"/>
            <a:tailEnd type="triangle" w="med" len="med"/>
          </a:ln>
        </p:spPr>
      </p:cxnSp>
      <p:cxnSp>
        <p:nvCxnSpPr>
          <p:cNvPr id="1783" name="Google Shape;1783;p35"/>
          <p:cNvCxnSpPr>
            <a:stCxn id="1741" idx="3"/>
            <a:endCxn id="1739" idx="6"/>
          </p:cNvCxnSpPr>
          <p:nvPr/>
        </p:nvCxnSpPr>
        <p:spPr>
          <a:xfrm flipH="1">
            <a:off x="4985450" y="2732238"/>
            <a:ext cx="2436300" cy="668100"/>
          </a:xfrm>
          <a:prstGeom prst="straightConnector1">
            <a:avLst/>
          </a:prstGeom>
          <a:noFill/>
          <a:ln w="9525" cap="flat" cmpd="sng">
            <a:solidFill>
              <a:schemeClr val="dk2"/>
            </a:solidFill>
            <a:prstDash val="solid"/>
            <a:round/>
            <a:headEnd type="none" w="med" len="med"/>
            <a:tailEnd type="triangle" w="med" len="med"/>
          </a:ln>
        </p:spPr>
      </p:cxnSp>
      <p:cxnSp>
        <p:nvCxnSpPr>
          <p:cNvPr id="1784" name="Google Shape;1784;p35"/>
          <p:cNvCxnSpPr>
            <a:stCxn id="1739" idx="2"/>
            <a:endCxn id="1771" idx="6"/>
          </p:cNvCxnSpPr>
          <p:nvPr/>
        </p:nvCxnSpPr>
        <p:spPr>
          <a:xfrm rot="10800000">
            <a:off x="1844025" y="3400463"/>
            <a:ext cx="23166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2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Implementation Strategy</a:t>
            </a:r>
            <a:endParaRPr dirty="0"/>
          </a:p>
        </p:txBody>
      </p:sp>
      <p:sp>
        <p:nvSpPr>
          <p:cNvPr id="884" name="Google Shape;884;p25"/>
          <p:cNvSpPr/>
          <p:nvPr/>
        </p:nvSpPr>
        <p:spPr>
          <a:xfrm>
            <a:off x="457200" y="962025"/>
            <a:ext cx="1771800" cy="1752600"/>
          </a:xfrm>
          <a:prstGeom prst="roundRect">
            <a:avLst>
              <a:gd name="adj" fmla="val 1521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5" name="Google Shape;885;p25"/>
          <p:cNvGrpSpPr/>
          <p:nvPr/>
        </p:nvGrpSpPr>
        <p:grpSpPr>
          <a:xfrm>
            <a:off x="533400" y="962025"/>
            <a:ext cx="1633700" cy="1638422"/>
            <a:chOff x="533400" y="962025"/>
            <a:chExt cx="1633700" cy="1638422"/>
          </a:xfrm>
        </p:grpSpPr>
        <p:sp>
          <p:nvSpPr>
            <p:cNvPr id="886" name="Google Shape;886;p25"/>
            <p:cNvSpPr/>
            <p:nvPr/>
          </p:nvSpPr>
          <p:spPr>
            <a:xfrm>
              <a:off x="533400" y="1010675"/>
              <a:ext cx="1262000" cy="605297"/>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sym typeface="Fira Sans Extra Condensed"/>
                </a:rPr>
                <a:t>Data Collection</a:t>
              </a:r>
              <a:endParaRPr dirty="0">
                <a:solidFill>
                  <a:schemeClr val="lt1"/>
                </a:solidFill>
              </a:endParaRPr>
            </a:p>
          </p:txBody>
        </p:sp>
        <p:sp>
          <p:nvSpPr>
            <p:cNvPr id="887" name="Google Shape;887;p25"/>
            <p:cNvSpPr txBox="1"/>
            <p:nvPr/>
          </p:nvSpPr>
          <p:spPr>
            <a:xfrm>
              <a:off x="533400" y="1488010"/>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rgbClr val="000000"/>
                  </a:solidFill>
                  <a:latin typeface="Fira Sans Extra Condensed"/>
                  <a:ea typeface="Fira Sans Extra Condensed"/>
                  <a:cs typeface="Fira Sans Extra Condensed"/>
                  <a:sym typeface="Fira Sans Extra Condensed"/>
                </a:rPr>
                <a:t>Kaggle </a:t>
              </a:r>
              <a:endParaRPr sz="1600" b="1" dirty="0">
                <a:solidFill>
                  <a:srgbClr val="000000"/>
                </a:solidFill>
                <a:latin typeface="Fira Sans Extra Condensed"/>
                <a:ea typeface="Fira Sans Extra Condensed"/>
                <a:cs typeface="Fira Sans Extra Condensed"/>
                <a:sym typeface="Fira Sans Extra Condensed"/>
              </a:endParaRPr>
            </a:p>
          </p:txBody>
        </p:sp>
        <p:sp>
          <p:nvSpPr>
            <p:cNvPr id="888" name="Google Shape;888;p25"/>
            <p:cNvSpPr txBox="1"/>
            <p:nvPr/>
          </p:nvSpPr>
          <p:spPr>
            <a:xfrm>
              <a:off x="533400" y="1995047"/>
              <a:ext cx="1467000" cy="605400"/>
            </a:xfrm>
            <a:prstGeom prst="rect">
              <a:avLst/>
            </a:prstGeom>
            <a:noFill/>
            <a:ln>
              <a:noFill/>
            </a:ln>
          </p:spPr>
          <p:txBody>
            <a:bodyPr spcFirstLastPara="1" wrap="square" lIns="91425" tIns="91425" rIns="91425" bIns="91425" anchor="ctr" anchorCtr="0">
              <a:noAutofit/>
            </a:bodyPr>
            <a:lstStyle/>
            <a:p>
              <a:r>
                <a:rPr lang="en-US" sz="1200" b="1" i="0" dirty="0">
                  <a:solidFill>
                    <a:srgbClr val="202124"/>
                  </a:solidFill>
                  <a:effectLst/>
                  <a:latin typeface="Roboto" panose="02000000000000000000" pitchFamily="2" charset="0"/>
                  <a:ea typeface="Roboto" panose="02000000000000000000" pitchFamily="2" charset="0"/>
                </a:rPr>
                <a:t>In Hospital Mortality Prediction</a:t>
              </a:r>
            </a:p>
            <a:p>
              <a:pPr marL="0" lvl="0" indent="0" algn="l" rtl="0">
                <a:spcBef>
                  <a:spcPts val="0"/>
                </a:spcBef>
                <a:spcAft>
                  <a:spcPts val="0"/>
                </a:spcAft>
                <a:buNone/>
              </a:pPr>
              <a:endParaRPr sz="1200" dirty="0">
                <a:solidFill>
                  <a:srgbClr val="000000"/>
                </a:solidFill>
                <a:latin typeface="Roboto"/>
                <a:ea typeface="Roboto"/>
                <a:cs typeface="Roboto"/>
                <a:sym typeface="Roboto"/>
              </a:endParaRPr>
            </a:p>
          </p:txBody>
        </p:sp>
        <p:sp>
          <p:nvSpPr>
            <p:cNvPr id="889" name="Google Shape;889;p25"/>
            <p:cNvSpPr txBox="1"/>
            <p:nvPr/>
          </p:nvSpPr>
          <p:spPr>
            <a:xfrm>
              <a:off x="1795400" y="962025"/>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1"/>
                  </a:solidFill>
                  <a:latin typeface="Fira Sans Extra Condensed"/>
                  <a:ea typeface="Fira Sans Extra Condensed"/>
                  <a:cs typeface="Fira Sans Extra Condensed"/>
                  <a:sym typeface="Fira Sans Extra Condensed"/>
                </a:rPr>
                <a:t>01</a:t>
              </a:r>
              <a:endParaRPr b="1">
                <a:solidFill>
                  <a:schemeClr val="accent1"/>
                </a:solidFill>
                <a:latin typeface="Fira Sans Extra Condensed"/>
                <a:ea typeface="Fira Sans Extra Condensed"/>
                <a:cs typeface="Fira Sans Extra Condensed"/>
                <a:sym typeface="Fira Sans Extra Condensed"/>
              </a:endParaRPr>
            </a:p>
          </p:txBody>
        </p:sp>
      </p:grpSp>
      <p:sp>
        <p:nvSpPr>
          <p:cNvPr id="890" name="Google Shape;890;p25"/>
          <p:cNvSpPr/>
          <p:nvPr/>
        </p:nvSpPr>
        <p:spPr>
          <a:xfrm>
            <a:off x="2609800" y="962025"/>
            <a:ext cx="1771800" cy="1752600"/>
          </a:xfrm>
          <a:prstGeom prst="roundRect">
            <a:avLst>
              <a:gd name="adj" fmla="val 1521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1" name="Google Shape;891;p25"/>
          <p:cNvGrpSpPr/>
          <p:nvPr/>
        </p:nvGrpSpPr>
        <p:grpSpPr>
          <a:xfrm>
            <a:off x="2678000" y="962025"/>
            <a:ext cx="1641700" cy="1147250"/>
            <a:chOff x="2678000" y="962025"/>
            <a:chExt cx="1641700" cy="1147250"/>
          </a:xfrm>
        </p:grpSpPr>
        <p:sp>
          <p:nvSpPr>
            <p:cNvPr id="892" name="Google Shape;892;p25"/>
            <p:cNvSpPr/>
            <p:nvPr/>
          </p:nvSpPr>
          <p:spPr>
            <a:xfrm>
              <a:off x="2697050" y="1038472"/>
              <a:ext cx="1304800" cy="564501"/>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algn="ctr"/>
              <a:r>
                <a:rPr lang="en-US" sz="1800" b="1" dirty="0">
                  <a:solidFill>
                    <a:schemeClr val="lt1"/>
                  </a:solidFill>
                  <a:latin typeface="Fira Sans Extra Condensed"/>
                  <a:sym typeface="Fira Sans Extra Condensed"/>
                </a:rPr>
                <a:t>Importing Data </a:t>
              </a:r>
              <a:endParaRPr lang="en-US" sz="1800" dirty="0">
                <a:solidFill>
                  <a:schemeClr val="lt1"/>
                </a:solidFill>
              </a:endParaRPr>
            </a:p>
          </p:txBody>
        </p:sp>
        <p:sp>
          <p:nvSpPr>
            <p:cNvPr id="893" name="Google Shape;893;p25"/>
            <p:cNvSpPr txBox="1"/>
            <p:nvPr/>
          </p:nvSpPr>
          <p:spPr>
            <a:xfrm>
              <a:off x="2678000" y="1503875"/>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rgbClr val="000000"/>
                  </a:solidFill>
                  <a:latin typeface="Fira Sans Extra Condensed"/>
                  <a:ea typeface="Fira Sans Extra Condensed"/>
                  <a:cs typeface="Fira Sans Extra Condensed"/>
                  <a:sym typeface="Fira Sans Extra Condensed"/>
                </a:rPr>
                <a:t>Google Collab</a:t>
              </a:r>
              <a:endParaRPr sz="1600" b="1" dirty="0">
                <a:solidFill>
                  <a:srgbClr val="000000"/>
                </a:solidFill>
                <a:latin typeface="Fira Sans Extra Condensed"/>
                <a:ea typeface="Fira Sans Extra Condensed"/>
                <a:cs typeface="Fira Sans Extra Condensed"/>
                <a:sym typeface="Fira Sans Extra Condensed"/>
              </a:endParaRPr>
            </a:p>
          </p:txBody>
        </p:sp>
        <p:sp>
          <p:nvSpPr>
            <p:cNvPr id="895" name="Google Shape;895;p25"/>
            <p:cNvSpPr txBox="1"/>
            <p:nvPr/>
          </p:nvSpPr>
          <p:spPr>
            <a:xfrm>
              <a:off x="3948000" y="962025"/>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Fira Sans Extra Condensed"/>
                  <a:ea typeface="Fira Sans Extra Condensed"/>
                  <a:cs typeface="Fira Sans Extra Condensed"/>
                  <a:sym typeface="Fira Sans Extra Condensed"/>
                </a:rPr>
                <a:t>02</a:t>
              </a:r>
              <a:endParaRPr b="1">
                <a:solidFill>
                  <a:schemeClr val="accent4"/>
                </a:solidFill>
                <a:latin typeface="Fira Sans Extra Condensed"/>
                <a:ea typeface="Fira Sans Extra Condensed"/>
                <a:cs typeface="Fira Sans Extra Condensed"/>
                <a:sym typeface="Fira Sans Extra Condensed"/>
              </a:endParaRPr>
            </a:p>
          </p:txBody>
        </p:sp>
      </p:grpSp>
      <p:sp>
        <p:nvSpPr>
          <p:cNvPr id="896" name="Google Shape;896;p25"/>
          <p:cNvSpPr/>
          <p:nvPr/>
        </p:nvSpPr>
        <p:spPr>
          <a:xfrm>
            <a:off x="4762400" y="962025"/>
            <a:ext cx="1771800" cy="1752600"/>
          </a:xfrm>
          <a:prstGeom prst="roundRect">
            <a:avLst>
              <a:gd name="adj" fmla="val 1521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7" name="Google Shape;897;p25"/>
          <p:cNvGrpSpPr/>
          <p:nvPr/>
        </p:nvGrpSpPr>
        <p:grpSpPr>
          <a:xfrm>
            <a:off x="4762300" y="962025"/>
            <a:ext cx="1771800" cy="1658894"/>
            <a:chOff x="4762300" y="962025"/>
            <a:chExt cx="1771800" cy="1658894"/>
          </a:xfrm>
        </p:grpSpPr>
        <p:sp>
          <p:nvSpPr>
            <p:cNvPr id="898" name="Google Shape;898;p25"/>
            <p:cNvSpPr/>
            <p:nvPr/>
          </p:nvSpPr>
          <p:spPr>
            <a:xfrm>
              <a:off x="4809750" y="1030126"/>
              <a:ext cx="1428900" cy="572848"/>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solidFill>
                    <a:schemeClr val="lt1"/>
                  </a:solidFill>
                  <a:latin typeface="Fira Sans Extra Condensed"/>
                  <a:ea typeface="Fira Sans Extra Condensed"/>
                  <a:cs typeface="Fira Sans Extra Condensed"/>
                  <a:sym typeface="Fira Sans Extra Condensed"/>
                </a:rPr>
                <a:t>Data Preparation </a:t>
              </a:r>
            </a:p>
          </p:txBody>
        </p:sp>
        <p:sp>
          <p:nvSpPr>
            <p:cNvPr id="899" name="Google Shape;899;p25"/>
            <p:cNvSpPr txBox="1"/>
            <p:nvPr/>
          </p:nvSpPr>
          <p:spPr>
            <a:xfrm>
              <a:off x="4762300" y="1712500"/>
              <a:ext cx="1771800" cy="908419"/>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500" b="1" dirty="0">
                  <a:latin typeface="Fira Sans Extra Condensed"/>
                  <a:ea typeface="Fira Sans Extra Condensed"/>
                  <a:cs typeface="Fira Sans Extra Condensed"/>
                  <a:sym typeface="Fira Sans Extra Condensed"/>
                </a:rPr>
                <a:t>Data Standardization &amp; </a:t>
              </a:r>
              <a:r>
                <a:rPr lang="en-US" sz="1500" b="1" dirty="0" err="1">
                  <a:latin typeface="Fira Sans Extra Condensed"/>
                  <a:ea typeface="Fira Sans Extra Condensed"/>
                  <a:cs typeface="Fira Sans Extra Condensed"/>
                  <a:sym typeface="Fira Sans Extra Condensed"/>
                </a:rPr>
                <a:t>NaN</a:t>
              </a:r>
              <a:r>
                <a:rPr lang="en-US" sz="1500" b="1" dirty="0">
                  <a:latin typeface="Fira Sans Extra Condensed"/>
                  <a:ea typeface="Fira Sans Extra Condensed"/>
                  <a:cs typeface="Fira Sans Extra Condensed"/>
                  <a:sym typeface="Fira Sans Extra Condensed"/>
                </a:rPr>
                <a:t> Value Handling with KNN Imputer </a:t>
              </a:r>
              <a:endParaRPr lang="en-US" sz="1500" b="1" dirty="0">
                <a:solidFill>
                  <a:srgbClr val="000000"/>
                </a:solidFill>
                <a:latin typeface="Fira Sans Extra Condensed"/>
                <a:ea typeface="Fira Sans Extra Condensed"/>
                <a:cs typeface="Fira Sans Extra Condensed"/>
                <a:sym typeface="Fira Sans Extra Condensed"/>
              </a:endParaRPr>
            </a:p>
          </p:txBody>
        </p:sp>
        <p:sp>
          <p:nvSpPr>
            <p:cNvPr id="901" name="Google Shape;901;p25"/>
            <p:cNvSpPr txBox="1"/>
            <p:nvPr/>
          </p:nvSpPr>
          <p:spPr>
            <a:xfrm>
              <a:off x="6155800" y="962025"/>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accent5"/>
                  </a:solidFill>
                  <a:latin typeface="Fira Sans Extra Condensed"/>
                  <a:ea typeface="Fira Sans Extra Condensed"/>
                  <a:cs typeface="Fira Sans Extra Condensed"/>
                  <a:sym typeface="Fira Sans Extra Condensed"/>
                </a:rPr>
                <a:t>03</a:t>
              </a:r>
              <a:endParaRPr b="1" dirty="0">
                <a:solidFill>
                  <a:schemeClr val="accent5"/>
                </a:solidFill>
                <a:latin typeface="Fira Sans Extra Condensed"/>
                <a:ea typeface="Fira Sans Extra Condensed"/>
                <a:cs typeface="Fira Sans Extra Condensed"/>
                <a:sym typeface="Fira Sans Extra Condensed"/>
              </a:endParaRPr>
            </a:p>
          </p:txBody>
        </p:sp>
      </p:grpSp>
      <p:sp>
        <p:nvSpPr>
          <p:cNvPr id="902" name="Google Shape;902;p25"/>
          <p:cNvSpPr/>
          <p:nvPr/>
        </p:nvSpPr>
        <p:spPr>
          <a:xfrm>
            <a:off x="6915000" y="962025"/>
            <a:ext cx="1771800" cy="1752600"/>
          </a:xfrm>
          <a:prstGeom prst="roundRect">
            <a:avLst>
              <a:gd name="adj" fmla="val 1521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3" name="Google Shape;903;p25"/>
          <p:cNvGrpSpPr/>
          <p:nvPr/>
        </p:nvGrpSpPr>
        <p:grpSpPr>
          <a:xfrm>
            <a:off x="6991200" y="962025"/>
            <a:ext cx="1633700" cy="1406233"/>
            <a:chOff x="6991200" y="962025"/>
            <a:chExt cx="1633700" cy="1406233"/>
          </a:xfrm>
        </p:grpSpPr>
        <p:sp>
          <p:nvSpPr>
            <p:cNvPr id="904" name="Google Shape;904;p25"/>
            <p:cNvSpPr/>
            <p:nvPr/>
          </p:nvSpPr>
          <p:spPr>
            <a:xfrm>
              <a:off x="6991200" y="1044971"/>
              <a:ext cx="1371750" cy="61795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algn="ctr"/>
              <a:r>
                <a:rPr lang="en-US" sz="1600" b="1" dirty="0">
                  <a:solidFill>
                    <a:schemeClr val="lt1"/>
                  </a:solidFill>
                  <a:latin typeface="Fira Sans Extra Condensed"/>
                  <a:ea typeface="Fira Sans Extra Condensed"/>
                  <a:cs typeface="Fira Sans Extra Condensed"/>
                  <a:sym typeface="Fira Sans Extra Condensed"/>
                </a:rPr>
                <a:t>Data Preparation </a:t>
              </a:r>
            </a:p>
          </p:txBody>
        </p:sp>
        <p:sp>
          <p:nvSpPr>
            <p:cNvPr id="905" name="Google Shape;905;p25"/>
            <p:cNvSpPr txBox="1"/>
            <p:nvPr/>
          </p:nvSpPr>
          <p:spPr>
            <a:xfrm>
              <a:off x="6991200" y="1762858"/>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latin typeface="Fira Sans Extra Condensed"/>
                  <a:ea typeface="Fira Sans Extra Condensed"/>
                  <a:cs typeface="Fira Sans Extra Condensed"/>
                  <a:sym typeface="Fira Sans Extra Condensed"/>
                </a:rPr>
                <a:t>Correlation Heatmap</a:t>
              </a:r>
              <a:endParaRPr sz="1600" b="1" dirty="0">
                <a:solidFill>
                  <a:srgbClr val="000000"/>
                </a:solidFill>
                <a:latin typeface="Fira Sans Extra Condensed"/>
                <a:ea typeface="Fira Sans Extra Condensed"/>
                <a:cs typeface="Fira Sans Extra Condensed"/>
                <a:sym typeface="Fira Sans Extra Condensed"/>
              </a:endParaRPr>
            </a:p>
          </p:txBody>
        </p:sp>
        <p:sp>
          <p:nvSpPr>
            <p:cNvPr id="907" name="Google Shape;907;p25"/>
            <p:cNvSpPr txBox="1"/>
            <p:nvPr/>
          </p:nvSpPr>
          <p:spPr>
            <a:xfrm>
              <a:off x="8253200" y="962025"/>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6"/>
                  </a:solidFill>
                  <a:latin typeface="Fira Sans Extra Condensed"/>
                  <a:ea typeface="Fira Sans Extra Condensed"/>
                  <a:cs typeface="Fira Sans Extra Condensed"/>
                  <a:sym typeface="Fira Sans Extra Condensed"/>
                </a:rPr>
                <a:t>04</a:t>
              </a:r>
              <a:endParaRPr b="1">
                <a:solidFill>
                  <a:schemeClr val="accent6"/>
                </a:solidFill>
                <a:latin typeface="Fira Sans Extra Condensed"/>
                <a:ea typeface="Fira Sans Extra Condensed"/>
                <a:cs typeface="Fira Sans Extra Condensed"/>
                <a:sym typeface="Fira Sans Extra Condensed"/>
              </a:endParaRPr>
            </a:p>
          </p:txBody>
        </p:sp>
      </p:grpSp>
      <p:cxnSp>
        <p:nvCxnSpPr>
          <p:cNvPr id="908" name="Google Shape;908;p25"/>
          <p:cNvCxnSpPr>
            <a:stCxn id="884" idx="3"/>
            <a:endCxn id="890" idx="1"/>
          </p:cNvCxnSpPr>
          <p:nvPr/>
        </p:nvCxnSpPr>
        <p:spPr>
          <a:xfrm>
            <a:off x="2229000" y="1838325"/>
            <a:ext cx="380700" cy="0"/>
          </a:xfrm>
          <a:prstGeom prst="straightConnector1">
            <a:avLst/>
          </a:prstGeom>
          <a:noFill/>
          <a:ln w="9525" cap="flat" cmpd="sng">
            <a:solidFill>
              <a:schemeClr val="dk2"/>
            </a:solidFill>
            <a:prstDash val="solid"/>
            <a:round/>
            <a:headEnd type="none" w="med" len="med"/>
            <a:tailEnd type="none" w="med" len="med"/>
          </a:ln>
        </p:spPr>
      </p:cxnSp>
      <p:cxnSp>
        <p:nvCxnSpPr>
          <p:cNvPr id="909" name="Google Shape;909;p25"/>
          <p:cNvCxnSpPr>
            <a:stCxn id="890" idx="3"/>
            <a:endCxn id="896" idx="1"/>
          </p:cNvCxnSpPr>
          <p:nvPr/>
        </p:nvCxnSpPr>
        <p:spPr>
          <a:xfrm>
            <a:off x="4381600" y="1838325"/>
            <a:ext cx="380700" cy="0"/>
          </a:xfrm>
          <a:prstGeom prst="straightConnector1">
            <a:avLst/>
          </a:prstGeom>
          <a:noFill/>
          <a:ln w="9525" cap="flat" cmpd="sng">
            <a:solidFill>
              <a:schemeClr val="dk2"/>
            </a:solidFill>
            <a:prstDash val="solid"/>
            <a:round/>
            <a:headEnd type="none" w="med" len="med"/>
            <a:tailEnd type="none" w="med" len="med"/>
          </a:ln>
        </p:spPr>
      </p:cxnSp>
      <p:cxnSp>
        <p:nvCxnSpPr>
          <p:cNvPr id="910" name="Google Shape;910;p25"/>
          <p:cNvCxnSpPr>
            <a:stCxn id="896" idx="3"/>
            <a:endCxn id="902" idx="1"/>
          </p:cNvCxnSpPr>
          <p:nvPr/>
        </p:nvCxnSpPr>
        <p:spPr>
          <a:xfrm>
            <a:off x="6534200" y="1838325"/>
            <a:ext cx="380700" cy="0"/>
          </a:xfrm>
          <a:prstGeom prst="straightConnector1">
            <a:avLst/>
          </a:prstGeom>
          <a:noFill/>
          <a:ln w="9525" cap="flat" cmpd="sng">
            <a:solidFill>
              <a:schemeClr val="dk2"/>
            </a:solidFill>
            <a:prstDash val="solid"/>
            <a:round/>
            <a:headEnd type="none" w="med" len="med"/>
            <a:tailEnd type="none" w="med" len="med"/>
          </a:ln>
        </p:spPr>
      </p:cxnSp>
      <p:sp>
        <p:nvSpPr>
          <p:cNvPr id="911" name="Google Shape;911;p25"/>
          <p:cNvSpPr/>
          <p:nvPr/>
        </p:nvSpPr>
        <p:spPr>
          <a:xfrm>
            <a:off x="640175" y="3093700"/>
            <a:ext cx="1771800" cy="1752600"/>
          </a:xfrm>
          <a:prstGeom prst="roundRect">
            <a:avLst>
              <a:gd name="adj" fmla="val 15217"/>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2" name="Google Shape;912;p25"/>
          <p:cNvGrpSpPr/>
          <p:nvPr/>
        </p:nvGrpSpPr>
        <p:grpSpPr>
          <a:xfrm>
            <a:off x="749849" y="3115300"/>
            <a:ext cx="1629501" cy="1413228"/>
            <a:chOff x="1613849" y="3093700"/>
            <a:chExt cx="1629501" cy="1413228"/>
          </a:xfrm>
        </p:grpSpPr>
        <p:sp>
          <p:nvSpPr>
            <p:cNvPr id="913" name="Google Shape;913;p25"/>
            <p:cNvSpPr/>
            <p:nvPr/>
          </p:nvSpPr>
          <p:spPr>
            <a:xfrm>
              <a:off x="1613850" y="3179850"/>
              <a:ext cx="1304800" cy="54385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solidFill>
                    <a:schemeClr val="lt1"/>
                  </a:solidFill>
                  <a:latin typeface="Fira Sans Extra Condensed"/>
                  <a:ea typeface="Fira Sans Extra Condensed"/>
                  <a:cs typeface="Fira Sans Extra Condensed"/>
                  <a:sym typeface="Fira Sans Extra Condensed"/>
                </a:rPr>
                <a:t>Data Preparation </a:t>
              </a:r>
            </a:p>
          </p:txBody>
        </p:sp>
        <p:sp>
          <p:nvSpPr>
            <p:cNvPr id="914" name="Google Shape;914;p25"/>
            <p:cNvSpPr txBox="1"/>
            <p:nvPr/>
          </p:nvSpPr>
          <p:spPr>
            <a:xfrm>
              <a:off x="1613849" y="3901528"/>
              <a:ext cx="1614725"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latin typeface="Fira Sans Extra Condensed"/>
                  <a:ea typeface="Fira Sans Extra Condensed"/>
                  <a:cs typeface="Fira Sans Extra Condensed"/>
                  <a:sym typeface="Fira Sans Extra Condensed"/>
                </a:rPr>
                <a:t>Oversampling Using </a:t>
              </a:r>
              <a:r>
                <a:rPr lang="en-US" sz="1600" b="1" dirty="0" err="1">
                  <a:latin typeface="Fira Sans Extra Condensed"/>
                  <a:ea typeface="Fira Sans Extra Condensed"/>
                  <a:cs typeface="Fira Sans Extra Condensed"/>
                  <a:sym typeface="Fira Sans Extra Condensed"/>
                </a:rPr>
                <a:t>BorderlineSMOTE</a:t>
              </a:r>
              <a:endParaRPr sz="1600" b="1" dirty="0">
                <a:solidFill>
                  <a:srgbClr val="000000"/>
                </a:solidFill>
                <a:latin typeface="Fira Sans Extra Condensed"/>
                <a:ea typeface="Fira Sans Extra Condensed"/>
                <a:cs typeface="Fira Sans Extra Condensed"/>
                <a:sym typeface="Fira Sans Extra Condensed"/>
              </a:endParaRPr>
            </a:p>
          </p:txBody>
        </p:sp>
        <p:sp>
          <p:nvSpPr>
            <p:cNvPr id="916" name="Google Shape;916;p25"/>
            <p:cNvSpPr txBox="1"/>
            <p:nvPr/>
          </p:nvSpPr>
          <p:spPr>
            <a:xfrm>
              <a:off x="2871650" y="3093700"/>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3"/>
                  </a:solidFill>
                  <a:latin typeface="Fira Sans Extra Condensed"/>
                  <a:ea typeface="Fira Sans Extra Condensed"/>
                  <a:cs typeface="Fira Sans Extra Condensed"/>
                  <a:sym typeface="Fira Sans Extra Condensed"/>
                </a:rPr>
                <a:t>05</a:t>
              </a:r>
              <a:endParaRPr b="1">
                <a:solidFill>
                  <a:schemeClr val="accent3"/>
                </a:solidFill>
                <a:latin typeface="Fira Sans Extra Condensed"/>
                <a:ea typeface="Fira Sans Extra Condensed"/>
                <a:cs typeface="Fira Sans Extra Condensed"/>
                <a:sym typeface="Fira Sans Extra Condensed"/>
              </a:endParaRPr>
            </a:p>
          </p:txBody>
        </p:sp>
      </p:grpSp>
      <p:sp>
        <p:nvSpPr>
          <p:cNvPr id="917" name="Google Shape;917;p25"/>
          <p:cNvSpPr/>
          <p:nvPr/>
        </p:nvSpPr>
        <p:spPr>
          <a:xfrm>
            <a:off x="2937250" y="3086500"/>
            <a:ext cx="1771800" cy="1752600"/>
          </a:xfrm>
          <a:prstGeom prst="roundRect">
            <a:avLst>
              <a:gd name="adj" fmla="val 15217"/>
            </a:avLst>
          </a:prstGeom>
          <a:solidFill>
            <a:srgbClr val="26EAB8">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8" name="Google Shape;918;p25"/>
          <p:cNvGrpSpPr/>
          <p:nvPr/>
        </p:nvGrpSpPr>
        <p:grpSpPr>
          <a:xfrm>
            <a:off x="2976200" y="3093700"/>
            <a:ext cx="1718450" cy="1455275"/>
            <a:chOff x="3753800" y="3093700"/>
            <a:chExt cx="1718450" cy="1455275"/>
          </a:xfrm>
        </p:grpSpPr>
        <p:sp>
          <p:nvSpPr>
            <p:cNvPr id="919" name="Google Shape;919;p25"/>
            <p:cNvSpPr/>
            <p:nvPr/>
          </p:nvSpPr>
          <p:spPr>
            <a:xfrm>
              <a:off x="3753800" y="3149776"/>
              <a:ext cx="1343499" cy="56514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solidFill>
                    <a:schemeClr val="lt1"/>
                  </a:solidFill>
                  <a:latin typeface="Fira Sans Extra Condensed"/>
                  <a:ea typeface="Fira Sans Extra Condensed"/>
                  <a:cs typeface="Fira Sans Extra Condensed"/>
                  <a:sym typeface="Fira Sans Extra Condensed"/>
                </a:rPr>
                <a:t>Model Training</a:t>
              </a:r>
              <a:r>
                <a:rPr lang="en-US" sz="1800" b="1" dirty="0">
                  <a:solidFill>
                    <a:schemeClr val="lt1"/>
                  </a:solidFill>
                  <a:latin typeface="Fira Sans Extra Condensed"/>
                  <a:ea typeface="Fira Sans Extra Condensed"/>
                  <a:cs typeface="Fira Sans Extra Condensed"/>
                  <a:sym typeface="Fira Sans Extra Condensed"/>
                </a:rPr>
                <a:t> </a:t>
              </a:r>
            </a:p>
          </p:txBody>
        </p:sp>
        <p:sp>
          <p:nvSpPr>
            <p:cNvPr id="920" name="Google Shape;920;p25"/>
            <p:cNvSpPr txBox="1"/>
            <p:nvPr/>
          </p:nvSpPr>
          <p:spPr>
            <a:xfrm>
              <a:off x="3762250" y="3943575"/>
              <a:ext cx="1710000" cy="605400"/>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sz="1600" b="1" dirty="0">
                  <a:latin typeface="Fira Sans Extra Condensed"/>
                  <a:ea typeface="Fira Sans Extra Condensed"/>
                  <a:cs typeface="Fira Sans Extra Condensed"/>
                  <a:sym typeface="Fira Sans Extra Condensed"/>
                </a:rPr>
                <a:t>Train Test Split (25% Test)</a:t>
              </a:r>
            </a:p>
            <a:p>
              <a:pPr marL="285750" lvl="0" indent="-285750" algn="l" rtl="0">
                <a:spcBef>
                  <a:spcPts val="0"/>
                </a:spcBef>
                <a:spcAft>
                  <a:spcPts val="0"/>
                </a:spcAft>
                <a:buFont typeface="Arial" panose="020B0604020202020204" pitchFamily="34" charset="0"/>
                <a:buChar char="•"/>
              </a:pPr>
              <a:r>
                <a:rPr lang="en-US" sz="1600" b="1" dirty="0">
                  <a:latin typeface="Fira Sans Extra Condensed"/>
                  <a:ea typeface="Fira Sans Extra Condensed"/>
                  <a:cs typeface="Fira Sans Extra Condensed"/>
                  <a:sym typeface="Fira Sans Extra Condensed"/>
                </a:rPr>
                <a:t>Stratified K folds (10 folds)</a:t>
              </a:r>
            </a:p>
          </p:txBody>
        </p:sp>
        <p:sp>
          <p:nvSpPr>
            <p:cNvPr id="922" name="Google Shape;922;p25"/>
            <p:cNvSpPr txBox="1"/>
            <p:nvPr/>
          </p:nvSpPr>
          <p:spPr>
            <a:xfrm>
              <a:off x="5038650" y="3093700"/>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accent2"/>
                  </a:solidFill>
                  <a:latin typeface="Fira Sans Extra Condensed"/>
                  <a:ea typeface="Fira Sans Extra Condensed"/>
                  <a:cs typeface="Fira Sans Extra Condensed"/>
                  <a:sym typeface="Fira Sans Extra Condensed"/>
                </a:rPr>
                <a:t>06</a:t>
              </a:r>
              <a:endParaRPr b="1" dirty="0">
                <a:solidFill>
                  <a:schemeClr val="accent2"/>
                </a:solidFill>
                <a:latin typeface="Fira Sans Extra Condensed"/>
                <a:ea typeface="Fira Sans Extra Condensed"/>
                <a:cs typeface="Fira Sans Extra Condensed"/>
                <a:sym typeface="Fira Sans Extra Condensed"/>
              </a:endParaRPr>
            </a:p>
          </p:txBody>
        </p:sp>
      </p:grpSp>
      <p:sp>
        <p:nvSpPr>
          <p:cNvPr id="923" name="Google Shape;923;p25"/>
          <p:cNvSpPr/>
          <p:nvPr/>
        </p:nvSpPr>
        <p:spPr>
          <a:xfrm>
            <a:off x="5032250" y="3093700"/>
            <a:ext cx="1771800" cy="1752600"/>
          </a:xfrm>
          <a:prstGeom prst="roundRect">
            <a:avLst>
              <a:gd name="adj" fmla="val 11930"/>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4" name="Google Shape;924;p25"/>
          <p:cNvGrpSpPr/>
          <p:nvPr/>
        </p:nvGrpSpPr>
        <p:grpSpPr>
          <a:xfrm>
            <a:off x="5007100" y="3100900"/>
            <a:ext cx="1771000" cy="1475913"/>
            <a:chOff x="5842300" y="3093700"/>
            <a:chExt cx="1771000" cy="1475913"/>
          </a:xfrm>
        </p:grpSpPr>
        <p:sp>
          <p:nvSpPr>
            <p:cNvPr id="925" name="Google Shape;925;p25"/>
            <p:cNvSpPr/>
            <p:nvPr/>
          </p:nvSpPr>
          <p:spPr>
            <a:xfrm>
              <a:off x="5966900" y="3168624"/>
              <a:ext cx="1225900" cy="540105"/>
            </a:xfrm>
            <a:prstGeom prst="roundRect">
              <a:avLst>
                <a:gd name="adj" fmla="val 50000"/>
              </a:avLst>
            </a:prstGeom>
            <a:solidFill>
              <a:schemeClr val="accent1">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solidFill>
                    <a:schemeClr val="lt1"/>
                  </a:solidFill>
                  <a:latin typeface="Fira Sans Extra Condensed"/>
                  <a:ea typeface="Fira Sans Extra Condensed"/>
                  <a:cs typeface="Fira Sans Extra Condensed"/>
                  <a:sym typeface="Fira Sans Extra Condensed"/>
                </a:rPr>
                <a:t>Model</a:t>
              </a:r>
            </a:p>
            <a:p>
              <a:pPr marL="0" lvl="0" indent="0" algn="ctr" rtl="0">
                <a:spcBef>
                  <a:spcPts val="0"/>
                </a:spcBef>
                <a:spcAft>
                  <a:spcPts val="0"/>
                </a:spcAft>
                <a:buNone/>
              </a:pPr>
              <a:r>
                <a:rPr lang="en-US" sz="1600" b="1" dirty="0">
                  <a:solidFill>
                    <a:schemeClr val="lt1"/>
                  </a:solidFill>
                  <a:latin typeface="Fira Sans Extra Condensed"/>
                  <a:ea typeface="Fira Sans Extra Condensed"/>
                  <a:cs typeface="Fira Sans Extra Condensed"/>
                  <a:sym typeface="Fira Sans Extra Condensed"/>
                </a:rPr>
                <a:t>Evaluation</a:t>
              </a:r>
              <a:endParaRPr sz="1200" dirty="0">
                <a:solidFill>
                  <a:schemeClr val="lt1"/>
                </a:solidFill>
              </a:endParaRPr>
            </a:p>
          </p:txBody>
        </p:sp>
        <p:sp>
          <p:nvSpPr>
            <p:cNvPr id="926" name="Google Shape;926;p25"/>
            <p:cNvSpPr txBox="1"/>
            <p:nvPr/>
          </p:nvSpPr>
          <p:spPr>
            <a:xfrm>
              <a:off x="5842300" y="3933219"/>
              <a:ext cx="1771000" cy="636394"/>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b="1" dirty="0">
                  <a:solidFill>
                    <a:srgbClr val="000000"/>
                  </a:solidFill>
                  <a:latin typeface="Fira Sans Extra Condensed"/>
                  <a:ea typeface="Fira Sans Extra Condensed"/>
                  <a:cs typeface="Fira Sans Extra Condensed"/>
                  <a:sym typeface="Fira Sans Extra Condensed"/>
                </a:rPr>
                <a:t>Confusion Matrix</a:t>
              </a:r>
            </a:p>
            <a:p>
              <a:pPr marL="285750" lvl="0" indent="-285750" algn="l" rtl="0">
                <a:spcBef>
                  <a:spcPts val="0"/>
                </a:spcBef>
                <a:spcAft>
                  <a:spcPts val="0"/>
                </a:spcAft>
                <a:buFont typeface="Arial" panose="020B0604020202020204" pitchFamily="34" charset="0"/>
                <a:buChar char="•"/>
              </a:pPr>
              <a:r>
                <a:rPr lang="en-US" b="1" dirty="0">
                  <a:latin typeface="Fira Sans Extra Condensed"/>
                  <a:ea typeface="Fira Sans Extra Condensed"/>
                  <a:cs typeface="Fira Sans Extra Condensed"/>
                  <a:sym typeface="Fira Sans Extra Condensed"/>
                </a:rPr>
                <a:t>Classification Report</a:t>
              </a:r>
            </a:p>
            <a:p>
              <a:pPr marL="285750" lvl="0" indent="-285750" algn="l" rtl="0">
                <a:spcBef>
                  <a:spcPts val="0"/>
                </a:spcBef>
                <a:spcAft>
                  <a:spcPts val="0"/>
                </a:spcAft>
                <a:buFont typeface="Arial" panose="020B0604020202020204" pitchFamily="34" charset="0"/>
                <a:buChar char="•"/>
              </a:pPr>
              <a:r>
                <a:rPr lang="en-US" b="1" dirty="0">
                  <a:solidFill>
                    <a:srgbClr val="000000"/>
                  </a:solidFill>
                  <a:latin typeface="Fira Sans Extra Condensed"/>
                  <a:ea typeface="Fira Sans Extra Condensed"/>
                  <a:cs typeface="Fira Sans Extra Condensed"/>
                  <a:sym typeface="Fira Sans Extra Condensed"/>
                </a:rPr>
                <a:t>ROC Curve and AUC</a:t>
              </a:r>
            </a:p>
          </p:txBody>
        </p:sp>
        <p:sp>
          <p:nvSpPr>
            <p:cNvPr id="928" name="Google Shape;928;p25"/>
            <p:cNvSpPr txBox="1"/>
            <p:nvPr/>
          </p:nvSpPr>
          <p:spPr>
            <a:xfrm>
              <a:off x="7176850" y="3093700"/>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accent1"/>
                  </a:solidFill>
                  <a:latin typeface="Fira Sans Extra Condensed"/>
                  <a:ea typeface="Fira Sans Extra Condensed"/>
                  <a:cs typeface="Fira Sans Extra Condensed"/>
                  <a:sym typeface="Fira Sans Extra Condensed"/>
                </a:rPr>
                <a:t>07</a:t>
              </a:r>
              <a:endParaRPr b="1" dirty="0">
                <a:solidFill>
                  <a:schemeClr val="accent1"/>
                </a:solidFill>
                <a:latin typeface="Fira Sans Extra Condensed"/>
                <a:ea typeface="Fira Sans Extra Condensed"/>
                <a:cs typeface="Fira Sans Extra Condensed"/>
                <a:sym typeface="Fira Sans Extra Condensed"/>
              </a:endParaRPr>
            </a:p>
          </p:txBody>
        </p:sp>
      </p:grpSp>
      <p:cxnSp>
        <p:nvCxnSpPr>
          <p:cNvPr id="929" name="Google Shape;929;p25"/>
          <p:cNvCxnSpPr>
            <a:stCxn id="911" idx="3"/>
            <a:endCxn id="917" idx="1"/>
          </p:cNvCxnSpPr>
          <p:nvPr/>
        </p:nvCxnSpPr>
        <p:spPr>
          <a:xfrm flipV="1">
            <a:off x="2411975" y="3962800"/>
            <a:ext cx="525275" cy="7200"/>
          </a:xfrm>
          <a:prstGeom prst="straightConnector1">
            <a:avLst/>
          </a:prstGeom>
          <a:noFill/>
          <a:ln w="9525" cap="flat" cmpd="sng">
            <a:solidFill>
              <a:schemeClr val="dk2"/>
            </a:solidFill>
            <a:prstDash val="solid"/>
            <a:round/>
            <a:headEnd type="none" w="med" len="med"/>
            <a:tailEnd type="none" w="med" len="med"/>
          </a:ln>
        </p:spPr>
      </p:cxnSp>
      <p:cxnSp>
        <p:nvCxnSpPr>
          <p:cNvPr id="930" name="Google Shape;930;p25"/>
          <p:cNvCxnSpPr>
            <a:stCxn id="917" idx="3"/>
            <a:endCxn id="923" idx="1"/>
          </p:cNvCxnSpPr>
          <p:nvPr/>
        </p:nvCxnSpPr>
        <p:spPr>
          <a:xfrm>
            <a:off x="4709050" y="3962800"/>
            <a:ext cx="323200" cy="7200"/>
          </a:xfrm>
          <a:prstGeom prst="straightConnector1">
            <a:avLst/>
          </a:prstGeom>
          <a:noFill/>
          <a:ln w="9525" cap="flat" cmpd="sng">
            <a:solidFill>
              <a:schemeClr val="dk2"/>
            </a:solidFill>
            <a:prstDash val="solid"/>
            <a:round/>
            <a:headEnd type="none" w="med" len="med"/>
            <a:tailEnd type="none" w="med" len="med"/>
          </a:ln>
        </p:spPr>
      </p:cxnSp>
      <p:cxnSp>
        <p:nvCxnSpPr>
          <p:cNvPr id="931" name="Google Shape;931;p25"/>
          <p:cNvCxnSpPr>
            <a:stCxn id="902" idx="2"/>
            <a:endCxn id="911" idx="0"/>
          </p:cNvCxnSpPr>
          <p:nvPr/>
        </p:nvCxnSpPr>
        <p:spPr>
          <a:xfrm rot="5400000">
            <a:off x="4473951" y="-233250"/>
            <a:ext cx="379075" cy="6274825"/>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56" name="Google Shape;923;p25">
            <a:extLst>
              <a:ext uri="{FF2B5EF4-FFF2-40B4-BE49-F238E27FC236}">
                <a16:creationId xmlns:a16="http://schemas.microsoft.com/office/drawing/2014/main" id="{D5DA5117-9361-49C5-BADC-5D42F1582F70}"/>
              </a:ext>
            </a:extLst>
          </p:cNvPr>
          <p:cNvSpPr/>
          <p:nvPr/>
        </p:nvSpPr>
        <p:spPr>
          <a:xfrm>
            <a:off x="7044200" y="3086458"/>
            <a:ext cx="2031850" cy="1752600"/>
          </a:xfrm>
          <a:prstGeom prst="roundRect">
            <a:avLst>
              <a:gd name="adj" fmla="val 15217"/>
            </a:avLst>
          </a:prstGeom>
          <a:solidFill>
            <a:schemeClr val="accent5">
              <a:alpha val="12549"/>
            </a:schemeClr>
          </a:solid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endParaRPr lang="en-US" b="1" dirty="0">
              <a:latin typeface="Fira Sans Extra Condensed"/>
              <a:sym typeface="Fira Sans Extra Condensed"/>
            </a:endParaRPr>
          </a:p>
          <a:p>
            <a:pPr marL="285750" lvl="0" indent="-285750" algn="l" rtl="0">
              <a:spcBef>
                <a:spcPts val="0"/>
              </a:spcBef>
              <a:spcAft>
                <a:spcPts val="0"/>
              </a:spcAft>
              <a:buFont typeface="Arial" panose="020B0604020202020204" pitchFamily="34" charset="0"/>
              <a:buChar char="•"/>
            </a:pPr>
            <a:endParaRPr lang="en-US" b="1" dirty="0">
              <a:latin typeface="Fira Sans Extra Condensed"/>
              <a:sym typeface="Fira Sans Extra Condensed"/>
            </a:endParaRPr>
          </a:p>
          <a:p>
            <a:pPr marL="285750" lvl="0" indent="-285750" algn="l" rtl="0">
              <a:spcBef>
                <a:spcPts val="0"/>
              </a:spcBef>
              <a:spcAft>
                <a:spcPts val="0"/>
              </a:spcAft>
              <a:buFont typeface="Arial" panose="020B0604020202020204" pitchFamily="34" charset="0"/>
              <a:buChar char="•"/>
            </a:pPr>
            <a:r>
              <a:rPr lang="en-US" b="1" dirty="0">
                <a:latin typeface="Fira Sans Extra Condensed"/>
                <a:sym typeface="Fira Sans Extra Condensed"/>
              </a:rPr>
              <a:t>Parameter Tuning</a:t>
            </a:r>
          </a:p>
          <a:p>
            <a:pPr marL="285750" lvl="0" indent="-285750" algn="l" rtl="0">
              <a:spcBef>
                <a:spcPts val="0"/>
              </a:spcBef>
              <a:spcAft>
                <a:spcPts val="0"/>
              </a:spcAft>
              <a:buFont typeface="Arial" panose="020B0604020202020204" pitchFamily="34" charset="0"/>
              <a:buChar char="•"/>
            </a:pPr>
            <a:r>
              <a:rPr lang="en-US" b="1" dirty="0">
                <a:latin typeface="Fira Sans Extra Condensed"/>
                <a:sym typeface="Fira Sans Extra Condensed"/>
              </a:rPr>
              <a:t>Voting ensemble</a:t>
            </a:r>
          </a:p>
          <a:p>
            <a:pPr marL="285750" lvl="0" indent="-285750" algn="l" rtl="0">
              <a:spcBef>
                <a:spcPts val="0"/>
              </a:spcBef>
              <a:spcAft>
                <a:spcPts val="0"/>
              </a:spcAft>
              <a:buFont typeface="Arial" panose="020B0604020202020204" pitchFamily="34" charset="0"/>
              <a:buChar char="•"/>
            </a:pPr>
            <a:r>
              <a:rPr lang="en-US" b="1" dirty="0">
                <a:latin typeface="Fira Sans Extra Condensed"/>
                <a:sym typeface="Fira Sans Extra Condensed"/>
              </a:rPr>
              <a:t>Classification report improvement </a:t>
            </a:r>
            <a:endParaRPr dirty="0"/>
          </a:p>
        </p:txBody>
      </p:sp>
      <p:cxnSp>
        <p:nvCxnSpPr>
          <p:cNvPr id="58" name="Google Shape;930;p25">
            <a:extLst>
              <a:ext uri="{FF2B5EF4-FFF2-40B4-BE49-F238E27FC236}">
                <a16:creationId xmlns:a16="http://schemas.microsoft.com/office/drawing/2014/main" id="{3297AD6B-321A-4A9D-92C1-D65F995991D3}"/>
              </a:ext>
            </a:extLst>
          </p:cNvPr>
          <p:cNvCxnSpPr>
            <a:cxnSpLocks/>
            <a:stCxn id="923" idx="3"/>
            <a:endCxn id="56" idx="1"/>
          </p:cNvCxnSpPr>
          <p:nvPr/>
        </p:nvCxnSpPr>
        <p:spPr>
          <a:xfrm flipV="1">
            <a:off x="6804050" y="3962758"/>
            <a:ext cx="240150" cy="7242"/>
          </a:xfrm>
          <a:prstGeom prst="straightConnector1">
            <a:avLst/>
          </a:prstGeom>
          <a:noFill/>
          <a:ln w="9525" cap="flat" cmpd="sng">
            <a:solidFill>
              <a:schemeClr val="dk2"/>
            </a:solidFill>
            <a:prstDash val="solid"/>
            <a:round/>
            <a:headEnd type="none" w="med" len="med"/>
            <a:tailEnd type="none" w="med" len="med"/>
          </a:ln>
        </p:spPr>
      </p:cxnSp>
      <p:sp>
        <p:nvSpPr>
          <p:cNvPr id="59" name="Google Shape;925;p25">
            <a:extLst>
              <a:ext uri="{FF2B5EF4-FFF2-40B4-BE49-F238E27FC236}">
                <a16:creationId xmlns:a16="http://schemas.microsoft.com/office/drawing/2014/main" id="{8600F5A0-F8A3-4942-B2AD-FA537D5F2575}"/>
              </a:ext>
            </a:extLst>
          </p:cNvPr>
          <p:cNvSpPr/>
          <p:nvPr/>
        </p:nvSpPr>
        <p:spPr>
          <a:xfrm>
            <a:off x="7127250" y="3126516"/>
            <a:ext cx="1488550" cy="611660"/>
          </a:xfrm>
          <a:prstGeom prst="roundRect">
            <a:avLst>
              <a:gd name="adj" fmla="val 50000"/>
            </a:avLst>
          </a:prstGeom>
          <a:solidFill>
            <a:schemeClr val="accent5">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solidFill>
                  <a:schemeClr val="lt1"/>
                </a:solidFill>
                <a:latin typeface="Fira Sans Extra Condensed"/>
                <a:ea typeface="Fira Sans Extra Condensed"/>
                <a:cs typeface="Fira Sans Extra Condensed"/>
                <a:sym typeface="Fira Sans Extra Condensed"/>
              </a:rPr>
              <a:t>Model</a:t>
            </a:r>
          </a:p>
          <a:p>
            <a:pPr marL="0" lvl="0" indent="0" algn="ctr" rtl="0">
              <a:spcBef>
                <a:spcPts val="0"/>
              </a:spcBef>
              <a:spcAft>
                <a:spcPts val="0"/>
              </a:spcAft>
              <a:buNone/>
            </a:pPr>
            <a:r>
              <a:rPr lang="en-US" sz="1600" b="1" dirty="0">
                <a:solidFill>
                  <a:schemeClr val="lt1"/>
                </a:solidFill>
                <a:latin typeface="Fira Sans Extra Condensed"/>
                <a:sym typeface="Fira Sans Extra Condensed"/>
              </a:rPr>
              <a:t>Improvement</a:t>
            </a:r>
            <a:endParaRPr sz="1200" dirty="0">
              <a:solidFill>
                <a:schemeClr val="lt1"/>
              </a:solidFill>
            </a:endParaRPr>
          </a:p>
        </p:txBody>
      </p:sp>
      <p:sp>
        <p:nvSpPr>
          <p:cNvPr id="60" name="Google Shape;928;p25">
            <a:extLst>
              <a:ext uri="{FF2B5EF4-FFF2-40B4-BE49-F238E27FC236}">
                <a16:creationId xmlns:a16="http://schemas.microsoft.com/office/drawing/2014/main" id="{DDF01B27-71B1-44E5-BEF8-9C6711D98299}"/>
              </a:ext>
            </a:extLst>
          </p:cNvPr>
          <p:cNvSpPr txBox="1"/>
          <p:nvPr/>
        </p:nvSpPr>
        <p:spPr>
          <a:xfrm>
            <a:off x="8527350" y="3086500"/>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accent5">
                    <a:lumMod val="50000"/>
                  </a:schemeClr>
                </a:solidFill>
                <a:latin typeface="Fira Sans Extra Condensed"/>
                <a:ea typeface="Fira Sans Extra Condensed"/>
                <a:cs typeface="Fira Sans Extra Condensed"/>
                <a:sym typeface="Fira Sans Extra Condensed"/>
              </a:rPr>
              <a:t>08</a:t>
            </a:r>
            <a:endParaRPr b="1" dirty="0">
              <a:solidFill>
                <a:schemeClr val="accent5">
                  <a:lumMod val="50000"/>
                </a:schemeClr>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1184" name="Google Shape;1184;p2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Machine Learning Models Used</a:t>
            </a:r>
            <a:endParaRPr dirty="0"/>
          </a:p>
        </p:txBody>
      </p:sp>
      <p:graphicFrame>
        <p:nvGraphicFramePr>
          <p:cNvPr id="1185" name="Google Shape;1185;p29"/>
          <p:cNvGraphicFramePr/>
          <p:nvPr>
            <p:extLst>
              <p:ext uri="{D42A27DB-BD31-4B8C-83A1-F6EECF244321}">
                <p14:modId xmlns:p14="http://schemas.microsoft.com/office/powerpoint/2010/main" val="3301337761"/>
              </p:ext>
            </p:extLst>
          </p:nvPr>
        </p:nvGraphicFramePr>
        <p:xfrm>
          <a:off x="457200" y="922262"/>
          <a:ext cx="4330185" cy="3783780"/>
        </p:xfrm>
        <a:graphic>
          <a:graphicData uri="http://schemas.openxmlformats.org/drawingml/2006/table">
            <a:tbl>
              <a:tblPr>
                <a:noFill/>
                <a:tableStyleId>{E61E01C5-8CC9-41F0-A7A5-EBF3D20F9597}</a:tableStyleId>
              </a:tblPr>
              <a:tblGrid>
                <a:gridCol w="424420">
                  <a:extLst>
                    <a:ext uri="{9D8B030D-6E8A-4147-A177-3AD203B41FA5}">
                      <a16:colId xmlns:a16="http://schemas.microsoft.com/office/drawing/2014/main" val="20000"/>
                    </a:ext>
                  </a:extLst>
                </a:gridCol>
                <a:gridCol w="3905765">
                  <a:extLst>
                    <a:ext uri="{9D8B030D-6E8A-4147-A177-3AD203B41FA5}">
                      <a16:colId xmlns:a16="http://schemas.microsoft.com/office/drawing/2014/main" val="20001"/>
                    </a:ext>
                  </a:extLst>
                </a:gridCol>
              </a:tblGrid>
              <a:tr h="630630">
                <a:tc>
                  <a:txBody>
                    <a:bodyPr/>
                    <a:lstStyle/>
                    <a:p>
                      <a:pPr marL="0" lvl="0" indent="0" algn="l" rtl="0">
                        <a:spcBef>
                          <a:spcPts val="0"/>
                        </a:spcBef>
                        <a:spcAft>
                          <a:spcPts val="0"/>
                        </a:spcAft>
                        <a:buNone/>
                      </a:pPr>
                      <a:r>
                        <a:rPr lang="en" sz="1600" b="1">
                          <a:solidFill>
                            <a:schemeClr val="accent1"/>
                          </a:solidFill>
                          <a:latin typeface="Fira Sans Extra Condensed"/>
                          <a:ea typeface="Fira Sans Extra Condensed"/>
                          <a:cs typeface="Fira Sans Extra Condensed"/>
                          <a:sym typeface="Fira Sans Extra Condensed"/>
                        </a:rPr>
                        <a:t>01</a:t>
                      </a:r>
                      <a:endParaRPr sz="1600" b="1">
                        <a:solidFill>
                          <a:schemeClr val="accen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US" sz="1600" b="1" dirty="0">
                          <a:solidFill>
                            <a:schemeClr val="dk1"/>
                          </a:solidFill>
                          <a:latin typeface="Fira Sans Extra Condensed"/>
                          <a:ea typeface="Fira Sans Extra Condensed"/>
                          <a:cs typeface="Fira Sans Extra Condensed"/>
                          <a:sym typeface="Fira Sans Extra Condensed"/>
                        </a:rPr>
                        <a:t>Logistic Regression</a:t>
                      </a:r>
                      <a:endParaRPr sz="1600"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630630">
                <a:tc>
                  <a:txBody>
                    <a:bodyPr/>
                    <a:lstStyle/>
                    <a:p>
                      <a:pPr marL="0" lvl="0" indent="0" algn="l" rtl="0">
                        <a:spcBef>
                          <a:spcPts val="0"/>
                        </a:spcBef>
                        <a:spcAft>
                          <a:spcPts val="0"/>
                        </a:spcAft>
                        <a:buNone/>
                      </a:pPr>
                      <a:r>
                        <a:rPr lang="en" sz="1600" b="1" dirty="0">
                          <a:solidFill>
                            <a:schemeClr val="accent4"/>
                          </a:solidFill>
                          <a:latin typeface="Fira Sans Extra Condensed"/>
                          <a:ea typeface="Fira Sans Extra Condensed"/>
                          <a:cs typeface="Fira Sans Extra Condensed"/>
                          <a:sym typeface="Fira Sans Extra Condensed"/>
                        </a:rPr>
                        <a:t>02</a:t>
                      </a:r>
                      <a:endParaRPr sz="1600" b="1" dirty="0">
                        <a:solidFill>
                          <a:schemeClr val="accent4"/>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KNN</a:t>
                      </a:r>
                      <a:endParaRPr sz="1600"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630630">
                <a:tc>
                  <a:txBody>
                    <a:bodyPr/>
                    <a:lstStyle/>
                    <a:p>
                      <a:pPr marL="0" lvl="0" indent="0" algn="l" rtl="0">
                        <a:spcBef>
                          <a:spcPts val="0"/>
                        </a:spcBef>
                        <a:spcAft>
                          <a:spcPts val="0"/>
                        </a:spcAft>
                        <a:buNone/>
                      </a:pPr>
                      <a:r>
                        <a:rPr lang="en" sz="1600" b="1" dirty="0">
                          <a:solidFill>
                            <a:schemeClr val="accent5"/>
                          </a:solidFill>
                          <a:latin typeface="Fira Sans Extra Condensed"/>
                          <a:ea typeface="Fira Sans Extra Condensed"/>
                          <a:cs typeface="Fira Sans Extra Condensed"/>
                          <a:sym typeface="Fira Sans Extra Condensed"/>
                        </a:rPr>
                        <a:t>03</a:t>
                      </a:r>
                      <a:endParaRPr sz="1600" b="1" dirty="0">
                        <a:solidFill>
                          <a:schemeClr val="accent5"/>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Random Forest</a:t>
                      </a:r>
                      <a:endParaRPr sz="1600"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630630">
                <a:tc>
                  <a:txBody>
                    <a:bodyPr/>
                    <a:lstStyle/>
                    <a:p>
                      <a:pPr marL="0" lvl="0" indent="0" algn="l" rtl="0">
                        <a:spcBef>
                          <a:spcPts val="0"/>
                        </a:spcBef>
                        <a:spcAft>
                          <a:spcPts val="0"/>
                        </a:spcAft>
                        <a:buNone/>
                      </a:pPr>
                      <a:r>
                        <a:rPr lang="en" sz="1600" b="1" dirty="0">
                          <a:solidFill>
                            <a:schemeClr val="accent6"/>
                          </a:solidFill>
                          <a:latin typeface="Fira Sans Extra Condensed"/>
                          <a:ea typeface="Fira Sans Extra Condensed"/>
                          <a:cs typeface="Fira Sans Extra Condensed"/>
                          <a:sym typeface="Fira Sans Extra Condensed"/>
                        </a:rPr>
                        <a:t>04</a:t>
                      </a:r>
                      <a:endParaRPr sz="1600" b="1" dirty="0">
                        <a:solidFill>
                          <a:schemeClr val="accent6"/>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SVM</a:t>
                      </a:r>
                      <a:endParaRPr sz="1600"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6"/>
                  </a:ext>
                </a:extLst>
              </a:tr>
              <a:tr h="630630">
                <a:tc>
                  <a:txBody>
                    <a:bodyPr/>
                    <a:lstStyle/>
                    <a:p>
                      <a:pPr marL="0" lvl="0" indent="0" algn="l" rtl="0">
                        <a:spcBef>
                          <a:spcPts val="0"/>
                        </a:spcBef>
                        <a:spcAft>
                          <a:spcPts val="0"/>
                        </a:spcAft>
                        <a:buNone/>
                      </a:pPr>
                      <a:r>
                        <a:rPr lang="en" sz="1600" b="1" dirty="0">
                          <a:solidFill>
                            <a:schemeClr val="accent3"/>
                          </a:solidFill>
                          <a:latin typeface="Fira Sans Extra Condensed"/>
                          <a:ea typeface="Fira Sans Extra Condensed"/>
                          <a:cs typeface="Fira Sans Extra Condensed"/>
                          <a:sym typeface="Fira Sans Extra Condensed"/>
                        </a:rPr>
                        <a:t>05</a:t>
                      </a:r>
                      <a:endParaRPr sz="1600" b="1" dirty="0">
                        <a:solidFill>
                          <a:schemeClr val="accent3"/>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Adaboost</a:t>
                      </a:r>
                      <a:endParaRPr sz="1600"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8"/>
                  </a:ext>
                </a:extLst>
              </a:tr>
              <a:tr h="630630">
                <a:tc>
                  <a:txBody>
                    <a:bodyPr/>
                    <a:lstStyle/>
                    <a:p>
                      <a:pPr marL="0" lvl="0" indent="0" algn="l" rtl="0">
                        <a:spcBef>
                          <a:spcPts val="0"/>
                        </a:spcBef>
                        <a:spcAft>
                          <a:spcPts val="0"/>
                        </a:spcAft>
                        <a:buNone/>
                      </a:pPr>
                      <a:r>
                        <a:rPr lang="en" sz="1600" b="1" dirty="0">
                          <a:solidFill>
                            <a:srgbClr val="00B050"/>
                          </a:solidFill>
                          <a:latin typeface="Fira Sans Extra Condensed"/>
                          <a:ea typeface="Fira Sans Extra Condensed"/>
                          <a:cs typeface="Fira Sans Extra Condensed"/>
                          <a:sym typeface="Fira Sans Extra Condensed"/>
                        </a:rPr>
                        <a:t>06</a:t>
                      </a:r>
                      <a:endParaRPr sz="1600" b="1" dirty="0">
                        <a:solidFill>
                          <a:srgbClr val="00B050"/>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US" sz="1600" b="1" dirty="0">
                          <a:solidFill>
                            <a:schemeClr val="dk1"/>
                          </a:solidFill>
                          <a:latin typeface="Fira Sans Extra Condensed"/>
                          <a:ea typeface="Fira Sans Extra Condensed"/>
                          <a:cs typeface="Fira Sans Extra Condensed"/>
                          <a:sym typeface="Fira Sans Extra Condensed"/>
                        </a:rPr>
                        <a:t>Gradient Boosting</a:t>
                      </a:r>
                      <a:endParaRPr sz="1600"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grpSp>
        <p:nvGrpSpPr>
          <p:cNvPr id="1186" name="Google Shape;1186;p29"/>
          <p:cNvGrpSpPr/>
          <p:nvPr/>
        </p:nvGrpSpPr>
        <p:grpSpPr>
          <a:xfrm>
            <a:off x="4572000" y="997018"/>
            <a:ext cx="4114785" cy="3734967"/>
            <a:chOff x="457200" y="997005"/>
            <a:chExt cx="4114785" cy="3734967"/>
          </a:xfrm>
        </p:grpSpPr>
        <p:sp>
          <p:nvSpPr>
            <p:cNvPr id="1187" name="Google Shape;1187;p29"/>
            <p:cNvSpPr/>
            <p:nvPr/>
          </p:nvSpPr>
          <p:spPr>
            <a:xfrm>
              <a:off x="457200" y="4475703"/>
              <a:ext cx="3036451" cy="256268"/>
            </a:xfrm>
            <a:custGeom>
              <a:avLst/>
              <a:gdLst/>
              <a:ahLst/>
              <a:cxnLst/>
              <a:rect l="l" t="t" r="r" b="b"/>
              <a:pathLst>
                <a:path w="85915" h="7251" extrusionOk="0">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a:off x="1125429" y="3092593"/>
              <a:ext cx="204386" cy="1191325"/>
            </a:xfrm>
            <a:custGeom>
              <a:avLst/>
              <a:gdLst/>
              <a:ahLst/>
              <a:cxnLst/>
              <a:rect l="l" t="t" r="r" b="b"/>
              <a:pathLst>
                <a:path w="5783" h="33708" extrusionOk="0">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p:nvPr/>
          </p:nvSpPr>
          <p:spPr>
            <a:xfrm>
              <a:off x="1484583" y="3638253"/>
              <a:ext cx="111541" cy="667302"/>
            </a:xfrm>
            <a:custGeom>
              <a:avLst/>
              <a:gdLst/>
              <a:ahLst/>
              <a:cxnLst/>
              <a:rect l="l" t="t" r="r" b="b"/>
              <a:pathLst>
                <a:path w="3156" h="18881" extrusionOk="0">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a:off x="1689360" y="3070009"/>
              <a:ext cx="205799" cy="1235538"/>
            </a:xfrm>
            <a:custGeom>
              <a:avLst/>
              <a:gdLst/>
              <a:ahLst/>
              <a:cxnLst/>
              <a:rect l="l" t="t" r="r" b="b"/>
              <a:pathLst>
                <a:path w="5823" h="34959" extrusionOk="0">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9"/>
            <p:cNvSpPr/>
            <p:nvPr/>
          </p:nvSpPr>
          <p:spPr>
            <a:xfrm>
              <a:off x="2097995" y="3230077"/>
              <a:ext cx="167842" cy="1103852"/>
            </a:xfrm>
            <a:custGeom>
              <a:avLst/>
              <a:gdLst/>
              <a:ahLst/>
              <a:cxnLst/>
              <a:rect l="l" t="t" r="r" b="b"/>
              <a:pathLst>
                <a:path w="4749" h="31233" extrusionOk="0">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9"/>
            <p:cNvSpPr/>
            <p:nvPr/>
          </p:nvSpPr>
          <p:spPr>
            <a:xfrm>
              <a:off x="2493659" y="3432946"/>
              <a:ext cx="163989" cy="913003"/>
            </a:xfrm>
            <a:custGeom>
              <a:avLst/>
              <a:gdLst/>
              <a:ahLst/>
              <a:cxnLst/>
              <a:rect l="l" t="t" r="r" b="b"/>
              <a:pathLst>
                <a:path w="4640" h="25833" extrusionOk="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9"/>
            <p:cNvSpPr/>
            <p:nvPr/>
          </p:nvSpPr>
          <p:spPr>
            <a:xfrm>
              <a:off x="2641251" y="3274786"/>
              <a:ext cx="118786" cy="1009134"/>
            </a:xfrm>
            <a:custGeom>
              <a:avLst/>
              <a:gdLst/>
              <a:ahLst/>
              <a:cxnLst/>
              <a:rect l="l" t="t" r="r" b="b"/>
              <a:pathLst>
                <a:path w="3361" h="28553" extrusionOk="0">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a:off x="1060539" y="3002222"/>
              <a:ext cx="166852" cy="166852"/>
            </a:xfrm>
            <a:custGeom>
              <a:avLst/>
              <a:gdLst/>
              <a:ahLst/>
              <a:cxnLst/>
              <a:rect l="l" t="t" r="r" b="b"/>
              <a:pathLst>
                <a:path w="4721" h="4721" extrusionOk="0">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a:off x="1493702" y="3526711"/>
              <a:ext cx="166852" cy="166852"/>
            </a:xfrm>
            <a:custGeom>
              <a:avLst/>
              <a:gdLst/>
              <a:ahLst/>
              <a:cxnLst/>
              <a:rect l="l" t="t" r="r" b="b"/>
              <a:pathLst>
                <a:path w="4721" h="4721" extrusionOk="0">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9"/>
            <p:cNvSpPr/>
            <p:nvPr/>
          </p:nvSpPr>
          <p:spPr>
            <a:xfrm>
              <a:off x="1624966" y="2976245"/>
              <a:ext cx="166852" cy="166852"/>
            </a:xfrm>
            <a:custGeom>
              <a:avLst/>
              <a:gdLst/>
              <a:ahLst/>
              <a:cxnLst/>
              <a:rect l="l" t="t" r="r" b="b"/>
              <a:pathLst>
                <a:path w="4721" h="4721" extrusionOk="0">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9"/>
            <p:cNvSpPr/>
            <p:nvPr/>
          </p:nvSpPr>
          <p:spPr>
            <a:xfrm>
              <a:off x="2157159" y="3143063"/>
              <a:ext cx="166852" cy="166852"/>
            </a:xfrm>
            <a:custGeom>
              <a:avLst/>
              <a:gdLst/>
              <a:ahLst/>
              <a:cxnLst/>
              <a:rect l="l" t="t" r="r" b="b"/>
              <a:pathLst>
                <a:path w="4721" h="4721" extrusionOk="0">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9"/>
            <p:cNvSpPr/>
            <p:nvPr/>
          </p:nvSpPr>
          <p:spPr>
            <a:xfrm>
              <a:off x="2435520" y="3343069"/>
              <a:ext cx="166852" cy="166852"/>
            </a:xfrm>
            <a:custGeom>
              <a:avLst/>
              <a:gdLst/>
              <a:ahLst/>
              <a:cxnLst/>
              <a:rect l="l" t="t" r="r" b="b"/>
              <a:pathLst>
                <a:path w="4721" h="4721" extrusionOk="0">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9"/>
            <p:cNvSpPr/>
            <p:nvPr/>
          </p:nvSpPr>
          <p:spPr>
            <a:xfrm>
              <a:off x="2648002" y="3165188"/>
              <a:ext cx="166852" cy="166852"/>
            </a:xfrm>
            <a:custGeom>
              <a:avLst/>
              <a:gdLst/>
              <a:ahLst/>
              <a:cxnLst/>
              <a:rect l="l" t="t" r="r" b="b"/>
              <a:pathLst>
                <a:path w="4721" h="4721" extrusionOk="0">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9"/>
            <p:cNvSpPr/>
            <p:nvPr/>
          </p:nvSpPr>
          <p:spPr>
            <a:xfrm>
              <a:off x="658160" y="4315141"/>
              <a:ext cx="2634536" cy="317340"/>
            </a:xfrm>
            <a:custGeom>
              <a:avLst/>
              <a:gdLst/>
              <a:ahLst/>
              <a:cxnLst/>
              <a:rect l="l" t="t" r="r" b="b"/>
              <a:pathLst>
                <a:path w="74543" h="8979" extrusionOk="0">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9"/>
            <p:cNvSpPr/>
            <p:nvPr/>
          </p:nvSpPr>
          <p:spPr>
            <a:xfrm>
              <a:off x="658160" y="4469483"/>
              <a:ext cx="2634536" cy="163000"/>
            </a:xfrm>
            <a:custGeom>
              <a:avLst/>
              <a:gdLst/>
              <a:ahLst/>
              <a:cxnLst/>
              <a:rect l="l" t="t" r="r" b="b"/>
              <a:pathLst>
                <a:path w="74543" h="4612" extrusionOk="0">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9"/>
            <p:cNvSpPr/>
            <p:nvPr/>
          </p:nvSpPr>
          <p:spPr>
            <a:xfrm>
              <a:off x="883153" y="997005"/>
              <a:ext cx="2198975" cy="3376799"/>
            </a:xfrm>
            <a:custGeom>
              <a:avLst/>
              <a:gdLst/>
              <a:ahLst/>
              <a:cxnLst/>
              <a:rect l="l" t="t" r="r" b="b"/>
              <a:pathLst>
                <a:path w="62219" h="95545" extrusionOk="0">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9"/>
            <p:cNvSpPr/>
            <p:nvPr/>
          </p:nvSpPr>
          <p:spPr>
            <a:xfrm>
              <a:off x="1217285" y="1476291"/>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a:off x="2075411" y="2583938"/>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a:off x="1217744" y="2140702"/>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9"/>
            <p:cNvSpPr/>
            <p:nvPr/>
          </p:nvSpPr>
          <p:spPr>
            <a:xfrm>
              <a:off x="1228807" y="1835905"/>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9"/>
            <p:cNvSpPr/>
            <p:nvPr/>
          </p:nvSpPr>
          <p:spPr>
            <a:xfrm>
              <a:off x="2330234" y="2121935"/>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a:off x="1276414" y="1869552"/>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a:off x="2151858" y="1693120"/>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9"/>
            <p:cNvSpPr/>
            <p:nvPr/>
          </p:nvSpPr>
          <p:spPr>
            <a:xfrm>
              <a:off x="2424458" y="1835905"/>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9"/>
            <p:cNvSpPr/>
            <p:nvPr/>
          </p:nvSpPr>
          <p:spPr>
            <a:xfrm>
              <a:off x="1711485" y="2101755"/>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9"/>
            <p:cNvSpPr/>
            <p:nvPr/>
          </p:nvSpPr>
          <p:spPr>
            <a:xfrm>
              <a:off x="1815817" y="1480638"/>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9"/>
            <p:cNvSpPr/>
            <p:nvPr/>
          </p:nvSpPr>
          <p:spPr>
            <a:xfrm>
              <a:off x="2041765" y="1478694"/>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9"/>
            <p:cNvSpPr/>
            <p:nvPr/>
          </p:nvSpPr>
          <p:spPr>
            <a:xfrm>
              <a:off x="1385517" y="1693120"/>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9"/>
            <p:cNvSpPr/>
            <p:nvPr/>
          </p:nvSpPr>
          <p:spPr>
            <a:xfrm>
              <a:off x="2079264" y="1680149"/>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9"/>
            <p:cNvSpPr/>
            <p:nvPr/>
          </p:nvSpPr>
          <p:spPr>
            <a:xfrm>
              <a:off x="1620124" y="2059944"/>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9"/>
            <p:cNvSpPr/>
            <p:nvPr/>
          </p:nvSpPr>
          <p:spPr>
            <a:xfrm>
              <a:off x="1973977" y="2142152"/>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9"/>
            <p:cNvSpPr/>
            <p:nvPr/>
          </p:nvSpPr>
          <p:spPr>
            <a:xfrm>
              <a:off x="2139841" y="2327702"/>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9"/>
            <p:cNvSpPr/>
            <p:nvPr/>
          </p:nvSpPr>
          <p:spPr>
            <a:xfrm>
              <a:off x="1591779" y="1921470"/>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9"/>
            <p:cNvSpPr/>
            <p:nvPr/>
          </p:nvSpPr>
          <p:spPr>
            <a:xfrm>
              <a:off x="2041765" y="1881109"/>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9"/>
            <p:cNvSpPr/>
            <p:nvPr/>
          </p:nvSpPr>
          <p:spPr>
            <a:xfrm>
              <a:off x="2499456" y="2274334"/>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9"/>
            <p:cNvSpPr/>
            <p:nvPr/>
          </p:nvSpPr>
          <p:spPr>
            <a:xfrm>
              <a:off x="2457610" y="1856086"/>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9"/>
            <p:cNvSpPr/>
            <p:nvPr/>
          </p:nvSpPr>
          <p:spPr>
            <a:xfrm>
              <a:off x="2566254" y="2088784"/>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9"/>
            <p:cNvSpPr/>
            <p:nvPr/>
          </p:nvSpPr>
          <p:spPr>
            <a:xfrm>
              <a:off x="1550427" y="1547931"/>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9"/>
            <p:cNvSpPr/>
            <p:nvPr/>
          </p:nvSpPr>
          <p:spPr>
            <a:xfrm>
              <a:off x="1335542" y="2398847"/>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9"/>
            <p:cNvSpPr/>
            <p:nvPr/>
          </p:nvSpPr>
          <p:spPr>
            <a:xfrm>
              <a:off x="1412449" y="2398847"/>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9"/>
            <p:cNvSpPr/>
            <p:nvPr/>
          </p:nvSpPr>
          <p:spPr>
            <a:xfrm>
              <a:off x="1489850" y="2398847"/>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9"/>
            <p:cNvSpPr/>
            <p:nvPr/>
          </p:nvSpPr>
          <p:spPr>
            <a:xfrm>
              <a:off x="1566791" y="2398847"/>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9"/>
            <p:cNvSpPr/>
            <p:nvPr/>
          </p:nvSpPr>
          <p:spPr>
            <a:xfrm>
              <a:off x="1643697" y="2398847"/>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9"/>
            <p:cNvSpPr/>
            <p:nvPr/>
          </p:nvSpPr>
          <p:spPr>
            <a:xfrm>
              <a:off x="3336447" y="4559360"/>
              <a:ext cx="1235538" cy="146671"/>
            </a:xfrm>
            <a:custGeom>
              <a:avLst/>
              <a:gdLst/>
              <a:ahLst/>
              <a:cxnLst/>
              <a:rect l="l" t="t" r="r" b="b"/>
              <a:pathLst>
                <a:path w="34959" h="4150" extrusionOk="0">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3168638" y="3276730"/>
              <a:ext cx="788491" cy="663944"/>
            </a:xfrm>
            <a:custGeom>
              <a:avLst/>
              <a:gdLst/>
              <a:ahLst/>
              <a:cxnLst/>
              <a:rect l="l" t="t" r="r" b="b"/>
              <a:pathLst>
                <a:path w="22310" h="18786" extrusionOk="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a:off x="3082119" y="3865649"/>
              <a:ext cx="118786" cy="118291"/>
            </a:xfrm>
            <a:custGeom>
              <a:avLst/>
              <a:gdLst/>
              <a:ahLst/>
              <a:cxnLst/>
              <a:rect l="l" t="t" r="r" b="b"/>
              <a:pathLst>
                <a:path w="3361" h="3347" extrusionOk="0">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a:off x="3586922" y="3474297"/>
              <a:ext cx="709147" cy="1161036"/>
            </a:xfrm>
            <a:custGeom>
              <a:avLst/>
              <a:gdLst/>
              <a:ahLst/>
              <a:cxnLst/>
              <a:rect l="l" t="t" r="r" b="b"/>
              <a:pathLst>
                <a:path w="20065" h="32851" extrusionOk="0">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3751797" y="3622843"/>
              <a:ext cx="475039" cy="59199"/>
            </a:xfrm>
            <a:custGeom>
              <a:avLst/>
              <a:gdLst/>
              <a:ahLst/>
              <a:cxnLst/>
              <a:rect l="l" t="t" r="r" b="b"/>
              <a:pathLst>
                <a:path w="13441" h="1675" extrusionOk="0">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3751797" y="3757005"/>
              <a:ext cx="475039" cy="59163"/>
            </a:xfrm>
            <a:custGeom>
              <a:avLst/>
              <a:gdLst/>
              <a:ahLst/>
              <a:cxnLst/>
              <a:rect l="l" t="t" r="r" b="b"/>
              <a:pathLst>
                <a:path w="13441" h="1674" extrusionOk="0">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3751797" y="3891131"/>
              <a:ext cx="475039" cy="59163"/>
            </a:xfrm>
            <a:custGeom>
              <a:avLst/>
              <a:gdLst/>
              <a:ahLst/>
              <a:cxnLst/>
              <a:rect l="l" t="t" r="r" b="b"/>
              <a:pathLst>
                <a:path w="13441" h="1674" extrusionOk="0">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3751797" y="4025258"/>
              <a:ext cx="475039" cy="59163"/>
            </a:xfrm>
            <a:custGeom>
              <a:avLst/>
              <a:gdLst/>
              <a:ahLst/>
              <a:cxnLst/>
              <a:rect l="l" t="t" r="r" b="b"/>
              <a:pathLst>
                <a:path w="13441" h="1674" extrusionOk="0">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3751797" y="4159879"/>
              <a:ext cx="475039" cy="58669"/>
            </a:xfrm>
            <a:custGeom>
              <a:avLst/>
              <a:gdLst/>
              <a:ahLst/>
              <a:cxnLst/>
              <a:rect l="l" t="t" r="r" b="b"/>
              <a:pathLst>
                <a:path w="13441" h="1660" extrusionOk="0">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a:off x="3751797" y="4294005"/>
              <a:ext cx="475039" cy="58669"/>
            </a:xfrm>
            <a:custGeom>
              <a:avLst/>
              <a:gdLst/>
              <a:ahLst/>
              <a:cxnLst/>
              <a:rect l="l" t="t" r="r" b="b"/>
              <a:pathLst>
                <a:path w="13441" h="1660" extrusionOk="0">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3751797" y="4428132"/>
              <a:ext cx="475039" cy="58669"/>
            </a:xfrm>
            <a:custGeom>
              <a:avLst/>
              <a:gdLst/>
              <a:ahLst/>
              <a:cxnLst/>
              <a:rect l="l" t="t" r="r" b="b"/>
              <a:pathLst>
                <a:path w="13441" h="1660" extrusionOk="0">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3667681" y="3622843"/>
              <a:ext cx="25517" cy="25517"/>
            </a:xfrm>
            <a:custGeom>
              <a:avLst/>
              <a:gdLst/>
              <a:ahLst/>
              <a:cxnLst/>
              <a:rect l="l" t="t" r="r" b="b"/>
              <a:pathLst>
                <a:path w="722" h="722" extrusionOk="0">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9"/>
            <p:cNvSpPr/>
            <p:nvPr/>
          </p:nvSpPr>
          <p:spPr>
            <a:xfrm>
              <a:off x="3667681" y="365652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9"/>
            <p:cNvSpPr/>
            <p:nvPr/>
          </p:nvSpPr>
          <p:spPr>
            <a:xfrm>
              <a:off x="3667681" y="375700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9"/>
            <p:cNvSpPr/>
            <p:nvPr/>
          </p:nvSpPr>
          <p:spPr>
            <a:xfrm>
              <a:off x="3667681" y="3790652"/>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9"/>
            <p:cNvSpPr/>
            <p:nvPr/>
          </p:nvSpPr>
          <p:spPr>
            <a:xfrm>
              <a:off x="3667681" y="4025258"/>
              <a:ext cx="25517" cy="25517"/>
            </a:xfrm>
            <a:custGeom>
              <a:avLst/>
              <a:gdLst/>
              <a:ahLst/>
              <a:cxnLst/>
              <a:rect l="l" t="t" r="r" b="b"/>
              <a:pathLst>
                <a:path w="722" h="722" extrusionOk="0">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3667681" y="405939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3667681" y="3891131"/>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3667681" y="3924778"/>
              <a:ext cx="25517" cy="25517"/>
            </a:xfrm>
            <a:custGeom>
              <a:avLst/>
              <a:gdLst/>
              <a:ahLst/>
              <a:cxnLst/>
              <a:rect l="l" t="t" r="r" b="b"/>
              <a:pathLst>
                <a:path w="722" h="722" extrusionOk="0">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9"/>
            <p:cNvSpPr/>
            <p:nvPr/>
          </p:nvSpPr>
          <p:spPr>
            <a:xfrm>
              <a:off x="3667681" y="415987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9"/>
            <p:cNvSpPr/>
            <p:nvPr/>
          </p:nvSpPr>
          <p:spPr>
            <a:xfrm>
              <a:off x="3667681" y="4193526"/>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9"/>
            <p:cNvSpPr/>
            <p:nvPr/>
          </p:nvSpPr>
          <p:spPr>
            <a:xfrm>
              <a:off x="3667681" y="4294005"/>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9"/>
            <p:cNvSpPr/>
            <p:nvPr/>
          </p:nvSpPr>
          <p:spPr>
            <a:xfrm>
              <a:off x="3667681" y="4327652"/>
              <a:ext cx="25517" cy="25022"/>
            </a:xfrm>
            <a:custGeom>
              <a:avLst/>
              <a:gdLst/>
              <a:ahLst/>
              <a:cxnLst/>
              <a:rect l="l" t="t" r="r" b="b"/>
              <a:pathLst>
                <a:path w="722" h="708" extrusionOk="0">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9"/>
            <p:cNvSpPr/>
            <p:nvPr/>
          </p:nvSpPr>
          <p:spPr>
            <a:xfrm>
              <a:off x="3667681" y="4428132"/>
              <a:ext cx="25517" cy="25022"/>
            </a:xfrm>
            <a:custGeom>
              <a:avLst/>
              <a:gdLst/>
              <a:ahLst/>
              <a:cxnLst/>
              <a:rect l="l" t="t" r="r" b="b"/>
              <a:pathLst>
                <a:path w="722" h="708" extrusionOk="0">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9"/>
            <p:cNvSpPr/>
            <p:nvPr/>
          </p:nvSpPr>
          <p:spPr>
            <a:xfrm>
              <a:off x="3667681" y="4461778"/>
              <a:ext cx="25517" cy="25022"/>
            </a:xfrm>
            <a:custGeom>
              <a:avLst/>
              <a:gdLst/>
              <a:ahLst/>
              <a:cxnLst/>
              <a:rect l="l" t="t" r="r" b="b"/>
              <a:pathLst>
                <a:path w="722" h="708" extrusionOk="0">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9"/>
            <p:cNvSpPr/>
            <p:nvPr/>
          </p:nvSpPr>
          <p:spPr>
            <a:xfrm>
              <a:off x="3722497" y="3425736"/>
              <a:ext cx="438459" cy="48596"/>
            </a:xfrm>
            <a:custGeom>
              <a:avLst/>
              <a:gdLst/>
              <a:ahLst/>
              <a:cxnLst/>
              <a:rect l="l" t="t" r="r" b="b"/>
              <a:pathLst>
                <a:path w="12406" h="1375" extrusionOk="0">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F09B-B252-40BF-BE02-8A4C5FCF1AD8}"/>
              </a:ext>
            </a:extLst>
          </p:cNvPr>
          <p:cNvSpPr>
            <a:spLocks noGrp="1"/>
          </p:cNvSpPr>
          <p:nvPr>
            <p:ph type="title"/>
          </p:nvPr>
        </p:nvSpPr>
        <p:spPr/>
        <p:txBody>
          <a:bodyPr>
            <a:normAutofit fontScale="90000"/>
          </a:bodyPr>
          <a:lstStyle/>
          <a:p>
            <a:r>
              <a:rPr lang="en-US" dirty="0"/>
              <a:t>Before and After </a:t>
            </a:r>
            <a:r>
              <a:rPr lang="en-US" sz="2800" b="1" dirty="0" err="1">
                <a:latin typeface="Fira Sans Extra Condensed"/>
                <a:ea typeface="Fira Sans Extra Condensed"/>
                <a:cs typeface="Fira Sans Extra Condensed"/>
                <a:sym typeface="Fira Sans Extra Condensed"/>
              </a:rPr>
              <a:t>NaN</a:t>
            </a:r>
            <a:r>
              <a:rPr lang="en-US" sz="2800" b="1" dirty="0">
                <a:latin typeface="Fira Sans Extra Condensed"/>
                <a:ea typeface="Fira Sans Extra Condensed"/>
                <a:cs typeface="Fira Sans Extra Condensed"/>
                <a:sym typeface="Fira Sans Extra Condensed"/>
              </a:rPr>
              <a:t> Value Handling with KNN Imputer </a:t>
            </a:r>
            <a:endParaRPr lang="en-US" dirty="0"/>
          </a:p>
        </p:txBody>
      </p:sp>
      <p:pic>
        <p:nvPicPr>
          <p:cNvPr id="3" name="Picture 2">
            <a:extLst>
              <a:ext uri="{FF2B5EF4-FFF2-40B4-BE49-F238E27FC236}">
                <a16:creationId xmlns:a16="http://schemas.microsoft.com/office/drawing/2014/main" id="{A306AFDD-563E-4740-91BB-6EB540872BA5}"/>
              </a:ext>
            </a:extLst>
          </p:cNvPr>
          <p:cNvPicPr>
            <a:picLocks noChangeAspect="1"/>
          </p:cNvPicPr>
          <p:nvPr/>
        </p:nvPicPr>
        <p:blipFill>
          <a:blip r:embed="rId2"/>
          <a:stretch>
            <a:fillRect/>
          </a:stretch>
        </p:blipFill>
        <p:spPr>
          <a:xfrm>
            <a:off x="2170800" y="844825"/>
            <a:ext cx="1372701" cy="4070950"/>
          </a:xfrm>
          <a:prstGeom prst="rect">
            <a:avLst/>
          </a:prstGeom>
        </p:spPr>
      </p:pic>
      <p:pic>
        <p:nvPicPr>
          <p:cNvPr id="5" name="Picture 4">
            <a:extLst>
              <a:ext uri="{FF2B5EF4-FFF2-40B4-BE49-F238E27FC236}">
                <a16:creationId xmlns:a16="http://schemas.microsoft.com/office/drawing/2014/main" id="{FD005A9F-A089-4CE6-B62D-0C7AF50A02E7}"/>
              </a:ext>
            </a:extLst>
          </p:cNvPr>
          <p:cNvPicPr>
            <a:picLocks noChangeAspect="1"/>
          </p:cNvPicPr>
          <p:nvPr/>
        </p:nvPicPr>
        <p:blipFill>
          <a:blip r:embed="rId3"/>
          <a:stretch>
            <a:fillRect/>
          </a:stretch>
        </p:blipFill>
        <p:spPr>
          <a:xfrm>
            <a:off x="5542875" y="844825"/>
            <a:ext cx="1255477" cy="4070950"/>
          </a:xfrm>
          <a:prstGeom prst="rect">
            <a:avLst/>
          </a:prstGeom>
        </p:spPr>
      </p:pic>
    </p:spTree>
    <p:extLst>
      <p:ext uri="{BB962C8B-B14F-4D97-AF65-F5344CB8AC3E}">
        <p14:creationId xmlns:p14="http://schemas.microsoft.com/office/powerpoint/2010/main" val="2364677609"/>
      </p:ext>
    </p:extLst>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701</Words>
  <Application>Microsoft Office PowerPoint</Application>
  <PresentationFormat>On-screen Show (16:9)</PresentationFormat>
  <Paragraphs>215</Paragraphs>
  <Slides>19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Fira Sans Extra Condensed</vt:lpstr>
      <vt:lpstr>Fira Sans Extra Condensed SemiBold</vt:lpstr>
      <vt:lpstr>Roboto</vt:lpstr>
      <vt:lpstr>Arial</vt:lpstr>
      <vt:lpstr>Algerian</vt:lpstr>
      <vt:lpstr>Machine Learning Infographics by Slidesgo</vt:lpstr>
      <vt:lpstr>EEE 4518 Electrical and Electronic Workshop</vt:lpstr>
      <vt:lpstr>Prediction of Mortality among ICU admitted patients using Machine Learning Algorithms</vt:lpstr>
      <vt:lpstr>Objective</vt:lpstr>
      <vt:lpstr>Resource Collection</vt:lpstr>
      <vt:lpstr>Summary of Previous Works</vt:lpstr>
      <vt:lpstr>Implementation Strategy</vt:lpstr>
      <vt:lpstr>Implementation Strategy</vt:lpstr>
      <vt:lpstr>Machine Learning Models Used</vt:lpstr>
      <vt:lpstr>Before and After NaN Value Handling with KNN Imputer </vt:lpstr>
      <vt:lpstr>Correlation Heatmap</vt:lpstr>
      <vt:lpstr>Imbalanced Data</vt:lpstr>
      <vt:lpstr>Before and after Oversampling (BordelineSMOTE)</vt:lpstr>
      <vt:lpstr>Accuracy Plotting for KNN (SMOTE and K fold)</vt:lpstr>
      <vt:lpstr>Results using Oversampleing </vt:lpstr>
      <vt:lpstr>Results using K fold </vt:lpstr>
      <vt:lpstr>PowerPoint Presentation</vt:lpstr>
      <vt:lpstr>Discussion</vt:lpstr>
      <vt:lpstr>Member Contribution</vt:lpstr>
      <vt:lpstr>Member Contribution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 4518 Electrical and Electronic Workshop</dc:title>
  <dc:creator>Redwan</dc:creator>
  <cp:lastModifiedBy>Redwanul Bari</cp:lastModifiedBy>
  <cp:revision>22</cp:revision>
  <dcterms:modified xsi:type="dcterms:W3CDTF">2022-12-19T05:17:45Z</dcterms:modified>
</cp:coreProperties>
</file>