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6" r:id="rId2"/>
    <p:sldId id="356" r:id="rId3"/>
    <p:sldId id="360" r:id="rId4"/>
    <p:sldId id="357" r:id="rId5"/>
    <p:sldId id="358" r:id="rId6"/>
    <p:sldId id="359" r:id="rId7"/>
    <p:sldId id="361" r:id="rId8"/>
    <p:sldId id="362" r:id="rId9"/>
    <p:sldId id="363" r:id="rId10"/>
    <p:sldId id="364" r:id="rId11"/>
    <p:sldId id="365" r:id="rId12"/>
    <p:sldId id="35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6461C2B-A0C3-42D2-86FA-3855BFED770A}">
          <p14:sldIdLst>
            <p14:sldId id="336"/>
            <p14:sldId id="356"/>
            <p14:sldId id="360"/>
            <p14:sldId id="357"/>
            <p14:sldId id="358"/>
            <p14:sldId id="359"/>
            <p14:sldId id="361"/>
            <p14:sldId id="362"/>
            <p14:sldId id="363"/>
            <p14:sldId id="364"/>
            <p14:sldId id="36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73C"/>
    <a:srgbClr val="FAA032"/>
    <a:srgbClr val="DA191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923" autoAdjust="0"/>
  </p:normalViewPr>
  <p:slideViewPr>
    <p:cSldViewPr>
      <p:cViewPr varScale="1">
        <p:scale>
          <a:sx n="108" d="100"/>
          <a:sy n="108" d="100"/>
        </p:scale>
        <p:origin x="70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8272-BD9B-4327-B650-4D428909E501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A4D7B-2FA6-412E-B8DC-D42977D3C2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587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2844800" cy="365125"/>
          </a:xfrm>
        </p:spPr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4181" r="6044" b="7213"/>
          <a:stretch/>
        </p:blipFill>
        <p:spPr>
          <a:xfrm>
            <a:off x="-10372" y="-27384"/>
            <a:ext cx="12202372" cy="6383736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93085"/>
            <a:ext cx="1630382" cy="467376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>
            <a:off x="0" y="6356351"/>
            <a:ext cx="12192000" cy="5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14349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B11E-C00F-461C-9A48-8661B4A5C3CF}" type="datetimeFigureOut">
              <a:rPr lang="de-DE" smtClean="0"/>
              <a:pPr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9553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659B-BEFC-4EB0-8E8B-630C56F1F17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6" y="6433956"/>
            <a:ext cx="1199861" cy="3439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92" y="6423979"/>
            <a:ext cx="791759" cy="398168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8064599" y="646459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Humnst777 XBlkCn BT" panose="020B0903030504020204" pitchFamily="34" charset="0"/>
              </a:rPr>
              <a:t>www.rapidclipse.de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F5873C"/>
          </a:solidFill>
          <a:latin typeface="Humnst777 LtCn B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5873C"/>
        </a:buClr>
        <a:buFont typeface="Wingdings" pitchFamily="2" charset="2"/>
        <a:buChar char="§"/>
        <a:defRPr sz="2400" kern="1200">
          <a:solidFill>
            <a:schemeClr val="tx2">
              <a:lumMod val="50000"/>
            </a:schemeClr>
          </a:solidFill>
          <a:latin typeface="Humnst777 LtCn B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5873C"/>
        </a:buClr>
        <a:buFont typeface="Wingdings" pitchFamily="2" charset="2"/>
        <a:buChar char="§"/>
        <a:defRPr sz="2400" kern="1200">
          <a:solidFill>
            <a:schemeClr val="tx2">
              <a:lumMod val="50000"/>
            </a:schemeClr>
          </a:solidFill>
          <a:latin typeface="Humnst777 LtCn B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5873C"/>
        </a:buClr>
        <a:buFont typeface="Wingdings" pitchFamily="2" charset="2"/>
        <a:buChar char="§"/>
        <a:defRPr sz="2400" kern="1200">
          <a:solidFill>
            <a:schemeClr val="tx2">
              <a:lumMod val="50000"/>
            </a:schemeClr>
          </a:solidFill>
          <a:latin typeface="Humnst777 LtCn B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5873C"/>
        </a:buClr>
        <a:buFont typeface="Wingdings" pitchFamily="2" charset="2"/>
        <a:buChar char="§"/>
        <a:defRPr sz="2400" kern="1200">
          <a:solidFill>
            <a:schemeClr val="tx2">
              <a:lumMod val="50000"/>
            </a:schemeClr>
          </a:solidFill>
          <a:latin typeface="Humnst777 LtCn B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5873C"/>
        </a:buClr>
        <a:buFont typeface="Wingdings" pitchFamily="2" charset="2"/>
        <a:buChar char="§"/>
        <a:defRPr sz="2400" kern="1200">
          <a:solidFill>
            <a:schemeClr val="tx2">
              <a:lumMod val="50000"/>
            </a:schemeClr>
          </a:solidFill>
          <a:latin typeface="Humnst777 Lt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6"/>
          <a:stretch/>
        </p:blipFill>
        <p:spPr>
          <a:xfrm>
            <a:off x="0" y="-10305"/>
            <a:ext cx="12192000" cy="6391633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-126442" y="6237312"/>
            <a:ext cx="1241513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168837" y="980728"/>
            <a:ext cx="985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>
                <a:solidFill>
                  <a:srgbClr val="F5873C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HERZLICH WILLKOMMEN !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6" y="6433956"/>
            <a:ext cx="1199861" cy="3439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92" y="6423979"/>
            <a:ext cx="791759" cy="398168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064599" y="646459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Humnst777 XBlkCn BT" panose="020B0903030504020204" pitchFamily="34" charset="0"/>
              </a:rPr>
              <a:t>www.rapidclipse.de</a:t>
            </a:r>
          </a:p>
        </p:txBody>
      </p:sp>
    </p:spTree>
    <p:extLst>
      <p:ext uri="{BB962C8B-B14F-4D97-AF65-F5344CB8AC3E}">
        <p14:creationId xmlns:p14="http://schemas.microsoft.com/office/powerpoint/2010/main" val="35430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DEADLOCKS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742984" cy="454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Deadlocks sind also unvorhersehbare </a:t>
            </a:r>
            <a:r>
              <a:rPr lang="de-DE" sz="4000" dirty="0" smtClean="0"/>
              <a:t>Konflikte,</a:t>
            </a:r>
          </a:p>
          <a:p>
            <a:pPr marL="0" indent="0" algn="ctr">
              <a:buNone/>
            </a:pPr>
            <a:r>
              <a:rPr lang="de-DE" sz="4000" dirty="0" smtClean="0"/>
              <a:t>die </a:t>
            </a:r>
            <a:r>
              <a:rPr lang="de-DE" sz="4000" dirty="0"/>
              <a:t>auftreten </a:t>
            </a:r>
            <a:r>
              <a:rPr lang="de-DE" sz="4000" b="1" dirty="0"/>
              <a:t>können</a:t>
            </a:r>
            <a:r>
              <a:rPr lang="de-DE" sz="4000" dirty="0"/>
              <a:t>, </a:t>
            </a:r>
            <a:endParaRPr lang="de-DE" sz="4000" dirty="0" smtClean="0"/>
          </a:p>
          <a:p>
            <a:pPr marL="0" indent="0" algn="ctr">
              <a:buNone/>
            </a:pPr>
            <a:r>
              <a:rPr lang="de-DE" sz="4000" dirty="0" smtClean="0"/>
              <a:t>aber </a:t>
            </a:r>
            <a:r>
              <a:rPr lang="de-DE" sz="4000" dirty="0"/>
              <a:t>nicht </a:t>
            </a:r>
            <a:r>
              <a:rPr lang="de-DE" sz="4000" b="1" dirty="0"/>
              <a:t>müssen</a:t>
            </a:r>
            <a:r>
              <a:rPr lang="de-DE" sz="4000" dirty="0"/>
              <a:t>, </a:t>
            </a:r>
            <a:endParaRPr lang="de-DE" sz="4000" dirty="0" smtClean="0"/>
          </a:p>
          <a:p>
            <a:pPr marL="0" indent="0" algn="ctr">
              <a:buNone/>
            </a:pPr>
            <a:r>
              <a:rPr lang="de-DE" sz="4000" dirty="0" smtClean="0"/>
              <a:t>nur </a:t>
            </a:r>
            <a:r>
              <a:rPr lang="de-DE" sz="4000" dirty="0"/>
              <a:t>weil der </a:t>
            </a:r>
            <a:r>
              <a:rPr lang="de-DE" sz="4000" b="1" dirty="0"/>
              <a:t>Manager </a:t>
            </a:r>
            <a:r>
              <a:rPr lang="de-DE" sz="4000" b="1" dirty="0" smtClean="0"/>
              <a:t>(</a:t>
            </a:r>
            <a:r>
              <a:rPr lang="de-DE" sz="4000" b="1" dirty="0"/>
              <a:t>Scheduler) </a:t>
            </a:r>
            <a:r>
              <a:rPr lang="de-DE" sz="4000" dirty="0"/>
              <a:t>mal wieder einen schlechten Tag hat und </a:t>
            </a:r>
            <a:r>
              <a:rPr lang="de-DE" sz="4000" dirty="0" smtClean="0"/>
              <a:t>alles anders </a:t>
            </a:r>
            <a:r>
              <a:rPr lang="de-DE" sz="4000" dirty="0"/>
              <a:t>machen will.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0099078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Warum also dieses „Risiko“ eingehen?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200" y="1700808"/>
            <a:ext cx="10972800" cy="45259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Weil </a:t>
            </a:r>
            <a:r>
              <a:rPr lang="de-DE" sz="3200" dirty="0"/>
              <a:t>es sich in Sachen Performance lohnt! </a:t>
            </a:r>
          </a:p>
          <a:p>
            <a:r>
              <a:rPr lang="de-DE" sz="3200" dirty="0" smtClean="0"/>
              <a:t>Weil </a:t>
            </a:r>
            <a:r>
              <a:rPr lang="de-DE" sz="3200" dirty="0"/>
              <a:t>Sie es müssen! </a:t>
            </a:r>
          </a:p>
          <a:p>
            <a:pPr lvl="1"/>
            <a:r>
              <a:rPr lang="de-DE" sz="3200" dirty="0" smtClean="0"/>
              <a:t>Verwendung </a:t>
            </a:r>
            <a:r>
              <a:rPr lang="de-DE" sz="3200" dirty="0"/>
              <a:t>der </a:t>
            </a:r>
            <a:r>
              <a:rPr lang="de-DE" sz="3200" dirty="0" err="1"/>
              <a:t>ProgressBar</a:t>
            </a:r>
            <a:r>
              <a:rPr lang="de-DE" sz="3200" dirty="0"/>
              <a:t> </a:t>
            </a:r>
          </a:p>
          <a:p>
            <a:pPr lvl="1"/>
            <a:r>
              <a:rPr lang="de-DE" sz="3200" dirty="0" smtClean="0"/>
              <a:t>Aktualisierung </a:t>
            </a:r>
            <a:r>
              <a:rPr lang="de-DE" sz="3200" dirty="0"/>
              <a:t>der GUI </a:t>
            </a:r>
          </a:p>
          <a:p>
            <a:r>
              <a:rPr lang="de-DE" sz="3200" dirty="0" smtClean="0"/>
              <a:t>Programmtechnische </a:t>
            </a:r>
            <a:r>
              <a:rPr lang="de-DE" sz="3200" dirty="0"/>
              <a:t>Gegebenheiten (Chatclient) </a:t>
            </a:r>
          </a:p>
          <a:p>
            <a:r>
              <a:rPr lang="de-DE" sz="3200" dirty="0" smtClean="0"/>
              <a:t>Und </a:t>
            </a:r>
            <a:r>
              <a:rPr lang="de-DE" sz="3200" dirty="0"/>
              <a:t>weil es eigentlich gar nicht so schwer ist!</a:t>
            </a:r>
          </a:p>
        </p:txBody>
      </p:sp>
    </p:spTree>
    <p:extLst>
      <p:ext uri="{BB962C8B-B14F-4D97-AF65-F5344CB8AC3E}">
        <p14:creationId xmlns:p14="http://schemas.microsoft.com/office/powerpoint/2010/main" val="1051679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Fragen?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Sprechen Sie uns an!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1649929"/>
            <a:ext cx="3480052" cy="23193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1058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15480" y="3573016"/>
            <a:ext cx="957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>
                <a:srgbClr val="C00000"/>
              </a:buClr>
            </a:pP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latin typeface="Humnst777 LtCn BT" panose="020B0406030504020204" pitchFamily="34" charset="0"/>
                <a:ea typeface="Roboto Light" pitchFamily="2" charset="0"/>
                <a:cs typeface="Roboto Light" pitchFamily="2" charset="0"/>
              </a:rPr>
              <a:t>Christian Kümmel</a:t>
            </a:r>
          </a:p>
          <a:p>
            <a:pPr algn="ctr">
              <a:spcBef>
                <a:spcPct val="0"/>
              </a:spcBef>
              <a:buClr>
                <a:srgbClr val="C00000"/>
              </a:buClr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Humnst777 LtCn BT" panose="020B0406030504020204" pitchFamily="34" charset="0"/>
                <a:ea typeface="Roboto Light" pitchFamily="2" charset="0"/>
                <a:cs typeface="Roboto Light" pitchFamily="2" charset="0"/>
              </a:rPr>
              <a:t>Technology Evangelist, Senior Account Manager, Trainer</a:t>
            </a:r>
          </a:p>
          <a:p>
            <a:pPr algn="ctr">
              <a:spcBef>
                <a:spcPct val="0"/>
              </a:spcBef>
              <a:buClr>
                <a:srgbClr val="C00000"/>
              </a:buClr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Humnst777 LtCn BT" panose="020B0406030504020204" pitchFamily="34" charset="0"/>
                <a:ea typeface="Roboto Light" pitchFamily="2" charset="0"/>
                <a:cs typeface="Roboto Light" pitchFamily="2" charset="0"/>
              </a:rPr>
              <a:t>c.kuemmel@xdev-software.de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653476" y="1268760"/>
            <a:ext cx="9101071" cy="179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F5873C"/>
                </a:solidFill>
                <a:latin typeface="Humnst777 LtCn BT" pitchFamily="34" charset="0"/>
                <a:ea typeface="+mj-ea"/>
                <a:cs typeface="+mj-cs"/>
              </a:defRPr>
            </a:lvl1pPr>
          </a:lstStyle>
          <a:p>
            <a:r>
              <a:rPr lang="de-DE" dirty="0" smtClean="0"/>
              <a:t>Threads und parallele Programmierung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878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Definition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7488" y="1556792"/>
            <a:ext cx="7934672" cy="4525963"/>
          </a:xfrm>
        </p:spPr>
        <p:txBody>
          <a:bodyPr/>
          <a:lstStyle/>
          <a:p>
            <a:r>
              <a:rPr lang="de-DE" dirty="0" smtClean="0"/>
              <a:t>Ein </a:t>
            </a:r>
            <a:r>
              <a:rPr lang="de-DE" dirty="0"/>
              <a:t>Thread ist ein Ausführungsstrang </a:t>
            </a:r>
            <a:r>
              <a:rPr lang="de-DE" dirty="0" smtClean="0"/>
              <a:t>während der </a:t>
            </a:r>
            <a:r>
              <a:rPr lang="de-DE" dirty="0"/>
              <a:t>Abarbeitung eines Programms </a:t>
            </a:r>
          </a:p>
          <a:p>
            <a:r>
              <a:rPr lang="de-DE" dirty="0" smtClean="0"/>
              <a:t>Threads </a:t>
            </a:r>
            <a:r>
              <a:rPr lang="de-DE" dirty="0"/>
              <a:t>sind mit dem Begriff „Multitasking“ sehr eng verwandt </a:t>
            </a:r>
          </a:p>
          <a:p>
            <a:r>
              <a:rPr lang="de-DE" dirty="0" smtClean="0"/>
              <a:t>Java </a:t>
            </a:r>
            <a:r>
              <a:rPr lang="de-DE" dirty="0"/>
              <a:t>hat das Arbeiten mit mehreren Threads von vornherein vorgesehen, auch wenn das Betriebssystem dies nur mangelhaft unterstützt. </a:t>
            </a:r>
          </a:p>
          <a:p>
            <a:r>
              <a:rPr lang="de-DE" dirty="0" smtClean="0"/>
              <a:t>JVM </a:t>
            </a:r>
            <a:r>
              <a:rPr lang="de-DE" dirty="0"/>
              <a:t>übernimmt die Thread- und </a:t>
            </a:r>
            <a:r>
              <a:rPr lang="de-DE" dirty="0" err="1"/>
              <a:t>Stackverwaltung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841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Übersicht</a:t>
            </a:r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609600" y="1844824"/>
            <a:ext cx="10887000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Main-Thread/Task oder auch GUI-Thread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587043" y="2874148"/>
            <a:ext cx="2556629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Aktualisierung</a:t>
            </a:r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3216161" y="2874148"/>
            <a:ext cx="2556629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Aktualisierung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5852211" y="2874148"/>
            <a:ext cx="2556629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Aktualisierung</a:t>
            </a:r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8488261" y="2874148"/>
            <a:ext cx="3008339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Aktualisierung</a:t>
            </a:r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587042" y="3751618"/>
            <a:ext cx="3924782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Berechnung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7130524" y="3810252"/>
            <a:ext cx="4366075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Berechnung</a:t>
            </a:r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7042" y="4733894"/>
            <a:ext cx="3211798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Prüfen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</a:rPr>
              <a:t>auf neue E-Mails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3931866" y="4746356"/>
            <a:ext cx="3211798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Prüfen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</a:rPr>
              <a:t>auf neue E-Mails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7276690" y="4733894"/>
            <a:ext cx="3211798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Prüfen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</a:rPr>
              <a:t>auf neue E-Mails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909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Wirklich Parallel? 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83432" y="1417638"/>
            <a:ext cx="10297144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Bei der Verwendung von Threads werden mehrere Arbeiten gleichzeitig ausgeführt! 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603612" y="3193192"/>
            <a:ext cx="6984776" cy="7659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FF0000"/>
                </a:solidFill>
              </a:rPr>
              <a:t>STIMMT NICHT</a:t>
            </a:r>
            <a:endParaRPr lang="de-DE" sz="2800" b="1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83432" y="4365104"/>
            <a:ext cx="10297144" cy="1575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Im Grunde werden diese verschiedenen Threads nur zu selben Zeit gestartet. Der Prozessor entscheidet dann nach dem Zeitscheibenprinzip, welcher Thread wie viel Zeit zur Abarbeitung bekommt.</a:t>
            </a:r>
            <a:endParaRPr lang="de-D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928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Gibt es dann wirklich Performancesteigerungen? 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609600" y="1700808"/>
            <a:ext cx="10887000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Main-Thread/Task oder auch GUI-Thread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587043" y="2874148"/>
            <a:ext cx="2556629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Aktualisierung</a:t>
            </a:r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3216161" y="2874148"/>
            <a:ext cx="2556629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Aktualisierung</a:t>
            </a:r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5852211" y="2874148"/>
            <a:ext cx="2556629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Aktualisierung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8488261" y="2874148"/>
            <a:ext cx="3008339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latin typeface="Arial" panose="020B0604020202020204" pitchFamily="34" charset="0"/>
              </a:rPr>
              <a:t>Aktualisierung</a:t>
            </a:r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587042" y="4293096"/>
            <a:ext cx="3924782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Berechnung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6914690" y="4242300"/>
            <a:ext cx="4366075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Berechnung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87042" y="5381966"/>
            <a:ext cx="3211798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Prüfen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</a:rPr>
              <a:t>auf neue E-Mails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3931866" y="5394428"/>
            <a:ext cx="3211798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Prüfen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</a:rPr>
              <a:t>auf neue E-Mails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7276689" y="5381966"/>
            <a:ext cx="4004075" cy="554852"/>
          </a:xfrm>
          <a:prstGeom prst="rightArrow">
            <a:avLst>
              <a:gd name="adj1" fmla="val 50000"/>
              <a:gd name="adj2" fmla="val 1379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Prüfen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</a:rPr>
              <a:t>auf neue E-Mails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53000" y="1340768"/>
            <a:ext cx="1800200" cy="363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Prozessor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296544" y="2422519"/>
            <a:ext cx="3598912" cy="363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Datenbank / Netzwerk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87042" y="3821393"/>
            <a:ext cx="3598912" cy="363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Grafikkarte / Prozessor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253644" y="4941705"/>
            <a:ext cx="3598912" cy="363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Netzwerk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906932" y="3821393"/>
            <a:ext cx="3598912" cy="363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Grafikkarte / Prozessor</a:t>
            </a:r>
            <a:endParaRPr lang="de-D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88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Bestandteile eines Threads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Drei </a:t>
            </a:r>
            <a:r>
              <a:rPr lang="de-DE" dirty="0"/>
              <a:t>Bestandteile müssen für echtes Multitasking zum Einsatz kommen… </a:t>
            </a:r>
            <a:endParaRPr lang="de-DE" dirty="0" smtClean="0"/>
          </a:p>
          <a:p>
            <a:endParaRPr lang="de-DE" dirty="0"/>
          </a:p>
          <a:p>
            <a:pPr lvl="1"/>
            <a:r>
              <a:rPr lang="de-DE" b="1" dirty="0" smtClean="0"/>
              <a:t>Ein </a:t>
            </a:r>
            <a:r>
              <a:rPr lang="de-DE" b="1" dirty="0"/>
              <a:t>Thread-Objekt --- Der Arbeiter </a:t>
            </a:r>
          </a:p>
          <a:p>
            <a:pPr lvl="1"/>
            <a:r>
              <a:rPr lang="de-DE" b="1" dirty="0" smtClean="0"/>
              <a:t>Ein </a:t>
            </a:r>
            <a:r>
              <a:rPr lang="de-DE" b="1" dirty="0" err="1"/>
              <a:t>Runnable</a:t>
            </a:r>
            <a:r>
              <a:rPr lang="de-DE" b="1" dirty="0"/>
              <a:t>-Objekt --- Der Job </a:t>
            </a:r>
          </a:p>
          <a:p>
            <a:pPr lvl="1"/>
            <a:r>
              <a:rPr lang="de-DE" b="1" dirty="0" smtClean="0"/>
              <a:t>Der </a:t>
            </a:r>
            <a:r>
              <a:rPr lang="de-DE" b="1" dirty="0"/>
              <a:t>Thread-Scheduler --- Der Einteiler / Manager </a:t>
            </a:r>
            <a:endParaRPr lang="de-DE" b="1" dirty="0" smtClean="0"/>
          </a:p>
          <a:p>
            <a:pPr lvl="1"/>
            <a:endParaRPr lang="de-DE" dirty="0"/>
          </a:p>
          <a:p>
            <a:r>
              <a:rPr lang="de-DE" dirty="0" smtClean="0"/>
              <a:t>Wie </a:t>
            </a:r>
            <a:r>
              <a:rPr lang="de-DE" dirty="0"/>
              <a:t>es bei Managern nun mal der Fall ist, sind diese immer sehr unberechenbar. </a:t>
            </a:r>
          </a:p>
          <a:p>
            <a:r>
              <a:rPr lang="de-DE" dirty="0" smtClean="0"/>
              <a:t>Die </a:t>
            </a:r>
            <a:r>
              <a:rPr lang="de-DE" dirty="0"/>
              <a:t>Abarbeitung der Threads ist nicht immer gleich. Die Zuteilung der Arbeitszeit variiert.</a:t>
            </a:r>
          </a:p>
        </p:txBody>
      </p:sp>
    </p:spTree>
    <p:extLst>
      <p:ext uri="{BB962C8B-B14F-4D97-AF65-F5344CB8AC3E}">
        <p14:creationId xmlns:p14="http://schemas.microsoft.com/office/powerpoint/2010/main" val="13767359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Aber es gibt auch Schattenseiten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9806880" cy="4525963"/>
          </a:xfrm>
        </p:spPr>
        <p:txBody>
          <a:bodyPr>
            <a:normAutofit/>
          </a:bodyPr>
          <a:lstStyle/>
          <a:p>
            <a:r>
              <a:rPr lang="de-DE" sz="2800" b="1" dirty="0" smtClean="0"/>
              <a:t>Bsp</a:t>
            </a:r>
            <a:r>
              <a:rPr lang="de-DE" sz="2800" b="1" dirty="0"/>
              <a:t>.: </a:t>
            </a:r>
            <a:r>
              <a:rPr lang="de-DE" sz="2800" dirty="0"/>
              <a:t>Zwei oder mehrere Threads haben Zugriff auf die Daten desselben Objektes. Mit anderen Worten, Methoden aus verschiedenen </a:t>
            </a:r>
            <a:r>
              <a:rPr lang="de-DE" sz="2800" dirty="0" err="1"/>
              <a:t>Stacks</a:t>
            </a:r>
            <a:r>
              <a:rPr lang="de-DE" sz="2800" dirty="0"/>
              <a:t> rufen Getter und Setter von ein und demselben Objekt auf. </a:t>
            </a:r>
          </a:p>
          <a:p>
            <a:r>
              <a:rPr lang="de-DE" sz="2800" dirty="0" smtClean="0"/>
              <a:t>Eine </a:t>
            </a:r>
            <a:r>
              <a:rPr lang="de-DE" sz="2800" dirty="0"/>
              <a:t>klassische „</a:t>
            </a:r>
            <a:r>
              <a:rPr lang="de-DE" sz="2800" b="1" dirty="0"/>
              <a:t>Die-linke-Hand-weiß-nicht-was-die-rechte-tut</a:t>
            </a:r>
            <a:r>
              <a:rPr lang="de-DE" sz="2800" dirty="0"/>
              <a:t>“ Geschichte. </a:t>
            </a:r>
          </a:p>
          <a:p>
            <a:r>
              <a:rPr lang="de-DE" sz="2800" dirty="0" smtClean="0"/>
              <a:t>Gibt </a:t>
            </a:r>
            <a:r>
              <a:rPr lang="de-DE" sz="2800" dirty="0"/>
              <a:t>es also Methoden, die nur von einem Thread gleichzeitig ausgeführt werden dürfen, müssen sie den </a:t>
            </a:r>
            <a:r>
              <a:rPr lang="de-DE" sz="2800" dirty="0" err="1"/>
              <a:t>Modifizierer</a:t>
            </a:r>
            <a:r>
              <a:rPr lang="de-DE" sz="2800" dirty="0"/>
              <a:t> </a:t>
            </a:r>
            <a:r>
              <a:rPr lang="de-DE" sz="2800" b="1" dirty="0"/>
              <a:t>„</a:t>
            </a:r>
            <a:r>
              <a:rPr lang="de-DE" sz="2800" b="1" dirty="0" err="1"/>
              <a:t>synchronized</a:t>
            </a:r>
            <a:r>
              <a:rPr lang="de-DE" sz="2800" b="1" dirty="0"/>
              <a:t>“ </a:t>
            </a:r>
            <a:r>
              <a:rPr lang="de-DE" sz="2800" dirty="0"/>
              <a:t>besitzen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997413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tödliche Seite der Synchronisierung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67408" y="1447908"/>
            <a:ext cx="2808312" cy="4464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Thread A geht in die </a:t>
            </a:r>
            <a:r>
              <a:rPr lang="de-DE" sz="2000" dirty="0" err="1">
                <a:solidFill>
                  <a:schemeClr val="tx1"/>
                </a:solidFill>
              </a:rPr>
              <a:t>synchronized</a:t>
            </a:r>
            <a:r>
              <a:rPr lang="de-DE" sz="2000" dirty="0">
                <a:solidFill>
                  <a:schemeClr val="tx1"/>
                </a:solidFill>
              </a:rPr>
              <a:t> Methode „Datenbank lesen“, erhält also den </a:t>
            </a:r>
            <a:r>
              <a:rPr lang="de-DE" sz="2000" dirty="0" err="1">
                <a:solidFill>
                  <a:schemeClr val="tx1"/>
                </a:solidFill>
              </a:rPr>
              <a:t>Schlüsssel</a:t>
            </a:r>
            <a:r>
              <a:rPr lang="de-DE" sz="2000" dirty="0">
                <a:solidFill>
                  <a:schemeClr val="tx1"/>
                </a:solidFill>
              </a:rPr>
              <a:t> und wird dann vom Scheduler unterbrochen 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770748" y="1481517"/>
            <a:ext cx="2808312" cy="4464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Thread B geht in die </a:t>
            </a:r>
            <a:r>
              <a:rPr lang="de-DE" sz="2000" dirty="0" err="1">
                <a:solidFill>
                  <a:schemeClr val="tx1"/>
                </a:solidFill>
              </a:rPr>
              <a:t>synchronized</a:t>
            </a:r>
            <a:r>
              <a:rPr lang="de-DE" sz="2000" dirty="0">
                <a:solidFill>
                  <a:schemeClr val="tx1"/>
                </a:solidFill>
              </a:rPr>
              <a:t> Methode „Schreiben“ und erhält den Schlüssel. Methode „Schreiben“ muss aber vorher noch etwas lesen und Thread B will ebenfalls in die Methode „Lesen“. Thread B geht in Wartestellung. 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88288" y="1447908"/>
            <a:ext cx="2808312" cy="4464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Thread A erwacht und will in die Methode „Schreiben“, in der sich aber immer noch Thread B in Wartestellung befindet.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928102" y="3297876"/>
            <a:ext cx="576064" cy="79208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7845642" y="3284112"/>
            <a:ext cx="576064" cy="79208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1508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mnst777 LtCn BT">
      <a:majorFont>
        <a:latin typeface="Humnst777 LtCn BT"/>
        <a:ea typeface=""/>
        <a:cs typeface=""/>
      </a:majorFont>
      <a:minorFont>
        <a:latin typeface="Humnst777 Lt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DEVCON_2015_Vorlage.pptx" id="{5E691568-1BFA-4987-812D-CCC873CDA392}" vid="{A4E54266-3714-4DF1-8592-DA01891304FD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XDEVCON_2015_Vorlage</Template>
  <TotalTime>0</TotalTime>
  <Words>478</Words>
  <Application>Microsoft Office PowerPoint</Application>
  <PresentationFormat>Breitbild</PresentationFormat>
  <Paragraphs>73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Humnst777 LtCn BT</vt:lpstr>
      <vt:lpstr>Humnst777 XBlkCn BT</vt:lpstr>
      <vt:lpstr>Roboto</vt:lpstr>
      <vt:lpstr>Roboto Light</vt:lpstr>
      <vt:lpstr>Wingdings</vt:lpstr>
      <vt:lpstr>Larissa-Design</vt:lpstr>
      <vt:lpstr>PowerPoint-Präsentation</vt:lpstr>
      <vt:lpstr>PowerPoint-Präsentation</vt:lpstr>
      <vt:lpstr>Definition </vt:lpstr>
      <vt:lpstr>Übersicht</vt:lpstr>
      <vt:lpstr>Wirklich Parallel? </vt:lpstr>
      <vt:lpstr>Gibt es dann wirklich Performancesteigerungen? </vt:lpstr>
      <vt:lpstr>Bestandteile eines Threads </vt:lpstr>
      <vt:lpstr>Aber es gibt auch Schattenseiten</vt:lpstr>
      <vt:lpstr>Die tödliche Seite der Synchronisierung </vt:lpstr>
      <vt:lpstr>DEADLOCKS</vt:lpstr>
      <vt:lpstr>Warum also dieses „Risiko“ eingehen? </vt:lpstr>
      <vt:lpstr>Noch 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neue XDEV SERVER</dc:title>
  <dc:creator>Richard Fichtner</dc:creator>
  <cp:lastModifiedBy>Christian Kuemmel</cp:lastModifiedBy>
  <cp:revision>202</cp:revision>
  <dcterms:created xsi:type="dcterms:W3CDTF">2015-08-31T12:13:36Z</dcterms:created>
  <dcterms:modified xsi:type="dcterms:W3CDTF">2016-11-13T19:43:36Z</dcterms:modified>
</cp:coreProperties>
</file>