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78" r:id="rId3"/>
    <p:sldId id="279" r:id="rId4"/>
    <p:sldId id="259" r:id="rId5"/>
    <p:sldId id="260" r:id="rId6"/>
    <p:sldId id="262" r:id="rId7"/>
    <p:sldId id="258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4" r:id="rId17"/>
    <p:sldId id="276" r:id="rId18"/>
    <p:sldId id="27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4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2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4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4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1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7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5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9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D2DEF-C1B2-4AAD-A606-81BC6A708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852" y="870596"/>
            <a:ext cx="4887382" cy="37478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Spectroscopic Analysis of BL </a:t>
            </a:r>
            <a:r>
              <a:rPr lang="en-US" sz="5000" dirty="0" err="1"/>
              <a:t>Lacertae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0B360-1DA4-48C7-9FB1-99CA040A9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15" y="4878166"/>
            <a:ext cx="4136526" cy="802486"/>
          </a:xfrm>
        </p:spPr>
        <p:txBody>
          <a:bodyPr>
            <a:normAutofit/>
          </a:bodyPr>
          <a:lstStyle/>
          <a:p>
            <a:r>
              <a:rPr lang="en-US" dirty="0"/>
              <a:t>Zachary Stone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outdoor object, star&#10;&#10;Description automatically generated">
            <a:extLst>
              <a:ext uri="{FF2B5EF4-FFF2-40B4-BE49-F238E27FC236}">
                <a16:creationId xmlns:a16="http://schemas.microsoft.com/office/drawing/2014/main" id="{0BEE34D1-CFFE-44E5-804A-B0D5963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2043"/>
            <a:ext cx="5295900" cy="463391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9D422-0306-4507-A95E-DDE66D2C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1955690"/>
          </a:xfrm>
        </p:spPr>
        <p:txBody>
          <a:bodyPr>
            <a:normAutofit/>
          </a:bodyPr>
          <a:lstStyle/>
          <a:p>
            <a:r>
              <a:rPr lang="en-US" dirty="0"/>
              <a:t>Spectral lines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432A0C-831F-4839-9064-3A4B0F3A9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325" y="1642324"/>
                <a:ext cx="3743325" cy="47394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600" dirty="0"/>
                  <a:t>Typical spectral lines for galaxies considered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600" dirty="0"/>
                  <a:t>Expect there to be minimal amounts of absorption/emission, as BL Lacs are very quiet and lack features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600" dirty="0"/>
                  <a:t>Test several values of z for each set of data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600" dirty="0"/>
                  <a:t>Expect data sets to match in z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         	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where z is the redshift,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sz="1600" dirty="0"/>
                  <a:t> is the observed wavelength,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𝑒𝑚</m:t>
                        </m:r>
                      </m:sub>
                    </m:sSub>
                  </m:oMath>
                </a14:m>
                <a:r>
                  <a:rPr lang="en-US" sz="1600" dirty="0"/>
                  <a:t> is the wavelength emitted in a vacuum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432A0C-831F-4839-9064-3A4B0F3A9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325" y="1642324"/>
                <a:ext cx="3743325" cy="4739425"/>
              </a:xfrm>
              <a:blipFill>
                <a:blip r:embed="rId2"/>
                <a:stretch>
                  <a:fillRect l="-814" t="-257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B2FE615-199B-45B3-AD38-DBD9829AE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" r="9755" b="-5"/>
          <a:stretch/>
        </p:blipFill>
        <p:spPr>
          <a:xfrm>
            <a:off x="4876800" y="735286"/>
            <a:ext cx="6515100" cy="53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2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2E8A-D6A9-4AF1-A9CC-AB18A5EA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spectrum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7F1CDB61-3926-4137-B3E3-63444B608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810923"/>
            <a:ext cx="8335899" cy="4124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8790D-0A39-43B1-94FD-63287017C404}"/>
              </a:ext>
            </a:extLst>
          </p:cNvPr>
          <p:cNvSpPr txBox="1"/>
          <p:nvPr/>
        </p:nvSpPr>
        <p:spPr>
          <a:xfrm>
            <a:off x="9172575" y="1152525"/>
            <a:ext cx="2219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emission for O-III at 4959A and5007A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absorption for Fe-II and He-I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 emission from He-II and Fe-III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 absorption from Fe-VII,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 emission at ~5150A unaccounted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something in front?</a:t>
            </a:r>
          </a:p>
        </p:txBody>
      </p:sp>
    </p:spTree>
    <p:extLst>
      <p:ext uri="{BB962C8B-B14F-4D97-AF65-F5344CB8AC3E}">
        <p14:creationId xmlns:p14="http://schemas.microsoft.com/office/powerpoint/2010/main" val="290653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8451-322A-4C6B-B970-1F2DBF9D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 Spectrum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F9A78C15-45D5-4810-807A-857D3FE08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610518"/>
            <a:ext cx="7273926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EEF275-85C6-47E4-8B50-C9CB31FCCA12}"/>
              </a:ext>
            </a:extLst>
          </p:cNvPr>
          <p:cNvSpPr txBox="1"/>
          <p:nvPr/>
        </p:nvSpPr>
        <p:spPr>
          <a:xfrm>
            <a:off x="7810500" y="1607611"/>
            <a:ext cx="3680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z = .0686, absorption lines roughly match for N-III, Si-III, and N-IV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Absorption at ~1650A for C-IV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before, high uncertainty at lower wavelengths, and large variations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spike in the center unaccounted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something in front of AGN?</a:t>
            </a:r>
          </a:p>
        </p:txBody>
      </p:sp>
    </p:spTree>
    <p:extLst>
      <p:ext uri="{BB962C8B-B14F-4D97-AF65-F5344CB8AC3E}">
        <p14:creationId xmlns:p14="http://schemas.microsoft.com/office/powerpoint/2010/main" val="417867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4E5E-5D7F-4F03-B174-DC223D7F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 Spectrum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E9488-86E9-4A9E-A2A0-8CB0582CA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607611"/>
            <a:ext cx="7285555" cy="3642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FE3C3B-38C5-4285-BCE8-508107D4414C}"/>
              </a:ext>
            </a:extLst>
          </p:cNvPr>
          <p:cNvSpPr txBox="1"/>
          <p:nvPr/>
        </p:nvSpPr>
        <p:spPr>
          <a:xfrm>
            <a:off x="8105775" y="1607611"/>
            <a:ext cx="3286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strong Si-III emission at 2000A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Weaker N-IV and C-IV emission at higher wavelengths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Redshifting</a:t>
            </a:r>
            <a:r>
              <a:rPr lang="en-US" dirty="0"/>
              <a:t> by a lower amount would grant strong C-III emission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Suggests large amount of Si-III or C-III in front of the AGN </a:t>
            </a:r>
          </a:p>
        </p:txBody>
      </p:sp>
    </p:spTree>
    <p:extLst>
      <p:ext uri="{BB962C8B-B14F-4D97-AF65-F5344CB8AC3E}">
        <p14:creationId xmlns:p14="http://schemas.microsoft.com/office/powerpoint/2010/main" val="104217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C0EB-D858-47CA-AB35-CAC6FD4A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Spectrum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92D1A88E-934D-4619-9B49-651E22538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952624"/>
            <a:ext cx="8049545" cy="398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36C77D-77C5-4FA1-90ED-0FDE9409259C}"/>
              </a:ext>
            </a:extLst>
          </p:cNvPr>
          <p:cNvSpPr txBox="1"/>
          <p:nvPr/>
        </p:nvSpPr>
        <p:spPr>
          <a:xfrm>
            <a:off x="8696325" y="1457325"/>
            <a:ext cx="2695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to Si-III/C-III emission from UV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Emission from Fe-II, Fe-VIII, and O-III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both cases, see O-III emission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emission unaccounted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 emission probably not Fe-IV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Absorption at ~4450A unaccounted for</a:t>
            </a:r>
          </a:p>
        </p:txBody>
      </p:sp>
    </p:spTree>
    <p:extLst>
      <p:ext uri="{BB962C8B-B14F-4D97-AF65-F5344CB8AC3E}">
        <p14:creationId xmlns:p14="http://schemas.microsoft.com/office/powerpoint/2010/main" val="286507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9C20-E651-4CC4-B94F-E6B719DF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spectrum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E181E23-2FA7-416E-83DB-C5614BFF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35" y="1668704"/>
            <a:ext cx="8534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49DCCD-543C-4C39-B531-DB465BED87A6}"/>
              </a:ext>
            </a:extLst>
          </p:cNvPr>
          <p:cNvSpPr txBox="1"/>
          <p:nvPr/>
        </p:nvSpPr>
        <p:spPr>
          <a:xfrm>
            <a:off x="9201151" y="1668704"/>
            <a:ext cx="2190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 strong Hydrogen emission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H-beta fits best for z = .065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Suggests a significant amount of Hydrogen </a:t>
            </a:r>
            <a:r>
              <a:rPr lang="en-US" b="1" u="sng" dirty="0"/>
              <a:t>in front of</a:t>
            </a:r>
            <a:r>
              <a:rPr lang="en-US" dirty="0"/>
              <a:t> AGN</a:t>
            </a:r>
          </a:p>
        </p:txBody>
      </p:sp>
    </p:spTree>
    <p:extLst>
      <p:ext uri="{BB962C8B-B14F-4D97-AF65-F5344CB8AC3E}">
        <p14:creationId xmlns:p14="http://schemas.microsoft.com/office/powerpoint/2010/main" val="298639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2DBE8-B634-4B36-8702-06A911E8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2"/>
            <a:ext cx="3601757" cy="1955927"/>
          </a:xfrm>
        </p:spPr>
        <p:txBody>
          <a:bodyPr>
            <a:normAutofit/>
          </a:bodyPr>
          <a:lstStyle/>
          <a:p>
            <a:r>
              <a:rPr lang="en-US" dirty="0"/>
              <a:t>The big picture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11DC-56A7-457B-A652-03BC51BE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454184"/>
            <a:ext cx="3613708" cy="37868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Presence of unaccounted for emission suggests material in front of the AGN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BL Lacs are a subset of the blazar category, meaning they will likely have jets of material coming toward our line of sight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This material can be Si-III or N-III, shown by z = .058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The energetic particles coming from this jet can heat up Hydrogen in the IGM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This explains the H-beta feature in the optical spectrum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pic>
        <p:nvPicPr>
          <p:cNvPr id="5" name="Picture 4" descr="A picture containing outdoor object, night sky&#10;&#10;Description automatically generated">
            <a:extLst>
              <a:ext uri="{FF2B5EF4-FFF2-40B4-BE49-F238E27FC236}">
                <a16:creationId xmlns:a16="http://schemas.microsoft.com/office/drawing/2014/main" id="{7BD2F9F1-7A85-4874-8DBB-4224A0ECB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0"/>
          <a:stretch/>
        </p:blipFill>
        <p:spPr>
          <a:xfrm>
            <a:off x="4876800" y="10"/>
            <a:ext cx="73152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7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70E7-3BCD-46AF-BA98-AE5EB24E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7C1CBF3-52DE-4BA8-9A4E-29CFE7404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97" y="1180886"/>
            <a:ext cx="3481846" cy="475501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9A759F4-D0FB-41B4-9653-831C71A3B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820292"/>
            <a:ext cx="5186706" cy="37423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8BB9DB-1BD7-4D9A-92EA-553755731B1F}"/>
              </a:ext>
            </a:extLst>
          </p:cNvPr>
          <p:cNvSpPr txBox="1"/>
          <p:nvPr/>
        </p:nvSpPr>
        <p:spPr>
          <a:xfrm>
            <a:off x="800101" y="6210300"/>
            <a:ext cx="1059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Courtesy of Vermeulen et al. (1995)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45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5B1D-E7CA-4B08-9622-F6E43F0B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9546-D00E-4FCE-A0B1-8DA6071C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studies of BL </a:t>
            </a:r>
            <a:r>
              <a:rPr lang="en-US" dirty="0" err="1"/>
              <a:t>Lacertae</a:t>
            </a:r>
            <a:r>
              <a:rPr lang="en-US" dirty="0"/>
              <a:t> have agreed upon a redshift of .0686</a:t>
            </a:r>
          </a:p>
          <a:p>
            <a:r>
              <a:rPr lang="en-US" dirty="0"/>
              <a:t>O-III emission is much stronger than H-beta</a:t>
            </a:r>
          </a:p>
          <a:p>
            <a:r>
              <a:rPr lang="en-US" dirty="0"/>
              <a:t>Emission could be dampened by jet activity, extinction, or sky absorption</a:t>
            </a:r>
          </a:p>
          <a:p>
            <a:r>
              <a:rPr lang="en-US" dirty="0"/>
              <a:t>All studies have verified O-III and H-beta emission</a:t>
            </a:r>
          </a:p>
          <a:p>
            <a:endParaRPr lang="en-US" dirty="0"/>
          </a:p>
          <a:p>
            <a:r>
              <a:rPr lang="en-US" dirty="0"/>
              <a:t>Very strong UV emission could be from variation in jet/ material in accretion disk</a:t>
            </a:r>
          </a:p>
        </p:txBody>
      </p:sp>
    </p:spTree>
    <p:extLst>
      <p:ext uri="{BB962C8B-B14F-4D97-AF65-F5344CB8AC3E}">
        <p14:creationId xmlns:p14="http://schemas.microsoft.com/office/powerpoint/2010/main" val="317067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1006-C7B3-4D26-B421-85EF5B9E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CC88-0014-4516-809E-80863245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Lawrence, C. R., Zucker, J. R., </a:t>
            </a:r>
            <a:r>
              <a:rPr lang="en-US" sz="1600" dirty="0" err="1"/>
              <a:t>Readhead</a:t>
            </a:r>
            <a:r>
              <a:rPr lang="en-US" sz="1600" dirty="0"/>
              <a:t>, A. C. S., Unwin, S. C., Pearson, T. J., and Xu, W., “Optical Spectra of a Complete Sample of Radio Sources. I. The Spectra”, The Astrophysical Journal Supplement Series, vol. 107, p. 541, 1996. doi:10.1086/192375.</a:t>
            </a:r>
          </a:p>
          <a:p>
            <a:r>
              <a:rPr lang="en-US" sz="1600" dirty="0"/>
              <a:t>Vermeulen, R. C., “When Is BL Lac Not a BL Lac?”, The Astrophysical Journal, vol. 452, p. L5, 1995. doi:10.1086/309716.</a:t>
            </a:r>
          </a:p>
          <a:p>
            <a:r>
              <a:rPr lang="en-US" sz="1600" dirty="0" err="1"/>
              <a:t>Villata</a:t>
            </a:r>
            <a:r>
              <a:rPr lang="en-US" sz="1600" dirty="0"/>
              <a:t>, M., “The WEBT BL </a:t>
            </a:r>
            <a:r>
              <a:rPr lang="en-US" sz="1600" dirty="0" err="1"/>
              <a:t>Lacertae</a:t>
            </a:r>
            <a:r>
              <a:rPr lang="en-US" sz="1600" dirty="0"/>
              <a:t> Campaign 2000”, Astronomy and Astrophysics, vol. 390, pp. 407–421, 2002. doi:10.1051/0004-6361:20020662.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DAA0-7A1B-4D33-997B-FE53467E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Active Galactic Nuclei</a:t>
            </a:r>
          </a:p>
        </p:txBody>
      </p:sp>
      <p:pic>
        <p:nvPicPr>
          <p:cNvPr id="5" name="Content Placeholder 4" descr="A picture containing outdoor object, comet, night sky&#10;&#10;Description automatically generated">
            <a:extLst>
              <a:ext uri="{FF2B5EF4-FFF2-40B4-BE49-F238E27FC236}">
                <a16:creationId xmlns:a16="http://schemas.microsoft.com/office/drawing/2014/main" id="{982F2F72-5991-40F5-AAC4-6398A6D20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2031224"/>
            <a:ext cx="2718955" cy="3806537"/>
          </a:xfrm>
        </p:spPr>
      </p:pic>
      <p:pic>
        <p:nvPicPr>
          <p:cNvPr id="7" name="Picture 6" descr="A picture containing star, night sky&#10;&#10;Description automatically generated">
            <a:extLst>
              <a:ext uri="{FF2B5EF4-FFF2-40B4-BE49-F238E27FC236}">
                <a16:creationId xmlns:a16="http://schemas.microsoft.com/office/drawing/2014/main" id="{D51838C7-2970-41D1-A7B7-00429C622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18" y="2031224"/>
            <a:ext cx="3210791" cy="3210791"/>
          </a:xfrm>
          <a:prstGeom prst="rect">
            <a:avLst/>
          </a:prstGeom>
        </p:spPr>
      </p:pic>
      <p:pic>
        <p:nvPicPr>
          <p:cNvPr id="9" name="Picture 8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EA764D16-FF9A-46E6-87DF-5B957DFED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70" y="2071056"/>
            <a:ext cx="4176201" cy="27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4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25DA-67A1-49CA-B623-72C625BA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BL lacs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40D0-1BDE-484D-91AD-4751052D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893076"/>
            <a:ext cx="4328565" cy="36360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Blazars</a:t>
            </a:r>
          </a:p>
          <a:p>
            <a:r>
              <a:rPr lang="en-US" dirty="0"/>
              <a:t>Relativistic jets</a:t>
            </a:r>
          </a:p>
          <a:p>
            <a:endParaRPr lang="en-US" dirty="0"/>
          </a:p>
          <a:p>
            <a:r>
              <a:rPr lang="en-US" dirty="0"/>
              <a:t>Almost featureless because of the jet (non-thermal/synchrotron emission)</a:t>
            </a:r>
          </a:p>
          <a:p>
            <a:r>
              <a:rPr lang="en-US" dirty="0"/>
              <a:t>Jet emission much stronger than galaxy emission</a:t>
            </a:r>
          </a:p>
          <a:p>
            <a:r>
              <a:rPr lang="en-US" dirty="0"/>
              <a:t>Rapidly varying brightness and polarization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ABF9DAD-1A7B-4C06-A3A1-B2634AB8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47" y="2043645"/>
            <a:ext cx="5160256" cy="3812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B2757-CF85-4783-BF6B-8008557B13D1}"/>
              </a:ext>
            </a:extLst>
          </p:cNvPr>
          <p:cNvSpPr txBox="1"/>
          <p:nvPr/>
        </p:nvSpPr>
        <p:spPr>
          <a:xfrm>
            <a:off x="800100" y="6183117"/>
            <a:ext cx="1052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Courtesy of </a:t>
            </a:r>
            <a:r>
              <a:rPr lang="en-US" sz="1000" dirty="0" err="1"/>
              <a:t>Villata</a:t>
            </a:r>
            <a:r>
              <a:rPr lang="en-US" sz="1000" dirty="0"/>
              <a:t> et al. (2000)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6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7B790-705D-4612-A4F5-375CFC49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r>
              <a:rPr lang="en-US" dirty="0"/>
              <a:t>FIRST set of data</a:t>
            </a:r>
          </a:p>
        </p:txBody>
      </p:sp>
      <p:pic>
        <p:nvPicPr>
          <p:cNvPr id="5" name="Picture 4" descr="A picture containing transport, satellite&#10;&#10;Description automatically generated">
            <a:extLst>
              <a:ext uri="{FF2B5EF4-FFF2-40B4-BE49-F238E27FC236}">
                <a16:creationId xmlns:a16="http://schemas.microsoft.com/office/drawing/2014/main" id="{9379746E-0EB3-41DE-9E8B-1CF9B82A1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4" r="26683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B30D3-9256-40B6-BD7E-4BD662FA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r>
              <a:rPr lang="en-US" dirty="0"/>
              <a:t>Courtesy of the MAST database</a:t>
            </a:r>
          </a:p>
          <a:p>
            <a:r>
              <a:rPr lang="en-US" dirty="0"/>
              <a:t>In the UV band (around 1500-2500 A)</a:t>
            </a:r>
          </a:p>
          <a:p>
            <a:r>
              <a:rPr lang="en-US" dirty="0"/>
              <a:t>Taken from Hubble Space Telescope with the G190H filter of the Faint Object Spectrograph</a:t>
            </a:r>
          </a:p>
          <a:p>
            <a:r>
              <a:rPr lang="en-US" dirty="0"/>
              <a:t>R ~ 1300</a:t>
            </a:r>
          </a:p>
          <a:p>
            <a:r>
              <a:rPr lang="en-US" dirty="0"/>
              <a:t>Exposures of 1440s</a:t>
            </a:r>
          </a:p>
          <a:p>
            <a:r>
              <a:rPr lang="en-US" dirty="0"/>
              <a:t>Dated 5/12/1992, by Angel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8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FA82-3A7D-4B06-B9A1-456A41D4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OF DATA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35EDF68-2480-4FBF-BF14-25EA472BD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1669524"/>
            <a:ext cx="7271802" cy="36359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0255C-EAC3-4819-BC18-392C9E191870}"/>
              </a:ext>
            </a:extLst>
          </p:cNvPr>
          <p:cNvSpPr txBox="1"/>
          <p:nvPr/>
        </p:nvSpPr>
        <p:spPr>
          <a:xfrm>
            <a:off x="7677150" y="1371600"/>
            <a:ext cx="37147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Downloaded as FITS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given for raw data, background, wavelengths of spectrum, error and flat-fielded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taken over each column, meaning each pixel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Variations in spectra from row-to-row from spatial variation in the AGN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Coadded afterwards to increase clarity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4D8EF-6D1D-4141-B9E6-333FA4FF8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5497754"/>
            <a:ext cx="7092553" cy="438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1AACDE-83CB-4812-82E6-F9043C047558}"/>
              </a:ext>
            </a:extLst>
          </p:cNvPr>
          <p:cNvSpPr txBox="1"/>
          <p:nvPr/>
        </p:nvSpPr>
        <p:spPr>
          <a:xfrm>
            <a:off x="8010525" y="5301330"/>
            <a:ext cx="3381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Portion of one of the FITS files downloaded. Emission line can be seen in the center.</a:t>
            </a:r>
          </a:p>
        </p:txBody>
      </p:sp>
    </p:spTree>
    <p:extLst>
      <p:ext uri="{BB962C8B-B14F-4D97-AF65-F5344CB8AC3E}">
        <p14:creationId xmlns:p14="http://schemas.microsoft.com/office/powerpoint/2010/main" val="51624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D16B-BFFE-4EBF-ADD2-15ADBE03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of data</a:t>
            </a:r>
          </a:p>
        </p:txBody>
      </p:sp>
      <p:pic>
        <p:nvPicPr>
          <p:cNvPr id="5" name="Content Placeholder 4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2D01FECD-8FB5-482D-AB00-D6A093CB5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7" y="2073436"/>
            <a:ext cx="5586984" cy="2793493"/>
          </a:xfrm>
        </p:spPr>
      </p:pic>
      <p:pic>
        <p:nvPicPr>
          <p:cNvPr id="7" name="Picture 6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4ABB5A2B-A8A8-49F8-B658-A0982DA76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0" y="2069171"/>
            <a:ext cx="5810633" cy="2905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5B50BF-3C54-4D67-B80B-1D51EFD78713}"/>
              </a:ext>
            </a:extLst>
          </p:cNvPr>
          <p:cNvSpPr txBox="1"/>
          <p:nvPr/>
        </p:nvSpPr>
        <p:spPr>
          <a:xfrm>
            <a:off x="800100" y="5086620"/>
            <a:ext cx="1059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Boxcar has a FWHM of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Gaussian has a FWHM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lines are clearer after the Gaussian convolution</a:t>
            </a:r>
          </a:p>
        </p:txBody>
      </p:sp>
    </p:spTree>
    <p:extLst>
      <p:ext uri="{BB962C8B-B14F-4D97-AF65-F5344CB8AC3E}">
        <p14:creationId xmlns:p14="http://schemas.microsoft.com/office/powerpoint/2010/main" val="44095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7D8EB-9E43-44C3-AAF6-69489289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6042299" cy="1362073"/>
          </a:xfrm>
        </p:spPr>
        <p:txBody>
          <a:bodyPr>
            <a:normAutofit/>
          </a:bodyPr>
          <a:lstStyle/>
          <a:p>
            <a:r>
              <a:rPr lang="en-US" dirty="0"/>
              <a:t>Second SET of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EDDB4C-6582-43D5-AF25-99F4AD3A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5353-9B1F-463A-987C-1C0CE590B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2276474"/>
            <a:ext cx="6042299" cy="35531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Courtesy of NED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In the Optical (H-beta) band (around 4500-5500 A)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Taken from the Palomar 200 in. telescope with blazed-grating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R ~ 549, resolution of 9 A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Exposures of 6035s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Dated 1996, by Lawrence, Zucker, </a:t>
            </a:r>
            <a:r>
              <a:rPr lang="en-US" dirty="0" err="1"/>
              <a:t>Readhead</a:t>
            </a:r>
            <a:r>
              <a:rPr lang="en-US" dirty="0"/>
              <a:t>, Unwin, Pearson, and Wu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5" name="Picture 4" descr="A picture containing indoor, dirty, engine&#10;&#10;Description automatically generated">
            <a:extLst>
              <a:ext uri="{FF2B5EF4-FFF2-40B4-BE49-F238E27FC236}">
                <a16:creationId xmlns:a16="http://schemas.microsoft.com/office/drawing/2014/main" id="{6365C761-1F6F-43C7-9BA5-DDF51B79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885" y="986911"/>
            <a:ext cx="3368410" cy="2248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EB1C2-DA41-4D82-A70F-160A0E55D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03" y="3666795"/>
            <a:ext cx="3417510" cy="220429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152A91-2920-4848-A8BC-B15DA32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8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BDA4-53D8-4D0C-83DD-E9919D31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set of data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4E84A1A-4190-407B-ADB5-ED370A816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9" y="1742943"/>
            <a:ext cx="7735931" cy="3867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601D7-FAF7-469C-B01B-14EF22887E74}"/>
              </a:ext>
            </a:extLst>
          </p:cNvPr>
          <p:cNvSpPr txBox="1"/>
          <p:nvPr/>
        </p:nvSpPr>
        <p:spPr>
          <a:xfrm>
            <a:off x="7974562" y="1666078"/>
            <a:ext cx="3417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given as a text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Already processed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error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Presented in physical units</a:t>
            </a:r>
          </a:p>
        </p:txBody>
      </p:sp>
    </p:spTree>
    <p:extLst>
      <p:ext uri="{BB962C8B-B14F-4D97-AF65-F5344CB8AC3E}">
        <p14:creationId xmlns:p14="http://schemas.microsoft.com/office/powerpoint/2010/main" val="426662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43D3-7E5A-49E7-A615-7E341EAC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set of data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F977DA6-DBB7-49E0-B713-8C0AF846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2" y="2037150"/>
            <a:ext cx="5567398" cy="2783699"/>
          </a:xfrm>
          <a:prstGeom prst="rect">
            <a:avLst/>
          </a:prstGeom>
        </p:spPr>
      </p:pic>
      <p:pic>
        <p:nvPicPr>
          <p:cNvPr id="6" name="Picture 5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D6E2F5E-4F3B-4BA5-A804-E4B8F03CF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037150"/>
            <a:ext cx="5567398" cy="2783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72C14-EC24-4F46-A5A1-7CE85AA91958}"/>
              </a:ext>
            </a:extLst>
          </p:cNvPr>
          <p:cNvSpPr txBox="1"/>
          <p:nvPr/>
        </p:nvSpPr>
        <p:spPr>
          <a:xfrm>
            <a:off x="798990" y="4915270"/>
            <a:ext cx="1059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the Boxcar and Gaussian have FWHM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coaddition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Gaussian convolution causes steep falloff on either side of spectrum</a:t>
            </a:r>
          </a:p>
        </p:txBody>
      </p:sp>
    </p:spTree>
    <p:extLst>
      <p:ext uri="{BB962C8B-B14F-4D97-AF65-F5344CB8AC3E}">
        <p14:creationId xmlns:p14="http://schemas.microsoft.com/office/powerpoint/2010/main" val="25600322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833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Calisto MT</vt:lpstr>
      <vt:lpstr>Cambria Math</vt:lpstr>
      <vt:lpstr>Univers Condensed</vt:lpstr>
      <vt:lpstr>ChronicleVTI</vt:lpstr>
      <vt:lpstr>Spectroscopic Analysis of BL Lacertae</vt:lpstr>
      <vt:lpstr>Background: Active Galactic Nuclei</vt:lpstr>
      <vt:lpstr>Background: BL lacs</vt:lpstr>
      <vt:lpstr>FIRST set of data</vt:lpstr>
      <vt:lpstr>FIRST SET OF DATA</vt:lpstr>
      <vt:lpstr>First set of data</vt:lpstr>
      <vt:lpstr>Second SET of data</vt:lpstr>
      <vt:lpstr>Second set of data</vt:lpstr>
      <vt:lpstr>Second set of data</vt:lpstr>
      <vt:lpstr>Spectral lines</vt:lpstr>
      <vt:lpstr>Optical spectrum</vt:lpstr>
      <vt:lpstr>UV Spectrum</vt:lpstr>
      <vt:lpstr>UV Spectrum</vt:lpstr>
      <vt:lpstr>Optical Spectrum</vt:lpstr>
      <vt:lpstr>Optical spectrum</vt:lpstr>
      <vt:lpstr>The big picture</vt:lpstr>
      <vt:lpstr>comparison</vt:lpstr>
      <vt:lpstr>comparison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Analysis of the Radio-Quiet AGN: BL Lacertae</dc:title>
  <dc:creator>Zachary Stone</dc:creator>
  <cp:lastModifiedBy>Zachary Stone</cp:lastModifiedBy>
  <cp:revision>19</cp:revision>
  <dcterms:created xsi:type="dcterms:W3CDTF">2020-11-29T01:20:31Z</dcterms:created>
  <dcterms:modified xsi:type="dcterms:W3CDTF">2020-11-30T22:49:30Z</dcterms:modified>
</cp:coreProperties>
</file>