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00079E-C28A-4D45-86BB-3D8CA56037D6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E4ECFB-B2D8-434E-AFF9-9F8F33DCBE80}">
      <dgm:prSet/>
      <dgm:spPr/>
      <dgm:t>
        <a:bodyPr/>
        <a:lstStyle/>
        <a:p>
          <a:r>
            <a:rPr lang="en-HK"/>
            <a:t>Literature Review</a:t>
          </a:r>
          <a:endParaRPr lang="en-US"/>
        </a:p>
      </dgm:t>
    </dgm:pt>
    <dgm:pt modelId="{2C8F1983-E3CB-48D9-B6D3-BDA7654BD85E}" type="parTrans" cxnId="{AD6BFA07-C22D-419A-829E-2CA0D926B92B}">
      <dgm:prSet/>
      <dgm:spPr/>
      <dgm:t>
        <a:bodyPr/>
        <a:lstStyle/>
        <a:p>
          <a:endParaRPr lang="en-US"/>
        </a:p>
      </dgm:t>
    </dgm:pt>
    <dgm:pt modelId="{06C00551-6DE1-43EA-A414-B7E7A6F8E0F0}" type="sibTrans" cxnId="{AD6BFA07-C22D-419A-829E-2CA0D926B92B}">
      <dgm:prSet/>
      <dgm:spPr/>
      <dgm:t>
        <a:bodyPr/>
        <a:lstStyle/>
        <a:p>
          <a:endParaRPr lang="en-US"/>
        </a:p>
      </dgm:t>
    </dgm:pt>
    <dgm:pt modelId="{8A1ED550-6410-4849-8DD3-386B8527F684}">
      <dgm:prSet/>
      <dgm:spPr/>
      <dgm:t>
        <a:bodyPr/>
        <a:lstStyle/>
        <a:p>
          <a:r>
            <a:rPr lang="en-HK"/>
            <a:t>Proposed Methodology </a:t>
          </a:r>
          <a:endParaRPr lang="en-US"/>
        </a:p>
      </dgm:t>
    </dgm:pt>
    <dgm:pt modelId="{1F5E5597-4969-4D7D-8D88-3B7606E558DE}" type="parTrans" cxnId="{F0884534-4C99-4EFA-A70B-9273DDEAC96E}">
      <dgm:prSet/>
      <dgm:spPr/>
      <dgm:t>
        <a:bodyPr/>
        <a:lstStyle/>
        <a:p>
          <a:endParaRPr lang="en-US"/>
        </a:p>
      </dgm:t>
    </dgm:pt>
    <dgm:pt modelId="{C00A00BF-55CF-4B5B-BB93-D4486B4F32E3}" type="sibTrans" cxnId="{F0884534-4C99-4EFA-A70B-9273DDEAC96E}">
      <dgm:prSet/>
      <dgm:spPr/>
      <dgm:t>
        <a:bodyPr/>
        <a:lstStyle/>
        <a:p>
          <a:endParaRPr lang="en-US"/>
        </a:p>
      </dgm:t>
    </dgm:pt>
    <dgm:pt modelId="{22DF8829-9B4F-43B5-99C8-D4C4E66EDF93}">
      <dgm:prSet/>
      <dgm:spPr/>
      <dgm:t>
        <a:bodyPr/>
        <a:lstStyle/>
        <a:p>
          <a:r>
            <a:rPr lang="en-HK"/>
            <a:t>Weekly Summary </a:t>
          </a:r>
          <a:endParaRPr lang="en-US"/>
        </a:p>
      </dgm:t>
    </dgm:pt>
    <dgm:pt modelId="{2F916FFA-68DC-4615-A851-467684859ADE}" type="parTrans" cxnId="{464082E9-EDCD-4943-8F63-B51AAB662DD4}">
      <dgm:prSet/>
      <dgm:spPr/>
      <dgm:t>
        <a:bodyPr/>
        <a:lstStyle/>
        <a:p>
          <a:endParaRPr lang="en-US"/>
        </a:p>
      </dgm:t>
    </dgm:pt>
    <dgm:pt modelId="{57F35F3A-ABA0-42E7-941F-E578F8319EC0}" type="sibTrans" cxnId="{464082E9-EDCD-4943-8F63-B51AAB662DD4}">
      <dgm:prSet/>
      <dgm:spPr/>
      <dgm:t>
        <a:bodyPr/>
        <a:lstStyle/>
        <a:p>
          <a:endParaRPr lang="en-US"/>
        </a:p>
      </dgm:t>
    </dgm:pt>
    <dgm:pt modelId="{D548656A-7C15-45DC-9796-7942B8DD0AD6}">
      <dgm:prSet/>
      <dgm:spPr/>
      <dgm:t>
        <a:bodyPr/>
        <a:lstStyle/>
        <a:p>
          <a:r>
            <a:rPr lang="en-HK"/>
            <a:t>Results &amp; Discussions</a:t>
          </a:r>
          <a:endParaRPr lang="en-US"/>
        </a:p>
      </dgm:t>
    </dgm:pt>
    <dgm:pt modelId="{EFD7B1BB-23D3-4B38-98B8-CDE3866E41A5}" type="parTrans" cxnId="{95B783DE-F5BD-4FF0-B28A-B02D817BC4B1}">
      <dgm:prSet/>
      <dgm:spPr/>
      <dgm:t>
        <a:bodyPr/>
        <a:lstStyle/>
        <a:p>
          <a:endParaRPr lang="en-US"/>
        </a:p>
      </dgm:t>
    </dgm:pt>
    <dgm:pt modelId="{281F4627-33AF-452B-A691-64E54E10B6E0}" type="sibTrans" cxnId="{95B783DE-F5BD-4FF0-B28A-B02D817BC4B1}">
      <dgm:prSet/>
      <dgm:spPr/>
      <dgm:t>
        <a:bodyPr/>
        <a:lstStyle/>
        <a:p>
          <a:endParaRPr lang="en-US"/>
        </a:p>
      </dgm:t>
    </dgm:pt>
    <dgm:pt modelId="{B026A4D2-4BB9-F04F-B78A-1C7D4913714C}" type="pres">
      <dgm:prSet presAssocID="{9200079E-C28A-4D45-86BB-3D8CA56037D6}" presName="vert0" presStyleCnt="0">
        <dgm:presLayoutVars>
          <dgm:dir/>
          <dgm:animOne val="branch"/>
          <dgm:animLvl val="lvl"/>
        </dgm:presLayoutVars>
      </dgm:prSet>
      <dgm:spPr/>
    </dgm:pt>
    <dgm:pt modelId="{56FE6173-8054-B346-8902-2BB65D44E095}" type="pres">
      <dgm:prSet presAssocID="{6AE4ECFB-B2D8-434E-AFF9-9F8F33DCBE80}" presName="thickLine" presStyleLbl="alignNode1" presStyleIdx="0" presStyleCnt="4"/>
      <dgm:spPr/>
    </dgm:pt>
    <dgm:pt modelId="{40D6B485-9DF7-9C4F-B6A1-26CF54AC2EEF}" type="pres">
      <dgm:prSet presAssocID="{6AE4ECFB-B2D8-434E-AFF9-9F8F33DCBE80}" presName="horz1" presStyleCnt="0"/>
      <dgm:spPr/>
    </dgm:pt>
    <dgm:pt modelId="{7EEFBA78-9278-284F-932F-94FA3212CDBB}" type="pres">
      <dgm:prSet presAssocID="{6AE4ECFB-B2D8-434E-AFF9-9F8F33DCBE80}" presName="tx1" presStyleLbl="revTx" presStyleIdx="0" presStyleCnt="4"/>
      <dgm:spPr/>
    </dgm:pt>
    <dgm:pt modelId="{44C4C580-215A-5247-930F-16C21E4A2A08}" type="pres">
      <dgm:prSet presAssocID="{6AE4ECFB-B2D8-434E-AFF9-9F8F33DCBE80}" presName="vert1" presStyleCnt="0"/>
      <dgm:spPr/>
    </dgm:pt>
    <dgm:pt modelId="{96FE2716-A05A-9E43-9675-CDEDC1BCE361}" type="pres">
      <dgm:prSet presAssocID="{8A1ED550-6410-4849-8DD3-386B8527F684}" presName="thickLine" presStyleLbl="alignNode1" presStyleIdx="1" presStyleCnt="4"/>
      <dgm:spPr/>
    </dgm:pt>
    <dgm:pt modelId="{873BEA5D-9418-274D-AA21-AFD8E443EB2C}" type="pres">
      <dgm:prSet presAssocID="{8A1ED550-6410-4849-8DD3-386B8527F684}" presName="horz1" presStyleCnt="0"/>
      <dgm:spPr/>
    </dgm:pt>
    <dgm:pt modelId="{A36151B1-8283-864D-99B4-EA562BC61B26}" type="pres">
      <dgm:prSet presAssocID="{8A1ED550-6410-4849-8DD3-386B8527F684}" presName="tx1" presStyleLbl="revTx" presStyleIdx="1" presStyleCnt="4"/>
      <dgm:spPr/>
    </dgm:pt>
    <dgm:pt modelId="{6C913B1B-8AEF-064C-B858-80A4774251CA}" type="pres">
      <dgm:prSet presAssocID="{8A1ED550-6410-4849-8DD3-386B8527F684}" presName="vert1" presStyleCnt="0"/>
      <dgm:spPr/>
    </dgm:pt>
    <dgm:pt modelId="{4D46D28A-A50D-9E4B-B3AD-C095934F1954}" type="pres">
      <dgm:prSet presAssocID="{22DF8829-9B4F-43B5-99C8-D4C4E66EDF93}" presName="thickLine" presStyleLbl="alignNode1" presStyleIdx="2" presStyleCnt="4"/>
      <dgm:spPr/>
    </dgm:pt>
    <dgm:pt modelId="{0D16F573-9B63-E248-BD3C-E915B314E3E7}" type="pres">
      <dgm:prSet presAssocID="{22DF8829-9B4F-43B5-99C8-D4C4E66EDF93}" presName="horz1" presStyleCnt="0"/>
      <dgm:spPr/>
    </dgm:pt>
    <dgm:pt modelId="{11468F9B-46A5-4440-AFE4-215C9AC5B05E}" type="pres">
      <dgm:prSet presAssocID="{22DF8829-9B4F-43B5-99C8-D4C4E66EDF93}" presName="tx1" presStyleLbl="revTx" presStyleIdx="2" presStyleCnt="4"/>
      <dgm:spPr/>
    </dgm:pt>
    <dgm:pt modelId="{9B1CBC2D-742A-0346-9105-A99ADD83C8D1}" type="pres">
      <dgm:prSet presAssocID="{22DF8829-9B4F-43B5-99C8-D4C4E66EDF93}" presName="vert1" presStyleCnt="0"/>
      <dgm:spPr/>
    </dgm:pt>
    <dgm:pt modelId="{B7A402EA-262E-B047-BCFF-10209A9DA275}" type="pres">
      <dgm:prSet presAssocID="{D548656A-7C15-45DC-9796-7942B8DD0AD6}" presName="thickLine" presStyleLbl="alignNode1" presStyleIdx="3" presStyleCnt="4"/>
      <dgm:spPr/>
    </dgm:pt>
    <dgm:pt modelId="{8075C217-37C2-5B4C-B13C-345B5D784B45}" type="pres">
      <dgm:prSet presAssocID="{D548656A-7C15-45DC-9796-7942B8DD0AD6}" presName="horz1" presStyleCnt="0"/>
      <dgm:spPr/>
    </dgm:pt>
    <dgm:pt modelId="{3BFF41C7-51F2-6D41-AB87-0E344A94FC08}" type="pres">
      <dgm:prSet presAssocID="{D548656A-7C15-45DC-9796-7942B8DD0AD6}" presName="tx1" presStyleLbl="revTx" presStyleIdx="3" presStyleCnt="4"/>
      <dgm:spPr/>
    </dgm:pt>
    <dgm:pt modelId="{6BC554A8-6EEC-AF46-8EA4-188811A8A476}" type="pres">
      <dgm:prSet presAssocID="{D548656A-7C15-45DC-9796-7942B8DD0AD6}" presName="vert1" presStyleCnt="0"/>
      <dgm:spPr/>
    </dgm:pt>
  </dgm:ptLst>
  <dgm:cxnLst>
    <dgm:cxn modelId="{AD6BFA07-C22D-419A-829E-2CA0D926B92B}" srcId="{9200079E-C28A-4D45-86BB-3D8CA56037D6}" destId="{6AE4ECFB-B2D8-434E-AFF9-9F8F33DCBE80}" srcOrd="0" destOrd="0" parTransId="{2C8F1983-E3CB-48D9-B6D3-BDA7654BD85E}" sibTransId="{06C00551-6DE1-43EA-A414-B7E7A6F8E0F0}"/>
    <dgm:cxn modelId="{F0884534-4C99-4EFA-A70B-9273DDEAC96E}" srcId="{9200079E-C28A-4D45-86BB-3D8CA56037D6}" destId="{8A1ED550-6410-4849-8DD3-386B8527F684}" srcOrd="1" destOrd="0" parTransId="{1F5E5597-4969-4D7D-8D88-3B7606E558DE}" sibTransId="{C00A00BF-55CF-4B5B-BB93-D4486B4F32E3}"/>
    <dgm:cxn modelId="{4099FB8A-F50E-DC4A-9F04-7F002923C08E}" type="presOf" srcId="{22DF8829-9B4F-43B5-99C8-D4C4E66EDF93}" destId="{11468F9B-46A5-4440-AFE4-215C9AC5B05E}" srcOrd="0" destOrd="0" presId="urn:microsoft.com/office/officeart/2008/layout/LinedList"/>
    <dgm:cxn modelId="{7827AC8D-697F-484A-989D-1054DB9A5F8B}" type="presOf" srcId="{D548656A-7C15-45DC-9796-7942B8DD0AD6}" destId="{3BFF41C7-51F2-6D41-AB87-0E344A94FC08}" srcOrd="0" destOrd="0" presId="urn:microsoft.com/office/officeart/2008/layout/LinedList"/>
    <dgm:cxn modelId="{88F211C8-CA85-2142-8778-C372D0E3E36B}" type="presOf" srcId="{6AE4ECFB-B2D8-434E-AFF9-9F8F33DCBE80}" destId="{7EEFBA78-9278-284F-932F-94FA3212CDBB}" srcOrd="0" destOrd="0" presId="urn:microsoft.com/office/officeart/2008/layout/LinedList"/>
    <dgm:cxn modelId="{95B783DE-F5BD-4FF0-B28A-B02D817BC4B1}" srcId="{9200079E-C28A-4D45-86BB-3D8CA56037D6}" destId="{D548656A-7C15-45DC-9796-7942B8DD0AD6}" srcOrd="3" destOrd="0" parTransId="{EFD7B1BB-23D3-4B38-98B8-CDE3866E41A5}" sibTransId="{281F4627-33AF-452B-A691-64E54E10B6E0}"/>
    <dgm:cxn modelId="{8862B2E7-5C12-6D44-A938-991525492970}" type="presOf" srcId="{9200079E-C28A-4D45-86BB-3D8CA56037D6}" destId="{B026A4D2-4BB9-F04F-B78A-1C7D4913714C}" srcOrd="0" destOrd="0" presId="urn:microsoft.com/office/officeart/2008/layout/LinedList"/>
    <dgm:cxn modelId="{464082E9-EDCD-4943-8F63-B51AAB662DD4}" srcId="{9200079E-C28A-4D45-86BB-3D8CA56037D6}" destId="{22DF8829-9B4F-43B5-99C8-D4C4E66EDF93}" srcOrd="2" destOrd="0" parTransId="{2F916FFA-68DC-4615-A851-467684859ADE}" sibTransId="{57F35F3A-ABA0-42E7-941F-E578F8319EC0}"/>
    <dgm:cxn modelId="{5ECFDBEA-3F0A-5746-BBAC-A071FBEE23DF}" type="presOf" srcId="{8A1ED550-6410-4849-8DD3-386B8527F684}" destId="{A36151B1-8283-864D-99B4-EA562BC61B26}" srcOrd="0" destOrd="0" presId="urn:microsoft.com/office/officeart/2008/layout/LinedList"/>
    <dgm:cxn modelId="{523EABD0-E65C-5049-BB49-3F50065D1B2C}" type="presParOf" srcId="{B026A4D2-4BB9-F04F-B78A-1C7D4913714C}" destId="{56FE6173-8054-B346-8902-2BB65D44E095}" srcOrd="0" destOrd="0" presId="urn:microsoft.com/office/officeart/2008/layout/LinedList"/>
    <dgm:cxn modelId="{8454AC84-78DE-B64A-B7ED-B2092BC5F5CF}" type="presParOf" srcId="{B026A4D2-4BB9-F04F-B78A-1C7D4913714C}" destId="{40D6B485-9DF7-9C4F-B6A1-26CF54AC2EEF}" srcOrd="1" destOrd="0" presId="urn:microsoft.com/office/officeart/2008/layout/LinedList"/>
    <dgm:cxn modelId="{A2C3E342-B1C8-D249-9703-5B50A6E8F927}" type="presParOf" srcId="{40D6B485-9DF7-9C4F-B6A1-26CF54AC2EEF}" destId="{7EEFBA78-9278-284F-932F-94FA3212CDBB}" srcOrd="0" destOrd="0" presId="urn:microsoft.com/office/officeart/2008/layout/LinedList"/>
    <dgm:cxn modelId="{B96ADB49-4361-2D47-9A46-187DF74411B6}" type="presParOf" srcId="{40D6B485-9DF7-9C4F-B6A1-26CF54AC2EEF}" destId="{44C4C580-215A-5247-930F-16C21E4A2A08}" srcOrd="1" destOrd="0" presId="urn:microsoft.com/office/officeart/2008/layout/LinedList"/>
    <dgm:cxn modelId="{14885EE6-7920-1D43-9FF9-117ECD2A047F}" type="presParOf" srcId="{B026A4D2-4BB9-F04F-B78A-1C7D4913714C}" destId="{96FE2716-A05A-9E43-9675-CDEDC1BCE361}" srcOrd="2" destOrd="0" presId="urn:microsoft.com/office/officeart/2008/layout/LinedList"/>
    <dgm:cxn modelId="{0960A4F9-5A6F-DD4E-80FD-0ABC2BCB7074}" type="presParOf" srcId="{B026A4D2-4BB9-F04F-B78A-1C7D4913714C}" destId="{873BEA5D-9418-274D-AA21-AFD8E443EB2C}" srcOrd="3" destOrd="0" presId="urn:microsoft.com/office/officeart/2008/layout/LinedList"/>
    <dgm:cxn modelId="{8B7844FA-0250-2446-B262-C8D64C058690}" type="presParOf" srcId="{873BEA5D-9418-274D-AA21-AFD8E443EB2C}" destId="{A36151B1-8283-864D-99B4-EA562BC61B26}" srcOrd="0" destOrd="0" presId="urn:microsoft.com/office/officeart/2008/layout/LinedList"/>
    <dgm:cxn modelId="{C99C77C3-877A-AA4B-85C5-596CEBCA292B}" type="presParOf" srcId="{873BEA5D-9418-274D-AA21-AFD8E443EB2C}" destId="{6C913B1B-8AEF-064C-B858-80A4774251CA}" srcOrd="1" destOrd="0" presId="urn:microsoft.com/office/officeart/2008/layout/LinedList"/>
    <dgm:cxn modelId="{BAF46AA2-26AD-2241-B105-9A29C9E46658}" type="presParOf" srcId="{B026A4D2-4BB9-F04F-B78A-1C7D4913714C}" destId="{4D46D28A-A50D-9E4B-B3AD-C095934F1954}" srcOrd="4" destOrd="0" presId="urn:microsoft.com/office/officeart/2008/layout/LinedList"/>
    <dgm:cxn modelId="{5AB988BB-3DB8-4B42-A21B-09F6DAEA8529}" type="presParOf" srcId="{B026A4D2-4BB9-F04F-B78A-1C7D4913714C}" destId="{0D16F573-9B63-E248-BD3C-E915B314E3E7}" srcOrd="5" destOrd="0" presId="urn:microsoft.com/office/officeart/2008/layout/LinedList"/>
    <dgm:cxn modelId="{BC8D0979-0B9B-6B43-96E3-70C1B85D6A42}" type="presParOf" srcId="{0D16F573-9B63-E248-BD3C-E915B314E3E7}" destId="{11468F9B-46A5-4440-AFE4-215C9AC5B05E}" srcOrd="0" destOrd="0" presId="urn:microsoft.com/office/officeart/2008/layout/LinedList"/>
    <dgm:cxn modelId="{9ED13A6F-4CA8-3F4C-AEB2-64558E0F9108}" type="presParOf" srcId="{0D16F573-9B63-E248-BD3C-E915B314E3E7}" destId="{9B1CBC2D-742A-0346-9105-A99ADD83C8D1}" srcOrd="1" destOrd="0" presId="urn:microsoft.com/office/officeart/2008/layout/LinedList"/>
    <dgm:cxn modelId="{6C26FFD4-3922-FF4E-959B-3481FC27568A}" type="presParOf" srcId="{B026A4D2-4BB9-F04F-B78A-1C7D4913714C}" destId="{B7A402EA-262E-B047-BCFF-10209A9DA275}" srcOrd="6" destOrd="0" presId="urn:microsoft.com/office/officeart/2008/layout/LinedList"/>
    <dgm:cxn modelId="{593DBD35-3AE8-D845-99F9-54F3CA9124FE}" type="presParOf" srcId="{B026A4D2-4BB9-F04F-B78A-1C7D4913714C}" destId="{8075C217-37C2-5B4C-B13C-345B5D784B45}" srcOrd="7" destOrd="0" presId="urn:microsoft.com/office/officeart/2008/layout/LinedList"/>
    <dgm:cxn modelId="{F6DD3C55-1D8D-914B-81AC-F1ADBD9EDADB}" type="presParOf" srcId="{8075C217-37C2-5B4C-B13C-345B5D784B45}" destId="{3BFF41C7-51F2-6D41-AB87-0E344A94FC08}" srcOrd="0" destOrd="0" presId="urn:microsoft.com/office/officeart/2008/layout/LinedList"/>
    <dgm:cxn modelId="{CD0A6B7F-8ABB-8E4C-856B-AA0FFDBD0C9D}" type="presParOf" srcId="{8075C217-37C2-5B4C-B13C-345B5D784B45}" destId="{6BC554A8-6EEC-AF46-8EA4-188811A8A4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E6173-8054-B346-8902-2BB65D44E09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EFBA78-9278-284F-932F-94FA3212CDBB}">
      <dsp:nvSpPr>
        <dsp:cNvPr id="0" name=""/>
        <dsp:cNvSpPr/>
      </dsp:nvSpPr>
      <dsp:spPr>
        <a:xfrm>
          <a:off x="0" y="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4700" kern="1200"/>
            <a:t>Literature Review</a:t>
          </a:r>
          <a:endParaRPr lang="en-US" sz="4700" kern="1200"/>
        </a:p>
      </dsp:txBody>
      <dsp:txXfrm>
        <a:off x="0" y="0"/>
        <a:ext cx="10515600" cy="1020243"/>
      </dsp:txXfrm>
    </dsp:sp>
    <dsp:sp modelId="{96FE2716-A05A-9E43-9675-CDEDC1BCE361}">
      <dsp:nvSpPr>
        <dsp:cNvPr id="0" name=""/>
        <dsp:cNvSpPr/>
      </dsp:nvSpPr>
      <dsp:spPr>
        <a:xfrm>
          <a:off x="0" y="102024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6151B1-8283-864D-99B4-EA562BC61B26}">
      <dsp:nvSpPr>
        <dsp:cNvPr id="0" name=""/>
        <dsp:cNvSpPr/>
      </dsp:nvSpPr>
      <dsp:spPr>
        <a:xfrm>
          <a:off x="0" y="1020243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4700" kern="1200"/>
            <a:t>Proposed Methodology </a:t>
          </a:r>
          <a:endParaRPr lang="en-US" sz="4700" kern="1200"/>
        </a:p>
      </dsp:txBody>
      <dsp:txXfrm>
        <a:off x="0" y="1020243"/>
        <a:ext cx="10515600" cy="1020243"/>
      </dsp:txXfrm>
    </dsp:sp>
    <dsp:sp modelId="{4D46D28A-A50D-9E4B-B3AD-C095934F1954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468F9B-46A5-4440-AFE4-215C9AC5B05E}">
      <dsp:nvSpPr>
        <dsp:cNvPr id="0" name=""/>
        <dsp:cNvSpPr/>
      </dsp:nvSpPr>
      <dsp:spPr>
        <a:xfrm>
          <a:off x="0" y="2040487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4700" kern="1200"/>
            <a:t>Weekly Summary </a:t>
          </a:r>
          <a:endParaRPr lang="en-US" sz="4700" kern="1200"/>
        </a:p>
      </dsp:txBody>
      <dsp:txXfrm>
        <a:off x="0" y="2040487"/>
        <a:ext cx="10515600" cy="1020243"/>
      </dsp:txXfrm>
    </dsp:sp>
    <dsp:sp modelId="{B7A402EA-262E-B047-BCFF-10209A9DA275}">
      <dsp:nvSpPr>
        <dsp:cNvPr id="0" name=""/>
        <dsp:cNvSpPr/>
      </dsp:nvSpPr>
      <dsp:spPr>
        <a:xfrm>
          <a:off x="0" y="306073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FF41C7-51F2-6D41-AB87-0E344A94FC08}">
      <dsp:nvSpPr>
        <dsp:cNvPr id="0" name=""/>
        <dsp:cNvSpPr/>
      </dsp:nvSpPr>
      <dsp:spPr>
        <a:xfrm>
          <a:off x="0" y="306073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4700" kern="1200"/>
            <a:t>Results &amp; Discussions</a:t>
          </a:r>
          <a:endParaRPr lang="en-US" sz="4700" kern="1200"/>
        </a:p>
      </dsp:txBody>
      <dsp:txXfrm>
        <a:off x="0" y="3060730"/>
        <a:ext cx="10515600" cy="1020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989e2a0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989e2a0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989e2a06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989e2a06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989e2a0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989e2a0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989e2a0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989e2a0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989e2a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989e2a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989e2a06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989e2a06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989e2a0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989e2a0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989e2a06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989e2a06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989e2a0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989e2a06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42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811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28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21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18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33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95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5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77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15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1" name="Rectangle 113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Isosceles Triangle 114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115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TEMG 4000K</a:t>
            </a:r>
            <a:r>
              <a:rPr lang="en-US" sz="5400">
                <a:solidFill>
                  <a:srgbClr val="FFFFFF"/>
                </a:solidFill>
              </a:rPr>
              <a:t> Weekly 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Updates--</a:t>
            </a:r>
            <a:r>
              <a:rPr lang="en-US" sz="5400">
                <a:solidFill>
                  <a:srgbClr val="FFFFFF"/>
                </a:solidFill>
              </a:rPr>
              <a:t>10/5</a:t>
            </a:r>
            <a:endParaRPr lang="en-US"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Xinjie Yao(Abby), Jiaxin Bai(Mark)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: Top Corners Rounded 90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: Top Corners Rounded 92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bg1"/>
                </a:solidFill>
              </a:rPr>
              <a:t>Time Relevant Features -- Milestones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Google Shape;149;p22"/>
          <p:cNvSpPr txBox="1"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HK" sz="2000">
                <a:solidFill>
                  <a:schemeClr val="bg1"/>
                </a:solidFill>
              </a:rPr>
              <a:t>28707-&gt; 22923</a:t>
            </a:r>
            <a:endParaRPr lang="en-HK" sz="2000" dirty="0">
              <a:solidFill>
                <a:schemeClr val="bg1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3767" y="2025697"/>
            <a:ext cx="6542117" cy="2649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7AAC9-7889-1341-83D8-F966F033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Time-invariant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E371-121A-CA4A-951F-375C6B344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Treat the followings coupled with the founding date</a:t>
            </a:r>
          </a:p>
          <a:p>
            <a:pPr lvl="1"/>
            <a:r>
              <a:rPr lang="en-US" dirty="0"/>
              <a:t># Employees</a:t>
            </a:r>
          </a:p>
          <a:p>
            <a:pPr lvl="1"/>
            <a:r>
              <a:rPr lang="en-US" dirty="0"/>
              <a:t># Company Offices </a:t>
            </a:r>
          </a:p>
          <a:p>
            <a:pPr lvl="1"/>
            <a:r>
              <a:rPr lang="en-US" dirty="0"/>
              <a:t>Industry Category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…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8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Relevant Labels -- Acquired &amp; IPO</a:t>
            </a:r>
            <a:endParaRPr lang="en-HK"/>
          </a:p>
        </p:txBody>
      </p:sp>
      <p:sp>
        <p:nvSpPr>
          <p:cNvPr id="156" name="Google Shape;156;p23"/>
          <p:cNvSpPr txBox="1"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Acquired: 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Before removing the negative &amp; null durations </a:t>
            </a:r>
          </a:p>
          <a:p>
            <a:pPr marL="457200" lvl="0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700"/>
              <a:t>9532 rows 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After removing the negative &amp; null durations </a:t>
            </a:r>
          </a:p>
          <a:p>
            <a:pPr marL="457200" lvl="0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700"/>
              <a:t>4821 rows </a:t>
            </a:r>
          </a:p>
          <a:p>
            <a:pPr marL="0" lvl="0" indent="0">
              <a:buNone/>
            </a:pPr>
            <a:r>
              <a:rPr lang="en-US" sz="1700"/>
              <a:t>IPO:</a:t>
            </a:r>
          </a:p>
          <a:p>
            <a:pPr marL="0" lvl="0" indent="0">
              <a:buNone/>
            </a:pPr>
            <a:r>
              <a:rPr lang="en-US" sz="1700"/>
              <a:t>Before removing the negative &amp; null durations </a:t>
            </a:r>
          </a:p>
          <a:p>
            <a:pPr marL="457200" lvl="0" indent="-304800">
              <a:buSzPts val="1200"/>
              <a:buChar char="●"/>
            </a:pPr>
            <a:r>
              <a:rPr lang="en-US" sz="1700"/>
              <a:t>1254 rows </a:t>
            </a:r>
          </a:p>
          <a:p>
            <a:pPr marL="0" lvl="0" indent="0">
              <a:buNone/>
            </a:pPr>
            <a:r>
              <a:rPr lang="en-US" sz="1700"/>
              <a:t>After removing the negative &amp; null durations </a:t>
            </a:r>
          </a:p>
          <a:p>
            <a:pPr marL="457200" lvl="0" indent="-304800">
              <a:buSzPts val="1200"/>
              <a:buChar char="●"/>
            </a:pPr>
            <a:r>
              <a:rPr lang="en-US" sz="1700"/>
              <a:t>426 rows 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17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2133" y="803049"/>
            <a:ext cx="2844561" cy="5102352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Discussions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Google Shape;164;p24"/>
          <p:cNvSpPr txBox="1"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 sz="2400"/>
              <a:t>How to cope with entries having negative duration/ no date record given each scenario?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-1? 0? drop?</a:t>
            </a:r>
            <a:endParaRPr lang="en-HK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HK" sz="2400"/>
              <a:t>How to prevent overfitting of the data given such a relative deep NN?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endParaRPr lang="en-HK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graphicFrame>
        <p:nvGraphicFramePr>
          <p:cNvPr id="93" name="Google Shape;91;p14">
            <a:extLst>
              <a:ext uri="{FF2B5EF4-FFF2-40B4-BE49-F238E27FC236}">
                <a16:creationId xmlns:a16="http://schemas.microsoft.com/office/drawing/2014/main" id="{887B8308-9583-4AA2-ACB6-1A3F8096D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67296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Literature Review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97;p15"/>
          <p:cNvSpPr txBox="1"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200"/>
              <a:t>A Critical Review of Recurrent Neural Networks for Sequence Learning, Zachary et al. 2015.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200"/>
              <a:t>Long Short-Term Memory, Hochreiter and Schmidhuber. 1997.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200"/>
              <a:t>Empirical Evaluation of Gated Recurrent Neural Networks on Sequence Modeling, Chung et al. 2014.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200"/>
              <a:t>An Introduction To Hidden Markov Models And Bayesian Networks, Ghahramani. 2001.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200"/>
              <a:t>Predicting the Outcome of Startups: Less Failure, More Success, Krishna et al. 2016.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200"/>
              <a:t>A Supervised Approach to Predict Company Acquisition with Factual and Topic Features Using Profiles and News Articles on TechCrunch, Xiang et al. 2012.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53" name="Rectangle 1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1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We formulated the question as a sequence classification problem</a:t>
            </a:r>
            <a:endParaRPr lang="en-US" sz="2000" dirty="0"/>
          </a:p>
          <a:p>
            <a:pPr marL="685800" marR="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Given a sequence of events of a start-up company, develop a model that can predict whether it can get further funding in the following 6 months.</a:t>
            </a:r>
            <a:endParaRPr lang="en-US" sz="2000" dirty="0"/>
          </a:p>
          <a:p>
            <a:pPr marL="685800" marR="0" lvl="1" indent="-76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From the database we extract features, to formulate different events that happened to a company </a:t>
            </a:r>
            <a:endParaRPr lang="en-US" sz="2000" dirty="0"/>
          </a:p>
          <a:p>
            <a:pPr marL="685800" marR="0" lvl="1" indent="-76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The events are vectorized, in order to feed to the recurrent neural network.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467" y="1220724"/>
            <a:ext cx="10905066" cy="4416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Weekly Summary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idx="1"/>
          </p:nvPr>
        </p:nvSpPr>
        <p:spPr>
          <a:xfrm>
            <a:off x="949325" y="1315937"/>
            <a:ext cx="10515600" cy="435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 Extraction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events vectorization 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067F69-6498-324A-99A9-D1D8D1126B71}"/>
              </a:ext>
            </a:extLst>
          </p:cNvPr>
          <p:cNvGrpSpPr/>
          <p:nvPr/>
        </p:nvGrpSpPr>
        <p:grpSpPr>
          <a:xfrm>
            <a:off x="1652125" y="2507375"/>
            <a:ext cx="9064100" cy="3159900"/>
            <a:chOff x="1652125" y="2507375"/>
            <a:chExt cx="9064100" cy="3159900"/>
          </a:xfrm>
        </p:grpSpPr>
        <p:cxnSp>
          <p:nvCxnSpPr>
            <p:cNvPr id="115" name="Google Shape;115;p18"/>
            <p:cNvCxnSpPr/>
            <p:nvPr/>
          </p:nvCxnSpPr>
          <p:spPr>
            <a:xfrm rot="10800000" flipH="1">
              <a:off x="2083725" y="4110275"/>
              <a:ext cx="8632500" cy="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" name="Google Shape;116;p18"/>
            <p:cNvSpPr/>
            <p:nvPr/>
          </p:nvSpPr>
          <p:spPr>
            <a:xfrm>
              <a:off x="3377475" y="4190375"/>
              <a:ext cx="938700" cy="14769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Series A</a:t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048675" y="4190375"/>
              <a:ext cx="1015500" cy="14769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Milestone</a:t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762800" y="2587475"/>
              <a:ext cx="1030500" cy="160290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Product Launch</a:t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652125" y="3755325"/>
              <a:ext cx="1015500" cy="1007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found</a:t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8475850" y="4190375"/>
              <a:ext cx="938700" cy="14769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Acquiring</a:t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7182125" y="2507375"/>
              <a:ext cx="1030500" cy="160290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Series B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Time Relevant Features -- Funding </a:t>
            </a: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8600" y="1322394"/>
            <a:ext cx="7188199" cy="3072955"/>
          </a:xfrm>
          <a:prstGeom prst="rect">
            <a:avLst/>
          </a:prstGeom>
          <a:noFill/>
        </p:spPr>
      </p:pic>
      <p:sp>
        <p:nvSpPr>
          <p:cNvPr id="127" name="Google Shape;127;p19"/>
          <p:cNvSpPr txBox="1"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Before vs. after removing invalid entries of duration: 31939 -&gt;  14691 companies </a:t>
            </a:r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Time Relevant Features -- Acquiring 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idx="1"/>
          </p:nvPr>
        </p:nvSpPr>
        <p:spPr>
          <a:xfrm>
            <a:off x="838199" y="4916374"/>
            <a:ext cx="4676776" cy="19416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Before removing the negative durations 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/>
              <a:t>- 9532 rows × 4 columns 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After removing the negative durations 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- 6866 rows × 4 columns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13830"/>
          <a:stretch/>
        </p:blipFill>
        <p:spPr>
          <a:xfrm>
            <a:off x="1011350" y="2053288"/>
            <a:ext cx="9076125" cy="27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514975" y="5176838"/>
            <a:ext cx="532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After dropping entries with missing values ['price amount']</a:t>
            </a:r>
            <a:endParaRPr sz="20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- 1875 rows × 4 columns</a:t>
            </a:r>
            <a:endParaRPr sz="24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8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bg1"/>
                </a:solidFill>
              </a:rPr>
              <a:t>Time Relevant Features -- Product</a:t>
            </a:r>
            <a:endParaRPr lang="en-HK" sz="2800">
              <a:solidFill>
                <a:schemeClr val="bg1"/>
              </a:solidFill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HK" sz="2000">
              <a:solidFill>
                <a:schemeClr val="bg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HK" sz="2000">
                <a:solidFill>
                  <a:schemeClr val="bg1"/>
                </a:solidFill>
              </a:rPr>
              <a:t>27738 -&gt; 22087</a:t>
            </a: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extLst/>
          </a:blip>
          <a:srcRect r="2259" b="1"/>
          <a:stretch/>
        </p:blipFill>
        <p:spPr>
          <a:xfrm>
            <a:off x="5297763" y="1206185"/>
            <a:ext cx="6250769" cy="4284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396</Words>
  <Application>Microsoft Macintosh PowerPoint</Application>
  <PresentationFormat>Widescreen</PresentationFormat>
  <Paragraphs>80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TEMG 4000K Weekly Updates--10/5</vt:lpstr>
      <vt:lpstr>Agenda</vt:lpstr>
      <vt:lpstr>Literature Review</vt:lpstr>
      <vt:lpstr>Methodology</vt:lpstr>
      <vt:lpstr>PowerPoint Presentation</vt:lpstr>
      <vt:lpstr>Weekly Summary</vt:lpstr>
      <vt:lpstr>Time Relevant Features -- Funding </vt:lpstr>
      <vt:lpstr>Time Relevant Features -- Acquiring </vt:lpstr>
      <vt:lpstr>Time Relevant Features -- Product</vt:lpstr>
      <vt:lpstr>Time Relevant Features -- Milestones</vt:lpstr>
      <vt:lpstr>Time-invariant features </vt:lpstr>
      <vt:lpstr>Time Relevant Labels -- Acquired &amp; IPO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TEMG 4000K Weekly Updates--10/5</dc:title>
  <cp:lastModifiedBy>Xinjie YAO</cp:lastModifiedBy>
  <cp:revision>7</cp:revision>
  <dcterms:modified xsi:type="dcterms:W3CDTF">2018-10-05T02:58:18Z</dcterms:modified>
</cp:coreProperties>
</file>