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3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114EC-1B65-4A5B-BBF8-1C5059AC8942}" type="doc">
      <dgm:prSet loTypeId="urn:microsoft.com/office/officeart/2016/7/layout/BasicProcessNew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95DB3B-1239-47C2-B127-5C030433E710}">
      <dgm:prSet/>
      <dgm:spPr/>
      <dgm:t>
        <a:bodyPr/>
        <a:lstStyle/>
        <a:p>
          <a:r>
            <a:rPr lang="en-US" dirty="0"/>
            <a:t>Preprocess .csv in pandas </a:t>
          </a:r>
          <a:r>
            <a:rPr lang="en-US" dirty="0" err="1"/>
            <a:t>dataframe</a:t>
          </a:r>
          <a:endParaRPr lang="en-US" dirty="0"/>
        </a:p>
      </dgm:t>
    </dgm:pt>
    <dgm:pt modelId="{11A60EA5-8179-4CCA-8736-8F046D548D8D}" type="sibTrans" cxnId="{511C4240-5988-460D-9F55-7CCFED7D68BA}">
      <dgm:prSet phldrT="01" phldr="0"/>
      <dgm:spPr/>
      <dgm:t>
        <a:bodyPr/>
        <a:lstStyle/>
        <a:p>
          <a:endParaRPr lang="en-US"/>
        </a:p>
      </dgm:t>
    </dgm:pt>
    <dgm:pt modelId="{36B30EB8-0CBD-40A8-B311-8B4200DC07C3}" type="parTrans" cxnId="{511C4240-5988-460D-9F55-7CCFED7D68BA}">
      <dgm:prSet/>
      <dgm:spPr/>
      <dgm:t>
        <a:bodyPr/>
        <a:lstStyle/>
        <a:p>
          <a:endParaRPr lang="en-US"/>
        </a:p>
      </dgm:t>
    </dgm:pt>
    <dgm:pt modelId="{6618E114-C175-496D-B86E-6B5EBCFF292B}">
      <dgm:prSet/>
      <dgm:spPr/>
      <dgm:t>
        <a:bodyPr/>
        <a:lstStyle/>
        <a:p>
          <a:r>
            <a:rPr lang="en-US" dirty="0"/>
            <a:t>Noted time-relevant features and performed cleaning partly </a:t>
          </a:r>
        </a:p>
      </dgm:t>
    </dgm:pt>
    <dgm:pt modelId="{338C17F5-DCE0-4C98-9917-44EBA66F8BDB}" type="sibTrans" cxnId="{65DDC982-13C6-49F7-8550-4FAF9DD86BEF}">
      <dgm:prSet phldrT="02" phldr="0"/>
      <dgm:spPr/>
      <dgm:t>
        <a:bodyPr/>
        <a:lstStyle/>
        <a:p>
          <a:endParaRPr lang="en-US"/>
        </a:p>
      </dgm:t>
    </dgm:pt>
    <dgm:pt modelId="{C78E25C5-67FC-4728-855A-8A04CB4F35D4}" type="parTrans" cxnId="{65DDC982-13C6-49F7-8550-4FAF9DD86BEF}">
      <dgm:prSet/>
      <dgm:spPr/>
      <dgm:t>
        <a:bodyPr/>
        <a:lstStyle/>
        <a:p>
          <a:endParaRPr lang="en-US"/>
        </a:p>
      </dgm:t>
    </dgm:pt>
    <dgm:pt modelId="{FE413613-2324-EE42-8172-B3C1151420C1}" type="pres">
      <dgm:prSet presAssocID="{52E114EC-1B65-4A5B-BBF8-1C5059AC8942}" presName="Name0" presStyleCnt="0">
        <dgm:presLayoutVars>
          <dgm:dir/>
          <dgm:resizeHandles val="exact"/>
        </dgm:presLayoutVars>
      </dgm:prSet>
      <dgm:spPr/>
    </dgm:pt>
    <dgm:pt modelId="{447DF126-FEC2-EB43-8222-4F5DF0AF85C8}" type="pres">
      <dgm:prSet presAssocID="{A795DB3B-1239-47C2-B127-5C030433E710}" presName="node" presStyleLbl="node1" presStyleIdx="0" presStyleCnt="3">
        <dgm:presLayoutVars>
          <dgm:bulletEnabled val="1"/>
        </dgm:presLayoutVars>
      </dgm:prSet>
      <dgm:spPr/>
    </dgm:pt>
    <dgm:pt modelId="{FD24667E-D8FB-FD45-83C7-91B497506D04}" type="pres">
      <dgm:prSet presAssocID="{11A60EA5-8179-4CCA-8736-8F046D548D8D}" presName="sibTransSpacerBeforeConnector" presStyleCnt="0"/>
      <dgm:spPr/>
    </dgm:pt>
    <dgm:pt modelId="{D887B7BC-C7BE-E048-BC46-507AA4E92A03}" type="pres">
      <dgm:prSet presAssocID="{11A60EA5-8179-4CCA-8736-8F046D548D8D}" presName="sibTrans" presStyleLbl="node1" presStyleIdx="1" presStyleCnt="3"/>
      <dgm:spPr/>
    </dgm:pt>
    <dgm:pt modelId="{12F21CB8-FCC0-A242-945F-487E37C764C2}" type="pres">
      <dgm:prSet presAssocID="{11A60EA5-8179-4CCA-8736-8F046D548D8D}" presName="sibTransSpacerAfterConnector" presStyleCnt="0"/>
      <dgm:spPr/>
    </dgm:pt>
    <dgm:pt modelId="{BA5F8E68-7EFC-3F4F-99A8-3742D2B47514}" type="pres">
      <dgm:prSet presAssocID="{6618E114-C175-496D-B86E-6B5EBCFF292B}" presName="node" presStyleLbl="node1" presStyleIdx="2" presStyleCnt="3">
        <dgm:presLayoutVars>
          <dgm:bulletEnabled val="1"/>
        </dgm:presLayoutVars>
      </dgm:prSet>
      <dgm:spPr/>
    </dgm:pt>
  </dgm:ptLst>
  <dgm:cxnLst>
    <dgm:cxn modelId="{DDCA631C-40F7-174F-B855-91F6F348B9DA}" type="presOf" srcId="{6618E114-C175-496D-B86E-6B5EBCFF292B}" destId="{BA5F8E68-7EFC-3F4F-99A8-3742D2B47514}" srcOrd="0" destOrd="0" presId="urn:microsoft.com/office/officeart/2016/7/layout/BasicProcessNew"/>
    <dgm:cxn modelId="{511C4240-5988-460D-9F55-7CCFED7D68BA}" srcId="{52E114EC-1B65-4A5B-BBF8-1C5059AC8942}" destId="{A795DB3B-1239-47C2-B127-5C030433E710}" srcOrd="0" destOrd="0" parTransId="{36B30EB8-0CBD-40A8-B311-8B4200DC07C3}" sibTransId="{11A60EA5-8179-4CCA-8736-8F046D548D8D}"/>
    <dgm:cxn modelId="{71422D62-EB80-0545-BED8-1DB0DE3FC708}" type="presOf" srcId="{11A60EA5-8179-4CCA-8736-8F046D548D8D}" destId="{D887B7BC-C7BE-E048-BC46-507AA4E92A03}" srcOrd="0" destOrd="0" presId="urn:microsoft.com/office/officeart/2016/7/layout/BasicProcessNew"/>
    <dgm:cxn modelId="{65DDC982-13C6-49F7-8550-4FAF9DD86BEF}" srcId="{52E114EC-1B65-4A5B-BBF8-1C5059AC8942}" destId="{6618E114-C175-496D-B86E-6B5EBCFF292B}" srcOrd="1" destOrd="0" parTransId="{C78E25C5-67FC-4728-855A-8A04CB4F35D4}" sibTransId="{338C17F5-DCE0-4C98-9917-44EBA66F8BDB}"/>
    <dgm:cxn modelId="{7F2311A4-D6E2-5448-988E-130790006B47}" type="presOf" srcId="{52E114EC-1B65-4A5B-BBF8-1C5059AC8942}" destId="{FE413613-2324-EE42-8172-B3C1151420C1}" srcOrd="0" destOrd="0" presId="urn:microsoft.com/office/officeart/2016/7/layout/BasicProcessNew"/>
    <dgm:cxn modelId="{C38947B0-9231-7644-A0B6-2BF2D422B7C2}" type="presOf" srcId="{A795DB3B-1239-47C2-B127-5C030433E710}" destId="{447DF126-FEC2-EB43-8222-4F5DF0AF85C8}" srcOrd="0" destOrd="0" presId="urn:microsoft.com/office/officeart/2016/7/layout/BasicProcessNew"/>
    <dgm:cxn modelId="{7FCA6220-E91B-BA47-A80F-DC7C6BAE40FA}" type="presParOf" srcId="{FE413613-2324-EE42-8172-B3C1151420C1}" destId="{447DF126-FEC2-EB43-8222-4F5DF0AF85C8}" srcOrd="0" destOrd="0" presId="urn:microsoft.com/office/officeart/2016/7/layout/BasicProcessNew"/>
    <dgm:cxn modelId="{8C3E9B71-2519-9642-AE12-716DACC8071A}" type="presParOf" srcId="{FE413613-2324-EE42-8172-B3C1151420C1}" destId="{FD24667E-D8FB-FD45-83C7-91B497506D04}" srcOrd="1" destOrd="0" presId="urn:microsoft.com/office/officeart/2016/7/layout/BasicProcessNew"/>
    <dgm:cxn modelId="{027D6CD6-3EF9-DF40-8272-56F96F01FB4A}" type="presParOf" srcId="{FE413613-2324-EE42-8172-B3C1151420C1}" destId="{D887B7BC-C7BE-E048-BC46-507AA4E92A03}" srcOrd="2" destOrd="0" presId="urn:microsoft.com/office/officeart/2016/7/layout/BasicProcessNew"/>
    <dgm:cxn modelId="{BB00F88E-94FD-3145-B16E-024567299171}" type="presParOf" srcId="{FE413613-2324-EE42-8172-B3C1151420C1}" destId="{12F21CB8-FCC0-A242-945F-487E37C764C2}" srcOrd="3" destOrd="0" presId="urn:microsoft.com/office/officeart/2016/7/layout/BasicProcessNew"/>
    <dgm:cxn modelId="{3B5572AE-9711-C749-A01F-1FE9BD5891DF}" type="presParOf" srcId="{FE413613-2324-EE42-8172-B3C1151420C1}" destId="{BA5F8E68-7EFC-3F4F-99A8-3742D2B47514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DF126-FEC2-EB43-8222-4F5DF0AF85C8}">
      <dsp:nvSpPr>
        <dsp:cNvPr id="0" name=""/>
        <dsp:cNvSpPr/>
      </dsp:nvSpPr>
      <dsp:spPr>
        <a:xfrm>
          <a:off x="3020" y="844185"/>
          <a:ext cx="2937068" cy="17622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Preprocess .csv in pandas </a:t>
          </a:r>
          <a:r>
            <a:rPr lang="en-US" sz="2600" kern="1200" dirty="0" err="1"/>
            <a:t>dataframe</a:t>
          </a:r>
          <a:endParaRPr lang="en-US" sz="2600" kern="1200" dirty="0"/>
        </a:p>
      </dsp:txBody>
      <dsp:txXfrm>
        <a:off x="3020" y="844185"/>
        <a:ext cx="2937068" cy="1762241"/>
      </dsp:txXfrm>
    </dsp:sp>
    <dsp:sp modelId="{D887B7BC-C7BE-E048-BC46-507AA4E92A03}">
      <dsp:nvSpPr>
        <dsp:cNvPr id="0" name=""/>
        <dsp:cNvSpPr/>
      </dsp:nvSpPr>
      <dsp:spPr>
        <a:xfrm>
          <a:off x="3013653" y="1603806"/>
          <a:ext cx="44056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5F8E68-7EFC-3F4F-99A8-3742D2B47514}">
      <dsp:nvSpPr>
        <dsp:cNvPr id="0" name=""/>
        <dsp:cNvSpPr/>
      </dsp:nvSpPr>
      <dsp:spPr>
        <a:xfrm>
          <a:off x="3527778" y="844185"/>
          <a:ext cx="2937068" cy="17622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Noted time-relevant features and performed cleaning partly </a:t>
          </a:r>
        </a:p>
      </dsp:txBody>
      <dsp:txXfrm>
        <a:off x="3527778" y="844185"/>
        <a:ext cx="2937068" cy="176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22C48-1605-C549-8CA4-4BD2144BFB2E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D94E6-7A7A-0B47-9499-AA023E4C2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89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197207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1972073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19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197207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197207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9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364A-E4B8-BB43-AB64-FD4E22459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F51B-E098-7E42-AA57-14CD0580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E004-2A8E-7D4F-838C-3A798C9B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6D72-C134-DB49-B58B-5637E2A7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6F9E-C12B-CC4B-B126-F83A683E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67DA-3348-E540-9483-BD4DEE5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16B3A-F438-B249-85A7-2961D057D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5EE9-0767-BC48-8BDE-318567B3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8A11-AB1B-2A42-A61C-7A52F3E2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A4E6-66F8-AA41-B2F8-1674C054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897B1-B8C9-4E45-8825-7D2C46CBA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A240-85E4-E143-9AE2-495F9939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9F3A-2769-2E4A-B05E-97BD1CF5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439E-4B2A-1B4E-A774-D0EEEEB2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0DAA-3424-7249-8564-BC7EE938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3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CAAD-0975-1F48-94AC-9331EF59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96E2-E2A3-9646-BE66-5F0A44D7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76AD-7B42-3843-B3F7-E4CB4368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A262-C308-AE48-83F5-A1E40BF7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C1B6-254F-0C4C-918D-78AE14ED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1E2A-E89B-D747-AD21-D0529847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8D0E0-ACC5-C240-B689-0DA3FCB0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7E14-14C4-B84F-9009-B4E9BF29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AE54-5E7F-774C-B9A5-8303AA84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9911-027C-A343-88C7-0310331B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127E-DF7A-2047-AFB4-60609FCA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74A5-E553-AF48-BC4B-C4AC84744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A1BDF-E9E4-A649-8EA3-0B4BCB8D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93531-18CA-0D4F-ABDB-599794D3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7A293-8BB0-4B4E-B85A-534BF6F3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8623-A409-7046-A2FE-0B0F50A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D3FF-73E8-1548-A9E4-DB29FDC1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BC7E-7787-B24C-95BD-0D4FC31A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9DA9F-88F1-5841-9E44-B3CFC159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8963-1CE6-CE40-9DF8-A9B5EB121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10DC-6C9D-234F-9BCF-A71CDF53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A27C3-93B2-3748-9524-B410CE5A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34F79-517D-D443-8D3C-08F7A16E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75E6F-65CA-644C-A44F-2EF41E65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4634-EDA9-7045-8C51-C65267D1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BE32F-B056-8847-8F7C-019AE2C1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C5E1E-485C-A540-A693-8FEC1F70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6B27B-0A09-AE49-A1CB-0323E4D5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67BD1-C512-F141-90C8-4D651801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C7BB5-E41A-0949-9C69-0D8A3264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FA640-8781-AA4A-A21E-55B9ED3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9E7F-C430-EE4D-A840-D8ED7B51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433D-7B5C-C149-8BD6-97A45190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D250C-F1B0-3F4A-AD72-9C41EF2A7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11677-0FFE-7A47-BADD-448E32E6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5F00-BA72-8448-A9D0-2F050209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CB512-5263-5446-961D-AF6B4845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4D00-F1AB-0947-B907-61AF0849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C8649-9AF8-1048-B85A-E2B97FC30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73EB7-E79B-E244-8B19-A5D12C4A4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3AA5D-DC2D-CD44-9978-7793AD59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145ED-A146-8947-9175-1FE0247D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1704-F5D3-E14D-91DC-FAC3B71F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30AEC-7F7D-1C45-8011-B2650CE6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B088-CC28-7641-B9D7-BCB0E843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F645-DDE1-A442-A946-260EA99BF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B069-4696-C24A-8914-71163E8D5B10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4DD4-4B93-0142-BDDB-3145441F1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1DA8-BBEC-E74C-AF3B-558CC3D3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D357-3386-7D45-91A2-074D2C1D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/>
            <a:r>
              <a:rPr lang="en-US" altLang="zh-CN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TEMG4000 Weekly Updates--9/28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altLang="zh-CN" dirty="0" err="1"/>
              <a:t>Xinjie</a:t>
            </a:r>
            <a:r>
              <a:rPr lang="en-US" altLang="zh-CN" dirty="0"/>
              <a:t> Yao(Abby)</a:t>
            </a:r>
          </a:p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altLang="zh-CN" dirty="0" err="1"/>
              <a:t>Jiaxin</a:t>
            </a:r>
            <a:r>
              <a:rPr lang="en-US" altLang="zh-CN" dirty="0"/>
              <a:t> Bai(Mark)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8408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Agenda</a:t>
            </a:r>
            <a:endParaRPr lang="en-US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Weekly Summary 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Questions</a:t>
            </a:r>
          </a:p>
          <a:p>
            <a:pPr indent="-228600"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Plan</a:t>
            </a:r>
          </a:p>
        </p:txBody>
      </p:sp>
      <p:pic>
        <p:nvPicPr>
          <p:cNvPr id="65" name="Graphic 64" descr="Checklist">
            <a:extLst>
              <a:ext uri="{FF2B5EF4-FFF2-40B4-BE49-F238E27FC236}">
                <a16:creationId xmlns:a16="http://schemas.microsoft.com/office/drawing/2014/main" id="{547E9510-38C5-4239-8C1C-70C92C49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Summary 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0" name="Graphic 70" descr="Document">
            <a:extLst>
              <a:ext uri="{FF2B5EF4-FFF2-40B4-BE49-F238E27FC236}">
                <a16:creationId xmlns:a16="http://schemas.microsoft.com/office/drawing/2014/main" id="{479B2BF6-6F01-4B03-B776-A9554F526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82" name="Google Shape;67;p15">
            <a:extLst>
              <a:ext uri="{FF2B5EF4-FFF2-40B4-BE49-F238E27FC236}">
                <a16:creationId xmlns:a16="http://schemas.microsoft.com/office/drawing/2014/main" id="{45E4A6B7-873B-4E32-8F8F-242F0FC8E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385009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7050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A88BA-2F46-D642-A55A-A143D432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5" y="1898648"/>
            <a:ext cx="11181439" cy="38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41717-AE4F-3A48-AFDB-129BA51C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9ED2-AA9C-CC46-94F9-96690684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66674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What could considered as Funding: 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TermList</a:t>
            </a:r>
            <a:r>
              <a:rPr lang="en-US" sz="2400" dirty="0">
                <a:solidFill>
                  <a:srgbClr val="000000"/>
                </a:solidFill>
              </a:rPr>
              <a:t> = ['</a:t>
            </a:r>
            <a:r>
              <a:rPr lang="en-US" sz="2400" dirty="0" err="1">
                <a:solidFill>
                  <a:srgbClr val="000000"/>
                </a:solidFill>
              </a:rPr>
              <a:t>angel','seed’,’series</a:t>
            </a:r>
            <a:r>
              <a:rPr lang="en-US" sz="2400" dirty="0">
                <a:solidFill>
                  <a:srgbClr val="000000"/>
                </a:solidFill>
              </a:rPr>
              <a:t>-a', 'series-b','series-c','series-d','series-e','series-f','series-g’,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'convertible’, 'crowd’, '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crowd_equity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’, '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debt_round','grant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', 'partial’, '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post_ipo_debt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’, '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post_ipo_equity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’, '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private_equity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’, '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secondary_market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’, 'unattributed</a:t>
            </a:r>
            <a:r>
              <a:rPr lang="en-US" sz="2400" dirty="0">
                <a:solidFill>
                  <a:srgbClr val="000000"/>
                </a:solidFill>
              </a:rPr>
              <a:t>']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9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27DAB-B289-B541-B028-A9E4261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572A-19E1-794D-8A3A-E1DAC9B0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2. Feature extraction methods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Categorical data (ex. Funding rounds, currency code, company industry): </a:t>
            </a:r>
            <a:r>
              <a:rPr lang="en-US" dirty="0" err="1">
                <a:solidFill>
                  <a:srgbClr val="000000"/>
                </a:solidFill>
              </a:rPr>
              <a:t>mutli</a:t>
            </a:r>
            <a:r>
              <a:rPr lang="en-US" dirty="0">
                <a:solidFill>
                  <a:srgbClr val="000000"/>
                </a:solidFill>
              </a:rPr>
              <a:t>-hot encoding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Numerical data (</a:t>
            </a:r>
            <a:r>
              <a:rPr lang="en-US" dirty="0" err="1">
                <a:solidFill>
                  <a:srgbClr val="000000"/>
                </a:solidFill>
              </a:rPr>
              <a:t>e.x</a:t>
            </a:r>
            <a:r>
              <a:rPr lang="en-US" dirty="0">
                <a:solidFill>
                  <a:srgbClr val="000000"/>
                </a:solidFill>
              </a:rPr>
              <a:t>. Funding size): normalization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Text description(</a:t>
            </a:r>
            <a:r>
              <a:rPr lang="en-US" dirty="0" err="1">
                <a:solidFill>
                  <a:srgbClr val="000000"/>
                </a:solidFill>
              </a:rPr>
              <a:t>e.x</a:t>
            </a:r>
            <a:r>
              <a:rPr lang="en-US" dirty="0">
                <a:solidFill>
                  <a:srgbClr val="000000"/>
                </a:solidFill>
              </a:rPr>
              <a:t>. milestones): wording embedding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3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4D5A1-B722-1A4B-8C99-83F26749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548D-EAB8-8A44-A6E9-55657DE3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Extract more in-depth time-variant information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Duration of events since funded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Join dataframe to build relationship within each table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Start to build up dataset </a:t>
            </a:r>
          </a:p>
          <a:p>
            <a:pPr marL="795847" lvl="1" indent="-2286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52D-CDBA-634A-90C4-956D0834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Feedback from </a:t>
            </a:r>
            <a:r>
              <a:rPr lang="en-US" dirty="0" err="1"/>
              <a:t>Tayo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C61C-72FF-5143-897F-796F19016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You are ahead of schedule and delivered excellent work</a:t>
            </a:r>
          </a:p>
          <a:p>
            <a:r>
              <a:rPr lang="en-US" dirty="0"/>
              <a:t>2. It’s better if questioned could be sent out the night before</a:t>
            </a:r>
          </a:p>
        </p:txBody>
      </p:sp>
    </p:spTree>
    <p:extLst>
      <p:ext uri="{BB962C8B-B14F-4D97-AF65-F5344CB8AC3E}">
        <p14:creationId xmlns:p14="http://schemas.microsoft.com/office/powerpoint/2010/main" val="387744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196</Words>
  <Application>Microsoft Macintosh PowerPoint</Application>
  <PresentationFormat>Widescreen</PresentationFormat>
  <Paragraphs>26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TEMG4000 Weekly Updates--9/28</vt:lpstr>
      <vt:lpstr>Agenda</vt:lpstr>
      <vt:lpstr>Weekly Summary </vt:lpstr>
      <vt:lpstr>PowerPoint Presentation</vt:lpstr>
      <vt:lpstr>Questions</vt:lpstr>
      <vt:lpstr>Questions</vt:lpstr>
      <vt:lpstr>Plan</vt:lpstr>
      <vt:lpstr>Feedback from Tayo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TEMG4000 Weekly Updates--9/28</dc:title>
  <dc:creator>Xinjie YAO</dc:creator>
  <cp:lastModifiedBy>Xinjie YAO</cp:lastModifiedBy>
  <cp:revision>14</cp:revision>
  <dcterms:created xsi:type="dcterms:W3CDTF">2018-09-28T02:35:48Z</dcterms:created>
  <dcterms:modified xsi:type="dcterms:W3CDTF">2018-10-05T10:26:25Z</dcterms:modified>
</cp:coreProperties>
</file>