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94"/>
  </p:normalViewPr>
  <p:slideViewPr>
    <p:cSldViewPr snapToGrid="0">
      <p:cViewPr varScale="1">
        <p:scale>
          <a:sx n="120" d="100"/>
          <a:sy n="120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54018-AD8F-4FEE-888E-A0851A34B089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EDA77A-4043-43E4-87E6-DF98D6EBACA3}">
      <dgm:prSet/>
      <dgm:spPr/>
      <dgm:t>
        <a:bodyPr/>
        <a:lstStyle/>
        <a:p>
          <a:r>
            <a:rPr lang="zh-CN"/>
            <a:t>More static features  (location etc.)</a:t>
          </a:r>
          <a:endParaRPr lang="en-US"/>
        </a:p>
      </dgm:t>
    </dgm:pt>
    <dgm:pt modelId="{8802EA10-A567-42D2-831C-96A078D0481A}" type="parTrans" cxnId="{865206A2-EEC8-4955-A0FD-CFCCF6469F57}">
      <dgm:prSet/>
      <dgm:spPr/>
      <dgm:t>
        <a:bodyPr/>
        <a:lstStyle/>
        <a:p>
          <a:endParaRPr lang="en-US"/>
        </a:p>
      </dgm:t>
    </dgm:pt>
    <dgm:pt modelId="{48FB2AF5-C657-4DF1-A009-E6CBA4A96957}" type="sibTrans" cxnId="{865206A2-EEC8-4955-A0FD-CFCCF6469F57}">
      <dgm:prSet/>
      <dgm:spPr/>
      <dgm:t>
        <a:bodyPr/>
        <a:lstStyle/>
        <a:p>
          <a:endParaRPr lang="en-US"/>
        </a:p>
      </dgm:t>
    </dgm:pt>
    <dgm:pt modelId="{30721460-C140-4690-A0A4-7D9F5955332C}">
      <dgm:prSet/>
      <dgm:spPr/>
      <dgm:t>
        <a:bodyPr/>
        <a:lstStyle/>
        <a:p>
          <a:r>
            <a:rPr lang="zh-CN"/>
            <a:t>Different RNN cells (LSTM, dynamic RNN)</a:t>
          </a:r>
          <a:endParaRPr lang="en-US"/>
        </a:p>
      </dgm:t>
    </dgm:pt>
    <dgm:pt modelId="{B79527D3-B492-47E4-BCE7-44F4579BABBC}" type="parTrans" cxnId="{A3D91415-E8BE-4983-867B-11C423B78CD3}">
      <dgm:prSet/>
      <dgm:spPr/>
      <dgm:t>
        <a:bodyPr/>
        <a:lstStyle/>
        <a:p>
          <a:endParaRPr lang="en-US"/>
        </a:p>
      </dgm:t>
    </dgm:pt>
    <dgm:pt modelId="{E774CE1E-EC96-4DDF-869D-C2B465A13F36}" type="sibTrans" cxnId="{A3D91415-E8BE-4983-867B-11C423B78CD3}">
      <dgm:prSet/>
      <dgm:spPr/>
      <dgm:t>
        <a:bodyPr/>
        <a:lstStyle/>
        <a:p>
          <a:endParaRPr lang="en-US"/>
        </a:p>
      </dgm:t>
    </dgm:pt>
    <dgm:pt modelId="{3DE8DE8E-1698-474C-B5D0-61206E52FE02}" type="pres">
      <dgm:prSet presAssocID="{E6054018-AD8F-4FEE-888E-A0851A34B089}" presName="Name0" presStyleCnt="0">
        <dgm:presLayoutVars>
          <dgm:dir/>
          <dgm:animLvl val="lvl"/>
          <dgm:resizeHandles val="exact"/>
        </dgm:presLayoutVars>
      </dgm:prSet>
      <dgm:spPr/>
    </dgm:pt>
    <dgm:pt modelId="{969F3D27-1874-F64E-A7C9-E85A0745AFA7}" type="pres">
      <dgm:prSet presAssocID="{D3EDA77A-4043-43E4-87E6-DF98D6EBACA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392F59B-62CE-3044-BBF9-88AEB40195BF}" type="pres">
      <dgm:prSet presAssocID="{48FB2AF5-C657-4DF1-A009-E6CBA4A96957}" presName="parTxOnlySpace" presStyleCnt="0"/>
      <dgm:spPr/>
    </dgm:pt>
    <dgm:pt modelId="{78D658E8-FD33-0C49-9C3B-ED46F55D9B7E}" type="pres">
      <dgm:prSet presAssocID="{30721460-C140-4690-A0A4-7D9F5955332C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3D91415-E8BE-4983-867B-11C423B78CD3}" srcId="{E6054018-AD8F-4FEE-888E-A0851A34B089}" destId="{30721460-C140-4690-A0A4-7D9F5955332C}" srcOrd="1" destOrd="0" parTransId="{B79527D3-B492-47E4-BCE7-44F4579BABBC}" sibTransId="{E774CE1E-EC96-4DDF-869D-C2B465A13F36}"/>
    <dgm:cxn modelId="{DDBEC630-DBA4-2248-82E6-78CE5A6C4A18}" type="presOf" srcId="{30721460-C140-4690-A0A4-7D9F5955332C}" destId="{78D658E8-FD33-0C49-9C3B-ED46F55D9B7E}" srcOrd="0" destOrd="0" presId="urn:microsoft.com/office/officeart/2005/8/layout/chevron1"/>
    <dgm:cxn modelId="{19D40E44-2DC1-9040-BB29-551BD73F35D3}" type="presOf" srcId="{D3EDA77A-4043-43E4-87E6-DF98D6EBACA3}" destId="{969F3D27-1874-F64E-A7C9-E85A0745AFA7}" srcOrd="0" destOrd="0" presId="urn:microsoft.com/office/officeart/2005/8/layout/chevron1"/>
    <dgm:cxn modelId="{B6F55747-AE37-0543-8281-B6294FD6B5A1}" type="presOf" srcId="{E6054018-AD8F-4FEE-888E-A0851A34B089}" destId="{3DE8DE8E-1698-474C-B5D0-61206E52FE02}" srcOrd="0" destOrd="0" presId="urn:microsoft.com/office/officeart/2005/8/layout/chevron1"/>
    <dgm:cxn modelId="{865206A2-EEC8-4955-A0FD-CFCCF6469F57}" srcId="{E6054018-AD8F-4FEE-888E-A0851A34B089}" destId="{D3EDA77A-4043-43E4-87E6-DF98D6EBACA3}" srcOrd="0" destOrd="0" parTransId="{8802EA10-A567-42D2-831C-96A078D0481A}" sibTransId="{48FB2AF5-C657-4DF1-A009-E6CBA4A96957}"/>
    <dgm:cxn modelId="{9F6AEEE7-C0FD-324A-A92E-B5150B559DF1}" type="presParOf" srcId="{3DE8DE8E-1698-474C-B5D0-61206E52FE02}" destId="{969F3D27-1874-F64E-A7C9-E85A0745AFA7}" srcOrd="0" destOrd="0" presId="urn:microsoft.com/office/officeart/2005/8/layout/chevron1"/>
    <dgm:cxn modelId="{D21A059A-C5FE-DC40-9199-B6AF456DC129}" type="presParOf" srcId="{3DE8DE8E-1698-474C-B5D0-61206E52FE02}" destId="{2392F59B-62CE-3044-BBF9-88AEB40195BF}" srcOrd="1" destOrd="0" presId="urn:microsoft.com/office/officeart/2005/8/layout/chevron1"/>
    <dgm:cxn modelId="{914B2686-DCE8-4D42-A700-182C13F32B8B}" type="presParOf" srcId="{3DE8DE8E-1698-474C-B5D0-61206E52FE02}" destId="{78D658E8-FD33-0C49-9C3B-ED46F55D9B7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3D27-1874-F64E-A7C9-E85A0745AFA7}">
      <dsp:nvSpPr>
        <dsp:cNvPr id="0" name=""/>
        <dsp:cNvSpPr/>
      </dsp:nvSpPr>
      <dsp:spPr>
        <a:xfrm>
          <a:off x="6931" y="803032"/>
          <a:ext cx="4143598" cy="165743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More static features  (location etc.)</a:t>
          </a:r>
          <a:endParaRPr lang="en-US" sz="3200" kern="1200"/>
        </a:p>
      </dsp:txBody>
      <dsp:txXfrm>
        <a:off x="835651" y="803032"/>
        <a:ext cx="2486159" cy="1657439"/>
      </dsp:txXfrm>
    </dsp:sp>
    <dsp:sp modelId="{78D658E8-FD33-0C49-9C3B-ED46F55D9B7E}">
      <dsp:nvSpPr>
        <dsp:cNvPr id="0" name=""/>
        <dsp:cNvSpPr/>
      </dsp:nvSpPr>
      <dsp:spPr>
        <a:xfrm>
          <a:off x="3736170" y="803032"/>
          <a:ext cx="4143598" cy="1657439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Different RNN cells (LSTM, dynamic RNN)</a:t>
          </a:r>
          <a:endParaRPr lang="en-US" sz="3200" kern="1200"/>
        </a:p>
      </dsp:txBody>
      <dsp:txXfrm>
        <a:off x="4564890" y="803032"/>
        <a:ext cx="2486159" cy="1657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f1b26c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f1b26c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f1b26cf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f1b26cf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f1b26cf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f1b26cf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1b26cf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1b26cf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f1b26cf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f1b26cf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5BE2-F63B-1D4D-B8A2-D706CDFB2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9658-2B9A-1044-ACDF-B7D814A8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A2E0-A5DD-D543-8D10-5D6297F9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E0FB-69E6-984F-B264-78B9F33E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133D-1F61-2749-99EC-8EB99EC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BFD-7E80-314D-BA44-2F25F53F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3D5D-3C46-AA42-8A37-ABCDB7B8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1541-CC11-5B41-9B9E-1563CE26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FDE5-8361-5E4B-A21A-E29C199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73F0-8DB2-3344-A637-00198F10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28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D1EF8-2DE2-1340-8991-15A33D869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50A7-4905-FA41-8610-674AF526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9A7D-74D8-D945-9D88-3A02093D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ADE0-EDE3-4A4B-8346-5B2940FE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9F74-0110-4944-AF43-AA138DA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77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0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8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EC31-A38A-564F-806D-DF66EE9A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FFA2-C3EA-9B42-8A58-A7EF7E27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3367-6723-8D47-BD69-7611E927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1F24-D2D0-0545-82A6-6816D89B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7240-CA31-1D49-B6AA-1FC1543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510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CA1D-3C51-0F43-B607-717919F7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1056-ECB1-7B46-B02B-67B55728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B07A-9AEF-D347-84B0-3418BA3B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9BA2-AAE7-B34B-984F-66F1D4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670B-177D-DD4A-960C-5D738C3F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209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4F92-E53E-CA4E-B64A-F3295F0B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2C79-46D9-6A4E-912C-E0B19349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41768-1F39-164C-B181-61253F57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4B4A-FF26-9F4A-B159-E9EBE2A3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A650F-5A42-554A-925F-56D85920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E9AB-31FF-2E4F-8249-A89C4D9C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08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954B-2398-484E-BFF3-2D9900DB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6DAA-AA52-2D4C-87B0-79D69986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874-0C06-394E-A0BA-B566CEA4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94B52-34EE-CE42-9B59-C1E01E862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C707-BBC0-294B-8446-7AEFBE406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152F7-751C-1A4A-BAF6-5649891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64CC-117E-7646-97E2-DE194FC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0967-64D5-2545-9FA4-DF9479D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730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B5B-6206-2343-88E9-C840CC3B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0F72C-4D92-6448-A6CB-B5595B24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0FA2-FE99-AE42-8AE0-45CAA830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9EB4A-57A9-C347-93A9-A9CC7232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337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ACF9-5CE5-B546-A8CC-14520420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8C0E9-4DCF-2B49-A515-9C8EFAAA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74A9-5508-F942-B75B-77E0326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C8E-7BA1-D54D-B10A-E247F345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08DD-41AD-3A47-8A09-6FDEA3D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0EB7-D929-3B4E-B0F5-ADFD3F37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7066-BD42-C746-9D2F-4DEA1413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E610A-0987-DD4A-9240-0BD9C778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4AA4-462A-154F-A0A7-A64B942E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62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D345-4BA6-1D4D-9D4F-9AA7EDE6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BA49A-7814-E64F-AD11-9869650C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4162-F315-2943-AD0D-D6548C6B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8BA7-1996-A149-86D8-71325859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A003-8E07-3D48-8975-173C4D44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C944-A081-D240-AD53-09AD24E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88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6AD27-BE93-5B43-9183-879F3108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9044-3403-EF4B-8C36-1E572A23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7DBF-F6F6-A54D-944B-2A67E145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1A39-1BFD-A04A-90AF-8BF6CEC7DB5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760B-A0C7-0647-B4E1-23A70481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7357-7418-9543-9024-D2BC19F34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CN" sz="3600">
                <a:solidFill>
                  <a:srgbClr val="FFFFFF"/>
                </a:solidFill>
              </a:rPr>
              <a:t>TEMG 4000K</a:t>
            </a:r>
            <a:endParaRPr lang="en-HK" sz="36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CN" sz="3600">
                <a:solidFill>
                  <a:srgbClr val="FFFFFF"/>
                </a:solidFill>
              </a:rPr>
              <a:t>Weekly Updates -- 11/13</a:t>
            </a:r>
            <a:endParaRPr lang="en-HK" sz="3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HK" altLang="zh-CN" sz="1500">
                <a:solidFill>
                  <a:srgbClr val="FFFFFF"/>
                </a:solidFill>
              </a:rPr>
              <a:t>Yao Xinjie(Abby), Bai Jiaxin(Mark)</a:t>
            </a:r>
            <a:endParaRPr lang="en-HK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16723" y="1081453"/>
            <a:ext cx="5310553" cy="29805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Minimal Viable Model</a:t>
            </a:r>
            <a:endParaRPr lang="en-US" sz="4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 F1-score = 0.57</a:t>
            </a:r>
            <a:b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Precision = 0.84</a:t>
            </a:r>
            <a:b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sz="4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Recall = 0.44</a:t>
            </a:r>
            <a:endParaRPr lang="en-US" sz="4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Recap on Model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311700" y="1228925"/>
            <a:ext cx="8241725" cy="3186100"/>
            <a:chOff x="311700" y="1228925"/>
            <a:chExt cx="8241725" cy="3186100"/>
          </a:xfrm>
        </p:grpSpPr>
        <p:sp>
          <p:nvSpPr>
            <p:cNvPr id="68" name="Google Shape;68;p15"/>
            <p:cNvSpPr/>
            <p:nvPr/>
          </p:nvSpPr>
          <p:spPr>
            <a:xfrm>
              <a:off x="311700" y="2202550"/>
              <a:ext cx="419400" cy="39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313950" y="3855650"/>
              <a:ext cx="419400" cy="39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x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044850" y="2067850"/>
              <a:ext cx="957600" cy="669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RNN Cell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(fixed length)</a:t>
              </a:r>
              <a:endParaRPr sz="12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50950" y="2067850"/>
              <a:ext cx="925800" cy="669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RNN Cell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(fixed length)</a:t>
              </a:r>
              <a:endParaRPr sz="12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34850" y="2067850"/>
              <a:ext cx="925800" cy="669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RNN Cell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(fixed length)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825675" y="1228925"/>
              <a:ext cx="1075500" cy="2350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fully connected layers</a:t>
              </a:r>
              <a:endParaRPr/>
            </a:p>
          </p:txBody>
        </p:sp>
        <p:cxnSp>
          <p:nvCxnSpPr>
            <p:cNvPr id="74" name="Google Shape;74;p15"/>
            <p:cNvCxnSpPr>
              <a:stCxn id="68" idx="6"/>
              <a:endCxn id="70" idx="1"/>
            </p:cNvCxnSpPr>
            <p:nvPr/>
          </p:nvCxnSpPr>
          <p:spPr>
            <a:xfrm>
              <a:off x="731100" y="2402350"/>
              <a:ext cx="313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75;p15"/>
            <p:cNvCxnSpPr>
              <a:stCxn id="69" idx="0"/>
              <a:endCxn id="70" idx="2"/>
            </p:cNvCxnSpPr>
            <p:nvPr/>
          </p:nvCxnSpPr>
          <p:spPr>
            <a:xfrm rot="10800000">
              <a:off x="1523650" y="2736950"/>
              <a:ext cx="0" cy="11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76;p15"/>
            <p:cNvSpPr/>
            <p:nvPr/>
          </p:nvSpPr>
          <p:spPr>
            <a:xfrm>
              <a:off x="2704150" y="3855650"/>
              <a:ext cx="419400" cy="39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x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688050" y="3855650"/>
              <a:ext cx="419400" cy="399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x</a:t>
              </a:r>
              <a:endParaRPr/>
            </a:p>
          </p:txBody>
        </p:sp>
        <p:cxnSp>
          <p:nvCxnSpPr>
            <p:cNvPr id="78" name="Google Shape;78;p15"/>
            <p:cNvCxnSpPr>
              <a:endCxn id="71" idx="2"/>
            </p:cNvCxnSpPr>
            <p:nvPr/>
          </p:nvCxnSpPr>
          <p:spPr>
            <a:xfrm rot="10800000" flipH="1">
              <a:off x="2896450" y="2736850"/>
              <a:ext cx="17400" cy="11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79;p15"/>
            <p:cNvCxnSpPr>
              <a:endCxn id="72" idx="2"/>
            </p:cNvCxnSpPr>
            <p:nvPr/>
          </p:nvCxnSpPr>
          <p:spPr>
            <a:xfrm rot="10800000">
              <a:off x="4897750" y="2736850"/>
              <a:ext cx="0" cy="113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0;p15"/>
            <p:cNvCxnSpPr>
              <a:stCxn id="70" idx="3"/>
              <a:endCxn id="71" idx="1"/>
            </p:cNvCxnSpPr>
            <p:nvPr/>
          </p:nvCxnSpPr>
          <p:spPr>
            <a:xfrm>
              <a:off x="2002450" y="2402350"/>
              <a:ext cx="4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81;p15"/>
            <p:cNvSpPr/>
            <p:nvPr/>
          </p:nvSpPr>
          <p:spPr>
            <a:xfrm>
              <a:off x="3508850" y="2317450"/>
              <a:ext cx="181800" cy="1698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" name="Google Shape;82;p15"/>
            <p:cNvCxnSpPr>
              <a:stCxn id="71" idx="3"/>
              <a:endCxn id="81" idx="2"/>
            </p:cNvCxnSpPr>
            <p:nvPr/>
          </p:nvCxnSpPr>
          <p:spPr>
            <a:xfrm>
              <a:off x="3376750" y="2402350"/>
              <a:ext cx="13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3737450" y="2317450"/>
              <a:ext cx="181800" cy="1698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966050" y="2317450"/>
              <a:ext cx="181800" cy="1698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15"/>
            <p:cNvCxnSpPr>
              <a:stCxn id="84" idx="6"/>
              <a:endCxn id="72" idx="1"/>
            </p:cNvCxnSpPr>
            <p:nvPr/>
          </p:nvCxnSpPr>
          <p:spPr>
            <a:xfrm>
              <a:off x="4147850" y="2402350"/>
              <a:ext cx="287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Google Shape;86;p15"/>
            <p:cNvCxnSpPr>
              <a:stCxn id="72" idx="3"/>
              <a:endCxn id="73" idx="1"/>
            </p:cNvCxnSpPr>
            <p:nvPr/>
          </p:nvCxnSpPr>
          <p:spPr>
            <a:xfrm>
              <a:off x="5360650" y="2402350"/>
              <a:ext cx="4650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Google Shape;87;p15"/>
            <p:cNvSpPr/>
            <p:nvPr/>
          </p:nvSpPr>
          <p:spPr>
            <a:xfrm>
              <a:off x="6064475" y="3915525"/>
              <a:ext cx="597900" cy="499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X_s</a:t>
              </a:r>
              <a:endParaRPr sz="1000"/>
            </a:p>
          </p:txBody>
        </p:sp>
        <p:cxnSp>
          <p:nvCxnSpPr>
            <p:cNvPr id="88" name="Google Shape;88;p15"/>
            <p:cNvCxnSpPr>
              <a:stCxn id="87" idx="0"/>
              <a:endCxn id="73" idx="2"/>
            </p:cNvCxnSpPr>
            <p:nvPr/>
          </p:nvCxnSpPr>
          <p:spPr>
            <a:xfrm rot="10800000">
              <a:off x="6363425" y="3579825"/>
              <a:ext cx="0" cy="3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" name="Google Shape;89;p15"/>
            <p:cNvSpPr/>
            <p:nvPr/>
          </p:nvSpPr>
          <p:spPr>
            <a:xfrm>
              <a:off x="7627625" y="2117975"/>
              <a:ext cx="925800" cy="572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/>
                <a:t>y</a:t>
              </a:r>
              <a:endParaRPr sz="1200"/>
            </a:p>
          </p:txBody>
        </p:sp>
        <p:cxnSp>
          <p:nvCxnSpPr>
            <p:cNvPr id="90" name="Google Shape;90;p15"/>
            <p:cNvCxnSpPr>
              <a:stCxn id="73" idx="3"/>
              <a:endCxn id="89" idx="1"/>
            </p:cNvCxnSpPr>
            <p:nvPr/>
          </p:nvCxnSpPr>
          <p:spPr>
            <a:xfrm>
              <a:off x="6901175" y="2404325"/>
              <a:ext cx="726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Recap on Data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1132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X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Funding: term, size, currency code, funding distribution [9]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Acquiring: size, currency code, investment distribution [11]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Product: status [7]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Milestone: sentiment analysis on description [4]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/>
              <a:t>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388384" y="3755725"/>
            <a:ext cx="8521700" cy="944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X_s: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/>
              <a:t>People: sentiment analysis on title, # of employees [5]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" name="Google Shape;99;p16"/>
          <p:cNvSpPr/>
          <p:nvPr/>
        </p:nvSpPr>
        <p:spPr>
          <a:xfrm>
            <a:off x="1275175" y="3755725"/>
            <a:ext cx="597900" cy="499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X_s</a:t>
            </a:r>
            <a:endParaRPr sz="1000"/>
          </a:p>
        </p:txBody>
      </p:sp>
      <p:sp>
        <p:nvSpPr>
          <p:cNvPr id="100" name="Google Shape;100;p16"/>
          <p:cNvSpPr/>
          <p:nvPr/>
        </p:nvSpPr>
        <p:spPr>
          <a:xfrm>
            <a:off x="1275175" y="1140750"/>
            <a:ext cx="492600" cy="499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X</a:t>
            </a:r>
            <a:endParaRPr sz="1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F957D6-80CE-9B4E-81B8-046BEC3D5F7E}"/>
              </a:ext>
            </a:extLst>
          </p:cNvPr>
          <p:cNvGrpSpPr/>
          <p:nvPr/>
        </p:nvGrpSpPr>
        <p:grpSpPr>
          <a:xfrm>
            <a:off x="2206799" y="1132500"/>
            <a:ext cx="5199225" cy="584016"/>
            <a:chOff x="2206799" y="1132500"/>
            <a:chExt cx="5199225" cy="584016"/>
          </a:xfrm>
        </p:grpSpPr>
        <p:sp>
          <p:nvSpPr>
            <p:cNvPr id="97" name="Google Shape;97;p16"/>
            <p:cNvSpPr/>
            <p:nvPr/>
          </p:nvSpPr>
          <p:spPr>
            <a:xfrm>
              <a:off x="2206799" y="1143816"/>
              <a:ext cx="1218600" cy="572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window_i: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[F, A, P, M ]</a:t>
              </a:r>
              <a:endParaRPr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425399" y="1132500"/>
              <a:ext cx="1326875" cy="572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window_i+1: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[F, A, P, M ]</a:t>
              </a:r>
              <a:endParaRPr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752275" y="1132500"/>
              <a:ext cx="1326874" cy="572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window_i+2: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[F, A, P, M ]</a:t>
              </a: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079150" y="1132500"/>
              <a:ext cx="1326874" cy="572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window_i+3: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dirty="0"/>
                <a:t>[F, A, P, M ]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342"/>
            <a:ext cx="9141714" cy="1714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75707" y="3669268"/>
            <a:ext cx="2824704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CN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Results </a:t>
            </a:r>
            <a:endParaRPr lang="en-US" sz="1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10;p17">
            <a:extLst>
              <a:ext uri="{FF2B5EF4-FFF2-40B4-BE49-F238E27FC236}">
                <a16:creationId xmlns:a16="http://schemas.microsoft.com/office/drawing/2014/main" id="{3D7A2463-F03C-8A46-BFB9-ED1DCC3BD69D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356" y="1353417"/>
            <a:ext cx="7946933" cy="735090"/>
          </a:xfrm>
          <a:prstGeom prst="rect">
            <a:avLst/>
          </a:prstGeom>
          <a:noFill/>
        </p:spPr>
      </p:pic>
      <p:cxnSp>
        <p:nvCxnSpPr>
          <p:cNvPr id="119" name="Straight Connector 1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3823454"/>
            <a:ext cx="0" cy="6858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659088" y="3618186"/>
            <a:ext cx="5004852" cy="10963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defTabSz="9144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Goal: High recall is important for investment 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Epoch = 4, batch=100, hidden_state =50 (Non-tuning)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Improvement 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9" name="Google Shape;117;p18">
            <a:extLst>
              <a:ext uri="{FF2B5EF4-FFF2-40B4-BE49-F238E27FC236}">
                <a16:creationId xmlns:a16="http://schemas.microsoft.com/office/drawing/2014/main" id="{FB848775-D799-4DAC-9DD0-B0886E439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811809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211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Rockwell</vt:lpstr>
      <vt:lpstr>Tw Cen MT</vt:lpstr>
      <vt:lpstr>Office Theme</vt:lpstr>
      <vt:lpstr>TEMG 4000K Weekly Updates -- 11/13</vt:lpstr>
      <vt:lpstr>Minimal Viable Model with F1-score = 0.57 Precision = 0.84 Recall = 0.44</vt:lpstr>
      <vt:lpstr>Recap on Model</vt:lpstr>
      <vt:lpstr>Recap on Data</vt:lpstr>
      <vt:lpstr>Training Results </vt:lpstr>
      <vt:lpstr>Future Improvement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TEMG 4000K Weekly Updates -- 11/13</dc:title>
  <dc:creator>Xinjie YAO</dc:creator>
  <cp:lastModifiedBy>Xinjie YAO</cp:lastModifiedBy>
  <cp:revision>4</cp:revision>
  <dcterms:created xsi:type="dcterms:W3CDTF">2018-11-13T06:45:26Z</dcterms:created>
  <dcterms:modified xsi:type="dcterms:W3CDTF">2018-11-13T06:47:23Z</dcterms:modified>
</cp:coreProperties>
</file>