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462" r:id="rId2"/>
    <p:sldId id="461" r:id="rId3"/>
    <p:sldId id="447" r:id="rId4"/>
    <p:sldId id="448" r:id="rId5"/>
    <p:sldId id="463" r:id="rId6"/>
    <p:sldId id="451" r:id="rId7"/>
    <p:sldId id="449" r:id="rId8"/>
    <p:sldId id="412" r:id="rId9"/>
    <p:sldId id="286" r:id="rId10"/>
    <p:sldId id="450" r:id="rId11"/>
    <p:sldId id="389" r:id="rId12"/>
    <p:sldId id="390" r:id="rId13"/>
    <p:sldId id="391" r:id="rId14"/>
    <p:sldId id="392" r:id="rId15"/>
    <p:sldId id="414" r:id="rId16"/>
    <p:sldId id="415" r:id="rId17"/>
    <p:sldId id="416" r:id="rId18"/>
    <p:sldId id="465" r:id="rId19"/>
    <p:sldId id="466" r:id="rId20"/>
    <p:sldId id="417" r:id="rId21"/>
    <p:sldId id="452" r:id="rId22"/>
    <p:sldId id="418" r:id="rId23"/>
    <p:sldId id="413" r:id="rId24"/>
    <p:sldId id="292" r:id="rId25"/>
    <p:sldId id="453" r:id="rId26"/>
    <p:sldId id="419" r:id="rId27"/>
    <p:sldId id="263" r:id="rId28"/>
    <p:sldId id="266" r:id="rId29"/>
    <p:sldId id="293" r:id="rId30"/>
    <p:sldId id="267" r:id="rId31"/>
    <p:sldId id="423" r:id="rId32"/>
    <p:sldId id="424" r:id="rId33"/>
    <p:sldId id="454" r:id="rId34"/>
    <p:sldId id="425" r:id="rId35"/>
    <p:sldId id="455" r:id="rId36"/>
    <p:sldId id="426" r:id="rId37"/>
    <p:sldId id="265" r:id="rId38"/>
    <p:sldId id="393" r:id="rId39"/>
    <p:sldId id="394" r:id="rId40"/>
    <p:sldId id="395" r:id="rId41"/>
    <p:sldId id="427" r:id="rId42"/>
    <p:sldId id="464" r:id="rId43"/>
    <p:sldId id="428" r:id="rId44"/>
    <p:sldId id="270" r:id="rId45"/>
    <p:sldId id="429" r:id="rId46"/>
    <p:sldId id="430" r:id="rId47"/>
    <p:sldId id="431" r:id="rId48"/>
    <p:sldId id="439" r:id="rId49"/>
    <p:sldId id="433" r:id="rId50"/>
    <p:sldId id="456" r:id="rId51"/>
    <p:sldId id="434" r:id="rId52"/>
    <p:sldId id="435" r:id="rId53"/>
    <p:sldId id="436" r:id="rId54"/>
    <p:sldId id="457" r:id="rId55"/>
    <p:sldId id="437" r:id="rId56"/>
    <p:sldId id="458" r:id="rId57"/>
    <p:sldId id="438" r:id="rId58"/>
    <p:sldId id="440" r:id="rId59"/>
    <p:sldId id="441" r:id="rId60"/>
    <p:sldId id="442" r:id="rId61"/>
    <p:sldId id="443" r:id="rId62"/>
    <p:sldId id="459" r:id="rId63"/>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9205" autoAdjust="0"/>
  </p:normalViewPr>
  <p:slideViewPr>
    <p:cSldViewPr>
      <p:cViewPr varScale="1">
        <p:scale>
          <a:sx n="69" d="100"/>
          <a:sy n="69" d="100"/>
        </p:scale>
        <p:origin x="120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0DD79-1153-4ABA-B684-C0FC18EFD5E2}" type="datetimeFigureOut">
              <a:rPr lang="pl-PL" smtClean="0"/>
              <a:pPr/>
              <a:t>04.10.2022</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86375-C6BF-4096-8947-D6C304E9B658}"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E553540B-0922-4C37-A0B9-05606E1AC257}" type="datetime1">
              <a:rPr lang="pl-PL" smtClean="0"/>
              <a:pPr/>
              <a:t>04.10.2022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C7DA2F92-3DB0-4296-BC18-4104FCB7E9DC}" type="datetime1">
              <a:rPr lang="pl-PL" smtClean="0"/>
              <a:pPr/>
              <a:t>04.10.2022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0362789-E7C4-46DC-AE7D-64AF4C8484FE}" type="datetime1">
              <a:rPr lang="pl-PL" smtClean="0"/>
              <a:pPr/>
              <a:t>04.10.2022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5A03C80-903B-457A-9ABC-DFC15451F1B9}" type="datetime1">
              <a:rPr lang="pl-PL" smtClean="0"/>
              <a:pPr/>
              <a:t>04.10.2022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964BCC03-0E3A-4CC2-8D75-972B262A3534}" type="datetime1">
              <a:rPr lang="pl-PL" smtClean="0"/>
              <a:pPr/>
              <a:t>04.10.2022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997DF81C-ED17-421E-888C-C8A0D4849C5D}" type="datetime1">
              <a:rPr lang="pl-PL" smtClean="0"/>
              <a:pPr/>
              <a:t>04.10.2022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8F5DCEFC-B6D0-447E-A238-128E8B227F31}" type="datetime1">
              <a:rPr lang="pl-PL" smtClean="0"/>
              <a:pPr/>
              <a:t>04.10.2022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52F1B51-EC14-4426-9DDC-E2E1959A4BEE}" type="datetime1">
              <a:rPr lang="pl-PL" smtClean="0"/>
              <a:pPr/>
              <a:t>04.10.2022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41F3A420-3C28-4320-A288-8495CA0AC10B}" type="datetime1">
              <a:rPr lang="pl-PL" smtClean="0"/>
              <a:pPr/>
              <a:t>04.10.2022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C7548FE3-CB0E-4F4C-A70C-6C60635F27BB}" type="datetime1">
              <a:rPr lang="pl-PL" smtClean="0"/>
              <a:pPr/>
              <a:t>04.10.2022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3DE87938-774F-4C45-A406-57E67F074B85}" type="datetime1">
              <a:rPr lang="pl-PL" smtClean="0"/>
              <a:pPr/>
              <a:t>04.10.2022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74EE9-8DC3-4294-847C-B041A820A4E4}" type="datetime1">
              <a:rPr lang="pl-PL" smtClean="0"/>
              <a:pPr/>
              <a:t>04.10.2022</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E5A88-7BC7-4173-BA3C-65B4C2B37C9C}"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mailto:zbigniew.banaszak@tu.koszalin.pl"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a:t>
            </a:fld>
            <a:endParaRPr lang="pl-PL"/>
          </a:p>
        </p:txBody>
      </p:sp>
      <p:sp>
        <p:nvSpPr>
          <p:cNvPr id="3" name="Tytuł 1"/>
          <p:cNvSpPr txBox="1">
            <a:spLocks/>
          </p:cNvSpPr>
          <p:nvPr/>
        </p:nvSpPr>
        <p:spPr>
          <a:xfrm>
            <a:off x="446178" y="116632"/>
            <a:ext cx="7772400" cy="71438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l-PL" sz="3200" b="1" dirty="0" smtClean="0">
                <a:latin typeface="Arial" panose="020B0604020202020204" pitchFamily="34" charset="0"/>
                <a:cs typeface="Arial" panose="020B0604020202020204" pitchFamily="34" charset="0"/>
              </a:rPr>
              <a:t>MATEMATYKA DYSKRETNA</a:t>
            </a:r>
            <a:br>
              <a:rPr lang="pl-PL" sz="3200" b="1" dirty="0" smtClean="0">
                <a:latin typeface="Arial" panose="020B0604020202020204" pitchFamily="34" charset="0"/>
                <a:cs typeface="Arial" panose="020B0604020202020204" pitchFamily="34" charset="0"/>
              </a:rPr>
            </a:br>
            <a:r>
              <a:rPr lang="pl-PL" sz="2400" b="1" dirty="0" smtClean="0">
                <a:latin typeface="Arial" panose="020B0604020202020204" pitchFamily="34" charset="0"/>
                <a:cs typeface="Arial" panose="020B0604020202020204" pitchFamily="34" charset="0"/>
              </a:rPr>
              <a:t>2022/2023</a:t>
            </a:r>
            <a:endParaRPr lang="pl-PL" sz="2400" b="1" dirty="0">
              <a:latin typeface="Arial" panose="020B0604020202020204" pitchFamily="34" charset="0"/>
              <a:cs typeface="Arial" panose="020B0604020202020204" pitchFamily="34" charset="0"/>
            </a:endParaRPr>
          </a:p>
          <a:p>
            <a:endParaRPr lang="pl-PL" sz="2400" b="1" i="1" dirty="0" smtClean="0">
              <a:latin typeface="Arial" panose="020B0604020202020204" pitchFamily="34" charset="0"/>
              <a:cs typeface="Arial" panose="020B0604020202020204" pitchFamily="34" charset="0"/>
            </a:endParaRPr>
          </a:p>
          <a:p>
            <a:r>
              <a:rPr lang="pl-PL" sz="2400" b="1" i="1" dirty="0" smtClean="0">
                <a:latin typeface="Arial" panose="020B0604020202020204" pitchFamily="34" charset="0"/>
                <a:cs typeface="Arial" panose="020B0604020202020204" pitchFamily="34" charset="0"/>
              </a:rPr>
              <a:t>Zbigniew Banaszak</a:t>
            </a:r>
          </a:p>
          <a:p>
            <a:endParaRPr lang="pl-PL" sz="2400" b="1" dirty="0">
              <a:latin typeface="Arial" panose="020B0604020202020204" pitchFamily="34" charset="0"/>
              <a:cs typeface="Arial" panose="020B0604020202020204" pitchFamily="34" charset="0"/>
            </a:endParaRPr>
          </a:p>
        </p:txBody>
      </p:sp>
      <p:sp>
        <p:nvSpPr>
          <p:cNvPr id="4" name="Podtytuł 2"/>
          <p:cNvSpPr txBox="1">
            <a:spLocks/>
          </p:cNvSpPr>
          <p:nvPr/>
        </p:nvSpPr>
        <p:spPr>
          <a:xfrm>
            <a:off x="150908" y="1916832"/>
            <a:ext cx="8535892" cy="5357850"/>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l-PL" sz="12800" b="1" dirty="0" smtClean="0">
                <a:latin typeface="Arial" pitchFamily="34" charset="0"/>
                <a:cs typeface="Arial" pitchFamily="34" charset="0"/>
              </a:rPr>
              <a:t> Zakres:</a:t>
            </a:r>
          </a:p>
          <a:p>
            <a:pPr marL="0" indent="0">
              <a:buNone/>
            </a:pPr>
            <a:endParaRPr lang="pl-PL" sz="8000" b="1" dirty="0" smtClean="0">
              <a:latin typeface="Arial" pitchFamily="34" charset="0"/>
              <a:cs typeface="Arial" pitchFamily="34" charset="0"/>
            </a:endParaRPr>
          </a:p>
          <a:p>
            <a:pPr marL="0" indent="0">
              <a:buNone/>
            </a:pPr>
            <a:r>
              <a:rPr lang="pl-PL" sz="8000" b="1" dirty="0" smtClean="0">
                <a:latin typeface="Arial" pitchFamily="34" charset="0"/>
                <a:cs typeface="Arial" pitchFamily="34" charset="0"/>
              </a:rPr>
              <a:t>Rachunek zdań			;	Rachunek zbiorów</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Rachunek predykatów 	             ;     Schematy wnioskowania</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Funkcje całkowitoliczbowe	     ;	            Kombinatoryka</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Rekurencje                  	;   Postać zwarta schematu rekurencyjnego </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Schemat </a:t>
            </a:r>
            <a:r>
              <a:rPr lang="pl-PL" sz="8000" b="1" dirty="0" err="1" smtClean="0">
                <a:latin typeface="Arial" pitchFamily="34" charset="0"/>
                <a:cs typeface="Arial" pitchFamily="34" charset="0"/>
              </a:rPr>
              <a:t>Hornera</a:t>
            </a:r>
            <a:r>
              <a:rPr lang="pl-PL" sz="8000" b="1" dirty="0" smtClean="0">
                <a:latin typeface="Arial" pitchFamily="34" charset="0"/>
                <a:cs typeface="Arial" pitchFamily="34" charset="0"/>
              </a:rPr>
              <a:t>		     ; 	            Kongruencje</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Grafy – definicje, klasyfikacje, reprezentacje, właściwości</a:t>
            </a:r>
          </a:p>
          <a:p>
            <a:pPr marL="0" indent="0">
              <a:buNone/>
            </a:pPr>
            <a:r>
              <a:rPr lang="pl-PL" sz="8000" b="1" dirty="0" smtClean="0">
                <a:latin typeface="Arial" pitchFamily="34" charset="0"/>
                <a:cs typeface="Arial" pitchFamily="34" charset="0"/>
              </a:rPr>
              <a:t> </a:t>
            </a:r>
          </a:p>
          <a:p>
            <a:pPr marL="0" indent="0">
              <a:buNone/>
            </a:pPr>
            <a:r>
              <a:rPr lang="pl-PL" sz="8000" b="1" dirty="0" smtClean="0">
                <a:latin typeface="Arial" pitchFamily="34" charset="0"/>
                <a:cs typeface="Arial" pitchFamily="34" charset="0"/>
              </a:rPr>
              <a:t>Grafy – algorytmy na grafach</a:t>
            </a:r>
          </a:p>
          <a:p>
            <a:pPr marL="0" indent="0">
              <a:buNone/>
            </a:pPr>
            <a:r>
              <a:rPr lang="pl-PL" sz="8000" b="1" dirty="0" smtClean="0">
                <a:latin typeface="Arial" pitchFamily="34" charset="0"/>
                <a:cs typeface="Arial" pitchFamily="34" charset="0"/>
              </a:rPr>
              <a:t> </a:t>
            </a:r>
          </a:p>
        </p:txBody>
      </p:sp>
    </p:spTree>
    <p:extLst>
      <p:ext uri="{BB962C8B-B14F-4D97-AF65-F5344CB8AC3E}">
        <p14:creationId xmlns:p14="http://schemas.microsoft.com/office/powerpoint/2010/main" val="1190792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10</a:t>
            </a:fld>
            <a:endParaRPr lang="pl-PL"/>
          </a:p>
        </p:txBody>
      </p:sp>
      <p:sp>
        <p:nvSpPr>
          <p:cNvPr id="3" name="Prostokąt 2"/>
          <p:cNvSpPr/>
          <p:nvPr/>
        </p:nvSpPr>
        <p:spPr>
          <a:xfrm>
            <a:off x="1043608" y="1124744"/>
            <a:ext cx="6174432" cy="5632311"/>
          </a:xfrm>
          <a:prstGeom prst="rect">
            <a:avLst/>
          </a:prstGeom>
        </p:spPr>
        <p:txBody>
          <a:bodyPr wrap="square">
            <a:spAutoFit/>
          </a:bodyPr>
          <a:lstStyle/>
          <a:p>
            <a:pPr lvl="0" eaLnBrk="0" fontAlgn="base" hangingPunct="0">
              <a:lnSpc>
                <a:spcPct val="150000"/>
              </a:lnSpc>
              <a:spcBef>
                <a:spcPct val="0"/>
              </a:spcBef>
              <a:spcAft>
                <a:spcPct val="0"/>
              </a:spcAft>
            </a:pPr>
            <a:r>
              <a:rPr lang="pl-PL" sz="2000" b="1" dirty="0">
                <a:latin typeface="Arial" pitchFamily="34" charset="0"/>
                <a:ea typeface="Calibri" pitchFamily="34" charset="0"/>
                <a:cs typeface="Arial" pitchFamily="34" charset="0"/>
                <a:sym typeface="Symbol" pitchFamily="18" charset="2"/>
              </a:rPr>
              <a:t>A </a:t>
            </a:r>
            <a:r>
              <a:rPr lang="pl-PL" sz="2000" b="1" dirty="0">
                <a:latin typeface="Arial" pitchFamily="34" charset="0"/>
                <a:ea typeface="Calibri" pitchFamily="34" charset="0"/>
                <a:cs typeface="Arial" pitchFamily="34" charset="0"/>
              </a:rPr>
              <a:t> B </a:t>
            </a:r>
            <a:r>
              <a:rPr lang="pl-PL" sz="2000" dirty="0">
                <a:latin typeface="Arial" pitchFamily="34" charset="0"/>
                <a:ea typeface="Calibri" pitchFamily="34" charset="0"/>
                <a:cs typeface="Arial" pitchFamily="34" charset="0"/>
              </a:rPr>
              <a:t>– iloczyn mnogościowy zbiorów</a:t>
            </a:r>
            <a:endParaRPr lang="pl-PL" sz="2000" dirty="0">
              <a:latin typeface="Arial" pitchFamily="34" charset="0"/>
              <a:cs typeface="Arial" pitchFamily="34" charset="0"/>
              <a:sym typeface="Symbol" pitchFamily="18" charset="2"/>
            </a:endParaRPr>
          </a:p>
          <a:p>
            <a:pPr lvl="0" eaLnBrk="0" fontAlgn="base" hangingPunct="0">
              <a:lnSpc>
                <a:spcPct val="150000"/>
              </a:lnSpc>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0"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 </a:t>
            </a:r>
            <a:r>
              <a:rPr lang="pl-PL" sz="2000" b="1" dirty="0">
                <a:latin typeface="Arial" pitchFamily="34" charset="0"/>
                <a:ea typeface="Calibri" pitchFamily="34" charset="0"/>
                <a:cs typeface="Arial" pitchFamily="34" charset="0"/>
                <a:sym typeface="Symbol"/>
              </a:rPr>
              <a:t> </a:t>
            </a:r>
            <a:r>
              <a:rPr lang="pl-PL" sz="2000" b="1" dirty="0">
                <a:latin typeface="Arial" pitchFamily="34" charset="0"/>
                <a:ea typeface="Calibri" pitchFamily="34" charset="0"/>
                <a:cs typeface="Arial" pitchFamily="34" charset="0"/>
              </a:rPr>
              <a:t>B </a:t>
            </a:r>
            <a:r>
              <a:rPr lang="pl-PL" sz="2000" dirty="0">
                <a:latin typeface="Arial" pitchFamily="34" charset="0"/>
                <a:ea typeface="Calibri" pitchFamily="34" charset="0"/>
                <a:cs typeface="Arial" pitchFamily="34" charset="0"/>
              </a:rPr>
              <a:t>– suma mnogościowa zbiorów</a:t>
            </a:r>
            <a:endParaRPr lang="pl-PL" sz="2000" dirty="0">
              <a:latin typeface="Arial" pitchFamily="34" charset="0"/>
              <a:cs typeface="Arial" pitchFamily="34" charset="0"/>
              <a:sym typeface="Symbol" pitchFamily="18" charset="2"/>
            </a:endParaRPr>
          </a:p>
          <a:p>
            <a:pPr lvl="0" eaLnBrk="0" fontAlgn="base" hangingPunct="0">
              <a:lnSpc>
                <a:spcPct val="150000"/>
              </a:lnSpc>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0"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 </a:t>
            </a:r>
            <a:r>
              <a:rPr lang="pl-PL" sz="2000" b="1" dirty="0">
                <a:latin typeface="Arial" pitchFamily="34" charset="0"/>
                <a:ea typeface="Calibri" pitchFamily="34" charset="0"/>
                <a:cs typeface="Arial" pitchFamily="34" charset="0"/>
                <a:sym typeface="Symbol" pitchFamily="18" charset="2"/>
              </a:rPr>
              <a:t>\ B </a:t>
            </a:r>
            <a:r>
              <a:rPr lang="pl-PL" sz="2000" dirty="0">
                <a:latin typeface="Arial" pitchFamily="34" charset="0"/>
                <a:ea typeface="Calibri" pitchFamily="34" charset="0"/>
                <a:cs typeface="Arial" pitchFamily="34" charset="0"/>
                <a:sym typeface="Symbol" pitchFamily="18" charset="2"/>
              </a:rPr>
              <a:t>– różnica </a:t>
            </a:r>
            <a:r>
              <a:rPr lang="pl-PL" sz="2000" dirty="0">
                <a:latin typeface="Arial" pitchFamily="34" charset="0"/>
                <a:ea typeface="Calibri" pitchFamily="34" charset="0"/>
                <a:cs typeface="Arial" pitchFamily="34" charset="0"/>
              </a:rPr>
              <a:t>mnogościowa zbiorów</a:t>
            </a:r>
            <a:endParaRPr lang="pl-PL" sz="2000" dirty="0">
              <a:latin typeface="Arial" pitchFamily="34" charset="0"/>
              <a:ea typeface="Calibri" pitchFamily="34" charset="0"/>
              <a:cs typeface="Arial" pitchFamily="34" charset="0"/>
              <a:sym typeface="Symbol" pitchFamily="18" charset="2"/>
            </a:endParaRPr>
          </a:p>
          <a:p>
            <a:pPr lvl="0" algn="just" eaLnBrk="0" fontAlgn="base" hangingPunct="0">
              <a:lnSpc>
                <a:spcPct val="150000"/>
              </a:lnSpc>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dirty="0">
                <a:latin typeface="Arial" pitchFamily="34" charset="0"/>
                <a:ea typeface="Calibri" pitchFamily="34" charset="0"/>
                <a:cs typeface="Arial" pitchFamily="34" charset="0"/>
              </a:rPr>
              <a:t>– A jest zdefiniowane jako</a:t>
            </a:r>
            <a:r>
              <a:rPr lang="pl-PL" sz="2000" dirty="0" smtClean="0">
                <a:latin typeface="Arial" pitchFamily="34" charset="0"/>
                <a:ea typeface="Calibri" pitchFamily="34" charset="0"/>
                <a:cs typeface="Arial" pitchFamily="34" charset="0"/>
              </a:rPr>
              <a:t>...</a:t>
            </a:r>
            <a:endParaRPr lang="pl-PL" sz="2000" dirty="0" smtClean="0">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endParaRPr lang="pl-PL" sz="2000" b="1" dirty="0">
              <a:latin typeface="Arial" pitchFamily="34" charset="0"/>
              <a:ea typeface="Calibri"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t>
            </a:r>
            <a:r>
              <a:rPr lang="pl-PL" sz="2000" b="1" dirty="0" smtClean="0">
                <a:latin typeface="Arial" pitchFamily="34" charset="0"/>
                <a:ea typeface="Calibri" pitchFamily="34" charset="0"/>
                <a:cs typeface="Arial" pitchFamily="34" charset="0"/>
              </a:rPr>
              <a:t> </a:t>
            </a:r>
            <a:r>
              <a:rPr lang="pl-PL" sz="2000" b="1" i="1" dirty="0" smtClean="0">
                <a:latin typeface="Arial" pitchFamily="34" charset="0"/>
                <a:ea typeface="Calibri" pitchFamily="34" charset="0"/>
                <a:cs typeface="Arial" pitchFamily="34" charset="0"/>
                <a:sym typeface="Symbol" pitchFamily="18" charset="2"/>
              </a:rPr>
              <a:t>x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dirty="0">
                <a:latin typeface="Arial" pitchFamily="34" charset="0"/>
                <a:ea typeface="Calibri" pitchFamily="34" charset="0"/>
                <a:cs typeface="Arial" pitchFamily="34" charset="0"/>
              </a:rPr>
              <a:t>– największa liczba całkowita </a:t>
            </a:r>
            <a:r>
              <a:rPr lang="pl-PL" sz="2000" dirty="0" smtClean="0">
                <a:latin typeface="Arial" pitchFamily="34" charset="0"/>
                <a:ea typeface="Calibri" pitchFamily="34" charset="0"/>
                <a:cs typeface="Arial" pitchFamily="34" charset="0"/>
              </a:rPr>
              <a:t>nie większa </a:t>
            </a:r>
            <a:r>
              <a:rPr lang="pl-PL" sz="2000" dirty="0">
                <a:latin typeface="Arial" pitchFamily="34" charset="0"/>
                <a:ea typeface="Calibri" pitchFamily="34" charset="0"/>
                <a:cs typeface="Arial" pitchFamily="34" charset="0"/>
              </a:rPr>
              <a:t>niż </a:t>
            </a:r>
            <a:r>
              <a:rPr lang="pl-PL" sz="2000" i="1" dirty="0" smtClean="0">
                <a:latin typeface="Arial" pitchFamily="34" charset="0"/>
                <a:ea typeface="Calibri" pitchFamily="34" charset="0"/>
                <a:cs typeface="Arial" pitchFamily="34" charset="0"/>
                <a:sym typeface="Symbol" pitchFamily="18" charset="2"/>
              </a:rPr>
              <a:t>x</a:t>
            </a:r>
            <a:endParaRPr lang="pl-PL" sz="2000" dirty="0">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t>
            </a:r>
            <a:r>
              <a:rPr lang="pl-PL" sz="2000" b="1" dirty="0" smtClean="0">
                <a:latin typeface="Arial" pitchFamily="34" charset="0"/>
                <a:ea typeface="Calibri" pitchFamily="34" charset="0"/>
                <a:cs typeface="Arial" pitchFamily="34" charset="0"/>
              </a:rPr>
              <a:t> </a:t>
            </a:r>
            <a:r>
              <a:rPr lang="pl-PL" sz="2000" b="1" i="1" dirty="0">
                <a:latin typeface="Arial" pitchFamily="34" charset="0"/>
                <a:ea typeface="Calibri" pitchFamily="34" charset="0"/>
                <a:cs typeface="Arial" pitchFamily="34" charset="0"/>
                <a:sym typeface="Symbol" pitchFamily="18" charset="2"/>
              </a:rPr>
              <a:t>x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dirty="0">
                <a:latin typeface="Arial" pitchFamily="34" charset="0"/>
                <a:ea typeface="Calibri" pitchFamily="34" charset="0"/>
                <a:cs typeface="Arial" pitchFamily="34" charset="0"/>
              </a:rPr>
              <a:t>– najmniejsza liczba całkowita </a:t>
            </a:r>
            <a:r>
              <a:rPr lang="pl-PL" sz="2000" dirty="0" smtClean="0">
                <a:latin typeface="Arial" pitchFamily="34" charset="0"/>
                <a:ea typeface="Calibri" pitchFamily="34" charset="0"/>
                <a:cs typeface="Arial" pitchFamily="34" charset="0"/>
              </a:rPr>
              <a:t>nie mniejsza </a:t>
            </a:r>
            <a:r>
              <a:rPr lang="pl-PL" sz="2000" dirty="0">
                <a:latin typeface="Arial" pitchFamily="34" charset="0"/>
                <a:ea typeface="Calibri" pitchFamily="34" charset="0"/>
                <a:cs typeface="Arial" pitchFamily="34" charset="0"/>
              </a:rPr>
              <a:t>niż </a:t>
            </a:r>
            <a:r>
              <a:rPr lang="pl-PL" sz="2000" i="1" dirty="0">
                <a:latin typeface="Arial" pitchFamily="34" charset="0"/>
                <a:ea typeface="Calibri" pitchFamily="34" charset="0"/>
                <a:cs typeface="Arial" pitchFamily="34" charset="0"/>
                <a:sym typeface="Symbol" pitchFamily="18" charset="2"/>
              </a:rPr>
              <a:t>x</a:t>
            </a:r>
            <a:endParaRPr lang="pl-PL" sz="2000" dirty="0">
              <a:latin typeface="Arial" pitchFamily="34" charset="0"/>
              <a:ea typeface="Calibri" pitchFamily="34" charset="0"/>
              <a:cs typeface="Arial" pitchFamily="34" charset="0"/>
              <a:sym typeface="Symbol" pitchFamily="18" charset="2"/>
            </a:endParaRPr>
          </a:p>
        </p:txBody>
      </p:sp>
    </p:spTree>
    <p:extLst>
      <p:ext uri="{BB962C8B-B14F-4D97-AF65-F5344CB8AC3E}">
        <p14:creationId xmlns:p14="http://schemas.microsoft.com/office/powerpoint/2010/main" val="333251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4"/>
          <p:cNvSpPr>
            <a:spLocks noGrp="1"/>
          </p:cNvSpPr>
          <p:nvPr>
            <p:ph type="sldNum" sz="quarter" idx="12"/>
          </p:nvPr>
        </p:nvSpPr>
        <p:spPr/>
        <p:txBody>
          <a:bodyPr/>
          <a:lstStyle/>
          <a:p>
            <a:fld id="{AD0E5A88-7BC7-4173-BA3C-65B4C2B37C9C}" type="slidenum">
              <a:rPr lang="pl-PL" smtClean="0"/>
              <a:pPr/>
              <a:t>11</a:t>
            </a:fld>
            <a:endParaRPr lang="pl-PL"/>
          </a:p>
        </p:txBody>
      </p:sp>
      <p:grpSp>
        <p:nvGrpSpPr>
          <p:cNvPr id="9" name="Grupa 8"/>
          <p:cNvGrpSpPr/>
          <p:nvPr/>
        </p:nvGrpSpPr>
        <p:grpSpPr>
          <a:xfrm>
            <a:off x="0" y="0"/>
            <a:ext cx="8715372" cy="6027003"/>
            <a:chOff x="0" y="0"/>
            <a:chExt cx="8715372" cy="6027003"/>
          </a:xfrm>
        </p:grpSpPr>
        <p:sp>
          <p:nvSpPr>
            <p:cNvPr id="2" name="Prostokąt 1"/>
            <p:cNvSpPr/>
            <p:nvPr/>
          </p:nvSpPr>
          <p:spPr>
            <a:xfrm>
              <a:off x="357158" y="3718679"/>
              <a:ext cx="8358214" cy="2308324"/>
            </a:xfrm>
            <a:prstGeom prst="rect">
              <a:avLst/>
            </a:prstGeom>
          </p:spPr>
          <p:txBody>
            <a:bodyPr wrap="square">
              <a:spAutoFit/>
            </a:bodyPr>
            <a:lstStyle/>
            <a:p>
              <a:pPr>
                <a:lnSpc>
                  <a:spcPct val="150000"/>
                </a:lnSpc>
              </a:pPr>
              <a:r>
                <a:rPr lang="en-US" sz="2400" dirty="0" smtClean="0">
                  <a:latin typeface="Arial" pitchFamily="34" charset="0"/>
                  <a:cs typeface="Arial" pitchFamily="34" charset="0"/>
                </a:rPr>
                <a:t>The symbol </a:t>
              </a:r>
              <a:r>
                <a:rPr lang="en-US" sz="2400" b="1" dirty="0" smtClean="0">
                  <a:latin typeface="Arial" pitchFamily="34" charset="0"/>
                  <a:cs typeface="Arial" pitchFamily="34" charset="0"/>
                </a:rPr>
                <a:t>n!</a:t>
              </a:r>
              <a:r>
                <a:rPr lang="en-US" sz="2400" dirty="0" smtClean="0">
                  <a:latin typeface="Arial" pitchFamily="34" charset="0"/>
                  <a:cs typeface="Arial" pitchFamily="34" charset="0"/>
                </a:rPr>
                <a:t>,</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called factorial </a:t>
              </a:r>
              <a:r>
                <a:rPr lang="en-US" sz="2400" b="1" dirty="0" smtClean="0">
                  <a:latin typeface="Arial" pitchFamily="34" charset="0"/>
                  <a:cs typeface="Arial" pitchFamily="34" charset="0"/>
                </a:rPr>
                <a:t>n</a:t>
              </a:r>
              <a:r>
                <a:rPr lang="en-US" sz="2400" dirty="0" smtClean="0">
                  <a:latin typeface="Arial" pitchFamily="34" charset="0"/>
                  <a:cs typeface="Arial" pitchFamily="34" charset="0"/>
                </a:rPr>
                <a:t>, was introduced in </a:t>
              </a:r>
              <a:r>
                <a:rPr lang="en-US" sz="2400" b="1" dirty="0" smtClean="0">
                  <a:latin typeface="Arial" pitchFamily="34" charset="0"/>
                  <a:cs typeface="Arial" pitchFamily="34" charset="0"/>
                </a:rPr>
                <a:t>1808</a:t>
              </a:r>
              <a:r>
                <a:rPr lang="en-US" sz="2400" dirty="0" smtClean="0">
                  <a:latin typeface="Arial" pitchFamily="34" charset="0"/>
                  <a:cs typeface="Arial" pitchFamily="34" charset="0"/>
                </a:rPr>
                <a:t> by Christian </a:t>
              </a:r>
              <a:r>
                <a:rPr lang="en-US" sz="2400" dirty="0" err="1" smtClean="0">
                  <a:latin typeface="Arial" pitchFamily="34" charset="0"/>
                  <a:cs typeface="Arial" pitchFamily="34" charset="0"/>
                </a:rPr>
                <a:t>Kramp</a:t>
              </a:r>
              <a:r>
                <a:rPr lang="en-US" sz="2400" dirty="0" smtClean="0">
                  <a:latin typeface="Arial" pitchFamily="34" charset="0"/>
                  <a:cs typeface="Arial" pitchFamily="34" charset="0"/>
                </a:rPr>
                <a:t> of </a:t>
              </a:r>
              <a:r>
                <a:rPr lang="en-US" sz="2400" dirty="0" err="1" smtClean="0">
                  <a:latin typeface="Arial" pitchFamily="34" charset="0"/>
                  <a:cs typeface="Arial" pitchFamily="34" charset="0"/>
                </a:rPr>
                <a:t>Strassbourg</a:t>
              </a:r>
              <a:r>
                <a:rPr lang="en-US" sz="2400" dirty="0" smtClean="0">
                  <a:latin typeface="Arial" pitchFamily="34" charset="0"/>
                  <a:cs typeface="Arial" pitchFamily="34" charset="0"/>
                </a:rPr>
                <a:t>, who chose it so as to circumvent printing difficulties incurred by the previously used symbol thus illustrated on the right. </a:t>
              </a:r>
              <a:endParaRPr lang="pl-PL" dirty="0"/>
            </a:p>
          </p:txBody>
        </p:sp>
        <p:pic>
          <p:nvPicPr>
            <p:cNvPr id="3" name="Obraz 2" descr="http://www.roma.unisa.edu.au/07305/Symbolsfolder/S007.JPG"/>
            <p:cNvPicPr/>
            <p:nvPr/>
          </p:nvPicPr>
          <p:blipFill>
            <a:blip r:embed="rId2"/>
            <a:srcRect/>
            <a:stretch>
              <a:fillRect/>
            </a:stretch>
          </p:blipFill>
          <p:spPr bwMode="auto">
            <a:xfrm>
              <a:off x="6072198" y="1857364"/>
              <a:ext cx="785818" cy="1000132"/>
            </a:xfrm>
            <a:prstGeom prst="rect">
              <a:avLst/>
            </a:prstGeom>
            <a:noFill/>
            <a:ln w="9525">
              <a:noFill/>
              <a:miter lim="800000"/>
              <a:headEnd/>
              <a:tailEnd/>
            </a:ln>
          </p:spPr>
        </p:pic>
        <p:pic>
          <p:nvPicPr>
            <p:cNvPr id="4" name="Obraz 3" descr="http://www.roma.unisa.edu.au/07305/Symbolsfolder/s008.JPG"/>
            <p:cNvPicPr/>
            <p:nvPr/>
          </p:nvPicPr>
          <p:blipFill>
            <a:blip r:embed="rId3"/>
            <a:srcRect/>
            <a:stretch>
              <a:fillRect/>
            </a:stretch>
          </p:blipFill>
          <p:spPr bwMode="auto">
            <a:xfrm>
              <a:off x="1714480" y="1928802"/>
              <a:ext cx="526162" cy="1000132"/>
            </a:xfrm>
            <a:prstGeom prst="rect">
              <a:avLst/>
            </a:prstGeom>
            <a:noFill/>
            <a:ln w="9525">
              <a:noFill/>
              <a:miter lim="800000"/>
              <a:headEnd/>
              <a:tailEnd/>
            </a:ln>
          </p:spPr>
        </p:pic>
        <p:sp>
          <p:nvSpPr>
            <p:cNvPr id="189441" name="Rectangle 1"/>
            <p:cNvSpPr>
              <a:spLocks noChangeArrowheads="1"/>
            </p:cNvSpPr>
            <p:nvPr/>
          </p:nvSpPr>
          <p:spPr bwMode="auto">
            <a:xfrm>
              <a:off x="0" y="0"/>
              <a:ext cx="7830029"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Trochę historii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skąd się wzięły i od kiedy znane są niektóre z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powszechnie  dzisiaj stosowanych symboli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(patrz Google – hasło: </a:t>
              </a:r>
              <a:r>
                <a:rPr kumimoji="0" lang="pl-PL" sz="2000" b="1" i="1" u="none" strike="noStrike" cap="none" normalizeH="0" baseline="0" dirty="0" err="1" smtClean="0">
                  <a:ln>
                    <a:noFill/>
                  </a:ln>
                  <a:solidFill>
                    <a:schemeClr val="tx1"/>
                  </a:solidFill>
                  <a:effectLst/>
                  <a:latin typeface="Arial" pitchFamily="34" charset="0"/>
                  <a:ea typeface="Calibri" pitchFamily="34" charset="0"/>
                  <a:cs typeface="Arial" pitchFamily="34" charset="0"/>
                </a:rPr>
                <a:t>mathematical</a:t>
              </a:r>
              <a:r>
                <a:rPr kumimoji="0" lang="pl-PL" sz="2000" b="1" i="1"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1" u="none" strike="noStrike" cap="none" normalizeH="0" baseline="0" dirty="0" err="1" smtClean="0">
                  <a:ln>
                    <a:noFill/>
                  </a:ln>
                  <a:solidFill>
                    <a:schemeClr val="tx1"/>
                  </a:solidFill>
                  <a:effectLst/>
                  <a:latin typeface="Arial" pitchFamily="34" charset="0"/>
                  <a:ea typeface="Calibri" pitchFamily="34" charset="0"/>
                  <a:cs typeface="Arial" pitchFamily="34" charset="0"/>
                </a:rPr>
                <a:t>notations</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Prostokąt 6"/>
            <p:cNvSpPr/>
            <p:nvPr/>
          </p:nvSpPr>
          <p:spPr>
            <a:xfrm>
              <a:off x="714348" y="3071810"/>
              <a:ext cx="2102179" cy="523220"/>
            </a:xfrm>
            <a:prstGeom prst="rect">
              <a:avLst/>
            </a:prstGeom>
          </p:spPr>
          <p:txBody>
            <a:bodyPr wrap="none">
              <a:spAutoFit/>
            </a:bodyPr>
            <a:lstStyle/>
            <a:p>
              <a:r>
                <a:rPr lang="pl-PL" sz="2800" b="1" dirty="0" smtClean="0"/>
                <a:t>Na początku </a:t>
              </a:r>
              <a:endParaRPr lang="en-US" sz="2800" b="1" dirty="0"/>
            </a:p>
          </p:txBody>
        </p:sp>
        <p:sp>
          <p:nvSpPr>
            <p:cNvPr id="8" name="Prostokąt 7"/>
            <p:cNvSpPr/>
            <p:nvPr/>
          </p:nvSpPr>
          <p:spPr>
            <a:xfrm>
              <a:off x="5572132" y="3071810"/>
              <a:ext cx="1412566" cy="523220"/>
            </a:xfrm>
            <a:prstGeom prst="rect">
              <a:avLst/>
            </a:prstGeom>
          </p:spPr>
          <p:txBody>
            <a:bodyPr wrap="none">
              <a:spAutoFit/>
            </a:bodyPr>
            <a:lstStyle/>
            <a:p>
              <a:r>
                <a:rPr lang="pl-PL" sz="2800" b="1" dirty="0" smtClean="0">
                  <a:cs typeface="Arial" pitchFamily="34" charset="0"/>
                </a:rPr>
                <a:t>Obecnie</a:t>
              </a:r>
              <a:endParaRPr lang="en-US" sz="2800" b="1" dirty="0">
                <a:cs typeface="Arial"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Obraz 27" descr="http://www.roma.unisa.edu.au/07305/Symbolsfolder/S028.JPG"/>
          <p:cNvPicPr>
            <a:picLocks noChangeAspect="1" noChangeArrowheads="1"/>
          </p:cNvPicPr>
          <p:nvPr/>
        </p:nvPicPr>
        <p:blipFill>
          <a:blip r:embed="rId2"/>
          <a:srcRect/>
          <a:stretch>
            <a:fillRect/>
          </a:stretch>
        </p:blipFill>
        <p:spPr bwMode="auto">
          <a:xfrm>
            <a:off x="928662" y="642918"/>
            <a:ext cx="1766898" cy="1000132"/>
          </a:xfrm>
          <a:prstGeom prst="rect">
            <a:avLst/>
          </a:prstGeom>
          <a:noFill/>
        </p:spPr>
      </p:pic>
      <p:pic>
        <p:nvPicPr>
          <p:cNvPr id="4097" name="Obraz 26" descr="http://www.roma.unisa.edu.au/07305/Symbolsfolder/S406.JPG"/>
          <p:cNvPicPr>
            <a:picLocks noChangeAspect="1" noChangeArrowheads="1"/>
          </p:cNvPicPr>
          <p:nvPr/>
        </p:nvPicPr>
        <p:blipFill>
          <a:blip r:embed="rId3"/>
          <a:srcRect/>
          <a:stretch>
            <a:fillRect/>
          </a:stretch>
        </p:blipFill>
        <p:spPr bwMode="auto">
          <a:xfrm>
            <a:off x="1928794" y="4000504"/>
            <a:ext cx="6827825" cy="2500330"/>
          </a:xfrm>
          <a:prstGeom prst="rect">
            <a:avLst/>
          </a:prstGeom>
          <a:noFill/>
        </p:spPr>
      </p:pic>
      <p:sp>
        <p:nvSpPr>
          <p:cNvPr id="4100" name="Rectangle 4"/>
          <p:cNvSpPr>
            <a:spLocks noChangeArrowheads="1"/>
          </p:cNvSpPr>
          <p:nvPr/>
        </p:nvSpPr>
        <p:spPr bwMode="auto">
          <a:xfrm>
            <a:off x="142844" y="1882636"/>
            <a:ext cx="864399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a:r>
            <a:br>
              <a:rPr kumimoji="0" lang="en-US" sz="2000" b="0" i="0" u="none" strike="noStrike" cap="none" normalizeH="0" baseline="0" dirty="0" smtClean="0">
                <a:ln>
                  <a:noFill/>
                </a:ln>
                <a:solidFill>
                  <a:schemeClr val="tx1"/>
                </a:solidFill>
                <a:effectLst/>
                <a:latin typeface="Arial" pitchFamily="34" charset="0"/>
                <a:ea typeface="Times New Roman" pitchFamily="18" charset="0"/>
              </a:rPr>
            </a:br>
            <a:r>
              <a:rPr kumimoji="0" lang="en-US" sz="2000" b="0" i="0" u="none" strike="noStrike" cap="none" normalizeH="0" baseline="0" dirty="0" smtClean="0">
                <a:ln>
                  <a:noFill/>
                </a:ln>
                <a:solidFill>
                  <a:schemeClr val="tx1"/>
                </a:solidFill>
                <a:effectLst/>
                <a:latin typeface="Arial" pitchFamily="34" charset="0"/>
                <a:ea typeface="Times New Roman" pitchFamily="18" charset="0"/>
              </a:rPr>
              <a:t>The percent sign, </a:t>
            </a:r>
            <a:r>
              <a:rPr kumimoji="0" lang="en-US" sz="2400" b="1" i="0" u="none" strike="noStrike" cap="none" normalizeH="0" baseline="0" dirty="0" smtClean="0">
                <a:ln>
                  <a:noFill/>
                </a:ln>
                <a:solidFill>
                  <a:schemeClr val="tx1"/>
                </a:solidFill>
                <a:effectLst/>
                <a:latin typeface="Arial" pitchFamily="34" charset="0"/>
                <a:ea typeface="Times New Roman" pitchFamily="18" charset="0"/>
              </a:rPr>
              <a:t>%</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has probably evolved from a symbol introduced in an anonymous Italian manuscript of </a:t>
            </a:r>
            <a:r>
              <a:rPr kumimoji="0" lang="en-US" sz="2000" b="1" i="0" u="none" strike="noStrike" cap="none" normalizeH="0" baseline="0" dirty="0" smtClean="0">
                <a:ln>
                  <a:noFill/>
                </a:ln>
                <a:solidFill>
                  <a:schemeClr val="tx1"/>
                </a:solidFill>
                <a:effectLst/>
                <a:latin typeface="Arial" pitchFamily="34" charset="0"/>
                <a:ea typeface="Times New Roman" pitchFamily="18" charset="0"/>
              </a:rPr>
              <a:t>1425</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Instead of "</a:t>
            </a:r>
            <a:r>
              <a:rPr kumimoji="0" lang="en-US" sz="2000" b="1" i="0" u="none" strike="noStrike" cap="none" normalizeH="0" baseline="0" dirty="0" smtClean="0">
                <a:ln>
                  <a:noFill/>
                </a:ln>
                <a:solidFill>
                  <a:schemeClr val="tx1"/>
                </a:solidFill>
                <a:effectLst/>
                <a:latin typeface="Arial" pitchFamily="34" charset="0"/>
                <a:ea typeface="Times New Roman" pitchFamily="18" charset="0"/>
              </a:rPr>
              <a:t>per 100</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rPr>
              <a:t>P cento</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which were common at that time, this author used the symbol shown. </a:t>
            </a:r>
            <a:endParaRPr kumimoji="0" lang="en-US" sz="2000" b="0" i="0" u="none" strike="noStrike" cap="none" normalizeH="0" baseline="0" dirty="0" smtClean="0">
              <a:ln>
                <a:noFill/>
              </a:ln>
              <a:solidFill>
                <a:schemeClr val="tx1"/>
              </a:solidFill>
              <a:effectLst/>
              <a:latin typeface="Arial" pitchFamily="34" charset="0"/>
            </a:endParaRPr>
          </a:p>
        </p:txBody>
      </p:sp>
      <p:sp>
        <p:nvSpPr>
          <p:cNvPr id="6" name="Symbol zastępczy numeru slajdu 5"/>
          <p:cNvSpPr>
            <a:spLocks noGrp="1"/>
          </p:cNvSpPr>
          <p:nvPr>
            <p:ph type="sldNum" sz="quarter" idx="12"/>
          </p:nvPr>
        </p:nvSpPr>
        <p:spPr/>
        <p:txBody>
          <a:bodyPr/>
          <a:lstStyle/>
          <a:p>
            <a:fld id="{AD0E5A88-7BC7-4173-BA3C-65B4C2B37C9C}" type="slidenum">
              <a:rPr lang="pl-PL" smtClean="0"/>
              <a:pPr/>
              <a:t>12</a:t>
            </a:fld>
            <a:endParaRPr lang="pl-PL"/>
          </a:p>
        </p:txBody>
      </p:sp>
      <p:sp>
        <p:nvSpPr>
          <p:cNvPr id="7" name="Prostokąt 6"/>
          <p:cNvSpPr/>
          <p:nvPr/>
        </p:nvSpPr>
        <p:spPr>
          <a:xfrm>
            <a:off x="500034" y="1857364"/>
            <a:ext cx="2102179" cy="523220"/>
          </a:xfrm>
          <a:prstGeom prst="rect">
            <a:avLst/>
          </a:prstGeom>
        </p:spPr>
        <p:txBody>
          <a:bodyPr wrap="none">
            <a:spAutoFit/>
          </a:bodyPr>
          <a:lstStyle/>
          <a:p>
            <a:r>
              <a:rPr lang="pl-PL" sz="2800" b="1" dirty="0" smtClean="0"/>
              <a:t>Na początku </a:t>
            </a:r>
            <a:endParaRPr lang="en-US" sz="2800" b="1" dirty="0"/>
          </a:p>
        </p:txBody>
      </p:sp>
      <p:sp>
        <p:nvSpPr>
          <p:cNvPr id="8" name="Prostokąt 7"/>
          <p:cNvSpPr/>
          <p:nvPr/>
        </p:nvSpPr>
        <p:spPr>
          <a:xfrm>
            <a:off x="5929322" y="1857364"/>
            <a:ext cx="1412566" cy="523220"/>
          </a:xfrm>
          <a:prstGeom prst="rect">
            <a:avLst/>
          </a:prstGeom>
        </p:spPr>
        <p:txBody>
          <a:bodyPr wrap="none">
            <a:spAutoFit/>
          </a:bodyPr>
          <a:lstStyle/>
          <a:p>
            <a:r>
              <a:rPr lang="pl-PL" sz="2800" b="1" dirty="0" smtClean="0">
                <a:cs typeface="Arial" pitchFamily="34" charset="0"/>
              </a:rPr>
              <a:t>Obecnie</a:t>
            </a:r>
            <a:endParaRPr lang="en-US" sz="2800" b="1" dirty="0">
              <a:cs typeface="Arial" pitchFamily="34" charset="0"/>
            </a:endParaRPr>
          </a:p>
        </p:txBody>
      </p:sp>
      <p:sp>
        <p:nvSpPr>
          <p:cNvPr id="9" name="Prostokąt 8"/>
          <p:cNvSpPr/>
          <p:nvPr/>
        </p:nvSpPr>
        <p:spPr>
          <a:xfrm>
            <a:off x="6215074" y="642918"/>
            <a:ext cx="788999" cy="1107996"/>
          </a:xfrm>
          <a:prstGeom prst="rect">
            <a:avLst/>
          </a:prstGeom>
        </p:spPr>
        <p:txBody>
          <a:bodyPr wrap="none">
            <a:spAutoFit/>
          </a:bodyPr>
          <a:lstStyle/>
          <a:p>
            <a:r>
              <a:rPr lang="pl-PL" sz="6600" dirty="0" smtClean="0"/>
              <a:t>%</a:t>
            </a:r>
            <a:endParaRPr lang="en-US" sz="6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Obraz 63" descr="http://www.roma.unisa.edu.au/07305/Symbolsfolder/S078.JPG"/>
          <p:cNvPicPr>
            <a:picLocks noChangeAspect="1" noChangeArrowheads="1"/>
          </p:cNvPicPr>
          <p:nvPr/>
        </p:nvPicPr>
        <p:blipFill>
          <a:blip r:embed="rId2"/>
          <a:srcRect/>
          <a:stretch>
            <a:fillRect/>
          </a:stretch>
        </p:blipFill>
        <p:spPr bwMode="auto">
          <a:xfrm>
            <a:off x="571472" y="785794"/>
            <a:ext cx="335757" cy="447676"/>
          </a:xfrm>
          <a:prstGeom prst="rect">
            <a:avLst/>
          </a:prstGeom>
          <a:noFill/>
        </p:spPr>
      </p:pic>
      <p:pic>
        <p:nvPicPr>
          <p:cNvPr id="3073" name="Obraz 64" descr="http://www.roma.unisa.edu.au/07305/Symbolsfolder/S079.JPG"/>
          <p:cNvPicPr>
            <a:picLocks noChangeAspect="1" noChangeArrowheads="1"/>
          </p:cNvPicPr>
          <p:nvPr/>
        </p:nvPicPr>
        <p:blipFill>
          <a:blip r:embed="rId3"/>
          <a:srcRect/>
          <a:stretch>
            <a:fillRect/>
          </a:stretch>
        </p:blipFill>
        <p:spPr bwMode="auto">
          <a:xfrm>
            <a:off x="1285852" y="785794"/>
            <a:ext cx="2770245" cy="438151"/>
          </a:xfrm>
          <a:prstGeom prst="rect">
            <a:avLst/>
          </a:prstGeom>
          <a:noFill/>
        </p:spPr>
      </p:pic>
      <p:sp>
        <p:nvSpPr>
          <p:cNvPr id="307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3076" name="Rectangle 4"/>
          <p:cNvSpPr>
            <a:spLocks noChangeArrowheads="1"/>
          </p:cNvSpPr>
          <p:nvPr/>
        </p:nvSpPr>
        <p:spPr bwMode="auto">
          <a:xfrm>
            <a:off x="285720" y="2285992"/>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l-PL" sz="2000" dirty="0" smtClean="0">
                <a:latin typeface="Arial" pitchFamily="34" charset="0"/>
                <a:ea typeface="Times New Roman" pitchFamily="18" charset="0"/>
              </a:rPr>
              <a:t>T</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he earliest Hindu symbol for zero was the heavy dot that appears in the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rPr>
              <a:t>Bakhshali</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manuscript, whose contents may date back to the </a:t>
            </a:r>
            <a:r>
              <a:rPr kumimoji="0" lang="en-US" sz="2000" b="1" i="0" u="none" strike="noStrike" cap="none" normalizeH="0" baseline="0" dirty="0" smtClean="0">
                <a:ln>
                  <a:noFill/>
                </a:ln>
                <a:solidFill>
                  <a:schemeClr val="tx1"/>
                </a:solidFill>
                <a:effectLst/>
                <a:latin typeface="Arial" pitchFamily="34" charset="0"/>
                <a:ea typeface="Times New Roman" pitchFamily="18" charset="0"/>
              </a:rPr>
              <a:t>third or fourth century A.D</a:t>
            </a:r>
            <a:r>
              <a:rPr kumimoji="0" lang="en-US" sz="2000" b="0" i="0" u="none" strike="noStrike" cap="none" normalizeH="0" baseline="0" dirty="0" smtClean="0">
                <a:ln>
                  <a:noFill/>
                </a:ln>
                <a:solidFill>
                  <a:schemeClr val="tx1"/>
                </a:solidFill>
                <a:effectLst/>
                <a:latin typeface="Arial" pitchFamily="34" charset="0"/>
                <a:ea typeface="Times New Roman" pitchFamily="18"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rPr>
              <a:t>T</a:t>
            </a:r>
            <a:r>
              <a:rPr lang="en-US" sz="2000" dirty="0" smtClean="0">
                <a:latin typeface="Arial" pitchFamily="34" charset="0"/>
                <a:ea typeface="Times New Roman" pitchFamily="18" charset="0"/>
              </a:rPr>
              <a:t>he zero appeared in India as early as </a:t>
            </a:r>
            <a:r>
              <a:rPr lang="en-US" sz="2000" b="1" dirty="0" smtClean="0">
                <a:latin typeface="Arial" pitchFamily="34" charset="0"/>
                <a:ea typeface="Times New Roman" pitchFamily="18" charset="0"/>
              </a:rPr>
              <a:t>the 9th century</a:t>
            </a:r>
            <a:r>
              <a:rPr lang="en-US" sz="2000" dirty="0" smtClean="0">
                <a:latin typeface="Arial" pitchFamily="34" charset="0"/>
                <a:ea typeface="Times New Roman" pitchFamily="18" charset="0"/>
              </a:rPr>
              <a:t>, and probably some time before that, and was very likely a Hindu invention. </a:t>
            </a:r>
            <a:endParaRPr lang="pl-PL" sz="2000" dirty="0" smtClean="0">
              <a:latin typeface="Arial" pitchFamily="34" charset="0"/>
              <a:ea typeface="Times New Roman" pitchFamily="18" charset="0"/>
            </a:endParaRPr>
          </a:p>
          <a:p>
            <a:pPr fontAlgn="base">
              <a:spcBef>
                <a:spcPct val="0"/>
              </a:spcBef>
              <a:spcAft>
                <a:spcPct val="0"/>
              </a:spcAft>
            </a:pPr>
            <a:r>
              <a:rPr lang="en-US" sz="2000" dirty="0" smtClean="0">
                <a:latin typeface="Arial" pitchFamily="34" charset="0"/>
                <a:ea typeface="Times New Roman" pitchFamily="18" charset="0"/>
              </a:rPr>
              <a:t>This word passed over into the Arabic as </a:t>
            </a:r>
            <a:r>
              <a:rPr lang="en-US" sz="2000" b="1" dirty="0" err="1" smtClean="0">
                <a:latin typeface="Arial" pitchFamily="34" charset="0"/>
                <a:ea typeface="Times New Roman" pitchFamily="18" charset="0"/>
              </a:rPr>
              <a:t>sifr</a:t>
            </a:r>
            <a:r>
              <a:rPr lang="en-US" sz="2000" dirty="0" smtClean="0">
                <a:latin typeface="Arial" pitchFamily="34" charset="0"/>
                <a:ea typeface="Times New Roman" pitchFamily="18" charset="0"/>
              </a:rPr>
              <a:t>, meaning “</a:t>
            </a:r>
            <a:r>
              <a:rPr lang="en-US" sz="2000" b="1" dirty="0" smtClean="0">
                <a:latin typeface="Arial" pitchFamily="34" charset="0"/>
                <a:ea typeface="Times New Roman" pitchFamily="18" charset="0"/>
              </a:rPr>
              <a:t>vacant</a:t>
            </a:r>
            <a:r>
              <a:rPr lang="en-US" sz="2000" dirty="0" smtClean="0">
                <a:latin typeface="Arial" pitchFamily="34" charset="0"/>
                <a:ea typeface="Times New Roman" pitchFamily="18" charset="0"/>
              </a:rPr>
              <a:t>.” This was transliterated in about 1200 into Latin with the sound but not the sense being kept, resulting in </a:t>
            </a:r>
            <a:r>
              <a:rPr lang="en-US" sz="2000" b="1" dirty="0" err="1" smtClean="0">
                <a:latin typeface="Arial" pitchFamily="34" charset="0"/>
                <a:ea typeface="Times New Roman" pitchFamily="18" charset="0"/>
              </a:rPr>
              <a:t>zephirum</a:t>
            </a:r>
            <a:r>
              <a:rPr lang="en-US" sz="2000" dirty="0" smtClean="0">
                <a:latin typeface="Arial" pitchFamily="34" charset="0"/>
                <a:ea typeface="Times New Roman" pitchFamily="18" charset="0"/>
              </a:rPr>
              <a:t> or </a:t>
            </a:r>
            <a:r>
              <a:rPr lang="en-US" sz="2000" b="1" dirty="0" err="1" smtClean="0">
                <a:latin typeface="Arial" pitchFamily="34" charset="0"/>
                <a:ea typeface="Times New Roman" pitchFamily="18" charset="0"/>
              </a:rPr>
              <a:t>zephyrum</a:t>
            </a:r>
            <a:r>
              <a:rPr lang="en-US" sz="2000" dirty="0" smtClean="0">
                <a:latin typeface="Arial" pitchFamily="34" charset="0"/>
                <a:ea typeface="Times New Roman" pitchFamily="18" charset="0"/>
              </a:rPr>
              <a:t>. Various progressive changes of these forms, including </a:t>
            </a:r>
            <a:r>
              <a:rPr lang="en-US" sz="2000" b="1" dirty="0" err="1" smtClean="0">
                <a:latin typeface="Arial" pitchFamily="34" charset="0"/>
                <a:ea typeface="Times New Roman" pitchFamily="18" charset="0"/>
              </a:rPr>
              <a:t>zeuero</a:t>
            </a:r>
            <a:r>
              <a:rPr lang="en-US" sz="2000" dirty="0" smtClean="0">
                <a:latin typeface="Arial" pitchFamily="34" charset="0"/>
                <a:ea typeface="Times New Roman" pitchFamily="18" charset="0"/>
              </a:rPr>
              <a:t>, </a:t>
            </a:r>
            <a:r>
              <a:rPr lang="en-US" sz="2000" b="1" dirty="0" err="1" smtClean="0">
                <a:latin typeface="Arial" pitchFamily="34" charset="0"/>
                <a:ea typeface="Times New Roman" pitchFamily="18" charset="0"/>
              </a:rPr>
              <a:t>zepiro</a:t>
            </a:r>
            <a:r>
              <a:rPr lang="en-US" sz="2000" dirty="0" smtClean="0">
                <a:latin typeface="Arial" pitchFamily="34" charset="0"/>
                <a:ea typeface="Times New Roman" pitchFamily="18" charset="0"/>
              </a:rPr>
              <a:t>, </a:t>
            </a:r>
            <a:r>
              <a:rPr lang="en-US" sz="2000" b="1" dirty="0" smtClean="0">
                <a:latin typeface="Arial" pitchFamily="34" charset="0"/>
                <a:ea typeface="Times New Roman" pitchFamily="18" charset="0"/>
              </a:rPr>
              <a:t>zero</a:t>
            </a:r>
            <a:r>
              <a:rPr lang="en-US" sz="2000" dirty="0" smtClean="0">
                <a:latin typeface="Arial" pitchFamily="34" charset="0"/>
                <a:ea typeface="Times New Roman" pitchFamily="18" charset="0"/>
              </a:rPr>
              <a:t>, </a:t>
            </a:r>
            <a:r>
              <a:rPr lang="en-US" sz="2000" b="1" dirty="0" err="1" smtClean="0">
                <a:latin typeface="Arial" pitchFamily="34" charset="0"/>
                <a:ea typeface="Times New Roman" pitchFamily="18" charset="0"/>
              </a:rPr>
              <a:t>cifra</a:t>
            </a:r>
            <a:r>
              <a:rPr lang="en-US" sz="2000" dirty="0" smtClean="0">
                <a:latin typeface="Arial" pitchFamily="34" charset="0"/>
                <a:ea typeface="Times New Roman" pitchFamily="18" charset="0"/>
              </a:rPr>
              <a:t>, and </a:t>
            </a:r>
            <a:r>
              <a:rPr lang="en-US" sz="2000" b="1" dirty="0" err="1" smtClean="0">
                <a:latin typeface="Arial" pitchFamily="34" charset="0"/>
                <a:ea typeface="Times New Roman" pitchFamily="18" charset="0"/>
              </a:rPr>
              <a:t>cifre</a:t>
            </a:r>
            <a:r>
              <a:rPr lang="en-US" sz="2000" dirty="0" smtClean="0">
                <a:latin typeface="Arial" pitchFamily="34" charset="0"/>
                <a:ea typeface="Times New Roman" pitchFamily="18" charset="0"/>
              </a:rPr>
              <a:t>, led to the development of our words “</a:t>
            </a:r>
            <a:r>
              <a:rPr lang="en-US" sz="2000" b="1" dirty="0" smtClean="0">
                <a:latin typeface="Arial" pitchFamily="34" charset="0"/>
                <a:ea typeface="Times New Roman" pitchFamily="18" charset="0"/>
              </a:rPr>
              <a:t>zero</a:t>
            </a:r>
            <a:r>
              <a:rPr lang="en-US" sz="2000" dirty="0" smtClean="0">
                <a:latin typeface="Arial" pitchFamily="34" charset="0"/>
                <a:ea typeface="Times New Roman" pitchFamily="18" charset="0"/>
              </a:rPr>
              <a:t>” and “</a:t>
            </a:r>
            <a:r>
              <a:rPr lang="en-US" sz="2000" b="1" dirty="0" smtClean="0">
                <a:latin typeface="Arial" pitchFamily="34" charset="0"/>
                <a:ea typeface="Times New Roman" pitchFamily="18" charset="0"/>
              </a:rPr>
              <a:t>cipher</a:t>
            </a:r>
            <a:r>
              <a:rPr lang="en-US" sz="2000" dirty="0" smtClean="0">
                <a:latin typeface="Arial" pitchFamily="34" charset="0"/>
                <a:ea typeface="Times New Roman" pitchFamily="18" charset="0"/>
              </a:rPr>
              <a:t>.”</a:t>
            </a:r>
            <a:r>
              <a:rPr lang="en-US" sz="2000" b="1" dirty="0" smtClean="0">
                <a:latin typeface="Arial" pitchFamily="34" charset="0"/>
                <a:ea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pic>
        <p:nvPicPr>
          <p:cNvPr id="7" name="Obraz 6" descr="http://www.roma.unisa.edu.au/07305/Symbolsfolder/S403.JPG"/>
          <p:cNvPicPr/>
          <p:nvPr/>
        </p:nvPicPr>
        <p:blipFill>
          <a:blip r:embed="rId4"/>
          <a:srcRect/>
          <a:stretch>
            <a:fillRect/>
          </a:stretch>
        </p:blipFill>
        <p:spPr bwMode="auto">
          <a:xfrm>
            <a:off x="1357290" y="5143512"/>
            <a:ext cx="4929222" cy="1428760"/>
          </a:xfrm>
          <a:prstGeom prst="rect">
            <a:avLst/>
          </a:prstGeom>
          <a:noFill/>
          <a:ln w="9525">
            <a:noFill/>
            <a:miter lim="800000"/>
            <a:headEnd/>
            <a:tailEnd/>
          </a:ln>
        </p:spPr>
      </p:pic>
      <p:sp>
        <p:nvSpPr>
          <p:cNvPr id="8" name="Symbol zastępczy numeru slajdu 7"/>
          <p:cNvSpPr>
            <a:spLocks noGrp="1"/>
          </p:cNvSpPr>
          <p:nvPr>
            <p:ph type="sldNum" sz="quarter" idx="12"/>
          </p:nvPr>
        </p:nvSpPr>
        <p:spPr/>
        <p:txBody>
          <a:bodyPr/>
          <a:lstStyle/>
          <a:p>
            <a:fld id="{AD0E5A88-7BC7-4173-BA3C-65B4C2B37C9C}" type="slidenum">
              <a:rPr lang="pl-PL" smtClean="0"/>
              <a:pPr/>
              <a:t>13</a:t>
            </a:fld>
            <a:endParaRPr lang="pl-PL"/>
          </a:p>
        </p:txBody>
      </p:sp>
      <p:sp>
        <p:nvSpPr>
          <p:cNvPr id="10" name="Prostokąt 9"/>
          <p:cNvSpPr/>
          <p:nvPr/>
        </p:nvSpPr>
        <p:spPr>
          <a:xfrm>
            <a:off x="642910" y="1500174"/>
            <a:ext cx="2102179" cy="523220"/>
          </a:xfrm>
          <a:prstGeom prst="rect">
            <a:avLst/>
          </a:prstGeom>
        </p:spPr>
        <p:txBody>
          <a:bodyPr wrap="none">
            <a:spAutoFit/>
          </a:bodyPr>
          <a:lstStyle/>
          <a:p>
            <a:r>
              <a:rPr lang="pl-PL" sz="2800" b="1" dirty="0" smtClean="0"/>
              <a:t>Na początku </a:t>
            </a:r>
            <a:endParaRPr lang="en-US" sz="2800" b="1" dirty="0"/>
          </a:p>
        </p:txBody>
      </p:sp>
      <p:sp>
        <p:nvSpPr>
          <p:cNvPr id="11" name="Prostokąt 10"/>
          <p:cNvSpPr/>
          <p:nvPr/>
        </p:nvSpPr>
        <p:spPr>
          <a:xfrm>
            <a:off x="6072198" y="1428736"/>
            <a:ext cx="1412566" cy="523220"/>
          </a:xfrm>
          <a:prstGeom prst="rect">
            <a:avLst/>
          </a:prstGeom>
        </p:spPr>
        <p:txBody>
          <a:bodyPr wrap="none">
            <a:spAutoFit/>
          </a:bodyPr>
          <a:lstStyle/>
          <a:p>
            <a:r>
              <a:rPr lang="pl-PL" sz="2800" b="1" dirty="0" smtClean="0">
                <a:cs typeface="Arial" pitchFamily="34" charset="0"/>
              </a:rPr>
              <a:t>Obecnie</a:t>
            </a:r>
            <a:endParaRPr lang="en-US" sz="2800" b="1" dirty="0">
              <a:cs typeface="Arial" pitchFamily="34" charset="0"/>
            </a:endParaRPr>
          </a:p>
        </p:txBody>
      </p:sp>
      <p:sp>
        <p:nvSpPr>
          <p:cNvPr id="12" name="Prostokąt 11"/>
          <p:cNvSpPr/>
          <p:nvPr/>
        </p:nvSpPr>
        <p:spPr>
          <a:xfrm>
            <a:off x="6715140" y="500042"/>
            <a:ext cx="527709" cy="830997"/>
          </a:xfrm>
          <a:prstGeom prst="rect">
            <a:avLst/>
          </a:prstGeom>
        </p:spPr>
        <p:txBody>
          <a:bodyPr wrap="none">
            <a:spAutoFit/>
          </a:bodyPr>
          <a:lstStyle/>
          <a:p>
            <a:r>
              <a:rPr lang="pl-PL" sz="4800" dirty="0" smtClean="0">
                <a:latin typeface="Arial" pitchFamily="34" charset="0"/>
                <a:cs typeface="Arial" pitchFamily="34" charset="0"/>
              </a:rPr>
              <a:t>0</a:t>
            </a:r>
            <a:endParaRPr lang="en-US" sz="4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Obraz 100" descr="http://www.roma.unisa.edu.au/07305/Symbolsfolder/S122.JPG"/>
          <p:cNvPicPr>
            <a:picLocks noChangeAspect="1" noChangeArrowheads="1"/>
          </p:cNvPicPr>
          <p:nvPr/>
        </p:nvPicPr>
        <p:blipFill>
          <a:blip r:embed="rId2"/>
          <a:srcRect/>
          <a:stretch>
            <a:fillRect/>
          </a:stretch>
        </p:blipFill>
        <p:spPr bwMode="auto">
          <a:xfrm>
            <a:off x="285720" y="357166"/>
            <a:ext cx="1166053" cy="785818"/>
          </a:xfrm>
          <a:prstGeom prst="rect">
            <a:avLst/>
          </a:prstGeom>
          <a:noFill/>
        </p:spPr>
      </p:pic>
      <p:pic>
        <p:nvPicPr>
          <p:cNvPr id="2049" name="Obraz 101" descr="http://www.roma.unisa.edu.au/07305/Symbolsfolder/S123.JPG"/>
          <p:cNvPicPr>
            <a:picLocks noChangeAspect="1" noChangeArrowheads="1"/>
          </p:cNvPicPr>
          <p:nvPr/>
        </p:nvPicPr>
        <p:blipFill>
          <a:blip r:embed="rId3"/>
          <a:srcRect/>
          <a:stretch>
            <a:fillRect/>
          </a:stretch>
        </p:blipFill>
        <p:spPr bwMode="auto">
          <a:xfrm>
            <a:off x="3428992" y="285728"/>
            <a:ext cx="1220940" cy="857256"/>
          </a:xfrm>
          <a:prstGeom prst="rect">
            <a:avLst/>
          </a:prstGeom>
          <a:noFill/>
        </p:spPr>
      </p:pic>
      <p:pic>
        <p:nvPicPr>
          <p:cNvPr id="2051" name="Obraz 119" descr="http://www.roma.unisa.edu.au/07305/Symbolsfolder/S401.JPG"/>
          <p:cNvPicPr>
            <a:picLocks noChangeAspect="1" noChangeArrowheads="1"/>
          </p:cNvPicPr>
          <p:nvPr/>
        </p:nvPicPr>
        <p:blipFill>
          <a:blip r:embed="rId4"/>
          <a:srcRect/>
          <a:stretch>
            <a:fillRect/>
          </a:stretch>
        </p:blipFill>
        <p:spPr bwMode="auto">
          <a:xfrm>
            <a:off x="5715009" y="714356"/>
            <a:ext cx="3428992" cy="5770379"/>
          </a:xfrm>
          <a:prstGeom prst="rect">
            <a:avLst/>
          </a:prstGeom>
          <a:noFill/>
        </p:spPr>
      </p:pic>
      <p:sp>
        <p:nvSpPr>
          <p:cNvPr id="2052" name="Rectangle 4"/>
          <p:cNvSpPr>
            <a:spLocks noChangeArrowheads="1"/>
          </p:cNvSpPr>
          <p:nvPr/>
        </p:nvSpPr>
        <p:spPr bwMode="auto">
          <a:xfrm>
            <a:off x="0" y="4071942"/>
            <a:ext cx="500066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symbols of elementary arithmetic are almost wholly algebraic, most of them being transferred to the numerical field only in the 19th century, partly to aid the printer in setting up a page and partly because of the educational fashion then dominant of demanding a written analysis for every problem.</a:t>
            </a:r>
            <a:endParaRPr kumimoji="0" lang="pl-PL" sz="1800" b="0" i="0" u="none" strike="noStrike" cap="none" normalizeH="0" baseline="0" dirty="0" smtClean="0">
              <a:ln>
                <a:noFill/>
              </a:ln>
              <a:solidFill>
                <a:schemeClr val="tx1"/>
              </a:solidFill>
              <a:effectLst/>
              <a:latin typeface="Arial" pitchFamily="34" charset="0"/>
            </a:endParaRPr>
          </a:p>
        </p:txBody>
      </p:sp>
      <p:sp>
        <p:nvSpPr>
          <p:cNvPr id="2053" name="Rectangle 5"/>
          <p:cNvSpPr>
            <a:spLocks noChangeArrowheads="1"/>
          </p:cNvSpPr>
          <p:nvPr/>
        </p:nvSpPr>
        <p:spPr bwMode="auto">
          <a:xfrm>
            <a:off x="180975"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r>
            <a:b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endParaRPr>
          </a:p>
        </p:txBody>
      </p:sp>
      <p:sp>
        <p:nvSpPr>
          <p:cNvPr id="2054" name="Rectangle 6"/>
          <p:cNvSpPr>
            <a:spLocks noChangeArrowheads="1"/>
          </p:cNvSpPr>
          <p:nvPr/>
        </p:nvSpPr>
        <p:spPr bwMode="auto">
          <a:xfrm>
            <a:off x="0" y="1428736"/>
            <a:ext cx="557213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 is some symbolism in Egyptian algebra. In the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Rhind</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papyrus we find symbols for plus and minus. </a:t>
            </a: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first of these symbols represents a pair of legs walking from right to left, the normal direction for Egyptian writing, and the other a pair of legs walking from left to right, opposite to the direction for Egyptian writing.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Symbol zastępczy numeru slajdu 7"/>
          <p:cNvSpPr>
            <a:spLocks noGrp="1"/>
          </p:cNvSpPr>
          <p:nvPr>
            <p:ph type="sldNum" sz="quarter" idx="12"/>
          </p:nvPr>
        </p:nvSpPr>
        <p:spPr/>
        <p:txBody>
          <a:bodyPr/>
          <a:lstStyle/>
          <a:p>
            <a:fld id="{AD0E5A88-7BC7-4173-BA3C-65B4C2B37C9C}" type="slidenum">
              <a:rPr lang="pl-PL" smtClean="0"/>
              <a:pPr/>
              <a:t>14</a:t>
            </a:fld>
            <a:endParaRPr lang="pl-PL"/>
          </a:p>
        </p:txBody>
      </p:sp>
      <p:sp>
        <p:nvSpPr>
          <p:cNvPr id="9" name="Prostokąt 8"/>
          <p:cNvSpPr/>
          <p:nvPr/>
        </p:nvSpPr>
        <p:spPr>
          <a:xfrm>
            <a:off x="1714480" y="500042"/>
            <a:ext cx="543739" cy="830997"/>
          </a:xfrm>
          <a:prstGeom prst="rect">
            <a:avLst/>
          </a:prstGeom>
        </p:spPr>
        <p:txBody>
          <a:bodyPr wrap="none">
            <a:spAutoFit/>
          </a:bodyPr>
          <a:lstStyle/>
          <a:p>
            <a:r>
              <a:rPr lang="pl-PL" sz="4800" b="1" dirty="0" smtClean="0">
                <a:latin typeface="Arial" pitchFamily="34" charset="0"/>
                <a:cs typeface="Arial" pitchFamily="34" charset="0"/>
              </a:rPr>
              <a:t>+</a:t>
            </a:r>
            <a:endParaRPr lang="en-US" sz="4800" b="1" dirty="0">
              <a:latin typeface="Arial" pitchFamily="34" charset="0"/>
              <a:cs typeface="Arial" pitchFamily="34" charset="0"/>
            </a:endParaRPr>
          </a:p>
        </p:txBody>
      </p:sp>
      <p:sp>
        <p:nvSpPr>
          <p:cNvPr id="10" name="Prostokąt 9"/>
          <p:cNvSpPr/>
          <p:nvPr/>
        </p:nvSpPr>
        <p:spPr>
          <a:xfrm>
            <a:off x="4643438" y="428604"/>
            <a:ext cx="561372" cy="830997"/>
          </a:xfrm>
          <a:prstGeom prst="rect">
            <a:avLst/>
          </a:prstGeom>
        </p:spPr>
        <p:txBody>
          <a:bodyPr wrap="none">
            <a:spAutoFit/>
          </a:bodyPr>
          <a:lstStyle/>
          <a:p>
            <a:r>
              <a:rPr lang="pl-PL" sz="4800" b="1" dirty="0" smtClean="0">
                <a:latin typeface="Arial" pitchFamily="34" charset="0"/>
                <a:cs typeface="Arial" pitchFamily="34" charset="0"/>
              </a:rPr>
              <a:t>- </a:t>
            </a:r>
            <a:endParaRPr lang="en-US"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15</a:t>
            </a:fld>
            <a:endParaRPr lang="pl-PL"/>
          </a:p>
        </p:txBody>
      </p:sp>
      <p:sp>
        <p:nvSpPr>
          <p:cNvPr id="3" name="Prostokąt 2"/>
          <p:cNvSpPr/>
          <p:nvPr/>
        </p:nvSpPr>
        <p:spPr>
          <a:xfrm>
            <a:off x="285720" y="1071546"/>
            <a:ext cx="8572560" cy="5632311"/>
          </a:xfrm>
          <a:prstGeom prst="rect">
            <a:avLst/>
          </a:prstGeom>
        </p:spPr>
        <p:txBody>
          <a:bodyPr wrap="square">
            <a:spAutoFit/>
          </a:bodyPr>
          <a:lstStyle/>
          <a:p>
            <a:r>
              <a:rPr lang="pl-PL" sz="2400" dirty="0" smtClean="0"/>
              <a:t>Bez logiki pojmowanej jako nauka o poprawnych formach wnioskowania trudno byłoby nam działać tak racjonalnie jak i skutecznie. Jakiż, bowiem sens miałoby zastanawianie się nad sposobem jednoczesnego wyjścia przez parę drzwi, podczas gdy ostateczny wybór i tak dotyczyć może tylko jednego z nich. </a:t>
            </a:r>
          </a:p>
          <a:p>
            <a:endParaRPr lang="pl-PL" sz="2400" dirty="0" smtClean="0"/>
          </a:p>
          <a:p>
            <a:r>
              <a:rPr lang="pl-PL" sz="2400" dirty="0" smtClean="0"/>
              <a:t>Co można powiedzieć o kodeksie uznającym zasadę: „</a:t>
            </a:r>
            <a:r>
              <a:rPr lang="pl-PL" sz="2400" b="1" i="1" dirty="0" smtClean="0"/>
              <a:t>Kowal zawinił, a szewca powiesili</a:t>
            </a:r>
            <a:r>
              <a:rPr lang="pl-PL" sz="2400" dirty="0" smtClean="0"/>
              <a:t>”. Jak można kontynuować spór gdy jeden z oponentów na argument „</a:t>
            </a:r>
            <a:r>
              <a:rPr lang="pl-PL" sz="2400" b="1" i="1" dirty="0" smtClean="0"/>
              <a:t>to co mówisz nie ma pokrycie w faktach</a:t>
            </a:r>
            <a:r>
              <a:rPr lang="pl-PL" sz="2400" dirty="0" smtClean="0"/>
              <a:t>” odpowiada „</a:t>
            </a:r>
            <a:r>
              <a:rPr lang="pl-PL" sz="2400" b="1" i="1" dirty="0" smtClean="0"/>
              <a:t>a Ty i tak masz czerwony nos</a:t>
            </a:r>
            <a:r>
              <a:rPr lang="pl-PL" sz="2400" dirty="0" smtClean="0"/>
              <a:t>”? </a:t>
            </a:r>
          </a:p>
          <a:p>
            <a:endParaRPr lang="pl-PL" sz="2400" dirty="0" smtClean="0"/>
          </a:p>
          <a:p>
            <a:r>
              <a:rPr lang="pl-PL" sz="2400" dirty="0" smtClean="0"/>
              <a:t>Aby więc „uprościć” sobie codzienne życie warto zapoznać się z zasadami wnioskowania, zasadami opartymi na pewnych formułach (zdaniach) noszących przyjmowane przez nas, sprawdzone w doświadczeniu, znaczenia (wartości).</a:t>
            </a:r>
            <a:endParaRPr lang="en-US" sz="2400" dirty="0"/>
          </a:p>
        </p:txBody>
      </p:sp>
      <p:sp>
        <p:nvSpPr>
          <p:cNvPr id="4" name="Prostokąt 3"/>
          <p:cNvSpPr/>
          <p:nvPr/>
        </p:nvSpPr>
        <p:spPr>
          <a:xfrm>
            <a:off x="285720" y="285728"/>
            <a:ext cx="5349157" cy="461665"/>
          </a:xfrm>
          <a:prstGeom prst="rect">
            <a:avLst/>
          </a:prstGeom>
        </p:spPr>
        <p:txBody>
          <a:bodyPr wrap="none">
            <a:spAutoFit/>
          </a:bodyPr>
          <a:lstStyle/>
          <a:p>
            <a:r>
              <a:rPr lang="pl-PL" sz="2400" b="1" dirty="0" smtClean="0">
                <a:latin typeface="Arial" pitchFamily="34" charset="0"/>
                <a:ea typeface="Times New Roman" pitchFamily="18" charset="0"/>
                <a:cs typeface="Arial" pitchFamily="34" charset="0"/>
              </a:rPr>
              <a:t>Zdania i funktory, funkcje logiczne.</a:t>
            </a:r>
            <a:r>
              <a:rPr lang="pl-PL" dirty="0" smtClean="0">
                <a:latin typeface="Arial" pitchFamily="34" charset="0"/>
                <a:ea typeface="Times New Roman" pitchFamily="18" charset="0"/>
                <a:cs typeface="Arial" pitchFamily="34" charset="0"/>
              </a:rPr>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16</a:t>
            </a:fld>
            <a:endParaRPr lang="pl-PL"/>
          </a:p>
        </p:txBody>
      </p:sp>
      <p:sp>
        <p:nvSpPr>
          <p:cNvPr id="3" name="Prostokąt 2"/>
          <p:cNvSpPr/>
          <p:nvPr/>
        </p:nvSpPr>
        <p:spPr>
          <a:xfrm>
            <a:off x="0" y="285728"/>
            <a:ext cx="8715436" cy="4093428"/>
          </a:xfrm>
          <a:prstGeom prst="rect">
            <a:avLst/>
          </a:prstGeom>
        </p:spPr>
        <p:txBody>
          <a:bodyPr wrap="square">
            <a:spAutoFit/>
          </a:bodyPr>
          <a:lstStyle/>
          <a:p>
            <a:r>
              <a:rPr lang="pl-PL" sz="2000" dirty="0" smtClean="0">
                <a:latin typeface="Arial" pitchFamily="34" charset="0"/>
                <a:cs typeface="Arial" pitchFamily="34" charset="0"/>
              </a:rPr>
              <a:t>Trudno też sobie wyobrazić codzienne życie bez przekazów, bez poleceń, ostrzeżeń czy też innego rodzaju informacji, które bądź to przekazujemy innym, bądź też sami od nich odbieramy. Przekazy te to słowa, zdania, frazy, nieraz całe monologi czy przemówienia. Podobnie jak litery składają się na słowa, te zaś na zdania proste wchodzące z kolei w skład zdań złożonych.</a:t>
            </a:r>
          </a:p>
          <a:p>
            <a:r>
              <a:rPr lang="pl-PL" sz="2000" dirty="0" smtClean="0">
                <a:latin typeface="Arial" pitchFamily="34" charset="0"/>
                <a:cs typeface="Arial" pitchFamily="34" charset="0"/>
              </a:rPr>
              <a:t>Łatwo zauważyć, że najprostsze zdanie może być utworzone z jednego słowa; to samo dotyczy kolejnych bardziej złożonych form. Znaczy to, że w ogólnym przypadku mówiąc o przekazie wystarczy posługiwać się terminem ZDANIE, którego struktura (prosta lub złożona, wyrażona w zapisie języka naturalnego, symboli, figur języka migowego lub formuł matematycznych) wynikała będzie każdorazowo z kontekstu przekazu. Przykładowo zdania: </a:t>
            </a:r>
            <a:r>
              <a:rPr lang="pl-PL" sz="2000" b="1" i="1" dirty="0" smtClean="0">
                <a:latin typeface="Arial" pitchFamily="34" charset="0"/>
                <a:cs typeface="Arial" pitchFamily="34" charset="0"/>
              </a:rPr>
              <a:t>Stop</a:t>
            </a:r>
            <a:r>
              <a:rPr lang="pl-PL" sz="2000" i="1"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7" name="Prostokąt 6"/>
          <p:cNvSpPr/>
          <p:nvPr/>
        </p:nvSpPr>
        <p:spPr>
          <a:xfrm>
            <a:off x="3143240" y="3929066"/>
            <a:ext cx="6000760" cy="400110"/>
          </a:xfrm>
          <a:prstGeom prst="rect">
            <a:avLst/>
          </a:prstGeom>
        </p:spPr>
        <p:txBody>
          <a:bodyPr wrap="square">
            <a:spAutoFit/>
          </a:bodyPr>
          <a:lstStyle/>
          <a:p>
            <a:r>
              <a:rPr lang="pl-PL" sz="2000" b="1" i="1" dirty="0" smtClean="0">
                <a:latin typeface="Arial" pitchFamily="34" charset="0"/>
                <a:cs typeface="Arial" pitchFamily="34" charset="0"/>
              </a:rPr>
              <a:t>Zakaz wjazdu! Wstęp wzbroniony pod karą </a:t>
            </a:r>
          </a:p>
        </p:txBody>
      </p:sp>
      <p:pic>
        <p:nvPicPr>
          <p:cNvPr id="318468" name="Picture 4" descr="j0238395"/>
          <p:cNvPicPr>
            <a:picLocks noChangeAspect="1" noChangeArrowheads="1"/>
          </p:cNvPicPr>
          <p:nvPr/>
        </p:nvPicPr>
        <p:blipFill>
          <a:blip r:embed="rId2"/>
          <a:srcRect/>
          <a:stretch>
            <a:fillRect/>
          </a:stretch>
        </p:blipFill>
        <p:spPr bwMode="auto">
          <a:xfrm>
            <a:off x="1214414" y="4286256"/>
            <a:ext cx="604840" cy="533402"/>
          </a:xfrm>
          <a:prstGeom prst="rect">
            <a:avLst/>
          </a:prstGeom>
          <a:noFill/>
          <a:ln w="9525">
            <a:noFill/>
            <a:miter lim="800000"/>
            <a:headEnd/>
            <a:tailEnd/>
          </a:ln>
        </p:spPr>
      </p:pic>
      <p:sp>
        <p:nvSpPr>
          <p:cNvPr id="9" name="Prostokąt 8"/>
          <p:cNvSpPr/>
          <p:nvPr/>
        </p:nvSpPr>
        <p:spPr>
          <a:xfrm>
            <a:off x="0" y="4429132"/>
            <a:ext cx="1313180" cy="369332"/>
          </a:xfrm>
          <a:prstGeom prst="rect">
            <a:avLst/>
          </a:prstGeom>
        </p:spPr>
        <p:txBody>
          <a:bodyPr wrap="none">
            <a:spAutoFit/>
          </a:bodyPr>
          <a:lstStyle/>
          <a:p>
            <a:r>
              <a:rPr lang="pl-PL" b="1" i="1" dirty="0" smtClean="0">
                <a:latin typeface="Arial" pitchFamily="34" charset="0"/>
                <a:cs typeface="Arial" pitchFamily="34" charset="0"/>
              </a:rPr>
              <a:t>grzywny! ,</a:t>
            </a:r>
            <a:endParaRPr lang="en-US" b="1" dirty="0">
              <a:latin typeface="Arial" pitchFamily="34" charset="0"/>
              <a:cs typeface="Arial" pitchFamily="34" charset="0"/>
            </a:endParaRPr>
          </a:p>
        </p:txBody>
      </p:sp>
      <p:sp>
        <p:nvSpPr>
          <p:cNvPr id="10" name="Prostokąt 9"/>
          <p:cNvSpPr/>
          <p:nvPr/>
        </p:nvSpPr>
        <p:spPr>
          <a:xfrm>
            <a:off x="0" y="4929198"/>
            <a:ext cx="8643998" cy="1323439"/>
          </a:xfrm>
          <a:prstGeom prst="rect">
            <a:avLst/>
          </a:prstGeom>
        </p:spPr>
        <p:txBody>
          <a:bodyPr wrap="square">
            <a:spAutoFit/>
          </a:bodyPr>
          <a:lstStyle/>
          <a:p>
            <a:r>
              <a:rPr lang="pl-PL" sz="2000" dirty="0" smtClean="0">
                <a:latin typeface="Arial" pitchFamily="34" charset="0"/>
                <a:cs typeface="Arial" pitchFamily="34" charset="0"/>
              </a:rPr>
              <a:t>Przedstawiony przykład podpowiada dwie kwestie: </a:t>
            </a:r>
          </a:p>
          <a:p>
            <a:r>
              <a:rPr lang="pl-PL" sz="2000" dirty="0" smtClean="0">
                <a:latin typeface="Arial" pitchFamily="34" charset="0"/>
                <a:cs typeface="Arial" pitchFamily="34" charset="0"/>
              </a:rPr>
              <a:t>po pierwsze - różne formy zdań mogą wyrażać te same treści, </a:t>
            </a:r>
          </a:p>
          <a:p>
            <a:r>
              <a:rPr lang="pl-PL" sz="2000" dirty="0" smtClean="0">
                <a:latin typeface="Arial" pitchFamily="34" charset="0"/>
                <a:cs typeface="Arial" pitchFamily="34" charset="0"/>
              </a:rPr>
              <a:t>po drugie - treści wyrażane w zdaniu nie mogą być wzajemnie sprzeczne, np. </a:t>
            </a:r>
            <a:r>
              <a:rPr lang="pl-PL" sz="2000" b="1" i="1" dirty="0" smtClean="0">
                <a:latin typeface="Arial" pitchFamily="34" charset="0"/>
                <a:cs typeface="Arial" pitchFamily="34" charset="0"/>
              </a:rPr>
              <a:t>Wstęp wzbroniony pod rygorem wysokiej nagrody!</a:t>
            </a:r>
            <a:endParaRPr lang="en-US" sz="2000" b="1"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17</a:t>
            </a:fld>
            <a:endParaRPr lang="pl-PL"/>
          </a:p>
        </p:txBody>
      </p:sp>
      <p:sp>
        <p:nvSpPr>
          <p:cNvPr id="3" name="Prostokąt 2"/>
          <p:cNvSpPr/>
          <p:nvPr/>
        </p:nvSpPr>
        <p:spPr>
          <a:xfrm>
            <a:off x="0" y="0"/>
            <a:ext cx="8929718" cy="5016758"/>
          </a:xfrm>
          <a:prstGeom prst="rect">
            <a:avLst/>
          </a:prstGeom>
        </p:spPr>
        <p:txBody>
          <a:bodyPr wrap="square">
            <a:spAutoFit/>
          </a:bodyPr>
          <a:lstStyle/>
          <a:p>
            <a:r>
              <a:rPr lang="pl-PL" sz="2000" dirty="0" smtClean="0">
                <a:latin typeface="Arial" pitchFamily="34" charset="0"/>
                <a:cs typeface="Arial" pitchFamily="34" charset="0"/>
              </a:rPr>
              <a:t>W szczególności znaczy to, że przekazy, wypowiedzi różnej długości mogą znaczyć to samo, a zatem można zaoszczędzić na ich transmisji. Dobrym przykładem są tutaj ciągle popularne „ściągi”. Znaczy to również, że każdemu zdaniu przypisana musi być jedna z wartości: </a:t>
            </a:r>
            <a:r>
              <a:rPr lang="pl-PL" sz="2000" b="1" i="1" dirty="0" smtClean="0">
                <a:latin typeface="Arial" pitchFamily="34" charset="0"/>
                <a:cs typeface="Arial" pitchFamily="34" charset="0"/>
              </a:rPr>
              <a:t>prawda </a:t>
            </a:r>
            <a:r>
              <a:rPr lang="pl-PL" sz="2000" dirty="0" smtClean="0">
                <a:latin typeface="Arial" pitchFamily="34" charset="0"/>
                <a:cs typeface="Arial" pitchFamily="34" charset="0"/>
              </a:rPr>
              <a:t>lub</a:t>
            </a:r>
            <a:r>
              <a:rPr lang="pl-PL" sz="2000" b="1" i="1" dirty="0" smtClean="0">
                <a:latin typeface="Arial" pitchFamily="34" charset="0"/>
                <a:cs typeface="Arial" pitchFamily="34" charset="0"/>
              </a:rPr>
              <a:t> fałsz</a:t>
            </a:r>
            <a:r>
              <a:rPr lang="pl-PL" sz="2000" dirty="0" smtClean="0">
                <a:latin typeface="Arial" pitchFamily="34" charset="0"/>
                <a:cs typeface="Arial" pitchFamily="34" charset="0"/>
              </a:rPr>
              <a:t>. Tak więc zdanie „</a:t>
            </a:r>
            <a:r>
              <a:rPr lang="pl-PL" sz="2000" b="1" i="1" dirty="0" err="1" smtClean="0">
                <a:latin typeface="Arial" pitchFamily="34" charset="0"/>
                <a:cs typeface="Arial" pitchFamily="34" charset="0"/>
              </a:rPr>
              <a:t>a</a:t>
            </a:r>
            <a:r>
              <a:rPr lang="pl-PL" sz="2000" dirty="0" err="1" smtClean="0">
                <a:latin typeface="Arial" pitchFamily="34" charset="0"/>
                <a:cs typeface="Arial" pitchFamily="34" charset="0"/>
              </a:rPr>
              <a:t>=100</a:t>
            </a:r>
            <a:r>
              <a:rPr lang="pl-PL" sz="2000" dirty="0" smtClean="0">
                <a:latin typeface="Arial" pitchFamily="34" charset="0"/>
                <a:cs typeface="Arial" pitchFamily="34" charset="0"/>
              </a:rPr>
              <a:t> jest większe od </a:t>
            </a:r>
            <a:r>
              <a:rPr lang="pl-PL" sz="2000" b="1" i="1" dirty="0" err="1" smtClean="0">
                <a:latin typeface="Arial" pitchFamily="34" charset="0"/>
                <a:cs typeface="Arial" pitchFamily="34" charset="0"/>
              </a:rPr>
              <a:t>b</a:t>
            </a:r>
            <a:r>
              <a:rPr lang="pl-PL" sz="2000" dirty="0" err="1" smtClean="0">
                <a:latin typeface="Arial" pitchFamily="34" charset="0"/>
                <a:cs typeface="Arial" pitchFamily="34" charset="0"/>
              </a:rPr>
              <a:t>=10</a:t>
            </a:r>
            <a:r>
              <a:rPr lang="pl-PL" sz="2000" dirty="0" smtClean="0">
                <a:latin typeface="Arial" pitchFamily="34" charset="0"/>
                <a:cs typeface="Arial" pitchFamily="34" charset="0"/>
              </a:rPr>
              <a:t>” jest zdaniem prawdziwym zakładając, że wartości </a:t>
            </a:r>
            <a:r>
              <a:rPr lang="pl-PL" sz="2000" b="1" i="1" dirty="0" smtClean="0">
                <a:latin typeface="Arial" pitchFamily="34" charset="0"/>
                <a:cs typeface="Arial" pitchFamily="34" charset="0"/>
              </a:rPr>
              <a:t>a </a:t>
            </a:r>
            <a:r>
              <a:rPr lang="pl-PL" sz="2000" dirty="0" smtClean="0">
                <a:latin typeface="Arial" pitchFamily="34" charset="0"/>
                <a:cs typeface="Arial" pitchFamily="34" charset="0"/>
              </a:rPr>
              <a:t>i</a:t>
            </a:r>
            <a:r>
              <a:rPr lang="pl-PL" sz="2000" b="1" i="1" dirty="0" smtClean="0">
                <a:latin typeface="Arial" pitchFamily="34" charset="0"/>
                <a:cs typeface="Arial" pitchFamily="34" charset="0"/>
              </a:rPr>
              <a:t> b</a:t>
            </a:r>
            <a:r>
              <a:rPr lang="pl-PL" sz="2000" dirty="0" smtClean="0">
                <a:latin typeface="Arial" pitchFamily="34" charset="0"/>
                <a:cs typeface="Arial" pitchFamily="34" charset="0"/>
              </a:rPr>
              <a:t>  przedstawione są w zapisie dziesiętnym, lub też zdaniem fałszywym przyjmując, że </a:t>
            </a:r>
            <a:r>
              <a:rPr lang="pl-PL" sz="2000" b="1" i="1" dirty="0" smtClean="0">
                <a:latin typeface="Arial" pitchFamily="34" charset="0"/>
                <a:cs typeface="Arial" pitchFamily="34" charset="0"/>
              </a:rPr>
              <a:t>a </a:t>
            </a:r>
            <a:r>
              <a:rPr lang="pl-PL" sz="2000" dirty="0" smtClean="0">
                <a:latin typeface="Arial" pitchFamily="34" charset="0"/>
                <a:cs typeface="Arial" pitchFamily="34" charset="0"/>
              </a:rPr>
              <a:t>przedstawia zapis binarny a</a:t>
            </a:r>
            <a:r>
              <a:rPr lang="pl-PL" sz="2000" b="1" i="1" dirty="0" smtClean="0">
                <a:latin typeface="Arial" pitchFamily="34" charset="0"/>
                <a:cs typeface="Arial" pitchFamily="34" charset="0"/>
              </a:rPr>
              <a:t> b</a:t>
            </a:r>
            <a:r>
              <a:rPr lang="pl-PL" sz="2000" dirty="0" smtClean="0">
                <a:latin typeface="Arial" pitchFamily="34" charset="0"/>
                <a:cs typeface="Arial" pitchFamily="34" charset="0"/>
              </a:rPr>
              <a:t>  zapis dziesiętny. </a:t>
            </a:r>
          </a:p>
          <a:p>
            <a:endParaRPr lang="pl-PL" sz="2000" dirty="0" smtClean="0">
              <a:latin typeface="Arial" pitchFamily="34" charset="0"/>
              <a:cs typeface="Arial" pitchFamily="34" charset="0"/>
            </a:endParaRPr>
          </a:p>
          <a:p>
            <a:r>
              <a:rPr lang="pl-PL" sz="2000" dirty="0" smtClean="0">
                <a:latin typeface="Arial" pitchFamily="34" charset="0"/>
                <a:cs typeface="Arial" pitchFamily="34" charset="0"/>
              </a:rPr>
              <a:t>Przedstawione uwagi tłumaczą zatem związek </a:t>
            </a:r>
            <a:r>
              <a:rPr lang="pl-PL" sz="2000" i="1" dirty="0" smtClean="0">
                <a:latin typeface="Arial" pitchFamily="34" charset="0"/>
                <a:cs typeface="Arial" pitchFamily="34" charset="0"/>
              </a:rPr>
              <a:t>zdań</a:t>
            </a:r>
            <a:r>
              <a:rPr lang="pl-PL" sz="2000" dirty="0" smtClean="0">
                <a:latin typeface="Arial" pitchFamily="34" charset="0"/>
                <a:cs typeface="Arial" pitchFamily="34" charset="0"/>
              </a:rPr>
              <a:t> z </a:t>
            </a:r>
            <a:r>
              <a:rPr lang="pl-PL" sz="2000" b="1" i="1" dirty="0" smtClean="0">
                <a:latin typeface="Arial" pitchFamily="34" charset="0"/>
                <a:cs typeface="Arial" pitchFamily="34" charset="0"/>
              </a:rPr>
              <a:t>ich rachunkiem</a:t>
            </a:r>
            <a:r>
              <a:rPr lang="pl-PL" sz="2000" dirty="0" smtClean="0">
                <a:latin typeface="Arial" pitchFamily="34" charset="0"/>
                <a:cs typeface="Arial" pitchFamily="34" charset="0"/>
              </a:rPr>
              <a:t>. Zdania mogą być porównywane (badana ich znaczeniowa równoważność), zdania mogą przekształcane (ich znaczenie może być wyrażane w różnych strukturach zapisu), zdania mogą być wartościowane (wyznaczana ich wartość), zdania wreszcie mogą być składane w większe całości (składać się na tzw. łańcuchy wnioskowań – </a:t>
            </a:r>
            <a:r>
              <a:rPr lang="pl-PL" sz="2000" i="1" dirty="0" smtClean="0">
                <a:latin typeface="Arial" pitchFamily="34" charset="0"/>
                <a:cs typeface="Arial" pitchFamily="34" charset="0"/>
              </a:rPr>
              <a:t>Jeżeli  A jest większe od B i  B jest większe od C, to A jest większe od C</a:t>
            </a:r>
            <a:r>
              <a:rPr lang="pl-PL" sz="2000" dirty="0" smtClean="0">
                <a:latin typeface="Arial" pitchFamily="34" charset="0"/>
                <a:cs typeface="Arial" pitchFamily="34" charset="0"/>
              </a:rPr>
              <a:t>). Wymienione operacje na zdaniach składają się więc na przedmiotowy </a:t>
            </a:r>
            <a:r>
              <a:rPr lang="pl-PL" sz="2000" b="1" dirty="0" smtClean="0">
                <a:latin typeface="Arial" pitchFamily="34" charset="0"/>
                <a:cs typeface="Arial" pitchFamily="34" charset="0"/>
              </a:rPr>
              <a:t>rachunek zdań</a:t>
            </a:r>
            <a:r>
              <a:rPr lang="pl-PL" sz="2000" dirty="0" smtClean="0">
                <a:latin typeface="Arial" pitchFamily="34" charset="0"/>
                <a:cs typeface="Arial" pitchFamily="34" charset="0"/>
              </a:rPr>
              <a:t>.</a:t>
            </a:r>
            <a:endParaRPr lang="pl-PL" sz="2000" dirty="0">
              <a:latin typeface="Arial" pitchFamily="34" charset="0"/>
              <a:cs typeface="Arial" pitchFamily="34" charset="0"/>
            </a:endParaRPr>
          </a:p>
        </p:txBody>
      </p:sp>
      <p:sp>
        <p:nvSpPr>
          <p:cNvPr id="4" name="Prostokąt 3"/>
          <p:cNvSpPr/>
          <p:nvPr/>
        </p:nvSpPr>
        <p:spPr>
          <a:xfrm>
            <a:off x="0" y="5143512"/>
            <a:ext cx="8715404" cy="1323439"/>
          </a:xfrm>
          <a:prstGeom prst="rect">
            <a:avLst/>
          </a:prstGeom>
        </p:spPr>
        <p:txBody>
          <a:bodyPr wrap="square">
            <a:spAutoFit/>
          </a:bodyPr>
          <a:lstStyle/>
          <a:p>
            <a:r>
              <a:rPr lang="pl-PL" sz="2000" dirty="0" smtClean="0">
                <a:latin typeface="Arial" pitchFamily="34" charset="0"/>
                <a:cs typeface="Arial" pitchFamily="34" charset="0"/>
              </a:rPr>
              <a:t>Znaczy to też, że zdania typu paradoksy, jakkolwiek bardzo intrygujące, nie stanowią przedmiotu rachunku zdań. Przykładami takimi służą zdania: </a:t>
            </a:r>
            <a:r>
              <a:rPr lang="pl-PL" sz="2000" i="1" dirty="0" smtClean="0">
                <a:latin typeface="Arial" pitchFamily="34" charset="0"/>
                <a:cs typeface="Arial" pitchFamily="34" charset="0"/>
              </a:rPr>
              <a:t>„</a:t>
            </a:r>
            <a:r>
              <a:rPr lang="pl-PL" sz="2000" b="1" i="1" dirty="0" smtClean="0">
                <a:latin typeface="Arial" pitchFamily="34" charset="0"/>
                <a:cs typeface="Arial" pitchFamily="34" charset="0"/>
              </a:rPr>
              <a:t>To zdanie jest fałszywe</a:t>
            </a:r>
            <a:r>
              <a:rPr lang="pl-PL" sz="2000" i="1" dirty="0" smtClean="0">
                <a:latin typeface="Arial" pitchFamily="34" charset="0"/>
                <a:cs typeface="Arial" pitchFamily="34" charset="0"/>
              </a:rPr>
              <a:t>.”, „</a:t>
            </a:r>
            <a:r>
              <a:rPr lang="pl-PL" sz="2000" b="1" i="1" dirty="0" smtClean="0">
                <a:latin typeface="Arial" pitchFamily="34" charset="0"/>
                <a:cs typeface="Arial" pitchFamily="34" charset="0"/>
              </a:rPr>
              <a:t>Nigdy nie mów nigdy</a:t>
            </a:r>
            <a:r>
              <a:rPr lang="pl-PL" sz="2000" i="1" dirty="0" smtClean="0">
                <a:latin typeface="Arial" pitchFamily="34" charset="0"/>
                <a:cs typeface="Arial" pitchFamily="34" charset="0"/>
              </a:rPr>
              <a:t>”, </a:t>
            </a:r>
            <a:r>
              <a:rPr lang="pl-PL" sz="2000" dirty="0" smtClean="0">
                <a:latin typeface="Arial" pitchFamily="34" charset="0"/>
                <a:cs typeface="Arial" pitchFamily="34" charset="0"/>
              </a:rPr>
              <a:t>czy też</a:t>
            </a:r>
            <a:r>
              <a:rPr lang="pl-PL" sz="2000" i="1" dirty="0" smtClean="0">
                <a:latin typeface="Arial" pitchFamily="34" charset="0"/>
                <a:cs typeface="Arial" pitchFamily="34" charset="0"/>
              </a:rPr>
              <a:t> „</a:t>
            </a:r>
            <a:r>
              <a:rPr lang="pl-PL" sz="2000" b="1" i="1" dirty="0" smtClean="0">
                <a:latin typeface="Arial" pitchFamily="34" charset="0"/>
                <a:cs typeface="Arial" pitchFamily="34" charset="0"/>
              </a:rPr>
              <a:t>Od każdej reguły jest wyjątek</a:t>
            </a:r>
            <a:r>
              <a:rPr lang="pl-PL"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18</a:t>
            </a:fld>
            <a:endParaRPr lang="pl-PL"/>
          </a:p>
        </p:txBody>
      </p:sp>
      <p:pic>
        <p:nvPicPr>
          <p:cNvPr id="3" name="Obraz 2"/>
          <p:cNvPicPr>
            <a:picLocks noChangeAspect="1"/>
          </p:cNvPicPr>
          <p:nvPr/>
        </p:nvPicPr>
        <p:blipFill>
          <a:blip r:embed="rId2"/>
          <a:stretch>
            <a:fillRect/>
          </a:stretch>
        </p:blipFill>
        <p:spPr>
          <a:xfrm>
            <a:off x="827584" y="177491"/>
            <a:ext cx="7416824" cy="6566539"/>
          </a:xfrm>
          <a:prstGeom prst="rect">
            <a:avLst/>
          </a:prstGeom>
        </p:spPr>
      </p:pic>
    </p:spTree>
    <p:extLst>
      <p:ext uri="{BB962C8B-B14F-4D97-AF65-F5344CB8AC3E}">
        <p14:creationId xmlns:p14="http://schemas.microsoft.com/office/powerpoint/2010/main" val="262268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19</a:t>
            </a:fld>
            <a:endParaRPr lang="pl-PL"/>
          </a:p>
        </p:txBody>
      </p:sp>
      <p:sp>
        <p:nvSpPr>
          <p:cNvPr id="3" name="Prostokąt 2"/>
          <p:cNvSpPr/>
          <p:nvPr/>
        </p:nvSpPr>
        <p:spPr>
          <a:xfrm>
            <a:off x="621904" y="-149509"/>
            <a:ext cx="8064896" cy="6870984"/>
          </a:xfrm>
          <a:prstGeom prst="rect">
            <a:avLst/>
          </a:prstGeom>
        </p:spPr>
        <p:txBody>
          <a:bodyPr wrap="square">
            <a:spAutoFit/>
          </a:bodyPr>
          <a:lstStyle/>
          <a:p>
            <a:pPr>
              <a:lnSpc>
                <a:spcPct val="107000"/>
              </a:lnSpc>
              <a:spcAft>
                <a:spcPts val="800"/>
              </a:spcAft>
            </a:pPr>
            <a:r>
              <a:rPr lang="pl-PL" sz="1200" dirty="0">
                <a:latin typeface="Calibri" panose="020F0502020204030204" pitchFamily="34" charset="0"/>
                <a:ea typeface="Calibri" panose="020F0502020204030204" pitchFamily="34" charset="0"/>
                <a:cs typeface="Times New Roman" panose="02020603050405020304" pitchFamily="18" charset="0"/>
              </a:rPr>
              <a:t> </a:t>
            </a:r>
          </a:p>
          <a:p>
            <a:pPr algn="ctr">
              <a:lnSpc>
                <a:spcPts val="3225"/>
              </a:lnSpc>
              <a:spcAft>
                <a:spcPts val="900"/>
              </a:spcAft>
            </a:pPr>
            <a:r>
              <a:rPr lang="pl-PL" sz="3200" b="1" kern="1800" dirty="0">
                <a:solidFill>
                  <a:srgbClr val="494949"/>
                </a:solidFill>
                <a:latin typeface="Helvetica" panose="020B0604020202020204" pitchFamily="34" charset="0"/>
                <a:ea typeface="Times New Roman" panose="02020603050405020304" pitchFamily="18" charset="0"/>
                <a:cs typeface="Times New Roman" panose="02020603050405020304" pitchFamily="18" charset="0"/>
              </a:rPr>
              <a:t>Podróż do/z USA</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l-PL" dirty="0">
                <a:latin typeface="Helvetica" panose="020B0604020202020204" pitchFamily="34" charset="0"/>
                <a:ea typeface="Times New Roman" panose="02020603050405020304" pitchFamily="18" charset="0"/>
                <a:cs typeface="Times New Roman" panose="02020603050405020304" pitchFamily="18" charset="0"/>
              </a:rPr>
              <a:t>Przed rozpoczęciem podróży sprawdź czy masz:  </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l-PL" dirty="0">
                <a:latin typeface="Helvetica" panose="020B0604020202020204" pitchFamily="34" charset="0"/>
                <a:ea typeface="Times New Roman" panose="02020603050405020304" pitchFamily="18" charset="0"/>
                <a:cs typeface="Times New Roman" panose="02020603050405020304" pitchFamily="18" charset="0"/>
              </a:rPr>
              <a:t>ważny paszport,  </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l-PL" dirty="0">
                <a:latin typeface="Helvetica" panose="020B0604020202020204" pitchFamily="34" charset="0"/>
                <a:ea typeface="Times New Roman" panose="02020603050405020304" pitchFamily="18" charset="0"/>
                <a:cs typeface="Times New Roman" panose="02020603050405020304" pitchFamily="18" charset="0"/>
              </a:rPr>
              <a:t>wizę (jeśli wymagana) lub Elektroniczny System Autoryzacji Podróży (ESTA) </a:t>
            </a:r>
            <a:r>
              <a:rPr lang="pl-PL" dirty="0" smtClean="0">
                <a:latin typeface="Helvetica" panose="020B0604020202020204" pitchFamily="34" charset="0"/>
                <a:ea typeface="Times New Roman" panose="02020603050405020304" pitchFamily="18" charset="0"/>
                <a:cs typeface="Times New Roman" panose="02020603050405020304" pitchFamily="18" charset="0"/>
              </a:rPr>
              <a:t>oraz</a:t>
            </a:r>
            <a:r>
              <a:rPr lang="pl-PL" dirty="0">
                <a:latin typeface="Helvetica" panose="020B0604020202020204" pitchFamily="34" charset="0"/>
                <a:ea typeface="Times New Roman" panose="02020603050405020304" pitchFamily="18" charset="0"/>
                <a:cs typeface="Times New Roman" panose="02020603050405020304" pitchFamily="18" charset="0"/>
              </a:rPr>
              <a:t> </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l-PL" b="1" i="1" dirty="0">
                <a:latin typeface="Helvetica" panose="020B0604020202020204" pitchFamily="34" charset="0"/>
                <a:ea typeface="Times New Roman" panose="02020603050405020304" pitchFamily="18" charset="0"/>
                <a:cs typeface="Times New Roman" panose="02020603050405020304" pitchFamily="18" charset="0"/>
              </a:rPr>
              <a:t> inne potrzebne dokumenty, które upoważniają do wjazdu na terytorium Stanów Zjednoczonych.</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l-PL"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pl-PL" sz="1200"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pl-PL" sz="2000" b="1" kern="1800"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Wskazówki, dokumentacja i wymagania dotyczące podróży do Kolum</a:t>
            </a:r>
            <a:r>
              <a:rPr lang="pl-PL" b="1" kern="1800"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bii</a:t>
            </a:r>
            <a:endParaRPr lang="pl-PL"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pl-PL" sz="2000" b="1"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Paszport i inne dokumenty</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2250"/>
              </a:spcAft>
            </a:pPr>
            <a:r>
              <a:rPr lang="pl-PL"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Oprócz wizy, cudzoziemcy muszą przedstawić następujące dokumenty, aby przekroczyć granicę Kolumbii w zależności od kraju pochodzenia:</a:t>
            </a:r>
            <a:endParaRPr lang="pl-PL"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l-PL"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Ważny paszport</a:t>
            </a:r>
            <a:endParaRPr lang="pl-PL" sz="1200" dirty="0">
              <a:solidFill>
                <a:srgbClr val="01010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l-PL"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Dokument podróży</a:t>
            </a:r>
            <a:endParaRPr lang="pl-PL" sz="1200" dirty="0">
              <a:solidFill>
                <a:srgbClr val="01010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l-PL"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Krajowy dokument tożsamości (DNI)</a:t>
            </a:r>
            <a:endParaRPr lang="pl-PL" sz="1200" dirty="0">
              <a:solidFill>
                <a:srgbClr val="01010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l-PL" dirty="0">
                <a:solidFill>
                  <a:srgbClr val="010101"/>
                </a:solidFill>
                <a:latin typeface="Arial" panose="020B0604020202020204" pitchFamily="34" charset="0"/>
                <a:ea typeface="Times New Roman" panose="02020603050405020304" pitchFamily="18" charset="0"/>
                <a:cs typeface="Times New Roman" panose="02020603050405020304" pitchFamily="18" charset="0"/>
              </a:rPr>
              <a:t>Bilet poza kraj</a:t>
            </a:r>
            <a:endParaRPr lang="pl-PL" sz="1200" dirty="0">
              <a:solidFill>
                <a:srgbClr val="01010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277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a:t>
            </a:fld>
            <a:endParaRPr lang="pl-PL"/>
          </a:p>
        </p:txBody>
      </p:sp>
      <p:sp>
        <p:nvSpPr>
          <p:cNvPr id="3" name="Prostokąt 2"/>
          <p:cNvSpPr/>
          <p:nvPr/>
        </p:nvSpPr>
        <p:spPr>
          <a:xfrm>
            <a:off x="0" y="71985"/>
            <a:ext cx="9144000" cy="6740307"/>
          </a:xfrm>
          <a:prstGeom prst="rect">
            <a:avLst/>
          </a:prstGeom>
        </p:spPr>
        <p:txBody>
          <a:bodyPr wrap="square">
            <a:spAutoFit/>
          </a:bodyPr>
          <a:lstStyle/>
          <a:p>
            <a:pPr algn="just" fontAlgn="base">
              <a:spcAft>
                <a:spcPts val="0"/>
              </a:spcAft>
            </a:pP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  ć  l  p s</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b="1"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Wymiar:   </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2  2  0 0 0 </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b="1"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Wymagania:</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matematyka na poziomie szkoły średniej</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endParaRPr lang="pl-PL" sz="1800" b="1" i="1" kern="12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eaLnBrk="0" fontAlgn="base" hangingPunct="0">
              <a:spcAft>
                <a:spcPts val="0"/>
              </a:spcAft>
            </a:pPr>
            <a:r>
              <a:rPr lang="pl-PL" sz="1800" b="1" i="1" kern="12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Zaliczenie </a:t>
            </a:r>
            <a:r>
              <a:rPr lang="pl-PL" sz="1800" b="1"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przedmiotu:</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Pozytywna cena z ćwiczeń audytoryjnych i aktywności lub Pozytywna ocena z egzaminu „zerowego”</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b="1"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Założenia programowe:</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Zapoznanie z podstawowymi obiektami i strukturami matematyki dyskretnej, przydatnymi do treści pozostałych przedmiotów poświęconych m.in. projektowaniu i analizie algorytmów wspomagania decyzji, a także systemom komputerowo zintegrowanego zarządzania.</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endParaRPr lang="pl-PL" sz="1800" b="1" kern="12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eaLnBrk="0" fontAlgn="base" hangingPunct="0">
              <a:spcAft>
                <a:spcPts val="0"/>
              </a:spcAft>
            </a:pPr>
            <a:r>
              <a:rPr lang="pl-PL" sz="1800" b="1" kern="12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Wykład</a:t>
            </a:r>
            <a:r>
              <a:rPr lang="pl-PL" sz="1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Podstawy logiki i teorii mnogości. </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Elementy teorii zbiorów – zbiory, alfabety, rachunek zbiorów, funkcje. Zastosowania – maszyna Turinga. Funkcje całkowitoliczbowe: powała i podłoga. Zastosowanie – szacowanie długości słowa maszynowego. </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pl-PL" sz="1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Podstawy logiki i teorii mnogości. </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Logika pierwszego rzędu. Rachunek zdań. Reguły wnioskowania (modus </a:t>
            </a:r>
            <a:r>
              <a:rPr lang="pl-PL"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ponens</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zasada rezolucji). Zastosowania w strukturach systemów ekspertowych. </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a:t>
            </a:r>
            <a:r>
              <a:rPr lang="pl-PL" sz="1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Podstawy logiki i teorii mnogości. </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Dowody formalne, pojęcia poprawności i pełności systemu logicznego. Teorie formalne. </a:t>
            </a:r>
            <a:endParaRPr lang="pl-PL" sz="1200" dirty="0">
              <a:effectLst/>
              <a:latin typeface="Times New Roman" panose="02020603050405020304" pitchFamily="18" charset="0"/>
              <a:ea typeface="Times New Roman" panose="02020603050405020304" pitchFamily="18" charset="0"/>
            </a:endParaRPr>
          </a:p>
          <a:p>
            <a:pPr algn="just" eaLnBrk="0" fontAlgn="base" hangingPunct="0">
              <a:spcAft>
                <a:spcPts val="0"/>
              </a:spcAft>
            </a:pP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pl-PL" sz="1800" b="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Asymptotyka funkcji liczbowych</a:t>
            </a:r>
            <a:r>
              <a:rPr lang="pl-PL"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Zastosowania – szacowanie złożoności obliczeniowej. Problemy decyzyjne i optymalizacyjne. Problemy łatwe i trudne. Zastosowania - zasada dziel i zwyciężaj.</a:t>
            </a:r>
            <a:endParaRPr lang="pl-PL"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738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20</a:t>
            </a:fld>
            <a:endParaRPr lang="pl-PL"/>
          </a:p>
        </p:txBody>
      </p:sp>
      <p:sp>
        <p:nvSpPr>
          <p:cNvPr id="321537" name="Rectangle 1"/>
          <p:cNvSpPr>
            <a:spLocks noChangeArrowheads="1"/>
          </p:cNvSpPr>
          <p:nvPr/>
        </p:nvSpPr>
        <p:spPr bwMode="auto">
          <a:xfrm>
            <a:off x="0" y="185702"/>
            <a:ext cx="8858280" cy="670952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ZDANIA (FORMUŁY) PROSTE</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cs typeface="Arial" pitchFamily="34" charset="0"/>
              </a:rPr>
              <a:t>	Zdanie	</a:t>
            </a:r>
            <a:r>
              <a:rPr kumimoji="0" lang="pl-PL" sz="2000" b="0" i="0" u="none" strike="noStrike" cap="none" normalizeH="0" baseline="0" dirty="0" smtClean="0">
                <a:ln>
                  <a:noFill/>
                </a:ln>
                <a:solidFill>
                  <a:schemeClr val="tx1"/>
                </a:solidFill>
                <a:effectLst/>
                <a:latin typeface="Arial"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cs typeface="Arial" pitchFamily="34" charset="0"/>
              </a:rPr>
              <a:t>Symbo</a:t>
            </a:r>
            <a:r>
              <a:rPr kumimoji="0" lang="pl-PL" sz="2000" b="0" i="0" u="none" strike="noStrike" cap="none" normalizeH="0" baseline="0" dirty="0" smtClean="0">
                <a:ln>
                  <a:noFill/>
                </a:ln>
                <a:solidFill>
                  <a:schemeClr val="tx1"/>
                </a:solidFill>
                <a:effectLst/>
                <a:latin typeface="Arial" pitchFamily="34" charset="0"/>
                <a:cs typeface="Arial" pitchFamily="34" charset="0"/>
              </a:rPr>
              <a:t>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10 jest liczba parzystą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7 jest liczba pierwszą		                    	</a:t>
            </a:r>
            <a:r>
              <a:rPr kumimoji="0" lang="pl-PL" sz="2000" b="0" i="1"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13 lutego jest sobota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SPÓJNIKI ZDANIOWE</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pl-PL" sz="2000" dirty="0" smtClean="0">
                <a:latin typeface="Arial" pitchFamily="34"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cs typeface="Arial" pitchFamily="34" charset="0"/>
              </a:rPr>
              <a:t>Zapis</a:t>
            </a:r>
            <a:r>
              <a:rPr kumimoji="0" lang="pl-PL" sz="2000" b="0" i="0" u="none" strike="noStrike" cap="none" normalizeH="0" baseline="0" dirty="0" smtClean="0">
                <a:ln>
                  <a:noFill/>
                </a:ln>
                <a:solidFill>
                  <a:schemeClr val="tx1"/>
                </a:solidFill>
                <a:effectLst/>
                <a:latin typeface="Arial"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cs typeface="Arial" pitchFamily="34" charset="0"/>
              </a:rPr>
              <a:t>            Nazwa                                    Symbol</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..nieprawda, że..	                negacja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...lub...	                             alternatywa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...i...		  	                koniunkcja	</a:t>
            </a:r>
            <a:r>
              <a:rPr lang="pl-PL" sz="2000" dirty="0" smtClean="0">
                <a:latin typeface="Arial" pitchFamily="34" charset="0"/>
                <a:ea typeface="Times New Roman" pitchFamily="18" charset="0"/>
                <a:cs typeface="Arial" pitchFamily="34" charset="0"/>
                <a:sym typeface="Symbol" pitchFamily="18" charset="2"/>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jeżeli...to</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implikacja		         	  </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...wtedy i tylko wtedy	                równoważność	</a:t>
            </a:r>
            <a:r>
              <a:rPr lang="pl-PL" sz="2000" dirty="0" smtClean="0">
                <a:latin typeface="Arial" pitchFamily="34" charset="0"/>
                <a:ea typeface="Times New Roman" pitchFamily="18" charset="0"/>
                <a:cs typeface="Arial" pitchFamily="34" charset="0"/>
                <a:sym typeface="Symbol" pitchFamily="18" charset="2"/>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21</a:t>
            </a:fld>
            <a:endParaRPr lang="pl-PL"/>
          </a:p>
        </p:txBody>
      </p:sp>
      <p:sp>
        <p:nvSpPr>
          <p:cNvPr id="3" name="Prostokąt 2"/>
          <p:cNvSpPr/>
          <p:nvPr/>
        </p:nvSpPr>
        <p:spPr>
          <a:xfrm>
            <a:off x="179512" y="188640"/>
            <a:ext cx="8064896" cy="1569660"/>
          </a:xfrm>
          <a:prstGeom prst="rect">
            <a:avLst/>
          </a:prstGeom>
        </p:spPr>
        <p:txBody>
          <a:bodyPr wrap="square">
            <a:spAutoFit/>
          </a:bodyPr>
          <a:lstStyle/>
          <a:p>
            <a:pPr lvl="0" algn="just" eaLnBrk="0" fontAlgn="base" hangingPunct="0">
              <a:spcBef>
                <a:spcPct val="0"/>
              </a:spcBef>
              <a:spcAft>
                <a:spcPct val="0"/>
              </a:spcAft>
            </a:pPr>
            <a:endParaRPr lang="pl-PL" b="1" dirty="0">
              <a:latin typeface="Arial" pitchFamily="34" charset="0"/>
              <a:ea typeface="Times New Roman" pitchFamily="18" charset="0"/>
              <a:cs typeface="Arial" pitchFamily="34" charset="0"/>
              <a:sym typeface="Symbol" pitchFamily="18" charset="2"/>
            </a:endParaRPr>
          </a:p>
          <a:p>
            <a:pPr lvl="0" algn="just" eaLnBrk="0" fontAlgn="base" hangingPunct="0">
              <a:spcBef>
                <a:spcPct val="0"/>
              </a:spcBef>
              <a:spcAft>
                <a:spcPct val="0"/>
              </a:spcAft>
            </a:pPr>
            <a:r>
              <a:rPr lang="pl-PL" sz="2400" b="1" dirty="0">
                <a:latin typeface="Arial" pitchFamily="34" charset="0"/>
                <a:ea typeface="Times New Roman" pitchFamily="18" charset="0"/>
                <a:cs typeface="Arial" pitchFamily="34" charset="0"/>
                <a:sym typeface="Symbol" pitchFamily="18" charset="2"/>
              </a:rPr>
              <a:t>HIERARCHIA WIĄZAŃ </a:t>
            </a:r>
            <a:r>
              <a:rPr lang="pl-PL" sz="2400" b="1" dirty="0" smtClean="0">
                <a:latin typeface="Arial" pitchFamily="34" charset="0"/>
                <a:ea typeface="Times New Roman" pitchFamily="18" charset="0"/>
                <a:cs typeface="Arial" pitchFamily="34" charset="0"/>
                <a:sym typeface="Symbol" pitchFamily="18" charset="2"/>
              </a:rPr>
              <a:t>SPÓJNIKÓW</a:t>
            </a:r>
          </a:p>
          <a:p>
            <a:pPr lvl="0" algn="just" eaLnBrk="0" fontAlgn="base" hangingPunct="0">
              <a:spcBef>
                <a:spcPct val="0"/>
              </a:spcBef>
              <a:spcAft>
                <a:spcPct val="0"/>
              </a:spcAft>
            </a:pPr>
            <a:endParaRPr lang="pl-PL" dirty="0">
              <a:latin typeface="Arial" pitchFamily="34" charset="0"/>
              <a:cs typeface="Arial" pitchFamily="34" charset="0"/>
              <a:sym typeface="Symbol" pitchFamily="18" charset="2"/>
            </a:endParaRPr>
          </a:p>
          <a:p>
            <a:pPr lvl="0" algn="just" eaLnBrk="0" fontAlgn="base" hangingPunct="0">
              <a:spcBef>
                <a:spcPct val="0"/>
              </a:spcBef>
              <a:spcAft>
                <a:spcPct val="0"/>
              </a:spcAft>
            </a:pPr>
            <a:r>
              <a:rPr lang="pl-PL" sz="3600" b="1" i="1" dirty="0">
                <a:latin typeface="Arial" pitchFamily="34" charset="0"/>
                <a:ea typeface="Times New Roman" pitchFamily="18" charset="0"/>
                <a:cs typeface="Arial" pitchFamily="34" charset="0"/>
                <a:sym typeface="Symbol" pitchFamily="18" charset="2"/>
              </a:rPr>
              <a:t>   </a:t>
            </a:r>
            <a:r>
              <a:rPr lang="pl-PL" sz="3600" b="1" i="1" dirty="0">
                <a:latin typeface="Arial" pitchFamily="34" charset="0"/>
                <a:ea typeface="Times New Roman" pitchFamily="18" charset="0"/>
                <a:cs typeface="Arial" pitchFamily="34" charset="0"/>
              </a:rPr>
              <a:t>	</a:t>
            </a:r>
            <a:r>
              <a:rPr lang="pl-PL" sz="3600" b="1" i="1" dirty="0">
                <a:latin typeface="Arial" pitchFamily="34" charset="0"/>
                <a:ea typeface="Times New Roman" pitchFamily="18" charset="0"/>
                <a:cs typeface="Arial" pitchFamily="34" charset="0"/>
                <a:sym typeface="Symbol" pitchFamily="18" charset="2"/>
              </a:rPr>
              <a:t>;	</a:t>
            </a:r>
            <a:r>
              <a:rPr lang="pl-PL" sz="3600" b="1" i="1" dirty="0">
                <a:latin typeface="Arial" pitchFamily="34" charset="0"/>
                <a:ea typeface="Times New Roman" pitchFamily="18" charset="0"/>
                <a:cs typeface="Arial" pitchFamily="34" charset="0"/>
              </a:rPr>
              <a:t>	</a:t>
            </a:r>
            <a:r>
              <a:rPr lang="pl-PL" sz="3600" b="1" i="1" dirty="0">
                <a:latin typeface="Arial" pitchFamily="34" charset="0"/>
                <a:ea typeface="Times New Roman" pitchFamily="18" charset="0"/>
                <a:cs typeface="Arial" pitchFamily="34" charset="0"/>
                <a:sym typeface="Symbol" pitchFamily="18" charset="2"/>
              </a:rPr>
              <a:t>;	</a:t>
            </a:r>
            <a:r>
              <a:rPr lang="pl-PL" sz="3600" b="1" i="1" dirty="0">
                <a:latin typeface="Arial" pitchFamily="34" charset="0"/>
                <a:ea typeface="Times New Roman" pitchFamily="18" charset="0"/>
                <a:cs typeface="Arial" pitchFamily="34" charset="0"/>
              </a:rPr>
              <a:t>	</a:t>
            </a:r>
            <a:r>
              <a:rPr lang="pl-PL" sz="3600" b="1" i="1" dirty="0">
                <a:latin typeface="Arial" pitchFamily="34" charset="0"/>
                <a:ea typeface="Times New Roman" pitchFamily="18" charset="0"/>
                <a:cs typeface="Arial" pitchFamily="34" charset="0"/>
                <a:sym typeface="Symbol" pitchFamily="18" charset="2"/>
              </a:rPr>
              <a:t>;	</a:t>
            </a:r>
            <a:r>
              <a:rPr lang="pl-PL" sz="3600" b="1" i="1" dirty="0">
                <a:latin typeface="Arial" pitchFamily="34" charset="0"/>
                <a:ea typeface="Times New Roman" pitchFamily="18" charset="0"/>
                <a:cs typeface="Arial" pitchFamily="34" charset="0"/>
              </a:rPr>
              <a:t>	</a:t>
            </a:r>
            <a:r>
              <a:rPr lang="pl-PL" sz="3600" b="1" i="1" dirty="0">
                <a:latin typeface="Arial" pitchFamily="34" charset="0"/>
                <a:ea typeface="Times New Roman" pitchFamily="18" charset="0"/>
                <a:cs typeface="Arial" pitchFamily="34" charset="0"/>
                <a:sym typeface="Symbol" pitchFamily="18" charset="2"/>
              </a:rPr>
              <a:t>;	</a:t>
            </a:r>
            <a:r>
              <a:rPr lang="pl-PL" sz="3600" b="1" i="1" dirty="0">
                <a:latin typeface="Arial" pitchFamily="34" charset="0"/>
                <a:ea typeface="Times New Roman" pitchFamily="18" charset="0"/>
                <a:cs typeface="Arial" pitchFamily="34" charset="0"/>
              </a:rPr>
              <a:t> </a:t>
            </a:r>
            <a:endParaRPr lang="pl-PL" sz="3600" b="1" i="1" dirty="0">
              <a:latin typeface="Arial" pitchFamily="34" charset="0"/>
              <a:ea typeface="Times New Roman" pitchFamily="18" charset="0"/>
              <a:cs typeface="Arial" pitchFamily="34" charset="0"/>
              <a:sym typeface="Symbol" pitchFamily="18" charset="2"/>
            </a:endParaRPr>
          </a:p>
        </p:txBody>
      </p:sp>
      <p:sp>
        <p:nvSpPr>
          <p:cNvPr id="4" name="Rectangle 1"/>
          <p:cNvSpPr>
            <a:spLocks noChangeArrowheads="1"/>
          </p:cNvSpPr>
          <p:nvPr/>
        </p:nvSpPr>
        <p:spPr bwMode="auto">
          <a:xfrm>
            <a:off x="-11886" y="3406272"/>
            <a:ext cx="9073008"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ZDANIA  (</a:t>
            </a:r>
            <a:r>
              <a:rPr kumimoji="0" lang="pl-PL" sz="2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FORMUŁY</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ZŁOŻONE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Zapis słowny				     formuła</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Jeżeli</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10 jest liczba parzystą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13 lutego jest sobota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4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Jeżeli</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10 jest liczba parzystą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i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7 jest liczbą pierwszą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to</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13 lutego jest sobota </a:t>
            </a:r>
            <a:r>
              <a:rPr kumimoji="0" lang="pl-PL" sz="2000" b="0"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r</a:t>
            </a:r>
            <a:endPar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2611917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22</a:t>
            </a:fld>
            <a:endParaRPr lang="pl-PL"/>
          </a:p>
        </p:txBody>
      </p:sp>
      <p:sp>
        <p:nvSpPr>
          <p:cNvPr id="323586" name="Rectangle 2"/>
          <p:cNvSpPr>
            <a:spLocks noChangeArrowheads="1"/>
          </p:cNvSpPr>
          <p:nvPr/>
        </p:nvSpPr>
        <p:spPr bwMode="auto">
          <a:xfrm>
            <a:off x="214282" y="165834"/>
            <a:ext cx="8929718"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ZDANIA (FORMUŁY) POPRAWNIE ZBUDOWANE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Spójniki zdaniowe (operatory) są jedno, jak np.,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oraz dwuargumentowe, jak: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Oznacza to, że zdania poprawnie zbudowane to takie, w których spójniki operują na odpowiedniej liczbie argumentów (zdań).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Zdaniami niepoprawnie zbudowanymi są zdania postaci: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r>
              <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smtClean="0">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Zdania poprawnie zbudowane:</a:t>
            </a: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a:latin typeface="Arial" pitchFamily="34" charset="0"/>
              <a:ea typeface="Times New Roman" pitchFamily="18" charset="0"/>
              <a:cs typeface="Arial" pitchFamily="34" charset="0"/>
              <a:sym typeface="Symbol" pitchFamily="18" charset="2"/>
            </a:endParaRPr>
          </a:p>
          <a:p>
            <a:pPr algn="just" eaLnBrk="0" fontAlgn="base" hangingPunct="0">
              <a:spcBef>
                <a:spcPct val="0"/>
              </a:spcBef>
              <a:spcAft>
                <a:spcPct val="0"/>
              </a:spcAft>
            </a:pPr>
            <a:r>
              <a:rPr lang="en-US" sz="2800" b="1" dirty="0" smtClean="0">
                <a:latin typeface="Arial" pitchFamily="34" charset="0"/>
                <a:ea typeface="Times New Roman" pitchFamily="18" charset="0"/>
                <a:cs typeface="Arial" pitchFamily="34" charset="0"/>
                <a:sym typeface="Symbol" pitchFamily="18" charset="2"/>
              </a:rPr>
              <a:t>p</a:t>
            </a:r>
            <a:r>
              <a:rPr lang="pl-PL" sz="2800" b="1" i="1" dirty="0">
                <a:latin typeface="Arial" pitchFamily="34" charset="0"/>
                <a:ea typeface="Times New Roman" pitchFamily="18" charset="0"/>
                <a:cs typeface="Arial" pitchFamily="34" charset="0"/>
                <a:sym typeface="Symbol" pitchFamily="18" charset="2"/>
              </a:rPr>
              <a:t> </a:t>
            </a:r>
            <a:r>
              <a:rPr lang="en-US" sz="2800" b="1" i="1" dirty="0">
                <a:latin typeface="Arial" pitchFamily="34" charset="0"/>
                <a:ea typeface="Times New Roman" pitchFamily="18" charset="0"/>
                <a:cs typeface="Arial" pitchFamily="34" charset="0"/>
              </a:rPr>
              <a:t> </a:t>
            </a:r>
            <a:r>
              <a:rPr lang="pl-PL" sz="2800" b="1" i="1" dirty="0" smtClean="0">
                <a:latin typeface="Arial" pitchFamily="34" charset="0"/>
                <a:ea typeface="Times New Roman" pitchFamily="18" charset="0"/>
                <a:cs typeface="Arial" pitchFamily="34" charset="0"/>
                <a:sym typeface="Symbol" pitchFamily="18" charset="2"/>
              </a:rPr>
              <a:t></a:t>
            </a:r>
            <a:r>
              <a:rPr lang="en-US" sz="2800" b="1" dirty="0" smtClean="0">
                <a:latin typeface="Arial" pitchFamily="34" charset="0"/>
                <a:ea typeface="Times New Roman" pitchFamily="18" charset="0"/>
                <a:cs typeface="Arial" pitchFamily="34" charset="0"/>
              </a:rPr>
              <a:t>p</a:t>
            </a:r>
            <a:r>
              <a:rPr lang="pl-PL" sz="2800" b="1" dirty="0" smtClean="0">
                <a:latin typeface="Arial" pitchFamily="34" charset="0"/>
                <a:ea typeface="Times New Roman" pitchFamily="18" charset="0"/>
                <a:cs typeface="Arial" pitchFamily="34" charset="0"/>
              </a:rPr>
              <a:t> , 	</a:t>
            </a:r>
            <a:r>
              <a:rPr lang="en-US" sz="2800" b="1" dirty="0" smtClean="0">
                <a:latin typeface="Arial" pitchFamily="34" charset="0"/>
                <a:ea typeface="Times New Roman" pitchFamily="18" charset="0"/>
                <a:cs typeface="Arial" pitchFamily="34" charset="0"/>
                <a:sym typeface="Symbol" pitchFamily="18" charset="2"/>
              </a:rPr>
              <a:t>p</a:t>
            </a:r>
            <a:r>
              <a:rPr lang="pl-PL" sz="2800" b="1" dirty="0" smtClean="0">
                <a:latin typeface="Arial" pitchFamily="34" charset="0"/>
                <a:ea typeface="Times New Roman" pitchFamily="18" charset="0"/>
                <a:cs typeface="Arial" pitchFamily="34" charset="0"/>
                <a:sym typeface="Symbol" pitchFamily="18" charset="2"/>
              </a:rPr>
              <a:t> </a:t>
            </a:r>
            <a:r>
              <a:rPr lang="pl-PL" sz="2800" b="1" i="1" dirty="0" smtClean="0">
                <a:latin typeface="Arial" pitchFamily="34" charset="0"/>
                <a:ea typeface="Times New Roman" pitchFamily="18" charset="0"/>
                <a:cs typeface="Arial" pitchFamily="34" charset="0"/>
                <a:sym typeface="Symbol" pitchFamily="18" charset="2"/>
              </a:rPr>
              <a:t> p  </a:t>
            </a:r>
            <a:r>
              <a:rPr lang="en-US" sz="2800" b="1" dirty="0" smtClean="0">
                <a:latin typeface="Arial" pitchFamily="34" charset="0"/>
                <a:ea typeface="Times New Roman" pitchFamily="18" charset="0"/>
                <a:cs typeface="Arial" pitchFamily="34" charset="0"/>
              </a:rPr>
              <a:t>q</a:t>
            </a:r>
            <a:r>
              <a:rPr lang="pl-PL" sz="2800" b="1" dirty="0" smtClean="0">
                <a:latin typeface="Arial" pitchFamily="34" charset="0"/>
                <a:ea typeface="Times New Roman" pitchFamily="18" charset="0"/>
                <a:cs typeface="Arial" pitchFamily="34" charset="0"/>
              </a:rPr>
              <a:t>         , 	</a:t>
            </a:r>
            <a:r>
              <a:rPr lang="en-US" sz="2800" b="1" dirty="0" smtClean="0">
                <a:latin typeface="Arial" pitchFamily="34" charset="0"/>
                <a:ea typeface="Times New Roman" pitchFamily="18" charset="0"/>
                <a:cs typeface="Arial" pitchFamily="34" charset="0"/>
                <a:sym typeface="Symbol" pitchFamily="18" charset="2"/>
              </a:rPr>
              <a:t>p</a:t>
            </a:r>
            <a:r>
              <a:rPr lang="en-US" sz="2800" b="1" i="1" dirty="0" smtClean="0">
                <a:latin typeface="Arial" pitchFamily="34" charset="0"/>
                <a:ea typeface="Times New Roman" pitchFamily="18" charset="0"/>
                <a:cs typeface="Arial" pitchFamily="34" charset="0"/>
                <a:sym typeface="Symbol" pitchFamily="18" charset="2"/>
              </a:rPr>
              <a:t> </a:t>
            </a:r>
            <a:r>
              <a:rPr lang="pl-PL" sz="2800" b="1" i="1" dirty="0">
                <a:latin typeface="Arial" pitchFamily="34" charset="0"/>
                <a:ea typeface="Times New Roman" pitchFamily="18" charset="0"/>
                <a:cs typeface="Arial" pitchFamily="34" charset="0"/>
                <a:sym typeface="Symbol" pitchFamily="18" charset="2"/>
              </a:rPr>
              <a:t></a:t>
            </a:r>
            <a:r>
              <a:rPr lang="en-US" sz="2800" b="1" i="1" dirty="0">
                <a:latin typeface="Arial" pitchFamily="34" charset="0"/>
                <a:ea typeface="Times New Roman" pitchFamily="18" charset="0"/>
                <a:cs typeface="Arial" pitchFamily="34" charset="0"/>
              </a:rPr>
              <a:t> </a:t>
            </a:r>
            <a:r>
              <a:rPr lang="pl-PL" sz="2800" b="1" i="1" dirty="0" smtClean="0">
                <a:latin typeface="Arial" pitchFamily="34" charset="0"/>
                <a:ea typeface="Times New Roman" pitchFamily="18" charset="0"/>
                <a:cs typeface="Arial" pitchFamily="34" charset="0"/>
              </a:rPr>
              <a:t>a </a:t>
            </a:r>
            <a:r>
              <a:rPr lang="pl-PL" sz="2800" b="1" i="1" dirty="0" smtClean="0">
                <a:latin typeface="Arial" pitchFamily="34" charset="0"/>
                <a:ea typeface="Times New Roman" pitchFamily="18" charset="0"/>
                <a:cs typeface="Arial" pitchFamily="34" charset="0"/>
                <a:sym typeface="Symbol" pitchFamily="18" charset="2"/>
              </a:rPr>
              <a:t></a:t>
            </a:r>
            <a:r>
              <a:rPr lang="en-US" sz="2800" b="1" i="1" dirty="0" smtClean="0">
                <a:latin typeface="Arial" pitchFamily="34" charset="0"/>
                <a:ea typeface="Times New Roman" pitchFamily="18" charset="0"/>
                <a:cs typeface="Arial" pitchFamily="34" charset="0"/>
              </a:rPr>
              <a:t> </a:t>
            </a:r>
            <a:r>
              <a:rPr lang="en-US" sz="2800" b="1" dirty="0">
                <a:latin typeface="Arial" pitchFamily="34" charset="0"/>
                <a:ea typeface="Times New Roman" pitchFamily="18" charset="0"/>
                <a:cs typeface="Arial" pitchFamily="34" charset="0"/>
                <a:sym typeface="Symbol" pitchFamily="18" charset="2"/>
              </a:rPr>
              <a:t>q</a:t>
            </a:r>
            <a:endParaRPr lang="pl-PL" sz="2800" b="1" dirty="0">
              <a:latin typeface="Arial" pitchFamily="34" charset="0"/>
              <a:ea typeface="Times New Roman" pitchFamily="18" charset="0"/>
              <a:cs typeface="Arial" pitchFamily="34" charset="0"/>
              <a:sym typeface="Symbol" pitchFamily="18" charset="2"/>
            </a:endParaRPr>
          </a:p>
          <a:p>
            <a:pPr lvl="0" algn="just" eaLnBrk="0" fontAlgn="base" hangingPunct="0">
              <a:spcBef>
                <a:spcPct val="0"/>
              </a:spcBef>
              <a:spcAft>
                <a:spcPct val="0"/>
              </a:spcAft>
            </a:pPr>
            <a:endParaRPr kumimoji="0" lang="pl-PL" sz="28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23</a:t>
            </a:fld>
            <a:endParaRPr lang="pl-PL" dirty="0"/>
          </a:p>
        </p:txBody>
      </p:sp>
      <p:sp>
        <p:nvSpPr>
          <p:cNvPr id="3" name="Rectangle 2"/>
          <p:cNvSpPr>
            <a:spLocks noChangeArrowheads="1"/>
          </p:cNvSpPr>
          <p:nvPr/>
        </p:nvSpPr>
        <p:spPr bwMode="auto">
          <a:xfrm>
            <a:off x="0" y="295611"/>
            <a:ext cx="6929454" cy="263149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cs typeface="Arial" pitchFamily="34" charset="0"/>
              </a:rPr>
              <a:t>Raz jeszcze zatem:</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Poniższe napisy </a:t>
            </a:r>
            <a:r>
              <a:rPr kumimoji="0" lang="pl-PL"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nie są </a:t>
            </a: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formułami </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8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tabLst/>
            </a:pPr>
            <a:r>
              <a:rPr kumimoji="0" lang="pl-PL"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8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tabLst/>
            </a:pPr>
            <a:r>
              <a:rPr lang="pl-PL" sz="2000" dirty="0" smtClean="0">
                <a:solidFill>
                  <a:srgbClr val="333333"/>
                </a:solidFill>
                <a:latin typeface="Arial" pitchFamily="34" charset="0"/>
                <a:ea typeface="Times New Roman" pitchFamily="18" charset="0"/>
                <a:cs typeface="Arial" pitchFamily="34" charset="0"/>
                <a:sym typeface="Symbol" pitchFamily="18" charset="2"/>
              </a:rPr>
              <a:t>	</a:t>
            </a:r>
            <a:r>
              <a:rPr lang="pl-PL" sz="2400" dirty="0" smtClean="0">
                <a:solidFill>
                  <a:srgbClr val="333333"/>
                </a:solidFill>
                <a:latin typeface="Arial" pitchFamily="34" charset="0"/>
                <a:ea typeface="Times New Roman" pitchFamily="18" charset="0"/>
                <a:cs typeface="Arial" pitchFamily="34" charset="0"/>
                <a:sym typeface="Symbol" pitchFamily="18" charset="2"/>
              </a:rPr>
              <a:t>T</a:t>
            </a:r>
            <a:r>
              <a:rPr kumimoji="0" lang="pl-PL" sz="2400" u="none" strike="noStrike" cap="none" normalizeH="0" baseline="0" dirty="0" smtClean="0">
                <a:ln>
                  <a:noFill/>
                </a:ln>
                <a:solidFill>
                  <a:srgbClr val="333333"/>
                </a:solidFill>
                <a:effectLst/>
                <a:latin typeface="Arial" pitchFamily="34" charset="0"/>
                <a:ea typeface="Times New Roman" pitchFamily="18" charset="0"/>
                <a:cs typeface="Arial" pitchFamily="34" charset="0"/>
                <a:sym typeface="Symbol" pitchFamily="18" charset="2"/>
              </a:rPr>
              <a:t>en napis na pewno nie jest formułą,</a:t>
            </a:r>
            <a:endParaRPr lang="pl-PL" sz="2400" dirty="0" smtClean="0">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tabLst/>
            </a:pP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4" name="Rectangle 3"/>
          <p:cNvSpPr>
            <a:spLocks noChangeArrowheads="1"/>
          </p:cNvSpPr>
          <p:nvPr/>
        </p:nvSpPr>
        <p:spPr bwMode="auto">
          <a:xfrm>
            <a:off x="214282" y="3234452"/>
            <a:ext cx="707233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Poniższe napisy </a:t>
            </a:r>
            <a:r>
              <a:rPr kumimoji="0" lang="pl-PL" sz="24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są</a:t>
            </a: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formułami </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(r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4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tabLst/>
            </a:pP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endParaRPr kumimoji="0" lang="pl-PL" sz="24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tabLst/>
            </a:pP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endPar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5" name="Rectangle 4"/>
          <p:cNvSpPr>
            <a:spLocks noChangeArrowheads="1"/>
          </p:cNvSpPr>
          <p:nvPr/>
        </p:nvSpPr>
        <p:spPr bwMode="auto">
          <a:xfrm>
            <a:off x="131168" y="4773334"/>
            <a:ext cx="748883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endParaRPr kumimoji="0" lang="pl-PL" sz="24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57158" y="571480"/>
            <a:ext cx="8786842" cy="3908762"/>
          </a:xfrm>
          <a:prstGeom prst="rect">
            <a:avLst/>
          </a:prstGeom>
        </p:spPr>
        <p:txBody>
          <a:bodyPr wrap="square">
            <a:spAutoFit/>
          </a:bodyPr>
          <a:lstStyle/>
          <a:p>
            <a:pPr lvl="6"/>
            <a:r>
              <a:rPr lang="pl-PL" sz="2400" b="1" dirty="0" smtClean="0"/>
              <a:t>SPÓJNIKI ZDANIOWE</a:t>
            </a:r>
          </a:p>
          <a:p>
            <a:endParaRPr lang="pl-PL" b="1" dirty="0" smtClean="0"/>
          </a:p>
          <a:p>
            <a:endParaRPr lang="pl-PL" b="1" dirty="0" smtClean="0">
              <a:latin typeface="Arial" panose="020B0604020202020204" pitchFamily="34" charset="0"/>
              <a:cs typeface="Arial" panose="020B0604020202020204" pitchFamily="34" charset="0"/>
            </a:endParaRPr>
          </a:p>
          <a:p>
            <a:r>
              <a:rPr lang="pl-PL" b="1" dirty="0" smtClean="0">
                <a:latin typeface="Arial" panose="020B0604020202020204" pitchFamily="34" charset="0"/>
                <a:cs typeface="Arial" panose="020B0604020202020204" pitchFamily="34" charset="0"/>
              </a:rPr>
              <a:t>Zapis 				Nazwa 				Symbol</a:t>
            </a:r>
          </a:p>
          <a:p>
            <a:endParaRPr lang="pl-PL" sz="2000" b="1" dirty="0" smtClean="0">
              <a:latin typeface="Arial" panose="020B0604020202020204" pitchFamily="34" charset="0"/>
              <a:cs typeface="Arial" panose="020B0604020202020204" pitchFamily="34" charset="0"/>
            </a:endParaRPr>
          </a:p>
          <a:p>
            <a:pPr>
              <a:lnSpc>
                <a:spcPct val="150000"/>
              </a:lnSpc>
            </a:pPr>
            <a:r>
              <a:rPr lang="pl-PL" sz="2000" dirty="0" smtClean="0">
                <a:latin typeface="Arial" panose="020B0604020202020204" pitchFamily="34" charset="0"/>
                <a:cs typeface="Arial" panose="020B0604020202020204" pitchFamily="34" charset="0"/>
              </a:rPr>
              <a:t>..nieprawda, że.. 		negacja 			</a:t>
            </a:r>
            <a:r>
              <a:rPr lang="pl-PL" sz="2000" dirty="0" smtClean="0">
                <a:latin typeface="Arial" panose="020B0604020202020204" pitchFamily="34" charset="0"/>
                <a:cs typeface="Arial" panose="020B0604020202020204" pitchFamily="34" charset="0"/>
                <a:sym typeface="Symbol"/>
              </a:rPr>
              <a:t></a:t>
            </a:r>
            <a:endParaRPr lang="pl-PL" sz="2000" dirty="0" smtClean="0">
              <a:latin typeface="Arial" panose="020B0604020202020204" pitchFamily="34" charset="0"/>
              <a:cs typeface="Arial" panose="020B0604020202020204" pitchFamily="34" charset="0"/>
            </a:endParaRPr>
          </a:p>
          <a:p>
            <a:pPr>
              <a:lnSpc>
                <a:spcPct val="150000"/>
              </a:lnSpc>
            </a:pPr>
            <a:r>
              <a:rPr lang="pl-PL" sz="2000" dirty="0" smtClean="0">
                <a:latin typeface="Arial" panose="020B0604020202020204" pitchFamily="34" charset="0"/>
                <a:cs typeface="Arial" panose="020B0604020202020204" pitchFamily="34" charset="0"/>
              </a:rPr>
              <a:t>...lub... 				alternatywa 			</a:t>
            </a:r>
            <a:r>
              <a:rPr lang="pl-PL" sz="2000" dirty="0" smtClean="0">
                <a:latin typeface="Arial" panose="020B0604020202020204" pitchFamily="34" charset="0"/>
                <a:cs typeface="Arial" panose="020B0604020202020204" pitchFamily="34" charset="0"/>
                <a:sym typeface="Symbol"/>
              </a:rPr>
              <a:t></a:t>
            </a:r>
            <a:endParaRPr lang="pl-PL" sz="2000" dirty="0" smtClean="0">
              <a:latin typeface="Arial" panose="020B0604020202020204" pitchFamily="34" charset="0"/>
              <a:cs typeface="Arial" panose="020B0604020202020204" pitchFamily="34" charset="0"/>
            </a:endParaRPr>
          </a:p>
          <a:p>
            <a:pPr>
              <a:lnSpc>
                <a:spcPct val="150000"/>
              </a:lnSpc>
            </a:pPr>
            <a:r>
              <a:rPr lang="pl-PL" sz="2000" dirty="0" smtClean="0">
                <a:latin typeface="Arial" panose="020B0604020202020204" pitchFamily="34" charset="0"/>
                <a:cs typeface="Arial" panose="020B0604020202020204" pitchFamily="34" charset="0"/>
              </a:rPr>
              <a:t>...i... 				koniunkcja 			</a:t>
            </a:r>
            <a:r>
              <a:rPr lang="pl-PL" sz="2000" dirty="0" smtClean="0">
                <a:latin typeface="Arial" panose="020B0604020202020204" pitchFamily="34" charset="0"/>
                <a:cs typeface="Arial" panose="020B0604020202020204" pitchFamily="34" charset="0"/>
                <a:sym typeface="Symbol"/>
              </a:rPr>
              <a:t></a:t>
            </a:r>
            <a:endParaRPr lang="pl-PL" sz="2000" dirty="0" smtClean="0">
              <a:latin typeface="Arial" panose="020B0604020202020204" pitchFamily="34" charset="0"/>
              <a:cs typeface="Arial" panose="020B0604020202020204" pitchFamily="34" charset="0"/>
            </a:endParaRPr>
          </a:p>
          <a:p>
            <a:pPr>
              <a:lnSpc>
                <a:spcPct val="150000"/>
              </a:lnSpc>
            </a:pPr>
            <a:r>
              <a:rPr lang="pl-PL" sz="2000" dirty="0" smtClean="0">
                <a:latin typeface="Arial" panose="020B0604020202020204" pitchFamily="34" charset="0"/>
                <a:cs typeface="Arial" panose="020B0604020202020204" pitchFamily="34" charset="0"/>
              </a:rPr>
              <a:t>...</a:t>
            </a:r>
            <a:r>
              <a:rPr lang="pl-PL" sz="2000" dirty="0" err="1" smtClean="0">
                <a:latin typeface="Arial" panose="020B0604020202020204" pitchFamily="34" charset="0"/>
                <a:cs typeface="Arial" panose="020B0604020202020204" pitchFamily="34" charset="0"/>
              </a:rPr>
              <a:t>jeżeli...to</a:t>
            </a:r>
            <a:r>
              <a:rPr lang="pl-PL" sz="2000" dirty="0" smtClean="0">
                <a:latin typeface="Arial" panose="020B0604020202020204" pitchFamily="34" charset="0"/>
                <a:cs typeface="Arial" panose="020B0604020202020204" pitchFamily="34" charset="0"/>
              </a:rPr>
              <a:t>... 			implikacja 			</a:t>
            </a:r>
            <a:r>
              <a:rPr lang="pl-PL" sz="2000" dirty="0" smtClean="0">
                <a:latin typeface="Arial" panose="020B0604020202020204" pitchFamily="34" charset="0"/>
                <a:cs typeface="Arial" panose="020B0604020202020204" pitchFamily="34" charset="0"/>
                <a:sym typeface="Symbol"/>
              </a:rPr>
              <a:t></a:t>
            </a:r>
            <a:endParaRPr lang="pl-PL" sz="2000" dirty="0" smtClean="0">
              <a:latin typeface="Arial" panose="020B0604020202020204" pitchFamily="34" charset="0"/>
              <a:cs typeface="Arial" panose="020B0604020202020204" pitchFamily="34" charset="0"/>
            </a:endParaRPr>
          </a:p>
          <a:p>
            <a:pPr>
              <a:lnSpc>
                <a:spcPct val="150000"/>
              </a:lnSpc>
            </a:pPr>
            <a:r>
              <a:rPr lang="pl-PL" sz="2000" dirty="0" smtClean="0">
                <a:latin typeface="Arial" panose="020B0604020202020204" pitchFamily="34" charset="0"/>
                <a:cs typeface="Arial" panose="020B0604020202020204" pitchFamily="34" charset="0"/>
              </a:rPr>
              <a:t>...wtedy i tylko wtedy gdy…	równoważność 			</a:t>
            </a:r>
            <a:r>
              <a:rPr lang="pl-PL" sz="2000" dirty="0" smtClean="0">
                <a:latin typeface="Arial" panose="020B0604020202020204" pitchFamily="34" charset="0"/>
                <a:cs typeface="Arial" panose="020B0604020202020204" pitchFamily="34" charset="0"/>
                <a:sym typeface="Symbol"/>
              </a:rPr>
              <a:t></a:t>
            </a:r>
            <a:endParaRPr lang="pl-PL" sz="2000" dirty="0">
              <a:latin typeface="Arial" panose="020B0604020202020204" pitchFamily="34" charset="0"/>
              <a:cs typeface="Arial" panose="020B0604020202020204" pitchFamily="34" charset="0"/>
            </a:endParaRPr>
          </a:p>
        </p:txBody>
      </p:sp>
      <p:sp>
        <p:nvSpPr>
          <p:cNvPr id="3" name="Prostokąt 2"/>
          <p:cNvSpPr/>
          <p:nvPr/>
        </p:nvSpPr>
        <p:spPr>
          <a:xfrm>
            <a:off x="2123728" y="5321928"/>
            <a:ext cx="4572000" cy="1015663"/>
          </a:xfrm>
          <a:prstGeom prst="rect">
            <a:avLst/>
          </a:prstGeom>
        </p:spPr>
        <p:txBody>
          <a:bodyPr>
            <a:spAutoFit/>
          </a:bodyPr>
          <a:lstStyle/>
          <a:p>
            <a:r>
              <a:rPr lang="pl-PL" sz="2000" b="1" dirty="0" smtClean="0"/>
              <a:t>                    HIERARCHIA SPÓJNIKÓW</a:t>
            </a:r>
          </a:p>
          <a:p>
            <a:endParaRPr lang="pl-PL" sz="2000" b="1" dirty="0" smtClean="0"/>
          </a:p>
          <a:p>
            <a:r>
              <a:rPr lang="pl-PL" sz="2000" b="1" dirty="0" smtClean="0">
                <a:sym typeface="Symbol"/>
              </a:rPr>
              <a:t>	</a:t>
            </a:r>
            <a:r>
              <a:rPr lang="pl-PL" sz="2000" b="1" dirty="0" smtClean="0"/>
              <a:t>  </a:t>
            </a:r>
            <a:r>
              <a:rPr lang="pl-PL" sz="2000" b="1" i="1" dirty="0" smtClean="0"/>
              <a:t>;  </a:t>
            </a:r>
            <a:r>
              <a:rPr lang="pl-PL" sz="2000" b="1" dirty="0" smtClean="0">
                <a:sym typeface="Symbol"/>
              </a:rPr>
              <a:t>  ;    ;    ;  </a:t>
            </a:r>
            <a:endParaRPr lang="pl-PL" sz="2000" b="1" dirty="0"/>
          </a:p>
        </p:txBody>
      </p:sp>
      <p:sp>
        <p:nvSpPr>
          <p:cNvPr id="4" name="Symbol zastępczy numeru slajdu 3"/>
          <p:cNvSpPr>
            <a:spLocks noGrp="1"/>
          </p:cNvSpPr>
          <p:nvPr>
            <p:ph type="sldNum" sz="quarter" idx="12"/>
          </p:nvPr>
        </p:nvSpPr>
        <p:spPr/>
        <p:txBody>
          <a:bodyPr/>
          <a:lstStyle/>
          <a:p>
            <a:fld id="{AD0E5A88-7BC7-4173-BA3C-65B4C2B37C9C}" type="slidenum">
              <a:rPr lang="pl-PL" smtClean="0"/>
              <a:pPr/>
              <a:t>24</a:t>
            </a:fld>
            <a:endParaRPr lang="pl-PL"/>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25</a:t>
            </a:fld>
            <a:endParaRPr lang="pl-PL"/>
          </a:p>
        </p:txBody>
      </p:sp>
      <p:sp>
        <p:nvSpPr>
          <p:cNvPr id="3" name="Prostokąt 2"/>
          <p:cNvSpPr/>
          <p:nvPr/>
        </p:nvSpPr>
        <p:spPr>
          <a:xfrm>
            <a:off x="179512" y="620688"/>
            <a:ext cx="8606760" cy="5139869"/>
          </a:xfrm>
          <a:prstGeom prst="rect">
            <a:avLst/>
          </a:prstGeom>
        </p:spPr>
        <p:txBody>
          <a:bodyPr wrap="square">
            <a:spAutoFit/>
          </a:bodyPr>
          <a:lstStyle/>
          <a:p>
            <a:r>
              <a:rPr lang="pl-PL" sz="2000" b="1" dirty="0" smtClean="0">
                <a:latin typeface="Arial" pitchFamily="34" charset="0"/>
                <a:cs typeface="Arial" pitchFamily="34" charset="0"/>
              </a:rPr>
              <a:t>Zdania proste mogą być wartościowane (przyjmować wartości „1” (</a:t>
            </a:r>
            <a:r>
              <a:rPr lang="pl-PL" sz="2000" b="1" dirty="0" err="1" smtClean="0">
                <a:latin typeface="Arial" pitchFamily="34" charset="0"/>
                <a:cs typeface="Arial" pitchFamily="34" charset="0"/>
              </a:rPr>
              <a:t>true</a:t>
            </a:r>
            <a:r>
              <a:rPr lang="pl-PL" sz="2000" b="1" dirty="0" smtClean="0">
                <a:latin typeface="Arial" pitchFamily="34" charset="0"/>
                <a:cs typeface="Arial" pitchFamily="34" charset="0"/>
              </a:rPr>
              <a:t>) lub „0” (</a:t>
            </a:r>
            <a:r>
              <a:rPr lang="pl-PL" sz="2000" b="1" dirty="0" err="1" smtClean="0">
                <a:latin typeface="Arial" pitchFamily="34" charset="0"/>
                <a:cs typeface="Arial" pitchFamily="34" charset="0"/>
              </a:rPr>
              <a:t>false</a:t>
            </a:r>
            <a:r>
              <a:rPr lang="pl-PL" sz="2000" b="1" dirty="0" smtClean="0">
                <a:latin typeface="Arial" pitchFamily="34" charset="0"/>
                <a:cs typeface="Arial" pitchFamily="34" charset="0"/>
              </a:rPr>
              <a:t>), </a:t>
            </a:r>
          </a:p>
          <a:p>
            <a:r>
              <a:rPr lang="pl-PL" sz="2000" b="1" dirty="0" smtClean="0">
                <a:latin typeface="Arial" pitchFamily="34" charset="0"/>
                <a:cs typeface="Arial" pitchFamily="34" charset="0"/>
              </a:rPr>
              <a:t>np. </a:t>
            </a:r>
            <a:r>
              <a:rPr lang="pl-PL" sz="2800" b="1" dirty="0" smtClean="0">
                <a:latin typeface="Arial" pitchFamily="34" charset="0"/>
                <a:cs typeface="Arial" pitchFamily="34" charset="0"/>
              </a:rPr>
              <a:t>p </a:t>
            </a:r>
            <a:r>
              <a:rPr lang="pl-PL" sz="2800" b="1" dirty="0" smtClean="0">
                <a:latin typeface="Arial" pitchFamily="34" charset="0"/>
                <a:cs typeface="Arial" pitchFamily="34" charset="0"/>
                <a:sym typeface="Symbol"/>
              </a:rPr>
              <a:t> 1 </a:t>
            </a:r>
            <a:r>
              <a:rPr lang="pl-PL" sz="2000" b="1" dirty="0" smtClean="0">
                <a:latin typeface="Arial" pitchFamily="34" charset="0"/>
                <a:cs typeface="Arial" pitchFamily="34" charset="0"/>
                <a:sym typeface="Symbol"/>
              </a:rPr>
              <a:t>tzn. zmienna zdaniowa p przyjmuje wartość 1 (prawda).</a:t>
            </a:r>
            <a:endParaRPr lang="pl-PL" sz="2000" b="1" dirty="0" smtClean="0">
              <a:latin typeface="Arial" pitchFamily="34" charset="0"/>
              <a:cs typeface="Arial" pitchFamily="34" charset="0"/>
            </a:endParaRPr>
          </a:p>
          <a:p>
            <a:endParaRPr lang="pl-PL" sz="2000" b="1" dirty="0" smtClean="0">
              <a:latin typeface="Arial" pitchFamily="34" charset="0"/>
              <a:cs typeface="Arial" pitchFamily="34" charset="0"/>
            </a:endParaRPr>
          </a:p>
          <a:p>
            <a:endParaRPr lang="pl-PL" sz="2000" b="1" dirty="0" smtClean="0">
              <a:latin typeface="Arial" pitchFamily="34" charset="0"/>
              <a:cs typeface="Arial" pitchFamily="34" charset="0"/>
            </a:endParaRPr>
          </a:p>
          <a:p>
            <a:r>
              <a:rPr lang="pl-PL" sz="2000" b="1" dirty="0" smtClean="0">
                <a:latin typeface="Arial" pitchFamily="34" charset="0"/>
                <a:cs typeface="Arial" pitchFamily="34" charset="0"/>
              </a:rPr>
              <a:t>Zdania złożone wartościowane są zgodnie z wartościowaniem wchodzących w ich zakres zdań prostych oraz w zgodzie z łączącymi je spójnikami (operatorami) logicznymi.</a:t>
            </a:r>
          </a:p>
          <a:p>
            <a:endParaRPr lang="pl-PL" b="1" dirty="0" smtClean="0"/>
          </a:p>
          <a:p>
            <a:endParaRPr lang="pl-PL" sz="2400" b="1" dirty="0">
              <a:latin typeface="Arial" panose="020B0604020202020204" pitchFamily="34" charset="0"/>
              <a:cs typeface="Arial" panose="020B0604020202020204" pitchFamily="34" charset="0"/>
            </a:endParaRPr>
          </a:p>
          <a:p>
            <a:r>
              <a:rPr lang="pl-PL" sz="2400" b="1" dirty="0">
                <a:solidFill>
                  <a:prstClr val="black"/>
                </a:solidFill>
                <a:latin typeface="Arial" panose="020B0604020202020204" pitchFamily="34" charset="0"/>
                <a:cs typeface="Arial" panose="020B0604020202020204" pitchFamily="34" charset="0"/>
                <a:sym typeface="Symbol"/>
              </a:rPr>
              <a:t>b   </a:t>
            </a:r>
            <a:r>
              <a:rPr lang="pl-PL" sz="2400" b="1" dirty="0" smtClean="0">
                <a:solidFill>
                  <a:prstClr val="black"/>
                </a:solidFill>
                <a:latin typeface="Arial" panose="020B0604020202020204" pitchFamily="34" charset="0"/>
                <a:cs typeface="Arial" panose="020B0604020202020204" pitchFamily="34" charset="0"/>
                <a:sym typeface="Symbol"/>
              </a:rPr>
              <a:t>c</a:t>
            </a:r>
          </a:p>
          <a:p>
            <a:endParaRPr lang="pl-PL" sz="2400" b="1" dirty="0">
              <a:solidFill>
                <a:prstClr val="black"/>
              </a:solidFill>
              <a:latin typeface="Arial" panose="020B0604020202020204" pitchFamily="34" charset="0"/>
              <a:cs typeface="Arial" panose="020B0604020202020204" pitchFamily="34" charset="0"/>
              <a:sym typeface="Symbol"/>
            </a:endParaRPr>
          </a:p>
          <a:p>
            <a:r>
              <a:rPr lang="pl-PL" sz="2400" b="1" dirty="0">
                <a:solidFill>
                  <a:prstClr val="black"/>
                </a:solidFill>
                <a:latin typeface="Arial" panose="020B0604020202020204" pitchFamily="34" charset="0"/>
                <a:cs typeface="Arial" panose="020B0604020202020204" pitchFamily="34" charset="0"/>
                <a:sym typeface="Symbol"/>
              </a:rPr>
              <a:t>b   c</a:t>
            </a:r>
            <a:endParaRPr lang="pl-PL" sz="2400" b="1" dirty="0" smtClean="0">
              <a:latin typeface="Arial" panose="020B0604020202020204" pitchFamily="34" charset="0"/>
              <a:cs typeface="Arial" panose="020B0604020202020204" pitchFamily="34" charset="0"/>
            </a:endParaRPr>
          </a:p>
          <a:p>
            <a:endParaRPr lang="pl-PL" b="1" dirty="0" smtClean="0"/>
          </a:p>
          <a:p>
            <a:pPr lvl="0"/>
            <a:r>
              <a:rPr lang="pl-PL" sz="2800" b="1" dirty="0">
                <a:solidFill>
                  <a:prstClr val="black"/>
                </a:solidFill>
                <a:sym typeface="Symbol"/>
              </a:rPr>
              <a:t></a:t>
            </a:r>
            <a:r>
              <a:rPr lang="pl-PL" sz="2800" b="1" dirty="0">
                <a:solidFill>
                  <a:prstClr val="black"/>
                </a:solidFill>
              </a:rPr>
              <a:t>  </a:t>
            </a:r>
            <a:r>
              <a:rPr lang="pl-PL" sz="2800" b="1" i="1" dirty="0" smtClean="0">
                <a:solidFill>
                  <a:prstClr val="black"/>
                </a:solidFill>
              </a:rPr>
              <a:t>a </a:t>
            </a:r>
            <a:r>
              <a:rPr lang="pl-PL" sz="2800" b="1" dirty="0">
                <a:solidFill>
                  <a:prstClr val="black"/>
                </a:solidFill>
                <a:sym typeface="Symbol"/>
              </a:rPr>
              <a:t>  </a:t>
            </a:r>
            <a:r>
              <a:rPr lang="pl-PL" sz="2800" b="1" dirty="0" smtClean="0">
                <a:solidFill>
                  <a:prstClr val="black"/>
                </a:solidFill>
                <a:sym typeface="Symbol"/>
              </a:rPr>
              <a:t>b </a:t>
            </a:r>
            <a:r>
              <a:rPr lang="pl-PL" sz="2800" b="1" dirty="0">
                <a:solidFill>
                  <a:prstClr val="black"/>
                </a:solidFill>
                <a:sym typeface="Symbol"/>
              </a:rPr>
              <a:t>  </a:t>
            </a:r>
            <a:r>
              <a:rPr lang="pl-PL" sz="2800" b="1" dirty="0" smtClean="0">
                <a:solidFill>
                  <a:prstClr val="black"/>
                </a:solidFill>
                <a:sym typeface="Symbol"/>
              </a:rPr>
              <a:t>(c </a:t>
            </a:r>
            <a:r>
              <a:rPr lang="pl-PL" sz="2800" b="1" dirty="0">
                <a:solidFill>
                  <a:prstClr val="black"/>
                </a:solidFill>
                <a:sym typeface="Symbol"/>
              </a:rPr>
              <a:t> </a:t>
            </a:r>
            <a:r>
              <a:rPr lang="pl-PL" sz="2800" b="1" dirty="0" smtClean="0">
                <a:solidFill>
                  <a:prstClr val="black"/>
                </a:solidFill>
                <a:sym typeface="Symbol"/>
              </a:rPr>
              <a:t>d)   h</a:t>
            </a:r>
            <a:endParaRPr lang="pl-PL" sz="2800" b="1" dirty="0">
              <a:solidFill>
                <a:prstClr val="black"/>
              </a:solidFill>
            </a:endParaRPr>
          </a:p>
        </p:txBody>
      </p:sp>
    </p:spTree>
    <p:extLst>
      <p:ext uri="{BB962C8B-B14F-4D97-AF65-F5344CB8AC3E}">
        <p14:creationId xmlns:p14="http://schemas.microsoft.com/office/powerpoint/2010/main" val="190354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26</a:t>
            </a:fld>
            <a:endParaRPr lang="pl-PL"/>
          </a:p>
        </p:txBody>
      </p:sp>
      <p:sp>
        <p:nvSpPr>
          <p:cNvPr id="3" name="Prostokąt 2"/>
          <p:cNvSpPr/>
          <p:nvPr/>
        </p:nvSpPr>
        <p:spPr>
          <a:xfrm>
            <a:off x="39886" y="35809"/>
            <a:ext cx="8858280" cy="738664"/>
          </a:xfrm>
          <a:prstGeom prst="rect">
            <a:avLst/>
          </a:prstGeom>
        </p:spPr>
        <p:txBody>
          <a:bodyPr wrap="square">
            <a:spAutoFit/>
          </a:bodyPr>
          <a:lstStyle/>
          <a:p>
            <a:endParaRPr lang="pl-PL" b="1" dirty="0" smtClean="0"/>
          </a:p>
          <a:p>
            <a:r>
              <a:rPr lang="pl-PL" sz="2400" b="1" dirty="0" smtClean="0"/>
              <a:t>TABLICE WARTOŚCI LOGICZNYCH DLA POSZCZEGÓLNYCH SPÓJNIKÓW</a:t>
            </a:r>
          </a:p>
        </p:txBody>
      </p:sp>
      <p:graphicFrame>
        <p:nvGraphicFramePr>
          <p:cNvPr id="4" name="Tabela 3"/>
          <p:cNvGraphicFramePr>
            <a:graphicFrameLocks noGrp="1"/>
          </p:cNvGraphicFramePr>
          <p:nvPr>
            <p:extLst>
              <p:ext uri="{D42A27DB-BD31-4B8C-83A1-F6EECF244321}">
                <p14:modId xmlns:p14="http://schemas.microsoft.com/office/powerpoint/2010/main" val="403740911"/>
              </p:ext>
            </p:extLst>
          </p:nvPr>
        </p:nvGraphicFramePr>
        <p:xfrm>
          <a:off x="285720" y="2148266"/>
          <a:ext cx="1161204" cy="1203573"/>
        </p:xfrm>
        <a:graphic>
          <a:graphicData uri="http://schemas.openxmlformats.org/drawingml/2006/table">
            <a:tbl>
              <a:tblPr/>
              <a:tblGrid>
                <a:gridCol w="601568">
                  <a:extLst>
                    <a:ext uri="{9D8B030D-6E8A-4147-A177-3AD203B41FA5}">
                      <a16:colId xmlns:a16="http://schemas.microsoft.com/office/drawing/2014/main" val="20000"/>
                    </a:ext>
                  </a:extLst>
                </a:gridCol>
                <a:gridCol w="559636">
                  <a:extLst>
                    <a:ext uri="{9D8B030D-6E8A-4147-A177-3AD203B41FA5}">
                      <a16:colId xmlns:a16="http://schemas.microsoft.com/office/drawing/2014/main" val="20001"/>
                    </a:ext>
                  </a:extLst>
                </a:gridCol>
              </a:tblGrid>
              <a:tr h="401191">
                <a:tc>
                  <a:txBody>
                    <a:bodyPr/>
                    <a:lstStyle/>
                    <a:p>
                      <a:pPr algn="ctr">
                        <a:spcAft>
                          <a:spcPts val="0"/>
                        </a:spcAft>
                      </a:pPr>
                      <a:r>
                        <a:rPr lang="pl-PL" sz="2000" b="1">
                          <a:latin typeface="Arial" pitchFamily="34" charset="0"/>
                          <a:ea typeface="Times New Roman"/>
                          <a:cs typeface="Arial" pitchFamily="34" charset="0"/>
                        </a:rPr>
                        <a:t>p</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sym typeface="Symbol"/>
                        </a:rPr>
                        <a:t></a:t>
                      </a:r>
                      <a:r>
                        <a:rPr lang="pl-PL" sz="2000" b="1" i="1">
                          <a:latin typeface="Arial" pitchFamily="34" charset="0"/>
                          <a:ea typeface="Times New Roman"/>
                          <a:cs typeface="Arial" pitchFamily="34" charset="0"/>
                        </a:rPr>
                        <a:t>p</a:t>
                      </a:r>
                      <a:endParaRPr lang="pl-PL" sz="2000" b="1">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191">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191">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2870046876"/>
              </p:ext>
            </p:extLst>
          </p:nvPr>
        </p:nvGraphicFramePr>
        <p:xfrm>
          <a:off x="2381156" y="2202313"/>
          <a:ext cx="2087870" cy="1958330"/>
        </p:xfrm>
        <a:graphic>
          <a:graphicData uri="http://schemas.openxmlformats.org/drawingml/2006/table">
            <a:tbl>
              <a:tblPr/>
              <a:tblGrid>
                <a:gridCol w="614080">
                  <a:extLst>
                    <a:ext uri="{9D8B030D-6E8A-4147-A177-3AD203B41FA5}">
                      <a16:colId xmlns:a16="http://schemas.microsoft.com/office/drawing/2014/main" val="20000"/>
                    </a:ext>
                  </a:extLst>
                </a:gridCol>
                <a:gridCol w="544995">
                  <a:extLst>
                    <a:ext uri="{9D8B030D-6E8A-4147-A177-3AD203B41FA5}">
                      <a16:colId xmlns:a16="http://schemas.microsoft.com/office/drawing/2014/main" val="20001"/>
                    </a:ext>
                  </a:extLst>
                </a:gridCol>
                <a:gridCol w="928795">
                  <a:extLst>
                    <a:ext uri="{9D8B030D-6E8A-4147-A177-3AD203B41FA5}">
                      <a16:colId xmlns:a16="http://schemas.microsoft.com/office/drawing/2014/main" val="20002"/>
                    </a:ext>
                  </a:extLst>
                </a:gridCol>
              </a:tblGrid>
              <a:tr h="391666">
                <a:tc>
                  <a:txBody>
                    <a:bodyPr/>
                    <a:lstStyle/>
                    <a:p>
                      <a:pPr algn="ctr">
                        <a:spcAft>
                          <a:spcPts val="0"/>
                        </a:spcAft>
                      </a:pPr>
                      <a:r>
                        <a:rPr lang="pl-PL" sz="2000" b="1" dirty="0">
                          <a:latin typeface="Arial" pitchFamily="34" charset="0"/>
                          <a:ea typeface="Times New Roman"/>
                          <a:cs typeface="Arial" pitchFamily="34" charset="0"/>
                        </a:rPr>
                        <a:t>p</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p </a:t>
                      </a:r>
                      <a:r>
                        <a:rPr lang="pl-PL" sz="2000" b="1">
                          <a:latin typeface="Arial" pitchFamily="34" charset="0"/>
                          <a:ea typeface="Times New Roman"/>
                          <a:cs typeface="Arial" pitchFamily="34" charset="0"/>
                          <a:sym typeface="Symbol"/>
                        </a:rPr>
                        <a:t></a:t>
                      </a:r>
                      <a:r>
                        <a:rPr lang="pl-PL" sz="2000" b="1">
                          <a:latin typeface="Arial" pitchFamily="34" charset="0"/>
                          <a:ea typeface="Times New Roman"/>
                          <a:cs typeface="Arial" pitchFamily="34" charset="0"/>
                        </a:rPr>
                        <a:t> 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1666">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1666">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1666">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1666">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1955322172"/>
              </p:ext>
            </p:extLst>
          </p:nvPr>
        </p:nvGraphicFramePr>
        <p:xfrm>
          <a:off x="5652120" y="2202313"/>
          <a:ext cx="2664296" cy="2041580"/>
        </p:xfrm>
        <a:graphic>
          <a:graphicData uri="http://schemas.openxmlformats.org/drawingml/2006/table">
            <a:tbl>
              <a:tblPr/>
              <a:tblGrid>
                <a:gridCol w="783617">
                  <a:extLst>
                    <a:ext uri="{9D8B030D-6E8A-4147-A177-3AD203B41FA5}">
                      <a16:colId xmlns:a16="http://schemas.microsoft.com/office/drawing/2014/main" val="20000"/>
                    </a:ext>
                  </a:extLst>
                </a:gridCol>
                <a:gridCol w="783617">
                  <a:extLst>
                    <a:ext uri="{9D8B030D-6E8A-4147-A177-3AD203B41FA5}">
                      <a16:colId xmlns:a16="http://schemas.microsoft.com/office/drawing/2014/main" val="20001"/>
                    </a:ext>
                  </a:extLst>
                </a:gridCol>
                <a:gridCol w="1097062">
                  <a:extLst>
                    <a:ext uri="{9D8B030D-6E8A-4147-A177-3AD203B41FA5}">
                      <a16:colId xmlns:a16="http://schemas.microsoft.com/office/drawing/2014/main" val="20002"/>
                    </a:ext>
                  </a:extLst>
                </a:gridCol>
              </a:tblGrid>
              <a:tr h="408316">
                <a:tc>
                  <a:txBody>
                    <a:bodyPr/>
                    <a:lstStyle/>
                    <a:p>
                      <a:pPr algn="ctr">
                        <a:spcAft>
                          <a:spcPts val="0"/>
                        </a:spcAft>
                      </a:pPr>
                      <a:r>
                        <a:rPr lang="pl-PL" sz="2000" b="1" dirty="0" smtClean="0">
                          <a:latin typeface="Arial" pitchFamily="34" charset="0"/>
                          <a:ea typeface="Times New Roman"/>
                          <a:cs typeface="Arial" pitchFamily="34" charset="0"/>
                        </a:rPr>
                        <a:t>p</a:t>
                      </a:r>
                      <a:endParaRPr lang="pl-PL" sz="2000" b="1" dirty="0">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p</a:t>
                      </a:r>
                      <a:r>
                        <a:rPr lang="pl-PL" sz="2000" b="1">
                          <a:latin typeface="Arial" pitchFamily="34" charset="0"/>
                          <a:ea typeface="Times New Roman"/>
                          <a:cs typeface="Arial" pitchFamily="34" charset="0"/>
                          <a:sym typeface="Symbol"/>
                        </a:rPr>
                        <a:t></a:t>
                      </a:r>
                      <a:r>
                        <a:rPr lang="pl-PL" sz="2000" b="1">
                          <a:latin typeface="Arial" pitchFamily="34" charset="0"/>
                          <a:ea typeface="Times New Roman"/>
                          <a:cs typeface="Arial" pitchFamily="34" charset="0"/>
                        </a:rPr>
                        <a:t>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8316">
                <a:tc>
                  <a:txBody>
                    <a:bodyPr/>
                    <a:lstStyle/>
                    <a:p>
                      <a:pPr algn="ctr">
                        <a:spcAft>
                          <a:spcPts val="0"/>
                        </a:spcAft>
                      </a:pPr>
                      <a:r>
                        <a:rPr lang="pl-PL" sz="2000" b="1" smtClean="0">
                          <a:latin typeface="Arial" pitchFamily="34" charset="0"/>
                          <a:ea typeface="Times New Roman"/>
                          <a:cs typeface="Arial" pitchFamily="34" charset="0"/>
                        </a:rPr>
                        <a:t>0</a:t>
                      </a:r>
                      <a:endParaRPr lang="pl-PL" sz="2000" b="1">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8316">
                <a:tc>
                  <a:txBody>
                    <a:bodyPr/>
                    <a:lstStyle/>
                    <a:p>
                      <a:pPr algn="ctr">
                        <a:spcAft>
                          <a:spcPts val="0"/>
                        </a:spcAft>
                      </a:pPr>
                      <a:r>
                        <a:rPr lang="pl-PL" sz="2000" b="1" smtClean="0">
                          <a:latin typeface="Arial" pitchFamily="34" charset="0"/>
                          <a:ea typeface="Times New Roman"/>
                          <a:cs typeface="Arial" pitchFamily="34" charset="0"/>
                        </a:rPr>
                        <a:t>0</a:t>
                      </a:r>
                      <a:endParaRPr lang="pl-PL" sz="2000" b="1">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8316">
                <a:tc>
                  <a:txBody>
                    <a:bodyPr/>
                    <a:lstStyle/>
                    <a:p>
                      <a:pPr algn="ctr">
                        <a:spcAft>
                          <a:spcPts val="0"/>
                        </a:spcAft>
                      </a:pPr>
                      <a:r>
                        <a:rPr lang="pl-PL" sz="2000" b="1" smtClean="0">
                          <a:latin typeface="Arial" pitchFamily="34" charset="0"/>
                          <a:ea typeface="Times New Roman"/>
                          <a:cs typeface="Arial" pitchFamily="34" charset="0"/>
                        </a:rPr>
                        <a:t>1</a:t>
                      </a:r>
                      <a:endParaRPr lang="pl-PL" sz="2000" b="1">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8316">
                <a:tc>
                  <a:txBody>
                    <a:bodyPr/>
                    <a:lstStyle/>
                    <a:p>
                      <a:pPr algn="ctr">
                        <a:spcAft>
                          <a:spcPts val="0"/>
                        </a:spcAft>
                      </a:pPr>
                      <a:r>
                        <a:rPr lang="pl-PL" sz="2000" b="1" dirty="0" smtClean="0">
                          <a:latin typeface="Arial" pitchFamily="34" charset="0"/>
                          <a:ea typeface="Times New Roman"/>
                          <a:cs typeface="Arial" pitchFamily="34" charset="0"/>
                        </a:rPr>
                        <a:t>1</a:t>
                      </a:r>
                      <a:endParaRPr lang="pl-PL" sz="2000" b="1" dirty="0">
                        <a:latin typeface="Arial" pitchFamily="34" charset="0"/>
                        <a:ea typeface="Times New Roman"/>
                        <a:cs typeface="Arial" pitchFamily="34"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7" name="Tabela 6"/>
          <p:cNvGraphicFramePr>
            <a:graphicFrameLocks noGrp="1"/>
          </p:cNvGraphicFramePr>
          <p:nvPr>
            <p:extLst>
              <p:ext uri="{D42A27DB-BD31-4B8C-83A1-F6EECF244321}">
                <p14:modId xmlns:p14="http://schemas.microsoft.com/office/powerpoint/2010/main" val="3575491995"/>
              </p:ext>
            </p:extLst>
          </p:nvPr>
        </p:nvGraphicFramePr>
        <p:xfrm>
          <a:off x="4572000" y="5014912"/>
          <a:ext cx="3168351" cy="1798465"/>
        </p:xfrm>
        <a:graphic>
          <a:graphicData uri="http://schemas.openxmlformats.org/drawingml/2006/table">
            <a:tbl>
              <a:tblPr/>
              <a:tblGrid>
                <a:gridCol w="931868">
                  <a:extLst>
                    <a:ext uri="{9D8B030D-6E8A-4147-A177-3AD203B41FA5}">
                      <a16:colId xmlns:a16="http://schemas.microsoft.com/office/drawing/2014/main" val="20000"/>
                    </a:ext>
                  </a:extLst>
                </a:gridCol>
                <a:gridCol w="931868">
                  <a:extLst>
                    <a:ext uri="{9D8B030D-6E8A-4147-A177-3AD203B41FA5}">
                      <a16:colId xmlns:a16="http://schemas.microsoft.com/office/drawing/2014/main" val="20001"/>
                    </a:ext>
                  </a:extLst>
                </a:gridCol>
                <a:gridCol w="1304615">
                  <a:extLst>
                    <a:ext uri="{9D8B030D-6E8A-4147-A177-3AD203B41FA5}">
                      <a16:colId xmlns:a16="http://schemas.microsoft.com/office/drawing/2014/main" val="20002"/>
                    </a:ext>
                  </a:extLst>
                </a:gridCol>
              </a:tblGrid>
              <a:tr h="359693">
                <a:tc>
                  <a:txBody>
                    <a:bodyPr/>
                    <a:lstStyle/>
                    <a:p>
                      <a:pPr algn="ctr">
                        <a:spcAft>
                          <a:spcPts val="0"/>
                        </a:spcAft>
                      </a:pPr>
                      <a:r>
                        <a:rPr lang="pl-PL" sz="2000" b="1">
                          <a:latin typeface="Arial" pitchFamily="34" charset="0"/>
                          <a:ea typeface="Times New Roman"/>
                          <a:cs typeface="Arial" pitchFamily="34" charset="0"/>
                        </a:rPr>
                        <a:t>p</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p </a:t>
                      </a:r>
                      <a:r>
                        <a:rPr lang="pl-PL" sz="2000" b="1">
                          <a:latin typeface="Arial" pitchFamily="34" charset="0"/>
                          <a:ea typeface="Times New Roman"/>
                          <a:cs typeface="Arial" pitchFamily="34" charset="0"/>
                          <a:sym typeface="Symbol"/>
                        </a:rPr>
                        <a:t></a:t>
                      </a:r>
                      <a:r>
                        <a:rPr lang="pl-PL" sz="2000" b="1">
                          <a:latin typeface="Arial" pitchFamily="34" charset="0"/>
                          <a:ea typeface="Times New Roman"/>
                          <a:cs typeface="Arial" pitchFamily="34" charset="0"/>
                        </a:rPr>
                        <a:t> 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9693">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9693">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693">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9693">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ela 7"/>
          <p:cNvGraphicFramePr>
            <a:graphicFrameLocks noGrp="1"/>
          </p:cNvGraphicFramePr>
          <p:nvPr>
            <p:extLst>
              <p:ext uri="{D42A27DB-BD31-4B8C-83A1-F6EECF244321}">
                <p14:modId xmlns:p14="http://schemas.microsoft.com/office/powerpoint/2010/main" val="1382163081"/>
              </p:ext>
            </p:extLst>
          </p:nvPr>
        </p:nvGraphicFramePr>
        <p:xfrm>
          <a:off x="285720" y="5014912"/>
          <a:ext cx="2774112" cy="1843090"/>
        </p:xfrm>
        <a:graphic>
          <a:graphicData uri="http://schemas.openxmlformats.org/drawingml/2006/table">
            <a:tbl>
              <a:tblPr/>
              <a:tblGrid>
                <a:gridCol w="806428">
                  <a:extLst>
                    <a:ext uri="{9D8B030D-6E8A-4147-A177-3AD203B41FA5}">
                      <a16:colId xmlns:a16="http://schemas.microsoft.com/office/drawing/2014/main" val="20000"/>
                    </a:ext>
                  </a:extLst>
                </a:gridCol>
                <a:gridCol w="806428">
                  <a:extLst>
                    <a:ext uri="{9D8B030D-6E8A-4147-A177-3AD203B41FA5}">
                      <a16:colId xmlns:a16="http://schemas.microsoft.com/office/drawing/2014/main" val="20001"/>
                    </a:ext>
                  </a:extLst>
                </a:gridCol>
                <a:gridCol w="1161256">
                  <a:extLst>
                    <a:ext uri="{9D8B030D-6E8A-4147-A177-3AD203B41FA5}">
                      <a16:colId xmlns:a16="http://schemas.microsoft.com/office/drawing/2014/main" val="20002"/>
                    </a:ext>
                  </a:extLst>
                </a:gridCol>
              </a:tblGrid>
              <a:tr h="368618">
                <a:tc>
                  <a:txBody>
                    <a:bodyPr/>
                    <a:lstStyle/>
                    <a:p>
                      <a:pPr algn="ctr">
                        <a:spcAft>
                          <a:spcPts val="0"/>
                        </a:spcAft>
                      </a:pPr>
                      <a:r>
                        <a:rPr lang="pl-PL" sz="2000" b="1" dirty="0">
                          <a:latin typeface="Arial" pitchFamily="34" charset="0"/>
                          <a:ea typeface="Times New Roman"/>
                          <a:cs typeface="Arial" pitchFamily="34" charset="0"/>
                        </a:rPr>
                        <a:t>p</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p</a:t>
                      </a:r>
                      <a:r>
                        <a:rPr lang="pl-PL" sz="2000" b="1">
                          <a:latin typeface="Arial" pitchFamily="34" charset="0"/>
                          <a:ea typeface="Times New Roman"/>
                          <a:cs typeface="Arial" pitchFamily="34" charset="0"/>
                          <a:sym typeface="Symbol"/>
                        </a:rPr>
                        <a:t></a:t>
                      </a:r>
                      <a:r>
                        <a:rPr lang="pl-PL" sz="2000" b="1">
                          <a:latin typeface="Arial" pitchFamily="34" charset="0"/>
                          <a:ea typeface="Times New Roman"/>
                          <a:cs typeface="Arial" pitchFamily="34" charset="0"/>
                        </a:rPr>
                        <a:t> q</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8618">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8618">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8618">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8618">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000" b="1" dirty="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Prostokąt 8"/>
          <p:cNvSpPr/>
          <p:nvPr/>
        </p:nvSpPr>
        <p:spPr>
          <a:xfrm>
            <a:off x="285720" y="1600339"/>
            <a:ext cx="1026691" cy="400110"/>
          </a:xfrm>
          <a:prstGeom prst="rect">
            <a:avLst/>
          </a:prstGeom>
        </p:spPr>
        <p:txBody>
          <a:bodyPr wrap="none">
            <a:spAutoFit/>
          </a:bodyPr>
          <a:lstStyle/>
          <a:p>
            <a:r>
              <a:rPr lang="pl-PL" sz="2000" b="1" dirty="0" smtClean="0"/>
              <a:t>Negacja</a:t>
            </a:r>
            <a:endParaRPr lang="pl-PL" sz="2000" b="1" dirty="0"/>
          </a:p>
        </p:txBody>
      </p:sp>
      <p:sp>
        <p:nvSpPr>
          <p:cNvPr id="10" name="Prostokąt 9"/>
          <p:cNvSpPr/>
          <p:nvPr/>
        </p:nvSpPr>
        <p:spPr>
          <a:xfrm>
            <a:off x="2267744" y="1630622"/>
            <a:ext cx="1497141" cy="400110"/>
          </a:xfrm>
          <a:prstGeom prst="rect">
            <a:avLst/>
          </a:prstGeom>
        </p:spPr>
        <p:txBody>
          <a:bodyPr wrap="none">
            <a:spAutoFit/>
          </a:bodyPr>
          <a:lstStyle/>
          <a:p>
            <a:r>
              <a:rPr lang="pl-PL" sz="2000" b="1" dirty="0" smtClean="0"/>
              <a:t>Alternatywa</a:t>
            </a:r>
            <a:endParaRPr lang="pl-PL" sz="2000" b="1" dirty="0"/>
          </a:p>
        </p:txBody>
      </p:sp>
      <p:sp>
        <p:nvSpPr>
          <p:cNvPr id="11" name="Prostokąt 10"/>
          <p:cNvSpPr/>
          <p:nvPr/>
        </p:nvSpPr>
        <p:spPr>
          <a:xfrm>
            <a:off x="5363732" y="1598633"/>
            <a:ext cx="1353127" cy="400110"/>
          </a:xfrm>
          <a:prstGeom prst="rect">
            <a:avLst/>
          </a:prstGeom>
        </p:spPr>
        <p:txBody>
          <a:bodyPr wrap="none">
            <a:spAutoFit/>
          </a:bodyPr>
          <a:lstStyle/>
          <a:p>
            <a:r>
              <a:rPr lang="pl-PL" sz="2000" b="1" dirty="0" smtClean="0"/>
              <a:t>Koniunkcja</a:t>
            </a:r>
            <a:endParaRPr lang="pl-PL" sz="2000" b="1" dirty="0"/>
          </a:p>
        </p:txBody>
      </p:sp>
      <p:sp>
        <p:nvSpPr>
          <p:cNvPr id="34" name="Prostokąt 33"/>
          <p:cNvSpPr/>
          <p:nvPr/>
        </p:nvSpPr>
        <p:spPr>
          <a:xfrm>
            <a:off x="285720" y="4403112"/>
            <a:ext cx="1271567" cy="400110"/>
          </a:xfrm>
          <a:prstGeom prst="rect">
            <a:avLst/>
          </a:prstGeom>
        </p:spPr>
        <p:txBody>
          <a:bodyPr wrap="none">
            <a:spAutoFit/>
          </a:bodyPr>
          <a:lstStyle/>
          <a:p>
            <a:r>
              <a:rPr lang="pl-PL" sz="2000" b="1" dirty="0" smtClean="0"/>
              <a:t>Implikacja</a:t>
            </a:r>
            <a:endParaRPr lang="pl-PL" sz="2000" b="1" dirty="0"/>
          </a:p>
        </p:txBody>
      </p:sp>
      <p:sp>
        <p:nvSpPr>
          <p:cNvPr id="35" name="Prostokąt 34"/>
          <p:cNvSpPr/>
          <p:nvPr/>
        </p:nvSpPr>
        <p:spPr>
          <a:xfrm>
            <a:off x="4496169" y="4527430"/>
            <a:ext cx="1830694" cy="400110"/>
          </a:xfrm>
          <a:prstGeom prst="rect">
            <a:avLst/>
          </a:prstGeom>
        </p:spPr>
        <p:txBody>
          <a:bodyPr wrap="none">
            <a:spAutoFit/>
          </a:bodyPr>
          <a:lstStyle/>
          <a:p>
            <a:r>
              <a:rPr lang="pl-PL" sz="2000" b="1" dirty="0" smtClean="0"/>
              <a:t>Równoważność</a:t>
            </a:r>
            <a:endParaRPr lang="pl-PL"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1799473082"/>
              </p:ext>
            </p:extLst>
          </p:nvPr>
        </p:nvGraphicFramePr>
        <p:xfrm>
          <a:off x="571472" y="1428733"/>
          <a:ext cx="2071702" cy="1856250"/>
        </p:xfrm>
        <a:graphic>
          <a:graphicData uri="http://schemas.openxmlformats.org/drawingml/2006/table">
            <a:tbl>
              <a:tblPr/>
              <a:tblGrid>
                <a:gridCol w="1035851">
                  <a:extLst>
                    <a:ext uri="{9D8B030D-6E8A-4147-A177-3AD203B41FA5}">
                      <a16:colId xmlns:a16="http://schemas.microsoft.com/office/drawing/2014/main" val="20000"/>
                    </a:ext>
                  </a:extLst>
                </a:gridCol>
                <a:gridCol w="1035851">
                  <a:extLst>
                    <a:ext uri="{9D8B030D-6E8A-4147-A177-3AD203B41FA5}">
                      <a16:colId xmlns:a16="http://schemas.microsoft.com/office/drawing/2014/main" val="20001"/>
                    </a:ext>
                  </a:extLst>
                </a:gridCol>
              </a:tblGrid>
              <a:tr h="618750">
                <a:tc>
                  <a:txBody>
                    <a:bodyPr/>
                    <a:lstStyle/>
                    <a:p>
                      <a:pPr algn="ctr">
                        <a:spcAft>
                          <a:spcPts val="0"/>
                        </a:spcAft>
                      </a:pPr>
                      <a:r>
                        <a:rPr lang="en-US" sz="2000" b="1" dirty="0">
                          <a:latin typeface="Arial"/>
                          <a:ea typeface="Times New Roman"/>
                        </a:rPr>
                        <a:t>p</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2400" b="0" dirty="0" err="1">
                          <a:latin typeface="Arial"/>
                          <a:ea typeface="Times New Roman"/>
                          <a:cs typeface="Arial"/>
                          <a:sym typeface="Symbol"/>
                        </a:rPr>
                        <a:t></a:t>
                      </a:r>
                      <a:r>
                        <a:rPr lang="pl-PL" sz="2000" b="1" dirty="0" err="1">
                          <a:latin typeface="Arial"/>
                          <a:ea typeface="Times New Roman"/>
                        </a:rPr>
                        <a:t>p</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8750">
                <a:tc>
                  <a:txBody>
                    <a:bodyPr/>
                    <a:lstStyle/>
                    <a:p>
                      <a:pPr algn="ctr">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dirty="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8750">
                <a:tc>
                  <a:txBody>
                    <a:bodyPr/>
                    <a:lstStyle/>
                    <a:p>
                      <a:pPr algn="ctr">
                        <a:spcAft>
                          <a:spcPts val="0"/>
                        </a:spcAft>
                      </a:pPr>
                      <a:r>
                        <a:rPr lang="en-US" sz="2000" b="1">
                          <a:latin typeface="Arial"/>
                          <a:ea typeface="Times New Roman"/>
                        </a:rPr>
                        <a:t>1</a:t>
                      </a:r>
                      <a:endParaRPr lang="pl-PL"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 name="Tabela 2"/>
          <p:cNvGraphicFramePr>
            <a:graphicFrameLocks noGrp="1"/>
          </p:cNvGraphicFramePr>
          <p:nvPr>
            <p:extLst>
              <p:ext uri="{D42A27DB-BD31-4B8C-83A1-F6EECF244321}">
                <p14:modId xmlns:p14="http://schemas.microsoft.com/office/powerpoint/2010/main" val="3991607731"/>
              </p:ext>
            </p:extLst>
          </p:nvPr>
        </p:nvGraphicFramePr>
        <p:xfrm>
          <a:off x="6072198" y="1428735"/>
          <a:ext cx="2286017" cy="1847505"/>
        </p:xfrm>
        <a:graphic>
          <a:graphicData uri="http://schemas.openxmlformats.org/drawingml/2006/table">
            <a:tbl>
              <a:tblPr/>
              <a:tblGrid>
                <a:gridCol w="721900">
                  <a:extLst>
                    <a:ext uri="{9D8B030D-6E8A-4147-A177-3AD203B41FA5}">
                      <a16:colId xmlns:a16="http://schemas.microsoft.com/office/drawing/2014/main" val="20000"/>
                    </a:ext>
                  </a:extLst>
                </a:gridCol>
                <a:gridCol w="721900">
                  <a:extLst>
                    <a:ext uri="{9D8B030D-6E8A-4147-A177-3AD203B41FA5}">
                      <a16:colId xmlns:a16="http://schemas.microsoft.com/office/drawing/2014/main" val="20001"/>
                    </a:ext>
                  </a:extLst>
                </a:gridCol>
                <a:gridCol w="842217">
                  <a:extLst>
                    <a:ext uri="{9D8B030D-6E8A-4147-A177-3AD203B41FA5}">
                      <a16:colId xmlns:a16="http://schemas.microsoft.com/office/drawing/2014/main" val="20002"/>
                    </a:ext>
                  </a:extLst>
                </a:gridCol>
              </a:tblGrid>
              <a:tr h="638424">
                <a:tc>
                  <a:txBody>
                    <a:bodyPr/>
                    <a:lstStyle/>
                    <a:p>
                      <a:pPr algn="l">
                        <a:spcAft>
                          <a:spcPts val="0"/>
                        </a:spcAft>
                      </a:pPr>
                      <a:r>
                        <a:rPr lang="pl-PL" sz="2400" b="1" dirty="0" smtClean="0">
                          <a:latin typeface="Arial"/>
                          <a:ea typeface="Times New Roman"/>
                          <a:cs typeface="Arial"/>
                          <a:sym typeface="Symbol"/>
                        </a:rPr>
                        <a:t> </a:t>
                      </a:r>
                      <a:endParaRPr lang="pl-PL"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1438">
                <a:tc>
                  <a:txBody>
                    <a:bodyPr/>
                    <a:lstStyle/>
                    <a:p>
                      <a:pPr algn="l">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7643">
                <a:tc>
                  <a:txBody>
                    <a:bodyPr/>
                    <a:lstStyle/>
                    <a:p>
                      <a:pPr algn="l">
                        <a:spcAft>
                          <a:spcPts val="0"/>
                        </a:spcAft>
                      </a:pPr>
                      <a:r>
                        <a:rPr lang="en-US" sz="2000" b="1">
                          <a:latin typeface="Arial"/>
                          <a:ea typeface="Times New Roman"/>
                        </a:rPr>
                        <a:t>1</a:t>
                      </a:r>
                      <a:endParaRPr lang="pl-PL"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ela 3"/>
          <p:cNvGraphicFramePr>
            <a:graphicFrameLocks noGrp="1"/>
          </p:cNvGraphicFramePr>
          <p:nvPr>
            <p:extLst>
              <p:ext uri="{D42A27DB-BD31-4B8C-83A1-F6EECF244321}">
                <p14:modId xmlns:p14="http://schemas.microsoft.com/office/powerpoint/2010/main" val="2139817538"/>
              </p:ext>
            </p:extLst>
          </p:nvPr>
        </p:nvGraphicFramePr>
        <p:xfrm>
          <a:off x="3143241" y="1428736"/>
          <a:ext cx="2220847" cy="1856246"/>
        </p:xfrm>
        <a:graphic>
          <a:graphicData uri="http://schemas.openxmlformats.org/drawingml/2006/table">
            <a:tbl>
              <a:tblPr/>
              <a:tblGrid>
                <a:gridCol w="858822">
                  <a:extLst>
                    <a:ext uri="{9D8B030D-6E8A-4147-A177-3AD203B41FA5}">
                      <a16:colId xmlns:a16="http://schemas.microsoft.com/office/drawing/2014/main" val="20000"/>
                    </a:ext>
                  </a:extLst>
                </a:gridCol>
                <a:gridCol w="763397">
                  <a:extLst>
                    <a:ext uri="{9D8B030D-6E8A-4147-A177-3AD203B41FA5}">
                      <a16:colId xmlns:a16="http://schemas.microsoft.com/office/drawing/2014/main" val="20001"/>
                    </a:ext>
                  </a:extLst>
                </a:gridCol>
                <a:gridCol w="598628">
                  <a:extLst>
                    <a:ext uri="{9D8B030D-6E8A-4147-A177-3AD203B41FA5}">
                      <a16:colId xmlns:a16="http://schemas.microsoft.com/office/drawing/2014/main" val="20002"/>
                    </a:ext>
                  </a:extLst>
                </a:gridCol>
              </a:tblGrid>
              <a:tr h="609533">
                <a:tc>
                  <a:txBody>
                    <a:bodyPr/>
                    <a:lstStyle/>
                    <a:p>
                      <a:pPr algn="l">
                        <a:spcBef>
                          <a:spcPts val="0"/>
                        </a:spcBef>
                        <a:spcAft>
                          <a:spcPts val="1200"/>
                        </a:spcAft>
                      </a:pPr>
                      <a:r>
                        <a:rPr lang="pl-PL" sz="2400" b="1" dirty="0" smtClean="0">
                          <a:latin typeface="Arial"/>
                          <a:ea typeface="Times New Roman"/>
                          <a:cs typeface="Arial"/>
                          <a:sym typeface="Symbol"/>
                        </a:rPr>
                        <a:t>   </a:t>
                      </a:r>
                      <a:endParaRPr lang="pl-PL" sz="24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0"/>
                        </a:spcBef>
                        <a:spcAft>
                          <a:spcPts val="120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0"/>
                        </a:spcBef>
                        <a:spcAft>
                          <a:spcPts val="120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9260">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7453">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pl-PL" sz="2000" b="1" dirty="0" smtClean="0">
                          <a:latin typeface="Arial"/>
                          <a:ea typeface="Times New Roman"/>
                        </a:rPr>
                        <a:t> </a:t>
                      </a:r>
                      <a:r>
                        <a:rPr lang="en-US" sz="2000" b="1" dirty="0" smtClean="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2937941415"/>
              </p:ext>
            </p:extLst>
          </p:nvPr>
        </p:nvGraphicFramePr>
        <p:xfrm>
          <a:off x="785786" y="4429132"/>
          <a:ext cx="2000264" cy="1808179"/>
        </p:xfrm>
        <a:graphic>
          <a:graphicData uri="http://schemas.openxmlformats.org/drawingml/2006/table">
            <a:tbl>
              <a:tblPr/>
              <a:tblGrid>
                <a:gridCol w="608776">
                  <a:extLst>
                    <a:ext uri="{9D8B030D-6E8A-4147-A177-3AD203B41FA5}">
                      <a16:colId xmlns:a16="http://schemas.microsoft.com/office/drawing/2014/main" val="20000"/>
                    </a:ext>
                  </a:extLst>
                </a:gridCol>
                <a:gridCol w="782712">
                  <a:extLst>
                    <a:ext uri="{9D8B030D-6E8A-4147-A177-3AD203B41FA5}">
                      <a16:colId xmlns:a16="http://schemas.microsoft.com/office/drawing/2014/main" val="20001"/>
                    </a:ext>
                  </a:extLst>
                </a:gridCol>
                <a:gridCol w="608776">
                  <a:extLst>
                    <a:ext uri="{9D8B030D-6E8A-4147-A177-3AD203B41FA5}">
                      <a16:colId xmlns:a16="http://schemas.microsoft.com/office/drawing/2014/main" val="20002"/>
                    </a:ext>
                  </a:extLst>
                </a:gridCol>
              </a:tblGrid>
              <a:tr h="650129">
                <a:tc>
                  <a:txBody>
                    <a:bodyPr/>
                    <a:lstStyle/>
                    <a:p>
                      <a:pPr algn="l">
                        <a:spcAft>
                          <a:spcPts val="0"/>
                        </a:spcAft>
                      </a:pPr>
                      <a:r>
                        <a:rPr lang="pl-PL" sz="2400" b="1" dirty="0">
                          <a:latin typeface="Arial"/>
                          <a:ea typeface="Times New Roman"/>
                          <a:cs typeface="Arial"/>
                          <a:sym typeface="Symbol"/>
                        </a:rPr>
                        <a:t></a:t>
                      </a:r>
                      <a:endParaRPr lang="pl-PL" sz="24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a:latin typeface="Arial"/>
                          <a:ea typeface="Times New Roman"/>
                        </a:rPr>
                        <a:t>1</a:t>
                      </a:r>
                      <a:endParaRPr lang="pl-PL"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9025">
                <a:tc>
                  <a:txBody>
                    <a:bodyPr/>
                    <a:lstStyle/>
                    <a:p>
                      <a:pPr algn="l">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9025">
                <a:tc>
                  <a:txBody>
                    <a:bodyPr/>
                    <a:lstStyle/>
                    <a:p>
                      <a:pPr algn="l">
                        <a:spcAft>
                          <a:spcPts val="0"/>
                        </a:spcAft>
                      </a:pPr>
                      <a:r>
                        <a:rPr lang="en-US" sz="2000" b="1">
                          <a:latin typeface="Arial"/>
                          <a:ea typeface="Times New Roman"/>
                        </a:rPr>
                        <a:t>1</a:t>
                      </a:r>
                      <a:endParaRPr lang="pl-PL"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a:latin typeface="Arial"/>
                          <a:ea typeface="Times New Roman"/>
                        </a:rPr>
                        <a:t>0</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000" b="1" dirty="0">
                          <a:latin typeface="Arial"/>
                          <a:ea typeface="Times New Roman"/>
                        </a:rPr>
                        <a:t>1</a:t>
                      </a:r>
                      <a:endParaRPr lang="pl-PL"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481" name="Rectangle 1"/>
          <p:cNvSpPr>
            <a:spLocks noChangeArrowheads="1"/>
          </p:cNvSpPr>
          <p:nvPr/>
        </p:nvSpPr>
        <p:spPr bwMode="auto">
          <a:xfrm>
            <a:off x="3779912" y="4149080"/>
            <a:ext cx="5214974"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pl-PL" b="1" dirty="0" smtClean="0">
                <a:latin typeface="Arial" pitchFamily="34" charset="0"/>
                <a:ea typeface="Times New Roman" pitchFamily="18" charset="0"/>
                <a:cs typeface="Arial" pitchFamily="34" charset="0"/>
              </a:rPr>
              <a:t>Wystarczy zapamiętać pierwsze trzy tabele. Czwartą (Implikacja) zawsze można odtworzyć z tej równoważności: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b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8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7" name="Symbol zastępczy numeru slajdu 6"/>
          <p:cNvSpPr>
            <a:spLocks noGrp="1"/>
          </p:cNvSpPr>
          <p:nvPr>
            <p:ph type="sldNum" sz="quarter" idx="12"/>
          </p:nvPr>
        </p:nvSpPr>
        <p:spPr/>
        <p:txBody>
          <a:bodyPr/>
          <a:lstStyle/>
          <a:p>
            <a:fld id="{AD0E5A88-7BC7-4173-BA3C-65B4C2B37C9C}" type="slidenum">
              <a:rPr lang="pl-PL" smtClean="0"/>
              <a:pPr/>
              <a:t>27</a:t>
            </a:fld>
            <a:endParaRPr lang="pl-PL"/>
          </a:p>
        </p:txBody>
      </p:sp>
      <p:sp>
        <p:nvSpPr>
          <p:cNvPr id="8" name="Prostokąt 7"/>
          <p:cNvSpPr/>
          <p:nvPr/>
        </p:nvSpPr>
        <p:spPr>
          <a:xfrm>
            <a:off x="285720" y="357166"/>
            <a:ext cx="8072494" cy="430887"/>
          </a:xfrm>
          <a:prstGeom prst="rect">
            <a:avLst/>
          </a:prstGeom>
        </p:spPr>
        <p:txBody>
          <a:bodyPr wrap="square">
            <a:spAutoFit/>
          </a:bodyPr>
          <a:lstStyle/>
          <a:p>
            <a:r>
              <a:rPr lang="pl-PL" sz="2200" b="1" dirty="0" smtClean="0">
                <a:latin typeface="Arial" pitchFamily="34" charset="0"/>
                <a:cs typeface="Arial" pitchFamily="34" charset="0"/>
              </a:rPr>
              <a:t>RÓWNOWAŻNE TABLICE WARTOŚCI LOGICZNYCH</a:t>
            </a:r>
          </a:p>
        </p:txBody>
      </p:sp>
      <p:sp>
        <p:nvSpPr>
          <p:cNvPr id="9" name="Prostokąt 8"/>
          <p:cNvSpPr/>
          <p:nvPr/>
        </p:nvSpPr>
        <p:spPr>
          <a:xfrm>
            <a:off x="428596" y="1000108"/>
            <a:ext cx="940514" cy="369332"/>
          </a:xfrm>
          <a:prstGeom prst="rect">
            <a:avLst/>
          </a:prstGeom>
        </p:spPr>
        <p:txBody>
          <a:bodyPr wrap="none">
            <a:spAutoFit/>
          </a:bodyPr>
          <a:lstStyle/>
          <a:p>
            <a:r>
              <a:rPr lang="pl-PL" b="1" dirty="0" smtClean="0"/>
              <a:t>Negacja</a:t>
            </a:r>
            <a:endParaRPr lang="pl-PL" b="1" dirty="0"/>
          </a:p>
        </p:txBody>
      </p:sp>
      <p:sp>
        <p:nvSpPr>
          <p:cNvPr id="10" name="Prostokąt 9"/>
          <p:cNvSpPr/>
          <p:nvPr/>
        </p:nvSpPr>
        <p:spPr>
          <a:xfrm>
            <a:off x="3098315" y="944780"/>
            <a:ext cx="1363194" cy="369332"/>
          </a:xfrm>
          <a:prstGeom prst="rect">
            <a:avLst/>
          </a:prstGeom>
        </p:spPr>
        <p:txBody>
          <a:bodyPr wrap="none">
            <a:spAutoFit/>
          </a:bodyPr>
          <a:lstStyle/>
          <a:p>
            <a:r>
              <a:rPr lang="pl-PL" b="1" dirty="0" smtClean="0"/>
              <a:t>Alternatywa</a:t>
            </a:r>
            <a:endParaRPr lang="pl-PL" b="1" dirty="0"/>
          </a:p>
        </p:txBody>
      </p:sp>
      <p:sp>
        <p:nvSpPr>
          <p:cNvPr id="11" name="Prostokąt 10"/>
          <p:cNvSpPr/>
          <p:nvPr/>
        </p:nvSpPr>
        <p:spPr>
          <a:xfrm>
            <a:off x="5868144" y="994775"/>
            <a:ext cx="1232260" cy="369332"/>
          </a:xfrm>
          <a:prstGeom prst="rect">
            <a:avLst/>
          </a:prstGeom>
        </p:spPr>
        <p:txBody>
          <a:bodyPr wrap="none">
            <a:spAutoFit/>
          </a:bodyPr>
          <a:lstStyle/>
          <a:p>
            <a:r>
              <a:rPr lang="pl-PL" b="1" dirty="0" smtClean="0"/>
              <a:t>Koniunkcja</a:t>
            </a:r>
            <a:endParaRPr lang="pl-PL" b="1" dirty="0"/>
          </a:p>
        </p:txBody>
      </p:sp>
      <p:sp>
        <p:nvSpPr>
          <p:cNvPr id="12" name="Prostokąt 11"/>
          <p:cNvSpPr/>
          <p:nvPr/>
        </p:nvSpPr>
        <p:spPr>
          <a:xfrm>
            <a:off x="571472" y="4000504"/>
            <a:ext cx="1159676" cy="369332"/>
          </a:xfrm>
          <a:prstGeom prst="rect">
            <a:avLst/>
          </a:prstGeom>
        </p:spPr>
        <p:txBody>
          <a:bodyPr wrap="none">
            <a:spAutoFit/>
          </a:bodyPr>
          <a:lstStyle/>
          <a:p>
            <a:r>
              <a:rPr lang="pl-PL" b="1" dirty="0" smtClean="0"/>
              <a:t>Implikacja</a:t>
            </a:r>
            <a:endParaRPr lang="pl-PL"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817563" y="704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3559" name="Rectangle 7"/>
          <p:cNvSpPr>
            <a:spLocks noChangeArrowheads="1"/>
          </p:cNvSpPr>
          <p:nvPr/>
        </p:nvSpPr>
        <p:spPr bwMode="auto">
          <a:xfrm>
            <a:off x="817563"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3560" name="Rectangle 8"/>
          <p:cNvSpPr>
            <a:spLocks noChangeArrowheads="1"/>
          </p:cNvSpPr>
          <p:nvPr/>
        </p:nvSpPr>
        <p:spPr bwMode="auto">
          <a:xfrm>
            <a:off x="817563"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3561" name="Rectangle 9"/>
          <p:cNvSpPr>
            <a:spLocks noChangeArrowheads="1"/>
          </p:cNvSpPr>
          <p:nvPr/>
        </p:nvSpPr>
        <p:spPr bwMode="auto">
          <a:xfrm>
            <a:off x="817563" y="1428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1800" b="0" i="0" u="none" strike="noStrike" cap="none" normalizeH="0" baseline="0" smtClean="0">
              <a:ln>
                <a:noFill/>
              </a:ln>
              <a:solidFill>
                <a:schemeClr val="tx1"/>
              </a:solidFill>
              <a:effectLst/>
              <a:latin typeface="Arial" pitchFamily="34" charset="0"/>
            </a:endParaRPr>
          </a:p>
        </p:txBody>
      </p:sp>
      <p:sp>
        <p:nvSpPr>
          <p:cNvPr id="23563" name="Rectangle 11"/>
          <p:cNvSpPr>
            <a:spLocks noChangeArrowheads="1"/>
          </p:cNvSpPr>
          <p:nvPr/>
        </p:nvSpPr>
        <p:spPr bwMode="auto">
          <a:xfrm>
            <a:off x="107504" y="116632"/>
            <a:ext cx="9144000"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R A W A</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pl-PL"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R="0" lvl="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Przemienności</a:t>
            </a:r>
            <a:endParaRPr kumimoji="0" lang="pl-PL" sz="2000" b="0" i="0" u="none" strike="noStrike" cap="none" normalizeH="0" baseline="0" dirty="0" smtClean="0">
              <a:ln>
                <a:noFill/>
              </a:ln>
              <a:solidFill>
                <a:schemeClr val="tx1"/>
              </a:solidFill>
              <a:effectLst/>
              <a:latin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q</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Łączności</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0" indent="228600" eaLnBrk="0" fontAlgn="base" hangingPunct="0">
              <a:spcBef>
                <a:spcPct val="0"/>
              </a:spcBef>
              <a:spcAft>
                <a:spcPct val="0"/>
              </a:spcAft>
            </a:pPr>
            <a:endParaRPr lang="pl-PL" sz="2000" b="1" dirty="0" smtClean="0">
              <a:latin typeface="Arial" pitchFamily="34" charset="0"/>
              <a:ea typeface="Times New Roman" pitchFamily="18" charset="0"/>
              <a:cs typeface="Times New Roman" pitchFamily="18" charset="0"/>
              <a:sym typeface="Symbol" pitchFamily="18" charset="2"/>
            </a:endParaRPr>
          </a:p>
          <a:p>
            <a:pPr lvl="0"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Rozdzielności mnożenia względem dodawania  </a:t>
            </a:r>
            <a:r>
              <a:rPr lang="pl-PL" sz="2000" b="1" dirty="0" smtClean="0">
                <a:latin typeface="Arial" pitchFamily="34" charset="0"/>
                <a:ea typeface="Times New Roman" pitchFamily="18" charset="0"/>
                <a:cs typeface="Arial" pitchFamily="34" charset="0"/>
                <a:sym typeface="Symbol" pitchFamily="18" charset="2"/>
              </a:rPr>
              <a:t> </a:t>
            </a:r>
          </a:p>
          <a:p>
            <a:pPr lvl="0"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a:t>
            </a:r>
            <a:r>
              <a:rPr lang="pl-PL" sz="2400" b="1" dirty="0" smtClean="0">
                <a:latin typeface="Arial" pitchFamily="34" charset="0"/>
                <a:ea typeface="Times New Roman" pitchFamily="18" charset="0"/>
                <a:cs typeface="Arial" pitchFamily="34" charset="0"/>
                <a:sym typeface="Symbol" pitchFamily="18" charset="2"/>
              </a:rPr>
              <a:t>(p </a:t>
            </a:r>
            <a:r>
              <a:rPr lang="pl-PL" sz="2400" b="1" dirty="0" smtClean="0">
                <a:latin typeface="Arial" pitchFamily="34" charset="0"/>
                <a:ea typeface="Times New Roman" pitchFamily="18" charset="0"/>
                <a:cs typeface="Arial" pitchFamily="34" charset="0"/>
              </a:rPr>
              <a:t> q)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r>
              <a:rPr lang="pl-PL" sz="2400" b="1" dirty="0" smtClean="0">
                <a:latin typeface="Arial" pitchFamily="34" charset="0"/>
                <a:ea typeface="Times New Roman" pitchFamily="18" charset="0"/>
                <a:cs typeface="Arial" pitchFamily="34" charset="0"/>
                <a:sym typeface="Symbol" pitchFamily="18" charset="2"/>
              </a:rPr>
              <a:t>  </a:t>
            </a:r>
            <a:r>
              <a:rPr lang="pl-PL" sz="2400" b="1" dirty="0" smtClean="0">
                <a:latin typeface="Arial" pitchFamily="34" charset="0"/>
                <a:ea typeface="Times New Roman" pitchFamily="18" charset="0"/>
                <a:cs typeface="Arial" pitchFamily="34" charset="0"/>
              </a:rPr>
              <a:t>  </a:t>
            </a:r>
            <a:r>
              <a:rPr lang="pl-PL" sz="2400" b="1" dirty="0" smtClean="0">
                <a:latin typeface="Arial" pitchFamily="34" charset="0"/>
                <a:ea typeface="Times New Roman" pitchFamily="18" charset="0"/>
                <a:cs typeface="Arial" pitchFamily="34" charset="0"/>
                <a:sym typeface="Symbol" pitchFamily="18" charset="2"/>
              </a:rPr>
              <a:t>p </a:t>
            </a:r>
            <a:r>
              <a:rPr lang="pl-PL" sz="2400" b="1" dirty="0" smtClean="0">
                <a:latin typeface="Arial" pitchFamily="34" charset="0"/>
                <a:ea typeface="Times New Roman" pitchFamily="18" charset="0"/>
                <a:cs typeface="Arial" pitchFamily="34" charset="0"/>
              </a:rPr>
              <a:t> r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q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lvl="0" indent="228600" eaLnBrk="0" fontAlgn="base" hangingPunct="0">
              <a:spcBef>
                <a:spcPct val="0"/>
              </a:spcBef>
              <a:spcAft>
                <a:spcPct val="0"/>
              </a:spcAf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lvl="0" eaLnBrk="0" fontAlgn="base" hangingPunct="0">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Rozdzielności dodawania względem mnożenia   </a:t>
            </a:r>
            <a:r>
              <a:rPr lang="pl-PL" sz="2000" b="1" dirty="0" smtClean="0">
                <a:latin typeface="Arial" pitchFamily="34" charset="0"/>
                <a:ea typeface="Times New Roman" pitchFamily="18" charset="0"/>
                <a:cs typeface="Arial" pitchFamily="34" charset="0"/>
                <a:sym typeface="Symbol" pitchFamily="18" charset="2"/>
              </a:rPr>
              <a:t> </a:t>
            </a:r>
          </a:p>
          <a:p>
            <a:pPr lvl="0"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a:t>
            </a:r>
            <a:r>
              <a:rPr lang="pl-PL" sz="2400" b="1" dirty="0" smtClean="0">
                <a:latin typeface="Arial" pitchFamily="34" charset="0"/>
                <a:ea typeface="Times New Roman" pitchFamily="18" charset="0"/>
                <a:cs typeface="Arial" pitchFamily="34" charset="0"/>
                <a:sym typeface="Symbol" pitchFamily="18" charset="2"/>
              </a:rPr>
              <a:t>(p </a:t>
            </a:r>
            <a:r>
              <a:rPr lang="pl-PL" sz="2400" b="1" dirty="0" smtClean="0">
                <a:latin typeface="Arial" pitchFamily="34" charset="0"/>
                <a:ea typeface="Times New Roman" pitchFamily="18" charset="0"/>
                <a:cs typeface="Arial" pitchFamily="34" charset="0"/>
              </a:rPr>
              <a:t> q)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r>
              <a:rPr lang="pl-PL" sz="2400" b="1" dirty="0" smtClean="0">
                <a:latin typeface="Arial" pitchFamily="34" charset="0"/>
                <a:ea typeface="Times New Roman" pitchFamily="18" charset="0"/>
                <a:cs typeface="Arial" pitchFamily="34" charset="0"/>
                <a:sym typeface="Symbol" pitchFamily="18" charset="2"/>
              </a:rPr>
              <a:t>  </a:t>
            </a:r>
            <a:r>
              <a:rPr lang="pl-PL" sz="2400" b="1" dirty="0" smtClean="0">
                <a:latin typeface="Arial" pitchFamily="34" charset="0"/>
                <a:ea typeface="Times New Roman" pitchFamily="18" charset="0"/>
                <a:cs typeface="Arial" pitchFamily="34" charset="0"/>
              </a:rPr>
              <a:t>  </a:t>
            </a:r>
            <a:r>
              <a:rPr lang="pl-PL" sz="2400" b="1" dirty="0" smtClean="0">
                <a:latin typeface="Arial" pitchFamily="34" charset="0"/>
                <a:ea typeface="Times New Roman" pitchFamily="18" charset="0"/>
                <a:cs typeface="Arial" pitchFamily="34" charset="0"/>
                <a:sym typeface="Symbol" pitchFamily="18" charset="2"/>
              </a:rPr>
              <a:t>(p </a:t>
            </a:r>
            <a:r>
              <a:rPr lang="pl-PL" sz="2400" b="1" dirty="0" smtClean="0">
                <a:latin typeface="Arial" pitchFamily="34" charset="0"/>
                <a:ea typeface="Times New Roman" pitchFamily="18" charset="0"/>
                <a:cs typeface="Arial" pitchFamily="34" charset="0"/>
              </a:rPr>
              <a:t> r)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(q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endParaRPr lang="pl-PL" sz="2400" dirty="0" smtClean="0">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De Morgana</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r>
              <a:rPr lang="pl-PL" sz="2400" b="1" dirty="0" smtClean="0">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Powtórzeń</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	p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15" name="Symbol zastępczy numeru slajdu 14"/>
          <p:cNvSpPr>
            <a:spLocks noGrp="1"/>
          </p:cNvSpPr>
          <p:nvPr>
            <p:ph type="sldNum" sz="quarter" idx="12"/>
          </p:nvPr>
        </p:nvSpPr>
        <p:spPr/>
        <p:txBody>
          <a:bodyPr/>
          <a:lstStyle/>
          <a:p>
            <a:fld id="{AD0E5A88-7BC7-4173-BA3C-65B4C2B37C9C}" type="slidenum">
              <a:rPr lang="pl-PL" smtClean="0"/>
              <a:pPr/>
              <a:t>28</a:t>
            </a:fld>
            <a:endParaRPr lang="pl-P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0" y="214290"/>
            <a:ext cx="9144000" cy="3323987"/>
          </a:xfrm>
          <a:prstGeom prst="rect">
            <a:avLst/>
          </a:prstGeom>
        </p:spPr>
        <p:txBody>
          <a:bodyPr wrap="square">
            <a:spAutoFit/>
          </a:bodyPr>
          <a:lstStyle/>
          <a:p>
            <a:r>
              <a:rPr lang="pl-PL" sz="2000" b="1" dirty="0" smtClean="0">
                <a:latin typeface="Arial" pitchFamily="34" charset="0"/>
                <a:cs typeface="Arial" pitchFamily="34" charset="0"/>
              </a:rPr>
              <a:t>PRAWA (TAUTOLOGIE, SPRZECZNOŚCI)</a:t>
            </a:r>
          </a:p>
          <a:p>
            <a:endParaRPr lang="pl-PL" sz="2000" b="1" dirty="0" smtClean="0">
              <a:latin typeface="Arial" pitchFamily="34" charset="0"/>
              <a:cs typeface="Arial" pitchFamily="34" charset="0"/>
            </a:endParaRPr>
          </a:p>
          <a:p>
            <a:r>
              <a:rPr lang="pl-PL" sz="2000" dirty="0" smtClean="0">
                <a:latin typeface="Arial" pitchFamily="34" charset="0"/>
                <a:cs typeface="Arial" pitchFamily="34" charset="0"/>
              </a:rPr>
              <a:t>Zdania złożone, które są zawsze prawdziwe, niezależnie od wartości logicznych zmiennych zdaniowych </a:t>
            </a:r>
            <a:r>
              <a:rPr lang="pl-PL" sz="2000" b="1" i="1" dirty="0" smtClean="0">
                <a:latin typeface="Arial" pitchFamily="34" charset="0"/>
                <a:cs typeface="Arial" pitchFamily="34" charset="0"/>
              </a:rPr>
              <a:t>p, q </a:t>
            </a:r>
            <a:r>
              <a:rPr lang="pl-PL" sz="2000" dirty="0" smtClean="0">
                <a:latin typeface="Arial" pitchFamily="34" charset="0"/>
                <a:cs typeface="Arial" pitchFamily="34" charset="0"/>
              </a:rPr>
              <a:t>nazywamy </a:t>
            </a:r>
            <a:r>
              <a:rPr lang="pl-PL" sz="2000" b="1" dirty="0" smtClean="0">
                <a:latin typeface="Arial" pitchFamily="34" charset="0"/>
                <a:cs typeface="Arial" pitchFamily="34" charset="0"/>
              </a:rPr>
              <a:t>tautologiami.</a:t>
            </a:r>
          </a:p>
          <a:p>
            <a:endParaRPr lang="pl-PL" sz="2000" b="1" i="1" dirty="0" smtClean="0">
              <a:latin typeface="Arial" pitchFamily="34" charset="0"/>
              <a:cs typeface="Arial" pitchFamily="34" charset="0"/>
            </a:endParaRPr>
          </a:p>
          <a:p>
            <a:pPr algn="ctr"/>
            <a:r>
              <a:rPr lang="pl-PL" sz="2400" b="1" i="1" dirty="0" smtClean="0">
                <a:latin typeface="Arial" pitchFamily="34" charset="0"/>
                <a:cs typeface="Arial" pitchFamily="34" charset="0"/>
              </a:rPr>
              <a:t>p </a:t>
            </a:r>
            <a:r>
              <a:rPr lang="pl-PL" sz="2400" b="1" i="1" dirty="0" smtClean="0">
                <a:latin typeface="Arial" pitchFamily="34" charset="0"/>
                <a:cs typeface="Arial" pitchFamily="34" charset="0"/>
                <a:sym typeface="Symbol"/>
              </a:rPr>
              <a:t> </a:t>
            </a:r>
            <a:r>
              <a:rPr lang="pl-PL" sz="2400" b="1" i="1" dirty="0" err="1" smtClean="0">
                <a:latin typeface="Arial" pitchFamily="34" charset="0"/>
                <a:cs typeface="Arial" pitchFamily="34" charset="0"/>
                <a:sym typeface="Symbol"/>
              </a:rPr>
              <a:t></a:t>
            </a:r>
            <a:r>
              <a:rPr lang="pl-PL" sz="2400" b="1" i="1" dirty="0" err="1" smtClean="0">
                <a:latin typeface="Arial" pitchFamily="34" charset="0"/>
                <a:cs typeface="Arial" pitchFamily="34" charset="0"/>
              </a:rPr>
              <a:t>p</a:t>
            </a:r>
            <a:r>
              <a:rPr lang="pl-PL" sz="2400" b="1" i="1" dirty="0" smtClean="0">
                <a:latin typeface="Arial" pitchFamily="34" charset="0"/>
                <a:cs typeface="Arial" pitchFamily="34" charset="0"/>
              </a:rPr>
              <a:t>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1            ;     ((p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p)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q)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 q</a:t>
            </a:r>
          </a:p>
          <a:p>
            <a:endParaRPr lang="pl-PL" sz="2400" i="1" dirty="0" smtClean="0">
              <a:latin typeface="Arial" pitchFamily="34" charset="0"/>
              <a:cs typeface="Arial" pitchFamily="34" charset="0"/>
            </a:endParaRPr>
          </a:p>
          <a:p>
            <a:r>
              <a:rPr lang="pl-PL" sz="2000" dirty="0" smtClean="0">
                <a:latin typeface="Arial" pitchFamily="34" charset="0"/>
                <a:cs typeface="Arial" pitchFamily="34" charset="0"/>
              </a:rPr>
              <a:t>Zdaniem sprzecznym (</a:t>
            </a:r>
            <a:r>
              <a:rPr lang="pl-PL" sz="2000" b="1" dirty="0" smtClean="0">
                <a:latin typeface="Arial" pitchFamily="34" charset="0"/>
                <a:cs typeface="Arial" pitchFamily="34" charset="0"/>
              </a:rPr>
              <a:t>sprzecznością) </a:t>
            </a:r>
            <a:r>
              <a:rPr lang="pl-PL" sz="2000" dirty="0" smtClean="0">
                <a:latin typeface="Arial" pitchFamily="34" charset="0"/>
                <a:cs typeface="Arial" pitchFamily="34" charset="0"/>
              </a:rPr>
              <a:t>jest zdanie, które jest zawsze fałszywe.</a:t>
            </a:r>
          </a:p>
          <a:p>
            <a:endParaRPr lang="pl-PL" sz="2000" dirty="0" smtClean="0">
              <a:latin typeface="Arial" pitchFamily="34" charset="0"/>
              <a:cs typeface="Arial" pitchFamily="34" charset="0"/>
            </a:endParaRPr>
          </a:p>
          <a:p>
            <a:pPr algn="ctr"/>
            <a:r>
              <a:rPr lang="pl-PL" sz="2400" b="1" i="1" dirty="0" smtClean="0">
                <a:latin typeface="Arial" pitchFamily="34" charset="0"/>
                <a:cs typeface="Arial" pitchFamily="34" charset="0"/>
              </a:rPr>
              <a:t>p </a:t>
            </a:r>
            <a:r>
              <a:rPr lang="pl-PL" sz="2400" b="1" i="1" dirty="0" smtClean="0">
                <a:latin typeface="Arial" pitchFamily="34" charset="0"/>
                <a:cs typeface="Arial" pitchFamily="34" charset="0"/>
                <a:sym typeface="Symbol"/>
              </a:rPr>
              <a:t> </a:t>
            </a:r>
            <a:r>
              <a:rPr lang="pl-PL" sz="2400" b="1" i="1" dirty="0" err="1" smtClean="0">
                <a:latin typeface="Arial" pitchFamily="34" charset="0"/>
                <a:cs typeface="Arial" pitchFamily="34" charset="0"/>
                <a:sym typeface="Symbol"/>
              </a:rPr>
              <a:t></a:t>
            </a:r>
            <a:r>
              <a:rPr lang="pl-PL" sz="2400" b="1" i="1" dirty="0" err="1" smtClean="0">
                <a:latin typeface="Arial" pitchFamily="34" charset="0"/>
                <a:cs typeface="Arial" pitchFamily="34" charset="0"/>
              </a:rPr>
              <a:t>p</a:t>
            </a:r>
            <a:r>
              <a:rPr lang="pl-PL" sz="2400" b="1" i="1" dirty="0" smtClean="0">
                <a:latin typeface="Arial" pitchFamily="34" charset="0"/>
                <a:cs typeface="Arial" pitchFamily="34" charset="0"/>
              </a:rPr>
              <a:t>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0               ;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p</a:t>
            </a:r>
            <a:r>
              <a:rPr lang="pl-PL" sz="2400" b="1" i="1" dirty="0" smtClean="0">
                <a:latin typeface="Arial" pitchFamily="34" charset="0"/>
                <a:cs typeface="Arial" pitchFamily="34" charset="0"/>
                <a:sym typeface="Symbol"/>
              </a:rPr>
              <a:t>  </a:t>
            </a:r>
            <a:r>
              <a:rPr lang="pl-PL" sz="2400" b="1" i="1" dirty="0" err="1" smtClean="0">
                <a:latin typeface="Arial" pitchFamily="34" charset="0"/>
                <a:cs typeface="Arial" pitchFamily="34" charset="0"/>
                <a:sym typeface="Symbol"/>
              </a:rPr>
              <a:t></a:t>
            </a:r>
            <a:r>
              <a:rPr lang="pl-PL" sz="2400" b="1" i="1" dirty="0" err="1" smtClean="0">
                <a:latin typeface="Arial" pitchFamily="34" charset="0"/>
                <a:cs typeface="Arial" pitchFamily="34" charset="0"/>
              </a:rPr>
              <a:t>p</a:t>
            </a:r>
            <a:r>
              <a:rPr lang="pl-PL" sz="2400" b="1" i="1" dirty="0" smtClean="0">
                <a:latin typeface="Arial" pitchFamily="34" charset="0"/>
                <a:cs typeface="Arial" pitchFamily="34" charset="0"/>
              </a:rPr>
              <a:t>)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0</a:t>
            </a:r>
            <a:endParaRPr lang="pl-PL" sz="2400" b="1" i="1" dirty="0">
              <a:latin typeface="Arial" pitchFamily="34" charset="0"/>
              <a:cs typeface="Arial" pitchFamily="34" charset="0"/>
            </a:endParaRPr>
          </a:p>
        </p:txBody>
      </p:sp>
      <p:sp>
        <p:nvSpPr>
          <p:cNvPr id="36" name="Symbol zastępczy numeru slajdu 35"/>
          <p:cNvSpPr>
            <a:spLocks noGrp="1"/>
          </p:cNvSpPr>
          <p:nvPr>
            <p:ph type="sldNum" sz="quarter" idx="12"/>
          </p:nvPr>
        </p:nvSpPr>
        <p:spPr/>
        <p:txBody>
          <a:bodyPr/>
          <a:lstStyle/>
          <a:p>
            <a:fld id="{AD0E5A88-7BC7-4173-BA3C-65B4C2B37C9C}" type="slidenum">
              <a:rPr lang="pl-PL" smtClean="0"/>
              <a:pPr/>
              <a:t>29</a:t>
            </a:fld>
            <a:endParaRPr lang="pl-PL"/>
          </a:p>
        </p:txBody>
      </p:sp>
      <p:grpSp>
        <p:nvGrpSpPr>
          <p:cNvPr id="38" name="Grupa 37"/>
          <p:cNvGrpSpPr/>
          <p:nvPr/>
        </p:nvGrpSpPr>
        <p:grpSpPr>
          <a:xfrm>
            <a:off x="35496" y="3718394"/>
            <a:ext cx="9289032" cy="3003081"/>
            <a:chOff x="-103390" y="-97008"/>
            <a:chExt cx="9001156" cy="3003081"/>
          </a:xfrm>
        </p:grpSpPr>
        <p:grpSp>
          <p:nvGrpSpPr>
            <p:cNvPr id="39" name="Grupa 13"/>
            <p:cNvGrpSpPr/>
            <p:nvPr/>
          </p:nvGrpSpPr>
          <p:grpSpPr>
            <a:xfrm>
              <a:off x="209294" y="691418"/>
              <a:ext cx="8467618" cy="906030"/>
              <a:chOff x="95221" y="1045738"/>
              <a:chExt cx="8159211" cy="1019407"/>
            </a:xfrm>
          </p:grpSpPr>
          <p:pic>
            <p:nvPicPr>
              <p:cNvPr id="42" name="Obraz 17" descr="( (p \vee r)\wedge( q \vee \neg r) )\Rightarrow (p \vee q)"/>
              <p:cNvPicPr>
                <a:picLocks noChangeAspect="1" noChangeArrowheads="1"/>
              </p:cNvPicPr>
              <p:nvPr/>
            </p:nvPicPr>
            <p:blipFill>
              <a:blip r:embed="rId2" cstate="print"/>
              <a:srcRect/>
              <a:stretch>
                <a:fillRect/>
              </a:stretch>
            </p:blipFill>
            <p:spPr bwMode="auto">
              <a:xfrm>
                <a:off x="95221" y="1071547"/>
                <a:ext cx="3810003" cy="357190"/>
              </a:xfrm>
              <a:prstGeom prst="rect">
                <a:avLst/>
              </a:prstGeom>
              <a:noFill/>
            </p:spPr>
          </p:pic>
          <p:pic>
            <p:nvPicPr>
              <p:cNvPr id="43" name="Obraz 18" descr="(p \vee q) \Rightarrow ( (p \vee r)\wedge( q \vee \neg r))"/>
              <p:cNvPicPr>
                <a:picLocks noChangeAspect="1" noChangeArrowheads="1"/>
              </p:cNvPicPr>
              <p:nvPr/>
            </p:nvPicPr>
            <p:blipFill>
              <a:blip r:embed="rId3" cstate="print"/>
              <a:srcRect/>
              <a:stretch>
                <a:fillRect/>
              </a:stretch>
            </p:blipFill>
            <p:spPr bwMode="auto">
              <a:xfrm>
                <a:off x="176186" y="1659008"/>
                <a:ext cx="3677422" cy="367745"/>
              </a:xfrm>
              <a:prstGeom prst="rect">
                <a:avLst/>
              </a:prstGeom>
              <a:noFill/>
            </p:spPr>
          </p:pic>
          <p:pic>
            <p:nvPicPr>
              <p:cNvPr id="44" name="Obraz 19" descr="( (p \wedge r)\vee( q \wedge \neg r) )\Rightarrow(p \wedge q)"/>
              <p:cNvPicPr>
                <a:picLocks noChangeAspect="1" noChangeArrowheads="1"/>
              </p:cNvPicPr>
              <p:nvPr/>
            </p:nvPicPr>
            <p:blipFill>
              <a:blip r:embed="rId4" cstate="print"/>
              <a:srcRect/>
              <a:stretch>
                <a:fillRect/>
              </a:stretch>
            </p:blipFill>
            <p:spPr bwMode="auto">
              <a:xfrm>
                <a:off x="4349628" y="1045738"/>
                <a:ext cx="3735539" cy="389847"/>
              </a:xfrm>
              <a:prstGeom prst="rect">
                <a:avLst/>
              </a:prstGeom>
              <a:noFill/>
            </p:spPr>
          </p:pic>
          <p:pic>
            <p:nvPicPr>
              <p:cNvPr id="45" name="Obraz 20" descr="(p \wedge q) \Rightarrow ( (p \wedge r)\vee( q \wedge \neg r))"/>
              <p:cNvPicPr>
                <a:picLocks noChangeAspect="1" noChangeArrowheads="1"/>
              </p:cNvPicPr>
              <p:nvPr/>
            </p:nvPicPr>
            <p:blipFill>
              <a:blip r:embed="rId5" cstate="print"/>
              <a:srcRect/>
              <a:stretch>
                <a:fillRect/>
              </a:stretch>
            </p:blipFill>
            <p:spPr bwMode="auto">
              <a:xfrm>
                <a:off x="4180364" y="1665724"/>
                <a:ext cx="4074068" cy="399421"/>
              </a:xfrm>
              <a:prstGeom prst="rect">
                <a:avLst/>
              </a:prstGeom>
              <a:noFill/>
            </p:spPr>
          </p:pic>
        </p:grpSp>
        <p:sp>
          <p:nvSpPr>
            <p:cNvPr id="40" name="Rectangle 5"/>
            <p:cNvSpPr>
              <a:spLocks noChangeArrowheads="1"/>
            </p:cNvSpPr>
            <p:nvPr/>
          </p:nvSpPr>
          <p:spPr bwMode="auto">
            <a:xfrm>
              <a:off x="-77665" y="-97008"/>
              <a:ext cx="825488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Sprawdź które z następujących formuł są tautologiami</a:t>
              </a:r>
              <a:endParaRPr kumimoji="0" lang="pl-PL" sz="2000" b="0" i="0" u="none" strike="noStrike" cap="none" normalizeH="0" baseline="0" dirty="0" smtClean="0">
                <a:ln>
                  <a:noFill/>
                </a:ln>
                <a:solidFill>
                  <a:schemeClr val="tx1"/>
                </a:solidFill>
                <a:effectLst/>
                <a:latin typeface="Arial" pitchFamily="34" charset="0"/>
              </a:endParaRPr>
            </a:p>
          </p:txBody>
        </p:sp>
        <p:sp>
          <p:nvSpPr>
            <p:cNvPr id="41" name="Rectangle 10"/>
            <p:cNvSpPr>
              <a:spLocks noChangeArrowheads="1"/>
            </p:cNvSpPr>
            <p:nvPr/>
          </p:nvSpPr>
          <p:spPr bwMode="auto">
            <a:xfrm>
              <a:off x="-103390" y="1521078"/>
              <a:ext cx="90011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Sprawdź formuły korzystając z metody przekształcania:</a:t>
              </a:r>
              <a:r>
                <a:rPr lang="pl-PL" sz="2400" b="1" dirty="0" smtClean="0">
                  <a:latin typeface="Arial" pitchFamily="34" charset="0"/>
                  <a:ea typeface="Times New Roman" pitchFamily="18" charset="0"/>
                  <a:cs typeface="Arial" pitchFamily="34" charset="0"/>
                </a:rPr>
                <a:t> </a:t>
              </a:r>
            </a:p>
            <a:p>
              <a:pPr marR="0" lvl="0" algn="l"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lang="pl-PL" sz="2400" b="1" dirty="0" smtClean="0">
                  <a:latin typeface="Arial" pitchFamily="34" charset="0"/>
                  <a:ea typeface="Times New Roman" pitchFamily="18" charset="0"/>
                  <a:cs typeface="Arial" pitchFamily="34" charset="0"/>
                  <a:sym typeface="Symbol"/>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((p </a:t>
              </a:r>
              <a:r>
                <a:rPr lang="pl-PL" sz="2400" b="1" dirty="0" smtClean="0">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lang="pl-PL" sz="2400" b="1" dirty="0" smtClean="0">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lang="pl-PL" sz="2400" b="1" dirty="0" smtClean="0">
                  <a:latin typeface="Arial" pitchFamily="34" charset="0"/>
                  <a:ea typeface="Times New Roman" pitchFamily="18" charset="0"/>
                  <a:cs typeface="Arial" pitchFamily="34" charset="0"/>
                  <a:sym typeface="Symbol"/>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228600"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415498"/>
            <a:ext cx="8856984"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5. </a:t>
            </a:r>
            <a:r>
              <a:rPr kumimoji="0" lang="pl-PL" b="1" i="0" u="none" strike="noStrike" cap="none" normalizeH="0" baseline="0" dirty="0" smtClean="0">
                <a:ln>
                  <a:noFill/>
                </a:ln>
                <a:solidFill>
                  <a:schemeClr val="tx1"/>
                </a:solidFill>
                <a:effectLst/>
                <a:latin typeface="Arial" pitchFamily="34" charset="0"/>
                <a:ea typeface="Times New Roman" pitchFamily="18" charset="0"/>
              </a:rPr>
              <a:t>Elementy teorii liczb</a:t>
            </a:r>
            <a:r>
              <a:rPr kumimoji="0" lang="pl-PL" b="0" i="0" u="none" strike="noStrike" cap="none" normalizeH="0" baseline="0" dirty="0" smtClean="0">
                <a:ln>
                  <a:noFill/>
                </a:ln>
                <a:solidFill>
                  <a:schemeClr val="tx1"/>
                </a:solidFill>
                <a:effectLst/>
                <a:latin typeface="Arial" pitchFamily="34" charset="0"/>
                <a:ea typeface="Times New Roman" pitchFamily="18" charset="0"/>
              </a:rPr>
              <a:t> – Podzielność liczb naturalnych – algorytm Euklidesa. NWD, NWW. Operator modulo. Liczby pierwsze i rozkład liczb na czynniki pierwsze. Zastosowania – kryptografia. Liczby doskonałe. Równanie diofantyczne.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6. </a:t>
            </a:r>
            <a:r>
              <a:rPr kumimoji="0" lang="pl-PL" b="1" i="0" u="none" strike="noStrike" cap="none" normalizeH="0" baseline="0" dirty="0" smtClean="0">
                <a:ln>
                  <a:noFill/>
                </a:ln>
                <a:solidFill>
                  <a:schemeClr val="tx1"/>
                </a:solidFill>
                <a:effectLst/>
                <a:latin typeface="Arial" pitchFamily="34" charset="0"/>
                <a:ea typeface="Times New Roman" pitchFamily="18" charset="0"/>
              </a:rPr>
              <a:t>Elementy kombinatoryki</a:t>
            </a:r>
            <a:r>
              <a:rPr kumimoji="0" lang="pl-PL" b="0" i="0" u="none" strike="noStrike" cap="none" normalizeH="0" baseline="0" dirty="0" smtClean="0">
                <a:ln>
                  <a:noFill/>
                </a:ln>
                <a:solidFill>
                  <a:schemeClr val="tx1"/>
                </a:solidFill>
                <a:effectLst/>
                <a:latin typeface="Arial" pitchFamily="34" charset="0"/>
                <a:ea typeface="Times New Roman" pitchFamily="18" charset="0"/>
              </a:rPr>
              <a:t> – Zasada gołębnika. Zasada włączania i wyłączania. Generowanie obiektów kombinatorycznych. Permutacje, kombinacje, wariacje. Zastosowania – szacowanie złożoność obliczeniowej.</a:t>
            </a: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 </a:t>
            </a: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7. </a:t>
            </a:r>
            <a:r>
              <a:rPr kumimoji="0" lang="pl-PL" b="1" i="0" u="none" strike="noStrike" cap="none" normalizeH="0" baseline="0" dirty="0" smtClean="0">
                <a:ln>
                  <a:noFill/>
                </a:ln>
                <a:solidFill>
                  <a:schemeClr val="tx1"/>
                </a:solidFill>
                <a:effectLst/>
                <a:latin typeface="Arial" pitchFamily="34" charset="0"/>
                <a:ea typeface="Times New Roman" pitchFamily="18" charset="0"/>
              </a:rPr>
              <a:t>Elementy kombinatoryki</a:t>
            </a:r>
            <a:r>
              <a:rPr kumimoji="0" lang="pl-PL" b="0" i="0" u="none" strike="noStrike" cap="none" normalizeH="0" baseline="0" dirty="0" smtClean="0">
                <a:ln>
                  <a:noFill/>
                </a:ln>
                <a:solidFill>
                  <a:schemeClr val="tx1"/>
                </a:solidFill>
                <a:effectLst/>
                <a:latin typeface="Arial" pitchFamily="34" charset="0"/>
                <a:ea typeface="Times New Roman" pitchFamily="18" charset="0"/>
              </a:rPr>
              <a:t> – Definicje, algorytmy i zależności rekurencyjne. Rozwiązywanie zależności rekurencyjnych – przez podstawianie i za pomocą równania charakterystycznego. Zastosowania - symbol Newtona, trójkąt Newtona.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8. </a:t>
            </a:r>
            <a:r>
              <a:rPr kumimoji="0" lang="pl-PL" b="1" i="0" u="none" strike="noStrike" cap="none" normalizeH="0" baseline="0" dirty="0" smtClean="0">
                <a:ln>
                  <a:noFill/>
                </a:ln>
                <a:solidFill>
                  <a:schemeClr val="tx1"/>
                </a:solidFill>
                <a:effectLst/>
                <a:latin typeface="Arial" pitchFamily="34" charset="0"/>
                <a:ea typeface="Times New Roman" pitchFamily="18" charset="0"/>
              </a:rPr>
              <a:t>Elementy kombinatoryki</a:t>
            </a:r>
            <a:r>
              <a:rPr kumimoji="0" lang="pl-PL" b="0" i="0" u="none" strike="noStrike" cap="none" normalizeH="0" baseline="0" dirty="0" smtClean="0">
                <a:ln>
                  <a:noFill/>
                </a:ln>
                <a:solidFill>
                  <a:schemeClr val="tx1"/>
                </a:solidFill>
                <a:effectLst/>
                <a:latin typeface="Arial" pitchFamily="34" charset="0"/>
                <a:ea typeface="Times New Roman" pitchFamily="18" charset="0"/>
              </a:rPr>
              <a:t> – Kongruencje. Zastosowania – na jaka cyfrę kończy się liczba 5</a:t>
            </a:r>
            <a:r>
              <a:rPr kumimoji="0" lang="pl-PL" b="0" i="0" u="none" strike="noStrike" cap="none" normalizeH="0" baseline="30000" dirty="0" smtClean="0">
                <a:ln>
                  <a:noFill/>
                </a:ln>
                <a:solidFill>
                  <a:schemeClr val="tx1"/>
                </a:solidFill>
                <a:effectLst/>
                <a:latin typeface="Arial" pitchFamily="34" charset="0"/>
                <a:ea typeface="Times New Roman" pitchFamily="18" charset="0"/>
              </a:rPr>
              <a:t>100</a:t>
            </a:r>
            <a:r>
              <a:rPr kumimoji="0" lang="pl-PL" b="0" i="0" u="none" strike="noStrike" cap="none" normalizeH="0" baseline="0" dirty="0" smtClean="0">
                <a:ln>
                  <a:noFill/>
                </a:ln>
                <a:solidFill>
                  <a:schemeClr val="tx1"/>
                </a:solidFill>
                <a:effectLst/>
                <a:latin typeface="Arial" pitchFamily="34" charset="0"/>
                <a:ea typeface="Times New Roman" pitchFamily="18" charset="0"/>
              </a:rPr>
              <a:t>? Systemy liczbowe. Schemat </a:t>
            </a:r>
            <a:r>
              <a:rPr kumimoji="0" lang="pl-PL" b="0" i="0" u="none" strike="noStrike" cap="none" normalizeH="0" baseline="0" dirty="0" err="1" smtClean="0">
                <a:ln>
                  <a:noFill/>
                </a:ln>
                <a:solidFill>
                  <a:schemeClr val="tx1"/>
                </a:solidFill>
                <a:effectLst/>
                <a:latin typeface="Arial" pitchFamily="34" charset="0"/>
                <a:ea typeface="Times New Roman" pitchFamily="18" charset="0"/>
              </a:rPr>
              <a:t>Hornera</a:t>
            </a:r>
            <a:r>
              <a:rPr kumimoji="0" lang="pl-PL" b="0" i="0" u="none" strike="noStrike" cap="none" normalizeH="0" baseline="0" dirty="0" smtClean="0">
                <a:ln>
                  <a:noFill/>
                </a:ln>
                <a:solidFill>
                  <a:schemeClr val="tx1"/>
                </a:solidFill>
                <a:effectLst/>
                <a:latin typeface="Arial" pitchFamily="34" charset="0"/>
                <a:ea typeface="Times New Roman" pitchFamily="18" charset="0"/>
              </a:rPr>
              <a:t>. Zastosowania – szybkie potęgowanie.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9. </a:t>
            </a:r>
            <a:r>
              <a:rPr kumimoji="0" lang="pl-PL" b="1" i="0" u="none" strike="noStrike" cap="none" normalizeH="0" baseline="0" dirty="0" smtClean="0">
                <a:ln>
                  <a:noFill/>
                </a:ln>
                <a:solidFill>
                  <a:schemeClr val="tx1"/>
                </a:solidFill>
                <a:effectLst/>
                <a:latin typeface="Arial" pitchFamily="34" charset="0"/>
                <a:ea typeface="Times New Roman" pitchFamily="18" charset="0"/>
              </a:rPr>
              <a:t>Elementy teorii grafów –</a:t>
            </a:r>
            <a:r>
              <a:rPr kumimoji="0" lang="pl-PL" b="0" i="0" u="none" strike="noStrike" cap="none" normalizeH="0" baseline="0" dirty="0" smtClean="0">
                <a:ln>
                  <a:noFill/>
                </a:ln>
                <a:solidFill>
                  <a:schemeClr val="tx1"/>
                </a:solidFill>
                <a:effectLst/>
                <a:latin typeface="Arial" pitchFamily="34" charset="0"/>
                <a:ea typeface="Times New Roman" pitchFamily="18" charset="0"/>
              </a:rPr>
              <a:t> Relacje i ich reprezentacje. Grafy symetryczne i skierowane. Charakterystyki - drogi, cykle, pętle, itd. Właściwości i klasyfikacje grafów: drzewa, grafy dwudzielne, grafy pełne, grafy planarne, itp.</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rPr>
              <a:t>10.</a:t>
            </a:r>
            <a:r>
              <a:rPr kumimoji="0" lang="pl-PL" b="1" i="0" u="none" strike="noStrike" cap="none" normalizeH="0" baseline="0" dirty="0" smtClean="0">
                <a:ln>
                  <a:noFill/>
                </a:ln>
                <a:solidFill>
                  <a:schemeClr val="tx1"/>
                </a:solidFill>
                <a:effectLst/>
                <a:latin typeface="Arial" pitchFamily="34" charset="0"/>
                <a:ea typeface="Times New Roman" pitchFamily="18" charset="0"/>
              </a:rPr>
              <a:t> Elementy teorii grafów – </a:t>
            </a:r>
            <a:r>
              <a:rPr kumimoji="0" lang="pl-PL" b="0" i="0" u="none" strike="noStrike" cap="none" normalizeH="0" baseline="0" dirty="0" smtClean="0">
                <a:ln>
                  <a:noFill/>
                </a:ln>
                <a:solidFill>
                  <a:schemeClr val="tx1"/>
                </a:solidFill>
                <a:effectLst/>
                <a:latin typeface="Arial" pitchFamily="34" charset="0"/>
                <a:ea typeface="Times New Roman" pitchFamily="18" charset="0"/>
              </a:rPr>
              <a:t>Badanie właściwości grafów. Grafy Eulera i Hamiltona. Izomorfizm grafów. Zastosowania – wybrane ilustracje problemów łatwych i trudnych. </a:t>
            </a:r>
            <a:r>
              <a:rPr lang="pl-PL" dirty="0" smtClean="0">
                <a:latin typeface="Arial" pitchFamily="34" charset="0"/>
                <a:ea typeface="Times New Roman" pitchFamily="18" charset="0"/>
              </a:rPr>
              <a:t>Strategie zachłanne.</a:t>
            </a:r>
            <a:endParaRPr kumimoji="0" lang="pl-PL" b="0" i="0" u="none" strike="noStrike" cap="none" normalizeH="0" baseline="0" dirty="0" smtClean="0">
              <a:ln>
                <a:noFill/>
              </a:ln>
              <a:solidFill>
                <a:schemeClr val="tx1"/>
              </a:solidFill>
              <a:effectLst/>
              <a:latin typeface="Arial" pitchFamily="34" charset="0"/>
              <a:ea typeface="Times New Roman" pitchFamily="18" charset="0"/>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3</a:t>
            </a:fld>
            <a:endParaRPr lang="pl-PL"/>
          </a:p>
        </p:txBody>
      </p:sp>
    </p:spTree>
    <p:extLst>
      <p:ext uri="{BB962C8B-B14F-4D97-AF65-F5344CB8AC3E}">
        <p14:creationId xmlns:p14="http://schemas.microsoft.com/office/powerpoint/2010/main" val="79927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a 16"/>
          <p:cNvGrpSpPr/>
          <p:nvPr/>
        </p:nvGrpSpPr>
        <p:grpSpPr>
          <a:xfrm>
            <a:off x="428596" y="540703"/>
            <a:ext cx="8072495" cy="6145928"/>
            <a:chOff x="501947" y="626517"/>
            <a:chExt cx="7856267" cy="5280373"/>
          </a:xfrm>
        </p:grpSpPr>
        <p:sp>
          <p:nvSpPr>
            <p:cNvPr id="24585" name="AutoShape 9"/>
            <p:cNvSpPr>
              <a:spLocks noChangeShapeType="1"/>
            </p:cNvSpPr>
            <p:nvPr/>
          </p:nvSpPr>
          <p:spPr bwMode="auto">
            <a:xfrm flipH="1">
              <a:off x="1857356" y="1142984"/>
              <a:ext cx="11113" cy="4540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3" name="AutoShape 7"/>
            <p:cNvSpPr>
              <a:spLocks noChangeShapeType="1"/>
            </p:cNvSpPr>
            <p:nvPr/>
          </p:nvSpPr>
          <p:spPr bwMode="auto">
            <a:xfrm flipH="1">
              <a:off x="1857356" y="3143248"/>
              <a:ext cx="11112" cy="4540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1" name="AutoShape 5"/>
            <p:cNvSpPr>
              <a:spLocks noChangeShapeType="1"/>
            </p:cNvSpPr>
            <p:nvPr/>
          </p:nvSpPr>
          <p:spPr bwMode="auto">
            <a:xfrm flipH="1">
              <a:off x="1857356" y="2143116"/>
              <a:ext cx="11113" cy="4540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79" name="AutoShape 3"/>
            <p:cNvSpPr>
              <a:spLocks noChangeShapeType="1"/>
            </p:cNvSpPr>
            <p:nvPr/>
          </p:nvSpPr>
          <p:spPr bwMode="auto">
            <a:xfrm flipH="1">
              <a:off x="1822912" y="4448299"/>
              <a:ext cx="11112" cy="4540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77" name="AutoShape 1"/>
            <p:cNvSpPr>
              <a:spLocks noChangeShapeType="1"/>
            </p:cNvSpPr>
            <p:nvPr/>
          </p:nvSpPr>
          <p:spPr bwMode="auto">
            <a:xfrm flipH="1" flipV="1">
              <a:off x="3839121" y="5246201"/>
              <a:ext cx="1946684" cy="24550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2" name="AutoShape 6"/>
            <p:cNvSpPr>
              <a:spLocks noChangeShapeType="1"/>
            </p:cNvSpPr>
            <p:nvPr/>
          </p:nvSpPr>
          <p:spPr bwMode="auto">
            <a:xfrm flipH="1" flipV="1">
              <a:off x="3000364" y="2071678"/>
              <a:ext cx="2495550" cy="5826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4" name="AutoShape 8"/>
            <p:cNvSpPr>
              <a:spLocks noChangeShapeType="1"/>
            </p:cNvSpPr>
            <p:nvPr/>
          </p:nvSpPr>
          <p:spPr bwMode="auto">
            <a:xfrm flipH="1" flipV="1">
              <a:off x="2572148" y="1015831"/>
              <a:ext cx="3345376" cy="58800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0" name="AutoShape 4"/>
            <p:cNvSpPr>
              <a:spLocks noChangeShapeType="1"/>
            </p:cNvSpPr>
            <p:nvPr/>
          </p:nvSpPr>
          <p:spPr bwMode="auto">
            <a:xfrm flipH="1" flipV="1">
              <a:off x="2928926" y="3071810"/>
              <a:ext cx="2495550" cy="58261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586" name="Rectangle 10"/>
            <p:cNvSpPr>
              <a:spLocks noChangeArrowheads="1"/>
            </p:cNvSpPr>
            <p:nvPr/>
          </p:nvSpPr>
          <p:spPr bwMode="auto">
            <a:xfrm>
              <a:off x="642909" y="626517"/>
              <a:ext cx="7715304" cy="396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a:t>
              </a:r>
              <a:r>
                <a:rPr lang="pl-PL" sz="2400" b="1" dirty="0" smtClean="0">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pl-PL" sz="2400" b="1" dirty="0" smtClean="0">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p:txBody>
        </p:sp>
        <p:sp>
          <p:nvSpPr>
            <p:cNvPr id="24587" name="Rectangle 11"/>
            <p:cNvSpPr>
              <a:spLocks noChangeArrowheads="1"/>
            </p:cNvSpPr>
            <p:nvPr/>
          </p:nvSpPr>
          <p:spPr bwMode="auto">
            <a:xfrm>
              <a:off x="642910" y="1653091"/>
              <a:ext cx="7645780" cy="317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4588" name="Rectangle 12"/>
            <p:cNvSpPr>
              <a:spLocks noChangeArrowheads="1"/>
            </p:cNvSpPr>
            <p:nvPr/>
          </p:nvSpPr>
          <p:spPr bwMode="auto">
            <a:xfrm>
              <a:off x="571472" y="2581785"/>
              <a:ext cx="7572396" cy="317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4589" name="Rectangle 13"/>
            <p:cNvSpPr>
              <a:spLocks noChangeArrowheads="1"/>
            </p:cNvSpPr>
            <p:nvPr/>
          </p:nvSpPr>
          <p:spPr bwMode="auto">
            <a:xfrm>
              <a:off x="714348" y="3724793"/>
              <a:ext cx="7643866" cy="317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4590" name="Rectangle 14"/>
            <p:cNvSpPr>
              <a:spLocks noChangeArrowheads="1"/>
            </p:cNvSpPr>
            <p:nvPr/>
          </p:nvSpPr>
          <p:spPr bwMode="auto">
            <a:xfrm>
              <a:off x="501947" y="4887980"/>
              <a:ext cx="5571305" cy="3173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d)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d)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(b </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d))</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4591" name="Rectangle 15"/>
            <p:cNvSpPr>
              <a:spLocks noChangeArrowheads="1"/>
            </p:cNvSpPr>
            <p:nvPr/>
          </p:nvSpPr>
          <p:spPr bwMode="auto">
            <a:xfrm>
              <a:off x="1058143" y="5563129"/>
              <a:ext cx="5966002" cy="34376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x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grpSp>
      <p:cxnSp>
        <p:nvCxnSpPr>
          <p:cNvPr id="19" name="Łącznik prosty ze strzałką 18"/>
          <p:cNvCxnSpPr/>
          <p:nvPr/>
        </p:nvCxnSpPr>
        <p:spPr>
          <a:xfrm>
            <a:off x="3571868" y="4357694"/>
            <a:ext cx="2071702" cy="642942"/>
          </a:xfrm>
          <a:prstGeom prst="straightConnector1">
            <a:avLst/>
          </a:prstGeom>
          <a:ln w="95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Prostokąt 25"/>
          <p:cNvSpPr/>
          <p:nvPr/>
        </p:nvSpPr>
        <p:spPr>
          <a:xfrm>
            <a:off x="5357818" y="4929198"/>
            <a:ext cx="3201517" cy="369332"/>
          </a:xfrm>
          <a:prstGeom prst="rect">
            <a:avLst/>
          </a:prstGeom>
        </p:spPr>
        <p:txBody>
          <a:bodyPr wrap="none">
            <a:spAutoFit/>
          </a:bodyPr>
          <a:lstStyle/>
          <a:p>
            <a:r>
              <a:rPr lang="pl-PL" b="1" dirty="0" smtClean="0">
                <a:solidFill>
                  <a:srgbClr val="0070C0"/>
                </a:solidFill>
                <a:latin typeface="Arial" pitchFamily="34" charset="0"/>
                <a:ea typeface="Times New Roman" pitchFamily="18" charset="0"/>
                <a:cs typeface="Arial" pitchFamily="34" charset="0"/>
                <a:sym typeface="Symbol" pitchFamily="18" charset="2"/>
              </a:rPr>
              <a:t>(p </a:t>
            </a:r>
            <a:r>
              <a:rPr lang="pl-PL" b="1" dirty="0" smtClean="0">
                <a:solidFill>
                  <a:srgbClr val="0070C0"/>
                </a:solidFill>
                <a:latin typeface="Arial" pitchFamily="34" charset="0"/>
                <a:ea typeface="Times New Roman" pitchFamily="18" charset="0"/>
                <a:cs typeface="Arial" pitchFamily="34" charset="0"/>
              </a:rPr>
              <a:t> q) </a:t>
            </a:r>
            <a:r>
              <a:rPr lang="pl-PL" b="1" dirty="0" smtClean="0">
                <a:solidFill>
                  <a:srgbClr val="0070C0"/>
                </a:solidFill>
                <a:latin typeface="Arial" pitchFamily="34" charset="0"/>
                <a:ea typeface="Times New Roman" pitchFamily="18" charset="0"/>
                <a:cs typeface="Arial" pitchFamily="34" charset="0"/>
                <a:sym typeface="Symbol" pitchFamily="18" charset="2"/>
              </a:rPr>
              <a:t></a:t>
            </a:r>
            <a:r>
              <a:rPr lang="pl-PL" b="1" dirty="0" smtClean="0">
                <a:solidFill>
                  <a:srgbClr val="0070C0"/>
                </a:solidFill>
                <a:latin typeface="Arial" pitchFamily="34" charset="0"/>
                <a:ea typeface="Times New Roman" pitchFamily="18" charset="0"/>
                <a:cs typeface="Arial" pitchFamily="34" charset="0"/>
              </a:rPr>
              <a:t> </a:t>
            </a:r>
            <a:r>
              <a:rPr lang="pl-PL" b="1" dirty="0" err="1" smtClean="0">
                <a:solidFill>
                  <a:srgbClr val="0070C0"/>
                </a:solidFill>
                <a:latin typeface="Arial" pitchFamily="34" charset="0"/>
                <a:ea typeface="Times New Roman" pitchFamily="18" charset="0"/>
                <a:cs typeface="Arial" pitchFamily="34" charset="0"/>
              </a:rPr>
              <a:t>r</a:t>
            </a:r>
            <a:r>
              <a:rPr lang="pl-PL" b="1" dirty="0" smtClean="0">
                <a:solidFill>
                  <a:srgbClr val="0070C0"/>
                </a:solidFill>
                <a:latin typeface="Arial" pitchFamily="34" charset="0"/>
                <a:ea typeface="Times New Roman" pitchFamily="18" charset="0"/>
                <a:cs typeface="Arial" pitchFamily="34" charset="0"/>
                <a:sym typeface="Symbol" pitchFamily="18" charset="2"/>
              </a:rPr>
              <a:t>  </a:t>
            </a:r>
            <a:r>
              <a:rPr lang="pl-PL" b="1" dirty="0" smtClean="0">
                <a:latin typeface="Arial" pitchFamily="34" charset="0"/>
                <a:ea typeface="Times New Roman" pitchFamily="18" charset="0"/>
                <a:cs typeface="Arial" pitchFamily="34" charset="0"/>
                <a:sym typeface="Symbol" pitchFamily="18" charset="2"/>
              </a:rPr>
              <a:t></a:t>
            </a:r>
            <a:r>
              <a:rPr lang="pl-PL" b="1" dirty="0" smtClean="0">
                <a:latin typeface="Arial" pitchFamily="34" charset="0"/>
                <a:ea typeface="Times New Roman" pitchFamily="18" charset="0"/>
                <a:cs typeface="Arial" pitchFamily="34" charset="0"/>
              </a:rPr>
              <a:t>  </a:t>
            </a:r>
            <a:r>
              <a:rPr lang="pl-PL" b="1" dirty="0" smtClean="0">
                <a:solidFill>
                  <a:srgbClr val="FF0000"/>
                </a:solidFill>
                <a:latin typeface="Arial" pitchFamily="34" charset="0"/>
                <a:ea typeface="Times New Roman" pitchFamily="18" charset="0"/>
                <a:cs typeface="Arial" pitchFamily="34" charset="0"/>
                <a:sym typeface="Symbol" pitchFamily="18" charset="2"/>
              </a:rPr>
              <a:t>(p </a:t>
            </a:r>
            <a:r>
              <a:rPr lang="pl-PL" b="1" dirty="0" smtClean="0">
                <a:solidFill>
                  <a:srgbClr val="FF0000"/>
                </a:solidFill>
                <a:latin typeface="Arial" pitchFamily="34" charset="0"/>
                <a:ea typeface="Times New Roman" pitchFamily="18" charset="0"/>
                <a:cs typeface="Arial" pitchFamily="34" charset="0"/>
              </a:rPr>
              <a:t> </a:t>
            </a:r>
            <a:r>
              <a:rPr lang="pl-PL" b="1" dirty="0" err="1" smtClean="0">
                <a:solidFill>
                  <a:srgbClr val="FF0000"/>
                </a:solidFill>
                <a:latin typeface="Arial" pitchFamily="34" charset="0"/>
                <a:ea typeface="Times New Roman" pitchFamily="18" charset="0"/>
                <a:cs typeface="Arial" pitchFamily="34" charset="0"/>
              </a:rPr>
              <a:t>r</a:t>
            </a:r>
            <a:r>
              <a:rPr lang="pl-PL" b="1" dirty="0" smtClean="0">
                <a:solidFill>
                  <a:srgbClr val="FF0000"/>
                </a:solidFill>
                <a:latin typeface="Arial" pitchFamily="34" charset="0"/>
                <a:ea typeface="Times New Roman" pitchFamily="18" charset="0"/>
                <a:cs typeface="Arial" pitchFamily="34" charset="0"/>
              </a:rPr>
              <a:t>) </a:t>
            </a:r>
            <a:r>
              <a:rPr lang="pl-PL" b="1" dirty="0" smtClean="0">
                <a:solidFill>
                  <a:srgbClr val="FF0000"/>
                </a:solidFill>
                <a:latin typeface="Arial" pitchFamily="34" charset="0"/>
                <a:ea typeface="Times New Roman" pitchFamily="18" charset="0"/>
                <a:cs typeface="Arial" pitchFamily="34" charset="0"/>
                <a:sym typeface="Symbol" pitchFamily="18" charset="2"/>
              </a:rPr>
              <a:t></a:t>
            </a:r>
            <a:r>
              <a:rPr lang="pl-PL" b="1" dirty="0" smtClean="0">
                <a:solidFill>
                  <a:srgbClr val="FF0000"/>
                </a:solidFill>
                <a:latin typeface="Arial" pitchFamily="34" charset="0"/>
                <a:ea typeface="Times New Roman" pitchFamily="18" charset="0"/>
                <a:cs typeface="Arial" pitchFamily="34" charset="0"/>
              </a:rPr>
              <a:t> (q </a:t>
            </a:r>
            <a:r>
              <a:rPr lang="pl-PL" b="1" dirty="0" smtClean="0">
                <a:solidFill>
                  <a:srgbClr val="FF0000"/>
                </a:solidFill>
                <a:latin typeface="Arial" pitchFamily="34" charset="0"/>
                <a:ea typeface="Times New Roman" pitchFamily="18" charset="0"/>
                <a:cs typeface="Arial" pitchFamily="34" charset="0"/>
                <a:sym typeface="Symbol" pitchFamily="18" charset="2"/>
              </a:rPr>
              <a:t></a:t>
            </a:r>
            <a:r>
              <a:rPr lang="pl-PL" b="1" dirty="0" smtClean="0">
                <a:solidFill>
                  <a:srgbClr val="FF0000"/>
                </a:solidFill>
                <a:latin typeface="Arial" pitchFamily="34" charset="0"/>
                <a:ea typeface="Times New Roman" pitchFamily="18" charset="0"/>
                <a:cs typeface="Arial" pitchFamily="34" charset="0"/>
              </a:rPr>
              <a:t> </a:t>
            </a:r>
            <a:r>
              <a:rPr lang="pl-PL" b="1" dirty="0" err="1" smtClean="0">
                <a:solidFill>
                  <a:srgbClr val="FF0000"/>
                </a:solidFill>
                <a:latin typeface="Arial" pitchFamily="34" charset="0"/>
                <a:ea typeface="Times New Roman" pitchFamily="18" charset="0"/>
                <a:cs typeface="Arial" pitchFamily="34" charset="0"/>
              </a:rPr>
              <a:t>r</a:t>
            </a:r>
            <a:r>
              <a:rPr lang="pl-PL" b="1" dirty="0" smtClean="0">
                <a:solidFill>
                  <a:srgbClr val="FF0000"/>
                </a:solidFill>
                <a:latin typeface="Arial" pitchFamily="34" charset="0"/>
                <a:ea typeface="Times New Roman" pitchFamily="18" charset="0"/>
                <a:cs typeface="Arial" pitchFamily="34" charset="0"/>
              </a:rPr>
              <a:t>)</a:t>
            </a:r>
            <a:endParaRPr lang="pl-PL" dirty="0">
              <a:solidFill>
                <a:srgbClr val="FF0000"/>
              </a:solidFill>
            </a:endParaRPr>
          </a:p>
        </p:txBody>
      </p:sp>
      <p:sp>
        <p:nvSpPr>
          <p:cNvPr id="28" name="Prostokąt 27"/>
          <p:cNvSpPr/>
          <p:nvPr/>
        </p:nvSpPr>
        <p:spPr>
          <a:xfrm>
            <a:off x="952535" y="4528753"/>
            <a:ext cx="2643206" cy="338554"/>
          </a:xfrm>
          <a:prstGeom prst="rect">
            <a:avLst/>
          </a:prstGeom>
        </p:spPr>
        <p:txBody>
          <a:bodyPr wrap="square">
            <a:spAutoFit/>
          </a:bodyPr>
          <a:lstStyle/>
          <a:p>
            <a:r>
              <a:rPr lang="pl-PL" sz="1600" b="1" i="1" dirty="0" smtClean="0">
                <a:solidFill>
                  <a:srgbClr val="0070C0"/>
                </a:solidFill>
                <a:latin typeface="Arial" pitchFamily="34" charset="0"/>
                <a:ea typeface="Times New Roman" pitchFamily="18" charset="0"/>
                <a:cs typeface="Arial" pitchFamily="34" charset="0"/>
                <a:sym typeface="Symbol" pitchFamily="18" charset="2"/>
              </a:rPr>
              <a:t>(p     </a:t>
            </a:r>
            <a:r>
              <a:rPr lang="pl-PL" sz="1600" b="1" i="1" dirty="0" smtClean="0">
                <a:solidFill>
                  <a:srgbClr val="0070C0"/>
                </a:solidFill>
                <a:latin typeface="Arial" pitchFamily="34" charset="0"/>
                <a:ea typeface="Times New Roman" pitchFamily="18" charset="0"/>
                <a:cs typeface="Arial" pitchFamily="34" charset="0"/>
              </a:rPr>
              <a:t>      q  )    </a:t>
            </a:r>
            <a:r>
              <a:rPr lang="pl-PL" sz="1600" b="1" i="1" dirty="0" smtClean="0">
                <a:solidFill>
                  <a:srgbClr val="0070C0"/>
                </a:solidFill>
                <a:latin typeface="Arial" pitchFamily="34" charset="0"/>
                <a:ea typeface="Times New Roman" pitchFamily="18" charset="0"/>
                <a:cs typeface="Arial" pitchFamily="34" charset="0"/>
                <a:sym typeface="Symbol" pitchFamily="18" charset="2"/>
              </a:rPr>
              <a:t></a:t>
            </a:r>
            <a:r>
              <a:rPr lang="pl-PL" sz="1600" b="1" i="1" dirty="0" smtClean="0">
                <a:solidFill>
                  <a:srgbClr val="0070C0"/>
                </a:solidFill>
                <a:latin typeface="Arial" pitchFamily="34" charset="0"/>
                <a:ea typeface="Times New Roman" pitchFamily="18" charset="0"/>
                <a:cs typeface="Arial" pitchFamily="34" charset="0"/>
              </a:rPr>
              <a:t>       r</a:t>
            </a:r>
            <a:endParaRPr lang="pl-PL" sz="1600" i="1" dirty="0">
              <a:solidFill>
                <a:srgbClr val="0070C0"/>
              </a:solidFill>
            </a:endParaRPr>
          </a:p>
        </p:txBody>
      </p:sp>
      <p:sp>
        <p:nvSpPr>
          <p:cNvPr id="30" name="Nawias klamrowy zamykający 29"/>
          <p:cNvSpPr/>
          <p:nvPr/>
        </p:nvSpPr>
        <p:spPr>
          <a:xfrm rot="5400000">
            <a:off x="1784814" y="4141762"/>
            <a:ext cx="315813" cy="8373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31" name="Nawias klamrowy zamykający 30"/>
          <p:cNvSpPr/>
          <p:nvPr/>
        </p:nvSpPr>
        <p:spPr>
          <a:xfrm rot="5400000">
            <a:off x="2974548" y="4254231"/>
            <a:ext cx="250032" cy="57150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32" name="Nawias klamrowy zamykający 31"/>
          <p:cNvSpPr/>
          <p:nvPr/>
        </p:nvSpPr>
        <p:spPr>
          <a:xfrm rot="5400000">
            <a:off x="1048941" y="4355444"/>
            <a:ext cx="250032" cy="21431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5" name="AutoShape 3"/>
          <p:cNvSpPr>
            <a:spLocks noChangeShapeType="1"/>
          </p:cNvSpPr>
          <p:nvPr/>
        </p:nvSpPr>
        <p:spPr bwMode="auto">
          <a:xfrm flipH="1">
            <a:off x="2000232" y="5857892"/>
            <a:ext cx="45719" cy="42862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pl-PL"/>
          </a:p>
        </p:txBody>
      </p:sp>
      <p:sp>
        <p:nvSpPr>
          <p:cNvPr id="24" name="Symbol zastępczy numeru slajdu 23"/>
          <p:cNvSpPr>
            <a:spLocks noGrp="1"/>
          </p:cNvSpPr>
          <p:nvPr>
            <p:ph type="sldNum" sz="quarter" idx="12"/>
          </p:nvPr>
        </p:nvSpPr>
        <p:spPr/>
        <p:txBody>
          <a:bodyPr/>
          <a:lstStyle/>
          <a:p>
            <a:fld id="{AD0E5A88-7BC7-4173-BA3C-65B4C2B37C9C}" type="slidenum">
              <a:rPr lang="pl-PL" smtClean="0"/>
              <a:pPr/>
              <a:t>30</a:t>
            </a:fld>
            <a:endParaRPr lang="pl-PL"/>
          </a:p>
        </p:txBody>
      </p:sp>
      <p:sp>
        <p:nvSpPr>
          <p:cNvPr id="27" name="Prostokąt 26"/>
          <p:cNvSpPr/>
          <p:nvPr/>
        </p:nvSpPr>
        <p:spPr>
          <a:xfrm>
            <a:off x="0" y="0"/>
            <a:ext cx="8501090" cy="400110"/>
          </a:xfrm>
          <a:prstGeom prst="rect">
            <a:avLst/>
          </a:prstGeom>
        </p:spPr>
        <p:txBody>
          <a:bodyPr wrap="square">
            <a:spAutoFit/>
          </a:bodyPr>
          <a:lstStyle/>
          <a:p>
            <a:r>
              <a:rPr lang="pl-PL" sz="2000" b="1" dirty="0" smtClean="0"/>
              <a:t>Wartościowanie formuł - metodą przekształcania</a:t>
            </a:r>
            <a:endParaRPr lang="pl-PL" sz="2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31</a:t>
            </a:fld>
            <a:endParaRPr lang="pl-PL"/>
          </a:p>
        </p:txBody>
      </p:sp>
      <p:sp>
        <p:nvSpPr>
          <p:cNvPr id="326657" name="Rectangle 1"/>
          <p:cNvSpPr>
            <a:spLocks noChangeArrowheads="1"/>
          </p:cNvSpPr>
          <p:nvPr/>
        </p:nvSpPr>
        <p:spPr bwMode="auto">
          <a:xfrm>
            <a:off x="0" y="0"/>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Przyjmijmy, że b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0</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0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spcBef>
                <a:spcPct val="0"/>
              </a:spcBef>
              <a:spcAft>
                <a:spcPct val="0"/>
              </a:spcAf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co nie jest prawdą, zatem formuła wyjściowa dla b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0 </a:t>
            </a:r>
            <a:r>
              <a:rPr lang="pl-PL" b="1" dirty="0" smtClean="0">
                <a:latin typeface="Arial" pitchFamily="34" charset="0"/>
                <a:ea typeface="Calibri" pitchFamily="34" charset="0"/>
                <a:cs typeface="Arial" pitchFamily="34" charset="0"/>
              </a:rPr>
              <a:t>też nie </a:t>
            </a:r>
            <a:endPar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pl-PL" b="1" dirty="0" smtClean="0">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jest prawdziwa</a:t>
            </a:r>
            <a:endPar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Przyjmijmy, że b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spcBef>
                <a:spcPct val="0"/>
              </a:spcBef>
              <a:spcAft>
                <a:spcPct val="0"/>
              </a:spcAf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c</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co nie jest prawdą, zatem formuła wyjściowa dla b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t</a:t>
            </a:r>
            <a:r>
              <a:rPr lang="pl-PL" b="1" dirty="0" smtClean="0">
                <a:latin typeface="Arial" pitchFamily="34" charset="0"/>
                <a:ea typeface="Calibri" pitchFamily="34" charset="0"/>
                <a:cs typeface="Arial" pitchFamily="34" charset="0"/>
              </a:rPr>
              <a:t>eż nie </a:t>
            </a:r>
            <a:endPar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pl-PL" b="1" dirty="0" smtClean="0">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jest prawdziwa</a:t>
            </a:r>
            <a:endPar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Oznacza to ostatecznie, że formuła wyjściowa nie jest prawdziwa.</a:t>
            </a:r>
          </a:p>
        </p:txBody>
      </p:sp>
      <p:sp>
        <p:nvSpPr>
          <p:cNvPr id="4" name="Prostokąt 3"/>
          <p:cNvSpPr/>
          <p:nvPr/>
        </p:nvSpPr>
        <p:spPr>
          <a:xfrm>
            <a:off x="0" y="0"/>
            <a:ext cx="1707519" cy="461665"/>
          </a:xfrm>
          <a:prstGeom prst="rect">
            <a:avLst/>
          </a:prstGeom>
        </p:spPr>
        <p:txBody>
          <a:bodyPr wrap="none">
            <a:spAutoFit/>
          </a:bodyPr>
          <a:lstStyle/>
          <a:p>
            <a:r>
              <a:rPr lang="pl-PL" sz="2400" b="1" dirty="0" smtClean="0">
                <a:latin typeface="Arial" pitchFamily="34" charset="0"/>
                <a:cs typeface="Arial" pitchFamily="34" charset="0"/>
              </a:rPr>
              <a:t>Przykład 1</a:t>
            </a:r>
            <a:endParaRPr lang="pl-PL"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32</a:t>
            </a:fld>
            <a:endParaRPr lang="pl-PL"/>
          </a:p>
        </p:txBody>
      </p:sp>
      <p:sp>
        <p:nvSpPr>
          <p:cNvPr id="329729" name="Rectangle 1"/>
          <p:cNvSpPr>
            <a:spLocks noChangeArrowheads="1"/>
          </p:cNvSpPr>
          <p:nvPr/>
        </p:nvSpPr>
        <p:spPr bwMode="auto">
          <a:xfrm>
            <a:off x="539552" y="0"/>
            <a:ext cx="9144000" cy="67095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a:t>
            </a:r>
            <a:endParaRPr kumimoji="0" lang="pl-PL" sz="22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lang="pl-PL" sz="2000" b="1" dirty="0">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((p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rgbClr val="00B050"/>
                </a:solidFill>
                <a:effectLst/>
                <a:latin typeface="Arial" pitchFamily="34" charset="0"/>
                <a:ea typeface="Calibri" pitchFamily="34" charset="0"/>
                <a:cs typeface="Arial" pitchFamily="34" charset="0"/>
                <a:sym typeface="Symbol" pitchFamily="18" charset="2"/>
              </a:rPr>
              <a:t>Przyjmijmy, że p </a:t>
            </a:r>
            <a:r>
              <a:rPr kumimoji="0" lang="pl-PL"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 1 </a:t>
            </a:r>
            <a:endParaRPr kumimoji="0" lang="pl-PL" sz="2000" b="0" i="0" u="none" strike="noStrike" cap="none" normalizeH="0" baseline="0" dirty="0" smtClean="0">
              <a:ln>
                <a:noFill/>
              </a:ln>
              <a:solidFill>
                <a:srgbClr val="00B050"/>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1)</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0)</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2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q </a:t>
            </a:r>
            <a:r>
              <a:rPr kumimoji="0" lang="pl-PL" sz="22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 q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rgbClr val="00B050"/>
                </a:solidFill>
                <a:effectLst/>
                <a:latin typeface="Arial" pitchFamily="34" charset="0"/>
                <a:ea typeface="Calibri" pitchFamily="34" charset="0"/>
                <a:cs typeface="Arial" pitchFamily="34" charset="0"/>
                <a:sym typeface="Symbol" pitchFamily="18" charset="2"/>
              </a:rPr>
              <a:t>Przyjmijmy, że p </a:t>
            </a:r>
            <a:r>
              <a:rPr kumimoji="0" lang="pl-PL" sz="2000" b="1" i="0" u="none" strike="noStrike" cap="none" normalizeH="0" baseline="0" dirty="0" smtClean="0">
                <a:ln>
                  <a:noFill/>
                </a:ln>
                <a:solidFill>
                  <a:srgbClr val="00B050"/>
                </a:solidFill>
                <a:effectLst/>
                <a:latin typeface="Arial" pitchFamily="34" charset="0"/>
                <a:ea typeface="Calibri" pitchFamily="34" charset="0"/>
                <a:cs typeface="Arial" pitchFamily="34" charset="0"/>
              </a:rPr>
              <a:t> 0 </a:t>
            </a:r>
            <a:endParaRPr kumimoji="0" lang="pl-PL" sz="2000" b="0" i="0" u="none" strike="noStrike" cap="none" normalizeH="0" baseline="0" dirty="0" smtClean="0">
              <a:ln>
                <a:noFill/>
              </a:ln>
              <a:solidFill>
                <a:srgbClr val="00B050"/>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0)</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lang="pl-PL" sz="2000" b="1" dirty="0">
                <a:latin typeface="Arial" pitchFamily="34" charset="0"/>
                <a:ea typeface="Calibri" pitchFamily="34" charset="0"/>
                <a:cs typeface="Arial" pitchFamily="34" charset="0"/>
                <a:sym typeface="Symbol" pitchFamily="18" charset="2"/>
              </a:rPr>
              <a:t>	</a:t>
            </a:r>
            <a:r>
              <a:rPr lang="pl-PL" sz="2000" b="1" dirty="0" smtClean="0">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(q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2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p>
          <a:p>
            <a:pPr marL="0" marR="0" lvl="0" indent="0" algn="just" defTabSz="914400" rtl="0" eaLnBrk="0" fontAlgn="base" latinLnBrk="0" hangingPunct="0">
              <a:lnSpc>
                <a:spcPct val="100000"/>
              </a:lnSpc>
              <a:spcBef>
                <a:spcPct val="0"/>
              </a:spcBef>
              <a:spcAft>
                <a:spcPct val="0"/>
              </a:spcAft>
              <a:buClrTx/>
              <a:buSzTx/>
              <a:buFontTx/>
              <a:buNone/>
              <a:tabLst/>
            </a:pPr>
            <a:r>
              <a:rPr lang="pl-PL" sz="2200" b="1" dirty="0">
                <a:latin typeface="Arial" pitchFamily="34" charset="0"/>
                <a:ea typeface="Calibri" pitchFamily="34" charset="0"/>
                <a:cs typeface="Arial" pitchFamily="34" charset="0"/>
                <a:sym typeface="Symbol" pitchFamily="18" charset="2"/>
              </a:rPr>
              <a:t>	</a:t>
            </a:r>
            <a:r>
              <a:rPr lang="pl-PL" sz="2200" b="1" dirty="0" smtClean="0">
                <a:latin typeface="Arial" pitchFamily="34" charset="0"/>
                <a:ea typeface="Calibri" pitchFamily="34" charset="0"/>
                <a:cs typeface="Arial" pitchFamily="34" charset="0"/>
                <a:sym typeface="Symbol" pitchFamily="18" charset="2"/>
              </a:rPr>
              <a:t>	</a:t>
            </a:r>
            <a:r>
              <a:rPr kumimoji="0" lang="pl-PL" sz="22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1 </a:t>
            </a:r>
            <a:r>
              <a:rPr kumimoji="0" lang="pl-PL" sz="22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  </a:t>
            </a:r>
            <a:r>
              <a:rPr kumimoji="0" lang="pl-PL" sz="22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p:txBody>
      </p:sp>
      <p:sp>
        <p:nvSpPr>
          <p:cNvPr id="4" name="Prostokąt 3"/>
          <p:cNvSpPr/>
          <p:nvPr/>
        </p:nvSpPr>
        <p:spPr>
          <a:xfrm>
            <a:off x="0" y="0"/>
            <a:ext cx="1707519" cy="461665"/>
          </a:xfrm>
          <a:prstGeom prst="rect">
            <a:avLst/>
          </a:prstGeom>
        </p:spPr>
        <p:txBody>
          <a:bodyPr wrap="none">
            <a:spAutoFit/>
          </a:bodyPr>
          <a:lstStyle/>
          <a:p>
            <a:r>
              <a:rPr lang="pl-PL" sz="2400" b="1" dirty="0" smtClean="0">
                <a:latin typeface="Arial" pitchFamily="34" charset="0"/>
                <a:cs typeface="Arial" pitchFamily="34" charset="0"/>
              </a:rPr>
              <a:t>Przykład 2</a:t>
            </a:r>
            <a:endParaRPr lang="pl-PL"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33</a:t>
            </a:fld>
            <a:endParaRPr lang="pl-PL"/>
          </a:p>
        </p:txBody>
      </p:sp>
      <p:sp>
        <p:nvSpPr>
          <p:cNvPr id="3" name="Prostokąt 2"/>
          <p:cNvSpPr/>
          <p:nvPr/>
        </p:nvSpPr>
        <p:spPr>
          <a:xfrm>
            <a:off x="-2556792" y="293152"/>
            <a:ext cx="9433048" cy="6063198"/>
          </a:xfrm>
          <a:prstGeom prst="rect">
            <a:avLst/>
          </a:prstGeom>
        </p:spPr>
        <p:txBody>
          <a:bodyPr wrap="square">
            <a:spAutoFit/>
          </a:bodyPr>
          <a:lstStyle/>
          <a:p>
            <a:pPr lvl="8" eaLnBrk="0" fontAlgn="base" hangingPunct="0">
              <a:spcBef>
                <a:spcPct val="0"/>
              </a:spcBef>
              <a:spcAft>
                <a:spcPct val="0"/>
              </a:spcAft>
            </a:pPr>
            <a:r>
              <a:rPr lang="pl-PL" sz="2400" b="1" dirty="0">
                <a:latin typeface="Arial" pitchFamily="34" charset="0"/>
                <a:cs typeface="Arial" pitchFamily="34" charset="0"/>
              </a:rPr>
              <a:t>Przykład </a:t>
            </a:r>
            <a:r>
              <a:rPr lang="pl-PL" sz="2400" b="1" dirty="0" smtClean="0">
                <a:latin typeface="Arial" pitchFamily="34" charset="0"/>
                <a:cs typeface="Arial" pitchFamily="34" charset="0"/>
              </a:rPr>
              <a:t>3</a:t>
            </a:r>
          </a:p>
          <a:p>
            <a:pPr lvl="8" eaLnBrk="0" fontAlgn="base" hangingPunct="0">
              <a:spcBef>
                <a:spcPct val="0"/>
              </a:spcBef>
              <a:spcAft>
                <a:spcPct val="0"/>
              </a:spcAft>
            </a:pPr>
            <a:endParaRPr lang="pl-PL" sz="2400" dirty="0">
              <a:latin typeface="Arial" pitchFamily="34" charset="0"/>
              <a:cs typeface="Arial" pitchFamily="34" charset="0"/>
              <a:sym typeface="Symbol" pitchFamily="18" charset="2"/>
            </a:endParaRPr>
          </a:p>
          <a:p>
            <a:pPr lvl="8" eaLnBrk="0" fontAlgn="base" hangingPunct="0">
              <a:spcBef>
                <a:spcPct val="0"/>
              </a:spcBef>
              <a:spcAft>
                <a:spcPct val="0"/>
              </a:spcAft>
            </a:pPr>
            <a:r>
              <a:rPr lang="pl-PL" sz="2200" b="1" dirty="0">
                <a:latin typeface="Arial" pitchFamily="34" charset="0"/>
                <a:ea typeface="Calibri" pitchFamily="34" charset="0"/>
                <a:cs typeface="Arial" pitchFamily="34" charset="0"/>
                <a:sym typeface="Symbol" pitchFamily="18" charset="2"/>
              </a:rPr>
              <a:t>((p </a:t>
            </a:r>
            <a:r>
              <a:rPr lang="pl-PL" sz="2200" b="1" dirty="0">
                <a:latin typeface="Arial" pitchFamily="34" charset="0"/>
                <a:ea typeface="Calibri" pitchFamily="34" charset="0"/>
                <a:cs typeface="Arial" pitchFamily="34" charset="0"/>
              </a:rPr>
              <a:t> q)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p)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p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q</a:t>
            </a:r>
            <a:r>
              <a:rPr lang="pl-PL" sz="2200" b="1" dirty="0" smtClean="0">
                <a:latin typeface="Arial" pitchFamily="34" charset="0"/>
                <a:ea typeface="Calibri" pitchFamily="34" charset="0"/>
                <a:cs typeface="Arial" pitchFamily="34" charset="0"/>
              </a:rPr>
              <a:t>)</a:t>
            </a:r>
          </a:p>
          <a:p>
            <a:pPr lvl="8" eaLnBrk="0" fontAlgn="base" hangingPunct="0">
              <a:spcBef>
                <a:spcPct val="0"/>
              </a:spcBef>
              <a:spcAft>
                <a:spcPct val="0"/>
              </a:spcAft>
            </a:pPr>
            <a:endParaRPr lang="pl-PL" sz="2200" b="1" dirty="0" smtClean="0">
              <a:latin typeface="Arial" pitchFamily="34" charset="0"/>
              <a:ea typeface="Calibri" pitchFamily="34" charset="0"/>
              <a:cs typeface="Arial" pitchFamily="34" charset="0"/>
              <a:sym typeface="Symbol" pitchFamily="18" charset="2"/>
            </a:endParaRPr>
          </a:p>
          <a:p>
            <a:pPr lvl="8" eaLnBrk="0" fontAlgn="base" hangingPunct="0">
              <a:spcBef>
                <a:spcPct val="0"/>
              </a:spcBef>
              <a:spcAft>
                <a:spcPct val="0"/>
              </a:spcAft>
            </a:pPr>
            <a:r>
              <a:rPr lang="pl-PL" sz="2200" b="1" dirty="0" smtClean="0">
                <a:solidFill>
                  <a:srgbClr val="FF0000"/>
                </a:solidFill>
                <a:latin typeface="Arial" pitchFamily="34" charset="0"/>
                <a:ea typeface="Calibri" pitchFamily="34" charset="0"/>
                <a:cs typeface="Arial" pitchFamily="34" charset="0"/>
                <a:sym typeface="Symbol" pitchFamily="18" charset="2"/>
              </a:rPr>
              <a:t>((</a:t>
            </a:r>
            <a:r>
              <a:rPr lang="pl-PL" sz="2200" b="1" dirty="0">
                <a:solidFill>
                  <a:srgbClr val="FF0000"/>
                </a:solidFill>
                <a:latin typeface="Arial" pitchFamily="34" charset="0"/>
                <a:ea typeface="Calibri" pitchFamily="34" charset="0"/>
                <a:cs typeface="Arial" pitchFamily="34" charset="0"/>
                <a:sym typeface="Symbol" pitchFamily="18" charset="2"/>
              </a:rPr>
              <a:t>p </a:t>
            </a:r>
            <a:r>
              <a:rPr lang="pl-PL" sz="2200" b="1" dirty="0">
                <a:solidFill>
                  <a:srgbClr val="FF0000"/>
                </a:solidFill>
                <a:latin typeface="Arial" pitchFamily="34" charset="0"/>
                <a:ea typeface="Calibri" pitchFamily="34" charset="0"/>
                <a:cs typeface="Arial" pitchFamily="34" charset="0"/>
              </a:rPr>
              <a:t> q) </a:t>
            </a:r>
            <a:r>
              <a:rPr lang="pl-PL" sz="2200" b="1" dirty="0">
                <a:solidFill>
                  <a:srgbClr val="FF0000"/>
                </a:solidFill>
                <a:latin typeface="Arial" pitchFamily="34" charset="0"/>
                <a:ea typeface="Calibri" pitchFamily="34" charset="0"/>
                <a:cs typeface="Arial" pitchFamily="34" charset="0"/>
                <a:sym typeface="Symbol" pitchFamily="18" charset="2"/>
              </a:rPr>
              <a:t></a:t>
            </a:r>
            <a:r>
              <a:rPr lang="pl-PL" sz="2200" b="1" dirty="0">
                <a:solidFill>
                  <a:srgbClr val="FF0000"/>
                </a:solidFill>
                <a:latin typeface="Arial" pitchFamily="34" charset="0"/>
                <a:ea typeface="Calibri" pitchFamily="34" charset="0"/>
                <a:cs typeface="Arial" pitchFamily="34" charset="0"/>
              </a:rPr>
              <a:t> </a:t>
            </a:r>
            <a:r>
              <a:rPr lang="pl-PL" sz="2200" b="1" dirty="0">
                <a:solidFill>
                  <a:srgbClr val="FF0000"/>
                </a:solidFill>
                <a:latin typeface="Arial" pitchFamily="34" charset="0"/>
                <a:ea typeface="Calibri" pitchFamily="34" charset="0"/>
                <a:cs typeface="Arial" pitchFamily="34" charset="0"/>
                <a:sym typeface="Symbol" pitchFamily="18" charset="2"/>
              </a:rPr>
              <a:t></a:t>
            </a:r>
            <a:r>
              <a:rPr lang="pl-PL" sz="2200" b="1" dirty="0">
                <a:solidFill>
                  <a:srgbClr val="FF0000"/>
                </a:solidFill>
                <a:latin typeface="Arial" pitchFamily="34" charset="0"/>
                <a:ea typeface="Calibri" pitchFamily="34" charset="0"/>
                <a:cs typeface="Arial" pitchFamily="34" charset="0"/>
              </a:rPr>
              <a:t>p)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p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q)</a:t>
            </a:r>
          </a:p>
          <a:p>
            <a:pPr lvl="8" eaLnBrk="0" fontAlgn="base" hangingPunct="0">
              <a:spcBef>
                <a:spcPct val="0"/>
              </a:spcBef>
              <a:spcAft>
                <a:spcPct val="0"/>
              </a:spcAft>
            </a:pPr>
            <a:endParaRPr lang="pl-PL" sz="2200" dirty="0" smtClean="0">
              <a:latin typeface="Arial" pitchFamily="34" charset="0"/>
              <a:cs typeface="Arial" pitchFamily="34" charset="0"/>
              <a:sym typeface="Symbol" pitchFamily="18" charset="2"/>
            </a:endParaRPr>
          </a:p>
          <a:p>
            <a:pPr lvl="8" eaLnBrk="0" fontAlgn="base" hangingPunct="0">
              <a:spcBef>
                <a:spcPct val="0"/>
              </a:spcBef>
              <a:spcAft>
                <a:spcPct val="0"/>
              </a:spcAft>
            </a:pPr>
            <a:r>
              <a:rPr lang="pl-PL" sz="2400" b="1" dirty="0" smtClean="0">
                <a:solidFill>
                  <a:srgbClr val="FF0000"/>
                </a:solidFill>
              </a:rPr>
              <a:t>		(</a:t>
            </a:r>
            <a:r>
              <a:rPr lang="pl-PL" sz="2400" b="1" dirty="0">
                <a:solidFill>
                  <a:srgbClr val="FF0000"/>
                </a:solidFill>
              </a:rPr>
              <a:t>p </a:t>
            </a:r>
            <a:r>
              <a:rPr lang="pl-PL" sz="2400" b="1" dirty="0">
                <a:solidFill>
                  <a:srgbClr val="FF0000"/>
                </a:solidFill>
                <a:sym typeface="Symbol" panose="05050102010706020507" pitchFamily="18" charset="2"/>
              </a:rPr>
              <a:t></a:t>
            </a:r>
            <a:r>
              <a:rPr lang="pl-PL" sz="2400" b="1" dirty="0">
                <a:solidFill>
                  <a:srgbClr val="FF0000"/>
                </a:solidFill>
              </a:rPr>
              <a:t> q) </a:t>
            </a:r>
            <a:r>
              <a:rPr lang="pl-PL" sz="2400" b="1" dirty="0">
                <a:solidFill>
                  <a:srgbClr val="FF0000"/>
                </a:solidFill>
                <a:sym typeface="Symbol" panose="05050102010706020507" pitchFamily="18" charset="2"/>
              </a:rPr>
              <a:t></a:t>
            </a:r>
            <a:r>
              <a:rPr lang="pl-PL" sz="2400" b="1" dirty="0">
                <a:solidFill>
                  <a:srgbClr val="FF0000"/>
                </a:solidFill>
              </a:rPr>
              <a:t> r </a:t>
            </a:r>
            <a:r>
              <a:rPr lang="pl-PL" b="1" dirty="0">
                <a:sym typeface="Symbol" panose="05050102010706020507" pitchFamily="18" charset="2"/>
              </a:rPr>
              <a:t></a:t>
            </a:r>
            <a:r>
              <a:rPr lang="pl-PL" b="1" dirty="0"/>
              <a:t> </a:t>
            </a:r>
            <a:r>
              <a:rPr lang="pl-PL" sz="2400" b="1" dirty="0">
                <a:solidFill>
                  <a:srgbClr val="0070C0"/>
                </a:solidFill>
              </a:rPr>
              <a:t>(p </a:t>
            </a:r>
            <a:r>
              <a:rPr lang="pl-PL" sz="2400" b="1" dirty="0">
                <a:solidFill>
                  <a:srgbClr val="0070C0"/>
                </a:solidFill>
                <a:sym typeface="Symbol" panose="05050102010706020507" pitchFamily="18" charset="2"/>
              </a:rPr>
              <a:t></a:t>
            </a:r>
            <a:r>
              <a:rPr lang="pl-PL" sz="2400" b="1" dirty="0">
                <a:solidFill>
                  <a:srgbClr val="0070C0"/>
                </a:solidFill>
              </a:rPr>
              <a:t> r) </a:t>
            </a:r>
            <a:r>
              <a:rPr lang="pl-PL" sz="2400" b="1" dirty="0">
                <a:solidFill>
                  <a:srgbClr val="0070C0"/>
                </a:solidFill>
                <a:sym typeface="Symbol" panose="05050102010706020507" pitchFamily="18" charset="2"/>
              </a:rPr>
              <a:t></a:t>
            </a:r>
            <a:r>
              <a:rPr lang="pl-PL" sz="2400" b="1" dirty="0">
                <a:solidFill>
                  <a:srgbClr val="0070C0"/>
                </a:solidFill>
              </a:rPr>
              <a:t> (q </a:t>
            </a:r>
            <a:r>
              <a:rPr lang="pl-PL" sz="2400" b="1" dirty="0">
                <a:solidFill>
                  <a:srgbClr val="0070C0"/>
                </a:solidFill>
                <a:sym typeface="Symbol" panose="05050102010706020507" pitchFamily="18" charset="2"/>
              </a:rPr>
              <a:t></a:t>
            </a:r>
            <a:r>
              <a:rPr lang="pl-PL" sz="2400" b="1" dirty="0">
                <a:solidFill>
                  <a:srgbClr val="0070C0"/>
                </a:solidFill>
              </a:rPr>
              <a:t> r)</a:t>
            </a:r>
            <a:endParaRPr lang="pl-PL" sz="2400" dirty="0">
              <a:solidFill>
                <a:srgbClr val="0070C0"/>
              </a:solidFill>
            </a:endParaRPr>
          </a:p>
          <a:p>
            <a:pPr lvl="8" eaLnBrk="0" fontAlgn="base" hangingPunct="0">
              <a:spcBef>
                <a:spcPct val="0"/>
              </a:spcBef>
              <a:spcAft>
                <a:spcPct val="0"/>
              </a:spcAft>
            </a:pPr>
            <a:endParaRPr lang="pl-PL" sz="2200" dirty="0">
              <a:latin typeface="Arial" pitchFamily="34" charset="0"/>
              <a:cs typeface="Arial" pitchFamily="34" charset="0"/>
              <a:sym typeface="Symbol" pitchFamily="18" charset="2"/>
            </a:endParaRPr>
          </a:p>
          <a:p>
            <a:pPr lvl="8" eaLnBrk="0" fontAlgn="base" hangingPunct="0">
              <a:spcBef>
                <a:spcPct val="0"/>
              </a:spcBef>
              <a:spcAft>
                <a:spcPct val="0"/>
              </a:spcAft>
            </a:pPr>
            <a:endParaRPr lang="pl-PL" sz="2200" dirty="0">
              <a:latin typeface="Arial" pitchFamily="34" charset="0"/>
              <a:cs typeface="Arial" pitchFamily="34" charset="0"/>
              <a:sym typeface="Symbol" pitchFamily="18" charset="2"/>
            </a:endParaRPr>
          </a:p>
          <a:p>
            <a:pPr lvl="8" eaLnBrk="0" fontAlgn="base" hangingPunct="0">
              <a:spcBef>
                <a:spcPct val="0"/>
              </a:spcBef>
              <a:spcAft>
                <a:spcPct val="0"/>
              </a:spcAft>
            </a:pPr>
            <a:r>
              <a:rPr lang="pl-PL" sz="2000" b="1" dirty="0">
                <a:solidFill>
                  <a:srgbClr val="0070C0"/>
                </a:solidFill>
                <a:latin typeface="Arial" pitchFamily="34" charset="0"/>
                <a:ea typeface="Calibri" pitchFamily="34" charset="0"/>
                <a:cs typeface="Arial" pitchFamily="34" charset="0"/>
                <a:sym typeface="Symbol" pitchFamily="18" charset="2"/>
              </a:rPr>
              <a:t>((p </a:t>
            </a:r>
            <a:r>
              <a:rPr lang="pl-PL" sz="2000" b="1" dirty="0">
                <a:solidFill>
                  <a:srgbClr val="0070C0"/>
                </a:solidFill>
                <a:latin typeface="Arial" pitchFamily="34" charset="0"/>
                <a:ea typeface="Calibri" pitchFamily="34" charset="0"/>
                <a:cs typeface="Arial" pitchFamily="34" charset="0"/>
              </a:rPr>
              <a:t> </a:t>
            </a:r>
            <a:r>
              <a:rPr lang="pl-PL" sz="2000" b="1" dirty="0">
                <a:solidFill>
                  <a:srgbClr val="0070C0"/>
                </a:solidFill>
                <a:latin typeface="Arial" pitchFamily="34" charset="0"/>
                <a:ea typeface="Calibri" pitchFamily="34" charset="0"/>
                <a:cs typeface="Arial" pitchFamily="34" charset="0"/>
                <a:sym typeface="Symbol" pitchFamily="18" charset="2"/>
              </a:rPr>
              <a:t></a:t>
            </a:r>
            <a:r>
              <a:rPr lang="pl-PL" sz="2000" b="1" dirty="0">
                <a:solidFill>
                  <a:srgbClr val="0070C0"/>
                </a:solidFill>
                <a:latin typeface="Arial" pitchFamily="34" charset="0"/>
                <a:ea typeface="Calibri" pitchFamily="34" charset="0"/>
                <a:cs typeface="Arial" pitchFamily="34" charset="0"/>
              </a:rPr>
              <a:t>p ) </a:t>
            </a:r>
            <a:r>
              <a:rPr lang="pl-PL" sz="2000" b="1" dirty="0">
                <a:solidFill>
                  <a:srgbClr val="0070C0"/>
                </a:solidFill>
                <a:latin typeface="Arial" pitchFamily="34" charset="0"/>
                <a:ea typeface="Calibri" pitchFamily="34" charset="0"/>
                <a:cs typeface="Arial" pitchFamily="34" charset="0"/>
                <a:sym typeface="Symbol" pitchFamily="18" charset="2"/>
              </a:rPr>
              <a:t></a:t>
            </a:r>
            <a:r>
              <a:rPr lang="pl-PL" sz="2000" b="1" dirty="0">
                <a:solidFill>
                  <a:srgbClr val="0070C0"/>
                </a:solidFill>
                <a:latin typeface="Arial" pitchFamily="34" charset="0"/>
                <a:ea typeface="Calibri" pitchFamily="34" charset="0"/>
                <a:cs typeface="Arial" pitchFamily="34" charset="0"/>
              </a:rPr>
              <a:t> (q </a:t>
            </a:r>
            <a:r>
              <a:rPr lang="pl-PL" sz="2000" b="1" dirty="0">
                <a:solidFill>
                  <a:srgbClr val="0070C0"/>
                </a:solidFill>
                <a:latin typeface="Arial" pitchFamily="34" charset="0"/>
                <a:ea typeface="Calibri" pitchFamily="34" charset="0"/>
                <a:cs typeface="Arial" pitchFamily="34" charset="0"/>
                <a:sym typeface="Symbol" pitchFamily="18" charset="2"/>
              </a:rPr>
              <a:t></a:t>
            </a:r>
            <a:r>
              <a:rPr lang="pl-PL" sz="2000" b="1" dirty="0">
                <a:solidFill>
                  <a:srgbClr val="0070C0"/>
                </a:solidFill>
                <a:latin typeface="Arial" pitchFamily="34" charset="0"/>
                <a:ea typeface="Calibri" pitchFamily="34" charset="0"/>
                <a:cs typeface="Arial" pitchFamily="34" charset="0"/>
              </a:rPr>
              <a:t> </a:t>
            </a:r>
            <a:r>
              <a:rPr lang="pl-PL" sz="2000" b="1" dirty="0">
                <a:solidFill>
                  <a:srgbClr val="0070C0"/>
                </a:solidFill>
                <a:latin typeface="Arial" pitchFamily="34" charset="0"/>
                <a:ea typeface="Calibri" pitchFamily="34" charset="0"/>
                <a:cs typeface="Arial" pitchFamily="34" charset="0"/>
                <a:sym typeface="Symbol" pitchFamily="18" charset="2"/>
              </a:rPr>
              <a:t></a:t>
            </a:r>
            <a:r>
              <a:rPr lang="pl-PL" sz="2000" b="1" dirty="0">
                <a:solidFill>
                  <a:srgbClr val="0070C0"/>
                </a:solidFill>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q)</a:t>
            </a:r>
            <a:endParaRPr lang="pl-PL" sz="2000" dirty="0">
              <a:latin typeface="Arial" pitchFamily="34" charset="0"/>
              <a:cs typeface="Arial" pitchFamily="34" charset="0"/>
              <a:sym typeface="Symbol" pitchFamily="18" charset="2"/>
            </a:endParaRPr>
          </a:p>
          <a:p>
            <a:pPr lvl="8" eaLnBrk="0" fontAlgn="base" hangingPunct="0">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8" eaLnBrk="0" fontAlgn="base" hangingPunct="0">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sym typeface="Symbol" pitchFamily="18" charset="2"/>
              </a:rPr>
              <a:t>p </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(q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q)</a:t>
            </a:r>
            <a:endParaRPr lang="pl-PL" sz="2000" dirty="0">
              <a:latin typeface="Arial" pitchFamily="34" charset="0"/>
              <a:cs typeface="Arial" pitchFamily="34" charset="0"/>
              <a:sym typeface="Symbol" pitchFamily="18" charset="2"/>
            </a:endParaRPr>
          </a:p>
          <a:p>
            <a:pPr lvl="8" eaLnBrk="0" fontAlgn="base" hangingPunct="0">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8" eaLnBrk="0" fontAlgn="base" hangingPunct="0">
              <a:spcBef>
                <a:spcPct val="0"/>
              </a:spcBef>
              <a:spcAft>
                <a:spcPct val="0"/>
              </a:spcAft>
            </a:pPr>
            <a:r>
              <a:rPr lang="pl-PL" sz="2000" b="1" dirty="0">
                <a:latin typeface="Arial" pitchFamily="34" charset="0"/>
                <a:ea typeface="Calibri" pitchFamily="34" charset="0"/>
                <a:cs typeface="Arial" pitchFamily="34" charset="0"/>
                <a:sym typeface="Symbol" pitchFamily="18" charset="2"/>
              </a:rPr>
              <a:t> </a:t>
            </a:r>
            <a:r>
              <a:rPr lang="pl-PL" sz="2000" b="1" dirty="0" smtClean="0">
                <a:latin typeface="Arial" pitchFamily="34" charset="0"/>
                <a:ea typeface="Calibri" pitchFamily="34" charset="0"/>
                <a:cs typeface="Arial" pitchFamily="34" charset="0"/>
                <a:sym typeface="Symbol" pitchFamily="18" charset="2"/>
              </a:rPr>
              <a:t>      0       </a:t>
            </a:r>
            <a:r>
              <a:rPr lang="pl-PL" sz="2000" b="1" dirty="0" smtClean="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rPr>
              <a:t>q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q)</a:t>
            </a:r>
            <a:endParaRPr lang="pl-PL" sz="2000" dirty="0">
              <a:latin typeface="Arial" pitchFamily="34" charset="0"/>
              <a:cs typeface="Arial" pitchFamily="34" charset="0"/>
              <a:sym typeface="Symbol" pitchFamily="18" charset="2"/>
            </a:endParaRPr>
          </a:p>
          <a:p>
            <a:pPr lvl="8" eaLnBrk="0" fontAlgn="base" hangingPunct="0">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8" eaLnBrk="0" fontAlgn="base" hangingPunct="0">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t>
            </a:r>
            <a:r>
              <a:rPr lang="pl-PL" sz="2000" b="1" dirty="0">
                <a:latin typeface="Arial" pitchFamily="34" charset="0"/>
                <a:ea typeface="Calibri" pitchFamily="34" charset="0"/>
                <a:cs typeface="Arial" pitchFamily="34" charset="0"/>
                <a:sym typeface="Symbol" pitchFamily="18" charset="2"/>
              </a:rPr>
              <a:t>q </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p </a:t>
            </a:r>
            <a:r>
              <a:rPr lang="pl-PL" sz="2000" b="1" dirty="0">
                <a:latin typeface="Arial" pitchFamily="34" charset="0"/>
                <a:ea typeface="Calibri" pitchFamily="34" charset="0"/>
                <a:cs typeface="Arial" pitchFamily="34" charset="0"/>
                <a:sym typeface="Symbol" pitchFamily="18" charset="2"/>
              </a:rPr>
              <a:t></a:t>
            </a:r>
            <a:r>
              <a:rPr lang="pl-PL" sz="2000" b="1" dirty="0">
                <a:latin typeface="Arial" pitchFamily="34" charset="0"/>
                <a:ea typeface="Calibri" pitchFamily="34" charset="0"/>
                <a:cs typeface="Arial" pitchFamily="34" charset="0"/>
              </a:rPr>
              <a:t> q)</a:t>
            </a:r>
            <a:endParaRPr lang="pl-PL" sz="2000" dirty="0">
              <a:latin typeface="Arial" pitchFamily="34" charset="0"/>
              <a:cs typeface="Arial" pitchFamily="34" charset="0"/>
              <a:sym typeface="Symbol" pitchFamily="18" charset="2"/>
            </a:endParaRPr>
          </a:p>
          <a:p>
            <a:pPr lvl="8" eaLnBrk="0" fontAlgn="base" hangingPunct="0">
              <a:spcBef>
                <a:spcPct val="0"/>
              </a:spcBef>
              <a:spcAft>
                <a:spcPct val="0"/>
              </a:spcAft>
            </a:pPr>
            <a:endParaRPr lang="pl-PL" sz="2200" b="1" dirty="0" smtClean="0">
              <a:latin typeface="Arial" pitchFamily="34" charset="0"/>
              <a:ea typeface="Calibri" pitchFamily="34" charset="0"/>
              <a:cs typeface="Arial" pitchFamily="34" charset="0"/>
              <a:sym typeface="Symbol" pitchFamily="18" charset="2"/>
            </a:endParaRPr>
          </a:p>
          <a:p>
            <a:pPr lvl="8" eaLnBrk="0" fontAlgn="base" hangingPunct="0">
              <a:spcBef>
                <a:spcPct val="0"/>
              </a:spcBef>
              <a:spcAft>
                <a:spcPct val="0"/>
              </a:spcAft>
            </a:pPr>
            <a:r>
              <a:rPr lang="pl-PL" sz="2200" b="1" dirty="0" smtClean="0">
                <a:latin typeface="Arial" pitchFamily="34" charset="0"/>
                <a:ea typeface="Calibri" pitchFamily="34" charset="0"/>
                <a:cs typeface="Arial" pitchFamily="34" charset="0"/>
                <a:sym typeface="Symbol" pitchFamily="18" charset="2"/>
              </a:rPr>
              <a:t>                 (</a:t>
            </a:r>
            <a:r>
              <a:rPr lang="pl-PL" sz="2200" b="1" dirty="0">
                <a:latin typeface="Arial" pitchFamily="34" charset="0"/>
                <a:ea typeface="Calibri" pitchFamily="34" charset="0"/>
                <a:cs typeface="Arial" pitchFamily="34" charset="0"/>
                <a:sym typeface="Symbol" pitchFamily="18" charset="2"/>
              </a:rPr>
              <a:t>q </a:t>
            </a:r>
            <a:r>
              <a:rPr lang="pl-PL" sz="2200" b="1" dirty="0">
                <a:latin typeface="Arial" pitchFamily="34" charset="0"/>
                <a:ea typeface="Calibri" pitchFamily="34" charset="0"/>
                <a:cs typeface="Arial" pitchFamily="34" charset="0"/>
              </a:rPr>
              <a:t>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p))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 (q </a:t>
            </a:r>
            <a:r>
              <a:rPr lang="pl-PL" sz="2200" b="1" dirty="0">
                <a:latin typeface="Arial" pitchFamily="34" charset="0"/>
                <a:ea typeface="Calibri" pitchFamily="34" charset="0"/>
                <a:cs typeface="Arial" pitchFamily="34" charset="0"/>
                <a:sym typeface="Symbol" pitchFamily="18" charset="2"/>
              </a:rPr>
              <a:t></a:t>
            </a:r>
            <a:r>
              <a:rPr lang="pl-PL" sz="2200" b="1" dirty="0">
                <a:latin typeface="Arial" pitchFamily="34" charset="0"/>
                <a:ea typeface="Calibri" pitchFamily="34" charset="0"/>
                <a:cs typeface="Arial" pitchFamily="34" charset="0"/>
              </a:rPr>
              <a:t>p)</a:t>
            </a:r>
            <a:endParaRPr lang="pl-PL" sz="2200" b="1" dirty="0">
              <a:latin typeface="Arial" pitchFamily="34" charset="0"/>
              <a:ea typeface="Calibri" pitchFamily="34" charset="0"/>
              <a:cs typeface="Arial" pitchFamily="34" charset="0"/>
              <a:sym typeface="Symbol" pitchFamily="18" charset="2"/>
            </a:endParaRPr>
          </a:p>
        </p:txBody>
      </p:sp>
      <p:sp>
        <p:nvSpPr>
          <p:cNvPr id="4" name="Nawias klamrowy otwierający 3"/>
          <p:cNvSpPr/>
          <p:nvPr/>
        </p:nvSpPr>
        <p:spPr>
          <a:xfrm rot="16200000">
            <a:off x="1547664" y="3933056"/>
            <a:ext cx="360040" cy="108012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851421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a:xfrm>
            <a:off x="6660232" y="6361347"/>
            <a:ext cx="2133600" cy="365125"/>
          </a:xfrm>
        </p:spPr>
        <p:txBody>
          <a:bodyPr/>
          <a:lstStyle/>
          <a:p>
            <a:fld id="{AD0E5A88-7BC7-4173-BA3C-65B4C2B37C9C}" type="slidenum">
              <a:rPr lang="pl-PL" smtClean="0"/>
              <a:pPr/>
              <a:t>34</a:t>
            </a:fld>
            <a:endParaRPr lang="pl-PL"/>
          </a:p>
        </p:txBody>
      </p:sp>
      <p:sp>
        <p:nvSpPr>
          <p:cNvPr id="4" name="Prostokąt 3"/>
          <p:cNvSpPr/>
          <p:nvPr/>
        </p:nvSpPr>
        <p:spPr>
          <a:xfrm>
            <a:off x="252351" y="-38002"/>
            <a:ext cx="7572428" cy="461665"/>
          </a:xfrm>
          <a:prstGeom prst="rect">
            <a:avLst/>
          </a:prstGeom>
        </p:spPr>
        <p:txBody>
          <a:bodyPr wrap="square">
            <a:spAutoFit/>
          </a:bodyPr>
          <a:lstStyle/>
          <a:p>
            <a:r>
              <a:rPr lang="pl-PL" sz="2400" b="1" dirty="0" smtClean="0">
                <a:latin typeface="Arial" pitchFamily="34" charset="0"/>
                <a:cs typeface="Arial" pitchFamily="34" charset="0"/>
              </a:rPr>
              <a:t>Wartościowanie formuł - metodą tabeli prawdy</a:t>
            </a:r>
            <a:endParaRPr lang="pl-PL" sz="2400" b="1" dirty="0">
              <a:latin typeface="Arial" pitchFamily="34" charset="0"/>
              <a:cs typeface="Arial" pitchFamily="34" charset="0"/>
            </a:endParaRPr>
          </a:p>
        </p:txBody>
      </p:sp>
      <p:grpSp>
        <p:nvGrpSpPr>
          <p:cNvPr id="45" name="Grupa 44"/>
          <p:cNvGrpSpPr/>
          <p:nvPr/>
        </p:nvGrpSpPr>
        <p:grpSpPr>
          <a:xfrm>
            <a:off x="998695" y="290161"/>
            <a:ext cx="7929618" cy="3600986"/>
            <a:chOff x="214282" y="795677"/>
            <a:chExt cx="7929618" cy="3600986"/>
          </a:xfrm>
        </p:grpSpPr>
        <p:sp>
          <p:nvSpPr>
            <p:cNvPr id="330753" name="Rectangle 1"/>
            <p:cNvSpPr>
              <a:spLocks noChangeArrowheads="1"/>
            </p:cNvSpPr>
            <p:nvPr/>
          </p:nvSpPr>
          <p:spPr bwMode="auto">
            <a:xfrm>
              <a:off x="285720" y="795677"/>
              <a:ext cx="785818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 </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8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8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8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q</a:t>
              </a:r>
              <a:endParaRPr kumimoji="0" lang="pl-PL" sz="28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p   q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q</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q)</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q</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a:rPr>
                <a:t></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pl-PL" sz="2000" dirty="0" smtClean="0">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0</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1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0   1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0          1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457200" marR="0" lvl="0" indent="-457200" algn="just" defTabSz="914400" rtl="0" eaLnBrk="0" fontAlgn="base" latinLnBrk="0" hangingPunct="0">
                <a:lnSpc>
                  <a:spcPct val="100000"/>
                </a:lnSpc>
                <a:spcBef>
                  <a:spcPct val="0"/>
                </a:spcBef>
                <a:spcAft>
                  <a:spcPct val="0"/>
                </a:spcAft>
                <a:buClrTx/>
                <a:buSzTx/>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0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0</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1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endPar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a:p>
              <a:pPr marL="457200" marR="0" lvl="0" indent="-457200" algn="just" defTabSz="914400" rtl="0" eaLnBrk="0" fontAlgn="base" latinLnBrk="0" hangingPunct="0">
                <a:lnSpc>
                  <a:spcPct val="100000"/>
                </a:lnSpc>
                <a:spcBef>
                  <a:spcPct val="0"/>
                </a:spcBef>
                <a:spcAft>
                  <a:spcPct val="0"/>
                </a:spcAft>
                <a:buClrTx/>
                <a:buSzTx/>
                <a:buFontTx/>
                <a:buAutoNum type="arabicPlain"/>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1</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0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0</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0</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0</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1</a:t>
              </a:r>
            </a:p>
          </p:txBody>
        </p:sp>
        <p:cxnSp>
          <p:nvCxnSpPr>
            <p:cNvPr id="6" name="Łącznik prosty 5"/>
            <p:cNvCxnSpPr/>
            <p:nvPr/>
          </p:nvCxnSpPr>
          <p:spPr>
            <a:xfrm>
              <a:off x="214282" y="2000240"/>
              <a:ext cx="507209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Łącznik prosty 7"/>
            <p:cNvCxnSpPr/>
            <p:nvPr/>
          </p:nvCxnSpPr>
          <p:spPr>
            <a:xfrm rot="5400000">
              <a:off x="-713618" y="2928140"/>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rot="5400000">
              <a:off x="143638" y="2999578"/>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a:xfrm rot="5400000">
              <a:off x="786580" y="2999578"/>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a:xfrm rot="5400000">
              <a:off x="1929588" y="2928140"/>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a:xfrm rot="5400000">
              <a:off x="3144034" y="2999578"/>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a:xfrm rot="5400000">
              <a:off x="-356428" y="2928140"/>
              <a:ext cx="271464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upa 13"/>
          <p:cNvGrpSpPr/>
          <p:nvPr/>
        </p:nvGrpSpPr>
        <p:grpSpPr>
          <a:xfrm>
            <a:off x="738291" y="4628462"/>
            <a:ext cx="7281633" cy="2226720"/>
            <a:chOff x="500034" y="1000108"/>
            <a:chExt cx="7281633" cy="2226720"/>
          </a:xfrm>
        </p:grpSpPr>
        <p:grpSp>
          <p:nvGrpSpPr>
            <p:cNvPr id="15" name="Grupa 14"/>
            <p:cNvGrpSpPr/>
            <p:nvPr/>
          </p:nvGrpSpPr>
          <p:grpSpPr>
            <a:xfrm>
              <a:off x="571472" y="1000108"/>
              <a:ext cx="7210195" cy="2226720"/>
              <a:chOff x="1071538" y="3786190"/>
              <a:chExt cx="7210195" cy="2226720"/>
            </a:xfrm>
          </p:grpSpPr>
          <p:sp>
            <p:nvSpPr>
              <p:cNvPr id="17" name="Prostokąt 16"/>
              <p:cNvSpPr/>
              <p:nvPr/>
            </p:nvSpPr>
            <p:spPr>
              <a:xfrm>
                <a:off x="2285984" y="4143380"/>
                <a:ext cx="478016" cy="369332"/>
              </a:xfrm>
              <a:prstGeom prst="rect">
                <a:avLst/>
              </a:prstGeom>
            </p:spPr>
            <p:txBody>
              <a:bodyPr wrap="none">
                <a:spAutoFit/>
              </a:bodyPr>
              <a:lstStyle/>
              <a:p>
                <a:r>
                  <a:rPr lang="pl-PL" b="1" i="1" dirty="0" smtClean="0">
                    <a:sym typeface="Symbol"/>
                  </a:rPr>
                  <a:t> </a:t>
                </a:r>
                <a:endParaRPr lang="pl-PL" dirty="0"/>
              </a:p>
            </p:txBody>
          </p:sp>
          <p:sp>
            <p:nvSpPr>
              <p:cNvPr id="18" name="Prostokąt 17"/>
              <p:cNvSpPr/>
              <p:nvPr/>
            </p:nvSpPr>
            <p:spPr>
              <a:xfrm>
                <a:off x="2643174" y="4143380"/>
                <a:ext cx="1572866" cy="369332"/>
              </a:xfrm>
              <a:prstGeom prst="rect">
                <a:avLst/>
              </a:prstGeom>
            </p:spPr>
            <p:txBody>
              <a:bodyPr wrap="none">
                <a:spAutoFit/>
              </a:bodyPr>
              <a:lstStyle/>
              <a:p>
                <a:r>
                  <a:rPr lang="pl-PL" b="1" i="1" dirty="0" smtClean="0"/>
                  <a:t>p </a:t>
                </a:r>
                <a:r>
                  <a:rPr lang="pl-PL" b="1" i="1" dirty="0" smtClean="0">
                    <a:sym typeface="Symbol"/>
                  </a:rPr>
                  <a:t> (</a:t>
                </a:r>
                <a:r>
                  <a:rPr lang="pl-PL" b="1" i="1" dirty="0" err="1" smtClean="0"/>
                  <a:t>p</a:t>
                </a:r>
                <a:r>
                  <a:rPr lang="pl-PL" b="1" i="1" dirty="0" err="1" smtClean="0">
                    <a:sym typeface="Symbol"/>
                  </a:rPr>
                  <a:t></a:t>
                </a:r>
                <a:r>
                  <a:rPr lang="pl-PL" b="1" i="1" dirty="0" smtClean="0">
                    <a:sym typeface="Symbol"/>
                  </a:rPr>
                  <a:t> </a:t>
                </a:r>
                <a:r>
                  <a:rPr lang="pl-PL" b="1" i="1" dirty="0" smtClean="0"/>
                  <a:t>p)    </a:t>
                </a:r>
                <a:endParaRPr lang="pl-PL" dirty="0"/>
              </a:p>
            </p:txBody>
          </p:sp>
          <p:sp>
            <p:nvSpPr>
              <p:cNvPr id="19" name="Prostokąt 18"/>
              <p:cNvSpPr/>
              <p:nvPr/>
            </p:nvSpPr>
            <p:spPr>
              <a:xfrm>
                <a:off x="1071538" y="4500570"/>
                <a:ext cx="1702710" cy="369332"/>
              </a:xfrm>
              <a:prstGeom prst="rect">
                <a:avLst/>
              </a:prstGeom>
            </p:spPr>
            <p:txBody>
              <a:bodyPr wrap="none">
                <a:spAutoFit/>
              </a:bodyPr>
              <a:lstStyle/>
              <a:p>
                <a:r>
                  <a:rPr lang="pl-PL" b="1" i="1" dirty="0" smtClean="0"/>
                  <a:t>(</a:t>
                </a:r>
                <a:r>
                  <a:rPr lang="pl-PL" b="1" i="1" dirty="0" smtClean="0">
                    <a:sym typeface="Symbol"/>
                  </a:rPr>
                  <a:t> </a:t>
                </a:r>
                <a:r>
                  <a:rPr lang="pl-PL" b="1" i="1" dirty="0" smtClean="0"/>
                  <a:t>p </a:t>
                </a:r>
                <a:r>
                  <a:rPr lang="pl-PL" b="1" i="1" dirty="0" smtClean="0">
                    <a:sym typeface="Symbol"/>
                  </a:rPr>
                  <a:t> </a:t>
                </a:r>
                <a:r>
                  <a:rPr lang="pl-PL" b="1" i="1" dirty="0" smtClean="0"/>
                  <a:t>p) </a:t>
                </a:r>
                <a:r>
                  <a:rPr lang="pl-PL" b="1" i="1" dirty="0" smtClean="0">
                    <a:sym typeface="Symbol"/>
                  </a:rPr>
                  <a:t> </a:t>
                </a:r>
                <a:r>
                  <a:rPr lang="pl-PL" b="1" i="1" dirty="0" smtClean="0"/>
                  <a:t>p    </a:t>
                </a:r>
                <a:endParaRPr lang="pl-PL" dirty="0"/>
              </a:p>
            </p:txBody>
          </p:sp>
          <p:sp>
            <p:nvSpPr>
              <p:cNvPr id="20" name="Prostokąt 19"/>
              <p:cNvSpPr/>
              <p:nvPr/>
            </p:nvSpPr>
            <p:spPr>
              <a:xfrm>
                <a:off x="2714612" y="4500570"/>
                <a:ext cx="1572866"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a:t>
                </a:r>
                <a:r>
                  <a:rPr lang="pl-PL" b="1" i="1" dirty="0" smtClean="0">
                    <a:sym typeface="Symbol"/>
                  </a:rPr>
                  <a:t> </a:t>
                </a:r>
                <a:r>
                  <a:rPr lang="pl-PL" b="1" i="1" dirty="0" smtClean="0"/>
                  <a:t>p </a:t>
                </a:r>
                <a:r>
                  <a:rPr lang="pl-PL" b="1" i="1" dirty="0" smtClean="0">
                    <a:sym typeface="Symbol"/>
                  </a:rPr>
                  <a:t> </a:t>
                </a:r>
                <a:r>
                  <a:rPr lang="pl-PL" b="1" i="1" dirty="0" smtClean="0"/>
                  <a:t>p) </a:t>
                </a:r>
                <a:endParaRPr lang="pl-PL" dirty="0"/>
              </a:p>
            </p:txBody>
          </p:sp>
          <p:sp>
            <p:nvSpPr>
              <p:cNvPr id="21" name="Prostokąt 20"/>
              <p:cNvSpPr/>
              <p:nvPr/>
            </p:nvSpPr>
            <p:spPr>
              <a:xfrm>
                <a:off x="2428860" y="4500570"/>
                <a:ext cx="478016" cy="369332"/>
              </a:xfrm>
              <a:prstGeom prst="rect">
                <a:avLst/>
              </a:prstGeom>
            </p:spPr>
            <p:txBody>
              <a:bodyPr wrap="none">
                <a:spAutoFit/>
              </a:bodyPr>
              <a:lstStyle/>
              <a:p>
                <a:r>
                  <a:rPr lang="pl-PL" b="1" i="1" dirty="0" smtClean="0">
                    <a:sym typeface="Symbol"/>
                  </a:rPr>
                  <a:t> </a:t>
                </a:r>
                <a:endParaRPr lang="pl-PL" dirty="0"/>
              </a:p>
            </p:txBody>
          </p:sp>
          <p:sp>
            <p:nvSpPr>
              <p:cNvPr id="22" name="Prostokąt 21"/>
              <p:cNvSpPr/>
              <p:nvPr/>
            </p:nvSpPr>
            <p:spPr>
              <a:xfrm>
                <a:off x="2428860" y="4857760"/>
                <a:ext cx="478016" cy="369332"/>
              </a:xfrm>
              <a:prstGeom prst="rect">
                <a:avLst/>
              </a:prstGeom>
            </p:spPr>
            <p:txBody>
              <a:bodyPr wrap="none">
                <a:spAutoFit/>
              </a:bodyPr>
              <a:lstStyle/>
              <a:p>
                <a:r>
                  <a:rPr lang="pl-PL" b="1" i="1" dirty="0" smtClean="0">
                    <a:sym typeface="Symbol"/>
                  </a:rPr>
                  <a:t> </a:t>
                </a:r>
                <a:endParaRPr lang="pl-PL" dirty="0"/>
              </a:p>
            </p:txBody>
          </p:sp>
          <p:sp>
            <p:nvSpPr>
              <p:cNvPr id="23" name="Prostokąt 22"/>
              <p:cNvSpPr/>
              <p:nvPr/>
            </p:nvSpPr>
            <p:spPr>
              <a:xfrm>
                <a:off x="1785918" y="4857760"/>
                <a:ext cx="714379" cy="369332"/>
              </a:xfrm>
              <a:prstGeom prst="rect">
                <a:avLst/>
              </a:prstGeom>
            </p:spPr>
            <p:txBody>
              <a:bodyPr wrap="square">
                <a:spAutoFit/>
              </a:bodyPr>
              <a:lstStyle/>
              <a:p>
                <a:r>
                  <a:rPr lang="pl-PL" b="1" i="1" dirty="0" err="1" smtClean="0"/>
                  <a:t>1</a:t>
                </a:r>
                <a:r>
                  <a:rPr lang="pl-PL" b="1" i="1" dirty="0" err="1" smtClean="0">
                    <a:sym typeface="Symbol"/>
                  </a:rPr>
                  <a:t></a:t>
                </a:r>
                <a:r>
                  <a:rPr lang="pl-PL" b="1" i="1" dirty="0" smtClean="0">
                    <a:sym typeface="Symbol"/>
                  </a:rPr>
                  <a:t> </a:t>
                </a:r>
                <a:r>
                  <a:rPr lang="pl-PL" b="1" i="1" dirty="0" smtClean="0"/>
                  <a:t>p    </a:t>
                </a:r>
                <a:endParaRPr lang="pl-PL" dirty="0"/>
              </a:p>
            </p:txBody>
          </p:sp>
          <p:sp>
            <p:nvSpPr>
              <p:cNvPr id="24" name="Prostokąt 23"/>
              <p:cNvSpPr/>
              <p:nvPr/>
            </p:nvSpPr>
            <p:spPr>
              <a:xfrm>
                <a:off x="2857488" y="4857760"/>
                <a:ext cx="756938"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1</a:t>
                </a:r>
                <a:endParaRPr lang="pl-PL" dirty="0"/>
              </a:p>
            </p:txBody>
          </p:sp>
          <p:sp>
            <p:nvSpPr>
              <p:cNvPr id="25" name="Prostokąt 24"/>
              <p:cNvSpPr/>
              <p:nvPr/>
            </p:nvSpPr>
            <p:spPr>
              <a:xfrm>
                <a:off x="1785918" y="5214950"/>
                <a:ext cx="615874" cy="369332"/>
              </a:xfrm>
              <a:prstGeom prst="rect">
                <a:avLst/>
              </a:prstGeom>
            </p:spPr>
            <p:txBody>
              <a:bodyPr wrap="none">
                <a:spAutoFit/>
              </a:bodyPr>
              <a:lstStyle/>
              <a:p>
                <a:r>
                  <a:rPr lang="pl-PL" b="1" i="1" dirty="0" err="1" smtClean="0">
                    <a:sym typeface="Symbol"/>
                  </a:rPr>
                  <a:t>0</a:t>
                </a:r>
                <a:r>
                  <a:rPr lang="pl-PL" b="1" i="1" dirty="0" smtClean="0">
                    <a:sym typeface="Symbol"/>
                  </a:rPr>
                  <a:t> </a:t>
                </a:r>
                <a:r>
                  <a:rPr lang="pl-PL" b="1" i="1" dirty="0" smtClean="0"/>
                  <a:t>p</a:t>
                </a:r>
                <a:endParaRPr lang="pl-PL" dirty="0"/>
              </a:p>
            </p:txBody>
          </p:sp>
          <p:sp>
            <p:nvSpPr>
              <p:cNvPr id="26" name="Prostokąt 25"/>
              <p:cNvSpPr/>
              <p:nvPr/>
            </p:nvSpPr>
            <p:spPr>
              <a:xfrm>
                <a:off x="2714612" y="5214950"/>
                <a:ext cx="891591" cy="369332"/>
              </a:xfrm>
              <a:prstGeom prst="rect">
                <a:avLst/>
              </a:prstGeom>
            </p:spPr>
            <p:txBody>
              <a:bodyPr wrap="none">
                <a:spAutoFit/>
              </a:bodyPr>
              <a:lstStyle/>
              <a:p>
                <a:r>
                  <a:rPr lang="pl-PL" b="1" i="1" dirty="0" smtClean="0">
                    <a:sym typeface="Symbol"/>
                  </a:rPr>
                  <a:t> </a:t>
                </a:r>
                <a:r>
                  <a:rPr lang="pl-PL" b="1" i="1" dirty="0" smtClean="0"/>
                  <a:t>p </a:t>
                </a:r>
                <a:r>
                  <a:rPr lang="pl-PL" b="1" i="1" dirty="0" smtClean="0">
                    <a:sym typeface="Symbol"/>
                  </a:rPr>
                  <a:t> </a:t>
                </a:r>
                <a:r>
                  <a:rPr lang="pl-PL" b="1" i="1" dirty="0" smtClean="0"/>
                  <a:t>1</a:t>
                </a:r>
                <a:endParaRPr lang="pl-PL" dirty="0"/>
              </a:p>
            </p:txBody>
          </p:sp>
          <p:sp>
            <p:nvSpPr>
              <p:cNvPr id="27" name="Prostokąt 26"/>
              <p:cNvSpPr/>
              <p:nvPr/>
            </p:nvSpPr>
            <p:spPr>
              <a:xfrm>
                <a:off x="2357422" y="5214950"/>
                <a:ext cx="478016" cy="369332"/>
              </a:xfrm>
              <a:prstGeom prst="rect">
                <a:avLst/>
              </a:prstGeom>
            </p:spPr>
            <p:txBody>
              <a:bodyPr wrap="none">
                <a:spAutoFit/>
              </a:bodyPr>
              <a:lstStyle/>
              <a:p>
                <a:r>
                  <a:rPr lang="pl-PL" b="1" i="1" dirty="0" smtClean="0">
                    <a:sym typeface="Symbol"/>
                  </a:rPr>
                  <a:t> </a:t>
                </a:r>
                <a:endParaRPr lang="pl-PL" dirty="0"/>
              </a:p>
            </p:txBody>
          </p:sp>
          <p:sp>
            <p:nvSpPr>
              <p:cNvPr id="28" name="Prostokąt 27"/>
              <p:cNvSpPr/>
              <p:nvPr/>
            </p:nvSpPr>
            <p:spPr>
              <a:xfrm>
                <a:off x="2357422" y="5643578"/>
                <a:ext cx="478016" cy="369332"/>
              </a:xfrm>
              <a:prstGeom prst="rect">
                <a:avLst/>
              </a:prstGeom>
            </p:spPr>
            <p:txBody>
              <a:bodyPr wrap="none">
                <a:spAutoFit/>
              </a:bodyPr>
              <a:lstStyle/>
              <a:p>
                <a:r>
                  <a:rPr lang="pl-PL" b="1" i="1" dirty="0" smtClean="0">
                    <a:sym typeface="Symbol"/>
                  </a:rPr>
                  <a:t> </a:t>
                </a:r>
                <a:endParaRPr lang="pl-PL" dirty="0"/>
              </a:p>
            </p:txBody>
          </p:sp>
          <p:sp>
            <p:nvSpPr>
              <p:cNvPr id="29" name="Prostokąt 28"/>
              <p:cNvSpPr/>
              <p:nvPr/>
            </p:nvSpPr>
            <p:spPr>
              <a:xfrm>
                <a:off x="2000232" y="5643578"/>
                <a:ext cx="359394" cy="369332"/>
              </a:xfrm>
              <a:prstGeom prst="rect">
                <a:avLst/>
              </a:prstGeom>
            </p:spPr>
            <p:txBody>
              <a:bodyPr wrap="none">
                <a:spAutoFit/>
              </a:bodyPr>
              <a:lstStyle/>
              <a:p>
                <a:r>
                  <a:rPr lang="pl-PL" b="1" i="1" dirty="0" smtClean="0">
                    <a:sym typeface="Symbol"/>
                  </a:rPr>
                  <a:t> </a:t>
                </a:r>
                <a:r>
                  <a:rPr lang="pl-PL" b="1" i="1" dirty="0" smtClean="0"/>
                  <a:t>p</a:t>
                </a:r>
                <a:endParaRPr lang="pl-PL" dirty="0"/>
              </a:p>
            </p:txBody>
          </p:sp>
          <p:sp>
            <p:nvSpPr>
              <p:cNvPr id="30" name="Prostokąt 29"/>
              <p:cNvSpPr/>
              <p:nvPr/>
            </p:nvSpPr>
            <p:spPr>
              <a:xfrm>
                <a:off x="2786050" y="5643578"/>
                <a:ext cx="301686" cy="369332"/>
              </a:xfrm>
              <a:prstGeom prst="rect">
                <a:avLst/>
              </a:prstGeom>
            </p:spPr>
            <p:txBody>
              <a:bodyPr wrap="none">
                <a:spAutoFit/>
              </a:bodyPr>
              <a:lstStyle/>
              <a:p>
                <a:r>
                  <a:rPr lang="pl-PL" b="1" i="1" dirty="0" smtClean="0">
                    <a:sym typeface="Symbol"/>
                  </a:rPr>
                  <a:t>1</a:t>
                </a:r>
                <a:endParaRPr lang="pl-PL" dirty="0"/>
              </a:p>
            </p:txBody>
          </p:sp>
          <p:sp>
            <p:nvSpPr>
              <p:cNvPr id="31" name="Prostokąt 30"/>
              <p:cNvSpPr/>
              <p:nvPr/>
            </p:nvSpPr>
            <p:spPr>
              <a:xfrm>
                <a:off x="5072066" y="4143380"/>
                <a:ext cx="306494" cy="369332"/>
              </a:xfrm>
              <a:prstGeom prst="rect">
                <a:avLst/>
              </a:prstGeom>
            </p:spPr>
            <p:txBody>
              <a:bodyPr wrap="none">
                <a:spAutoFit/>
              </a:bodyPr>
              <a:lstStyle/>
              <a:p>
                <a:r>
                  <a:rPr lang="pl-PL" b="1" i="1" dirty="0" smtClean="0"/>
                  <a:t>p</a:t>
                </a:r>
                <a:endParaRPr lang="pl-PL" dirty="0"/>
              </a:p>
            </p:txBody>
          </p:sp>
          <p:sp>
            <p:nvSpPr>
              <p:cNvPr id="32" name="Prostokąt 31"/>
              <p:cNvSpPr/>
              <p:nvPr/>
            </p:nvSpPr>
            <p:spPr>
              <a:xfrm>
                <a:off x="5357818" y="4143380"/>
                <a:ext cx="906017"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p)</a:t>
                </a:r>
                <a:endParaRPr lang="pl-PL" dirty="0"/>
              </a:p>
            </p:txBody>
          </p:sp>
          <p:sp>
            <p:nvSpPr>
              <p:cNvPr id="33" name="Prostokąt 32"/>
              <p:cNvSpPr/>
              <p:nvPr/>
            </p:nvSpPr>
            <p:spPr>
              <a:xfrm>
                <a:off x="6215074" y="4143380"/>
                <a:ext cx="976549" cy="369332"/>
              </a:xfrm>
              <a:prstGeom prst="rect">
                <a:avLst/>
              </a:prstGeom>
            </p:spPr>
            <p:txBody>
              <a:bodyPr wrap="none">
                <a:spAutoFit/>
              </a:bodyPr>
              <a:lstStyle/>
              <a:p>
                <a:r>
                  <a:rPr lang="pl-PL" b="1" i="1" dirty="0" smtClean="0"/>
                  <a:t>(A </a:t>
                </a:r>
                <a:r>
                  <a:rPr lang="pl-PL" b="1" i="1" dirty="0" smtClean="0">
                    <a:sym typeface="Symbol"/>
                  </a:rPr>
                  <a:t> </a:t>
                </a:r>
                <a:r>
                  <a:rPr lang="pl-PL" b="1" i="1" dirty="0" smtClean="0"/>
                  <a:t>p) </a:t>
                </a:r>
                <a:endParaRPr lang="pl-PL" dirty="0"/>
              </a:p>
            </p:txBody>
          </p:sp>
          <p:sp>
            <p:nvSpPr>
              <p:cNvPr id="34" name="Prostokąt 33"/>
              <p:cNvSpPr/>
              <p:nvPr/>
            </p:nvSpPr>
            <p:spPr>
              <a:xfrm>
                <a:off x="7000892" y="4143380"/>
                <a:ext cx="478016" cy="369332"/>
              </a:xfrm>
              <a:prstGeom prst="rect">
                <a:avLst/>
              </a:prstGeom>
            </p:spPr>
            <p:txBody>
              <a:bodyPr wrap="none">
                <a:spAutoFit/>
              </a:bodyPr>
              <a:lstStyle/>
              <a:p>
                <a:r>
                  <a:rPr lang="pl-PL" b="1" i="1" dirty="0" smtClean="0">
                    <a:sym typeface="Symbol"/>
                  </a:rPr>
                  <a:t> </a:t>
                </a:r>
                <a:endParaRPr lang="pl-PL" dirty="0"/>
              </a:p>
            </p:txBody>
          </p:sp>
          <p:sp>
            <p:nvSpPr>
              <p:cNvPr id="35" name="Prostokąt 34"/>
              <p:cNvSpPr/>
              <p:nvPr/>
            </p:nvSpPr>
            <p:spPr>
              <a:xfrm>
                <a:off x="7358082" y="4143380"/>
                <a:ext cx="923651"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A)</a:t>
                </a:r>
                <a:endParaRPr lang="pl-PL" dirty="0"/>
              </a:p>
            </p:txBody>
          </p:sp>
          <p:sp>
            <p:nvSpPr>
              <p:cNvPr id="36" name="Prostokąt 35"/>
              <p:cNvSpPr/>
              <p:nvPr/>
            </p:nvSpPr>
            <p:spPr>
              <a:xfrm>
                <a:off x="5572132" y="3786190"/>
                <a:ext cx="324128" cy="369332"/>
              </a:xfrm>
              <a:prstGeom prst="rect">
                <a:avLst/>
              </a:prstGeom>
            </p:spPr>
            <p:txBody>
              <a:bodyPr wrap="none">
                <a:spAutoFit/>
              </a:bodyPr>
              <a:lstStyle/>
              <a:p>
                <a:r>
                  <a:rPr lang="pl-PL" b="1" i="1" dirty="0" smtClean="0"/>
                  <a:t>A</a:t>
                </a:r>
                <a:endParaRPr lang="pl-PL" dirty="0"/>
              </a:p>
            </p:txBody>
          </p:sp>
          <p:sp>
            <p:nvSpPr>
              <p:cNvPr id="37" name="Prostokąt 36"/>
              <p:cNvSpPr/>
              <p:nvPr/>
            </p:nvSpPr>
            <p:spPr>
              <a:xfrm>
                <a:off x="5072066" y="4500570"/>
                <a:ext cx="2991525" cy="646331"/>
              </a:xfrm>
              <a:prstGeom prst="rect">
                <a:avLst/>
              </a:prstGeom>
            </p:spPr>
            <p:txBody>
              <a:bodyPr wrap="none">
                <a:spAutoFit/>
              </a:bodyPr>
              <a:lstStyle/>
              <a:p>
                <a:r>
                  <a:rPr lang="pl-PL" b="1" i="1" dirty="0" smtClean="0"/>
                  <a:t>0         1               0        </a:t>
                </a:r>
                <a:r>
                  <a:rPr lang="pl-PL" b="1" i="1" dirty="0" err="1" smtClean="0"/>
                  <a:t>0</a:t>
                </a:r>
                <a:r>
                  <a:rPr lang="pl-PL" b="1" i="1" dirty="0" smtClean="0"/>
                  <a:t>         </a:t>
                </a:r>
                <a:r>
                  <a:rPr lang="pl-PL" b="1" i="1" dirty="0" smtClean="0">
                    <a:sym typeface="Symbol"/>
                  </a:rPr>
                  <a:t>1</a:t>
                </a:r>
              </a:p>
              <a:p>
                <a:r>
                  <a:rPr lang="pl-PL" b="1" i="1" dirty="0" smtClean="0">
                    <a:sym typeface="Symbol"/>
                  </a:rPr>
                  <a:t>1         </a:t>
                </a:r>
                <a:r>
                  <a:rPr lang="pl-PL" b="1" i="1" dirty="0" err="1" smtClean="0">
                    <a:sym typeface="Symbol"/>
                  </a:rPr>
                  <a:t>1</a:t>
                </a:r>
                <a:r>
                  <a:rPr lang="pl-PL" b="1" i="1" dirty="0" smtClean="0">
                    <a:sym typeface="Symbol"/>
                  </a:rPr>
                  <a:t>                </a:t>
                </a:r>
                <a:r>
                  <a:rPr lang="pl-PL" b="1" i="1" dirty="0" err="1" smtClean="0">
                    <a:sym typeface="Symbol"/>
                  </a:rPr>
                  <a:t>1</a:t>
                </a:r>
                <a:r>
                  <a:rPr lang="pl-PL" b="1" i="1" dirty="0" smtClean="0">
                    <a:sym typeface="Symbol"/>
                  </a:rPr>
                  <a:t>       </a:t>
                </a:r>
                <a:r>
                  <a:rPr lang="pl-PL" b="1" i="1" dirty="0" err="1" smtClean="0">
                    <a:sym typeface="Symbol"/>
                  </a:rPr>
                  <a:t>1</a:t>
                </a:r>
                <a:r>
                  <a:rPr lang="pl-PL" b="1" i="1" dirty="0" smtClean="0">
                    <a:sym typeface="Symbol"/>
                  </a:rPr>
                  <a:t>          </a:t>
                </a:r>
                <a:r>
                  <a:rPr lang="pl-PL" b="1" i="1" dirty="0" err="1" smtClean="0">
                    <a:sym typeface="Symbol"/>
                  </a:rPr>
                  <a:t>1</a:t>
                </a:r>
                <a:endParaRPr lang="pl-PL" dirty="0"/>
              </a:p>
            </p:txBody>
          </p:sp>
          <p:sp>
            <p:nvSpPr>
              <p:cNvPr id="38" name="Nawias klamrowy zamykający 37"/>
              <p:cNvSpPr/>
              <p:nvPr/>
            </p:nvSpPr>
            <p:spPr>
              <a:xfrm rot="5400000" flipH="1">
                <a:off x="5715008" y="3786190"/>
                <a:ext cx="214314" cy="64294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39" name="Łącznik prosty 38"/>
              <p:cNvCxnSpPr/>
              <p:nvPr/>
            </p:nvCxnSpPr>
            <p:spPr>
              <a:xfrm>
                <a:off x="5000628" y="4572008"/>
                <a:ext cx="321471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a:xfrm>
                <a:off x="5000628" y="4786322"/>
                <a:ext cx="321471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a:stCxn id="32" idx="1"/>
              </p:cNvCxnSpPr>
              <p:nvPr/>
            </p:nvCxnSpPr>
            <p:spPr>
              <a:xfrm rot="10800000" flipV="1">
                <a:off x="5357818" y="432804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a:xfrm rot="10800000" flipV="1">
                <a:off x="6215074" y="4357694"/>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a:xfrm rot="10800000" flipV="1">
                <a:off x="7072330" y="428625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a:xfrm rot="10800000" flipV="1">
                <a:off x="7429520" y="428625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Prostokąt 15"/>
            <p:cNvSpPr/>
            <p:nvPr/>
          </p:nvSpPr>
          <p:spPr>
            <a:xfrm>
              <a:off x="500034" y="1357298"/>
              <a:ext cx="1361270"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p) </a:t>
              </a:r>
              <a:r>
                <a:rPr lang="pl-PL" b="1" i="1" dirty="0" smtClean="0">
                  <a:sym typeface="Symbol"/>
                </a:rPr>
                <a:t> </a:t>
              </a:r>
              <a:r>
                <a:rPr lang="pl-PL" b="1" i="1" dirty="0" smtClean="0"/>
                <a:t>p</a:t>
              </a:r>
              <a:endParaRPr lang="en-US" dirty="0"/>
            </a:p>
          </p:txBody>
        </p:sp>
      </p:grpSp>
      <p:sp>
        <p:nvSpPr>
          <p:cNvPr id="46" name="Prostokąt 45"/>
          <p:cNvSpPr/>
          <p:nvPr/>
        </p:nvSpPr>
        <p:spPr>
          <a:xfrm>
            <a:off x="543668" y="4435404"/>
            <a:ext cx="7199407" cy="369332"/>
          </a:xfrm>
          <a:prstGeom prst="rect">
            <a:avLst/>
          </a:prstGeom>
        </p:spPr>
        <p:txBody>
          <a:bodyPr wrap="none">
            <a:spAutoFit/>
          </a:bodyPr>
          <a:lstStyle/>
          <a:p>
            <a:r>
              <a:rPr lang="pl-PL" b="1" dirty="0" smtClean="0">
                <a:latin typeface="Arial" pitchFamily="34" charset="0"/>
                <a:cs typeface="Arial" pitchFamily="34" charset="0"/>
              </a:rPr>
              <a:t>Metoda:           przekształcania                                   tabeli prawdy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35</a:t>
            </a:fld>
            <a:endParaRPr lang="pl-PL"/>
          </a:p>
        </p:txBody>
      </p:sp>
      <p:sp>
        <p:nvSpPr>
          <p:cNvPr id="3" name="Prostokąt 2"/>
          <p:cNvSpPr/>
          <p:nvPr/>
        </p:nvSpPr>
        <p:spPr>
          <a:xfrm>
            <a:off x="539552" y="836712"/>
            <a:ext cx="8154797" cy="461665"/>
          </a:xfrm>
          <a:prstGeom prst="rect">
            <a:avLst/>
          </a:prstGeom>
        </p:spPr>
        <p:txBody>
          <a:bodyPr wrap="none">
            <a:spAutoFit/>
          </a:bodyPr>
          <a:lstStyle/>
          <a:p>
            <a:r>
              <a:rPr lang="pl-PL" sz="2400" b="1" dirty="0" smtClean="0">
                <a:latin typeface="Arial" pitchFamily="34" charset="0"/>
                <a:cs typeface="Arial" pitchFamily="34" charset="0"/>
              </a:rPr>
              <a:t>Metoda:           przekształcania                   tabeli prawdy</a:t>
            </a:r>
            <a:endParaRPr lang="en-US" sz="2400" dirty="0"/>
          </a:p>
        </p:txBody>
      </p:sp>
      <p:grpSp>
        <p:nvGrpSpPr>
          <p:cNvPr id="4" name="Grupa 3"/>
          <p:cNvGrpSpPr/>
          <p:nvPr/>
        </p:nvGrpSpPr>
        <p:grpSpPr>
          <a:xfrm>
            <a:off x="539552" y="2132856"/>
            <a:ext cx="8064896" cy="3960440"/>
            <a:chOff x="500034" y="1000108"/>
            <a:chExt cx="7281633" cy="2226720"/>
          </a:xfrm>
        </p:grpSpPr>
        <p:grpSp>
          <p:nvGrpSpPr>
            <p:cNvPr id="5" name="Grupa 4"/>
            <p:cNvGrpSpPr/>
            <p:nvPr/>
          </p:nvGrpSpPr>
          <p:grpSpPr>
            <a:xfrm>
              <a:off x="571472" y="1000108"/>
              <a:ext cx="7210195" cy="2226720"/>
              <a:chOff x="1071538" y="3786190"/>
              <a:chExt cx="7210195" cy="2226720"/>
            </a:xfrm>
          </p:grpSpPr>
          <p:sp>
            <p:nvSpPr>
              <p:cNvPr id="7" name="Prostokąt 6"/>
              <p:cNvSpPr/>
              <p:nvPr/>
            </p:nvSpPr>
            <p:spPr>
              <a:xfrm>
                <a:off x="2285984" y="4143380"/>
                <a:ext cx="478016" cy="369332"/>
              </a:xfrm>
              <a:prstGeom prst="rect">
                <a:avLst/>
              </a:prstGeom>
            </p:spPr>
            <p:txBody>
              <a:bodyPr wrap="none">
                <a:spAutoFit/>
              </a:bodyPr>
              <a:lstStyle/>
              <a:p>
                <a:r>
                  <a:rPr lang="pl-PL" b="1" i="1" dirty="0" smtClean="0">
                    <a:sym typeface="Symbol"/>
                  </a:rPr>
                  <a:t> </a:t>
                </a:r>
                <a:endParaRPr lang="pl-PL" dirty="0"/>
              </a:p>
            </p:txBody>
          </p:sp>
          <p:sp>
            <p:nvSpPr>
              <p:cNvPr id="8" name="Prostokąt 7"/>
              <p:cNvSpPr/>
              <p:nvPr/>
            </p:nvSpPr>
            <p:spPr>
              <a:xfrm>
                <a:off x="2643174" y="4143380"/>
                <a:ext cx="1572866" cy="369332"/>
              </a:xfrm>
              <a:prstGeom prst="rect">
                <a:avLst/>
              </a:prstGeom>
            </p:spPr>
            <p:txBody>
              <a:bodyPr wrap="none">
                <a:spAutoFit/>
              </a:bodyPr>
              <a:lstStyle/>
              <a:p>
                <a:r>
                  <a:rPr lang="pl-PL" b="1" i="1" dirty="0" smtClean="0"/>
                  <a:t>p </a:t>
                </a:r>
                <a:r>
                  <a:rPr lang="pl-PL" b="1" i="1" dirty="0" smtClean="0">
                    <a:sym typeface="Symbol"/>
                  </a:rPr>
                  <a:t> (</a:t>
                </a:r>
                <a:r>
                  <a:rPr lang="pl-PL" b="1" i="1" dirty="0" err="1" smtClean="0"/>
                  <a:t>p</a:t>
                </a:r>
                <a:r>
                  <a:rPr lang="pl-PL" b="1" i="1" dirty="0" err="1" smtClean="0">
                    <a:sym typeface="Symbol"/>
                  </a:rPr>
                  <a:t></a:t>
                </a:r>
                <a:r>
                  <a:rPr lang="pl-PL" b="1" i="1" dirty="0" smtClean="0">
                    <a:sym typeface="Symbol"/>
                  </a:rPr>
                  <a:t> </a:t>
                </a:r>
                <a:r>
                  <a:rPr lang="pl-PL" b="1" i="1" dirty="0" smtClean="0"/>
                  <a:t>p)    </a:t>
                </a:r>
                <a:endParaRPr lang="pl-PL" dirty="0"/>
              </a:p>
            </p:txBody>
          </p:sp>
          <p:sp>
            <p:nvSpPr>
              <p:cNvPr id="9" name="Prostokąt 8"/>
              <p:cNvSpPr/>
              <p:nvPr/>
            </p:nvSpPr>
            <p:spPr>
              <a:xfrm>
                <a:off x="1071538" y="4500570"/>
                <a:ext cx="1702710" cy="369332"/>
              </a:xfrm>
              <a:prstGeom prst="rect">
                <a:avLst/>
              </a:prstGeom>
            </p:spPr>
            <p:txBody>
              <a:bodyPr wrap="none">
                <a:spAutoFit/>
              </a:bodyPr>
              <a:lstStyle/>
              <a:p>
                <a:r>
                  <a:rPr lang="pl-PL" b="1" i="1" dirty="0" smtClean="0"/>
                  <a:t>(</a:t>
                </a:r>
                <a:r>
                  <a:rPr lang="pl-PL" b="1" i="1" dirty="0" smtClean="0">
                    <a:sym typeface="Symbol"/>
                  </a:rPr>
                  <a:t> </a:t>
                </a:r>
                <a:r>
                  <a:rPr lang="pl-PL" b="1" i="1" dirty="0" smtClean="0"/>
                  <a:t>p </a:t>
                </a:r>
                <a:r>
                  <a:rPr lang="pl-PL" b="1" i="1" dirty="0" smtClean="0">
                    <a:sym typeface="Symbol"/>
                  </a:rPr>
                  <a:t> </a:t>
                </a:r>
                <a:r>
                  <a:rPr lang="pl-PL" b="1" i="1" dirty="0" smtClean="0"/>
                  <a:t>p) </a:t>
                </a:r>
                <a:r>
                  <a:rPr lang="pl-PL" b="1" i="1" dirty="0" smtClean="0">
                    <a:sym typeface="Symbol"/>
                  </a:rPr>
                  <a:t> </a:t>
                </a:r>
                <a:r>
                  <a:rPr lang="pl-PL" b="1" i="1" dirty="0" smtClean="0"/>
                  <a:t>p    </a:t>
                </a:r>
                <a:endParaRPr lang="pl-PL" dirty="0"/>
              </a:p>
            </p:txBody>
          </p:sp>
          <p:sp>
            <p:nvSpPr>
              <p:cNvPr id="10" name="Prostokąt 9"/>
              <p:cNvSpPr/>
              <p:nvPr/>
            </p:nvSpPr>
            <p:spPr>
              <a:xfrm>
                <a:off x="2714612" y="4500570"/>
                <a:ext cx="1572866"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a:t>
                </a:r>
                <a:r>
                  <a:rPr lang="pl-PL" b="1" i="1" dirty="0" smtClean="0">
                    <a:sym typeface="Symbol"/>
                  </a:rPr>
                  <a:t> </a:t>
                </a:r>
                <a:r>
                  <a:rPr lang="pl-PL" b="1" i="1" dirty="0" smtClean="0"/>
                  <a:t>p </a:t>
                </a:r>
                <a:r>
                  <a:rPr lang="pl-PL" b="1" i="1" dirty="0" smtClean="0">
                    <a:sym typeface="Symbol"/>
                  </a:rPr>
                  <a:t> </a:t>
                </a:r>
                <a:r>
                  <a:rPr lang="pl-PL" b="1" i="1" dirty="0" smtClean="0"/>
                  <a:t>p) </a:t>
                </a:r>
                <a:endParaRPr lang="pl-PL" dirty="0"/>
              </a:p>
            </p:txBody>
          </p:sp>
          <p:sp>
            <p:nvSpPr>
              <p:cNvPr id="11" name="Prostokąt 10"/>
              <p:cNvSpPr/>
              <p:nvPr/>
            </p:nvSpPr>
            <p:spPr>
              <a:xfrm>
                <a:off x="2428860" y="4500570"/>
                <a:ext cx="478016" cy="369332"/>
              </a:xfrm>
              <a:prstGeom prst="rect">
                <a:avLst/>
              </a:prstGeom>
            </p:spPr>
            <p:txBody>
              <a:bodyPr wrap="none">
                <a:spAutoFit/>
              </a:bodyPr>
              <a:lstStyle/>
              <a:p>
                <a:r>
                  <a:rPr lang="pl-PL" b="1" i="1" dirty="0" smtClean="0">
                    <a:sym typeface="Symbol"/>
                  </a:rPr>
                  <a:t> </a:t>
                </a:r>
                <a:endParaRPr lang="pl-PL" dirty="0"/>
              </a:p>
            </p:txBody>
          </p:sp>
          <p:sp>
            <p:nvSpPr>
              <p:cNvPr id="12" name="Prostokąt 11"/>
              <p:cNvSpPr/>
              <p:nvPr/>
            </p:nvSpPr>
            <p:spPr>
              <a:xfrm>
                <a:off x="2428860" y="4857760"/>
                <a:ext cx="478016" cy="369332"/>
              </a:xfrm>
              <a:prstGeom prst="rect">
                <a:avLst/>
              </a:prstGeom>
            </p:spPr>
            <p:txBody>
              <a:bodyPr wrap="none">
                <a:spAutoFit/>
              </a:bodyPr>
              <a:lstStyle/>
              <a:p>
                <a:r>
                  <a:rPr lang="pl-PL" b="1" i="1" dirty="0" smtClean="0">
                    <a:sym typeface="Symbol"/>
                  </a:rPr>
                  <a:t> </a:t>
                </a:r>
                <a:endParaRPr lang="pl-PL" dirty="0"/>
              </a:p>
            </p:txBody>
          </p:sp>
          <p:sp>
            <p:nvSpPr>
              <p:cNvPr id="13" name="Prostokąt 12"/>
              <p:cNvSpPr/>
              <p:nvPr/>
            </p:nvSpPr>
            <p:spPr>
              <a:xfrm>
                <a:off x="1785918" y="4857760"/>
                <a:ext cx="714379" cy="369332"/>
              </a:xfrm>
              <a:prstGeom prst="rect">
                <a:avLst/>
              </a:prstGeom>
            </p:spPr>
            <p:txBody>
              <a:bodyPr wrap="square">
                <a:spAutoFit/>
              </a:bodyPr>
              <a:lstStyle/>
              <a:p>
                <a:r>
                  <a:rPr lang="pl-PL" b="1" i="1" dirty="0" err="1" smtClean="0"/>
                  <a:t>1</a:t>
                </a:r>
                <a:r>
                  <a:rPr lang="pl-PL" b="1" i="1" dirty="0" err="1" smtClean="0">
                    <a:sym typeface="Symbol"/>
                  </a:rPr>
                  <a:t></a:t>
                </a:r>
                <a:r>
                  <a:rPr lang="pl-PL" b="1" i="1" dirty="0" smtClean="0">
                    <a:sym typeface="Symbol"/>
                  </a:rPr>
                  <a:t> </a:t>
                </a:r>
                <a:r>
                  <a:rPr lang="pl-PL" b="1" i="1" dirty="0" smtClean="0"/>
                  <a:t>p    </a:t>
                </a:r>
                <a:endParaRPr lang="pl-PL" dirty="0"/>
              </a:p>
            </p:txBody>
          </p:sp>
          <p:sp>
            <p:nvSpPr>
              <p:cNvPr id="14" name="Prostokąt 13"/>
              <p:cNvSpPr/>
              <p:nvPr/>
            </p:nvSpPr>
            <p:spPr>
              <a:xfrm>
                <a:off x="2857488" y="4857760"/>
                <a:ext cx="756938"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1</a:t>
                </a:r>
                <a:endParaRPr lang="pl-PL" dirty="0"/>
              </a:p>
            </p:txBody>
          </p:sp>
          <p:sp>
            <p:nvSpPr>
              <p:cNvPr id="15" name="Prostokąt 14"/>
              <p:cNvSpPr/>
              <p:nvPr/>
            </p:nvSpPr>
            <p:spPr>
              <a:xfrm>
                <a:off x="1785918" y="5214950"/>
                <a:ext cx="615874" cy="369332"/>
              </a:xfrm>
              <a:prstGeom prst="rect">
                <a:avLst/>
              </a:prstGeom>
            </p:spPr>
            <p:txBody>
              <a:bodyPr wrap="none">
                <a:spAutoFit/>
              </a:bodyPr>
              <a:lstStyle/>
              <a:p>
                <a:r>
                  <a:rPr lang="pl-PL" b="1" i="1" dirty="0" err="1" smtClean="0">
                    <a:sym typeface="Symbol"/>
                  </a:rPr>
                  <a:t>0</a:t>
                </a:r>
                <a:r>
                  <a:rPr lang="pl-PL" b="1" i="1" dirty="0" smtClean="0">
                    <a:sym typeface="Symbol"/>
                  </a:rPr>
                  <a:t> </a:t>
                </a:r>
                <a:r>
                  <a:rPr lang="pl-PL" b="1" i="1" dirty="0" smtClean="0"/>
                  <a:t>p</a:t>
                </a:r>
                <a:endParaRPr lang="pl-PL" dirty="0"/>
              </a:p>
            </p:txBody>
          </p:sp>
          <p:sp>
            <p:nvSpPr>
              <p:cNvPr id="16" name="Prostokąt 15"/>
              <p:cNvSpPr/>
              <p:nvPr/>
            </p:nvSpPr>
            <p:spPr>
              <a:xfrm>
                <a:off x="2714612" y="5214950"/>
                <a:ext cx="891591" cy="369332"/>
              </a:xfrm>
              <a:prstGeom prst="rect">
                <a:avLst/>
              </a:prstGeom>
            </p:spPr>
            <p:txBody>
              <a:bodyPr wrap="none">
                <a:spAutoFit/>
              </a:bodyPr>
              <a:lstStyle/>
              <a:p>
                <a:r>
                  <a:rPr lang="pl-PL" b="1" i="1" dirty="0" smtClean="0">
                    <a:sym typeface="Symbol"/>
                  </a:rPr>
                  <a:t> </a:t>
                </a:r>
                <a:r>
                  <a:rPr lang="pl-PL" b="1" i="1" dirty="0" smtClean="0"/>
                  <a:t>p </a:t>
                </a:r>
                <a:r>
                  <a:rPr lang="pl-PL" b="1" i="1" dirty="0" smtClean="0">
                    <a:sym typeface="Symbol"/>
                  </a:rPr>
                  <a:t> </a:t>
                </a:r>
                <a:r>
                  <a:rPr lang="pl-PL" b="1" i="1" dirty="0" smtClean="0"/>
                  <a:t>1</a:t>
                </a:r>
                <a:endParaRPr lang="pl-PL" dirty="0"/>
              </a:p>
            </p:txBody>
          </p:sp>
          <p:sp>
            <p:nvSpPr>
              <p:cNvPr id="17" name="Prostokąt 16"/>
              <p:cNvSpPr/>
              <p:nvPr/>
            </p:nvSpPr>
            <p:spPr>
              <a:xfrm>
                <a:off x="2357422" y="5214950"/>
                <a:ext cx="478016" cy="369332"/>
              </a:xfrm>
              <a:prstGeom prst="rect">
                <a:avLst/>
              </a:prstGeom>
            </p:spPr>
            <p:txBody>
              <a:bodyPr wrap="none">
                <a:spAutoFit/>
              </a:bodyPr>
              <a:lstStyle/>
              <a:p>
                <a:r>
                  <a:rPr lang="pl-PL" b="1" i="1" dirty="0" smtClean="0">
                    <a:sym typeface="Symbol"/>
                  </a:rPr>
                  <a:t> </a:t>
                </a:r>
                <a:endParaRPr lang="pl-PL" dirty="0"/>
              </a:p>
            </p:txBody>
          </p:sp>
          <p:sp>
            <p:nvSpPr>
              <p:cNvPr id="18" name="Prostokąt 17"/>
              <p:cNvSpPr/>
              <p:nvPr/>
            </p:nvSpPr>
            <p:spPr>
              <a:xfrm>
                <a:off x="2357422" y="5643578"/>
                <a:ext cx="478016" cy="369332"/>
              </a:xfrm>
              <a:prstGeom prst="rect">
                <a:avLst/>
              </a:prstGeom>
            </p:spPr>
            <p:txBody>
              <a:bodyPr wrap="none">
                <a:spAutoFit/>
              </a:bodyPr>
              <a:lstStyle/>
              <a:p>
                <a:r>
                  <a:rPr lang="pl-PL" b="1" i="1" dirty="0" smtClean="0">
                    <a:sym typeface="Symbol"/>
                  </a:rPr>
                  <a:t> </a:t>
                </a:r>
                <a:endParaRPr lang="pl-PL" dirty="0"/>
              </a:p>
            </p:txBody>
          </p:sp>
          <p:sp>
            <p:nvSpPr>
              <p:cNvPr id="19" name="Prostokąt 18"/>
              <p:cNvSpPr/>
              <p:nvPr/>
            </p:nvSpPr>
            <p:spPr>
              <a:xfrm>
                <a:off x="2000232" y="5643578"/>
                <a:ext cx="359394" cy="369332"/>
              </a:xfrm>
              <a:prstGeom prst="rect">
                <a:avLst/>
              </a:prstGeom>
            </p:spPr>
            <p:txBody>
              <a:bodyPr wrap="none">
                <a:spAutoFit/>
              </a:bodyPr>
              <a:lstStyle/>
              <a:p>
                <a:r>
                  <a:rPr lang="pl-PL" b="1" i="1" dirty="0" smtClean="0">
                    <a:sym typeface="Symbol"/>
                  </a:rPr>
                  <a:t> </a:t>
                </a:r>
                <a:r>
                  <a:rPr lang="pl-PL" b="1" i="1" dirty="0" smtClean="0"/>
                  <a:t>p</a:t>
                </a:r>
                <a:endParaRPr lang="pl-PL" dirty="0"/>
              </a:p>
            </p:txBody>
          </p:sp>
          <p:sp>
            <p:nvSpPr>
              <p:cNvPr id="20" name="Prostokąt 19"/>
              <p:cNvSpPr/>
              <p:nvPr/>
            </p:nvSpPr>
            <p:spPr>
              <a:xfrm>
                <a:off x="2786050" y="5643578"/>
                <a:ext cx="301686" cy="369332"/>
              </a:xfrm>
              <a:prstGeom prst="rect">
                <a:avLst/>
              </a:prstGeom>
            </p:spPr>
            <p:txBody>
              <a:bodyPr wrap="none">
                <a:spAutoFit/>
              </a:bodyPr>
              <a:lstStyle/>
              <a:p>
                <a:r>
                  <a:rPr lang="pl-PL" b="1" i="1" dirty="0" smtClean="0">
                    <a:sym typeface="Symbol"/>
                  </a:rPr>
                  <a:t>1</a:t>
                </a:r>
                <a:endParaRPr lang="pl-PL" dirty="0"/>
              </a:p>
            </p:txBody>
          </p:sp>
          <p:sp>
            <p:nvSpPr>
              <p:cNvPr id="21" name="Prostokąt 20"/>
              <p:cNvSpPr/>
              <p:nvPr/>
            </p:nvSpPr>
            <p:spPr>
              <a:xfrm>
                <a:off x="5072066" y="4143380"/>
                <a:ext cx="306494" cy="369332"/>
              </a:xfrm>
              <a:prstGeom prst="rect">
                <a:avLst/>
              </a:prstGeom>
            </p:spPr>
            <p:txBody>
              <a:bodyPr wrap="none">
                <a:spAutoFit/>
              </a:bodyPr>
              <a:lstStyle/>
              <a:p>
                <a:r>
                  <a:rPr lang="pl-PL" b="1" i="1" dirty="0" smtClean="0"/>
                  <a:t>p</a:t>
                </a:r>
                <a:endParaRPr lang="pl-PL" dirty="0"/>
              </a:p>
            </p:txBody>
          </p:sp>
          <p:sp>
            <p:nvSpPr>
              <p:cNvPr id="22" name="Prostokąt 21"/>
              <p:cNvSpPr/>
              <p:nvPr/>
            </p:nvSpPr>
            <p:spPr>
              <a:xfrm>
                <a:off x="5357818" y="4143380"/>
                <a:ext cx="906017"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p)</a:t>
                </a:r>
                <a:endParaRPr lang="pl-PL" dirty="0"/>
              </a:p>
            </p:txBody>
          </p:sp>
          <p:sp>
            <p:nvSpPr>
              <p:cNvPr id="23" name="Prostokąt 22"/>
              <p:cNvSpPr/>
              <p:nvPr/>
            </p:nvSpPr>
            <p:spPr>
              <a:xfrm>
                <a:off x="6215074" y="4143380"/>
                <a:ext cx="976549" cy="369332"/>
              </a:xfrm>
              <a:prstGeom prst="rect">
                <a:avLst/>
              </a:prstGeom>
            </p:spPr>
            <p:txBody>
              <a:bodyPr wrap="none">
                <a:spAutoFit/>
              </a:bodyPr>
              <a:lstStyle/>
              <a:p>
                <a:r>
                  <a:rPr lang="pl-PL" b="1" i="1" dirty="0" smtClean="0"/>
                  <a:t>(A </a:t>
                </a:r>
                <a:r>
                  <a:rPr lang="pl-PL" b="1" i="1" dirty="0" smtClean="0">
                    <a:sym typeface="Symbol"/>
                  </a:rPr>
                  <a:t> </a:t>
                </a:r>
                <a:r>
                  <a:rPr lang="pl-PL" b="1" i="1" dirty="0" smtClean="0"/>
                  <a:t>p) </a:t>
                </a:r>
                <a:endParaRPr lang="pl-PL" dirty="0"/>
              </a:p>
            </p:txBody>
          </p:sp>
          <p:sp>
            <p:nvSpPr>
              <p:cNvPr id="24" name="Prostokąt 23"/>
              <p:cNvSpPr/>
              <p:nvPr/>
            </p:nvSpPr>
            <p:spPr>
              <a:xfrm>
                <a:off x="7000892" y="4143380"/>
                <a:ext cx="478016" cy="369332"/>
              </a:xfrm>
              <a:prstGeom prst="rect">
                <a:avLst/>
              </a:prstGeom>
            </p:spPr>
            <p:txBody>
              <a:bodyPr wrap="none">
                <a:spAutoFit/>
              </a:bodyPr>
              <a:lstStyle/>
              <a:p>
                <a:r>
                  <a:rPr lang="pl-PL" b="1" i="1" dirty="0" smtClean="0">
                    <a:sym typeface="Symbol"/>
                  </a:rPr>
                  <a:t> </a:t>
                </a:r>
                <a:endParaRPr lang="pl-PL" dirty="0"/>
              </a:p>
            </p:txBody>
          </p:sp>
          <p:sp>
            <p:nvSpPr>
              <p:cNvPr id="25" name="Prostokąt 24"/>
              <p:cNvSpPr/>
              <p:nvPr/>
            </p:nvSpPr>
            <p:spPr>
              <a:xfrm>
                <a:off x="7358082" y="4143380"/>
                <a:ext cx="923651"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A)</a:t>
                </a:r>
                <a:endParaRPr lang="pl-PL" dirty="0"/>
              </a:p>
            </p:txBody>
          </p:sp>
          <p:sp>
            <p:nvSpPr>
              <p:cNvPr id="26" name="Prostokąt 25"/>
              <p:cNvSpPr/>
              <p:nvPr/>
            </p:nvSpPr>
            <p:spPr>
              <a:xfrm>
                <a:off x="5572132" y="3786190"/>
                <a:ext cx="324128" cy="369332"/>
              </a:xfrm>
              <a:prstGeom prst="rect">
                <a:avLst/>
              </a:prstGeom>
            </p:spPr>
            <p:txBody>
              <a:bodyPr wrap="none">
                <a:spAutoFit/>
              </a:bodyPr>
              <a:lstStyle/>
              <a:p>
                <a:r>
                  <a:rPr lang="pl-PL" b="1" i="1" dirty="0" smtClean="0"/>
                  <a:t>A</a:t>
                </a:r>
                <a:endParaRPr lang="pl-PL" dirty="0"/>
              </a:p>
            </p:txBody>
          </p:sp>
          <p:sp>
            <p:nvSpPr>
              <p:cNvPr id="27" name="Prostokąt 26"/>
              <p:cNvSpPr/>
              <p:nvPr/>
            </p:nvSpPr>
            <p:spPr>
              <a:xfrm>
                <a:off x="5072066" y="4500570"/>
                <a:ext cx="2892034" cy="416388"/>
              </a:xfrm>
              <a:prstGeom prst="rect">
                <a:avLst/>
              </a:prstGeom>
            </p:spPr>
            <p:txBody>
              <a:bodyPr wrap="none">
                <a:spAutoFit/>
              </a:bodyPr>
              <a:lstStyle/>
              <a:p>
                <a:r>
                  <a:rPr lang="pl-PL" b="1" i="1" dirty="0" smtClean="0"/>
                  <a:t>0         1                   0        0         </a:t>
                </a:r>
                <a:r>
                  <a:rPr lang="pl-PL" b="1" i="1" dirty="0" smtClean="0">
                    <a:sym typeface="Symbol"/>
                  </a:rPr>
                  <a:t>1</a:t>
                </a:r>
              </a:p>
              <a:p>
                <a:r>
                  <a:rPr lang="pl-PL" b="1" i="1" dirty="0" smtClean="0">
                    <a:sym typeface="Symbol"/>
                  </a:rPr>
                  <a:t>1         1                    1       1          1</a:t>
                </a:r>
                <a:endParaRPr lang="pl-PL" dirty="0"/>
              </a:p>
            </p:txBody>
          </p:sp>
          <p:sp>
            <p:nvSpPr>
              <p:cNvPr id="28" name="Nawias klamrowy zamykający 27"/>
              <p:cNvSpPr/>
              <p:nvPr/>
            </p:nvSpPr>
            <p:spPr>
              <a:xfrm rot="5400000" flipH="1">
                <a:off x="5643569" y="3714751"/>
                <a:ext cx="214314" cy="7858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29" name="Łącznik prosty 28"/>
              <p:cNvCxnSpPr/>
              <p:nvPr/>
            </p:nvCxnSpPr>
            <p:spPr>
              <a:xfrm>
                <a:off x="5000628" y="4453803"/>
                <a:ext cx="321471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a:xfrm>
                <a:off x="5015004" y="4693989"/>
                <a:ext cx="321471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Łącznik prosty 30"/>
              <p:cNvCxnSpPr>
                <a:stCxn id="22" idx="1"/>
              </p:cNvCxnSpPr>
              <p:nvPr/>
            </p:nvCxnSpPr>
            <p:spPr>
              <a:xfrm rot="10800000" flipV="1">
                <a:off x="5357818" y="432804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p:nvPr/>
            </p:nvCxnSpPr>
            <p:spPr>
              <a:xfrm rot="10800000" flipV="1">
                <a:off x="6184016" y="432804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Łącznik prosty 32"/>
              <p:cNvCxnSpPr/>
              <p:nvPr/>
            </p:nvCxnSpPr>
            <p:spPr>
              <a:xfrm rot="10800000" flipV="1">
                <a:off x="7072330" y="428625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a:xfrm rot="10800000" flipV="1">
                <a:off x="7429520" y="4286256"/>
                <a:ext cx="1588" cy="815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Prostokąt 5"/>
            <p:cNvSpPr/>
            <p:nvPr/>
          </p:nvSpPr>
          <p:spPr>
            <a:xfrm>
              <a:off x="500034" y="1357298"/>
              <a:ext cx="1361270" cy="369332"/>
            </a:xfrm>
            <a:prstGeom prst="rect">
              <a:avLst/>
            </a:prstGeom>
          </p:spPr>
          <p:txBody>
            <a:bodyPr wrap="none">
              <a:spAutoFit/>
            </a:bodyPr>
            <a:lstStyle/>
            <a:p>
              <a:r>
                <a:rPr lang="pl-PL" b="1" i="1" dirty="0" smtClean="0"/>
                <a:t>(p </a:t>
              </a:r>
              <a:r>
                <a:rPr lang="pl-PL" b="1" i="1" dirty="0" smtClean="0">
                  <a:sym typeface="Symbol"/>
                </a:rPr>
                <a:t> </a:t>
              </a:r>
              <a:r>
                <a:rPr lang="pl-PL" b="1" i="1" dirty="0" smtClean="0"/>
                <a:t>p) </a:t>
              </a:r>
              <a:r>
                <a:rPr lang="pl-PL" b="1" i="1" dirty="0" smtClean="0">
                  <a:sym typeface="Symbol"/>
                </a:rPr>
                <a:t> </a:t>
              </a:r>
              <a:r>
                <a:rPr lang="pl-PL" b="1" i="1" dirty="0" smtClean="0"/>
                <a:t>p</a:t>
              </a:r>
              <a:endParaRPr lang="en-US" dirty="0"/>
            </a:p>
          </p:txBody>
        </p:sp>
      </p:grpSp>
    </p:spTree>
    <p:extLst>
      <p:ext uri="{BB962C8B-B14F-4D97-AF65-F5344CB8AC3E}">
        <p14:creationId xmlns:p14="http://schemas.microsoft.com/office/powerpoint/2010/main" val="3430177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36</a:t>
            </a:fld>
            <a:endParaRPr lang="pl-PL"/>
          </a:p>
        </p:txBody>
      </p:sp>
      <p:sp>
        <p:nvSpPr>
          <p:cNvPr id="3" name="Prostokąt 2"/>
          <p:cNvSpPr/>
          <p:nvPr/>
        </p:nvSpPr>
        <p:spPr>
          <a:xfrm>
            <a:off x="285720" y="214290"/>
            <a:ext cx="5131661" cy="400110"/>
          </a:xfrm>
          <a:prstGeom prst="rect">
            <a:avLst/>
          </a:prstGeom>
        </p:spPr>
        <p:txBody>
          <a:bodyPr wrap="none">
            <a:spAutoFit/>
          </a:bodyPr>
          <a:lstStyle/>
          <a:p>
            <a:r>
              <a:rPr lang="pl-PL" sz="2000" b="1" dirty="0" smtClean="0">
                <a:latin typeface="Arial" pitchFamily="34" charset="0"/>
                <a:cs typeface="Arial" pitchFamily="34" charset="0"/>
              </a:rPr>
              <a:t>Wartościowanie </a:t>
            </a:r>
            <a:r>
              <a:rPr lang="pl-PL" sz="2000" b="1" dirty="0" smtClean="0">
                <a:solidFill>
                  <a:srgbClr val="333333"/>
                </a:solidFill>
                <a:latin typeface="Arial" pitchFamily="34" charset="0"/>
                <a:ea typeface="Times New Roman" pitchFamily="18" charset="0"/>
                <a:cs typeface="Arial" pitchFamily="34" charset="0"/>
              </a:rPr>
              <a:t>zmiennych zdaniowych:</a:t>
            </a:r>
            <a:endParaRPr lang="en-US" sz="2000" b="1" dirty="0"/>
          </a:p>
        </p:txBody>
      </p:sp>
      <p:sp>
        <p:nvSpPr>
          <p:cNvPr id="4" name="Prostokąt 3"/>
          <p:cNvSpPr/>
          <p:nvPr/>
        </p:nvSpPr>
        <p:spPr>
          <a:xfrm>
            <a:off x="285720" y="642918"/>
            <a:ext cx="7715304" cy="400110"/>
          </a:xfrm>
          <a:prstGeom prst="rect">
            <a:avLst/>
          </a:prstGeom>
        </p:spPr>
        <p:txBody>
          <a:bodyPr wrap="square">
            <a:spAutoFit/>
          </a:bodyPr>
          <a:lstStyle/>
          <a:p>
            <a:r>
              <a:rPr lang="pl-PL" sz="2000" dirty="0" smtClean="0">
                <a:solidFill>
                  <a:srgbClr val="333333"/>
                </a:solidFill>
                <a:latin typeface="Arial" pitchFamily="34" charset="0"/>
                <a:ea typeface="Times New Roman" pitchFamily="18" charset="0"/>
                <a:cs typeface="Arial" pitchFamily="34" charset="0"/>
              </a:rPr>
              <a:t>tak aby formuły były wartościowane na </a:t>
            </a:r>
            <a:r>
              <a:rPr lang="pl-PL" sz="2000" b="1" dirty="0" smtClean="0">
                <a:solidFill>
                  <a:srgbClr val="333333"/>
                </a:solidFill>
                <a:latin typeface="Arial" pitchFamily="34" charset="0"/>
                <a:ea typeface="Times New Roman" pitchFamily="18" charset="0"/>
                <a:cs typeface="Arial" pitchFamily="34" charset="0"/>
              </a:rPr>
              <a:t>0</a:t>
            </a:r>
            <a:endParaRPr lang="en-US" sz="2000" dirty="0"/>
          </a:p>
        </p:txBody>
      </p:sp>
      <p:sp>
        <p:nvSpPr>
          <p:cNvPr id="5" name="Prostokąt 4"/>
          <p:cNvSpPr/>
          <p:nvPr/>
        </p:nvSpPr>
        <p:spPr>
          <a:xfrm>
            <a:off x="35496" y="3595314"/>
            <a:ext cx="5715040" cy="400110"/>
          </a:xfrm>
          <a:prstGeom prst="rect">
            <a:avLst/>
          </a:prstGeom>
        </p:spPr>
        <p:txBody>
          <a:bodyPr wrap="square">
            <a:spAutoFit/>
          </a:bodyPr>
          <a:lstStyle/>
          <a:p>
            <a:r>
              <a:rPr lang="pl-PL" sz="2000" dirty="0" smtClean="0">
                <a:solidFill>
                  <a:srgbClr val="333333"/>
                </a:solidFill>
                <a:latin typeface="Arial" pitchFamily="34" charset="0"/>
                <a:ea typeface="Times New Roman" pitchFamily="18" charset="0"/>
                <a:cs typeface="Arial" pitchFamily="34" charset="0"/>
              </a:rPr>
              <a:t>tak aby formuły były wartościowane na </a:t>
            </a:r>
            <a:r>
              <a:rPr lang="pl-PL" sz="2000" b="1" dirty="0" smtClean="0">
                <a:solidFill>
                  <a:srgbClr val="333333"/>
                </a:solidFill>
                <a:latin typeface="Arial" pitchFamily="34" charset="0"/>
                <a:ea typeface="Times New Roman" pitchFamily="18" charset="0"/>
                <a:cs typeface="Arial" pitchFamily="34" charset="0"/>
              </a:rPr>
              <a:t>1</a:t>
            </a:r>
            <a:endParaRPr lang="en-US" sz="2000" dirty="0"/>
          </a:p>
        </p:txBody>
      </p:sp>
      <p:sp>
        <p:nvSpPr>
          <p:cNvPr id="6" name="Prostokąt 5"/>
          <p:cNvSpPr/>
          <p:nvPr/>
        </p:nvSpPr>
        <p:spPr>
          <a:xfrm>
            <a:off x="0" y="1071546"/>
            <a:ext cx="9144000" cy="2523768"/>
          </a:xfrm>
          <a:prstGeom prst="rect">
            <a:avLst/>
          </a:prstGeom>
        </p:spPr>
        <p:txBody>
          <a:bodyPr wrap="square">
            <a:spAutoFit/>
          </a:bodyPr>
          <a:lstStyle/>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np. dla formuły (p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rPr>
              <a:t> q)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a:t>
            </a:r>
            <a:r>
              <a:rPr lang="pl-PL" sz="2000" b="1" dirty="0" err="1" smtClean="0">
                <a:latin typeface="Arial" pitchFamily="34" charset="0"/>
                <a:ea typeface="Times New Roman" pitchFamily="18" charset="0"/>
                <a:cs typeface="Arial" pitchFamily="34" charset="0"/>
              </a:rPr>
              <a:t>r</a:t>
            </a:r>
            <a:endParaRPr lang="pl-PL" sz="2000" b="1" dirty="0" smtClean="0">
              <a:latin typeface="Arial" pitchFamily="34" charset="0"/>
              <a:ea typeface="Times New Roman" pitchFamily="18" charset="0"/>
              <a:cs typeface="Arial" pitchFamily="34" charset="0"/>
            </a:endParaRPr>
          </a:p>
          <a:p>
            <a:pPr lvl="1" eaLnBrk="0" fontAlgn="base" hangingPunct="0">
              <a:spcBef>
                <a:spcPct val="0"/>
              </a:spcBef>
              <a:spcAft>
                <a:spcPct val="0"/>
              </a:spcAft>
            </a:pPr>
            <a:endParaRPr lang="pl-PL" sz="2000" b="1" dirty="0" smtClean="0">
              <a:latin typeface="Arial" pitchFamily="34" charset="0"/>
              <a:cs typeface="Arial" pitchFamily="34" charset="0"/>
              <a:sym typeface="Symbol" pitchFamily="18" charset="2"/>
            </a:endParaRPr>
          </a:p>
          <a:p>
            <a:pPr lvl="1" eaLnBrk="0" fontAlgn="base" hangingPunct="0">
              <a:spcBef>
                <a:spcPct val="0"/>
              </a:spcBef>
              <a:spcAft>
                <a:spcPct val="0"/>
              </a:spcAft>
            </a:pPr>
            <a:r>
              <a:rPr lang="pl-PL" sz="2000" b="1" dirty="0" smtClean="0">
                <a:latin typeface="Arial" pitchFamily="34" charset="0"/>
                <a:cs typeface="Arial" pitchFamily="34" charset="0"/>
                <a:sym typeface="Symbol" pitchFamily="18" charset="2"/>
              </a:rPr>
              <a:t>Oznacza to, że aby </a:t>
            </a:r>
            <a:r>
              <a:rPr lang="pl-PL" sz="2000" b="1" dirty="0" smtClean="0">
                <a:solidFill>
                  <a:srgbClr val="0070C0"/>
                </a:solidFill>
                <a:latin typeface="Arial" pitchFamily="34" charset="0"/>
                <a:cs typeface="Arial" pitchFamily="34" charset="0"/>
                <a:sym typeface="Symbol" pitchFamily="18" charset="2"/>
              </a:rPr>
              <a:t>(</a:t>
            </a:r>
            <a:r>
              <a:rPr lang="pl-PL" sz="2000" b="1" dirty="0" smtClean="0">
                <a:solidFill>
                  <a:srgbClr val="0070C0"/>
                </a:solidFill>
                <a:latin typeface="Arial" pitchFamily="34" charset="0"/>
                <a:ea typeface="Times New Roman" pitchFamily="18" charset="0"/>
                <a:cs typeface="Arial" pitchFamily="34" charset="0"/>
                <a:sym typeface="Symbol" pitchFamily="18" charset="2"/>
              </a:rPr>
              <a:t>(p  </a:t>
            </a:r>
            <a:r>
              <a:rPr lang="pl-PL" sz="2000" b="1" dirty="0" smtClean="0">
                <a:solidFill>
                  <a:srgbClr val="0070C0"/>
                </a:solidFill>
                <a:latin typeface="Arial" pitchFamily="34" charset="0"/>
                <a:ea typeface="Times New Roman" pitchFamily="18" charset="0"/>
                <a:cs typeface="Arial" pitchFamily="34" charset="0"/>
                <a:sym typeface="Symbol"/>
              </a:rPr>
              <a:t></a:t>
            </a:r>
            <a:r>
              <a:rPr lang="pl-PL" sz="2000" b="1" dirty="0" smtClean="0">
                <a:solidFill>
                  <a:srgbClr val="0070C0"/>
                </a:solidFill>
                <a:latin typeface="Arial" pitchFamily="34" charset="0"/>
                <a:ea typeface="Times New Roman" pitchFamily="18" charset="0"/>
                <a:cs typeface="Arial" pitchFamily="34" charset="0"/>
              </a:rPr>
              <a:t> q) </a:t>
            </a:r>
            <a:r>
              <a:rPr lang="pl-PL" sz="2000" b="1" dirty="0" smtClean="0">
                <a:solidFill>
                  <a:srgbClr val="0070C0"/>
                </a:solidFill>
                <a:latin typeface="Arial" pitchFamily="34" charset="0"/>
                <a:ea typeface="Times New Roman" pitchFamily="18" charset="0"/>
                <a:cs typeface="Arial" pitchFamily="34" charset="0"/>
                <a:sym typeface="Symbol" pitchFamily="18" charset="2"/>
              </a:rPr>
              <a:t></a:t>
            </a:r>
            <a:r>
              <a:rPr lang="pl-PL" sz="2000" b="1" dirty="0" smtClean="0">
                <a:solidFill>
                  <a:srgbClr val="0070C0"/>
                </a:solidFill>
                <a:latin typeface="Arial" pitchFamily="34" charset="0"/>
                <a:ea typeface="Times New Roman" pitchFamily="18" charset="0"/>
                <a:cs typeface="Arial" pitchFamily="34" charset="0"/>
              </a:rPr>
              <a:t> </a:t>
            </a:r>
            <a:r>
              <a:rPr lang="pl-PL" sz="2000" b="1" dirty="0" err="1" smtClean="0">
                <a:solidFill>
                  <a:srgbClr val="0070C0"/>
                </a:solidFill>
                <a:latin typeface="Arial" pitchFamily="34" charset="0"/>
                <a:ea typeface="Times New Roman" pitchFamily="18" charset="0"/>
                <a:cs typeface="Arial" pitchFamily="34" charset="0"/>
              </a:rPr>
              <a:t>r</a:t>
            </a:r>
            <a:r>
              <a:rPr lang="pl-PL" sz="2000" b="1" dirty="0" smtClean="0">
                <a:solidFill>
                  <a:srgbClr val="0070C0"/>
                </a:solidFill>
                <a:latin typeface="Arial" pitchFamily="34" charset="0"/>
                <a:ea typeface="Times New Roman" pitchFamily="18" charset="0"/>
                <a:cs typeface="Arial" pitchFamily="34" charset="0"/>
              </a:rPr>
              <a:t>) </a:t>
            </a:r>
            <a:r>
              <a:rPr lang="pl-PL" sz="2000" b="1" dirty="0" smtClean="0">
                <a:solidFill>
                  <a:srgbClr val="0070C0"/>
                </a:solidFill>
                <a:latin typeface="Arial" pitchFamily="34" charset="0"/>
                <a:ea typeface="Times New Roman" pitchFamily="18" charset="0"/>
                <a:cs typeface="Arial" pitchFamily="34" charset="0"/>
                <a:sym typeface="Symbol"/>
              </a:rPr>
              <a:t> 0</a:t>
            </a:r>
          </a:p>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a:rPr>
              <a:t>należy zauważyć, że a</a:t>
            </a:r>
            <a:r>
              <a:rPr lang="pl-PL" sz="2000" b="1" dirty="0" smtClean="0">
                <a:latin typeface="Arial" pitchFamily="34" charset="0"/>
                <a:ea typeface="Times New Roman" pitchFamily="18" charset="0"/>
                <a:cs typeface="Arial" pitchFamily="34" charset="0"/>
              </a:rPr>
              <a:t>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b </a:t>
            </a:r>
            <a:r>
              <a:rPr lang="pl-PL" sz="2000" b="1" dirty="0" smtClean="0">
                <a:latin typeface="Arial" pitchFamily="34" charset="0"/>
                <a:ea typeface="Times New Roman" pitchFamily="18" charset="0"/>
                <a:cs typeface="Arial" pitchFamily="34" charset="0"/>
                <a:sym typeface="Symbol"/>
              </a:rPr>
              <a:t> 0 tylko gdy a=1 i b=0,</a:t>
            </a:r>
          </a:p>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a:rPr>
              <a:t> zatem </a:t>
            </a:r>
            <a:r>
              <a:rPr lang="pl-PL" sz="2000" b="1" dirty="0" smtClean="0">
                <a:latin typeface="Arial" pitchFamily="34" charset="0"/>
                <a:ea typeface="Times New Roman" pitchFamily="18" charset="0"/>
                <a:cs typeface="Arial" pitchFamily="34" charset="0"/>
                <a:sym typeface="Symbol" pitchFamily="18" charset="2"/>
              </a:rPr>
              <a:t>(p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rPr>
              <a:t> q) </a:t>
            </a:r>
            <a:r>
              <a:rPr lang="pl-PL" sz="2000" b="1" dirty="0" smtClean="0">
                <a:latin typeface="Arial" pitchFamily="34" charset="0"/>
                <a:ea typeface="Times New Roman" pitchFamily="18" charset="0"/>
                <a:cs typeface="Arial" pitchFamily="34" charset="0"/>
                <a:sym typeface="Symbol"/>
              </a:rPr>
              <a:t> 1 i </a:t>
            </a:r>
            <a:r>
              <a:rPr lang="pl-PL" sz="2000" b="1" dirty="0" smtClean="0">
                <a:latin typeface="Arial" pitchFamily="34" charset="0"/>
                <a:ea typeface="Times New Roman" pitchFamily="18" charset="0"/>
                <a:cs typeface="Arial" pitchFamily="34" charset="0"/>
              </a:rPr>
              <a:t>r </a:t>
            </a:r>
            <a:r>
              <a:rPr lang="pl-PL" sz="2000" b="1" dirty="0" smtClean="0">
                <a:latin typeface="Arial" pitchFamily="34" charset="0"/>
                <a:ea typeface="Times New Roman" pitchFamily="18" charset="0"/>
                <a:cs typeface="Arial" pitchFamily="34" charset="0"/>
                <a:sym typeface="Symbol"/>
              </a:rPr>
              <a:t> 0 i ostatecznie otrzymujemy trzy alternatywne rozwiązania postaci</a:t>
            </a:r>
            <a:r>
              <a:rPr lang="pl-PL" sz="2000" b="1" dirty="0" smtClean="0">
                <a:latin typeface="Arial" pitchFamily="34" charset="0"/>
                <a:ea typeface="Times New Roman" pitchFamily="18" charset="0"/>
                <a:cs typeface="Arial" pitchFamily="34" charset="0"/>
              </a:rPr>
              <a:t> </a:t>
            </a:r>
          </a:p>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rPr>
              <a:t>p </a:t>
            </a:r>
            <a:r>
              <a:rPr lang="pl-PL" sz="2000" b="1" dirty="0" smtClean="0">
                <a:latin typeface="Arial" pitchFamily="34" charset="0"/>
                <a:ea typeface="Times New Roman" pitchFamily="18" charset="0"/>
                <a:cs typeface="Arial" pitchFamily="34" charset="0"/>
                <a:sym typeface="Symbol"/>
              </a:rPr>
              <a:t> 1 , </a:t>
            </a:r>
            <a:r>
              <a:rPr lang="pl-PL" sz="2000" b="1" dirty="0" smtClean="0">
                <a:latin typeface="Arial" pitchFamily="34" charset="0"/>
                <a:ea typeface="Times New Roman" pitchFamily="18" charset="0"/>
                <a:cs typeface="Arial" pitchFamily="34" charset="0"/>
              </a:rPr>
              <a:t>q </a:t>
            </a:r>
            <a:r>
              <a:rPr lang="pl-PL" sz="2000" b="1" dirty="0" smtClean="0">
                <a:latin typeface="Arial" pitchFamily="34" charset="0"/>
                <a:ea typeface="Times New Roman" pitchFamily="18" charset="0"/>
                <a:cs typeface="Arial" pitchFamily="34" charset="0"/>
                <a:sym typeface="Symbol"/>
              </a:rPr>
              <a:t> 1, </a:t>
            </a:r>
            <a:r>
              <a:rPr lang="pl-PL" sz="2000" b="1" dirty="0" smtClean="0">
                <a:latin typeface="Arial" pitchFamily="34" charset="0"/>
                <a:ea typeface="Times New Roman" pitchFamily="18" charset="0"/>
                <a:cs typeface="Arial" pitchFamily="34" charset="0"/>
              </a:rPr>
              <a:t>r </a:t>
            </a:r>
            <a:r>
              <a:rPr lang="pl-PL" sz="2000" b="1" dirty="0" smtClean="0">
                <a:latin typeface="Arial" pitchFamily="34" charset="0"/>
                <a:ea typeface="Times New Roman" pitchFamily="18" charset="0"/>
                <a:cs typeface="Arial" pitchFamily="34" charset="0"/>
                <a:sym typeface="Symbol"/>
              </a:rPr>
              <a:t> 0 lub</a:t>
            </a:r>
          </a:p>
          <a:p>
            <a:pPr lvl="1" eaLnBrk="0" fontAlgn="base" hangingPunct="0">
              <a:spcBef>
                <a:spcPct val="0"/>
              </a:spcBef>
              <a:spcAft>
                <a:spcPct val="0"/>
              </a:spcAft>
            </a:pPr>
            <a:endParaRPr lang="pl-PL" b="1" dirty="0" smtClean="0">
              <a:latin typeface="Arial" pitchFamily="34" charset="0"/>
              <a:ea typeface="Times New Roman" pitchFamily="18" charset="0"/>
              <a:cs typeface="Arial" pitchFamily="34" charset="0"/>
              <a:sym typeface="Symbol"/>
            </a:endParaRPr>
          </a:p>
        </p:txBody>
      </p:sp>
      <p:sp>
        <p:nvSpPr>
          <p:cNvPr id="10" name="Prostokąt 9"/>
          <p:cNvSpPr/>
          <p:nvPr/>
        </p:nvSpPr>
        <p:spPr>
          <a:xfrm>
            <a:off x="35496" y="3995424"/>
            <a:ext cx="8143900" cy="3170099"/>
          </a:xfrm>
          <a:prstGeom prst="rect">
            <a:avLst/>
          </a:prstGeom>
        </p:spPr>
        <p:txBody>
          <a:bodyPr wrap="square">
            <a:spAutoFit/>
          </a:bodyPr>
          <a:lstStyle/>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np. dla formuły (p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rPr>
              <a:t> q)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a:t>
            </a:r>
            <a:r>
              <a:rPr lang="pl-PL" sz="2000" b="1" dirty="0" err="1" smtClean="0">
                <a:latin typeface="Arial" pitchFamily="34" charset="0"/>
                <a:ea typeface="Times New Roman" pitchFamily="18" charset="0"/>
                <a:cs typeface="Arial" pitchFamily="34" charset="0"/>
              </a:rPr>
              <a:t>r</a:t>
            </a:r>
            <a:endParaRPr lang="pl-PL" sz="2000" b="1" dirty="0" smtClean="0">
              <a:latin typeface="Arial" pitchFamily="34" charset="0"/>
              <a:ea typeface="Times New Roman" pitchFamily="18" charset="0"/>
              <a:cs typeface="Arial" pitchFamily="34" charset="0"/>
            </a:endParaRPr>
          </a:p>
          <a:p>
            <a:pPr lvl="1" eaLnBrk="0" fontAlgn="base" hangingPunct="0">
              <a:spcBef>
                <a:spcPct val="0"/>
              </a:spcBef>
              <a:spcAft>
                <a:spcPct val="0"/>
              </a:spcAft>
            </a:pPr>
            <a:endParaRPr lang="pl-PL" sz="2000" b="1" dirty="0" smtClean="0">
              <a:latin typeface="Arial" pitchFamily="34" charset="0"/>
              <a:cs typeface="Arial" pitchFamily="34" charset="0"/>
              <a:sym typeface="Symbol" pitchFamily="18" charset="2"/>
            </a:endParaRPr>
          </a:p>
          <a:p>
            <a:pPr lvl="1" eaLnBrk="0" fontAlgn="base" hangingPunct="0">
              <a:spcBef>
                <a:spcPct val="0"/>
              </a:spcBef>
              <a:spcAft>
                <a:spcPct val="0"/>
              </a:spcAft>
            </a:pPr>
            <a:r>
              <a:rPr lang="pl-PL" sz="2000" b="1" dirty="0" smtClean="0">
                <a:latin typeface="Arial" pitchFamily="34" charset="0"/>
                <a:cs typeface="Arial" pitchFamily="34" charset="0"/>
                <a:sym typeface="Symbol" pitchFamily="18" charset="2"/>
              </a:rPr>
              <a:t>Oznacza to, że aby </a:t>
            </a:r>
            <a:r>
              <a:rPr lang="pl-PL" sz="2000" b="1" dirty="0" smtClean="0">
                <a:solidFill>
                  <a:srgbClr val="FF0000"/>
                </a:solidFill>
                <a:latin typeface="Arial" pitchFamily="34" charset="0"/>
                <a:cs typeface="Arial" pitchFamily="34" charset="0"/>
                <a:sym typeface="Symbol" pitchFamily="18" charset="2"/>
              </a:rPr>
              <a:t>(</a:t>
            </a:r>
            <a:r>
              <a:rPr lang="pl-PL" sz="2000" b="1" dirty="0" smtClean="0">
                <a:solidFill>
                  <a:srgbClr val="FF0000"/>
                </a:solidFill>
                <a:latin typeface="Arial" pitchFamily="34" charset="0"/>
                <a:ea typeface="Times New Roman" pitchFamily="18" charset="0"/>
                <a:cs typeface="Arial" pitchFamily="34" charset="0"/>
                <a:sym typeface="Symbol" pitchFamily="18" charset="2"/>
              </a:rPr>
              <a:t>(p  </a:t>
            </a:r>
            <a:r>
              <a:rPr lang="pl-PL" sz="2000" b="1" dirty="0" smtClean="0">
                <a:solidFill>
                  <a:srgbClr val="FF0000"/>
                </a:solidFill>
                <a:latin typeface="Arial" pitchFamily="34" charset="0"/>
                <a:ea typeface="Times New Roman" pitchFamily="18" charset="0"/>
                <a:cs typeface="Arial" pitchFamily="34" charset="0"/>
                <a:sym typeface="Symbol"/>
              </a:rPr>
              <a:t></a:t>
            </a:r>
            <a:r>
              <a:rPr lang="pl-PL" sz="2000" b="1" dirty="0" smtClean="0">
                <a:solidFill>
                  <a:srgbClr val="FF0000"/>
                </a:solidFill>
                <a:latin typeface="Arial" pitchFamily="34" charset="0"/>
                <a:ea typeface="Times New Roman" pitchFamily="18" charset="0"/>
                <a:cs typeface="Arial" pitchFamily="34" charset="0"/>
              </a:rPr>
              <a:t> q) </a:t>
            </a:r>
            <a:r>
              <a:rPr lang="pl-PL" sz="2000" b="1" dirty="0" smtClean="0">
                <a:solidFill>
                  <a:srgbClr val="FF0000"/>
                </a:solidFill>
                <a:latin typeface="Arial" pitchFamily="34" charset="0"/>
                <a:ea typeface="Times New Roman" pitchFamily="18" charset="0"/>
                <a:cs typeface="Arial" pitchFamily="34" charset="0"/>
                <a:sym typeface="Symbol" pitchFamily="18" charset="2"/>
              </a:rPr>
              <a:t></a:t>
            </a:r>
            <a:r>
              <a:rPr lang="pl-PL" sz="2000" b="1" dirty="0" smtClean="0">
                <a:solidFill>
                  <a:srgbClr val="FF0000"/>
                </a:solidFill>
                <a:latin typeface="Arial" pitchFamily="34" charset="0"/>
                <a:ea typeface="Times New Roman" pitchFamily="18" charset="0"/>
                <a:cs typeface="Arial" pitchFamily="34" charset="0"/>
              </a:rPr>
              <a:t> r) </a:t>
            </a:r>
            <a:r>
              <a:rPr lang="pl-PL" sz="2000" b="1" dirty="0" smtClean="0">
                <a:solidFill>
                  <a:srgbClr val="FF0000"/>
                </a:solidFill>
                <a:latin typeface="Arial" pitchFamily="34" charset="0"/>
                <a:ea typeface="Times New Roman" pitchFamily="18" charset="0"/>
                <a:cs typeface="Arial" pitchFamily="34" charset="0"/>
                <a:sym typeface="Symbol"/>
              </a:rPr>
              <a:t> 1 </a:t>
            </a:r>
            <a:r>
              <a:rPr lang="pl-PL" sz="2000" b="1" dirty="0" smtClean="0">
                <a:latin typeface="Arial" pitchFamily="34" charset="0"/>
                <a:ea typeface="Times New Roman" pitchFamily="18" charset="0"/>
                <a:cs typeface="Arial" pitchFamily="34" charset="0"/>
                <a:sym typeface="Symbol"/>
              </a:rPr>
              <a:t>należy zauważyć, że</a:t>
            </a:r>
          </a:p>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sym typeface="Symbol" pitchFamily="18" charset="2"/>
              </a:rPr>
              <a:t>p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rPr>
              <a:t> q)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r </a:t>
            </a:r>
            <a:r>
              <a:rPr lang="pl-PL" sz="2000" b="1" dirty="0" smtClean="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pitchFamily="18" charset="2"/>
              </a:rPr>
              <a:t>p </a:t>
            </a:r>
            <a:r>
              <a:rPr lang="pl-PL" sz="2000" b="1" dirty="0" smtClean="0">
                <a:latin typeface="Arial" pitchFamily="34" charset="0"/>
                <a:ea typeface="Calibri" pitchFamily="34"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a:t>
            </a:r>
            <a:r>
              <a:rPr lang="pl-PL" sz="2000" b="1" dirty="0" smtClean="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rPr>
              <a:t>q </a:t>
            </a:r>
            <a:r>
              <a:rPr lang="pl-PL" sz="2000" b="1" dirty="0" smtClean="0">
                <a:latin typeface="Arial" pitchFamily="34" charset="0"/>
                <a:ea typeface="Calibri" pitchFamily="34"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r </a:t>
            </a:r>
            <a:r>
              <a:rPr lang="pl-PL" sz="2000" b="1" dirty="0" smtClean="0">
                <a:latin typeface="Arial" pitchFamily="34" charset="0"/>
                <a:ea typeface="Times New Roman" pitchFamily="18" charset="0"/>
                <a:cs typeface="Arial" pitchFamily="34" charset="0"/>
                <a:sym typeface="Symbol"/>
              </a:rPr>
              <a:t> 1 dla wszystkich podstawień zmiennych zdaniowych:</a:t>
            </a:r>
            <a:endParaRPr lang="pl-PL" sz="2000" b="1" dirty="0" smtClean="0">
              <a:latin typeface="Arial" pitchFamily="34" charset="0"/>
              <a:ea typeface="Times New Roman" pitchFamily="18" charset="0"/>
              <a:cs typeface="Arial" pitchFamily="34" charset="0"/>
            </a:endParaRPr>
          </a:p>
          <a:p>
            <a:pPr lvl="1" eaLnBrk="0" fontAlgn="base" hangingPunct="0">
              <a:spcBef>
                <a:spcPct val="0"/>
              </a:spcBef>
              <a:spcAft>
                <a:spcPct val="0"/>
              </a:spcAft>
            </a:pPr>
            <a:r>
              <a:rPr lang="pl-PL" sz="2000" b="1" dirty="0" smtClean="0">
                <a:latin typeface="Arial" pitchFamily="34" charset="0"/>
                <a:ea typeface="Times New Roman" pitchFamily="18" charset="0"/>
                <a:cs typeface="Arial" pitchFamily="34" charset="0"/>
              </a:rPr>
              <a:t>p </a:t>
            </a:r>
            <a:r>
              <a:rPr lang="pl-PL" sz="2000" b="1" dirty="0" smtClean="0">
                <a:latin typeface="Arial" pitchFamily="34" charset="0"/>
                <a:ea typeface="Times New Roman" pitchFamily="18" charset="0"/>
                <a:cs typeface="Arial" pitchFamily="34" charset="0"/>
                <a:sym typeface="Symbol"/>
              </a:rPr>
              <a:t> 1 , </a:t>
            </a:r>
            <a:r>
              <a:rPr lang="pl-PL" sz="2000" b="1" dirty="0" smtClean="0">
                <a:latin typeface="Arial" pitchFamily="34" charset="0"/>
                <a:ea typeface="Times New Roman" pitchFamily="18" charset="0"/>
                <a:cs typeface="Arial" pitchFamily="34" charset="0"/>
              </a:rPr>
              <a:t>q </a:t>
            </a:r>
            <a:r>
              <a:rPr lang="pl-PL" sz="2000" b="1" dirty="0" smtClean="0">
                <a:latin typeface="Arial" pitchFamily="34" charset="0"/>
                <a:ea typeface="Times New Roman" pitchFamily="18" charset="0"/>
                <a:cs typeface="Arial" pitchFamily="34" charset="0"/>
                <a:sym typeface="Symbol"/>
              </a:rPr>
              <a:t> 1, </a:t>
            </a:r>
            <a:r>
              <a:rPr lang="pl-PL" sz="2000" b="1" dirty="0" smtClean="0">
                <a:latin typeface="Arial" pitchFamily="34" charset="0"/>
                <a:ea typeface="Times New Roman" pitchFamily="18" charset="0"/>
                <a:cs typeface="Arial" pitchFamily="34" charset="0"/>
              </a:rPr>
              <a:t>r </a:t>
            </a:r>
            <a:r>
              <a:rPr lang="pl-PL" sz="2000" b="1" dirty="0" smtClean="0">
                <a:latin typeface="Arial" pitchFamily="34" charset="0"/>
                <a:ea typeface="Times New Roman" pitchFamily="18" charset="0"/>
                <a:cs typeface="Arial" pitchFamily="34" charset="0"/>
                <a:sym typeface="Symbol"/>
              </a:rPr>
              <a:t> 1	</a:t>
            </a:r>
            <a:r>
              <a:rPr lang="pl-PL" sz="2000" b="1" dirty="0">
                <a:solidFill>
                  <a:prstClr val="black"/>
                </a:solidFill>
                <a:latin typeface="Arial" pitchFamily="34" charset="0"/>
                <a:ea typeface="Times New Roman" pitchFamily="18" charset="0"/>
                <a:cs typeface="Arial" pitchFamily="34" charset="0"/>
              </a:rPr>
              <a:t>p </a:t>
            </a:r>
            <a:r>
              <a:rPr lang="pl-PL" sz="2000" b="1" dirty="0">
                <a:solidFill>
                  <a:prstClr val="black"/>
                </a:solidFill>
                <a:latin typeface="Arial" pitchFamily="34" charset="0"/>
                <a:ea typeface="Times New Roman" pitchFamily="18" charset="0"/>
                <a:cs typeface="Arial" pitchFamily="34" charset="0"/>
                <a:sym typeface="Symbol"/>
              </a:rPr>
              <a:t> 0 , </a:t>
            </a:r>
            <a:r>
              <a:rPr lang="pl-PL" sz="2000" b="1" dirty="0">
                <a:solidFill>
                  <a:prstClr val="black"/>
                </a:solidFill>
                <a:latin typeface="Arial" pitchFamily="34" charset="0"/>
                <a:ea typeface="Times New Roman" pitchFamily="18" charset="0"/>
                <a:cs typeface="Arial" pitchFamily="34" charset="0"/>
              </a:rPr>
              <a:t>q </a:t>
            </a:r>
            <a:r>
              <a:rPr lang="pl-PL" sz="2000" b="1" dirty="0">
                <a:solidFill>
                  <a:prstClr val="black"/>
                </a:solidFill>
                <a:latin typeface="Arial" pitchFamily="34" charset="0"/>
                <a:ea typeface="Times New Roman" pitchFamily="18" charset="0"/>
                <a:cs typeface="Arial" pitchFamily="34" charset="0"/>
                <a:sym typeface="Symbol"/>
              </a:rPr>
              <a:t> </a:t>
            </a:r>
            <a:r>
              <a:rPr lang="pl-PL" sz="2000" b="1" dirty="0" smtClean="0">
                <a:solidFill>
                  <a:prstClr val="black"/>
                </a:solidFill>
                <a:latin typeface="Arial" pitchFamily="34" charset="0"/>
                <a:ea typeface="Times New Roman" pitchFamily="18" charset="0"/>
                <a:cs typeface="Arial" pitchFamily="34" charset="0"/>
                <a:sym typeface="Symbol"/>
              </a:rPr>
              <a:t>1, </a:t>
            </a:r>
            <a:r>
              <a:rPr lang="pl-PL" sz="2000" b="1" dirty="0">
                <a:solidFill>
                  <a:prstClr val="black"/>
                </a:solidFill>
                <a:latin typeface="Arial" pitchFamily="34" charset="0"/>
                <a:ea typeface="Times New Roman" pitchFamily="18" charset="0"/>
                <a:cs typeface="Arial" pitchFamily="34" charset="0"/>
              </a:rPr>
              <a:t>r </a:t>
            </a:r>
            <a:r>
              <a:rPr lang="pl-PL" sz="2000" b="1" dirty="0">
                <a:solidFill>
                  <a:prstClr val="black"/>
                </a:solidFill>
                <a:latin typeface="Arial" pitchFamily="34" charset="0"/>
                <a:ea typeface="Times New Roman" pitchFamily="18" charset="0"/>
                <a:cs typeface="Arial" pitchFamily="34" charset="0"/>
                <a:sym typeface="Symbol"/>
              </a:rPr>
              <a:t> </a:t>
            </a:r>
            <a:r>
              <a:rPr lang="pl-PL" sz="2000" b="1" dirty="0" smtClean="0">
                <a:solidFill>
                  <a:prstClr val="black"/>
                </a:solidFill>
                <a:latin typeface="Arial" pitchFamily="34" charset="0"/>
                <a:ea typeface="Times New Roman" pitchFamily="18" charset="0"/>
                <a:cs typeface="Arial" pitchFamily="34" charset="0"/>
                <a:sym typeface="Symbol"/>
              </a:rPr>
              <a:t>1</a:t>
            </a:r>
            <a:endParaRPr lang="pl-PL" sz="2000" b="1" dirty="0" smtClean="0">
              <a:latin typeface="Arial" pitchFamily="34" charset="0"/>
              <a:ea typeface="Times New Roman" pitchFamily="18" charset="0"/>
              <a:cs typeface="Arial" pitchFamily="34" charset="0"/>
              <a:sym typeface="Symbol"/>
            </a:endParaRPr>
          </a:p>
          <a:p>
            <a:pPr lvl="1" eaLnBrk="0" fontAlgn="base" hangingPunct="0">
              <a:spcBef>
                <a:spcPct val="0"/>
              </a:spcBef>
              <a:spcAft>
                <a:spcPct val="0"/>
              </a:spcAft>
            </a:pPr>
            <a:r>
              <a:rPr lang="pl-PL" sz="2000" b="1" dirty="0">
                <a:latin typeface="Arial" pitchFamily="34" charset="0"/>
                <a:ea typeface="Times New Roman" pitchFamily="18" charset="0"/>
                <a:cs typeface="Arial" pitchFamily="34" charset="0"/>
              </a:rPr>
              <a:t>p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0 </a:t>
            </a:r>
            <a:r>
              <a:rPr lang="pl-PL" sz="2000" b="1" dirty="0">
                <a:latin typeface="Arial" pitchFamily="34" charset="0"/>
                <a:ea typeface="Times New Roman" pitchFamily="18" charset="0"/>
                <a:cs typeface="Arial" pitchFamily="34" charset="0"/>
                <a:sym typeface="Symbol"/>
              </a:rPr>
              <a:t>, </a:t>
            </a:r>
            <a:r>
              <a:rPr lang="pl-PL" sz="2000" b="1" dirty="0">
                <a:latin typeface="Arial" pitchFamily="34" charset="0"/>
                <a:ea typeface="Times New Roman" pitchFamily="18" charset="0"/>
                <a:cs typeface="Arial" pitchFamily="34" charset="0"/>
              </a:rPr>
              <a:t>q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0, </a:t>
            </a:r>
            <a:r>
              <a:rPr lang="pl-PL" sz="2000" b="1" dirty="0">
                <a:latin typeface="Arial" pitchFamily="34" charset="0"/>
                <a:ea typeface="Times New Roman" pitchFamily="18" charset="0"/>
                <a:cs typeface="Arial" pitchFamily="34" charset="0"/>
              </a:rPr>
              <a:t>r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1	</a:t>
            </a:r>
            <a:r>
              <a:rPr lang="pl-PL" sz="2000" b="1" dirty="0">
                <a:latin typeface="Arial" pitchFamily="34" charset="0"/>
                <a:ea typeface="Times New Roman" pitchFamily="18" charset="0"/>
                <a:cs typeface="Arial" pitchFamily="34" charset="0"/>
              </a:rPr>
              <a:t>p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1 </a:t>
            </a:r>
            <a:r>
              <a:rPr lang="pl-PL" sz="2000" b="1" dirty="0">
                <a:latin typeface="Arial" pitchFamily="34" charset="0"/>
                <a:ea typeface="Times New Roman" pitchFamily="18" charset="0"/>
                <a:cs typeface="Arial" pitchFamily="34" charset="0"/>
                <a:sym typeface="Symbol"/>
              </a:rPr>
              <a:t>, </a:t>
            </a:r>
            <a:r>
              <a:rPr lang="pl-PL" sz="2000" b="1" dirty="0">
                <a:latin typeface="Arial" pitchFamily="34" charset="0"/>
                <a:ea typeface="Times New Roman" pitchFamily="18" charset="0"/>
                <a:cs typeface="Arial" pitchFamily="34" charset="0"/>
              </a:rPr>
              <a:t>q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0, </a:t>
            </a:r>
            <a:r>
              <a:rPr lang="pl-PL" sz="2000" b="1" dirty="0">
                <a:latin typeface="Arial" pitchFamily="34" charset="0"/>
                <a:ea typeface="Times New Roman" pitchFamily="18" charset="0"/>
                <a:cs typeface="Arial" pitchFamily="34" charset="0"/>
              </a:rPr>
              <a:t>r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1</a:t>
            </a:r>
            <a:endParaRPr lang="pl-PL" sz="2000" b="1" dirty="0">
              <a:latin typeface="Arial" pitchFamily="34" charset="0"/>
              <a:ea typeface="Times New Roman" pitchFamily="18" charset="0"/>
              <a:cs typeface="Arial" pitchFamily="34" charset="0"/>
              <a:sym typeface="Symbol"/>
            </a:endParaRPr>
          </a:p>
          <a:p>
            <a:pPr lvl="1" eaLnBrk="0" fontAlgn="base" hangingPunct="0">
              <a:spcBef>
                <a:spcPct val="0"/>
              </a:spcBef>
              <a:spcAft>
                <a:spcPct val="0"/>
              </a:spcAft>
            </a:pPr>
            <a:r>
              <a:rPr lang="pl-PL" sz="2000" b="1" dirty="0">
                <a:latin typeface="Arial" pitchFamily="34" charset="0"/>
                <a:ea typeface="Times New Roman" pitchFamily="18" charset="0"/>
                <a:cs typeface="Arial" pitchFamily="34" charset="0"/>
              </a:rPr>
              <a:t>p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0 </a:t>
            </a:r>
            <a:r>
              <a:rPr lang="pl-PL" sz="2000" b="1" dirty="0">
                <a:latin typeface="Arial" pitchFamily="34" charset="0"/>
                <a:ea typeface="Times New Roman" pitchFamily="18" charset="0"/>
                <a:cs typeface="Arial" pitchFamily="34" charset="0"/>
                <a:sym typeface="Symbol"/>
              </a:rPr>
              <a:t>, </a:t>
            </a:r>
            <a:r>
              <a:rPr lang="pl-PL" sz="2000" b="1" dirty="0">
                <a:latin typeface="Arial" pitchFamily="34" charset="0"/>
                <a:ea typeface="Times New Roman" pitchFamily="18" charset="0"/>
                <a:cs typeface="Arial" pitchFamily="34" charset="0"/>
              </a:rPr>
              <a:t>q </a:t>
            </a:r>
            <a:r>
              <a:rPr lang="pl-PL" sz="2000" b="1" dirty="0">
                <a:latin typeface="Arial" pitchFamily="34" charset="0"/>
                <a:ea typeface="Times New Roman" pitchFamily="18" charset="0"/>
                <a:cs typeface="Arial" pitchFamily="34" charset="0"/>
                <a:sym typeface="Symbol"/>
              </a:rPr>
              <a:t> 1, </a:t>
            </a:r>
            <a:r>
              <a:rPr lang="pl-PL" sz="2000" b="1" dirty="0">
                <a:latin typeface="Arial" pitchFamily="34" charset="0"/>
                <a:ea typeface="Times New Roman" pitchFamily="18" charset="0"/>
                <a:cs typeface="Arial" pitchFamily="34" charset="0"/>
              </a:rPr>
              <a:t>r </a:t>
            </a:r>
            <a:r>
              <a:rPr lang="pl-PL" sz="2000" b="1" dirty="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a:rPr>
              <a:t>0	</a:t>
            </a:r>
            <a:r>
              <a:rPr lang="pl-PL" sz="2000" b="1" dirty="0">
                <a:latin typeface="Arial" pitchFamily="34" charset="0"/>
                <a:ea typeface="Times New Roman" pitchFamily="18" charset="0"/>
                <a:cs typeface="Arial" pitchFamily="34" charset="0"/>
              </a:rPr>
              <a:t>p </a:t>
            </a:r>
            <a:r>
              <a:rPr lang="pl-PL" sz="2000" b="1" dirty="0">
                <a:latin typeface="Arial" pitchFamily="34" charset="0"/>
                <a:ea typeface="Times New Roman" pitchFamily="18" charset="0"/>
                <a:cs typeface="Arial" pitchFamily="34" charset="0"/>
                <a:sym typeface="Symbol"/>
              </a:rPr>
              <a:t> 0 , </a:t>
            </a:r>
            <a:r>
              <a:rPr lang="pl-PL" sz="2000" b="1" dirty="0">
                <a:latin typeface="Arial" pitchFamily="34" charset="0"/>
                <a:ea typeface="Times New Roman" pitchFamily="18" charset="0"/>
                <a:cs typeface="Arial" pitchFamily="34" charset="0"/>
              </a:rPr>
              <a:t>q </a:t>
            </a:r>
            <a:r>
              <a:rPr lang="pl-PL" sz="2000" b="1" dirty="0">
                <a:latin typeface="Arial" pitchFamily="34" charset="0"/>
                <a:ea typeface="Times New Roman" pitchFamily="18" charset="0"/>
                <a:cs typeface="Arial" pitchFamily="34" charset="0"/>
                <a:sym typeface="Symbol"/>
              </a:rPr>
              <a:t> 0, </a:t>
            </a:r>
            <a:r>
              <a:rPr lang="pl-PL" sz="2000" b="1" dirty="0">
                <a:latin typeface="Arial" pitchFamily="34" charset="0"/>
                <a:ea typeface="Times New Roman" pitchFamily="18" charset="0"/>
                <a:cs typeface="Arial" pitchFamily="34" charset="0"/>
              </a:rPr>
              <a:t>r </a:t>
            </a:r>
            <a:r>
              <a:rPr lang="pl-PL" sz="2000" b="1" dirty="0">
                <a:latin typeface="Arial" pitchFamily="34" charset="0"/>
                <a:ea typeface="Times New Roman" pitchFamily="18" charset="0"/>
                <a:cs typeface="Arial" pitchFamily="34" charset="0"/>
                <a:sym typeface="Symbol"/>
              </a:rPr>
              <a:t> 0</a:t>
            </a:r>
          </a:p>
          <a:p>
            <a:pPr lvl="1" eaLnBrk="0" fontAlgn="base" hangingPunct="0">
              <a:spcBef>
                <a:spcPct val="0"/>
              </a:spcBef>
              <a:spcAft>
                <a:spcPct val="0"/>
              </a:spcAft>
            </a:pPr>
            <a:endParaRPr lang="pl-PL" sz="2000" b="1" dirty="0">
              <a:latin typeface="Arial" pitchFamily="34" charset="0"/>
              <a:ea typeface="Times New Roman" pitchFamily="18" charset="0"/>
              <a:cs typeface="Arial" pitchFamily="34" charset="0"/>
              <a:sym typeface="Symbol"/>
            </a:endParaRPr>
          </a:p>
          <a:p>
            <a:pPr lvl="1" eaLnBrk="0" fontAlgn="base" hangingPunct="0">
              <a:spcBef>
                <a:spcPct val="0"/>
              </a:spcBef>
              <a:spcAft>
                <a:spcPct val="0"/>
              </a:spcAft>
            </a:pPr>
            <a:endParaRPr lang="pl-PL" sz="2000" b="1" dirty="0" smtClean="0">
              <a:latin typeface="Arial" pitchFamily="34" charset="0"/>
              <a:ea typeface="Times New Roman" pitchFamily="18" charset="0"/>
              <a:cs typeface="Arial" pitchFamily="34" charset="0"/>
              <a:sym typeface="Symbo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42844" y="193395"/>
            <a:ext cx="8643998" cy="24314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pl-PL"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1. Podaj przykład wartościowania zmiennych tak aby poniższe formuły były wartościowane na </a:t>
            </a: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0</a:t>
            </a:r>
            <a:r>
              <a:rPr kumimoji="0" lang="pl-PL"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pl-PL" sz="20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21506" name="Rectangle 2"/>
          <p:cNvSpPr>
            <a:spLocks noChangeArrowheads="1"/>
          </p:cNvSpPr>
          <p:nvPr/>
        </p:nvSpPr>
        <p:spPr bwMode="auto">
          <a:xfrm>
            <a:off x="214282" y="2193659"/>
            <a:ext cx="821537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pl-PL"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2. Podaj przykład wartościowania zmiennych tak, aby poniższe formuły były wartościowane na </a:t>
            </a:r>
            <a:r>
              <a:rPr kumimoji="0" lang="pl-PL" sz="2000" b="1"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1</a:t>
            </a:r>
            <a:r>
              <a:rPr kumimoji="0" lang="pl-PL" sz="20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pl-PL" sz="2000" b="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1"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grpSp>
        <p:nvGrpSpPr>
          <p:cNvPr id="20" name="Grupa 19"/>
          <p:cNvGrpSpPr/>
          <p:nvPr/>
        </p:nvGrpSpPr>
        <p:grpSpPr>
          <a:xfrm>
            <a:off x="248632" y="4986975"/>
            <a:ext cx="7995776" cy="1690509"/>
            <a:chOff x="642910" y="4143380"/>
            <a:chExt cx="6662763" cy="1714512"/>
          </a:xfrm>
        </p:grpSpPr>
        <p:pic>
          <p:nvPicPr>
            <p:cNvPr id="21514" name="Obraz 1" descr="\neg \neg p \equiv p"/>
            <p:cNvPicPr>
              <a:picLocks noChangeAspect="1" noChangeArrowheads="1"/>
            </p:cNvPicPr>
            <p:nvPr/>
          </p:nvPicPr>
          <p:blipFill>
            <a:blip r:embed="rId2" cstate="print"/>
            <a:srcRect/>
            <a:stretch>
              <a:fillRect/>
            </a:stretch>
          </p:blipFill>
          <p:spPr bwMode="auto">
            <a:xfrm>
              <a:off x="714348" y="4143380"/>
              <a:ext cx="990600" cy="214314"/>
            </a:xfrm>
            <a:prstGeom prst="rect">
              <a:avLst/>
            </a:prstGeom>
            <a:noFill/>
          </p:spPr>
        </p:pic>
        <p:pic>
          <p:nvPicPr>
            <p:cNvPr id="21513" name="Obraz 2" descr="p\Rightarrow q \equiv \neg p \vee q"/>
            <p:cNvPicPr>
              <a:picLocks noChangeAspect="1" noChangeArrowheads="1"/>
            </p:cNvPicPr>
            <p:nvPr/>
          </p:nvPicPr>
          <p:blipFill>
            <a:blip r:embed="rId3" cstate="print"/>
            <a:srcRect/>
            <a:stretch>
              <a:fillRect/>
            </a:stretch>
          </p:blipFill>
          <p:spPr bwMode="auto">
            <a:xfrm>
              <a:off x="642910" y="4500570"/>
              <a:ext cx="1714512" cy="285752"/>
            </a:xfrm>
            <a:prstGeom prst="rect">
              <a:avLst/>
            </a:prstGeom>
            <a:noFill/>
          </p:spPr>
        </p:pic>
        <p:pic>
          <p:nvPicPr>
            <p:cNvPr id="21512" name="Obraz 3" descr="p \Rightarrow (q \Rightarrow r) \equiv (p \wedge q) \Rightarrow r"/>
            <p:cNvPicPr>
              <a:picLocks noChangeAspect="1" noChangeArrowheads="1"/>
            </p:cNvPicPr>
            <p:nvPr/>
          </p:nvPicPr>
          <p:blipFill>
            <a:blip r:embed="rId4" cstate="print"/>
            <a:srcRect/>
            <a:stretch>
              <a:fillRect/>
            </a:stretch>
          </p:blipFill>
          <p:spPr bwMode="auto">
            <a:xfrm>
              <a:off x="642910" y="5500702"/>
              <a:ext cx="3169249" cy="357190"/>
            </a:xfrm>
            <a:prstGeom prst="rect">
              <a:avLst/>
            </a:prstGeom>
            <a:noFill/>
          </p:spPr>
        </p:pic>
        <p:pic>
          <p:nvPicPr>
            <p:cNvPr id="21511" name="Obraz 4" descr="\neg( p \wedge q) \equiv \neg p \vee \neg q"/>
            <p:cNvPicPr>
              <a:picLocks noChangeAspect="1" noChangeArrowheads="1"/>
            </p:cNvPicPr>
            <p:nvPr/>
          </p:nvPicPr>
          <p:blipFill>
            <a:blip r:embed="rId5" cstate="print"/>
            <a:srcRect/>
            <a:stretch>
              <a:fillRect/>
            </a:stretch>
          </p:blipFill>
          <p:spPr bwMode="auto">
            <a:xfrm>
              <a:off x="642910" y="5000636"/>
              <a:ext cx="1785950" cy="285752"/>
            </a:xfrm>
            <a:prstGeom prst="rect">
              <a:avLst/>
            </a:prstGeom>
            <a:noFill/>
          </p:spPr>
        </p:pic>
        <p:pic>
          <p:nvPicPr>
            <p:cNvPr id="21510" name="Obraz 5" descr="\neg( p \vee q) \equiv \neg p \wedge \neg q"/>
            <p:cNvPicPr>
              <a:picLocks noChangeAspect="1" noChangeArrowheads="1"/>
            </p:cNvPicPr>
            <p:nvPr/>
          </p:nvPicPr>
          <p:blipFill>
            <a:blip r:embed="rId6" cstate="print"/>
            <a:srcRect/>
            <a:stretch>
              <a:fillRect/>
            </a:stretch>
          </p:blipFill>
          <p:spPr bwMode="auto">
            <a:xfrm>
              <a:off x="4286248" y="4572008"/>
              <a:ext cx="1928814" cy="321470"/>
            </a:xfrm>
            <a:prstGeom prst="rect">
              <a:avLst/>
            </a:prstGeom>
            <a:noFill/>
          </p:spPr>
        </p:pic>
        <p:pic>
          <p:nvPicPr>
            <p:cNvPr id="21509" name="Obraz 6" descr="p \wedge (q \vee r) \equiv (p \wedge q) \vee (p\wedge r)"/>
            <p:cNvPicPr>
              <a:picLocks noChangeAspect="1" noChangeArrowheads="1"/>
            </p:cNvPicPr>
            <p:nvPr/>
          </p:nvPicPr>
          <p:blipFill>
            <a:blip r:embed="rId7" cstate="print"/>
            <a:srcRect/>
            <a:stretch>
              <a:fillRect/>
            </a:stretch>
          </p:blipFill>
          <p:spPr bwMode="auto">
            <a:xfrm>
              <a:off x="4286248" y="5072074"/>
              <a:ext cx="3019425" cy="285752"/>
            </a:xfrm>
            <a:prstGeom prst="rect">
              <a:avLst/>
            </a:prstGeom>
            <a:noFill/>
          </p:spPr>
        </p:pic>
        <p:pic>
          <p:nvPicPr>
            <p:cNvPr id="21508" name="Obraz 7" descr="p \vee (q \wedge r) \equiv (p \vee q) \wedge (p\vee r)"/>
            <p:cNvPicPr>
              <a:picLocks noChangeAspect="1" noChangeArrowheads="1"/>
            </p:cNvPicPr>
            <p:nvPr/>
          </p:nvPicPr>
          <p:blipFill>
            <a:blip r:embed="rId8" cstate="print"/>
            <a:srcRect/>
            <a:stretch>
              <a:fillRect/>
            </a:stretch>
          </p:blipFill>
          <p:spPr bwMode="auto">
            <a:xfrm>
              <a:off x="4357686" y="5429264"/>
              <a:ext cx="2543175" cy="357190"/>
            </a:xfrm>
            <a:prstGeom prst="rect">
              <a:avLst/>
            </a:prstGeom>
            <a:noFill/>
          </p:spPr>
        </p:pic>
        <p:pic>
          <p:nvPicPr>
            <p:cNvPr id="21507" name="Obraz 8" descr="(p \Rightarrow q) \Rightarrow (\neg p \Rightarrow \neg q)"/>
            <p:cNvPicPr>
              <a:picLocks noChangeAspect="1" noChangeArrowheads="1"/>
            </p:cNvPicPr>
            <p:nvPr/>
          </p:nvPicPr>
          <p:blipFill>
            <a:blip r:embed="rId9" cstate="print"/>
            <a:srcRect/>
            <a:stretch>
              <a:fillRect/>
            </a:stretch>
          </p:blipFill>
          <p:spPr bwMode="auto">
            <a:xfrm>
              <a:off x="4214810" y="4143380"/>
              <a:ext cx="2481947" cy="285752"/>
            </a:xfrm>
            <a:prstGeom prst="rect">
              <a:avLst/>
            </a:prstGeom>
            <a:noFill/>
          </p:spPr>
        </p:pic>
      </p:grpSp>
      <p:sp>
        <p:nvSpPr>
          <p:cNvPr id="21515" name="Rectangle 11"/>
          <p:cNvSpPr>
            <a:spLocks noChangeArrowheads="1"/>
          </p:cNvSpPr>
          <p:nvPr/>
        </p:nvSpPr>
        <p:spPr bwMode="auto">
          <a:xfrm>
            <a:off x="142844" y="4488639"/>
            <a:ext cx="671514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3. Udowodnij następujące równoważności </a:t>
            </a:r>
            <a:endParaRPr kumimoji="0" lang="pl-PL" sz="20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ndParaRPr>
          </a:p>
        </p:txBody>
      </p:sp>
      <p:sp>
        <p:nvSpPr>
          <p:cNvPr id="21517" name="Rectangle 13"/>
          <p:cNvSpPr>
            <a:spLocks noChangeArrowheads="1"/>
          </p:cNvSpPr>
          <p:nvPr/>
        </p:nvSpPr>
        <p:spPr bwMode="auto">
          <a:xfrm>
            <a:off x="636588"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18" name="Rectangle 14"/>
          <p:cNvSpPr>
            <a:spLocks noChangeArrowheads="1"/>
          </p:cNvSpPr>
          <p:nvPr/>
        </p:nvSpPr>
        <p:spPr bwMode="auto">
          <a:xfrm>
            <a:off x="636588"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19" name="Rectangle 15"/>
          <p:cNvSpPr>
            <a:spLocks noChangeArrowheads="1"/>
          </p:cNvSpPr>
          <p:nvPr/>
        </p:nvSpPr>
        <p:spPr bwMode="auto">
          <a:xfrm>
            <a:off x="636588"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20" name="Rectangle 16"/>
          <p:cNvSpPr>
            <a:spLocks noChangeArrowheads="1"/>
          </p:cNvSpPr>
          <p:nvPr/>
        </p:nvSpPr>
        <p:spPr bwMode="auto">
          <a:xfrm>
            <a:off x="636588"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21" name="Rectangle 17"/>
          <p:cNvSpPr>
            <a:spLocks noChangeArrowheads="1"/>
          </p:cNvSpPr>
          <p:nvPr/>
        </p:nvSpPr>
        <p:spPr bwMode="auto">
          <a:xfrm>
            <a:off x="636588" y="1771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22" name="Rectangle 18"/>
          <p:cNvSpPr>
            <a:spLocks noChangeArrowheads="1"/>
          </p:cNvSpPr>
          <p:nvPr/>
        </p:nvSpPr>
        <p:spPr bwMode="auto">
          <a:xfrm>
            <a:off x="636588" y="1981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smtClean="0">
                <a:ln>
                  <a:noFill/>
                </a:ln>
                <a:solidFill>
                  <a:srgbClr val="333333"/>
                </a:solidFill>
                <a:effectLst/>
                <a:latin typeface="Arial" pitchFamily="34" charset="0"/>
                <a:ea typeface="Times New Roman" pitchFamily="18" charset="0"/>
                <a:cs typeface="Arial" pitchFamily="34"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523" name="Rectangle 19"/>
          <p:cNvSpPr>
            <a:spLocks noChangeArrowheads="1"/>
          </p:cNvSpPr>
          <p:nvPr/>
        </p:nvSpPr>
        <p:spPr bwMode="auto">
          <a:xfrm>
            <a:off x="636588" y="2181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1" name="Symbol zastępczy numeru slajdu 20"/>
          <p:cNvSpPr>
            <a:spLocks noGrp="1"/>
          </p:cNvSpPr>
          <p:nvPr>
            <p:ph type="sldNum" sz="quarter" idx="12"/>
          </p:nvPr>
        </p:nvSpPr>
        <p:spPr/>
        <p:txBody>
          <a:bodyPr/>
          <a:lstStyle/>
          <a:p>
            <a:fld id="{AD0E5A88-7BC7-4173-BA3C-65B4C2B37C9C}" type="slidenum">
              <a:rPr lang="pl-PL" smtClean="0"/>
              <a:pPr/>
              <a:t>37</a:t>
            </a:fld>
            <a:endParaRPr lang="pl-PL"/>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5"/>
          <p:cNvSpPr txBox="1"/>
          <p:nvPr/>
        </p:nvSpPr>
        <p:spPr>
          <a:xfrm>
            <a:off x="0" y="2000240"/>
            <a:ext cx="9144064" cy="954107"/>
          </a:xfrm>
          <a:prstGeom prst="rect">
            <a:avLst/>
          </a:prstGeom>
          <a:noFill/>
        </p:spPr>
        <p:txBody>
          <a:bodyPr wrap="square"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smtClean="0">
                <a:latin typeface="Arial" pitchFamily="34" charset="0"/>
                <a:cs typeface="Arial" pitchFamily="34" charset="0"/>
              </a:rPr>
              <a:t>Postaciom tym odpowiadają poniższe schematy logiczne funkcji </a:t>
            </a:r>
          </a:p>
          <a:p>
            <a:r>
              <a:rPr lang="pl-PL" b="1" dirty="0" smtClean="0">
                <a:latin typeface="Arial" pitchFamily="34" charset="0"/>
                <a:cs typeface="Arial" pitchFamily="34" charset="0"/>
              </a:rPr>
              <a:t>dla postaci wyjściowej a) i dla postaci uproszczonej (zoptymalizowanej)  b)</a:t>
            </a:r>
          </a:p>
          <a:p>
            <a:r>
              <a:rPr lang="pl-PL" sz="2000" dirty="0" smtClean="0">
                <a:latin typeface="Arial" pitchFamily="34" charset="0"/>
                <a:cs typeface="Arial" pitchFamily="34" charset="0"/>
              </a:rPr>
              <a:t>a)					b)</a:t>
            </a:r>
            <a:endParaRPr lang="pl-PL" sz="2000" dirty="0">
              <a:latin typeface="Arial" pitchFamily="34" charset="0"/>
              <a:cs typeface="Arial" pitchFamily="34" charset="0"/>
            </a:endParaRPr>
          </a:p>
        </p:txBody>
      </p:sp>
      <p:grpSp>
        <p:nvGrpSpPr>
          <p:cNvPr id="3" name="Group 26"/>
          <p:cNvGrpSpPr>
            <a:grpSpLocks/>
          </p:cNvGrpSpPr>
          <p:nvPr/>
        </p:nvGrpSpPr>
        <p:grpSpPr bwMode="auto">
          <a:xfrm>
            <a:off x="642910" y="2714620"/>
            <a:ext cx="3276600" cy="3929689"/>
            <a:chOff x="4297" y="2412"/>
            <a:chExt cx="5160" cy="6301"/>
          </a:xfrm>
        </p:grpSpPr>
        <p:grpSp>
          <p:nvGrpSpPr>
            <p:cNvPr id="4" name="Group 27"/>
            <p:cNvGrpSpPr>
              <a:grpSpLocks/>
            </p:cNvGrpSpPr>
            <p:nvPr/>
          </p:nvGrpSpPr>
          <p:grpSpPr bwMode="auto">
            <a:xfrm>
              <a:off x="5497" y="2412"/>
              <a:ext cx="720" cy="1088"/>
              <a:chOff x="2737" y="10267"/>
              <a:chExt cx="720" cy="870"/>
            </a:xfrm>
          </p:grpSpPr>
          <p:sp>
            <p:nvSpPr>
              <p:cNvPr id="43" name="Text Box 28"/>
              <p:cNvSpPr txBox="1">
                <a:spLocks noChangeArrowheads="1"/>
              </p:cNvSpPr>
              <p:nvPr/>
            </p:nvSpPr>
            <p:spPr bwMode="auto">
              <a:xfrm>
                <a:off x="2887" y="10267"/>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endParaRPr kumimoji="0" lang="pl-PL" sz="1400" b="1" i="0" u="none" strike="noStrike" cap="none" normalizeH="0" baseline="0" dirty="0" smtClean="0">
                  <a:ln>
                    <a:noFill/>
                  </a:ln>
                  <a:solidFill>
                    <a:srgbClr val="00B050"/>
                  </a:solidFill>
                  <a:effectLst/>
                  <a:latin typeface="Arial" pitchFamily="34" charset="0"/>
                  <a:sym typeface="Symbol" pitchFamily="18" charset="2"/>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endParaRPr kumimoji="0" lang="pl-PL" sz="1400" b="0" i="0" u="none" strike="noStrike" cap="none" normalizeH="0" baseline="0" dirty="0" smtClean="0">
                  <a:ln>
                    <a:noFill/>
                  </a:ln>
                  <a:solidFill>
                    <a:srgbClr val="00B050"/>
                  </a:solidFill>
                  <a:effectLst/>
                  <a:latin typeface="Arial" pitchFamily="34" charset="0"/>
                </a:endParaRPr>
              </a:p>
            </p:txBody>
          </p:sp>
          <p:sp>
            <p:nvSpPr>
              <p:cNvPr id="44" name="Rectangle 29"/>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grpSp>
          <p:nvGrpSpPr>
            <p:cNvPr id="5" name="Group 30"/>
            <p:cNvGrpSpPr>
              <a:grpSpLocks/>
            </p:cNvGrpSpPr>
            <p:nvPr/>
          </p:nvGrpSpPr>
          <p:grpSpPr bwMode="auto">
            <a:xfrm>
              <a:off x="7777" y="4753"/>
              <a:ext cx="720" cy="720"/>
              <a:chOff x="2737" y="10417"/>
              <a:chExt cx="720" cy="720"/>
            </a:xfrm>
          </p:grpSpPr>
          <p:sp>
            <p:nvSpPr>
              <p:cNvPr id="41" name="Text Box 31"/>
              <p:cNvSpPr txBox="1">
                <a:spLocks noChangeArrowheads="1"/>
              </p:cNvSpPr>
              <p:nvPr/>
            </p:nvSpPr>
            <p:spPr bwMode="auto">
              <a:xfrm>
                <a:off x="2857" y="10417"/>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400" b="1" i="0" u="none" strike="noStrike" cap="none" normalizeH="0" baseline="0" dirty="0" smtClean="0">
                    <a:ln>
                      <a:noFill/>
                    </a:ln>
                    <a:solidFill>
                      <a:srgbClr val="00B050"/>
                    </a:solidFill>
                    <a:effectLst/>
                    <a:latin typeface="Arial" pitchFamily="34" charset="0"/>
                    <a:sym typeface="Symbol" pitchFamily="18" charset="2"/>
                  </a:rPr>
                  <a:t></a:t>
                </a:r>
                <a:endParaRPr kumimoji="0" lang="pl-PL" sz="2400" b="0" i="0" u="none" strike="noStrike" cap="none" normalizeH="0" baseline="0" dirty="0" smtClean="0">
                  <a:ln>
                    <a:noFill/>
                  </a:ln>
                  <a:solidFill>
                    <a:srgbClr val="00B050"/>
                  </a:solidFill>
                  <a:effectLst/>
                  <a:latin typeface="Arial" pitchFamily="34" charset="0"/>
                </a:endParaRPr>
              </a:p>
            </p:txBody>
          </p:sp>
          <p:sp>
            <p:nvSpPr>
              <p:cNvPr id="42" name="Rectangle 32"/>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grpSp>
          <p:nvGrpSpPr>
            <p:cNvPr id="6" name="Group 33"/>
            <p:cNvGrpSpPr>
              <a:grpSpLocks/>
            </p:cNvGrpSpPr>
            <p:nvPr/>
          </p:nvGrpSpPr>
          <p:grpSpPr bwMode="auto">
            <a:xfrm>
              <a:off x="5497" y="6376"/>
              <a:ext cx="720" cy="1064"/>
              <a:chOff x="2737" y="10417"/>
              <a:chExt cx="720" cy="851"/>
            </a:xfrm>
          </p:grpSpPr>
          <p:sp>
            <p:nvSpPr>
              <p:cNvPr id="39" name="Text Box 34"/>
              <p:cNvSpPr txBox="1">
                <a:spLocks noChangeArrowheads="1"/>
              </p:cNvSpPr>
              <p:nvPr/>
            </p:nvSpPr>
            <p:spPr bwMode="auto">
              <a:xfrm>
                <a:off x="2887" y="10548"/>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endParaRPr kumimoji="0" lang="pl-PL" sz="1400" b="0" i="0" u="none" strike="noStrike" cap="none" normalizeH="0" baseline="0" dirty="0" smtClean="0">
                  <a:ln>
                    <a:noFill/>
                  </a:ln>
                  <a:solidFill>
                    <a:srgbClr val="00B050"/>
                  </a:solidFill>
                  <a:effectLst/>
                  <a:latin typeface="Arial" pitchFamily="34" charset="0"/>
                </a:endParaRPr>
              </a:p>
            </p:txBody>
          </p:sp>
          <p:sp>
            <p:nvSpPr>
              <p:cNvPr id="40" name="Rectangle 35"/>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grpSp>
          <p:nvGrpSpPr>
            <p:cNvPr id="7" name="Group 36"/>
            <p:cNvGrpSpPr>
              <a:grpSpLocks/>
            </p:cNvGrpSpPr>
            <p:nvPr/>
          </p:nvGrpSpPr>
          <p:grpSpPr bwMode="auto">
            <a:xfrm>
              <a:off x="5497" y="5116"/>
              <a:ext cx="720" cy="1179"/>
              <a:chOff x="2737" y="10417"/>
              <a:chExt cx="720" cy="943"/>
            </a:xfrm>
          </p:grpSpPr>
          <p:sp>
            <p:nvSpPr>
              <p:cNvPr id="37" name="Text Box 37"/>
              <p:cNvSpPr txBox="1">
                <a:spLocks noChangeArrowheads="1"/>
              </p:cNvSpPr>
              <p:nvPr/>
            </p:nvSpPr>
            <p:spPr bwMode="auto">
              <a:xfrm>
                <a:off x="2775" y="10640"/>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endParaRPr kumimoji="0" lang="pl-PL" sz="1400" b="0" i="0" u="none" strike="noStrike" cap="none" normalizeH="0" baseline="0" dirty="0" smtClean="0">
                  <a:ln>
                    <a:noFill/>
                  </a:ln>
                  <a:solidFill>
                    <a:srgbClr val="00B050"/>
                  </a:solidFill>
                  <a:effectLst/>
                  <a:latin typeface="Arial" pitchFamily="34" charset="0"/>
                </a:endParaRPr>
              </a:p>
            </p:txBody>
          </p:sp>
          <p:sp>
            <p:nvSpPr>
              <p:cNvPr id="38" name="Rectangle 38"/>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grpSp>
          <p:nvGrpSpPr>
            <p:cNvPr id="8" name="Group 39"/>
            <p:cNvGrpSpPr>
              <a:grpSpLocks/>
            </p:cNvGrpSpPr>
            <p:nvPr/>
          </p:nvGrpSpPr>
          <p:grpSpPr bwMode="auto">
            <a:xfrm>
              <a:off x="5535" y="3763"/>
              <a:ext cx="720" cy="1104"/>
              <a:chOff x="2775" y="10477"/>
              <a:chExt cx="720" cy="736"/>
            </a:xfrm>
          </p:grpSpPr>
          <p:sp>
            <p:nvSpPr>
              <p:cNvPr id="35" name="Text Box 40"/>
              <p:cNvSpPr txBox="1">
                <a:spLocks noChangeArrowheads="1"/>
              </p:cNvSpPr>
              <p:nvPr/>
            </p:nvSpPr>
            <p:spPr bwMode="auto">
              <a:xfrm>
                <a:off x="2887" y="10493"/>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endParaRPr lang="pl-PL" sz="1400" b="1" dirty="0" smtClean="0">
                  <a:solidFill>
                    <a:srgbClr val="00B050"/>
                  </a:solidFill>
                  <a:latin typeface="Arial" pitchFamily="34" charset="0"/>
                  <a:sym typeface="Symbol" pitchFamily="18" charset="2"/>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endParaRPr kumimoji="0" lang="pl-PL" sz="1400" b="0" i="0" u="none" strike="noStrike" cap="none" normalizeH="0" baseline="0" dirty="0" smtClean="0">
                  <a:ln>
                    <a:noFill/>
                  </a:ln>
                  <a:solidFill>
                    <a:srgbClr val="00B050"/>
                  </a:solidFill>
                  <a:effectLst/>
                  <a:latin typeface="Arial" pitchFamily="34" charset="0"/>
                </a:endParaRPr>
              </a:p>
            </p:txBody>
          </p:sp>
          <p:sp>
            <p:nvSpPr>
              <p:cNvPr id="36" name="Rectangle 41"/>
              <p:cNvSpPr>
                <a:spLocks noChangeArrowheads="1"/>
              </p:cNvSpPr>
              <p:nvPr/>
            </p:nvSpPr>
            <p:spPr bwMode="auto">
              <a:xfrm>
                <a:off x="2775" y="1047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grpSp>
          <p:nvGrpSpPr>
            <p:cNvPr id="9" name="Group 42"/>
            <p:cNvGrpSpPr>
              <a:grpSpLocks/>
            </p:cNvGrpSpPr>
            <p:nvPr/>
          </p:nvGrpSpPr>
          <p:grpSpPr bwMode="auto">
            <a:xfrm>
              <a:off x="5497" y="7633"/>
              <a:ext cx="720" cy="1080"/>
              <a:chOff x="2737" y="10417"/>
              <a:chExt cx="720" cy="720"/>
            </a:xfrm>
          </p:grpSpPr>
          <p:sp>
            <p:nvSpPr>
              <p:cNvPr id="33" name="Text Box 43"/>
              <p:cNvSpPr txBox="1">
                <a:spLocks noChangeArrowheads="1"/>
              </p:cNvSpPr>
              <p:nvPr/>
            </p:nvSpPr>
            <p:spPr bwMode="auto">
              <a:xfrm>
                <a:off x="2857" y="10417"/>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endParaRPr lang="pl-PL" sz="1400" b="1" dirty="0" smtClean="0">
                  <a:solidFill>
                    <a:srgbClr val="00B050"/>
                  </a:solidFill>
                  <a:latin typeface="Arial" pitchFamily="34" charset="0"/>
                  <a:sym typeface="Symbol" pitchFamily="18" charset="2"/>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endParaRPr kumimoji="0" lang="pl-PL" sz="1400" b="0" i="0" u="none" strike="noStrike" cap="none" normalizeH="0" baseline="0" dirty="0" smtClean="0">
                  <a:ln>
                    <a:noFill/>
                  </a:ln>
                  <a:solidFill>
                    <a:srgbClr val="00B050"/>
                  </a:solidFill>
                  <a:effectLst/>
                  <a:latin typeface="Arial" pitchFamily="34" charset="0"/>
                </a:endParaRPr>
              </a:p>
            </p:txBody>
          </p:sp>
          <p:sp>
            <p:nvSpPr>
              <p:cNvPr id="34" name="Rectangle 44"/>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grpSp>
        <p:sp>
          <p:nvSpPr>
            <p:cNvPr id="10" name="Text Box 45"/>
            <p:cNvSpPr txBox="1">
              <a:spLocks noChangeArrowheads="1"/>
            </p:cNvSpPr>
            <p:nvPr/>
          </p:nvSpPr>
          <p:spPr bwMode="auto">
            <a:xfrm>
              <a:off x="4297" y="2413"/>
              <a:ext cx="1125" cy="63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3</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2</a:t>
              </a: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2</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endParaRPr kumimoji="0" lang="pl-PL" sz="8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lang="pl-PL" sz="800" b="1" dirty="0" smtClean="0">
                  <a:solidFill>
                    <a:srgbClr val="00B050"/>
                  </a:solidFill>
                  <a:latin typeface="Arial" pitchFamily="34" charset="0"/>
                </a:rPr>
                <a:t>     </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3</a:t>
              </a: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2</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1</a:t>
              </a:r>
            </a:p>
            <a:p>
              <a:pPr marL="0" marR="0" lvl="0" indent="0" algn="l" defTabSz="914400" rtl="0" eaLnBrk="1" fontAlgn="base" latinLnBrk="0" hangingPunct="1">
                <a:lnSpc>
                  <a:spcPct val="100000"/>
                </a:lnSpc>
                <a:spcBef>
                  <a:spcPct val="0"/>
                </a:spcBef>
                <a:buClrTx/>
                <a:buSzTx/>
                <a:buFontTx/>
                <a:buNone/>
                <a:tabLst/>
              </a:pPr>
              <a:endParaRPr lang="pl-PL" sz="800" b="1" dirty="0" smtClean="0">
                <a:solidFill>
                  <a:srgbClr val="00B050"/>
                </a:solidFill>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800" b="1" i="0" u="none" strike="noStrike" cap="none" normalizeH="0" dirty="0" smtClean="0">
                  <a:ln>
                    <a:noFill/>
                  </a:ln>
                  <a:solidFill>
                    <a:srgbClr val="00B050"/>
                  </a:solidFill>
                  <a:effectLst/>
                  <a:latin typeface="Arial" pitchFamily="34" charset="0"/>
                </a:rPr>
                <a:t>     </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3</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2</a:t>
              </a: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2</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3</a:t>
              </a: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2</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1</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endParaRPr kumimoji="0" lang="pl-PL" sz="1400" b="1" i="0" u="none" strike="noStrike" cap="none" normalizeH="0" baseline="0" dirty="0" smtClean="0">
                <a:ln>
                  <a:noFill/>
                </a:ln>
                <a:solidFill>
                  <a:srgbClr val="00B050"/>
                </a:solidFill>
                <a:effectLst/>
                <a:latin typeface="Arial" pitchFamily="34" charset="0"/>
                <a:sym typeface="Symbol" pitchFamily="18" charset="2"/>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3</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sym typeface="Symbol" pitchFamily="18" charset="2"/>
                </a:rPr>
                <a:t></a:t>
              </a:r>
              <a:r>
                <a:rPr kumimoji="0" lang="pl-PL" sz="1400" b="1" i="0" u="none" strike="noStrike" cap="none" normalizeH="0" baseline="0" dirty="0" smtClean="0">
                  <a:ln>
                    <a:noFill/>
                  </a:ln>
                  <a:solidFill>
                    <a:srgbClr val="00B050"/>
                  </a:solidFill>
                  <a:effectLst/>
                  <a:latin typeface="Arial" pitchFamily="34" charset="0"/>
                </a:rPr>
                <a:t>x</a:t>
              </a:r>
              <a:r>
                <a:rPr kumimoji="0" lang="pl-PL" sz="1400" b="1" i="0" u="none" strike="noStrike" cap="none" normalizeH="0" baseline="-25000" dirty="0" smtClean="0">
                  <a:ln>
                    <a:noFill/>
                  </a:ln>
                  <a:solidFill>
                    <a:srgbClr val="00B050"/>
                  </a:solidFill>
                  <a:effectLst/>
                  <a:latin typeface="Arial" pitchFamily="34" charset="0"/>
                </a:rPr>
                <a:t>2</a:t>
              </a:r>
              <a:endParaRPr kumimoji="0" lang="pl-PL" sz="1400" b="1" i="0" u="none" strike="noStrike" cap="none" normalizeH="0" baseline="0" dirty="0" smtClean="0">
                <a:ln>
                  <a:noFill/>
                </a:ln>
                <a:solidFill>
                  <a:srgbClr val="00B050"/>
                </a:solidFill>
                <a:effectLst/>
                <a:latin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00B050"/>
                  </a:solidFill>
                  <a:effectLst/>
                  <a:latin typeface="Arial" pitchFamily="34" charset="0"/>
                </a:rPr>
                <a:t>   x</a:t>
              </a:r>
              <a:r>
                <a:rPr kumimoji="0" lang="pl-PL" sz="1400" b="1" i="0" u="none" strike="noStrike" cap="none" normalizeH="0" baseline="-25000" dirty="0" smtClean="0">
                  <a:ln>
                    <a:noFill/>
                  </a:ln>
                  <a:solidFill>
                    <a:srgbClr val="00B050"/>
                  </a:solidFill>
                  <a:effectLst/>
                  <a:latin typeface="Arial" pitchFamily="34" charset="0"/>
                </a:rPr>
                <a:t>1</a:t>
              </a:r>
              <a:endParaRPr kumimoji="0" lang="pl-PL" sz="1400" b="0" i="0" u="none" strike="noStrike" cap="none" normalizeH="0" baseline="0" dirty="0" smtClean="0">
                <a:ln>
                  <a:noFill/>
                </a:ln>
                <a:solidFill>
                  <a:srgbClr val="00B050"/>
                </a:solidFill>
                <a:effectLst/>
                <a:latin typeface="Arial" pitchFamily="34" charset="0"/>
              </a:endParaRPr>
            </a:p>
          </p:txBody>
        </p:sp>
        <p:sp>
          <p:nvSpPr>
            <p:cNvPr id="11" name="Line 46"/>
            <p:cNvSpPr>
              <a:spLocks noChangeShapeType="1"/>
            </p:cNvSpPr>
            <p:nvPr/>
          </p:nvSpPr>
          <p:spPr bwMode="auto">
            <a:xfrm flipV="1">
              <a:off x="6217" y="5293"/>
              <a:ext cx="1560" cy="28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2" name="Line 47"/>
            <p:cNvSpPr>
              <a:spLocks noChangeShapeType="1"/>
            </p:cNvSpPr>
            <p:nvPr/>
          </p:nvSpPr>
          <p:spPr bwMode="auto">
            <a:xfrm flipV="1">
              <a:off x="6217" y="5293"/>
              <a:ext cx="156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3" name="Line 48"/>
            <p:cNvSpPr>
              <a:spLocks noChangeShapeType="1"/>
            </p:cNvSpPr>
            <p:nvPr/>
          </p:nvSpPr>
          <p:spPr bwMode="auto">
            <a:xfrm flipV="1">
              <a:off x="6217" y="5113"/>
              <a:ext cx="156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4" name="Line 49"/>
            <p:cNvSpPr>
              <a:spLocks noChangeShapeType="1"/>
            </p:cNvSpPr>
            <p:nvPr/>
          </p:nvSpPr>
          <p:spPr bwMode="auto">
            <a:xfrm>
              <a:off x="6217" y="4033"/>
              <a:ext cx="156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5" name="Line 50"/>
            <p:cNvSpPr>
              <a:spLocks noChangeShapeType="1"/>
            </p:cNvSpPr>
            <p:nvPr/>
          </p:nvSpPr>
          <p:spPr bwMode="auto">
            <a:xfrm>
              <a:off x="6210" y="2976"/>
              <a:ext cx="1560" cy="19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6" name="Line 51"/>
            <p:cNvSpPr>
              <a:spLocks noChangeShapeType="1"/>
            </p:cNvSpPr>
            <p:nvPr/>
          </p:nvSpPr>
          <p:spPr bwMode="auto">
            <a:xfrm>
              <a:off x="8497" y="511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7" name="Line 52"/>
            <p:cNvSpPr>
              <a:spLocks noChangeShapeType="1"/>
            </p:cNvSpPr>
            <p:nvPr/>
          </p:nvSpPr>
          <p:spPr bwMode="auto">
            <a:xfrm>
              <a:off x="4657" y="2773"/>
              <a:ext cx="8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8" name="Line 53"/>
            <p:cNvSpPr>
              <a:spLocks noChangeShapeType="1"/>
            </p:cNvSpPr>
            <p:nvPr/>
          </p:nvSpPr>
          <p:spPr bwMode="auto">
            <a:xfrm>
              <a:off x="4417" y="3133"/>
              <a:ext cx="108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19" name="Line 54"/>
            <p:cNvSpPr>
              <a:spLocks noChangeShapeType="1"/>
            </p:cNvSpPr>
            <p:nvPr/>
          </p:nvSpPr>
          <p:spPr bwMode="auto">
            <a:xfrm flipV="1">
              <a:off x="4635" y="3443"/>
              <a:ext cx="8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0" name="Line 55"/>
            <p:cNvSpPr>
              <a:spLocks noChangeShapeType="1"/>
            </p:cNvSpPr>
            <p:nvPr/>
          </p:nvSpPr>
          <p:spPr bwMode="auto">
            <a:xfrm>
              <a:off x="4635" y="4101"/>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1" name="Line 56"/>
            <p:cNvSpPr>
              <a:spLocks noChangeShapeType="1"/>
            </p:cNvSpPr>
            <p:nvPr/>
          </p:nvSpPr>
          <p:spPr bwMode="auto">
            <a:xfrm>
              <a:off x="4635" y="4438"/>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2" name="Line 57"/>
            <p:cNvSpPr>
              <a:spLocks noChangeShapeType="1"/>
            </p:cNvSpPr>
            <p:nvPr/>
          </p:nvSpPr>
          <p:spPr bwMode="auto">
            <a:xfrm>
              <a:off x="4657" y="4753"/>
              <a:ext cx="8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3" name="Line 58"/>
            <p:cNvSpPr>
              <a:spLocks noChangeShapeType="1"/>
            </p:cNvSpPr>
            <p:nvPr/>
          </p:nvSpPr>
          <p:spPr bwMode="auto">
            <a:xfrm>
              <a:off x="4657" y="5293"/>
              <a:ext cx="8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4" name="Line 59"/>
            <p:cNvSpPr>
              <a:spLocks noChangeShapeType="1"/>
            </p:cNvSpPr>
            <p:nvPr/>
          </p:nvSpPr>
          <p:spPr bwMode="auto">
            <a:xfrm>
              <a:off x="4777" y="5653"/>
              <a:ext cx="72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5" name="Line 60"/>
            <p:cNvSpPr>
              <a:spLocks noChangeShapeType="1"/>
            </p:cNvSpPr>
            <p:nvPr/>
          </p:nvSpPr>
          <p:spPr bwMode="auto">
            <a:xfrm>
              <a:off x="4522" y="5964"/>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6" name="Line 61"/>
            <p:cNvSpPr>
              <a:spLocks noChangeShapeType="1"/>
            </p:cNvSpPr>
            <p:nvPr/>
          </p:nvSpPr>
          <p:spPr bwMode="auto">
            <a:xfrm>
              <a:off x="4537" y="655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7" name="Line 62"/>
            <p:cNvSpPr>
              <a:spLocks noChangeShapeType="1"/>
            </p:cNvSpPr>
            <p:nvPr/>
          </p:nvSpPr>
          <p:spPr bwMode="auto">
            <a:xfrm>
              <a:off x="4537" y="691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8" name="Line 63"/>
            <p:cNvSpPr>
              <a:spLocks noChangeShapeType="1"/>
            </p:cNvSpPr>
            <p:nvPr/>
          </p:nvSpPr>
          <p:spPr bwMode="auto">
            <a:xfrm>
              <a:off x="4537" y="709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29" name="Line 64"/>
            <p:cNvSpPr>
              <a:spLocks noChangeShapeType="1"/>
            </p:cNvSpPr>
            <p:nvPr/>
          </p:nvSpPr>
          <p:spPr bwMode="auto">
            <a:xfrm>
              <a:off x="4522" y="7926"/>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30" name="Line 65"/>
            <p:cNvSpPr>
              <a:spLocks noChangeShapeType="1"/>
            </p:cNvSpPr>
            <p:nvPr/>
          </p:nvSpPr>
          <p:spPr bwMode="auto">
            <a:xfrm>
              <a:off x="4522" y="826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31" name="Line 66"/>
            <p:cNvSpPr>
              <a:spLocks noChangeShapeType="1"/>
            </p:cNvSpPr>
            <p:nvPr/>
          </p:nvSpPr>
          <p:spPr bwMode="auto">
            <a:xfrm>
              <a:off x="4537" y="8533"/>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00B050"/>
                </a:solidFill>
              </a:endParaRPr>
            </a:p>
          </p:txBody>
        </p:sp>
        <p:sp>
          <p:nvSpPr>
            <p:cNvPr id="32" name="Text Box 67"/>
            <p:cNvSpPr txBox="1">
              <a:spLocks noChangeArrowheads="1"/>
            </p:cNvSpPr>
            <p:nvPr/>
          </p:nvSpPr>
          <p:spPr bwMode="auto">
            <a:xfrm>
              <a:off x="8910" y="4359"/>
              <a:ext cx="48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00B050"/>
                  </a:solidFill>
                  <a:effectLst/>
                  <a:latin typeface="Arial" pitchFamily="34" charset="0"/>
                </a:rPr>
                <a:t>y</a:t>
              </a:r>
              <a:endParaRPr kumimoji="0" lang="pl-PL" sz="2000" b="0" i="0" u="none" strike="noStrike" cap="none" normalizeH="0" baseline="0" dirty="0" smtClean="0">
                <a:ln>
                  <a:noFill/>
                </a:ln>
                <a:solidFill>
                  <a:srgbClr val="00B050"/>
                </a:solidFill>
                <a:effectLst/>
                <a:latin typeface="Arial" pitchFamily="34" charset="0"/>
              </a:endParaRPr>
            </a:p>
          </p:txBody>
        </p:sp>
      </p:grpSp>
      <p:grpSp>
        <p:nvGrpSpPr>
          <p:cNvPr id="45" name="Group 2"/>
          <p:cNvGrpSpPr>
            <a:grpSpLocks/>
          </p:cNvGrpSpPr>
          <p:nvPr/>
        </p:nvGrpSpPr>
        <p:grpSpPr bwMode="auto">
          <a:xfrm>
            <a:off x="4714876" y="3214686"/>
            <a:ext cx="3714782" cy="2786080"/>
            <a:chOff x="1657" y="8977"/>
            <a:chExt cx="5400" cy="3600"/>
          </a:xfrm>
        </p:grpSpPr>
        <p:sp>
          <p:nvSpPr>
            <p:cNvPr id="46" name="Text Box 3"/>
            <p:cNvSpPr txBox="1">
              <a:spLocks noChangeArrowheads="1"/>
            </p:cNvSpPr>
            <p:nvPr/>
          </p:nvSpPr>
          <p:spPr bwMode="auto">
            <a:xfrm>
              <a:off x="4057" y="11857"/>
              <a:ext cx="6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FF0000"/>
                  </a:solidFill>
                  <a:effectLst/>
                  <a:latin typeface="Arial" pitchFamily="34" charset="0"/>
                  <a:sym typeface="Symbol" pitchFamily="18" charset="2"/>
                </a:rPr>
                <a:t></a:t>
              </a:r>
              <a:endParaRPr kumimoji="0" lang="pl-PL" sz="2000" b="0" i="0" u="none" strike="noStrike" cap="none" normalizeH="0" baseline="0" dirty="0" smtClean="0">
                <a:ln>
                  <a:noFill/>
                </a:ln>
                <a:solidFill>
                  <a:srgbClr val="FF0000"/>
                </a:solidFill>
                <a:effectLst/>
                <a:latin typeface="Arial" pitchFamily="34" charset="0"/>
              </a:endParaRPr>
            </a:p>
          </p:txBody>
        </p:sp>
        <p:sp>
          <p:nvSpPr>
            <p:cNvPr id="47" name="Text Box 4"/>
            <p:cNvSpPr txBox="1">
              <a:spLocks noChangeArrowheads="1"/>
            </p:cNvSpPr>
            <p:nvPr/>
          </p:nvSpPr>
          <p:spPr bwMode="auto">
            <a:xfrm>
              <a:off x="4057" y="9157"/>
              <a:ext cx="48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FF0000"/>
                  </a:solidFill>
                  <a:effectLst/>
                  <a:latin typeface="Arial" pitchFamily="34" charset="0"/>
                  <a:sym typeface="Symbol" pitchFamily="18" charset="2"/>
                </a:rPr>
                <a:t></a:t>
              </a:r>
              <a:endParaRPr kumimoji="0" lang="pl-PL" sz="2000" b="0" i="0" u="none" strike="noStrike" cap="none" normalizeH="0" baseline="0" dirty="0" smtClean="0">
                <a:ln>
                  <a:noFill/>
                </a:ln>
                <a:solidFill>
                  <a:srgbClr val="FF0000"/>
                </a:solidFill>
                <a:effectLst/>
                <a:latin typeface="Arial" pitchFamily="34" charset="0"/>
              </a:endParaRPr>
            </a:p>
          </p:txBody>
        </p:sp>
        <p:sp>
          <p:nvSpPr>
            <p:cNvPr id="48" name="Rectangle 5"/>
            <p:cNvSpPr>
              <a:spLocks noChangeArrowheads="1"/>
            </p:cNvSpPr>
            <p:nvPr/>
          </p:nvSpPr>
          <p:spPr bwMode="auto">
            <a:xfrm>
              <a:off x="3937" y="915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49" name="Rectangle 6"/>
            <p:cNvSpPr>
              <a:spLocks noChangeArrowheads="1"/>
            </p:cNvSpPr>
            <p:nvPr/>
          </p:nvSpPr>
          <p:spPr bwMode="auto">
            <a:xfrm>
              <a:off x="3937" y="1167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grpSp>
          <p:nvGrpSpPr>
            <p:cNvPr id="50" name="Group 7"/>
            <p:cNvGrpSpPr>
              <a:grpSpLocks/>
            </p:cNvGrpSpPr>
            <p:nvPr/>
          </p:nvGrpSpPr>
          <p:grpSpPr bwMode="auto">
            <a:xfrm>
              <a:off x="2737" y="10417"/>
              <a:ext cx="720" cy="720"/>
              <a:chOff x="2737" y="10417"/>
              <a:chExt cx="720" cy="720"/>
            </a:xfrm>
          </p:grpSpPr>
          <p:sp>
            <p:nvSpPr>
              <p:cNvPr id="67" name="Text Box 8"/>
              <p:cNvSpPr txBox="1">
                <a:spLocks noChangeArrowheads="1"/>
              </p:cNvSpPr>
              <p:nvPr/>
            </p:nvSpPr>
            <p:spPr bwMode="auto">
              <a:xfrm>
                <a:off x="2857" y="10417"/>
                <a:ext cx="480" cy="7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FF0000"/>
                    </a:solidFill>
                    <a:effectLst/>
                    <a:latin typeface="Arial" pitchFamily="34" charset="0"/>
                    <a:sym typeface="Symbol" pitchFamily="18" charset="2"/>
                  </a:rPr>
                  <a:t></a:t>
                </a:r>
                <a:endParaRPr kumimoji="0" lang="pl-PL" sz="2000" b="0" i="0" u="none" strike="noStrike" cap="none" normalizeH="0" baseline="0" dirty="0" smtClean="0">
                  <a:ln>
                    <a:noFill/>
                  </a:ln>
                  <a:solidFill>
                    <a:srgbClr val="FF0000"/>
                  </a:solidFill>
                  <a:effectLst/>
                  <a:latin typeface="Arial" pitchFamily="34" charset="0"/>
                </a:endParaRPr>
              </a:p>
            </p:txBody>
          </p:sp>
          <p:sp>
            <p:nvSpPr>
              <p:cNvPr id="68" name="Rectangle 9"/>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grpSp>
        <p:grpSp>
          <p:nvGrpSpPr>
            <p:cNvPr id="51" name="Group 10"/>
            <p:cNvGrpSpPr>
              <a:grpSpLocks/>
            </p:cNvGrpSpPr>
            <p:nvPr/>
          </p:nvGrpSpPr>
          <p:grpSpPr bwMode="auto">
            <a:xfrm>
              <a:off x="5377" y="10417"/>
              <a:ext cx="720" cy="941"/>
              <a:chOff x="2737" y="10417"/>
              <a:chExt cx="720" cy="941"/>
            </a:xfrm>
          </p:grpSpPr>
          <p:sp>
            <p:nvSpPr>
              <p:cNvPr id="65" name="Text Box 11"/>
              <p:cNvSpPr txBox="1">
                <a:spLocks noChangeArrowheads="1"/>
              </p:cNvSpPr>
              <p:nvPr/>
            </p:nvSpPr>
            <p:spPr bwMode="auto">
              <a:xfrm>
                <a:off x="2755" y="10546"/>
                <a:ext cx="480" cy="8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FF0000"/>
                    </a:solidFill>
                    <a:effectLst/>
                    <a:latin typeface="Arial" pitchFamily="34" charset="0"/>
                    <a:sym typeface="Symbol" pitchFamily="18" charset="2"/>
                  </a:rPr>
                  <a:t></a:t>
                </a:r>
                <a:endParaRPr kumimoji="0" lang="pl-PL" sz="2000" b="0" i="0" u="none" strike="noStrike" cap="none" normalizeH="0" baseline="0" dirty="0" smtClean="0">
                  <a:ln>
                    <a:noFill/>
                  </a:ln>
                  <a:solidFill>
                    <a:srgbClr val="FF0000"/>
                  </a:solidFill>
                  <a:effectLst/>
                  <a:latin typeface="Arial" pitchFamily="34" charset="0"/>
                </a:endParaRPr>
              </a:p>
            </p:txBody>
          </p:sp>
          <p:sp>
            <p:nvSpPr>
              <p:cNvPr id="66" name="Rectangle 12"/>
              <p:cNvSpPr>
                <a:spLocks noChangeArrowheads="1"/>
              </p:cNvSpPr>
              <p:nvPr/>
            </p:nvSpPr>
            <p:spPr bwMode="auto">
              <a:xfrm>
                <a:off x="27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grpSp>
        <p:sp>
          <p:nvSpPr>
            <p:cNvPr id="52" name="Text Box 13"/>
            <p:cNvSpPr txBox="1">
              <a:spLocks noChangeArrowheads="1"/>
            </p:cNvSpPr>
            <p:nvPr/>
          </p:nvSpPr>
          <p:spPr bwMode="auto">
            <a:xfrm>
              <a:off x="2617" y="8977"/>
              <a:ext cx="840" cy="10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400" b="1" i="0" u="none" strike="noStrike" cap="none" normalizeH="0" baseline="0" dirty="0" smtClean="0">
                  <a:ln>
                    <a:noFill/>
                  </a:ln>
                  <a:solidFill>
                    <a:srgbClr val="FF0000"/>
                  </a:solidFill>
                  <a:effectLst/>
                  <a:latin typeface="Arial" pitchFamily="34" charset="0"/>
                  <a:sym typeface="Symbol" pitchFamily="18" charset="2"/>
                </a:rPr>
                <a:t></a:t>
              </a:r>
              <a:r>
                <a:rPr kumimoji="0" lang="pl-PL" sz="1400" b="1" i="0" u="none" strike="noStrike" cap="none" normalizeH="0" baseline="0" dirty="0" smtClean="0">
                  <a:ln>
                    <a:noFill/>
                  </a:ln>
                  <a:solidFill>
                    <a:srgbClr val="FF0000"/>
                  </a:solidFill>
                  <a:effectLst/>
                  <a:latin typeface="Arial" pitchFamily="34" charset="0"/>
                </a:rPr>
                <a:t>x</a:t>
              </a:r>
              <a:r>
                <a:rPr kumimoji="0" lang="pl-PL" sz="1400" b="1" i="0" u="none" strike="noStrike" cap="none" normalizeH="0" baseline="-25000" dirty="0" smtClean="0">
                  <a:ln>
                    <a:noFill/>
                  </a:ln>
                  <a:solidFill>
                    <a:srgbClr val="FF0000"/>
                  </a:solidFill>
                  <a:effectLst/>
                  <a:latin typeface="Arial" pitchFamily="34" charset="0"/>
                </a:rPr>
                <a:t>3</a:t>
              </a:r>
              <a:endParaRPr kumimoji="0" lang="pl-PL" sz="1400" b="1" i="0" u="none" strike="noStrike" cap="none" normalizeH="0" baseline="0" dirty="0" smtClean="0">
                <a:ln>
                  <a:noFill/>
                </a:ln>
                <a:solidFill>
                  <a:srgbClr val="FF0000"/>
                </a:solidFill>
                <a:effectLst/>
                <a:latin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pl-PL" sz="1400" b="1" i="0" u="none" strike="noStrike" cap="none" normalizeH="0" baseline="0" dirty="0" smtClean="0">
                  <a:ln>
                    <a:noFill/>
                  </a:ln>
                  <a:solidFill>
                    <a:srgbClr val="FF0000"/>
                  </a:solidFill>
                  <a:effectLst/>
                  <a:latin typeface="Arial" pitchFamily="34" charset="0"/>
                </a:rPr>
                <a:t>x</a:t>
              </a:r>
              <a:r>
                <a:rPr kumimoji="0" lang="pl-PL" sz="1400" b="1" i="0" u="none" strike="noStrike" cap="none" normalizeH="0" baseline="-25000" dirty="0" smtClean="0">
                  <a:ln>
                    <a:noFill/>
                  </a:ln>
                  <a:solidFill>
                    <a:srgbClr val="FF0000"/>
                  </a:solidFill>
                  <a:effectLst/>
                  <a:latin typeface="Arial" pitchFamily="34" charset="0"/>
                </a:rPr>
                <a:t>1</a:t>
              </a:r>
              <a:endParaRPr kumimoji="0" lang="pl-PL" sz="1400" b="0" i="0" u="none" strike="noStrike" cap="none" normalizeH="0" baseline="0" dirty="0" smtClean="0">
                <a:ln>
                  <a:noFill/>
                </a:ln>
                <a:solidFill>
                  <a:srgbClr val="FF0000"/>
                </a:solidFill>
                <a:effectLst/>
                <a:latin typeface="Arial" pitchFamily="34" charset="0"/>
              </a:endParaRPr>
            </a:p>
          </p:txBody>
        </p:sp>
        <p:sp>
          <p:nvSpPr>
            <p:cNvPr id="53" name="Text Box 14"/>
            <p:cNvSpPr txBox="1">
              <a:spLocks noChangeArrowheads="1"/>
            </p:cNvSpPr>
            <p:nvPr/>
          </p:nvSpPr>
          <p:spPr bwMode="auto">
            <a:xfrm>
              <a:off x="1657" y="10237"/>
              <a:ext cx="840" cy="10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r>
                <a:rPr kumimoji="0" lang="pl-PL" sz="1400" b="1" i="0" u="none" strike="noStrike" cap="none" normalizeH="0" baseline="0" dirty="0" smtClean="0">
                  <a:ln>
                    <a:noFill/>
                  </a:ln>
                  <a:solidFill>
                    <a:srgbClr val="FF0000"/>
                  </a:solidFill>
                  <a:effectLst/>
                  <a:latin typeface="Arial" pitchFamily="34" charset="0"/>
                  <a:sym typeface="Symbol" pitchFamily="18" charset="2"/>
                </a:rPr>
                <a:t></a:t>
              </a:r>
              <a:r>
                <a:rPr kumimoji="0" lang="pl-PL" sz="1400" b="1" i="0" u="none" strike="noStrike" cap="none" normalizeH="0" baseline="0" dirty="0" smtClean="0">
                  <a:ln>
                    <a:noFill/>
                  </a:ln>
                  <a:solidFill>
                    <a:srgbClr val="FF0000"/>
                  </a:solidFill>
                  <a:effectLst/>
                  <a:latin typeface="Arial" pitchFamily="34" charset="0"/>
                </a:rPr>
                <a:t>x</a:t>
              </a:r>
              <a:r>
                <a:rPr kumimoji="0" lang="pl-PL" sz="1400" b="1" i="0" u="none" strike="noStrike" cap="none" normalizeH="0" baseline="-25000" dirty="0" smtClean="0">
                  <a:ln>
                    <a:noFill/>
                  </a:ln>
                  <a:solidFill>
                    <a:srgbClr val="FF0000"/>
                  </a:solidFill>
                  <a:effectLst/>
                  <a:latin typeface="Arial" pitchFamily="34" charset="0"/>
                </a:rPr>
                <a:t>2</a:t>
              </a:r>
              <a:endParaRPr kumimoji="0" lang="pl-PL" sz="1400" b="1" i="0" u="none" strike="noStrike" cap="none" normalizeH="0" baseline="0" dirty="0" smtClean="0">
                <a:ln>
                  <a:noFill/>
                </a:ln>
                <a:solidFill>
                  <a:srgbClr val="FF0000"/>
                </a:solidFill>
                <a:effectLst/>
                <a:latin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pl-PL" sz="1400" b="1" i="0" u="none" strike="noStrike" cap="none" normalizeH="0" baseline="0" dirty="0" smtClean="0">
                <a:ln>
                  <a:noFill/>
                </a:ln>
                <a:solidFill>
                  <a:srgbClr val="FF0000"/>
                </a:solidFill>
                <a:effectLst/>
                <a:latin typeface="Arial" pitchFamily="34" charset="0"/>
                <a:sym typeface="Symbol" pitchFamily="18" charset="2"/>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pl-PL" sz="1400" b="1" i="0" u="none" strike="noStrike" cap="none" normalizeH="0" baseline="0" dirty="0" smtClean="0">
                  <a:ln>
                    <a:noFill/>
                  </a:ln>
                  <a:solidFill>
                    <a:srgbClr val="FF0000"/>
                  </a:solidFill>
                  <a:effectLst/>
                  <a:latin typeface="Arial" pitchFamily="34" charset="0"/>
                  <a:sym typeface="Symbol" pitchFamily="18" charset="2"/>
                </a:rPr>
                <a:t></a:t>
              </a:r>
              <a:r>
                <a:rPr kumimoji="0" lang="pl-PL" sz="1400" b="1" i="0" u="none" strike="noStrike" cap="none" normalizeH="0" baseline="0" dirty="0" smtClean="0">
                  <a:ln>
                    <a:noFill/>
                  </a:ln>
                  <a:solidFill>
                    <a:srgbClr val="FF0000"/>
                  </a:solidFill>
                  <a:effectLst/>
                  <a:latin typeface="Arial" pitchFamily="34" charset="0"/>
                </a:rPr>
                <a:t>x</a:t>
              </a:r>
              <a:r>
                <a:rPr kumimoji="0" lang="pl-PL" sz="1400" b="1" i="0" u="none" strike="noStrike" cap="none" normalizeH="0" baseline="-25000" dirty="0" smtClean="0">
                  <a:ln>
                    <a:noFill/>
                  </a:ln>
                  <a:solidFill>
                    <a:srgbClr val="FF0000"/>
                  </a:solidFill>
                  <a:effectLst/>
                  <a:latin typeface="Arial" pitchFamily="34" charset="0"/>
                </a:rPr>
                <a:t>1</a:t>
              </a:r>
              <a:endParaRPr kumimoji="0" lang="pl-PL" sz="1400" b="0" i="0" u="none" strike="noStrike" cap="none" normalizeH="0" baseline="0" dirty="0" smtClean="0">
                <a:ln>
                  <a:noFill/>
                </a:ln>
                <a:solidFill>
                  <a:srgbClr val="FF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400" b="0" i="0" u="none" strike="noStrike" cap="none" normalizeH="0" baseline="0" dirty="0" smtClean="0">
                <a:ln>
                  <a:noFill/>
                </a:ln>
                <a:solidFill>
                  <a:srgbClr val="FF0000"/>
                </a:solidFill>
                <a:effectLst/>
                <a:latin typeface="Arial" pitchFamily="34" charset="0"/>
              </a:endParaRPr>
            </a:p>
          </p:txBody>
        </p:sp>
        <p:sp>
          <p:nvSpPr>
            <p:cNvPr id="54" name="Text Box 15"/>
            <p:cNvSpPr txBox="1">
              <a:spLocks noChangeArrowheads="1"/>
            </p:cNvSpPr>
            <p:nvPr/>
          </p:nvSpPr>
          <p:spPr bwMode="auto">
            <a:xfrm>
              <a:off x="2977" y="12037"/>
              <a:ext cx="6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1400" b="1" i="0" u="none" strike="noStrike" cap="none" normalizeH="0" baseline="0" smtClean="0">
                  <a:ln>
                    <a:noFill/>
                  </a:ln>
                  <a:solidFill>
                    <a:srgbClr val="FF0000"/>
                  </a:solidFill>
                  <a:effectLst/>
                  <a:latin typeface="Arial" pitchFamily="34" charset="0"/>
                </a:rPr>
                <a:t>x</a:t>
              </a:r>
              <a:r>
                <a:rPr kumimoji="0" lang="pl-PL" sz="1400" b="1" i="0" u="none" strike="noStrike" cap="none" normalizeH="0" baseline="-25000" smtClean="0">
                  <a:ln>
                    <a:noFill/>
                  </a:ln>
                  <a:solidFill>
                    <a:srgbClr val="FF0000"/>
                  </a:solidFill>
                  <a:effectLst/>
                  <a:latin typeface="Arial" pitchFamily="34" charset="0"/>
                </a:rPr>
                <a:t>3</a:t>
              </a:r>
              <a:endParaRPr kumimoji="0" lang="pl-PL" sz="1400" b="0" i="0" u="none" strike="noStrike" cap="none" normalizeH="0" baseline="0" smtClean="0">
                <a:ln>
                  <a:noFill/>
                </a:ln>
                <a:solidFill>
                  <a:srgbClr val="FF0000"/>
                </a:solidFill>
                <a:effectLst/>
                <a:latin typeface="Arial" pitchFamily="34" charset="0"/>
              </a:endParaRPr>
            </a:p>
          </p:txBody>
        </p:sp>
        <p:sp>
          <p:nvSpPr>
            <p:cNvPr id="55" name="Text Box 16"/>
            <p:cNvSpPr txBox="1">
              <a:spLocks noChangeArrowheads="1"/>
            </p:cNvSpPr>
            <p:nvPr/>
          </p:nvSpPr>
          <p:spPr bwMode="auto">
            <a:xfrm>
              <a:off x="6457" y="10237"/>
              <a:ext cx="6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000" b="1" i="0" u="none" strike="noStrike" cap="none" normalizeH="0" baseline="0" dirty="0" smtClean="0">
                  <a:ln>
                    <a:noFill/>
                  </a:ln>
                  <a:solidFill>
                    <a:srgbClr val="FF0000"/>
                  </a:solidFill>
                  <a:effectLst/>
                  <a:latin typeface="Arial" pitchFamily="34" charset="0"/>
                </a:rPr>
                <a:t>y</a:t>
              </a:r>
              <a:endParaRPr kumimoji="0" lang="pl-PL" sz="2000" b="0" i="0" u="none" strike="noStrike" cap="none" normalizeH="0" baseline="0" dirty="0" smtClean="0">
                <a:ln>
                  <a:noFill/>
                </a:ln>
                <a:solidFill>
                  <a:srgbClr val="FF0000"/>
                </a:solidFill>
                <a:effectLst/>
                <a:latin typeface="Arial" pitchFamily="34" charset="0"/>
              </a:endParaRPr>
            </a:p>
          </p:txBody>
        </p:sp>
        <p:sp>
          <p:nvSpPr>
            <p:cNvPr id="56" name="Line 17"/>
            <p:cNvSpPr>
              <a:spLocks noChangeShapeType="1"/>
            </p:cNvSpPr>
            <p:nvPr/>
          </p:nvSpPr>
          <p:spPr bwMode="auto">
            <a:xfrm>
              <a:off x="2977" y="9337"/>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57" name="Line 18"/>
            <p:cNvSpPr>
              <a:spLocks noChangeShapeType="1"/>
            </p:cNvSpPr>
            <p:nvPr/>
          </p:nvSpPr>
          <p:spPr bwMode="auto">
            <a:xfrm>
              <a:off x="2977" y="9697"/>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58" name="Line 19"/>
            <p:cNvSpPr>
              <a:spLocks noChangeShapeType="1"/>
            </p:cNvSpPr>
            <p:nvPr/>
          </p:nvSpPr>
          <p:spPr bwMode="auto">
            <a:xfrm>
              <a:off x="2017" y="10597"/>
              <a:ext cx="72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59" name="Line 20"/>
            <p:cNvSpPr>
              <a:spLocks noChangeShapeType="1"/>
            </p:cNvSpPr>
            <p:nvPr/>
          </p:nvSpPr>
          <p:spPr bwMode="auto">
            <a:xfrm>
              <a:off x="1969" y="11008"/>
              <a:ext cx="72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60" name="Line 21"/>
            <p:cNvSpPr>
              <a:spLocks noChangeShapeType="1"/>
            </p:cNvSpPr>
            <p:nvPr/>
          </p:nvSpPr>
          <p:spPr bwMode="auto">
            <a:xfrm>
              <a:off x="3097" y="12037"/>
              <a:ext cx="72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61" name="Line 22"/>
            <p:cNvSpPr>
              <a:spLocks noChangeShapeType="1"/>
            </p:cNvSpPr>
            <p:nvPr/>
          </p:nvSpPr>
          <p:spPr bwMode="auto">
            <a:xfrm>
              <a:off x="4657" y="9517"/>
              <a:ext cx="72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62" name="Line 23"/>
            <p:cNvSpPr>
              <a:spLocks noChangeShapeType="1"/>
            </p:cNvSpPr>
            <p:nvPr/>
          </p:nvSpPr>
          <p:spPr bwMode="auto">
            <a:xfrm>
              <a:off x="3457" y="10777"/>
              <a:ext cx="48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63" name="Line 24"/>
            <p:cNvSpPr>
              <a:spLocks noChangeShapeType="1"/>
            </p:cNvSpPr>
            <p:nvPr/>
          </p:nvSpPr>
          <p:spPr bwMode="auto">
            <a:xfrm flipV="1">
              <a:off x="4657" y="10957"/>
              <a:ext cx="720" cy="10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sp>
          <p:nvSpPr>
            <p:cNvPr id="64" name="Line 25"/>
            <p:cNvSpPr>
              <a:spLocks noChangeShapeType="1"/>
            </p:cNvSpPr>
            <p:nvPr/>
          </p:nvSpPr>
          <p:spPr bwMode="auto">
            <a:xfrm>
              <a:off x="6097" y="10777"/>
              <a:ext cx="96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1400">
                <a:solidFill>
                  <a:srgbClr val="FF0000"/>
                </a:solidFill>
              </a:endParaRPr>
            </a:p>
          </p:txBody>
        </p:sp>
      </p:grpSp>
      <p:sp>
        <p:nvSpPr>
          <p:cNvPr id="69" name="pole tekstowe 5"/>
          <p:cNvSpPr txBox="1"/>
          <p:nvPr/>
        </p:nvSpPr>
        <p:spPr>
          <a:xfrm>
            <a:off x="0" y="347008"/>
            <a:ext cx="9612560" cy="1815882"/>
          </a:xfrm>
          <a:prstGeom prst="rect">
            <a:avLst/>
          </a:prstGeom>
          <a:noFill/>
        </p:spPr>
        <p:txBody>
          <a:bodyPr wrap="square"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2000" b="1" dirty="0" smtClean="0">
                <a:latin typeface="Arial" pitchFamily="34" charset="0"/>
                <a:cs typeface="Arial" pitchFamily="34" charset="0"/>
              </a:rPr>
              <a:t>Dana jest funkcja trzech zmiennych binarnych  </a:t>
            </a:r>
            <a:r>
              <a:rPr lang="en-US" sz="2000" b="1" dirty="0" err="1" smtClean="0">
                <a:latin typeface="Arial" pitchFamily="34" charset="0"/>
                <a:cs typeface="Arial" pitchFamily="34" charset="0"/>
              </a:rPr>
              <a:t>x</a:t>
            </a:r>
            <a:r>
              <a:rPr lang="en-US" sz="2000" b="1" baseline="-25000" dirty="0" err="1" smtClean="0">
                <a:latin typeface="Arial" pitchFamily="34" charset="0"/>
                <a:cs typeface="Arial" pitchFamily="34" charset="0"/>
              </a:rPr>
              <a:t>3</a:t>
            </a:r>
            <a:r>
              <a:rPr lang="en-US" sz="2000" b="1" dirty="0" err="1" smtClean="0">
                <a:latin typeface="Arial" pitchFamily="34" charset="0"/>
                <a:cs typeface="Arial" pitchFamily="34" charset="0"/>
              </a:rPr>
              <a:t>,x</a:t>
            </a:r>
            <a:r>
              <a:rPr lang="en-US" sz="2000" b="1" baseline="-25000" dirty="0" err="1" smtClean="0">
                <a:latin typeface="Arial" pitchFamily="34" charset="0"/>
                <a:cs typeface="Arial" pitchFamily="34" charset="0"/>
              </a:rPr>
              <a:t>2</a:t>
            </a:r>
            <a:r>
              <a:rPr lang="en-US" sz="2000" b="1" dirty="0" err="1" smtClean="0">
                <a:latin typeface="Arial" pitchFamily="34" charset="0"/>
                <a:cs typeface="Arial" pitchFamily="34" charset="0"/>
              </a:rPr>
              <a:t>,x</a:t>
            </a:r>
            <a:r>
              <a:rPr lang="en-US" sz="2000" b="1" baseline="-25000" dirty="0" err="1" smtClean="0">
                <a:latin typeface="Arial" pitchFamily="34" charset="0"/>
                <a:cs typeface="Arial" pitchFamily="34" charset="0"/>
              </a:rPr>
              <a:t>1</a:t>
            </a:r>
            <a:r>
              <a:rPr lang="pl-PL" sz="2000" dirty="0" smtClean="0">
                <a:latin typeface="Arial" pitchFamily="34" charset="0"/>
                <a:cs typeface="Arial" pitchFamily="34" charset="0"/>
                <a:sym typeface="Symbol"/>
              </a:rPr>
              <a:t> {0,1}</a:t>
            </a:r>
          </a:p>
          <a:p>
            <a:r>
              <a:rPr lang="pl-PL" sz="2000" b="1" dirty="0" smtClean="0">
                <a:latin typeface="Arial" pitchFamily="34" charset="0"/>
                <a:cs typeface="Arial" pitchFamily="34" charset="0"/>
              </a:rPr>
              <a:t>	</a:t>
            </a:r>
            <a:endParaRPr lang="pl-PL" sz="2400" dirty="0" smtClean="0">
              <a:latin typeface="Arial" pitchFamily="34" charset="0"/>
              <a:cs typeface="Arial" pitchFamily="34" charset="0"/>
            </a:endParaRPr>
          </a:p>
          <a:p>
            <a:r>
              <a:rPr lang="pl-PL" sz="2300" b="1" dirty="0" smtClean="0">
                <a:latin typeface="Arial" pitchFamily="34" charset="0"/>
                <a:cs typeface="Arial" pitchFamily="34" charset="0"/>
              </a:rPr>
              <a:t>y</a:t>
            </a:r>
            <a:r>
              <a:rPr lang="pl-PL" sz="2300" b="1" dirty="0" smtClean="0">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3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2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1</a:t>
            </a:r>
            <a:r>
              <a:rPr lang="pl-PL" sz="2300" b="1" dirty="0" smtClean="0">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3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2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1</a:t>
            </a:r>
            <a:r>
              <a:rPr lang="pl-PL" sz="2300" b="1" dirty="0" smtClean="0">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3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2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1</a:t>
            </a:r>
            <a:r>
              <a:rPr lang="pl-PL" sz="2300" b="1" dirty="0" smtClean="0">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3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2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1</a:t>
            </a:r>
            <a:r>
              <a:rPr lang="pl-PL" sz="2300" b="1" dirty="0" smtClean="0">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3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solidFill>
                  <a:srgbClr val="00B050"/>
                </a:solidFill>
                <a:latin typeface="Arial" pitchFamily="34" charset="0"/>
                <a:cs typeface="Arial" pitchFamily="34" charset="0"/>
              </a:rPr>
              <a:t>2 </a:t>
            </a:r>
            <a:r>
              <a:rPr lang="pl-PL" sz="2300" b="1" dirty="0" smtClean="0">
                <a:solidFill>
                  <a:srgbClr val="00B050"/>
                </a:solidFill>
                <a:latin typeface="Arial" pitchFamily="34" charset="0"/>
                <a:cs typeface="Arial" pitchFamily="34" charset="0"/>
                <a:sym typeface="Symbol"/>
              </a:rPr>
              <a:t></a:t>
            </a:r>
            <a:r>
              <a:rPr lang="pl-PL" sz="2300" b="1" dirty="0" smtClean="0">
                <a:solidFill>
                  <a:srgbClr val="00B050"/>
                </a:solidFill>
                <a:latin typeface="Arial" pitchFamily="34" charset="0"/>
                <a:cs typeface="Arial" pitchFamily="34" charset="0"/>
              </a:rPr>
              <a:t>x</a:t>
            </a:r>
            <a:r>
              <a:rPr lang="pl-PL" sz="2300" b="1" baseline="-25000" dirty="0" smtClean="0">
                <a:latin typeface="Arial" pitchFamily="34" charset="0"/>
                <a:cs typeface="Arial" pitchFamily="34" charset="0"/>
              </a:rPr>
              <a:t>1</a:t>
            </a:r>
            <a:r>
              <a:rPr lang="pl-PL" sz="2300" b="1" dirty="0" smtClean="0">
                <a:latin typeface="Arial" pitchFamily="34" charset="0"/>
                <a:cs typeface="Arial" pitchFamily="34" charset="0"/>
              </a:rPr>
              <a:t> </a:t>
            </a:r>
          </a:p>
          <a:p>
            <a:endParaRPr lang="pl-PL" sz="2400" b="1" dirty="0" smtClean="0">
              <a:latin typeface="Arial" pitchFamily="34" charset="0"/>
              <a:cs typeface="Arial" pitchFamily="34" charset="0"/>
            </a:endParaRPr>
          </a:p>
          <a:p>
            <a:endParaRPr lang="pl-PL" sz="2400" dirty="0" smtClean="0">
              <a:latin typeface="Arial" pitchFamily="34" charset="0"/>
              <a:cs typeface="Arial" pitchFamily="34" charset="0"/>
            </a:endParaRPr>
          </a:p>
        </p:txBody>
      </p:sp>
      <p:sp>
        <p:nvSpPr>
          <p:cNvPr id="70" name="Symbol zastępczy numeru slajdu 69"/>
          <p:cNvSpPr>
            <a:spLocks noGrp="1"/>
          </p:cNvSpPr>
          <p:nvPr>
            <p:ph type="sldNum" sz="quarter" idx="12"/>
          </p:nvPr>
        </p:nvSpPr>
        <p:spPr/>
        <p:txBody>
          <a:bodyPr/>
          <a:lstStyle/>
          <a:p>
            <a:fld id="{AD0E5A88-7BC7-4173-BA3C-65B4C2B37C9C}" type="slidenum">
              <a:rPr lang="pl-PL" smtClean="0"/>
              <a:pPr/>
              <a:t>38</a:t>
            </a:fld>
            <a:endParaRPr lang="pl-PL"/>
          </a:p>
        </p:txBody>
      </p:sp>
      <p:sp>
        <p:nvSpPr>
          <p:cNvPr id="71" name="Prostokąt 70"/>
          <p:cNvSpPr/>
          <p:nvPr/>
        </p:nvSpPr>
        <p:spPr>
          <a:xfrm>
            <a:off x="0" y="1428736"/>
            <a:ext cx="9036496" cy="446276"/>
          </a:xfrm>
          <a:prstGeom prst="rect">
            <a:avLst/>
          </a:prstGeom>
        </p:spPr>
        <p:txBody>
          <a:bodyPr wrap="square">
            <a:spAutoFit/>
          </a:bodyPr>
          <a:lstStyle/>
          <a:p>
            <a:r>
              <a:rPr lang="pl-PL" b="1" dirty="0" smtClean="0">
                <a:latin typeface="Arial" pitchFamily="34" charset="0"/>
                <a:cs typeface="Arial" pitchFamily="34" charset="0"/>
              </a:rPr>
              <a:t>oraz jej postać uproszczona</a:t>
            </a:r>
            <a:r>
              <a:rPr lang="pl-PL" sz="2300" b="1" dirty="0" smtClean="0">
                <a:latin typeface="Arial" pitchFamily="34" charset="0"/>
                <a:cs typeface="Arial" pitchFamily="34" charset="0"/>
              </a:rPr>
              <a:t>: </a:t>
            </a:r>
            <a:r>
              <a:rPr lang="en-US" sz="2300" b="1" dirty="0" smtClean="0">
                <a:latin typeface="Arial" pitchFamily="34" charset="0"/>
                <a:cs typeface="Arial" pitchFamily="34" charset="0"/>
              </a:rPr>
              <a:t>y = f(</a:t>
            </a:r>
            <a:r>
              <a:rPr lang="en-US" sz="2300" b="1" dirty="0" err="1" smtClean="0">
                <a:latin typeface="Arial" pitchFamily="34" charset="0"/>
                <a:cs typeface="Arial" pitchFamily="34" charset="0"/>
              </a:rPr>
              <a:t>x</a:t>
            </a:r>
            <a:r>
              <a:rPr lang="en-US" sz="2300" b="1" baseline="-25000" dirty="0" err="1" smtClean="0">
                <a:latin typeface="Arial" pitchFamily="34" charset="0"/>
                <a:cs typeface="Arial" pitchFamily="34" charset="0"/>
              </a:rPr>
              <a:t>3</a:t>
            </a:r>
            <a:r>
              <a:rPr lang="en-US" sz="2300" b="1" dirty="0" err="1" smtClean="0">
                <a:latin typeface="Arial" pitchFamily="34" charset="0"/>
                <a:cs typeface="Arial" pitchFamily="34" charset="0"/>
              </a:rPr>
              <a:t>,x</a:t>
            </a:r>
            <a:r>
              <a:rPr lang="en-US" sz="2300" b="1" baseline="-25000" dirty="0" err="1" smtClean="0">
                <a:latin typeface="Arial" pitchFamily="34" charset="0"/>
                <a:cs typeface="Arial" pitchFamily="34" charset="0"/>
              </a:rPr>
              <a:t>2</a:t>
            </a:r>
            <a:r>
              <a:rPr lang="en-US" sz="2300" b="1" dirty="0" err="1" smtClean="0">
                <a:latin typeface="Arial" pitchFamily="34" charset="0"/>
                <a:cs typeface="Arial" pitchFamily="34" charset="0"/>
              </a:rPr>
              <a:t>,x</a:t>
            </a:r>
            <a:r>
              <a:rPr lang="en-US" sz="2300" b="1" baseline="-25000" dirty="0" err="1" smtClean="0">
                <a:latin typeface="Arial" pitchFamily="34" charset="0"/>
                <a:cs typeface="Arial" pitchFamily="34" charset="0"/>
              </a:rPr>
              <a:t>1</a:t>
            </a:r>
            <a:r>
              <a:rPr lang="en-US" sz="2300" b="1" dirty="0" smtClean="0">
                <a:latin typeface="Arial" pitchFamily="34" charset="0"/>
                <a:cs typeface="Arial" pitchFamily="34" charset="0"/>
              </a:rPr>
              <a:t>) = </a:t>
            </a:r>
            <a:r>
              <a:rPr lang="en-US" sz="2300" b="1" dirty="0" err="1" smtClean="0">
                <a:solidFill>
                  <a:srgbClr val="FF0000"/>
                </a:solidFill>
                <a:latin typeface="Arial" pitchFamily="34" charset="0"/>
                <a:cs typeface="Arial" pitchFamily="34" charset="0"/>
              </a:rPr>
              <a:t>x</a:t>
            </a:r>
            <a:r>
              <a:rPr lang="en-US" sz="2300" b="1" baseline="-25000" dirty="0" err="1" smtClean="0">
                <a:solidFill>
                  <a:srgbClr val="FF0000"/>
                </a:solidFill>
                <a:latin typeface="Arial" pitchFamily="34" charset="0"/>
                <a:cs typeface="Arial" pitchFamily="34" charset="0"/>
              </a:rPr>
              <a:t>3</a:t>
            </a:r>
            <a:r>
              <a:rPr lang="en-US" sz="2300" b="1" baseline="-25000"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err="1" smtClean="0">
                <a:solidFill>
                  <a:srgbClr val="FF0000"/>
                </a:solidFill>
                <a:latin typeface="Arial" pitchFamily="34" charset="0"/>
                <a:cs typeface="Arial" pitchFamily="34" charset="0"/>
              </a:rPr>
              <a:t>x</a:t>
            </a:r>
            <a:r>
              <a:rPr lang="en-US" sz="2300" b="1" baseline="-25000" dirty="0" err="1" smtClean="0">
                <a:solidFill>
                  <a:srgbClr val="FF0000"/>
                </a:solidFill>
                <a:latin typeface="Arial" pitchFamily="34" charset="0"/>
                <a:cs typeface="Arial" pitchFamily="34" charset="0"/>
              </a:rPr>
              <a:t>2</a:t>
            </a:r>
            <a:r>
              <a:rPr lang="en-US"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pl-PL"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smtClean="0">
                <a:solidFill>
                  <a:srgbClr val="FF0000"/>
                </a:solidFill>
                <a:latin typeface="Arial" pitchFamily="34" charset="0"/>
                <a:cs typeface="Arial" pitchFamily="34" charset="0"/>
              </a:rPr>
              <a:t>x</a:t>
            </a:r>
            <a:r>
              <a:rPr lang="en-US" sz="2300" b="1" baseline="-25000" dirty="0" smtClean="0">
                <a:solidFill>
                  <a:srgbClr val="FF0000"/>
                </a:solidFill>
                <a:latin typeface="Arial" pitchFamily="34" charset="0"/>
                <a:cs typeface="Arial" pitchFamily="34" charset="0"/>
              </a:rPr>
              <a:t>1</a:t>
            </a:r>
            <a:r>
              <a:rPr lang="en-US"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err="1" smtClean="0">
                <a:solidFill>
                  <a:srgbClr val="FF0000"/>
                </a:solidFill>
                <a:latin typeface="Arial" pitchFamily="34" charset="0"/>
                <a:cs typeface="Arial" pitchFamily="34" charset="0"/>
              </a:rPr>
              <a:t>x</a:t>
            </a:r>
            <a:r>
              <a:rPr lang="en-US" sz="2300" b="1" baseline="-25000" dirty="0" err="1" smtClean="0">
                <a:solidFill>
                  <a:srgbClr val="FF0000"/>
                </a:solidFill>
                <a:latin typeface="Arial" pitchFamily="34" charset="0"/>
                <a:cs typeface="Arial" pitchFamily="34" charset="0"/>
              </a:rPr>
              <a:t>3</a:t>
            </a:r>
            <a:r>
              <a:rPr lang="en-US" sz="2300" b="1" dirty="0" smtClean="0">
                <a:solidFill>
                  <a:srgbClr val="FF0000"/>
                </a:solidFill>
                <a:latin typeface="Arial" pitchFamily="34" charset="0"/>
                <a:cs typeface="Arial" pitchFamily="34" charset="0"/>
              </a:rPr>
              <a:t> </a:t>
            </a:r>
            <a:r>
              <a:rPr lang="pl-PL" sz="2300" b="1" dirty="0" smtClean="0">
                <a:solidFill>
                  <a:srgbClr val="FF0000"/>
                </a:solidFill>
                <a:latin typeface="Arial" pitchFamily="34" charset="0"/>
                <a:cs typeface="Arial" pitchFamily="34" charset="0"/>
                <a:sym typeface="Symbol"/>
              </a:rPr>
              <a:t></a:t>
            </a:r>
            <a:r>
              <a:rPr lang="en-US" sz="2300" b="1" dirty="0" smtClean="0">
                <a:solidFill>
                  <a:srgbClr val="FF0000"/>
                </a:solidFill>
                <a:latin typeface="Arial" pitchFamily="34" charset="0"/>
                <a:cs typeface="Arial" pitchFamily="34" charset="0"/>
              </a:rPr>
              <a:t> </a:t>
            </a:r>
            <a:r>
              <a:rPr lang="en-US" sz="2300" b="1" dirty="0" err="1" smtClean="0">
                <a:solidFill>
                  <a:srgbClr val="FF0000"/>
                </a:solidFill>
                <a:latin typeface="Arial" pitchFamily="34" charset="0"/>
                <a:cs typeface="Arial" pitchFamily="34" charset="0"/>
              </a:rPr>
              <a:t>x</a:t>
            </a:r>
            <a:r>
              <a:rPr lang="en-US" sz="2300" b="1" baseline="-25000" dirty="0" err="1" smtClean="0">
                <a:solidFill>
                  <a:srgbClr val="FF0000"/>
                </a:solidFill>
                <a:latin typeface="Arial" pitchFamily="34" charset="0"/>
                <a:cs typeface="Arial" pitchFamily="34" charset="0"/>
              </a:rPr>
              <a:t>1</a:t>
            </a:r>
            <a:endParaRPr lang="pl-PL" sz="2300" dirty="0" smtClean="0">
              <a:solidFill>
                <a:srgbClr val="FF0000"/>
              </a:solidFill>
              <a:latin typeface="Arial" pitchFamily="34" charset="0"/>
              <a:cs typeface="Arial" pitchFamily="34" charset="0"/>
            </a:endParaRPr>
          </a:p>
        </p:txBody>
      </p:sp>
      <p:sp>
        <p:nvSpPr>
          <p:cNvPr id="73" name="Prostokąt 72"/>
          <p:cNvSpPr/>
          <p:nvPr/>
        </p:nvSpPr>
        <p:spPr>
          <a:xfrm>
            <a:off x="0" y="0"/>
            <a:ext cx="1785918" cy="400110"/>
          </a:xfrm>
          <a:prstGeom prst="rect">
            <a:avLst/>
          </a:prstGeom>
        </p:spPr>
        <p:txBody>
          <a:bodyPr wrap="square">
            <a:spAutoFit/>
          </a:bodyPr>
          <a:lstStyle/>
          <a:p>
            <a:r>
              <a:rPr lang="pl-PL" sz="2000" b="1" dirty="0" smtClean="0">
                <a:latin typeface="Arial" pitchFamily="34" charset="0"/>
                <a:cs typeface="Arial" pitchFamily="34" charset="0"/>
              </a:rPr>
              <a:t>Przykład 4</a:t>
            </a:r>
            <a:endParaRPr lang="pl-PL"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5"/>
          <p:cNvSpPr txBox="1"/>
          <p:nvPr/>
        </p:nvSpPr>
        <p:spPr>
          <a:xfrm>
            <a:off x="0" y="0"/>
            <a:ext cx="9001156" cy="6801862"/>
          </a:xfrm>
          <a:prstGeom prst="rect">
            <a:avLst/>
          </a:prstGeom>
          <a:noFill/>
        </p:spPr>
        <p:txBody>
          <a:bodyPr wrap="square"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sz="2400" b="1" dirty="0" smtClean="0">
                <a:latin typeface="Arial" pitchFamily="34" charset="0"/>
                <a:cs typeface="Arial" pitchFamily="34" charset="0"/>
              </a:rPr>
              <a:t>Przykład 5</a:t>
            </a:r>
            <a:endParaRPr lang="pl-PL" sz="2400" dirty="0" smtClean="0">
              <a:latin typeface="Arial" pitchFamily="34" charset="0"/>
              <a:cs typeface="Arial" pitchFamily="34" charset="0"/>
            </a:endParaRPr>
          </a:p>
          <a:p>
            <a:endParaRPr lang="pl-PL" b="1" dirty="0" smtClean="0">
              <a:latin typeface="Arial" pitchFamily="34" charset="0"/>
              <a:cs typeface="Arial" pitchFamily="34" charset="0"/>
            </a:endParaRPr>
          </a:p>
          <a:p>
            <a:r>
              <a:rPr lang="pl-PL" b="1" dirty="0" smtClean="0">
                <a:latin typeface="Arial" pitchFamily="34" charset="0"/>
                <a:cs typeface="Arial" pitchFamily="34" charset="0"/>
              </a:rPr>
              <a:t>Dane są trzy zbiorniki wyposażone w trzy sygnalizatory dwupołożeniowe podające informacje o poziomach cieczy. Należy zasygnalizować dwa przypadki:</a:t>
            </a:r>
          </a:p>
          <a:p>
            <a:endParaRPr lang="pl-PL" b="1" dirty="0" smtClean="0">
              <a:latin typeface="Arial" pitchFamily="34" charset="0"/>
              <a:cs typeface="Arial" pitchFamily="34" charset="0"/>
            </a:endParaRPr>
          </a:p>
          <a:p>
            <a:pPr marL="174625" lvl="0" indent="-174625">
              <a:buFont typeface="Arial" pitchFamily="34" charset="0"/>
              <a:buChar char="•"/>
            </a:pPr>
            <a:r>
              <a:rPr lang="pl-PL" sz="2000" dirty="0" smtClean="0">
                <a:latin typeface="Arial" pitchFamily="34" charset="0"/>
                <a:cs typeface="Arial" pitchFamily="34" charset="0"/>
              </a:rPr>
              <a:t>Gdy wszystkie zbiorniki osiągną określony poziom</a:t>
            </a:r>
          </a:p>
          <a:p>
            <a:pPr marL="174625" lvl="0" indent="-174625">
              <a:buFont typeface="Arial" pitchFamily="34" charset="0"/>
              <a:buChar char="•"/>
            </a:pPr>
            <a:r>
              <a:rPr lang="pl-PL" sz="2000" dirty="0" smtClean="0">
                <a:latin typeface="Arial" pitchFamily="34" charset="0"/>
                <a:cs typeface="Arial" pitchFamily="34" charset="0"/>
              </a:rPr>
              <a:t>Gdy co najmniej dwa zbiorniki osiągną ten poziom</a:t>
            </a:r>
          </a:p>
          <a:p>
            <a:endParaRPr lang="pl-PL" sz="2000" dirty="0" smtClean="0">
              <a:latin typeface="Arial" pitchFamily="34" charset="0"/>
              <a:cs typeface="Arial" pitchFamily="34" charset="0"/>
            </a:endParaRPr>
          </a:p>
          <a:p>
            <a:r>
              <a:rPr lang="pl-PL" sz="2000" dirty="0" smtClean="0">
                <a:latin typeface="Arial" pitchFamily="34" charset="0"/>
                <a:cs typeface="Arial" pitchFamily="34" charset="0"/>
              </a:rPr>
              <a:t>Notując odpowiednie informacje przez </a:t>
            </a:r>
            <a:r>
              <a:rPr lang="pl-PL" sz="2400" b="1" dirty="0" smtClean="0">
                <a:latin typeface="Arial" pitchFamily="34" charset="0"/>
                <a:cs typeface="Arial" pitchFamily="34" charset="0"/>
              </a:rPr>
              <a:t>a, b, c </a:t>
            </a:r>
            <a:r>
              <a:rPr lang="pl-PL" sz="2000" dirty="0" smtClean="0">
                <a:latin typeface="Arial" pitchFamily="34" charset="0"/>
                <a:cs typeface="Arial" pitchFamily="34" charset="0"/>
              </a:rPr>
              <a:t>warunki te można zapisać:</a:t>
            </a:r>
          </a:p>
          <a:p>
            <a:pPr marL="174625" lvl="0" indent="-174625">
              <a:buFont typeface="Arial" pitchFamily="34" charset="0"/>
              <a:buChar char="•"/>
            </a:pPr>
            <a:r>
              <a:rPr lang="pl-PL" sz="2400" dirty="0" smtClean="0">
                <a:latin typeface="Arial" pitchFamily="34" charset="0"/>
                <a:cs typeface="Arial" pitchFamily="34" charset="0"/>
              </a:rPr>
              <a:t> </a:t>
            </a:r>
            <a:r>
              <a:rPr lang="pl-PL" sz="2400" b="1" dirty="0" smtClean="0">
                <a:latin typeface="Arial" pitchFamily="34" charset="0"/>
                <a:cs typeface="Arial" pitchFamily="34" charset="0"/>
              </a:rPr>
              <a:t> </a:t>
            </a:r>
            <a:r>
              <a:rPr lang="en-US" sz="2400" b="1" dirty="0" smtClean="0">
                <a:latin typeface="Arial" pitchFamily="34" charset="0"/>
                <a:cs typeface="Arial" pitchFamily="34" charset="0"/>
              </a:rPr>
              <a:t>a</a:t>
            </a:r>
            <a:r>
              <a:rPr lang="pl-PL" sz="2400" b="1" dirty="0" smtClean="0">
                <a:latin typeface="Arial" pitchFamily="34" charset="0"/>
                <a:cs typeface="Arial" pitchFamily="34" charset="0"/>
                <a:sym typeface="Symbol"/>
              </a:rPr>
              <a:t></a:t>
            </a:r>
            <a:r>
              <a:rPr lang="en-US" sz="2400" b="1" dirty="0" smtClean="0">
                <a:latin typeface="Arial" pitchFamily="34" charset="0"/>
                <a:cs typeface="Arial" pitchFamily="34" charset="0"/>
              </a:rPr>
              <a:t>b</a:t>
            </a:r>
            <a:r>
              <a:rPr lang="pl-PL" sz="2400" b="1" dirty="0" smtClean="0">
                <a:latin typeface="Arial" pitchFamily="34" charset="0"/>
                <a:cs typeface="Arial" pitchFamily="34" charset="0"/>
                <a:sym typeface="Symbol"/>
              </a:rPr>
              <a:t></a:t>
            </a:r>
            <a:r>
              <a:rPr lang="en-US" sz="2400" b="1" dirty="0" smtClean="0">
                <a:latin typeface="Arial" pitchFamily="34" charset="0"/>
                <a:cs typeface="Arial" pitchFamily="34" charset="0"/>
              </a:rPr>
              <a:t>c</a:t>
            </a:r>
            <a:endParaRPr lang="pl-PL" sz="2400" b="1" dirty="0" smtClean="0">
              <a:latin typeface="Arial" pitchFamily="34" charset="0"/>
              <a:cs typeface="Arial" pitchFamily="34" charset="0"/>
            </a:endParaRPr>
          </a:p>
          <a:p>
            <a:pPr marL="174625" lvl="0" indent="-174625">
              <a:buFont typeface="Arial" pitchFamily="34" charset="0"/>
              <a:buChar char="•"/>
            </a:pPr>
            <a:r>
              <a:rPr lang="pl-PL" sz="2400" dirty="0" smtClean="0">
                <a:latin typeface="Arial" pitchFamily="34" charset="0"/>
                <a:cs typeface="Arial" pitchFamily="34" charset="0"/>
              </a:rPr>
              <a:t>  </a:t>
            </a:r>
            <a:r>
              <a:rPr lang="en-US" sz="2400" b="1" dirty="0" smtClean="0">
                <a:latin typeface="Arial" pitchFamily="34" charset="0"/>
                <a:cs typeface="Arial" pitchFamily="34" charset="0"/>
              </a:rPr>
              <a:t>a</a:t>
            </a:r>
            <a:r>
              <a:rPr lang="pl-PL" sz="2400" b="1" dirty="0" smtClean="0">
                <a:latin typeface="Arial" pitchFamily="34" charset="0"/>
                <a:cs typeface="Arial" pitchFamily="34" charset="0"/>
                <a:sym typeface="Symbol"/>
              </a:rPr>
              <a:t></a:t>
            </a:r>
            <a:r>
              <a:rPr lang="en-US" sz="2400" b="1" dirty="0" smtClean="0">
                <a:latin typeface="Arial" pitchFamily="34" charset="0"/>
                <a:cs typeface="Arial" pitchFamily="34" charset="0"/>
              </a:rPr>
              <a:t>b  ; a</a:t>
            </a:r>
            <a:r>
              <a:rPr lang="pl-PL" sz="2400" b="1" dirty="0" smtClean="0">
                <a:latin typeface="Arial" pitchFamily="34" charset="0"/>
                <a:cs typeface="Arial" pitchFamily="34" charset="0"/>
                <a:sym typeface="Symbol"/>
              </a:rPr>
              <a:t></a:t>
            </a:r>
            <a:r>
              <a:rPr lang="en-US" sz="2400" b="1" dirty="0" smtClean="0">
                <a:latin typeface="Arial" pitchFamily="34" charset="0"/>
                <a:cs typeface="Arial" pitchFamily="34" charset="0"/>
              </a:rPr>
              <a:t>c</a:t>
            </a:r>
            <a:r>
              <a:rPr lang="pl-PL" sz="2400" b="1" dirty="0" smtClean="0">
                <a:latin typeface="Arial" pitchFamily="34" charset="0"/>
                <a:cs typeface="Arial" pitchFamily="34" charset="0"/>
              </a:rPr>
              <a:t>  </a:t>
            </a:r>
            <a:r>
              <a:rPr lang="en-US" sz="2400" b="1" dirty="0" smtClean="0">
                <a:latin typeface="Arial" pitchFamily="34" charset="0"/>
                <a:cs typeface="Arial" pitchFamily="34" charset="0"/>
              </a:rPr>
              <a:t>; b</a:t>
            </a:r>
            <a:r>
              <a:rPr lang="pl-PL" sz="2400" b="1" dirty="0" smtClean="0">
                <a:latin typeface="Arial" pitchFamily="34" charset="0"/>
                <a:cs typeface="Arial" pitchFamily="34" charset="0"/>
                <a:sym typeface="Symbol"/>
              </a:rPr>
              <a:t></a:t>
            </a:r>
            <a:r>
              <a:rPr lang="en-US" sz="2400" b="1" dirty="0" smtClean="0">
                <a:latin typeface="Arial" pitchFamily="34" charset="0"/>
                <a:cs typeface="Arial" pitchFamily="34" charset="0"/>
              </a:rPr>
              <a:t>c </a:t>
            </a:r>
            <a:endParaRPr lang="pl-PL" sz="2400" dirty="0" smtClean="0">
              <a:latin typeface="Arial" pitchFamily="34" charset="0"/>
              <a:cs typeface="Arial" pitchFamily="34" charset="0"/>
            </a:endParaRPr>
          </a:p>
          <a:p>
            <a:r>
              <a:rPr lang="pl-PL" sz="2000" dirty="0" smtClean="0">
                <a:latin typeface="Arial" pitchFamily="34" charset="0"/>
                <a:cs typeface="Arial" pitchFamily="34" charset="0"/>
              </a:rPr>
              <a:t>Odpowiednia funkcja logiczna ma postać: </a:t>
            </a:r>
          </a:p>
          <a:p>
            <a:endParaRPr lang="pl-PL" sz="2000" dirty="0" smtClean="0">
              <a:latin typeface="Arial" pitchFamily="34" charset="0"/>
              <a:cs typeface="Arial" pitchFamily="34" charset="0"/>
            </a:endParaRPr>
          </a:p>
          <a:p>
            <a:pPr algn="ctr"/>
            <a:r>
              <a:rPr lang="pl-PL" sz="2400" b="1" dirty="0" smtClean="0">
                <a:solidFill>
                  <a:srgbClr val="00B050"/>
                </a:solidFill>
                <a:latin typeface="Arial" pitchFamily="34" charset="0"/>
                <a:cs typeface="Arial" pitchFamily="34" charset="0"/>
              </a:rPr>
              <a:t>y = </a:t>
            </a:r>
            <a:r>
              <a:rPr lang="pl-PL" sz="2400" b="1" dirty="0" err="1" smtClean="0">
                <a:solidFill>
                  <a:srgbClr val="00B050"/>
                </a:solidFill>
                <a:latin typeface="Arial" pitchFamily="34" charset="0"/>
                <a:cs typeface="Arial" pitchFamily="34" charset="0"/>
              </a:rPr>
              <a:t>a</a:t>
            </a:r>
            <a:r>
              <a:rPr lang="pl-PL" sz="2400" b="1" dirty="0" err="1" smtClean="0">
                <a:solidFill>
                  <a:srgbClr val="00B050"/>
                </a:solidFill>
                <a:latin typeface="Arial" pitchFamily="34" charset="0"/>
                <a:cs typeface="Arial" pitchFamily="34" charset="0"/>
                <a:sym typeface="Symbol"/>
              </a:rPr>
              <a:t></a:t>
            </a:r>
            <a:r>
              <a:rPr lang="pl-PL" sz="2400" b="1" dirty="0" err="1" smtClean="0">
                <a:solidFill>
                  <a:srgbClr val="00B050"/>
                </a:solidFill>
                <a:latin typeface="Arial" pitchFamily="34" charset="0"/>
                <a:cs typeface="Arial" pitchFamily="34" charset="0"/>
              </a:rPr>
              <a:t>b</a:t>
            </a:r>
            <a:r>
              <a:rPr lang="pl-PL" sz="2400" b="1" dirty="0" err="1" smtClean="0">
                <a:solidFill>
                  <a:srgbClr val="00B050"/>
                </a:solidFill>
                <a:latin typeface="Arial" pitchFamily="34" charset="0"/>
                <a:cs typeface="Arial" pitchFamily="34" charset="0"/>
                <a:sym typeface="Symbol"/>
              </a:rPr>
              <a:t></a:t>
            </a:r>
            <a:r>
              <a:rPr lang="pl-PL" sz="2400" b="1" dirty="0" err="1" smtClean="0">
                <a:solidFill>
                  <a:srgbClr val="00B050"/>
                </a:solidFill>
                <a:latin typeface="Arial" pitchFamily="34" charset="0"/>
                <a:cs typeface="Arial" pitchFamily="34" charset="0"/>
              </a:rPr>
              <a:t>c</a:t>
            </a:r>
            <a:r>
              <a:rPr lang="pl-PL" sz="2400" b="1" dirty="0" smtClean="0">
                <a:solidFill>
                  <a:srgbClr val="00B050"/>
                </a:solidFill>
                <a:latin typeface="Arial" pitchFamily="34" charset="0"/>
                <a:cs typeface="Arial" pitchFamily="34" charset="0"/>
              </a:rPr>
              <a:t>  </a:t>
            </a:r>
            <a:r>
              <a:rPr lang="pl-PL" sz="2400" b="1" dirty="0" smtClean="0">
                <a:solidFill>
                  <a:srgbClr val="00B050"/>
                </a:solidFill>
                <a:latin typeface="Arial" pitchFamily="34" charset="0"/>
                <a:cs typeface="Arial" pitchFamily="34" charset="0"/>
                <a:sym typeface="Symbol"/>
              </a:rPr>
              <a:t> </a:t>
            </a:r>
            <a:r>
              <a:rPr lang="pl-PL" sz="2400" b="1" dirty="0" smtClean="0">
                <a:solidFill>
                  <a:srgbClr val="00B050"/>
                </a:solidFill>
                <a:latin typeface="Arial" pitchFamily="34" charset="0"/>
                <a:cs typeface="Arial" pitchFamily="34" charset="0"/>
              </a:rPr>
              <a:t> </a:t>
            </a:r>
            <a:r>
              <a:rPr lang="pl-PL" sz="2400" i="1" dirty="0" err="1" smtClean="0">
                <a:solidFill>
                  <a:srgbClr val="00B050"/>
                </a:solidFill>
                <a:latin typeface="Arial" pitchFamily="34" charset="0"/>
                <a:cs typeface="Arial" pitchFamily="34" charset="0"/>
              </a:rPr>
              <a:t>a</a:t>
            </a:r>
            <a:r>
              <a:rPr lang="pl-PL" sz="2400" b="1" dirty="0" err="1" smtClean="0">
                <a:solidFill>
                  <a:srgbClr val="00B050"/>
                </a:solidFill>
                <a:latin typeface="Arial" pitchFamily="34" charset="0"/>
                <a:cs typeface="Arial" pitchFamily="34" charset="0"/>
                <a:sym typeface="Symbol"/>
              </a:rPr>
              <a:t></a:t>
            </a:r>
            <a:r>
              <a:rPr lang="pl-PL" sz="2400" b="1" dirty="0" err="1" smtClean="0">
                <a:solidFill>
                  <a:srgbClr val="00B050"/>
                </a:solidFill>
                <a:latin typeface="Arial" pitchFamily="34" charset="0"/>
                <a:cs typeface="Arial" pitchFamily="34" charset="0"/>
              </a:rPr>
              <a:t>b</a:t>
            </a:r>
            <a:r>
              <a:rPr lang="pl-PL" sz="2400" b="1" dirty="0" smtClean="0">
                <a:solidFill>
                  <a:srgbClr val="00B050"/>
                </a:solidFill>
                <a:latin typeface="Arial" pitchFamily="34" charset="0"/>
                <a:cs typeface="Arial" pitchFamily="34" charset="0"/>
              </a:rPr>
              <a:t>  </a:t>
            </a:r>
            <a:r>
              <a:rPr lang="pl-PL" sz="2400" b="1" dirty="0" smtClean="0">
                <a:solidFill>
                  <a:srgbClr val="00B050"/>
                </a:solidFill>
                <a:latin typeface="Arial" pitchFamily="34" charset="0"/>
                <a:cs typeface="Arial" pitchFamily="34" charset="0"/>
                <a:sym typeface="Symbol"/>
              </a:rPr>
              <a:t></a:t>
            </a:r>
            <a:r>
              <a:rPr lang="pl-PL" sz="2400" b="1" dirty="0" smtClean="0">
                <a:solidFill>
                  <a:srgbClr val="00B050"/>
                </a:solidFill>
                <a:latin typeface="Arial" pitchFamily="34" charset="0"/>
                <a:cs typeface="Arial" pitchFamily="34" charset="0"/>
              </a:rPr>
              <a:t>  </a:t>
            </a:r>
            <a:r>
              <a:rPr lang="pl-PL" sz="2400" b="1" dirty="0" err="1" smtClean="0">
                <a:solidFill>
                  <a:srgbClr val="00B050"/>
                </a:solidFill>
                <a:latin typeface="Arial" pitchFamily="34" charset="0"/>
                <a:cs typeface="Arial" pitchFamily="34" charset="0"/>
              </a:rPr>
              <a:t>a</a:t>
            </a:r>
            <a:r>
              <a:rPr lang="pl-PL" sz="2400" b="1" dirty="0" err="1" smtClean="0">
                <a:solidFill>
                  <a:srgbClr val="00B050"/>
                </a:solidFill>
                <a:latin typeface="Arial" pitchFamily="34" charset="0"/>
                <a:cs typeface="Arial" pitchFamily="34" charset="0"/>
                <a:sym typeface="Symbol"/>
              </a:rPr>
              <a:t></a:t>
            </a:r>
            <a:r>
              <a:rPr lang="pl-PL" sz="2400" b="1" dirty="0" err="1" smtClean="0">
                <a:solidFill>
                  <a:srgbClr val="00B050"/>
                </a:solidFill>
                <a:latin typeface="Arial" pitchFamily="34" charset="0"/>
                <a:cs typeface="Arial" pitchFamily="34" charset="0"/>
              </a:rPr>
              <a:t>c</a:t>
            </a:r>
            <a:r>
              <a:rPr lang="pl-PL" sz="2400" b="1" dirty="0" smtClean="0">
                <a:solidFill>
                  <a:srgbClr val="00B050"/>
                </a:solidFill>
                <a:latin typeface="Arial" pitchFamily="34" charset="0"/>
                <a:cs typeface="Arial" pitchFamily="34" charset="0"/>
              </a:rPr>
              <a:t>  </a:t>
            </a:r>
            <a:r>
              <a:rPr lang="pl-PL" sz="2400" b="1" dirty="0" smtClean="0">
                <a:solidFill>
                  <a:srgbClr val="00B050"/>
                </a:solidFill>
                <a:latin typeface="Arial" pitchFamily="34" charset="0"/>
                <a:cs typeface="Arial" pitchFamily="34" charset="0"/>
                <a:sym typeface="Symbol"/>
              </a:rPr>
              <a:t></a:t>
            </a:r>
            <a:r>
              <a:rPr lang="pl-PL" sz="2400" b="1" dirty="0" smtClean="0">
                <a:solidFill>
                  <a:srgbClr val="00B050"/>
                </a:solidFill>
                <a:latin typeface="Arial" pitchFamily="34" charset="0"/>
                <a:cs typeface="Arial" pitchFamily="34" charset="0"/>
              </a:rPr>
              <a:t>  </a:t>
            </a:r>
            <a:r>
              <a:rPr lang="pl-PL" sz="2400" b="1" dirty="0" err="1" smtClean="0">
                <a:solidFill>
                  <a:srgbClr val="00B050"/>
                </a:solidFill>
                <a:latin typeface="Arial" pitchFamily="34" charset="0"/>
                <a:cs typeface="Arial" pitchFamily="34" charset="0"/>
              </a:rPr>
              <a:t>b</a:t>
            </a:r>
            <a:r>
              <a:rPr lang="pl-PL" sz="2400" b="1" dirty="0" err="1" smtClean="0">
                <a:solidFill>
                  <a:srgbClr val="00B050"/>
                </a:solidFill>
                <a:latin typeface="Arial" pitchFamily="34" charset="0"/>
                <a:cs typeface="Arial" pitchFamily="34" charset="0"/>
                <a:sym typeface="Symbol"/>
              </a:rPr>
              <a:t></a:t>
            </a:r>
            <a:r>
              <a:rPr lang="pl-PL" sz="2400" b="1" dirty="0" err="1" smtClean="0">
                <a:solidFill>
                  <a:srgbClr val="00B050"/>
                </a:solidFill>
                <a:latin typeface="Arial" pitchFamily="34" charset="0"/>
                <a:cs typeface="Arial" pitchFamily="34" charset="0"/>
              </a:rPr>
              <a:t>c</a:t>
            </a:r>
            <a:endParaRPr lang="pl-PL" sz="2400" dirty="0" smtClean="0">
              <a:solidFill>
                <a:srgbClr val="00B050"/>
              </a:solidFill>
              <a:latin typeface="Arial" pitchFamily="34" charset="0"/>
              <a:cs typeface="Arial" pitchFamily="34" charset="0"/>
            </a:endParaRPr>
          </a:p>
          <a:p>
            <a:r>
              <a:rPr lang="pl-PL" sz="2000" dirty="0" smtClean="0">
                <a:latin typeface="Arial" pitchFamily="34" charset="0"/>
                <a:cs typeface="Arial" pitchFamily="34" charset="0"/>
              </a:rPr>
              <a:t> </a:t>
            </a:r>
          </a:p>
          <a:p>
            <a:r>
              <a:rPr lang="pl-PL" sz="2000" dirty="0" smtClean="0">
                <a:latin typeface="Arial" pitchFamily="34" charset="0"/>
                <a:cs typeface="Arial" pitchFamily="34" charset="0"/>
              </a:rPr>
              <a:t>Po poniższych przekształceniach</a:t>
            </a:r>
          </a:p>
          <a:p>
            <a:r>
              <a:rPr lang="en-US" sz="2000" b="1" dirty="0" smtClean="0">
                <a:latin typeface="Arial" pitchFamily="34" charset="0"/>
                <a:cs typeface="Arial" pitchFamily="34" charset="0"/>
              </a:rPr>
              <a:t>y = 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1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 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1</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  1</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a:t>
            </a:r>
            <a:r>
              <a:rPr lang="pl-PL" sz="2000" b="1" dirty="0" err="1" smtClean="0">
                <a:latin typeface="Arial" pitchFamily="34" charset="0"/>
                <a:cs typeface="Arial" pitchFamily="34" charset="0"/>
                <a:sym typeface="Symbol"/>
              </a:rPr>
              <a:t></a:t>
            </a:r>
            <a:r>
              <a:rPr lang="en-US" sz="2000" b="1" dirty="0" smtClean="0">
                <a:latin typeface="Arial" pitchFamily="34" charset="0"/>
                <a:cs typeface="Arial" pitchFamily="34" charset="0"/>
              </a:rPr>
              <a:t>c)</a:t>
            </a:r>
            <a:r>
              <a:rPr lang="en-US" sz="2000" b="1" baseline="-25000"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 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err="1"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en-US" sz="2000" b="1" baseline="-25000" dirty="0" smtClean="0">
                <a:latin typeface="Arial" pitchFamily="34" charset="0"/>
                <a:cs typeface="Arial" pitchFamily="34" charset="0"/>
              </a:rPr>
              <a:t> </a:t>
            </a:r>
            <a:r>
              <a:rPr lang="pl-PL" sz="2000" b="1" dirty="0" smtClean="0">
                <a:latin typeface="Arial" pitchFamily="34" charset="0"/>
                <a:cs typeface="Arial" pitchFamily="34" charset="0"/>
                <a:sym typeface="Symbol"/>
              </a:rPr>
              <a:t> </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  (a</a:t>
            </a:r>
            <a:r>
              <a:rPr lang="pl-PL" sz="2000" b="1" dirty="0" err="1" smtClean="0">
                <a:latin typeface="Arial" pitchFamily="34" charset="0"/>
                <a:cs typeface="Arial" pitchFamily="34" charset="0"/>
                <a:sym typeface="Symbol"/>
              </a:rPr>
              <a:t></a:t>
            </a:r>
            <a:r>
              <a:rPr lang="en-US" sz="2000" b="1" dirty="0" smtClean="0">
                <a:latin typeface="Arial" pitchFamily="34" charset="0"/>
                <a:cs typeface="Arial" pitchFamily="34" charset="0"/>
              </a:rPr>
              <a:t>a)</a:t>
            </a:r>
            <a:r>
              <a:rPr lang="en-US" sz="2000" b="1" baseline="-25000"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 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a</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err="1"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en-US" sz="2000" b="1" baseline="-25000"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en-US" sz="2000" b="1" dirty="0" smtClean="0">
                <a:latin typeface="Arial" pitchFamily="34" charset="0"/>
                <a:cs typeface="Arial" pitchFamily="34" charset="0"/>
              </a:rPr>
              <a:t> a</a:t>
            </a:r>
            <a:r>
              <a:rPr lang="pl-PL" sz="2000" b="1" dirty="0" err="1" smtClean="0">
                <a:latin typeface="Arial" pitchFamily="34" charset="0"/>
                <a:cs typeface="Arial" pitchFamily="34" charset="0"/>
                <a:sym typeface="Symbol"/>
              </a:rPr>
              <a:t></a:t>
            </a:r>
            <a:r>
              <a:rPr lang="en-US" sz="2000" b="1" dirty="0" smtClean="0">
                <a:latin typeface="Arial" pitchFamily="34" charset="0"/>
                <a:cs typeface="Arial" pitchFamily="34" charset="0"/>
              </a:rPr>
              <a:t>b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a </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b</a:t>
            </a:r>
            <a:r>
              <a:rPr lang="pl-PL" sz="2000" b="1" dirty="0" smtClean="0">
                <a:latin typeface="Arial" pitchFamily="34" charset="0"/>
                <a:cs typeface="Arial" pitchFamily="34" charset="0"/>
                <a:sym typeface="Symbol"/>
              </a:rPr>
              <a:t></a:t>
            </a:r>
            <a:r>
              <a:rPr lang="en-US" sz="2000" b="1" dirty="0" smtClean="0">
                <a:latin typeface="Arial" pitchFamily="34" charset="0"/>
                <a:cs typeface="Arial" pitchFamily="34" charset="0"/>
              </a:rPr>
              <a:t>c</a:t>
            </a:r>
            <a:r>
              <a:rPr lang="pl-PL" sz="2000" b="1" dirty="0" smtClean="0">
                <a:latin typeface="Arial" pitchFamily="34" charset="0"/>
                <a:cs typeface="Arial" pitchFamily="34" charset="0"/>
              </a:rPr>
              <a:t> = </a:t>
            </a:r>
            <a:r>
              <a:rPr lang="pl-PL" sz="2000" b="1" dirty="0" err="1" smtClean="0">
                <a:latin typeface="Arial" pitchFamily="34" charset="0"/>
                <a:cs typeface="Arial" pitchFamily="34" charset="0"/>
              </a:rPr>
              <a:t>a</a:t>
            </a:r>
            <a:r>
              <a:rPr lang="pl-PL" sz="2000" b="1" dirty="0" err="1" smtClean="0">
                <a:latin typeface="Arial" pitchFamily="34" charset="0"/>
                <a:cs typeface="Arial" pitchFamily="34" charset="0"/>
                <a:sym typeface="Symbol"/>
              </a:rPr>
              <a:t></a:t>
            </a:r>
            <a:r>
              <a:rPr lang="pl-PL" sz="2000" b="1" dirty="0" err="1" smtClean="0">
                <a:latin typeface="Arial" pitchFamily="34" charset="0"/>
                <a:cs typeface="Arial" pitchFamily="34" charset="0"/>
              </a:rPr>
              <a:t>b</a:t>
            </a:r>
            <a:r>
              <a:rPr lang="pl-PL" sz="2000" b="1"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a</a:t>
            </a:r>
            <a:r>
              <a:rPr lang="pl-PL" sz="2000" b="1" dirty="0" err="1" smtClean="0">
                <a:latin typeface="Arial" pitchFamily="34" charset="0"/>
                <a:cs typeface="Arial" pitchFamily="34" charset="0"/>
                <a:sym typeface="Symbol"/>
              </a:rPr>
              <a:t></a:t>
            </a:r>
            <a:r>
              <a:rPr lang="pl-PL" sz="2000" b="1" dirty="0" err="1" smtClean="0">
                <a:latin typeface="Arial" pitchFamily="34" charset="0"/>
                <a:cs typeface="Arial" pitchFamily="34" charset="0"/>
              </a:rPr>
              <a:t>c</a:t>
            </a:r>
            <a:r>
              <a:rPr lang="pl-PL" sz="2000" b="1" dirty="0" smtClean="0">
                <a:latin typeface="Arial" pitchFamily="34" charset="0"/>
                <a:cs typeface="Arial" pitchFamily="34" charset="0"/>
              </a:rPr>
              <a:t> </a:t>
            </a:r>
            <a:r>
              <a:rPr lang="pl-PL" sz="2000" b="1" baseline="-25000"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b </a:t>
            </a:r>
            <a:r>
              <a:rPr lang="pl-PL" sz="2000" b="1" dirty="0" err="1" smtClean="0">
                <a:latin typeface="Arial" pitchFamily="34" charset="0"/>
                <a:cs typeface="Arial" pitchFamily="34" charset="0"/>
                <a:sym typeface="Symbol"/>
              </a:rPr>
              <a:t></a:t>
            </a:r>
            <a:r>
              <a:rPr lang="pl-PL" sz="2000" b="1" dirty="0" err="1" smtClean="0">
                <a:latin typeface="Arial" pitchFamily="34" charset="0"/>
                <a:cs typeface="Arial" pitchFamily="34" charset="0"/>
              </a:rPr>
              <a:t>c</a:t>
            </a:r>
            <a:r>
              <a:rPr lang="pl-PL" sz="2000" b="1" dirty="0" smtClean="0">
                <a:latin typeface="Arial" pitchFamily="34" charset="0"/>
                <a:cs typeface="Arial" pitchFamily="34" charset="0"/>
              </a:rPr>
              <a:t>  = </a:t>
            </a:r>
            <a:r>
              <a:rPr lang="pl-PL" sz="2000" b="1" dirty="0" err="1" smtClean="0">
                <a:latin typeface="Arial" pitchFamily="34" charset="0"/>
                <a:cs typeface="Arial" pitchFamily="34" charset="0"/>
              </a:rPr>
              <a:t>c</a:t>
            </a:r>
            <a:r>
              <a:rPr lang="pl-PL" sz="2000" b="1" dirty="0" err="1" smtClean="0">
                <a:latin typeface="Arial" pitchFamily="34" charset="0"/>
                <a:cs typeface="Arial" pitchFamily="34" charset="0"/>
                <a:sym typeface="Symbol"/>
              </a:rPr>
              <a:t></a:t>
            </a:r>
            <a:r>
              <a:rPr lang="pl-PL" sz="2000" b="1" dirty="0" smtClean="0">
                <a:latin typeface="Arial" pitchFamily="34" charset="0"/>
                <a:cs typeface="Arial" pitchFamily="34" charset="0"/>
              </a:rPr>
              <a:t>(a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b)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a</a:t>
            </a:r>
            <a:r>
              <a:rPr lang="pl-PL" sz="2000" b="1" dirty="0" err="1" smtClean="0">
                <a:latin typeface="Arial" pitchFamily="34" charset="0"/>
                <a:cs typeface="Arial" pitchFamily="34" charset="0"/>
                <a:sym typeface="Symbol"/>
              </a:rPr>
              <a:t></a:t>
            </a:r>
            <a:r>
              <a:rPr lang="pl-PL" sz="2000" b="1" dirty="0" err="1" smtClean="0">
                <a:latin typeface="Arial" pitchFamily="34" charset="0"/>
                <a:cs typeface="Arial" pitchFamily="34" charset="0"/>
              </a:rPr>
              <a:t>b</a:t>
            </a:r>
            <a:endParaRPr lang="pl-PL" sz="2000" b="1" dirty="0" smtClean="0">
              <a:latin typeface="Arial" pitchFamily="34" charset="0"/>
              <a:cs typeface="Arial" pitchFamily="34" charset="0"/>
            </a:endParaRPr>
          </a:p>
          <a:p>
            <a:endParaRPr lang="pl-PL" sz="2000" dirty="0" smtClean="0">
              <a:latin typeface="Arial" pitchFamily="34" charset="0"/>
              <a:cs typeface="Arial" pitchFamily="34" charset="0"/>
            </a:endParaRPr>
          </a:p>
          <a:p>
            <a:r>
              <a:rPr lang="pl-PL" sz="2000" dirty="0" smtClean="0">
                <a:latin typeface="Arial" pitchFamily="34" charset="0"/>
                <a:cs typeface="Arial" pitchFamily="34" charset="0"/>
              </a:rPr>
              <a:t>funkcja ta przyjmuje postać</a:t>
            </a:r>
            <a:r>
              <a:rPr lang="pl-PL" sz="2000" dirty="0" smtClean="0">
                <a:solidFill>
                  <a:srgbClr val="FF0000"/>
                </a:solidFill>
                <a:latin typeface="Arial" pitchFamily="34" charset="0"/>
                <a:cs typeface="Arial" pitchFamily="34" charset="0"/>
              </a:rPr>
              <a:t>:     </a:t>
            </a:r>
            <a:r>
              <a:rPr lang="pl-PL" sz="2400" b="1" dirty="0" smtClean="0">
                <a:solidFill>
                  <a:srgbClr val="FF0000"/>
                </a:solidFill>
                <a:latin typeface="Arial" pitchFamily="34" charset="0"/>
                <a:cs typeface="Arial" pitchFamily="34" charset="0"/>
              </a:rPr>
              <a:t>y = </a:t>
            </a:r>
            <a:r>
              <a:rPr lang="pl-PL" sz="2400" b="1" dirty="0" err="1" smtClean="0">
                <a:solidFill>
                  <a:srgbClr val="FF0000"/>
                </a:solidFill>
                <a:latin typeface="Arial" pitchFamily="34" charset="0"/>
                <a:cs typeface="Arial" pitchFamily="34" charset="0"/>
              </a:rPr>
              <a:t>c</a:t>
            </a:r>
            <a:r>
              <a:rPr lang="pl-PL" sz="2400" b="1" dirty="0" err="1" smtClean="0">
                <a:solidFill>
                  <a:srgbClr val="FF0000"/>
                </a:solidFill>
                <a:latin typeface="Arial" pitchFamily="34" charset="0"/>
                <a:cs typeface="Arial" pitchFamily="34" charset="0"/>
                <a:sym typeface="Symbol"/>
              </a:rPr>
              <a:t></a:t>
            </a:r>
            <a:r>
              <a:rPr lang="pl-PL" sz="2400" b="1" dirty="0" smtClean="0">
                <a:solidFill>
                  <a:srgbClr val="FF0000"/>
                </a:solidFill>
                <a:latin typeface="Arial" pitchFamily="34" charset="0"/>
                <a:cs typeface="Arial" pitchFamily="34" charset="0"/>
              </a:rPr>
              <a:t>(a </a:t>
            </a:r>
            <a:r>
              <a:rPr lang="pl-PL" sz="2400" b="1" dirty="0" smtClean="0">
                <a:solidFill>
                  <a:srgbClr val="FF0000"/>
                </a:solidFill>
                <a:latin typeface="Arial" pitchFamily="34" charset="0"/>
                <a:cs typeface="Arial" pitchFamily="34" charset="0"/>
                <a:sym typeface="Symbol"/>
              </a:rPr>
              <a:t></a:t>
            </a:r>
            <a:r>
              <a:rPr lang="pl-PL" sz="2400" b="1" dirty="0" smtClean="0">
                <a:solidFill>
                  <a:srgbClr val="FF0000"/>
                </a:solidFill>
                <a:latin typeface="Arial" pitchFamily="34" charset="0"/>
                <a:cs typeface="Arial" pitchFamily="34" charset="0"/>
              </a:rPr>
              <a:t> b) </a:t>
            </a:r>
            <a:r>
              <a:rPr lang="pl-PL" sz="2400" b="1" dirty="0" smtClean="0">
                <a:solidFill>
                  <a:srgbClr val="FF0000"/>
                </a:solidFill>
                <a:latin typeface="Arial" pitchFamily="34" charset="0"/>
                <a:cs typeface="Arial" pitchFamily="34" charset="0"/>
                <a:sym typeface="Symbol"/>
              </a:rPr>
              <a:t></a:t>
            </a:r>
            <a:r>
              <a:rPr lang="pl-PL" sz="2400" b="1" dirty="0" smtClean="0">
                <a:solidFill>
                  <a:srgbClr val="FF0000"/>
                </a:solidFill>
                <a:latin typeface="Arial" pitchFamily="34" charset="0"/>
                <a:cs typeface="Arial" pitchFamily="34" charset="0"/>
              </a:rPr>
              <a:t> </a:t>
            </a:r>
            <a:r>
              <a:rPr lang="pl-PL" sz="2400" b="1" dirty="0" err="1" smtClean="0">
                <a:solidFill>
                  <a:srgbClr val="FF0000"/>
                </a:solidFill>
                <a:latin typeface="Arial" pitchFamily="34" charset="0"/>
                <a:cs typeface="Arial" pitchFamily="34" charset="0"/>
              </a:rPr>
              <a:t>a</a:t>
            </a:r>
            <a:r>
              <a:rPr lang="pl-PL" sz="2400" b="1" dirty="0" err="1" smtClean="0">
                <a:solidFill>
                  <a:srgbClr val="FF0000"/>
                </a:solidFill>
                <a:latin typeface="Arial" pitchFamily="34" charset="0"/>
                <a:cs typeface="Arial" pitchFamily="34" charset="0"/>
                <a:sym typeface="Symbol"/>
              </a:rPr>
              <a:t></a:t>
            </a:r>
            <a:r>
              <a:rPr lang="pl-PL" sz="2400" b="1" dirty="0" err="1" smtClean="0">
                <a:solidFill>
                  <a:srgbClr val="FF0000"/>
                </a:solidFill>
                <a:latin typeface="Arial" pitchFamily="34" charset="0"/>
                <a:cs typeface="Arial" pitchFamily="34" charset="0"/>
              </a:rPr>
              <a:t>b</a:t>
            </a:r>
            <a:r>
              <a:rPr lang="pl-PL"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611560" y="-59321"/>
            <a:ext cx="8892480" cy="7125027"/>
          </a:xfrm>
          <a:prstGeom prst="rect">
            <a:avLst/>
          </a:prstGeom>
          <a:noFill/>
          <a:ln w="9525">
            <a:noFill/>
            <a:miter lim="800000"/>
            <a:headEnd/>
            <a:tailEnd/>
          </a:ln>
          <a:effectLst/>
        </p:spPr>
        <p:txBody>
          <a:bodyPr vert="horz" wrap="square" lIns="-380880" tIns="45720" rIns="-563385"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pl-PL" sz="1600" dirty="0">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lang="pl-PL" dirty="0" smtClean="0">
                <a:latin typeface="Arial" pitchFamily="34" charset="0"/>
                <a:ea typeface="Times New Roman" pitchFamily="18" charset="0"/>
              </a:rPr>
              <a:t>11.</a:t>
            </a:r>
            <a:r>
              <a:rPr lang="pl-PL" b="1" dirty="0" smtClean="0">
                <a:latin typeface="Arial" pitchFamily="34" charset="0"/>
                <a:ea typeface="Times New Roman" pitchFamily="18" charset="0"/>
              </a:rPr>
              <a:t> </a:t>
            </a:r>
            <a:r>
              <a:rPr lang="pl-PL" b="1" dirty="0">
                <a:latin typeface="Arial" pitchFamily="34" charset="0"/>
                <a:ea typeface="Times New Roman" pitchFamily="18" charset="0"/>
              </a:rPr>
              <a:t>Elementy teorii grafów. </a:t>
            </a:r>
            <a:r>
              <a:rPr lang="pl-PL" dirty="0">
                <a:latin typeface="Arial" pitchFamily="34" charset="0"/>
                <a:ea typeface="Times New Roman" pitchFamily="18" charset="0"/>
              </a:rPr>
              <a:t>Macierzowe reprezentacje grafów – macierz </a:t>
            </a:r>
            <a:endParaRPr lang="pl-PL" dirty="0" smtClean="0">
              <a:latin typeface="Arial" pitchFamily="34" charset="0"/>
              <a:ea typeface="Times New Roman" pitchFamily="18" charset="0"/>
            </a:endParaRPr>
          </a:p>
          <a:p>
            <a:pPr lvl="0" algn="just" eaLnBrk="0" fontAlgn="base" hangingPunct="0">
              <a:spcBef>
                <a:spcPct val="0"/>
              </a:spcBef>
              <a:spcAft>
                <a:spcPct val="0"/>
              </a:spcAft>
            </a:pPr>
            <a:r>
              <a:rPr lang="pl-PL" dirty="0" smtClean="0">
                <a:latin typeface="Arial" pitchFamily="34" charset="0"/>
                <a:ea typeface="Times New Roman" pitchFamily="18" charset="0"/>
              </a:rPr>
              <a:t>incydencji</a:t>
            </a:r>
            <a:r>
              <a:rPr lang="pl-PL" dirty="0">
                <a:latin typeface="Arial" pitchFamily="34" charset="0"/>
                <a:ea typeface="Times New Roman" pitchFamily="18" charset="0"/>
              </a:rPr>
              <a:t>, macierz stowarzyszona. Zastosowania – badanie właściwości grafów.</a:t>
            </a:r>
            <a:endParaRPr lang="pl-PL" dirty="0">
              <a:latin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pl-PL" dirty="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12.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Elementy teorii grafów.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Algorytmy na grafach – drzewa rozpinające.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Przykłady</a:t>
            </a:r>
            <a:r>
              <a:rPr kumimoji="0" lang="pl-PL" b="0" i="0" u="none" strike="noStrike" cap="none" normalizeH="0" dirty="0" smtClean="0">
                <a:ln>
                  <a:noFill/>
                </a:ln>
                <a:solidFill>
                  <a:schemeClr val="tx1"/>
                </a:solidFill>
                <a:effectLst/>
                <a:latin typeface="Arial" pitchFamily="34" charset="0"/>
                <a:ea typeface="Times New Roman" pitchFamily="18" charset="0"/>
                <a:cs typeface="Arial" pitchFamily="34" charset="0"/>
              </a:rPr>
              <a:t> z</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astosowań – wyznaczanie sieci instalacji elektrycznej.</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13.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Elementy teorii grafów.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Algorytmy na grafach – zadania najkrótszych dróg.</a:t>
            </a:r>
          </a:p>
          <a:p>
            <a:pPr lvl="0" algn="just" eaLnBrk="0" fontAlgn="base" hangingPunct="0">
              <a:spcBef>
                <a:spcPct val="0"/>
              </a:spcBef>
              <a:spcAft>
                <a:spcPct val="0"/>
              </a:spcAf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pl-PL" dirty="0" smtClean="0">
                <a:latin typeface="Arial" pitchFamily="34" charset="0"/>
                <a:ea typeface="Times New Roman" pitchFamily="18" charset="0"/>
                <a:cs typeface="Arial" pitchFamily="34" charset="0"/>
              </a:rPr>
              <a:t>Przykłady zastosowań –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wyznaczanie najkrótszej drogi (metoda podziałów i </a:t>
            </a:r>
          </a:p>
          <a:p>
            <a:pPr lvl="0" algn="just" eaLnBrk="0" fontAlgn="base" hangingPunct="0">
              <a:spcBef>
                <a:spcPct val="0"/>
              </a:spcBef>
              <a:spcAft>
                <a:spcPct val="0"/>
              </a:spcAft>
            </a:pPr>
            <a:r>
              <a:rPr lang="pl-PL" dirty="0">
                <a:latin typeface="Arial" pitchFamily="34" charset="0"/>
                <a:ea typeface="Times New Roman" pitchFamily="18" charset="0"/>
                <a:cs typeface="Arial" pitchFamily="34" charset="0"/>
              </a:rPr>
              <a:t> </a:t>
            </a:r>
            <a:r>
              <a:rPr lang="pl-PL" dirty="0" smtClean="0">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ograniczeń).</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14.</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Elementy teorii grafów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Grafy AND/OR. </a:t>
            </a:r>
            <a:r>
              <a:rPr lang="pl-PL" dirty="0" smtClean="0">
                <a:latin typeface="Arial" pitchFamily="34" charset="0"/>
                <a:ea typeface="Times New Roman" pitchFamily="18" charset="0"/>
                <a:cs typeface="Arial" pitchFamily="34" charset="0"/>
              </a:rPr>
              <a:t>Przykłady zastosowań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planowanie </a:t>
            </a:r>
          </a:p>
          <a:p>
            <a:pPr lvl="0" algn="just" eaLnBrk="0" fontAlgn="base" hangingPunct="0">
              <a:spcBef>
                <a:spcPct val="0"/>
              </a:spcBef>
              <a:spcAft>
                <a:spcPct val="0"/>
              </a:spcAf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działań (np. montażu). </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cs typeface="Arial" pitchFamily="34" charset="0"/>
              </a:rPr>
              <a:t>Ćwiczenia</a:t>
            </a: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Ćwiczenia polegają na rozwiązywaniu zadań opracowanych do poszczególnych partii </a:t>
            </a: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materiału z  wykładu. Są to głównie ćwiczenia rachunkowe, ale w wielu przypadkach</a:t>
            </a:r>
          </a:p>
          <a:p>
            <a:pPr marL="0" marR="0" lvl="0" indent="0" algn="just" defTabSz="914400" rtl="0" eaLnBrk="0" fontAlgn="base" latinLnBrk="0" hangingPunct="0">
              <a:lnSpc>
                <a:spcPct val="100000"/>
              </a:lnSpc>
              <a:spcBef>
                <a:spcPts val="600"/>
              </a:spcBef>
              <a:spcAft>
                <a:spcPct val="0"/>
              </a:spcAft>
              <a:buClrTx/>
              <a:buSzTx/>
              <a:buFontTx/>
              <a:buNone/>
              <a:tabLst/>
            </a:pP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sprowadzają się do „giełdy” pomysłów </a:t>
            </a:r>
            <a:r>
              <a:rPr lang="pl-PL" dirty="0" smtClean="0">
                <a:latin typeface="Arial" pitchFamily="34" charset="0"/>
                <a:ea typeface="Times New Roman" pitchFamily="18" charset="0"/>
                <a:cs typeface="Arial" pitchFamily="34" charset="0"/>
              </a:rPr>
              <a:t>nowych (niestandardowych) rozwiązań oraz </a:t>
            </a:r>
          </a:p>
          <a:p>
            <a:pPr marL="0" marR="0" lvl="0" indent="0" algn="just" defTabSz="914400" rtl="0" eaLnBrk="0" fontAlgn="base" latinLnBrk="0" hangingPunct="0">
              <a:lnSpc>
                <a:spcPct val="100000"/>
              </a:lnSpc>
              <a:spcBef>
                <a:spcPts val="600"/>
              </a:spcBef>
              <a:spcAft>
                <a:spcPct val="0"/>
              </a:spcAft>
              <a:buClrTx/>
              <a:buSzTx/>
              <a:buFontTx/>
              <a:buNone/>
              <a:tabLst/>
            </a:pPr>
            <a:r>
              <a:rPr lang="pl-PL" dirty="0" smtClean="0">
                <a:latin typeface="Arial" pitchFamily="34" charset="0"/>
                <a:ea typeface="Times New Roman" pitchFamily="18" charset="0"/>
                <a:cs typeface="Arial" pitchFamily="34" charset="0"/>
              </a:rPr>
              <a:t>skojarzeń i pomysłów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związanych z praktycznym wykorzystaniem</a:t>
            </a:r>
            <a:r>
              <a:rPr kumimoji="0" lang="pl-PL"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lang="pl-PL" baseline="0" dirty="0" smtClean="0">
                <a:latin typeface="Arial" pitchFamily="34" charset="0"/>
                <a:ea typeface="Times New Roman" pitchFamily="18" charset="0"/>
                <a:cs typeface="Arial" pitchFamily="34" charset="0"/>
              </a:rPr>
              <a:t>zdobytych</a:t>
            </a:r>
          </a:p>
          <a:p>
            <a:pPr marL="0" marR="0" lvl="0" indent="0" algn="just" defTabSz="914400" rtl="0" eaLnBrk="0" fontAlgn="base" latinLnBrk="0" hangingPunct="0">
              <a:lnSpc>
                <a:spcPct val="100000"/>
              </a:lnSpc>
              <a:spcBef>
                <a:spcPts val="600"/>
              </a:spcBef>
              <a:spcAft>
                <a:spcPct val="0"/>
              </a:spcAft>
              <a:buClrTx/>
              <a:buSzTx/>
              <a:buFontTx/>
              <a:buNone/>
              <a:tabLst/>
            </a:pPr>
            <a:r>
              <a:rPr lang="pl-PL" dirty="0" smtClean="0">
                <a:latin typeface="Arial" pitchFamily="34" charset="0"/>
                <a:ea typeface="Times New Roman" pitchFamily="18" charset="0"/>
                <a:cs typeface="Arial" pitchFamily="34" charset="0"/>
              </a:rPr>
              <a:t> umiejętności.</a:t>
            </a:r>
            <a:endPar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4</a:t>
            </a:fld>
            <a:endParaRPr lang="pl-PL"/>
          </a:p>
        </p:txBody>
      </p:sp>
    </p:spTree>
    <p:extLst>
      <p:ext uri="{BB962C8B-B14F-4D97-AF65-F5344CB8AC3E}">
        <p14:creationId xmlns:p14="http://schemas.microsoft.com/office/powerpoint/2010/main" val="1307844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85852" y="1785926"/>
            <a:ext cx="6643732" cy="3178988"/>
            <a:chOff x="2362" y="8437"/>
            <a:chExt cx="6975" cy="2700"/>
          </a:xfrm>
        </p:grpSpPr>
        <p:sp>
          <p:nvSpPr>
            <p:cNvPr id="3" name="Text Box 3"/>
            <p:cNvSpPr txBox="1">
              <a:spLocks noChangeArrowheads="1"/>
            </p:cNvSpPr>
            <p:nvPr/>
          </p:nvSpPr>
          <p:spPr bwMode="auto">
            <a:xfrm>
              <a:off x="2362" y="8801"/>
              <a:ext cx="375" cy="2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buClrTx/>
                <a:buSzTx/>
                <a:buFontTx/>
                <a:buNone/>
                <a:tabLst/>
              </a:pPr>
              <a:endParaRPr kumimoji="0" lang="pl-PL"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buClrTx/>
                <a:buSzTx/>
                <a:buFontTx/>
                <a:buNone/>
                <a:tabLst/>
              </a:pPr>
              <a:endParaRPr lang="pl-PL" sz="3200" b="1"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buClrTx/>
                <a:buSzTx/>
                <a:buFontTx/>
                <a:buNone/>
                <a:tabLst/>
              </a:pPr>
              <a:r>
                <a:rPr kumimoji="0" lang="pl-PL" sz="3200" b="1" i="0" u="none" strike="noStrike" cap="none" normalizeH="0" baseline="0" dirty="0" smtClean="0">
                  <a:ln>
                    <a:noFill/>
                  </a:ln>
                  <a:solidFill>
                    <a:schemeClr val="tx1"/>
                  </a:solidFill>
                  <a:effectLst/>
                  <a:latin typeface="Arial" pitchFamily="34" charset="0"/>
                  <a:cs typeface="Arial" pitchFamily="34" charset="0"/>
                </a:rPr>
                <a:t>c</a:t>
              </a:r>
            </a:p>
            <a:p>
              <a:pPr marL="0" marR="0" lvl="0" indent="0" algn="l" defTabSz="914400" rtl="0" eaLnBrk="1" fontAlgn="base" latinLnBrk="0" hangingPunct="1">
                <a:lnSpc>
                  <a:spcPct val="100000"/>
                </a:lnSpc>
                <a:spcBef>
                  <a:spcPct val="0"/>
                </a:spcBef>
                <a:buClrTx/>
                <a:buSzTx/>
                <a:buFontTx/>
                <a:buNone/>
                <a:tabLst/>
              </a:pPr>
              <a:r>
                <a:rPr kumimoji="0" lang="pl-PL" sz="3200" b="1" i="0" u="none" strike="noStrike" cap="none" normalizeH="0" baseline="0" dirty="0" smtClean="0">
                  <a:ln>
                    <a:noFill/>
                  </a:ln>
                  <a:solidFill>
                    <a:schemeClr val="tx1"/>
                  </a:solidFill>
                  <a:effectLst/>
                  <a:latin typeface="Arial" pitchFamily="34" charset="0"/>
                  <a:cs typeface="Arial" pitchFamily="34" charset="0"/>
                </a:rPr>
                <a:t>b</a:t>
              </a:r>
            </a:p>
            <a:p>
              <a:pPr marL="0" marR="0" lvl="0" indent="0" algn="l" defTabSz="914400" rtl="0" eaLnBrk="1" fontAlgn="base" latinLnBrk="0" hangingPunct="1">
                <a:lnSpc>
                  <a:spcPct val="100000"/>
                </a:lnSpc>
                <a:spcBef>
                  <a:spcPct val="0"/>
                </a:spcBef>
                <a:buClrTx/>
                <a:buSzTx/>
                <a:buFontTx/>
                <a:buNone/>
                <a:tabLst/>
              </a:pPr>
              <a:r>
                <a:rPr kumimoji="0" lang="pl-PL" sz="3200" b="1" i="0" u="none" strike="noStrike" cap="none" normalizeH="0" baseline="0" dirty="0" smtClean="0">
                  <a:ln>
                    <a:noFill/>
                  </a:ln>
                  <a:solidFill>
                    <a:schemeClr val="tx1"/>
                  </a:solidFill>
                  <a:effectLst/>
                  <a:latin typeface="Arial" pitchFamily="34" charset="0"/>
                  <a:cs typeface="Arial" pitchFamily="34" charset="0"/>
                </a:rPr>
                <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 Box 4"/>
            <p:cNvSpPr txBox="1">
              <a:spLocks noChangeArrowheads="1"/>
            </p:cNvSpPr>
            <p:nvPr/>
          </p:nvSpPr>
          <p:spPr bwMode="auto">
            <a:xfrm>
              <a:off x="3937" y="8437"/>
              <a:ext cx="480" cy="4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800" b="1" i="0" u="none" strike="noStrike" cap="none" normalizeH="0" baseline="0" dirty="0" smtClean="0">
                  <a:ln>
                    <a:noFill/>
                  </a:ln>
                  <a:solidFill>
                    <a:schemeClr val="tx1"/>
                  </a:solidFill>
                  <a:effectLst/>
                  <a:latin typeface="Arial" pitchFamily="34" charset="0"/>
                  <a:sym typeface="Symbol" pitchFamily="18" charset="2"/>
                </a:rPr>
                <a:t></a:t>
              </a:r>
              <a:endParaRPr kumimoji="0" lang="pl-PL" sz="2800" b="0" i="0" u="none" strike="noStrike" cap="none" normalizeH="0" baseline="0" dirty="0" smtClean="0">
                <a:ln>
                  <a:noFill/>
                </a:ln>
                <a:solidFill>
                  <a:schemeClr val="tx1"/>
                </a:solidFill>
                <a:effectLst/>
                <a:latin typeface="Arial" pitchFamily="34" charset="0"/>
              </a:endParaRPr>
            </a:p>
          </p:txBody>
        </p:sp>
        <p:sp>
          <p:nvSpPr>
            <p:cNvPr id="5" name="Rectangle 5"/>
            <p:cNvSpPr>
              <a:spLocks noChangeArrowheads="1"/>
            </p:cNvSpPr>
            <p:nvPr/>
          </p:nvSpPr>
          <p:spPr bwMode="auto">
            <a:xfrm>
              <a:off x="3817" y="843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6" name="Text Box 6"/>
            <p:cNvSpPr txBox="1">
              <a:spLocks noChangeArrowheads="1"/>
            </p:cNvSpPr>
            <p:nvPr/>
          </p:nvSpPr>
          <p:spPr bwMode="auto">
            <a:xfrm>
              <a:off x="4087" y="10682"/>
              <a:ext cx="480" cy="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800" b="1" i="0" u="none" strike="noStrike" cap="none" normalizeH="0" baseline="0" smtClean="0">
                  <a:ln>
                    <a:noFill/>
                  </a:ln>
                  <a:solidFill>
                    <a:schemeClr val="tx1"/>
                  </a:solidFill>
                  <a:effectLst/>
                  <a:latin typeface="Arial" pitchFamily="34" charset="0"/>
                  <a:sym typeface="Symbol" pitchFamily="18" charset="2"/>
                </a:rPr>
                <a:t></a:t>
              </a:r>
              <a:endParaRPr kumimoji="0" lang="pl-PL" sz="2800" b="0" i="0" u="none" strike="noStrike" cap="none" normalizeH="0" baseline="0" smtClean="0">
                <a:ln>
                  <a:noFill/>
                </a:ln>
                <a:solidFill>
                  <a:schemeClr val="tx1"/>
                </a:solidFill>
                <a:effectLst/>
                <a:latin typeface="Arial" pitchFamily="34" charset="0"/>
              </a:endParaRPr>
            </a:p>
          </p:txBody>
        </p:sp>
        <p:sp>
          <p:nvSpPr>
            <p:cNvPr id="7" name="Rectangle 7"/>
            <p:cNvSpPr>
              <a:spLocks noChangeArrowheads="1"/>
            </p:cNvSpPr>
            <p:nvPr/>
          </p:nvSpPr>
          <p:spPr bwMode="auto">
            <a:xfrm>
              <a:off x="3937" y="1041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8" name="Text Box 8"/>
            <p:cNvSpPr txBox="1">
              <a:spLocks noChangeArrowheads="1"/>
            </p:cNvSpPr>
            <p:nvPr/>
          </p:nvSpPr>
          <p:spPr bwMode="auto">
            <a:xfrm>
              <a:off x="5497" y="8977"/>
              <a:ext cx="480" cy="30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800" b="1" i="0" u="none" strike="noStrike" cap="none" normalizeH="0" baseline="0" dirty="0" smtClean="0">
                  <a:ln>
                    <a:noFill/>
                  </a:ln>
                  <a:solidFill>
                    <a:schemeClr val="tx1"/>
                  </a:solidFill>
                  <a:effectLst/>
                  <a:latin typeface="Arial" pitchFamily="34" charset="0"/>
                  <a:sym typeface="Symbol" pitchFamily="18" charset="2"/>
                </a:rPr>
                <a:t></a:t>
              </a:r>
              <a:endParaRPr kumimoji="0" lang="pl-PL" sz="2800" b="0" i="0" u="none" strike="noStrike" cap="none" normalizeH="0" baseline="0" dirty="0" smtClean="0">
                <a:ln>
                  <a:noFill/>
                </a:ln>
                <a:solidFill>
                  <a:schemeClr val="tx1"/>
                </a:solidFill>
                <a:effectLst/>
                <a:latin typeface="Arial" pitchFamily="34" charset="0"/>
              </a:endParaRPr>
            </a:p>
          </p:txBody>
        </p:sp>
        <p:sp>
          <p:nvSpPr>
            <p:cNvPr id="9" name="Rectangle 9"/>
            <p:cNvSpPr>
              <a:spLocks noChangeArrowheads="1"/>
            </p:cNvSpPr>
            <p:nvPr/>
          </p:nvSpPr>
          <p:spPr bwMode="auto">
            <a:xfrm>
              <a:off x="5377" y="897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0" name="Text Box 10"/>
            <p:cNvSpPr txBox="1">
              <a:spLocks noChangeArrowheads="1"/>
            </p:cNvSpPr>
            <p:nvPr/>
          </p:nvSpPr>
          <p:spPr bwMode="auto">
            <a:xfrm>
              <a:off x="7687" y="9347"/>
              <a:ext cx="480" cy="31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2800" b="1" i="0" u="none" strike="noStrike" cap="none" normalizeH="0" baseline="0" dirty="0" smtClean="0">
                  <a:ln>
                    <a:noFill/>
                  </a:ln>
                  <a:solidFill>
                    <a:schemeClr val="tx1"/>
                  </a:solidFill>
                  <a:effectLst/>
                  <a:latin typeface="Arial" pitchFamily="34" charset="0"/>
                  <a:sym typeface="Symbol" pitchFamily="18" charset="2"/>
                </a:rPr>
                <a:t></a:t>
              </a:r>
              <a:endParaRPr kumimoji="0" lang="pl-PL" sz="2800" b="0" i="0" u="none" strike="noStrike" cap="none" normalizeH="0" baseline="0" dirty="0" smtClean="0">
                <a:ln>
                  <a:noFill/>
                </a:ln>
                <a:solidFill>
                  <a:schemeClr val="tx1"/>
                </a:solidFill>
                <a:effectLst/>
                <a:latin typeface="Arial" pitchFamily="34" charset="0"/>
              </a:endParaRPr>
            </a:p>
          </p:txBody>
        </p:sp>
        <p:sp>
          <p:nvSpPr>
            <p:cNvPr id="11" name="Rectangle 11"/>
            <p:cNvSpPr>
              <a:spLocks noChangeArrowheads="1"/>
            </p:cNvSpPr>
            <p:nvPr/>
          </p:nvSpPr>
          <p:spPr bwMode="auto">
            <a:xfrm>
              <a:off x="7537" y="9157"/>
              <a:ext cx="720" cy="720"/>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2" name="Line 12"/>
            <p:cNvSpPr>
              <a:spLocks noChangeShapeType="1"/>
            </p:cNvSpPr>
            <p:nvPr/>
          </p:nvSpPr>
          <p:spPr bwMode="auto">
            <a:xfrm>
              <a:off x="3217" y="8977"/>
              <a:ext cx="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3" name="Line 13"/>
            <p:cNvSpPr>
              <a:spLocks noChangeShapeType="1"/>
            </p:cNvSpPr>
            <p:nvPr/>
          </p:nvSpPr>
          <p:spPr bwMode="auto">
            <a:xfrm>
              <a:off x="3217" y="8977"/>
              <a:ext cx="0" cy="16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4" name="Line 14"/>
            <p:cNvSpPr>
              <a:spLocks noChangeShapeType="1"/>
            </p:cNvSpPr>
            <p:nvPr/>
          </p:nvSpPr>
          <p:spPr bwMode="auto">
            <a:xfrm>
              <a:off x="3217" y="10597"/>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5" name="Line 15"/>
            <p:cNvSpPr>
              <a:spLocks noChangeShapeType="1"/>
            </p:cNvSpPr>
            <p:nvPr/>
          </p:nvSpPr>
          <p:spPr bwMode="auto">
            <a:xfrm>
              <a:off x="2857" y="8617"/>
              <a:ext cx="9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6" name="Line 16"/>
            <p:cNvSpPr>
              <a:spLocks noChangeShapeType="1"/>
            </p:cNvSpPr>
            <p:nvPr/>
          </p:nvSpPr>
          <p:spPr bwMode="auto">
            <a:xfrm>
              <a:off x="2857" y="8617"/>
              <a:ext cx="0" cy="23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7" name="Line 17"/>
            <p:cNvSpPr>
              <a:spLocks noChangeShapeType="1"/>
            </p:cNvSpPr>
            <p:nvPr/>
          </p:nvSpPr>
          <p:spPr bwMode="auto">
            <a:xfrm>
              <a:off x="2857" y="10957"/>
              <a:ext cx="10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8" name="Line 18"/>
            <p:cNvSpPr>
              <a:spLocks noChangeShapeType="1"/>
            </p:cNvSpPr>
            <p:nvPr/>
          </p:nvSpPr>
          <p:spPr bwMode="auto">
            <a:xfrm>
              <a:off x="2497" y="9517"/>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19" name="Line 19"/>
            <p:cNvSpPr>
              <a:spLocks noChangeShapeType="1"/>
            </p:cNvSpPr>
            <p:nvPr/>
          </p:nvSpPr>
          <p:spPr bwMode="auto">
            <a:xfrm>
              <a:off x="2497" y="9877"/>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0" name="Line 20"/>
            <p:cNvSpPr>
              <a:spLocks noChangeShapeType="1"/>
            </p:cNvSpPr>
            <p:nvPr/>
          </p:nvSpPr>
          <p:spPr bwMode="auto">
            <a:xfrm>
              <a:off x="2497" y="1041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1" name="Line 21"/>
            <p:cNvSpPr>
              <a:spLocks noChangeShapeType="1"/>
            </p:cNvSpPr>
            <p:nvPr/>
          </p:nvSpPr>
          <p:spPr bwMode="auto">
            <a:xfrm>
              <a:off x="4537" y="8797"/>
              <a:ext cx="84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2" name="Line 22"/>
            <p:cNvSpPr>
              <a:spLocks noChangeShapeType="1"/>
            </p:cNvSpPr>
            <p:nvPr/>
          </p:nvSpPr>
          <p:spPr bwMode="auto">
            <a:xfrm>
              <a:off x="6097" y="9337"/>
              <a:ext cx="14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3" name="Line 23"/>
            <p:cNvSpPr>
              <a:spLocks noChangeShapeType="1"/>
            </p:cNvSpPr>
            <p:nvPr/>
          </p:nvSpPr>
          <p:spPr bwMode="auto">
            <a:xfrm flipV="1">
              <a:off x="4657" y="9697"/>
              <a:ext cx="288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4" name="Line 24"/>
            <p:cNvSpPr>
              <a:spLocks noChangeShapeType="1"/>
            </p:cNvSpPr>
            <p:nvPr/>
          </p:nvSpPr>
          <p:spPr bwMode="auto">
            <a:xfrm>
              <a:off x="8257" y="9517"/>
              <a:ext cx="10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a:p>
          </p:txBody>
        </p:sp>
        <p:sp>
          <p:nvSpPr>
            <p:cNvPr id="25" name="Text Box 25"/>
            <p:cNvSpPr txBox="1">
              <a:spLocks noChangeArrowheads="1"/>
            </p:cNvSpPr>
            <p:nvPr/>
          </p:nvSpPr>
          <p:spPr bwMode="auto">
            <a:xfrm>
              <a:off x="8737" y="8977"/>
              <a:ext cx="6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l-PL" sz="3200" b="1" i="0" u="none" strike="noStrike" cap="none" normalizeH="0" baseline="0" dirty="0" smtClean="0">
                  <a:ln>
                    <a:noFill/>
                  </a:ln>
                  <a:solidFill>
                    <a:schemeClr val="tx1"/>
                  </a:solidFill>
                  <a:effectLst/>
                  <a:latin typeface="Arial" pitchFamily="34" charset="0"/>
                </a:rPr>
                <a:t>y</a:t>
              </a:r>
              <a:endParaRPr kumimoji="0" lang="pl-PL" sz="3200" b="0" i="0" u="none" strike="noStrike" cap="none" normalizeH="0" baseline="0" dirty="0" smtClean="0">
                <a:ln>
                  <a:noFill/>
                </a:ln>
                <a:solidFill>
                  <a:schemeClr val="tx1"/>
                </a:solidFill>
                <a:effectLst/>
                <a:latin typeface="Arial" pitchFamily="34" charset="0"/>
              </a:endParaRPr>
            </a:p>
          </p:txBody>
        </p:sp>
      </p:grpSp>
      <p:sp>
        <p:nvSpPr>
          <p:cNvPr id="26" name="Symbol zastępczy numeru slajdu 25"/>
          <p:cNvSpPr>
            <a:spLocks noGrp="1"/>
          </p:cNvSpPr>
          <p:nvPr>
            <p:ph type="sldNum" sz="quarter" idx="12"/>
          </p:nvPr>
        </p:nvSpPr>
        <p:spPr/>
        <p:txBody>
          <a:bodyPr/>
          <a:lstStyle/>
          <a:p>
            <a:fld id="{AD0E5A88-7BC7-4173-BA3C-65B4C2B37C9C}" type="slidenum">
              <a:rPr lang="pl-PL" smtClean="0"/>
              <a:pPr/>
              <a:t>40</a:t>
            </a:fld>
            <a:endParaRPr lang="pl-PL"/>
          </a:p>
        </p:txBody>
      </p:sp>
      <p:sp>
        <p:nvSpPr>
          <p:cNvPr id="27" name="Prostokąt 26"/>
          <p:cNvSpPr/>
          <p:nvPr/>
        </p:nvSpPr>
        <p:spPr>
          <a:xfrm>
            <a:off x="0" y="357166"/>
            <a:ext cx="9144000" cy="461665"/>
          </a:xfrm>
          <a:prstGeom prst="rect">
            <a:avLst/>
          </a:prstGeom>
        </p:spPr>
        <p:txBody>
          <a:bodyPr wrap="square">
            <a:spAutoFit/>
          </a:bodyPr>
          <a:lstStyle/>
          <a:p>
            <a:r>
              <a:rPr lang="pl-PL" sz="2400" dirty="0" smtClean="0">
                <a:latin typeface="Arial" pitchFamily="34" charset="0"/>
                <a:cs typeface="Arial" pitchFamily="34" charset="0"/>
              </a:rPr>
              <a:t>Odpowiada jej następujący schemat logiczny układu alarmowego:</a:t>
            </a:r>
          </a:p>
        </p:txBody>
      </p:sp>
      <p:sp>
        <p:nvSpPr>
          <p:cNvPr id="29" name="Prostokąt 28"/>
          <p:cNvSpPr/>
          <p:nvPr/>
        </p:nvSpPr>
        <p:spPr>
          <a:xfrm>
            <a:off x="1714480" y="5500702"/>
            <a:ext cx="5214974" cy="584775"/>
          </a:xfrm>
          <a:prstGeom prst="rect">
            <a:avLst/>
          </a:prstGeom>
        </p:spPr>
        <p:txBody>
          <a:bodyPr wrap="square">
            <a:spAutoFit/>
          </a:bodyPr>
          <a:lstStyle/>
          <a:p>
            <a:r>
              <a:rPr lang="pl-PL" sz="3200" b="1" dirty="0" smtClean="0">
                <a:latin typeface="Arial" pitchFamily="34" charset="0"/>
                <a:cs typeface="Arial" pitchFamily="34" charset="0"/>
              </a:rPr>
              <a:t>y = c </a:t>
            </a:r>
            <a:r>
              <a:rPr lang="pl-PL" sz="3200" b="1" dirty="0" smtClean="0">
                <a:latin typeface="Arial" pitchFamily="34" charset="0"/>
                <a:cs typeface="Arial" pitchFamily="34" charset="0"/>
                <a:sym typeface="Symbol"/>
              </a:rPr>
              <a:t> </a:t>
            </a:r>
            <a:r>
              <a:rPr lang="pl-PL" sz="3200" b="1" dirty="0" smtClean="0">
                <a:latin typeface="Arial" pitchFamily="34" charset="0"/>
                <a:cs typeface="Arial" pitchFamily="34" charset="0"/>
              </a:rPr>
              <a:t>(a </a:t>
            </a:r>
            <a:r>
              <a:rPr lang="pl-PL" sz="3200" b="1" dirty="0" smtClean="0">
                <a:latin typeface="Arial" pitchFamily="34" charset="0"/>
                <a:cs typeface="Arial" pitchFamily="34" charset="0"/>
                <a:sym typeface="Symbol"/>
              </a:rPr>
              <a:t></a:t>
            </a:r>
            <a:r>
              <a:rPr lang="pl-PL" sz="3200" b="1" dirty="0" smtClean="0">
                <a:latin typeface="Arial" pitchFamily="34" charset="0"/>
                <a:cs typeface="Arial" pitchFamily="34" charset="0"/>
              </a:rPr>
              <a:t> b) </a:t>
            </a:r>
            <a:r>
              <a:rPr lang="pl-PL" sz="3200" b="1" dirty="0" smtClean="0">
                <a:latin typeface="Arial" pitchFamily="34" charset="0"/>
                <a:cs typeface="Arial" pitchFamily="34" charset="0"/>
                <a:sym typeface="Symbol"/>
              </a:rPr>
              <a:t></a:t>
            </a:r>
            <a:r>
              <a:rPr lang="pl-PL" sz="3200" b="1" dirty="0" smtClean="0">
                <a:latin typeface="Arial" pitchFamily="34" charset="0"/>
                <a:cs typeface="Arial" pitchFamily="34" charset="0"/>
              </a:rPr>
              <a:t> </a:t>
            </a:r>
            <a:r>
              <a:rPr lang="pl-PL" sz="3200" b="1" dirty="0" err="1" smtClean="0">
                <a:latin typeface="Arial" pitchFamily="34" charset="0"/>
                <a:cs typeface="Arial" pitchFamily="34" charset="0"/>
              </a:rPr>
              <a:t>a</a:t>
            </a:r>
            <a:r>
              <a:rPr lang="pl-PL" sz="3200" b="1" dirty="0" err="1" smtClean="0">
                <a:latin typeface="Arial" pitchFamily="34" charset="0"/>
                <a:cs typeface="Arial" pitchFamily="34" charset="0"/>
                <a:sym typeface="Symbol"/>
              </a:rPr>
              <a:t></a:t>
            </a:r>
            <a:r>
              <a:rPr lang="pl-PL" sz="3200" b="1" dirty="0" err="1" smtClean="0">
                <a:latin typeface="Arial" pitchFamily="34" charset="0"/>
                <a:cs typeface="Arial" pitchFamily="34" charset="0"/>
              </a:rPr>
              <a:t>b</a:t>
            </a:r>
            <a:r>
              <a:rPr lang="pl-PL" sz="3200" b="1" dirty="0" smtClean="0">
                <a:latin typeface="Arial" pitchFamily="34" charset="0"/>
                <a:cs typeface="Arial" pitchFamily="34" charset="0"/>
              </a:rPr>
              <a:t> </a:t>
            </a:r>
            <a:endParaRPr lang="en-US" sz="3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41</a:t>
            </a:fld>
            <a:endParaRPr lang="pl-PL"/>
          </a:p>
        </p:txBody>
      </p:sp>
      <p:sp>
        <p:nvSpPr>
          <p:cNvPr id="217089" name="Rectangle 1"/>
          <p:cNvSpPr>
            <a:spLocks noChangeArrowheads="1"/>
          </p:cNvSpPr>
          <p:nvPr/>
        </p:nvSpPr>
        <p:spPr bwMode="auto">
          <a:xfrm>
            <a:off x="0" y="0"/>
            <a:ext cx="892971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ZBIORY </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Pojęcie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zbioru</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zaliczamy do pojęć pierwotnych. Zamiast zbiór mówimy też w pewnych przypadkach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klasa, przestrzeń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lub</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rodzina</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Dawniej zamiast zbiór mówiono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mnogość. </a:t>
            </a: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Twórcą teorii zbiorów był Georg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Cantor</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(1845 – 1918). </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Symbolem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1</a:t>
            </a:r>
            <a:r>
              <a:rPr kumimoji="0" lang="pl-PL" sz="20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2</a:t>
            </a:r>
            <a:r>
              <a:rPr kumimoji="0" lang="pl-PL" sz="20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a:t>
            </a:r>
            <a:r>
              <a:rPr kumimoji="0" lang="pl-PL" sz="20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n</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a:t>
            </a:r>
            <a:r>
              <a:rPr kumimoji="0" lang="pl-PL" sz="20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a:t>
            </a:r>
            <a:r>
              <a:rPr kumimoji="0" lang="pl-PL" sz="20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j</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dla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i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j</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oznaczamy zbiór o </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elementach: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sym typeface="Symbol" pitchFamily="18" charset="2"/>
              </a:rPr>
              <a:t>1</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a:t>
            </a:r>
            <a:r>
              <a:rPr kumimoji="0" lang="pl-PL"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Jest to zbiór skończony</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n</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elementowy.</a:t>
            </a:r>
          </a:p>
        </p:txBody>
      </p:sp>
      <p:sp>
        <p:nvSpPr>
          <p:cNvPr id="4" name="Rectangle 1"/>
          <p:cNvSpPr>
            <a:spLocks noChangeArrowheads="1"/>
          </p:cNvSpPr>
          <p:nvPr/>
        </p:nvSpPr>
        <p:spPr bwMode="auto">
          <a:xfrm>
            <a:off x="0" y="2502494"/>
            <a:ext cx="857256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8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ZBIORY LICZBOWE</a:t>
            </a:r>
            <a:endParaRPr kumimoji="0" lang="pl-PL" sz="800" b="0" i="0" u="none" strike="noStrike" cap="none" normalizeH="0" baseline="0" dirty="0" smtClean="0">
              <a:ln>
                <a:noFill/>
              </a:ln>
              <a:solidFill>
                <a:schemeClr val="tx1"/>
              </a:solidFill>
              <a:effectLst/>
              <a:latin typeface="Arial" pitchFamily="34" charset="0"/>
            </a:endParaRPr>
          </a:p>
          <a:p>
            <a:pPr lvl="0" eaLnBrk="0" fontAlgn="base" hangingPunct="0">
              <a:lnSpc>
                <a:spcPct val="150000"/>
              </a:lnSpc>
              <a:spcBef>
                <a:spcPct val="0"/>
              </a:spcBef>
              <a:spcAft>
                <a:spcPct val="0"/>
              </a:spcAft>
            </a:pP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Zbiór liczb naturalnych: 1, 2, 3 , 4 , 5 , ...	</a:t>
            </a:r>
            <a:r>
              <a:rPr lang="pl-PL" dirty="0" smtClean="0">
                <a:latin typeface="Arial" pitchFamily="34" charset="0"/>
                <a:ea typeface="Times New Roman" pitchFamily="18" charset="0"/>
                <a:cs typeface="Arial" pitchFamily="34" charset="0"/>
                <a:sym typeface="Symbol" pitchFamily="18" charset="2"/>
              </a:rPr>
              <a:t> - 	</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 = {1, 2, 3 , 4 , 5 , ...}</a:t>
            </a:r>
            <a:endParaRPr kumimoji="0" lang="pl-PL" i="0" u="none" strike="noStrike" cap="none" normalizeH="0" baseline="0" dirty="0" smtClean="0">
              <a:ln>
                <a:noFill/>
              </a:ln>
              <a:solidFill>
                <a:schemeClr val="tx1"/>
              </a:solidFill>
              <a:effectLst/>
              <a:latin typeface="Arial" pitchFamily="34" charset="0"/>
            </a:endParaRPr>
          </a:p>
          <a:p>
            <a:pPr lvl="0" eaLnBrk="0" fontAlgn="base" hangingPunct="0">
              <a:lnSpc>
                <a:spcPct val="150000"/>
              </a:lnSpc>
              <a:spcBef>
                <a:spcPct val="0"/>
              </a:spcBef>
              <a:spcAft>
                <a:spcPct val="0"/>
              </a:spcAft>
            </a:pP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Zbiór liczb wymiernych: 1/2, </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2</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 4/</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4</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5/6 , ...</a:t>
            </a:r>
            <a:r>
              <a:rPr lang="pl-PL" dirty="0" smtClean="0">
                <a:latin typeface="Arial" pitchFamily="34" charset="0"/>
                <a:ea typeface="Times New Roman" pitchFamily="18" charset="0"/>
                <a:cs typeface="Arial" pitchFamily="34" charset="0"/>
                <a:sym typeface="Symbol" pitchFamily="18" charset="2"/>
              </a:rPr>
              <a:t> - </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 = {1/2, </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2</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 4/</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4</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5/6 , ...}</a:t>
            </a:r>
            <a:endParaRPr lang="pl-PL"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Zbiór liczb niewymiernych: </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2</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 ,...</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a:t>
            </a:r>
          </a:p>
          <a:p>
            <a:pPr marL="0" marR="0" lvl="0" indent="0" algn="l" defTabSz="914400" rtl="0" eaLnBrk="0" fontAlgn="base" latinLnBrk="0" hangingPunct="0">
              <a:lnSpc>
                <a:spcPct val="150000"/>
              </a:lnSpc>
              <a:spcBef>
                <a:spcPct val="0"/>
              </a:spcBef>
              <a:spcAft>
                <a:spcPct val="0"/>
              </a:spcAft>
              <a:buClrTx/>
              <a:buSzTx/>
              <a:buFontTx/>
              <a:buNone/>
              <a:tabLst/>
            </a:pP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Zbiór liczb rzeczywistych 			-	R</a:t>
            </a:r>
            <a:endParaRPr lang="pl-PL" dirty="0" smtClean="0">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Zbiór liczb całkowitych </a:t>
            </a: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C</a:t>
            </a:r>
            <a:endParaRPr kumimoji="0" lang="pl-PL" sz="200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pic>
        <p:nvPicPr>
          <p:cNvPr id="5" name="Picture 2"/>
          <p:cNvPicPr>
            <a:picLocks noChangeAspect="1" noChangeArrowheads="1"/>
          </p:cNvPicPr>
          <p:nvPr/>
        </p:nvPicPr>
        <p:blipFill>
          <a:blip r:embed="rId2" cstate="print"/>
          <a:srcRect/>
          <a:stretch>
            <a:fillRect/>
          </a:stretch>
        </p:blipFill>
        <p:spPr bwMode="auto">
          <a:xfrm>
            <a:off x="1071538" y="4968968"/>
            <a:ext cx="5786478" cy="18890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42</a:t>
            </a:fld>
            <a:endParaRPr lang="pl-PL"/>
          </a:p>
        </p:txBody>
      </p:sp>
      <p:pic>
        <p:nvPicPr>
          <p:cNvPr id="3" name="Obraz 2"/>
          <p:cNvPicPr>
            <a:picLocks noChangeAspect="1"/>
          </p:cNvPicPr>
          <p:nvPr/>
        </p:nvPicPr>
        <p:blipFill>
          <a:blip r:embed="rId2"/>
          <a:stretch>
            <a:fillRect/>
          </a:stretch>
        </p:blipFill>
        <p:spPr>
          <a:xfrm>
            <a:off x="179512" y="0"/>
            <a:ext cx="8784976" cy="6607495"/>
          </a:xfrm>
          <a:prstGeom prst="rect">
            <a:avLst/>
          </a:prstGeom>
        </p:spPr>
      </p:pic>
    </p:spTree>
    <p:extLst>
      <p:ext uri="{BB962C8B-B14F-4D97-AF65-F5344CB8AC3E}">
        <p14:creationId xmlns:p14="http://schemas.microsoft.com/office/powerpoint/2010/main" val="14614993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43</a:t>
            </a:fld>
            <a:endParaRPr lang="pl-PL"/>
          </a:p>
        </p:txBody>
      </p:sp>
      <p:sp>
        <p:nvSpPr>
          <p:cNvPr id="324609" name="Rectangle 1"/>
          <p:cNvSpPr>
            <a:spLocks noChangeArrowheads="1"/>
          </p:cNvSpPr>
          <p:nvPr/>
        </p:nvSpPr>
        <p:spPr bwMode="auto">
          <a:xfrm>
            <a:off x="-20534" y="733927"/>
            <a:ext cx="9144000"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Niech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będzie dowolną formą zdaniową określoną na zbiorze A.</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Symbolem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p(</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oznaczamy zbiór wszystkich elementów zbioru A, dla których forma zdaniowa p(</a:t>
            </a: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jest zdaniem prawdziwym.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Przykład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eaLnBrk="0" fontAlgn="base" hangingPunct="0">
              <a:spcBef>
                <a:spcPct val="0"/>
              </a:spcBef>
              <a:spcAft>
                <a:spcPct val="0"/>
              </a:spcAft>
            </a:pPr>
            <a:r>
              <a:rPr lang="pl-PL" sz="2400" b="1" dirty="0" smtClean="0">
                <a:solidFill>
                  <a:prstClr val="black"/>
                </a:solidFill>
                <a:latin typeface="Arial" pitchFamily="34" charset="0"/>
                <a:ea typeface="Times New Roman" pitchFamily="18" charset="0"/>
                <a:cs typeface="Arial" pitchFamily="34" charset="0"/>
              </a:rPr>
              <a:t>				{ </a:t>
            </a:r>
            <a:r>
              <a:rPr lang="pl-PL" sz="2400" b="1" i="1" dirty="0" err="1">
                <a:solidFill>
                  <a:prstClr val="black"/>
                </a:solidFill>
                <a:latin typeface="Arial" pitchFamily="34" charset="0"/>
                <a:ea typeface="Times New Roman" pitchFamily="18" charset="0"/>
                <a:cs typeface="Arial" pitchFamily="34" charset="0"/>
              </a:rPr>
              <a:t>x</a:t>
            </a:r>
            <a:r>
              <a:rPr lang="pl-PL" sz="2400" b="1" dirty="0" err="1">
                <a:solidFill>
                  <a:prstClr val="black"/>
                </a:solidFill>
                <a:latin typeface="Arial" pitchFamily="34" charset="0"/>
                <a:ea typeface="Times New Roman" pitchFamily="18" charset="0"/>
                <a:cs typeface="Arial" pitchFamily="34" charset="0"/>
                <a:sym typeface="Symbol" pitchFamily="18" charset="2"/>
              </a:rPr>
              <a:t></a:t>
            </a:r>
            <a:r>
              <a:rPr lang="pl-PL" sz="2400" b="1" dirty="0" err="1">
                <a:solidFill>
                  <a:prstClr val="black"/>
                </a:solidFill>
                <a:latin typeface="Arial" pitchFamily="34" charset="0"/>
                <a:ea typeface="Times New Roman" pitchFamily="18" charset="0"/>
                <a:cs typeface="Arial" pitchFamily="34" charset="0"/>
              </a:rPr>
              <a:t>A</a:t>
            </a:r>
            <a:r>
              <a:rPr lang="pl-PL" sz="2400" b="1" dirty="0">
                <a:solidFill>
                  <a:prstClr val="black"/>
                </a:solidFill>
                <a:latin typeface="Arial" pitchFamily="34" charset="0"/>
                <a:ea typeface="Times New Roman" pitchFamily="18" charset="0"/>
                <a:cs typeface="Arial" pitchFamily="34" charset="0"/>
              </a:rPr>
              <a:t> : p(</a:t>
            </a:r>
            <a:r>
              <a:rPr lang="pl-PL" sz="2400" b="1" i="1" dirty="0">
                <a:solidFill>
                  <a:prstClr val="black"/>
                </a:solidFill>
                <a:latin typeface="Arial" pitchFamily="34" charset="0"/>
                <a:ea typeface="Times New Roman" pitchFamily="18" charset="0"/>
                <a:cs typeface="Arial" pitchFamily="34" charset="0"/>
                <a:sym typeface="Symbol" pitchFamily="18" charset="2"/>
              </a:rPr>
              <a:t>x</a:t>
            </a:r>
            <a:r>
              <a:rPr lang="pl-PL" sz="2400" b="1" dirty="0">
                <a:solidFill>
                  <a:prstClr val="black"/>
                </a:solidFill>
                <a:latin typeface="Arial" pitchFamily="34" charset="0"/>
                <a:ea typeface="Times New Roman" pitchFamily="18" charset="0"/>
                <a:cs typeface="Arial" pitchFamily="34" charset="0"/>
                <a:sym typeface="Symbol" pitchFamily="18" charset="2"/>
              </a:rPr>
              <a:t>) }</a:t>
            </a:r>
            <a:endParaRPr lang="pl-PL" sz="2400" b="1" dirty="0">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5</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 		{ 5,10,15,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- 8</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+15=0 } =	 { 3, 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liczba n jest liczbą pierwszą i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15} = { 2,3,5,7,11,13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4</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+ 3: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 } = { 7, 11, 15,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 : </a:t>
            </a:r>
            <a:r>
              <a:rPr kumimoji="0" lang="pl-PL" sz="2000" b="1"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liczba pierwsza } = { 2, 3, 5, 7, ...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0"/>
            <a:ext cx="857256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Działania na zbiorach (operatory sumy mnogościowej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iloczynu mnogościowego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itd.  łatwo  zdefiniować korzystając z wcześniej wprowadzonego języka (formalizmu) rachunku zdań:</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27650" name="Rectangle 2"/>
          <p:cNvSpPr>
            <a:spLocks noChangeArrowheads="1"/>
          </p:cNvSpPr>
          <p:nvPr/>
        </p:nvSpPr>
        <p:spPr bwMode="auto">
          <a:xfrm>
            <a:off x="-285720" y="939847"/>
            <a:ext cx="9144000" cy="1829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lang="pl-PL" sz="2200" b="1" dirty="0" smtClean="0">
                <a:latin typeface="Arial" pitchFamily="34" charset="0"/>
                <a:ea typeface="Times New Roman" pitchFamily="18" charset="0"/>
                <a:cs typeface="Arial" pitchFamily="34"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Suma mnogościowa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lvl="0" eaLnBrk="0" fontAlgn="base" hangingPunct="0">
              <a:lnSpc>
                <a:spcPct val="150000"/>
              </a:lnSpc>
              <a:spcBef>
                <a:spcPct val="0"/>
              </a:spcBef>
              <a:spcAft>
                <a:spcPct val="0"/>
              </a:spcAft>
            </a:pPr>
            <a:r>
              <a:rPr lang="pl-PL" sz="2200" b="1" dirty="0" smtClean="0">
                <a:latin typeface="Arial" pitchFamily="34" charset="0"/>
                <a:ea typeface="Times New Roman" pitchFamily="18" charset="0"/>
                <a:cs typeface="Arial" pitchFamily="34" charset="0"/>
                <a:sym typeface="Symbol" pitchFamily="18" charset="2"/>
              </a:rPr>
              <a:t>      Iloczyn mnogościowy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a:p>
            <a:pPr lvl="0" eaLnBrk="0" fontAlgn="base" hangingPunct="0">
              <a:lnSpc>
                <a:spcPct val="150000"/>
              </a:lnSpc>
              <a:spcBef>
                <a:spcPct val="0"/>
              </a:spcBef>
              <a:spcAft>
                <a:spcPct val="0"/>
              </a:spcAft>
            </a:pPr>
            <a:r>
              <a:rPr lang="pl-PL" sz="2200" b="1" dirty="0" smtClean="0">
                <a:latin typeface="Arial" pitchFamily="34" charset="0"/>
                <a:ea typeface="Times New Roman" pitchFamily="18" charset="0"/>
                <a:cs typeface="Arial" pitchFamily="34" charset="0"/>
                <a:sym typeface="Symbol" pitchFamily="18" charset="2"/>
              </a:rPr>
              <a:t>      Różnica mnogościowa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 B = C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2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c</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200" b="0" i="0" u="none" strike="noStrike" cap="none" normalizeH="0" baseline="0" dirty="0" smtClean="0">
              <a:ln>
                <a:noFill/>
              </a:ln>
              <a:solidFill>
                <a:schemeClr val="tx1"/>
              </a:solidFill>
              <a:effectLst/>
              <a:latin typeface="Arial" pitchFamily="34" charset="0"/>
              <a:sym typeface="Symbol" pitchFamily="18" charset="2"/>
            </a:endParaRPr>
          </a:p>
        </p:txBody>
      </p:sp>
      <p:sp>
        <p:nvSpPr>
          <p:cNvPr id="27651" name="Rectangle 3"/>
          <p:cNvSpPr>
            <a:spLocks noChangeArrowheads="1"/>
          </p:cNvSpPr>
          <p:nvPr/>
        </p:nvSpPr>
        <p:spPr bwMode="auto">
          <a:xfrm>
            <a:off x="0" y="2786058"/>
            <a:ext cx="8929718" cy="21544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Różnica symetryczna</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C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C = {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 {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A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Zbiór pusty</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Inkluzja dwóch zbiorów		(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5" name="Symbol zastępczy numeru slajdu 4"/>
          <p:cNvSpPr>
            <a:spLocks noGrp="1"/>
          </p:cNvSpPr>
          <p:nvPr>
            <p:ph type="sldNum" sz="quarter" idx="12"/>
          </p:nvPr>
        </p:nvSpPr>
        <p:spPr/>
        <p:txBody>
          <a:bodyPr/>
          <a:lstStyle/>
          <a:p>
            <a:fld id="{AD0E5A88-7BC7-4173-BA3C-65B4C2B37C9C}" type="slidenum">
              <a:rPr lang="pl-PL" smtClean="0"/>
              <a:pPr/>
              <a:t>44</a:t>
            </a:fld>
            <a:endParaRPr lang="pl-PL"/>
          </a:p>
        </p:txBody>
      </p:sp>
      <p:pic>
        <p:nvPicPr>
          <p:cNvPr id="8" name="Obraz 7"/>
          <p:cNvPicPr/>
          <p:nvPr/>
        </p:nvPicPr>
        <p:blipFill>
          <a:blip r:embed="rId2" cstate="print"/>
          <a:srcRect/>
          <a:stretch>
            <a:fillRect/>
          </a:stretch>
        </p:blipFill>
        <p:spPr bwMode="auto">
          <a:xfrm>
            <a:off x="428596" y="4786322"/>
            <a:ext cx="7858148"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45</a:t>
            </a:fld>
            <a:endParaRPr lang="pl-PL"/>
          </a:p>
        </p:txBody>
      </p:sp>
      <p:sp>
        <p:nvSpPr>
          <p:cNvPr id="3" name="Prostokąt 2"/>
          <p:cNvSpPr/>
          <p:nvPr/>
        </p:nvSpPr>
        <p:spPr>
          <a:xfrm>
            <a:off x="285720" y="5288340"/>
            <a:ext cx="8286808" cy="1569660"/>
          </a:xfrm>
          <a:prstGeom prst="rect">
            <a:avLst/>
          </a:prstGeom>
        </p:spPr>
        <p:txBody>
          <a:bodyPr wrap="square">
            <a:spAutoFit/>
          </a:bodyPr>
          <a:lstStyle/>
          <a:p>
            <a:pPr lvl="0" fontAlgn="base">
              <a:spcBef>
                <a:spcPct val="0"/>
              </a:spcBef>
              <a:spcAft>
                <a:spcPct val="0"/>
              </a:spcAft>
            </a:pPr>
            <a:r>
              <a:rPr lang="pl-PL" b="1" dirty="0" smtClean="0">
                <a:latin typeface="Arial" pitchFamily="34" charset="0"/>
                <a:ea typeface="Times New Roman" pitchFamily="18" charset="0"/>
                <a:cs typeface="Arial" pitchFamily="34" charset="0"/>
              </a:rPr>
              <a:t>Z operatorów mnogościowych (działaniach na zbiorach) budować można wyrażenia (zdania) i jak poprzednio pytać się o ich prawdziwość lub nie: </a:t>
            </a:r>
          </a:p>
          <a:p>
            <a:pPr lvl="0" fontAlgn="base">
              <a:spcBef>
                <a:spcPct val="0"/>
              </a:spcBef>
              <a:spcAft>
                <a:spcPct val="0"/>
              </a:spcAft>
            </a:pPr>
            <a:r>
              <a:rPr lang="pl-PL" b="1" dirty="0" smtClean="0">
                <a:latin typeface="Arial" pitchFamily="34" charset="0"/>
                <a:ea typeface="Times New Roman" pitchFamily="18" charset="0"/>
                <a:cs typeface="Arial" pitchFamily="34" charset="0"/>
              </a:rPr>
              <a:t>Przykładowe zdania (wyrażenia, formuły) rachunku zbiorów:</a:t>
            </a:r>
          </a:p>
          <a:p>
            <a:pPr lvl="0" fontAlgn="base">
              <a:spcBef>
                <a:spcPct val="0"/>
              </a:spcBef>
              <a:spcAft>
                <a:spcPct val="0"/>
              </a:spcAft>
            </a:pPr>
            <a:endParaRPr lang="pl-PL" b="1" dirty="0" smtClean="0">
              <a:latin typeface="Arial" pitchFamily="34" charset="0"/>
              <a:ea typeface="Times New Roman" pitchFamily="18" charset="0"/>
              <a:cs typeface="Arial" pitchFamily="34" charset="0"/>
            </a:endParaRPr>
          </a:p>
          <a:p>
            <a:pPr lvl="0" fontAlgn="base">
              <a:spcBef>
                <a:spcPct val="0"/>
              </a:spcBef>
              <a:spcAft>
                <a:spcPct val="0"/>
              </a:spcAft>
            </a:pPr>
            <a:r>
              <a:rPr lang="pl-PL" sz="2400" b="1" dirty="0" smtClean="0">
                <a:latin typeface="Arial" pitchFamily="34" charset="0"/>
                <a:ea typeface="Times New Roman" pitchFamily="18" charset="0"/>
                <a:cs typeface="Arial" pitchFamily="34" charset="0"/>
              </a:rPr>
              <a:t>N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C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W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r>
              <a:rPr lang="pl-PL" sz="2400" b="1" dirty="0" smtClean="0">
                <a:latin typeface="Arial" pitchFamily="34" charset="0"/>
                <a:ea typeface="Times New Roman" pitchFamily="18" charset="0"/>
                <a:cs typeface="Arial" pitchFamily="34" charset="0"/>
                <a:sym typeface="Symbol" pitchFamily="18" charset="2"/>
              </a:rPr>
              <a:t>	;	</a:t>
            </a:r>
            <a:r>
              <a:rPr lang="pl-PL" sz="2400" b="1" dirty="0" smtClean="0">
                <a:latin typeface="Arial" pitchFamily="34" charset="0"/>
                <a:ea typeface="Times New Roman" pitchFamily="18" charset="0"/>
                <a:cs typeface="Arial" pitchFamily="34" charset="0"/>
              </a:rPr>
              <a:t> W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C</a:t>
            </a:r>
            <a:r>
              <a:rPr lang="pl-PL" sz="2400" b="1" dirty="0" smtClean="0">
                <a:latin typeface="Arial" pitchFamily="34" charset="0"/>
                <a:ea typeface="Times New Roman" pitchFamily="18" charset="0"/>
                <a:cs typeface="Arial" pitchFamily="34" charset="0"/>
                <a:sym typeface="Symbol" pitchFamily="18" charset="2"/>
              </a:rPr>
              <a:t>	;	</a:t>
            </a:r>
            <a:r>
              <a:rPr lang="pl-PL" sz="2400" b="1" dirty="0" smtClean="0">
                <a:latin typeface="Arial" pitchFamily="34" charset="0"/>
                <a:ea typeface="Times New Roman" pitchFamily="18" charset="0"/>
                <a:cs typeface="Arial" pitchFamily="34" charset="0"/>
              </a:rPr>
              <a:t> W </a:t>
            </a:r>
            <a:r>
              <a:rPr lang="pl-PL" sz="2400" b="1" dirty="0" smtClean="0">
                <a:latin typeface="Arial" pitchFamily="34" charset="0"/>
                <a:ea typeface="Times New Roman" pitchFamily="18" charset="0"/>
                <a:cs typeface="Arial" pitchFamily="34" charset="0"/>
                <a:sym typeface="Symbol" pitchFamily="18" charset="2"/>
              </a:rPr>
              <a:t></a:t>
            </a:r>
            <a:r>
              <a:rPr lang="pl-PL" sz="2400" b="1" dirty="0" smtClean="0">
                <a:latin typeface="Arial" pitchFamily="34" charset="0"/>
                <a:ea typeface="Times New Roman" pitchFamily="18" charset="0"/>
                <a:cs typeface="Arial" pitchFamily="34" charset="0"/>
              </a:rPr>
              <a:t> R</a:t>
            </a:r>
          </a:p>
        </p:txBody>
      </p:sp>
      <p:sp>
        <p:nvSpPr>
          <p:cNvPr id="325633" name="Rectangle 1"/>
          <p:cNvSpPr>
            <a:spLocks noChangeArrowheads="1"/>
          </p:cNvSpPr>
          <p:nvPr/>
        </p:nvSpPr>
        <p:spPr bwMode="auto">
          <a:xfrm>
            <a:off x="0" y="-47745"/>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Przykład 7</a:t>
            </a: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lvl="3" eaLnBrk="0" fontAlgn="base" hangingPunct="0">
              <a:spcBef>
                <a:spcPct val="0"/>
              </a:spcBef>
              <a:spcAft>
                <a:spcPct val="0"/>
              </a:spcAf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Niech A = { </a:t>
            </a:r>
            <a:r>
              <a:rPr kumimoji="0" lang="pl-PL"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c, d }, B = { </a:t>
            </a:r>
            <a:r>
              <a:rPr kumimoji="0" lang="pl-PL"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 e }</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lvl="3"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 a, b, c, d, e }</a:t>
            </a:r>
            <a:endParaRPr kumimoji="0" lang="pl-PL" sz="24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3"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 b, d }</a:t>
            </a:r>
            <a:endParaRPr kumimoji="0" lang="pl-PL" sz="24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3"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 B = { a, c }</a:t>
            </a:r>
            <a:endParaRPr kumimoji="0" lang="pl-PL" sz="24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3" eaLnBrk="0" fontAlgn="base" hangingPunct="0">
              <a:spcBef>
                <a:spcPct val="0"/>
              </a:spcBef>
              <a:spcAft>
                <a:spcPct val="0"/>
              </a:spcAf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 a, c, e } </a:t>
            </a:r>
            <a:endPar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graphicFrame>
        <p:nvGraphicFramePr>
          <p:cNvPr id="325640" name="Object 8"/>
          <p:cNvGraphicFramePr>
            <a:graphicFrameLocks noChangeAspect="1"/>
          </p:cNvGraphicFramePr>
          <p:nvPr>
            <p:extLst>
              <p:ext uri="{D42A27DB-BD31-4B8C-83A1-F6EECF244321}">
                <p14:modId xmlns:p14="http://schemas.microsoft.com/office/powerpoint/2010/main" val="179913140"/>
              </p:ext>
            </p:extLst>
          </p:nvPr>
        </p:nvGraphicFramePr>
        <p:xfrm>
          <a:off x="6687186" y="2397178"/>
          <a:ext cx="1221563" cy="353507"/>
        </p:xfrm>
        <a:graphic>
          <a:graphicData uri="http://schemas.openxmlformats.org/presentationml/2006/ole">
            <mc:AlternateContent xmlns:mc="http://schemas.openxmlformats.org/markup-compatibility/2006">
              <mc:Choice xmlns:v="urn:schemas-microsoft-com:vml" Requires="v">
                <p:oleObj spid="_x0000_s325668" name="Równanie" r:id="rId3" imgW="622080" imgH="177480" progId="Equation.3">
                  <p:embed/>
                </p:oleObj>
              </mc:Choice>
              <mc:Fallback>
                <p:oleObj name="Równanie" r:id="rId3" imgW="622080" imgH="1774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186" y="2397178"/>
                        <a:ext cx="1221563" cy="353507"/>
                      </a:xfrm>
                      <a:prstGeom prst="rect">
                        <a:avLst/>
                      </a:prstGeom>
                      <a:noFill/>
                      <a:extLst/>
                    </p:spPr>
                  </p:pic>
                </p:oleObj>
              </mc:Fallback>
            </mc:AlternateContent>
          </a:graphicData>
        </a:graphic>
      </p:graphicFrame>
      <p:grpSp>
        <p:nvGrpSpPr>
          <p:cNvPr id="325634" name="Group 2"/>
          <p:cNvGrpSpPr>
            <a:grpSpLocks/>
          </p:cNvGrpSpPr>
          <p:nvPr/>
        </p:nvGrpSpPr>
        <p:grpSpPr bwMode="auto">
          <a:xfrm>
            <a:off x="5786446" y="3214686"/>
            <a:ext cx="2071702" cy="1428760"/>
            <a:chOff x="4777" y="7717"/>
            <a:chExt cx="1288" cy="1288"/>
          </a:xfrm>
        </p:grpSpPr>
        <p:sp>
          <p:nvSpPr>
            <p:cNvPr id="325639" name="Oval 7" descr="Jasny ukośny w górę"/>
            <p:cNvSpPr>
              <a:spLocks noChangeArrowheads="1"/>
            </p:cNvSpPr>
            <p:nvPr/>
          </p:nvSpPr>
          <p:spPr bwMode="auto">
            <a:xfrm>
              <a:off x="4777" y="7717"/>
              <a:ext cx="1288" cy="1288"/>
            </a:xfrm>
            <a:prstGeom prst="ellipse">
              <a:avLst/>
            </a:prstGeom>
            <a:pattFill prst="ltUpDiag">
              <a:fgClr>
                <a:srgbClr val="000000"/>
              </a:fgClr>
              <a:bgClr>
                <a:srgbClr val="FFFFFF"/>
              </a:bgClr>
            </a:patt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638" name="Oval 6"/>
            <p:cNvSpPr>
              <a:spLocks noChangeArrowheads="1"/>
            </p:cNvSpPr>
            <p:nvPr/>
          </p:nvSpPr>
          <p:spPr bwMode="auto">
            <a:xfrm>
              <a:off x="5281" y="8165"/>
              <a:ext cx="644" cy="64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637" name="Text Box 5"/>
            <p:cNvSpPr txBox="1">
              <a:spLocks noChangeArrowheads="1"/>
            </p:cNvSpPr>
            <p:nvPr/>
          </p:nvSpPr>
          <p:spPr bwMode="auto">
            <a:xfrm>
              <a:off x="5113" y="7745"/>
              <a:ext cx="812" cy="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100" b="0" i="0" u="none" strike="noStrike" cap="none" normalizeH="0" baseline="0" smtClean="0">
                  <a:ln>
                    <a:noFill/>
                  </a:ln>
                  <a:solidFill>
                    <a:schemeClr val="tx1"/>
                  </a:solidFill>
                  <a:effectLst/>
                  <a:latin typeface="Arial" pitchFamily="34" charset="0"/>
                  <a:ea typeface="Times New Roman" pitchFamily="18" charset="0"/>
                </a:rPr>
                <a:t>U</a:t>
              </a:r>
              <a:endParaRPr kumimoji="0" lang="pl-PL" sz="1800" b="0" i="0" u="none" strike="noStrike" cap="none" normalizeH="0" baseline="0" smtClean="0">
                <a:ln>
                  <a:noFill/>
                </a:ln>
                <a:solidFill>
                  <a:schemeClr val="tx1"/>
                </a:solidFill>
                <a:effectLst/>
                <a:latin typeface="Arial" pitchFamily="34" charset="0"/>
              </a:endParaRPr>
            </a:p>
          </p:txBody>
        </p:sp>
        <p:sp>
          <p:nvSpPr>
            <p:cNvPr id="325636" name="Text Box 4"/>
            <p:cNvSpPr txBox="1">
              <a:spLocks noChangeArrowheads="1"/>
            </p:cNvSpPr>
            <p:nvPr/>
          </p:nvSpPr>
          <p:spPr bwMode="auto">
            <a:xfrm>
              <a:off x="4833" y="8193"/>
              <a:ext cx="560" cy="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100" b="0" i="0" u="none" strike="noStrike" cap="none" normalizeH="0" baseline="0" smtClean="0">
                  <a:ln>
                    <a:noFill/>
                  </a:ln>
                  <a:solidFill>
                    <a:schemeClr val="tx1"/>
                  </a:solidFill>
                  <a:effectLst/>
                  <a:latin typeface="Arial" pitchFamily="34" charset="0"/>
                  <a:ea typeface="Times New Roman" pitchFamily="18" charset="0"/>
                </a:rPr>
                <a:t>A’</a:t>
              </a:r>
              <a:endParaRPr kumimoji="0" lang="pl-PL" sz="1800" b="0" i="0" u="none" strike="noStrike" cap="none" normalizeH="0" baseline="0" smtClean="0">
                <a:ln>
                  <a:noFill/>
                </a:ln>
                <a:solidFill>
                  <a:schemeClr val="tx1"/>
                </a:solidFill>
                <a:effectLst/>
                <a:latin typeface="Arial" pitchFamily="34" charset="0"/>
              </a:endParaRPr>
            </a:p>
          </p:txBody>
        </p:sp>
        <p:sp>
          <p:nvSpPr>
            <p:cNvPr id="325635" name="Text Box 3"/>
            <p:cNvSpPr txBox="1">
              <a:spLocks noChangeArrowheads="1"/>
            </p:cNvSpPr>
            <p:nvPr/>
          </p:nvSpPr>
          <p:spPr bwMode="auto">
            <a:xfrm>
              <a:off x="5337" y="8277"/>
              <a:ext cx="532" cy="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100" b="0" i="0" u="none" strike="noStrike" cap="none" normalizeH="0" baseline="0" smtClean="0">
                  <a:ln>
                    <a:noFill/>
                  </a:ln>
                  <a:solidFill>
                    <a:schemeClr val="tx1"/>
                  </a:solidFill>
                  <a:effectLst/>
                  <a:latin typeface="Arial" pitchFamily="34" charset="0"/>
                  <a:ea typeface="Times New Roman" pitchFamily="18" charset="0"/>
                </a:rPr>
                <a:t>A</a:t>
              </a:r>
              <a:endParaRPr kumimoji="0" lang="pl-PL" sz="1800" b="0" i="0" u="none" strike="noStrike" cap="none" normalizeH="0" baseline="0" smtClean="0">
                <a:ln>
                  <a:noFill/>
                </a:ln>
                <a:solidFill>
                  <a:schemeClr val="tx1"/>
                </a:solidFill>
                <a:effectLst/>
                <a:latin typeface="Arial" pitchFamily="34" charset="0"/>
              </a:endParaRPr>
            </a:p>
          </p:txBody>
        </p:sp>
      </p:grpSp>
      <p:sp>
        <p:nvSpPr>
          <p:cNvPr id="325641" name="Rectangle 9"/>
          <p:cNvSpPr>
            <a:spLocks noChangeArrowheads="1"/>
          </p:cNvSpPr>
          <p:nvPr/>
        </p:nvSpPr>
        <p:spPr bwMode="auto">
          <a:xfrm>
            <a:off x="-986280" y="2361697"/>
            <a:ext cx="8873919"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Dopełnienie  zbioru  A (do</a:t>
            </a:r>
            <a:r>
              <a:rPr kumimoji="0" lang="pl-PL" sz="20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przestrzeni</a:t>
            </a:r>
            <a:r>
              <a:rPr kumimoji="0" lang="pl-PL" sz="20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 )  oznaczamy A’  ; </a:t>
            </a:r>
            <a:endParaRPr kumimoji="0" lang="pl-PL" sz="200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 </a:t>
            </a:r>
            <a:r>
              <a:rPr kumimoji="0" lang="pl-PL" sz="20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sz="20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U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x</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 </a:t>
            </a:r>
            <a:endParaRPr kumimoji="0" lang="pl-PL" sz="11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endParaRPr>
          </a:p>
        </p:txBody>
      </p:sp>
      <p:sp>
        <p:nvSpPr>
          <p:cNvPr id="325642" name="Rectangle 10"/>
          <p:cNvSpPr>
            <a:spLocks noChangeArrowheads="1"/>
          </p:cNvSpPr>
          <p:nvPr/>
        </p:nvSpPr>
        <p:spPr bwMode="auto">
          <a:xfrm>
            <a:off x="0" y="638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5646" name="Rectangle 14"/>
          <p:cNvSpPr>
            <a:spLocks noChangeArrowheads="1"/>
          </p:cNvSpPr>
          <p:nvPr/>
        </p:nvSpPr>
        <p:spPr bwMode="auto">
          <a:xfrm>
            <a:off x="179512" y="2659223"/>
            <a:ext cx="9144000" cy="25391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800" b="0" i="0" u="none" strike="noStrike" cap="none" normalizeH="0" baseline="0" dirty="0" smtClean="0">
                <a:ln>
                  <a:noFill/>
                </a:ln>
                <a:solidFill>
                  <a:schemeClr val="tx1"/>
                </a:solidFill>
                <a:effectLst/>
                <a:latin typeface="Arial" pitchFamily="34" charset="0"/>
              </a:rPr>
              <a:t/>
            </a:r>
            <a:br>
              <a:rPr kumimoji="0" lang="pl-PL" sz="800" b="0" i="0" u="none" strike="noStrike" cap="none" normalizeH="0" baseline="0" dirty="0" smtClean="0">
                <a:ln>
                  <a:noFill/>
                </a:ln>
                <a:solidFill>
                  <a:schemeClr val="tx1"/>
                </a:solidFill>
                <a:effectLst/>
                <a:latin typeface="Arial" pitchFamily="34" charset="0"/>
              </a:rPr>
            </a:b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Interpretacja geometryczna dopełnienia zbioru</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Przykład</a:t>
            </a:r>
            <a:endParaRPr kumimoji="0" lang="pl-PL"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Jeżeli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U=N</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oraz</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 </a:t>
            </a:r>
            <a:r>
              <a:rPr kumimoji="0" lang="en-U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 </a:t>
            </a:r>
            <a:r>
              <a:rPr kumimoji="0" lang="en-US"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t>
            </a:r>
            <a:r>
              <a:rPr kumimoji="0" lang="en-US" sz="2000" b="0" i="1"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2</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 }, to A’ = {1}</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 { 1, 3, 5, … }, to A’ = { 2, 4,  6, … }</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100" b="0" i="0" u="none" strike="noStrike" cap="none" normalizeH="0" baseline="0" dirty="0" smtClean="0">
              <a:ln>
                <a:noFill/>
              </a:ln>
              <a:solidFill>
                <a:schemeClr val="tx1"/>
              </a:solidFill>
              <a:effectLst/>
              <a:latin typeface="Times New Roman" pitchFamily="18" charset="0"/>
              <a:ea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9728" name="Rectangle 32"/>
          <p:cNvSpPr>
            <a:spLocks noChangeArrowheads="1"/>
          </p:cNvSpPr>
          <p:nvPr/>
        </p:nvSpPr>
        <p:spPr bwMode="auto">
          <a:xfrm>
            <a:off x="2247900" y="1828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200" b="0" i="0" u="none" strike="noStrike" cap="none" normalizeH="0" baseline="0" smtClean="0">
                <a:ln>
                  <a:noFill/>
                </a:ln>
                <a:solidFill>
                  <a:schemeClr val="tx1"/>
                </a:solidFill>
                <a:effectLst/>
                <a:latin typeface="Arial" pitchFamily="34" charset="0"/>
                <a:ea typeface="Times New Roman" pitchFamily="18" charset="0"/>
              </a:rPr>
              <a:t> </a:t>
            </a:r>
            <a:endParaRPr kumimoji="0" lang="pl-PL"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smtClean="0">
              <a:ln>
                <a:noFill/>
              </a:ln>
              <a:solidFill>
                <a:schemeClr val="tx1"/>
              </a:solidFill>
              <a:effectLst/>
              <a:latin typeface="Arial" pitchFamily="34" charset="0"/>
            </a:endParaRPr>
          </a:p>
        </p:txBody>
      </p:sp>
      <p:sp>
        <p:nvSpPr>
          <p:cNvPr id="27" name="Symbol zastępczy numeru slajdu 26"/>
          <p:cNvSpPr>
            <a:spLocks noGrp="1"/>
          </p:cNvSpPr>
          <p:nvPr>
            <p:ph type="sldNum" sz="quarter" idx="12"/>
          </p:nvPr>
        </p:nvSpPr>
        <p:spPr/>
        <p:txBody>
          <a:bodyPr/>
          <a:lstStyle/>
          <a:p>
            <a:fld id="{AD0E5A88-7BC7-4173-BA3C-65B4C2B37C9C}" type="slidenum">
              <a:rPr lang="pl-PL" smtClean="0"/>
              <a:pPr/>
              <a:t>46</a:t>
            </a:fld>
            <a:endParaRPr lang="pl-PL"/>
          </a:p>
        </p:txBody>
      </p:sp>
      <p:grpSp>
        <p:nvGrpSpPr>
          <p:cNvPr id="31" name="Grupa 30"/>
          <p:cNvGrpSpPr/>
          <p:nvPr/>
        </p:nvGrpSpPr>
        <p:grpSpPr>
          <a:xfrm>
            <a:off x="285720" y="2000240"/>
            <a:ext cx="8358246" cy="4643470"/>
            <a:chOff x="428596" y="428604"/>
            <a:chExt cx="8358246" cy="5143536"/>
          </a:xfrm>
        </p:grpSpPr>
        <p:sp>
          <p:nvSpPr>
            <p:cNvPr id="40" name="Elipsa 39"/>
            <p:cNvSpPr/>
            <p:nvPr/>
          </p:nvSpPr>
          <p:spPr>
            <a:xfrm>
              <a:off x="4071934" y="4714884"/>
              <a:ext cx="857256" cy="7858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706" name="Oval 10"/>
            <p:cNvSpPr>
              <a:spLocks noChangeArrowheads="1"/>
            </p:cNvSpPr>
            <p:nvPr/>
          </p:nvSpPr>
          <p:spPr bwMode="auto">
            <a:xfrm>
              <a:off x="1857356" y="1428736"/>
              <a:ext cx="687388" cy="5810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29707" name="Rectangle 11"/>
            <p:cNvSpPr>
              <a:spLocks noChangeArrowheads="1"/>
            </p:cNvSpPr>
            <p:nvPr/>
          </p:nvSpPr>
          <p:spPr bwMode="auto">
            <a:xfrm>
              <a:off x="3571868" y="428604"/>
              <a:ext cx="18573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B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9720" name="Oval 24"/>
            <p:cNvSpPr>
              <a:spLocks noChangeArrowheads="1"/>
            </p:cNvSpPr>
            <p:nvPr/>
          </p:nvSpPr>
          <p:spPr bwMode="auto">
            <a:xfrm>
              <a:off x="1071538" y="3071810"/>
              <a:ext cx="687388" cy="5810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pl-PL" b="1" dirty="0" smtClean="0">
                  <a:latin typeface="Arial" pitchFamily="34" charset="0"/>
                  <a:ea typeface="Times New Roman" pitchFamily="18" charset="0"/>
                </a:rPr>
                <a:t>A</a:t>
              </a:r>
              <a:endParaRPr lang="pl-PL" sz="2800" dirty="0" smtClean="0">
                <a:latin typeface="Arial" pitchFamily="34" charset="0"/>
              </a:endParaRPr>
            </a:p>
          </p:txBody>
        </p:sp>
        <p:sp>
          <p:nvSpPr>
            <p:cNvPr id="29719" name="Oval 23"/>
            <p:cNvSpPr>
              <a:spLocks noChangeArrowheads="1"/>
            </p:cNvSpPr>
            <p:nvPr/>
          </p:nvSpPr>
          <p:spPr bwMode="auto">
            <a:xfrm>
              <a:off x="1500166" y="4714884"/>
              <a:ext cx="785818" cy="78581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29712" name="Oval 16"/>
            <p:cNvSpPr>
              <a:spLocks noChangeArrowheads="1"/>
            </p:cNvSpPr>
            <p:nvPr/>
          </p:nvSpPr>
          <p:spPr bwMode="auto">
            <a:xfrm>
              <a:off x="928662" y="1428736"/>
              <a:ext cx="771525" cy="665163"/>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29711" name="Oval 15"/>
            <p:cNvSpPr>
              <a:spLocks noChangeArrowheads="1"/>
            </p:cNvSpPr>
            <p:nvPr/>
          </p:nvSpPr>
          <p:spPr bwMode="auto">
            <a:xfrm>
              <a:off x="571472" y="4643446"/>
              <a:ext cx="1057277" cy="928694"/>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29715" name="Oval 19"/>
            <p:cNvSpPr>
              <a:spLocks noChangeArrowheads="1"/>
            </p:cNvSpPr>
            <p:nvPr/>
          </p:nvSpPr>
          <p:spPr bwMode="auto">
            <a:xfrm>
              <a:off x="1000100" y="2928934"/>
              <a:ext cx="1343025" cy="920750"/>
            </a:xfrm>
            <a:prstGeom prst="ellips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29722" name="Rectangle 26"/>
            <p:cNvSpPr>
              <a:spLocks noChangeArrowheads="1"/>
            </p:cNvSpPr>
            <p:nvPr/>
          </p:nvSpPr>
          <p:spPr bwMode="auto">
            <a:xfrm>
              <a:off x="428596" y="1071546"/>
              <a:ext cx="157163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1. </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endParaRPr kumimoji="0" lang="pl-PL" b="0" i="0" u="none" strike="noStrike" cap="none" normalizeH="0" baseline="0" dirty="0" smtClean="0">
                <a:ln>
                  <a:noFill/>
                </a:ln>
                <a:solidFill>
                  <a:schemeClr val="tx1"/>
                </a:solidFill>
                <a:effectLst/>
                <a:latin typeface="Arial" pitchFamily="34" charset="0"/>
              </a:endParaRPr>
            </a:p>
          </p:txBody>
        </p:sp>
        <p:sp>
          <p:nvSpPr>
            <p:cNvPr id="29723" name="Rectangle 27"/>
            <p:cNvSpPr>
              <a:spLocks noChangeArrowheads="1"/>
            </p:cNvSpPr>
            <p:nvPr/>
          </p:nvSpPr>
          <p:spPr bwMode="auto">
            <a:xfrm>
              <a:off x="3143240" y="1357298"/>
              <a:ext cx="514353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B = A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a:rPr>
                <a:t></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endParaRPr kumimoji="0" lang="pl-PL" b="0" i="0" u="none" strike="noStrike" cap="none" normalizeH="0" baseline="0" dirty="0" smtClean="0">
                <a:ln>
                  <a:noFill/>
                </a:ln>
                <a:solidFill>
                  <a:schemeClr val="tx1"/>
                </a:solidFill>
                <a:effectLst/>
                <a:latin typeface="Arial" pitchFamily="34" charset="0"/>
              </a:endParaRPr>
            </a:p>
          </p:txBody>
        </p:sp>
        <p:sp>
          <p:nvSpPr>
            <p:cNvPr id="29724" name="Rectangle 28"/>
            <p:cNvSpPr>
              <a:spLocks noChangeArrowheads="1"/>
            </p:cNvSpPr>
            <p:nvPr/>
          </p:nvSpPr>
          <p:spPr bwMode="auto">
            <a:xfrm>
              <a:off x="571472" y="2571744"/>
              <a:ext cx="107157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2. A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B</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9725" name="Rectangle 29"/>
            <p:cNvSpPr>
              <a:spLocks noChangeArrowheads="1"/>
            </p:cNvSpPr>
            <p:nvPr/>
          </p:nvSpPr>
          <p:spPr bwMode="auto">
            <a:xfrm>
              <a:off x="3000364" y="2857496"/>
              <a:ext cx="54292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 \ B = </a:t>
              </a:r>
              <a:r>
                <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sym typeface="Symbol" pitchFamily="18" charset="2"/>
                </a:rPr>
                <a:t>,   A </a:t>
              </a:r>
              <a:r>
                <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cs typeface="Arial" pitchFamily="34" charset="0"/>
                </a:rPr>
                <a:t> B = A</a:t>
              </a:r>
              <a:r>
                <a:rPr kumimoji="0" lang="en-US" b="0" i="0" u="none" strike="noStrike" cap="none" normalizeH="0" baseline="0" dirty="0" smtClean="0">
                  <a:ln>
                    <a:noFill/>
                  </a:ln>
                  <a:solidFill>
                    <a:schemeClr val="tx1"/>
                  </a:solidFill>
                  <a:effectLst/>
                  <a:latin typeface="Arial" pitchFamily="34" charset="0"/>
                  <a:cs typeface="Arial" pitchFamily="34" charset="0"/>
                  <a:sym typeface="Symbol" pitchFamily="18" charset="2"/>
                </a:rPr>
                <a:t>	, </a:t>
              </a:r>
              <a:r>
                <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cs typeface="Arial" pitchFamily="34" charset="0"/>
                </a:rPr>
                <a:t> A</a:t>
              </a:r>
              <a:endParaRPr kumimoji="0" lang="pl-PL" b="0" i="0" u="none" strike="noStrike" cap="none" normalizeH="0" baseline="0" dirty="0" smtClean="0">
                <a:ln>
                  <a:noFill/>
                </a:ln>
                <a:solidFill>
                  <a:schemeClr val="tx1"/>
                </a:solidFill>
                <a:effectLst/>
                <a:latin typeface="Arial" pitchFamily="34" charset="0"/>
                <a:sym typeface="Symbol" pitchFamily="18" charset="2"/>
              </a:endParaRPr>
            </a:p>
          </p:txBody>
        </p:sp>
        <p:sp>
          <p:nvSpPr>
            <p:cNvPr id="29727" name="Rectangle 31"/>
            <p:cNvSpPr>
              <a:spLocks noChangeArrowheads="1"/>
            </p:cNvSpPr>
            <p:nvPr/>
          </p:nvSpPr>
          <p:spPr bwMode="auto">
            <a:xfrm>
              <a:off x="3071802" y="4500570"/>
              <a:ext cx="571504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800" b="0" i="0" u="none" strike="noStrike" cap="none" normalizeH="0" baseline="0" dirty="0" smtClean="0">
                  <a:ln>
                    <a:noFill/>
                  </a:ln>
                  <a:solidFill>
                    <a:schemeClr val="tx1"/>
                  </a:solidFill>
                  <a:effectLst/>
                  <a:latin typeface="Arial" pitchFamily="34" charset="0"/>
                </a:rPr>
                <a:t/>
              </a:r>
              <a:br>
                <a:rPr kumimoji="0" lang="pl-PL" sz="800" b="0" i="0" u="none" strike="noStrike" cap="none" normalizeH="0" baseline="0" dirty="0" smtClean="0">
                  <a:ln>
                    <a:noFill/>
                  </a:ln>
                  <a:solidFill>
                    <a:schemeClr val="tx1"/>
                  </a:solidFill>
                  <a:effectLst/>
                  <a:latin typeface="Arial" pitchFamily="34" charset="0"/>
                </a:rPr>
              </a:br>
              <a:endParaRPr kumimoji="0" lang="pl-PL"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B =		,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a:rPr>
                <a: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p>
          </p:txBody>
        </p:sp>
        <p:sp>
          <p:nvSpPr>
            <p:cNvPr id="34" name="Prostokąt 33"/>
            <p:cNvSpPr/>
            <p:nvPr/>
          </p:nvSpPr>
          <p:spPr>
            <a:xfrm>
              <a:off x="1142976" y="1500174"/>
              <a:ext cx="351378"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ea typeface="Times New Roman" pitchFamily="18" charset="0"/>
                </a:rPr>
                <a:t>A</a:t>
              </a:r>
              <a:endParaRPr lang="pl-PL" sz="2800" dirty="0" smtClean="0">
                <a:latin typeface="Arial" pitchFamily="34" charset="0"/>
              </a:endParaRPr>
            </a:p>
          </p:txBody>
        </p:sp>
        <p:sp>
          <p:nvSpPr>
            <p:cNvPr id="35" name="Prostokąt 34"/>
            <p:cNvSpPr/>
            <p:nvPr/>
          </p:nvSpPr>
          <p:spPr>
            <a:xfrm>
              <a:off x="2000232" y="1500174"/>
              <a:ext cx="351378"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rPr>
                <a:t>B</a:t>
              </a:r>
              <a:endParaRPr lang="pl-PL" dirty="0" smtClean="0">
                <a:latin typeface="Arial" pitchFamily="34" charset="0"/>
              </a:endParaRPr>
            </a:p>
          </p:txBody>
        </p:sp>
        <p:sp>
          <p:nvSpPr>
            <p:cNvPr id="36" name="Prostokąt 35"/>
            <p:cNvSpPr/>
            <p:nvPr/>
          </p:nvSpPr>
          <p:spPr>
            <a:xfrm>
              <a:off x="1857356" y="3214686"/>
              <a:ext cx="351378"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ea typeface="Times New Roman" pitchFamily="18" charset="0"/>
                </a:rPr>
                <a:t>B</a:t>
              </a:r>
              <a:endParaRPr lang="pl-PL" sz="2800" dirty="0" smtClean="0">
                <a:latin typeface="Arial" pitchFamily="34" charset="0"/>
              </a:endParaRPr>
            </a:p>
          </p:txBody>
        </p:sp>
        <p:sp>
          <p:nvSpPr>
            <p:cNvPr id="37" name="Prostokąt 36"/>
            <p:cNvSpPr/>
            <p:nvPr/>
          </p:nvSpPr>
          <p:spPr>
            <a:xfrm>
              <a:off x="571472" y="4143380"/>
              <a:ext cx="1509196"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ea typeface="Calibri" pitchFamily="34" charset="0"/>
                  <a:cs typeface="Arial" pitchFamily="34" charset="0"/>
                  <a:sym typeface="Symbol" pitchFamily="18" charset="2"/>
                </a:rPr>
                <a:t>3. </a:t>
              </a:r>
              <a:r>
                <a:rPr lang="en-US" b="1" dirty="0" smtClean="0">
                  <a:latin typeface="Arial" pitchFamily="34" charset="0"/>
                  <a:ea typeface="Calibri" pitchFamily="34" charset="0"/>
                  <a:cs typeface="Arial" pitchFamily="34" charset="0"/>
                  <a:sym typeface="Symbol" pitchFamily="18" charset="2"/>
                </a:rPr>
                <a:t>A </a:t>
              </a:r>
              <a:r>
                <a:rPr lang="pl-PL" b="1" dirty="0" smtClean="0">
                  <a:latin typeface="Arial" pitchFamily="34" charset="0"/>
                  <a:ea typeface="Calibri" pitchFamily="34" charset="0"/>
                  <a:cs typeface="Arial" pitchFamily="34" charset="0"/>
                  <a:sym typeface="Symbol" pitchFamily="18" charset="2"/>
                </a:rPr>
                <a:t></a:t>
              </a:r>
              <a:r>
                <a:rPr lang="en-US" b="1" dirty="0" smtClean="0">
                  <a:latin typeface="Arial" pitchFamily="34" charset="0"/>
                  <a:ea typeface="Calibri" pitchFamily="34" charset="0"/>
                  <a:cs typeface="Arial" pitchFamily="34" charset="0"/>
                </a:rPr>
                <a:t> B </a:t>
              </a:r>
              <a:r>
                <a:rPr lang="pl-PL" b="1" dirty="0" smtClean="0">
                  <a:latin typeface="Arial" pitchFamily="34" charset="0"/>
                  <a:ea typeface="Calibri" pitchFamily="34" charset="0"/>
                  <a:cs typeface="Arial" pitchFamily="34" charset="0"/>
                  <a:sym typeface="Symbol" pitchFamily="18" charset="2"/>
                </a:rPr>
                <a:t></a:t>
              </a:r>
              <a:r>
                <a:rPr lang="en-US" b="1" dirty="0" smtClean="0">
                  <a:latin typeface="Arial" pitchFamily="34" charset="0"/>
                  <a:ea typeface="Calibri" pitchFamily="34" charset="0"/>
                  <a:cs typeface="Arial" pitchFamily="34" charset="0"/>
                </a:rPr>
                <a:t> </a:t>
              </a:r>
              <a:r>
                <a:rPr lang="pl-PL" b="1" dirty="0" smtClean="0">
                  <a:latin typeface="Arial" pitchFamily="34" charset="0"/>
                  <a:ea typeface="Calibri" pitchFamily="34" charset="0"/>
                  <a:cs typeface="Arial" pitchFamily="34" charset="0"/>
                  <a:sym typeface="Symbol" pitchFamily="18" charset="2"/>
                </a:rPr>
                <a:t></a:t>
              </a:r>
              <a:endParaRPr lang="pl-PL" sz="1000" dirty="0" smtClean="0">
                <a:latin typeface="Arial" pitchFamily="34" charset="0"/>
              </a:endParaRPr>
            </a:p>
          </p:txBody>
        </p:sp>
        <p:sp>
          <p:nvSpPr>
            <p:cNvPr id="38" name="Prostokąt 37"/>
            <p:cNvSpPr/>
            <p:nvPr/>
          </p:nvSpPr>
          <p:spPr>
            <a:xfrm>
              <a:off x="928662" y="4857760"/>
              <a:ext cx="351378"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ea typeface="Times New Roman" pitchFamily="18" charset="0"/>
                </a:rPr>
                <a:t>A</a:t>
              </a:r>
              <a:endParaRPr lang="pl-PL" sz="2800" dirty="0" smtClean="0">
                <a:latin typeface="Arial" pitchFamily="34" charset="0"/>
              </a:endParaRPr>
            </a:p>
          </p:txBody>
        </p:sp>
        <p:sp>
          <p:nvSpPr>
            <p:cNvPr id="29" name="Prostokąt 28"/>
            <p:cNvSpPr/>
            <p:nvPr/>
          </p:nvSpPr>
          <p:spPr>
            <a:xfrm>
              <a:off x="1714480" y="4857760"/>
              <a:ext cx="351378" cy="369332"/>
            </a:xfrm>
            <a:prstGeom prst="rect">
              <a:avLst/>
            </a:prstGeom>
          </p:spPr>
          <p:txBody>
            <a:bodyPr wrap="none">
              <a:spAutoFit/>
            </a:bodyPr>
            <a:lstStyle/>
            <a:p>
              <a:pPr lvl="0" eaLnBrk="0" fontAlgn="base" hangingPunct="0">
                <a:spcBef>
                  <a:spcPct val="0"/>
                </a:spcBef>
                <a:spcAft>
                  <a:spcPct val="0"/>
                </a:spcAft>
              </a:pPr>
              <a:r>
                <a:rPr lang="pl-PL" b="1" dirty="0" smtClean="0">
                  <a:latin typeface="Arial" pitchFamily="34" charset="0"/>
                  <a:ea typeface="Times New Roman" pitchFamily="18" charset="0"/>
                </a:rPr>
                <a:t>B</a:t>
              </a:r>
              <a:endParaRPr lang="pl-PL" sz="2800" dirty="0" smtClean="0">
                <a:latin typeface="Arial" pitchFamily="34" charset="0"/>
              </a:endParaRPr>
            </a:p>
          </p:txBody>
        </p:sp>
        <p:sp>
          <p:nvSpPr>
            <p:cNvPr id="32" name="Elipsa 31"/>
            <p:cNvSpPr/>
            <p:nvPr/>
          </p:nvSpPr>
          <p:spPr>
            <a:xfrm>
              <a:off x="8001024" y="4929198"/>
              <a:ext cx="142876" cy="2857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Prostokąt 46"/>
            <p:cNvSpPr/>
            <p:nvPr/>
          </p:nvSpPr>
          <p:spPr>
            <a:xfrm>
              <a:off x="4929190" y="4857760"/>
              <a:ext cx="142876" cy="523220"/>
            </a:xfrm>
            <a:prstGeom prst="rect">
              <a:avLst/>
            </a:prstGeom>
            <a:solidFill>
              <a:schemeClr val="bg1"/>
            </a:solidFill>
            <a:ln>
              <a:solidFill>
                <a:schemeClr val="bg1">
                  <a:alpha val="0"/>
                </a:schemeClr>
              </a:solidFill>
            </a:ln>
            <a:effectLst>
              <a:outerShdw blurRad="50800" dist="50800" dir="5400000" algn="ctr" rotWithShape="0">
                <a:schemeClr val="bg1"/>
              </a:outerShdw>
            </a:effectLst>
          </p:spPr>
          <p:txBody>
            <a:bodyPr wrap="square">
              <a:spAutoFit/>
            </a:bodyPr>
            <a:lstStyle/>
            <a:p>
              <a:pPr lvl="0" eaLnBrk="0" fontAlgn="base" hangingPunct="0">
                <a:spcBef>
                  <a:spcPct val="0"/>
                </a:spcBef>
                <a:spcAft>
                  <a:spcPct val="0"/>
                </a:spcAft>
              </a:pPr>
              <a:endParaRPr lang="pl-PL" sz="2800" dirty="0" smtClean="0">
                <a:latin typeface="Arial" pitchFamily="34" charset="0"/>
              </a:endParaRPr>
            </a:p>
          </p:txBody>
        </p:sp>
        <p:sp>
          <p:nvSpPr>
            <p:cNvPr id="28" name="Elipsa 27"/>
            <p:cNvSpPr/>
            <p:nvPr/>
          </p:nvSpPr>
          <p:spPr>
            <a:xfrm>
              <a:off x="4786314" y="4929198"/>
              <a:ext cx="142876"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Elipsa 29"/>
            <p:cNvSpPr/>
            <p:nvPr/>
          </p:nvSpPr>
          <p:spPr>
            <a:xfrm>
              <a:off x="4857752" y="4786322"/>
              <a:ext cx="285752" cy="714380"/>
            </a:xfrm>
            <a:prstGeom prst="ellipse">
              <a:avLst/>
            </a:prstGeom>
            <a:solidFill>
              <a:schemeClr val="bg1"/>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33" name="Prostokąt 32"/>
          <p:cNvSpPr/>
          <p:nvPr/>
        </p:nvSpPr>
        <p:spPr>
          <a:xfrm>
            <a:off x="0" y="0"/>
            <a:ext cx="9001156" cy="1508105"/>
          </a:xfrm>
          <a:prstGeom prst="rect">
            <a:avLst/>
          </a:prstGeom>
        </p:spPr>
        <p:txBody>
          <a:bodyPr wrap="square">
            <a:spAutoFit/>
          </a:bodyPr>
          <a:lstStyle/>
          <a:p>
            <a:pPr lvl="0" fontAlgn="base">
              <a:spcBef>
                <a:spcPct val="0"/>
              </a:spcBef>
              <a:spcAft>
                <a:spcPct val="0"/>
              </a:spcAft>
            </a:pPr>
            <a:r>
              <a:rPr lang="pl-PL" b="1" dirty="0" smtClean="0">
                <a:latin typeface="Arial" pitchFamily="34" charset="0"/>
                <a:ea typeface="Times New Roman" pitchFamily="18" charset="0"/>
                <a:cs typeface="Arial" pitchFamily="34" charset="0"/>
              </a:rPr>
              <a:t>Z operatorów mnogościowych (działaniach na zbiorach) budować można wyrażenia (zdania) i jak poprzednio pytać się o ich prawdziwość lub nie: </a:t>
            </a:r>
          </a:p>
          <a:p>
            <a:pPr lvl="0" fontAlgn="base">
              <a:spcBef>
                <a:spcPct val="0"/>
              </a:spcBef>
              <a:spcAft>
                <a:spcPct val="0"/>
              </a:spcAft>
            </a:pPr>
            <a:r>
              <a:rPr lang="pl-PL" b="1" dirty="0" smtClean="0">
                <a:latin typeface="Arial" pitchFamily="34" charset="0"/>
                <a:ea typeface="Times New Roman" pitchFamily="18" charset="0"/>
                <a:cs typeface="Arial" pitchFamily="34" charset="0"/>
              </a:rPr>
              <a:t>Przykładowe zdania (wyrażenia, formuły) rachunku zbiorów:</a:t>
            </a:r>
          </a:p>
          <a:p>
            <a:pPr lvl="0" fontAlgn="base">
              <a:spcBef>
                <a:spcPct val="0"/>
              </a:spcBef>
              <a:spcAft>
                <a:spcPct val="0"/>
              </a:spcAft>
            </a:pPr>
            <a:endParaRPr lang="pl-PL" b="1" dirty="0" smtClean="0">
              <a:latin typeface="Arial" pitchFamily="34" charset="0"/>
              <a:ea typeface="Times New Roman" pitchFamily="18" charset="0"/>
              <a:cs typeface="Arial" pitchFamily="34" charset="0"/>
            </a:endParaRPr>
          </a:p>
          <a:p>
            <a:pPr lvl="0" fontAlgn="base">
              <a:spcBef>
                <a:spcPct val="0"/>
              </a:spcBef>
              <a:spcAft>
                <a:spcPct val="0"/>
              </a:spcAft>
            </a:pPr>
            <a:r>
              <a:rPr lang="pl-PL" sz="2000" b="1" dirty="0" smtClean="0">
                <a:latin typeface="Arial" pitchFamily="34" charset="0"/>
                <a:ea typeface="Times New Roman" pitchFamily="18" charset="0"/>
                <a:cs typeface="Arial" pitchFamily="34" charset="0"/>
              </a:rPr>
              <a:t>N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C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W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R</a:t>
            </a:r>
            <a:r>
              <a:rPr lang="pl-PL" sz="2000" b="1" dirty="0" smtClean="0">
                <a:latin typeface="Arial" pitchFamily="34" charset="0"/>
                <a:ea typeface="Times New Roman" pitchFamily="18" charset="0"/>
                <a:cs typeface="Arial" pitchFamily="34" charset="0"/>
                <a:sym typeface="Symbol" pitchFamily="18" charset="2"/>
              </a:rPr>
              <a:t>	;  </a:t>
            </a:r>
            <a:r>
              <a:rPr lang="pl-PL" sz="2000" b="1" dirty="0" smtClean="0">
                <a:latin typeface="Arial" pitchFamily="34" charset="0"/>
                <a:ea typeface="Times New Roman" pitchFamily="18" charset="0"/>
                <a:cs typeface="Arial" pitchFamily="34" charset="0"/>
              </a:rPr>
              <a:t> W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C</a:t>
            </a:r>
            <a:r>
              <a:rPr lang="pl-PL" sz="2000" b="1" dirty="0" smtClean="0">
                <a:latin typeface="Arial" pitchFamily="34" charset="0"/>
                <a:ea typeface="Times New Roman" pitchFamily="18" charset="0"/>
                <a:cs typeface="Arial" pitchFamily="34" charset="0"/>
                <a:sym typeface="Symbol" pitchFamily="18" charset="2"/>
              </a:rPr>
              <a:t>  ;  </a:t>
            </a:r>
            <a:r>
              <a:rPr lang="pl-PL" sz="2000" b="1" dirty="0" smtClean="0">
                <a:latin typeface="Arial" pitchFamily="34" charset="0"/>
                <a:ea typeface="Times New Roman" pitchFamily="18" charset="0"/>
                <a:cs typeface="Arial" pitchFamily="34" charset="0"/>
              </a:rPr>
              <a:t> W </a:t>
            </a:r>
            <a:r>
              <a:rPr lang="pl-PL" sz="2000" b="1" dirty="0" smtClean="0">
                <a:latin typeface="Arial" pitchFamily="34" charset="0"/>
                <a:ea typeface="Times New Roman" pitchFamily="18" charset="0"/>
                <a:cs typeface="Arial" pitchFamily="34" charset="0"/>
                <a:sym typeface="Symbol" pitchFamily="18" charset="2"/>
              </a:rPr>
              <a:t></a:t>
            </a:r>
            <a:r>
              <a:rPr lang="pl-PL" sz="2000" b="1" dirty="0" smtClean="0">
                <a:latin typeface="Arial" pitchFamily="34" charset="0"/>
                <a:ea typeface="Times New Roman" pitchFamily="18" charset="0"/>
                <a:cs typeface="Arial" pitchFamily="34" charset="0"/>
              </a:rPr>
              <a:t> R</a:t>
            </a:r>
            <a:r>
              <a:rPr lang="pl-PL" sz="2000" b="1" dirty="0" smtClean="0">
                <a:latin typeface="Arial" pitchFamily="34" charset="0"/>
                <a:ea typeface="Times New Roman" pitchFamily="18" charset="0"/>
                <a:cs typeface="Arial" pitchFamily="34" charset="0"/>
                <a:sym typeface="Symbol" pitchFamily="18" charset="2"/>
              </a:rPr>
              <a:t> ;  N \ W  =   ; W  </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W</a:t>
            </a:r>
            <a:r>
              <a:rPr lang="pl-PL" sz="2000" b="1" dirty="0" smtClean="0">
                <a:latin typeface="Arial" pitchFamily="34" charset="0"/>
                <a:ea typeface="Times New Roman" pitchFamily="18" charset="0"/>
                <a:cs typeface="Arial" pitchFamily="34" charset="0"/>
              </a:rPr>
              <a:t>  =  </a:t>
            </a:r>
            <a:r>
              <a:rPr lang="pl-PL" sz="2000" b="1" dirty="0" smtClean="0">
                <a:latin typeface="Arial" pitchFamily="34" charset="0"/>
                <a:ea typeface="Times New Roman" pitchFamily="18" charset="0"/>
                <a:cs typeface="Arial" pitchFamily="34" charset="0"/>
                <a:sym typeface="Symbol" pitchFamily="18" charset="2"/>
              </a:rPr>
              <a:t></a:t>
            </a:r>
            <a:endParaRPr lang="pl-PL" sz="2000" b="1" dirty="0" smtClean="0">
              <a:latin typeface="Arial" pitchFamily="34" charset="0"/>
              <a:ea typeface="Times New Roman" pitchFamily="18" charset="0"/>
              <a:cs typeface="Arial" pitchFamily="34" charset="0"/>
            </a:endParaRPr>
          </a:p>
        </p:txBody>
      </p:sp>
      <p:sp>
        <p:nvSpPr>
          <p:cNvPr id="39" name="Prostokąt 38"/>
          <p:cNvSpPr/>
          <p:nvPr/>
        </p:nvSpPr>
        <p:spPr>
          <a:xfrm>
            <a:off x="0" y="1571612"/>
            <a:ext cx="8157233" cy="400110"/>
          </a:xfrm>
          <a:prstGeom prst="rect">
            <a:avLst/>
          </a:prstGeom>
        </p:spPr>
        <p:txBody>
          <a:bodyPr wrap="none">
            <a:spAutoFit/>
          </a:bodyPr>
          <a:lstStyle/>
          <a:p>
            <a:r>
              <a:rPr lang="pl-PL" sz="2000" b="1" dirty="0" smtClean="0"/>
              <a:t>Prawdziwość tego typu formuł można sprawdzać metodą diagramów </a:t>
            </a:r>
            <a:r>
              <a:rPr lang="pl-PL" sz="2000" b="1" dirty="0" err="1" smtClean="0"/>
              <a:t>Venna</a:t>
            </a: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47</a:t>
            </a:fld>
            <a:endParaRPr lang="pl-PL"/>
          </a:p>
        </p:txBody>
      </p:sp>
      <p:sp>
        <p:nvSpPr>
          <p:cNvPr id="3" name="Rectangle 1"/>
          <p:cNvSpPr>
            <a:spLocks noChangeArrowheads="1"/>
          </p:cNvSpPr>
          <p:nvPr/>
        </p:nvSpPr>
        <p:spPr bwMode="auto">
          <a:xfrm>
            <a:off x="-108520" y="737510"/>
            <a:ext cx="91440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 B = B \ A</a:t>
            </a:r>
            <a:endParaRPr kumimoji="0" lang="pl-PL"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b</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 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269875"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b = </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rPr>
              <a:t></a:t>
            </a:r>
            <a:r>
              <a:rPr kumimoji="0" lang="pl-PL" sz="2400" b="1" i="0" u="none" strike="noStrike" cap="none" normalizeH="0" baseline="0" dirty="0" smtClean="0">
                <a:ln>
                  <a:noFill/>
                </a:ln>
                <a:solidFill>
                  <a:srgbClr val="FF0000"/>
                </a:solidFill>
                <a:effectLst/>
                <a:latin typeface="Arial" pitchFamily="34" charset="0"/>
                <a:ea typeface="Calibri" pitchFamily="34" charset="0"/>
                <a:cs typeface="Arial" pitchFamily="34" charset="0"/>
              </a:rPr>
              <a:t> b</a:t>
            </a:r>
            <a:endParaRPr kumimoji="0" lang="pl-PL" b="1" i="0" u="none" strike="noStrike" cap="none" normalizeH="0" baseline="0" dirty="0" smtClean="0">
              <a:ln>
                <a:noFill/>
              </a:ln>
              <a:solidFill>
                <a:srgbClr val="FF0000"/>
              </a:solidFill>
              <a:effectLst/>
              <a:latin typeface="Arial" pitchFamily="34" charset="0"/>
              <a:ea typeface="Calibri" pitchFamily="34" charset="0"/>
              <a:cs typeface="Arial" pitchFamily="34" charset="0"/>
              <a:sym typeface="Symbol" pitchFamily="18" charset="2"/>
            </a:endParaRPr>
          </a:p>
          <a:p>
            <a:pPr lvl="0" algn="just" eaLnBrk="0" fontAlgn="base" hangingPunct="0">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a=1, b=0			</a:t>
            </a:r>
            <a:r>
              <a:rPr lang="pl-PL" sz="2000" b="1" dirty="0">
                <a:latin typeface="Arial" pitchFamily="34" charset="0"/>
                <a:ea typeface="Calibri" pitchFamily="34" charset="0"/>
                <a:cs typeface="Arial" pitchFamily="34" charset="0"/>
                <a:sym typeface="Symbol" pitchFamily="18" charset="2"/>
              </a:rPr>
              <a:t> </a:t>
            </a:r>
            <a:r>
              <a:rPr lang="pl-PL" sz="20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A </a:t>
            </a:r>
            <a:r>
              <a:rPr lang="en-US" sz="2400" b="1" dirty="0" smtClean="0">
                <a:latin typeface="Arial" pitchFamily="34" charset="0"/>
                <a:ea typeface="Calibri" pitchFamily="34" charset="0"/>
                <a:cs typeface="Arial" pitchFamily="34" charset="0"/>
              </a:rPr>
              <a:t> B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 A </a:t>
            </a:r>
            <a:r>
              <a:rPr lang="en-US" sz="2400" b="1" dirty="0" smtClean="0">
                <a:latin typeface="Arial" pitchFamily="34" charset="0"/>
                <a:ea typeface="Calibri" pitchFamily="34" charset="0"/>
                <a:cs typeface="Arial" pitchFamily="34" charset="0"/>
              </a:rPr>
              <a:t> B</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p>
          <a:p>
            <a:pPr lvl="0" algn="just" eaLnBrk="0" fontAlgn="base" hangingPunct="0">
              <a:spcBef>
                <a:spcPct val="0"/>
              </a:spcBef>
              <a:spcAft>
                <a:spcPct val="0"/>
              </a:spcAft>
            </a:pPr>
            <a:r>
              <a:rPr lang="pl-PL" sz="2400" b="1" dirty="0">
                <a:latin typeface="Arial" pitchFamily="34" charset="0"/>
                <a:ea typeface="Calibri" pitchFamily="34" charset="0"/>
                <a:cs typeface="Arial" pitchFamily="34" charset="0"/>
                <a:sym typeface="Symbol" pitchFamily="18" charset="2"/>
              </a:rPr>
              <a:t>	</a:t>
            </a: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x</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x</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B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 x</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x</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B</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 </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 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 </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 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a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b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 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a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 </a:t>
            </a:r>
            <a:r>
              <a:rPr lang="pl-PL"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sym typeface="Symbol" pitchFamily="18" charset="2"/>
              </a:rPr>
              <a:t>b</a:t>
            </a:r>
            <a:r>
              <a:rPr lang="en-US" sz="2400" b="1" dirty="0" smtClean="0">
                <a:latin typeface="Arial" pitchFamily="34" charset="0"/>
                <a:ea typeface="Calibri" pitchFamily="34" charset="0"/>
                <a:cs typeface="Arial" pitchFamily="34" charset="0"/>
              </a:rPr>
              <a:t>b </a:t>
            </a:r>
            <a:endParaRPr lang="pl-PL" sz="2400" b="1" dirty="0" smtClean="0">
              <a:latin typeface="Arial" pitchFamily="34" charset="0"/>
              <a:sym typeface="Symbol" pitchFamily="18" charset="2"/>
            </a:endParaRPr>
          </a:p>
          <a:p>
            <a:pPr lvl="0" algn="just" eaLnBrk="0" fontAlgn="base" hangingPunct="0">
              <a:spcBef>
                <a:spcPct val="0"/>
              </a:spcBef>
              <a:spcAft>
                <a:spcPct val="0"/>
              </a:spcAft>
            </a:pPr>
            <a:r>
              <a:rPr lang="pl-PL" sz="2400" b="1" dirty="0" smtClean="0">
                <a:latin typeface="Arial" pitchFamily="34" charset="0"/>
                <a:ea typeface="Calibri" pitchFamily="34" charset="0"/>
                <a:cs typeface="Arial" pitchFamily="34" charset="0"/>
                <a:sym typeface="Symbol" pitchFamily="18" charset="2"/>
              </a:rPr>
              <a:t>					</a:t>
            </a:r>
            <a:r>
              <a:rPr lang="en-US" sz="2400" b="1" dirty="0" smtClean="0">
                <a:latin typeface="Arial" pitchFamily="34" charset="0"/>
                <a:ea typeface="Calibri" pitchFamily="34" charset="0"/>
                <a:cs typeface="Arial" pitchFamily="34" charset="0"/>
                <a:sym typeface="Symbol" pitchFamily="18" charset="2"/>
              </a:rPr>
              <a:t>1 </a:t>
            </a:r>
            <a:r>
              <a:rPr lang="en-US" sz="2400" b="1" dirty="0" smtClean="0">
                <a:latin typeface="Arial" pitchFamily="34" charset="0"/>
                <a:ea typeface="Calibri" pitchFamily="34" charset="0"/>
                <a:cs typeface="Arial" pitchFamily="34" charset="0"/>
              </a:rPr>
              <a:t> 1 </a:t>
            </a:r>
            <a:r>
              <a:rPr lang="en-US" sz="2400" b="1" dirty="0" smtClean="0">
                <a:latin typeface="Arial" pitchFamily="34" charset="0"/>
                <a:ea typeface="Calibri" pitchFamily="34" charset="0"/>
                <a:cs typeface="Arial" pitchFamily="34" charset="0"/>
                <a:sym typeface="Symbol" pitchFamily="18" charset="2"/>
              </a:rPr>
              <a:t></a:t>
            </a:r>
            <a:r>
              <a:rPr lang="en-US" sz="2400" b="1" dirty="0" smtClean="0">
                <a:latin typeface="Arial" pitchFamily="34" charset="0"/>
                <a:ea typeface="Calibri" pitchFamily="34" charset="0"/>
                <a:cs typeface="Arial" pitchFamily="34" charset="0"/>
              </a:rPr>
              <a:t> </a:t>
            </a:r>
            <a:r>
              <a:rPr lang="en-US" sz="2400" b="1" dirty="0" smtClean="0">
                <a:solidFill>
                  <a:srgbClr val="00B050"/>
                </a:solidFill>
                <a:latin typeface="Arial" pitchFamily="34" charset="0"/>
                <a:ea typeface="Calibri" pitchFamily="34" charset="0"/>
                <a:cs typeface="Arial" pitchFamily="34" charset="0"/>
              </a:rPr>
              <a:t>1</a:t>
            </a:r>
            <a:endParaRPr kumimoji="0" lang="pl-PL" sz="2400" b="0" i="0" u="none" strike="noStrike" cap="none" normalizeH="0" baseline="0" dirty="0" smtClean="0">
              <a:ln>
                <a:noFill/>
              </a:ln>
              <a:solidFill>
                <a:srgbClr val="00B050"/>
              </a:solidFill>
              <a:effectLst/>
              <a:latin typeface="Calibri" pitchFamily="34" charset="0"/>
              <a:ea typeface="Calibri" pitchFamily="34" charset="0"/>
              <a:cs typeface="Times New Roman" pitchFamily="18" charset="0"/>
              <a:sym typeface="Symbol" pitchFamily="18" charset="2"/>
            </a:endParaRPr>
          </a:p>
        </p:txBody>
      </p:sp>
      <p:sp>
        <p:nvSpPr>
          <p:cNvPr id="4" name="Prostokąt 3"/>
          <p:cNvSpPr/>
          <p:nvPr/>
        </p:nvSpPr>
        <p:spPr>
          <a:xfrm>
            <a:off x="0" y="214290"/>
            <a:ext cx="9270487" cy="707886"/>
          </a:xfrm>
          <a:prstGeom prst="rect">
            <a:avLst/>
          </a:prstGeom>
        </p:spPr>
        <p:txBody>
          <a:bodyPr wrap="none">
            <a:spAutoFit/>
          </a:bodyPr>
          <a:lstStyle/>
          <a:p>
            <a:r>
              <a:rPr lang="pl-PL" sz="2000" b="1" dirty="0" smtClean="0">
                <a:latin typeface="Arial" pitchFamily="34" charset="0"/>
                <a:cs typeface="Arial" pitchFamily="34" charset="0"/>
              </a:rPr>
              <a:t>Można też sprawdzać metodą  sprowadzania badanej formuły do dziedziny</a:t>
            </a:r>
          </a:p>
          <a:p>
            <a:r>
              <a:rPr lang="pl-PL" sz="2000" b="1" dirty="0" smtClean="0">
                <a:latin typeface="Arial" pitchFamily="34" charset="0"/>
                <a:cs typeface="Arial" pitchFamily="34" charset="0"/>
              </a:rPr>
              <a:t> rachunku zdań:</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48</a:t>
            </a:fld>
            <a:endParaRPr lang="pl-PL"/>
          </a:p>
        </p:txBody>
      </p:sp>
      <p:sp>
        <p:nvSpPr>
          <p:cNvPr id="3" name="Prostokąt 2"/>
          <p:cNvSpPr/>
          <p:nvPr/>
        </p:nvSpPr>
        <p:spPr>
          <a:xfrm>
            <a:off x="214282" y="357166"/>
            <a:ext cx="8429684" cy="6093976"/>
          </a:xfrm>
          <a:prstGeom prst="rect">
            <a:avLst/>
          </a:prstGeom>
        </p:spPr>
        <p:txBody>
          <a:bodyPr wrap="square">
            <a:spAutoFit/>
          </a:bodyPr>
          <a:lstStyle/>
          <a:p>
            <a:pPr lvl="0"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Bądź też wreszcie wykazując jej fałszywość przez wskazanie kontrprzykładu: </a:t>
            </a:r>
          </a:p>
          <a:p>
            <a:pPr lvl="0" eaLnBrk="0" fontAlgn="base" hangingPunct="0">
              <a:lnSpc>
                <a:spcPct val="150000"/>
              </a:lnSpc>
              <a:spcBef>
                <a:spcPct val="0"/>
              </a:spcBef>
              <a:spcAft>
                <a:spcPct val="0"/>
              </a:spcAft>
            </a:pPr>
            <a:endParaRPr lang="pl-PL" sz="2000" b="1" dirty="0" smtClean="0">
              <a:latin typeface="Arial" pitchFamily="34" charset="0"/>
              <a:ea typeface="Calibri"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 \ (B \ C) = (A \ B) \ C)</a:t>
            </a:r>
            <a:endParaRPr lang="pl-PL" sz="2000" b="1" dirty="0" smtClean="0">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b="1" dirty="0" smtClean="0">
                <a:latin typeface="Arial" pitchFamily="34" charset="0"/>
                <a:ea typeface="Calibri" pitchFamily="34" charset="0"/>
                <a:cs typeface="Arial" pitchFamily="34" charset="0"/>
                <a:sym typeface="Symbol" pitchFamily="18" charset="2"/>
              </a:rPr>
              <a:t>	</a:t>
            </a:r>
            <a:r>
              <a:rPr lang="pl-PL" sz="2000" b="1" dirty="0" smtClean="0">
                <a:latin typeface="Arial" pitchFamily="34" charset="0"/>
                <a:ea typeface="Calibri" pitchFamily="34" charset="0"/>
                <a:cs typeface="Arial" pitchFamily="34" charset="0"/>
                <a:sym typeface="Symbol" pitchFamily="18" charset="2"/>
              </a:rPr>
              <a:t>A = {</a:t>
            </a:r>
            <a:r>
              <a:rPr lang="pl-PL" sz="2000" b="1" dirty="0" err="1" smtClean="0">
                <a:latin typeface="Arial" pitchFamily="34" charset="0"/>
                <a:ea typeface="Calibri" pitchFamily="34" charset="0"/>
                <a:cs typeface="Arial" pitchFamily="34" charset="0"/>
                <a:sym typeface="Symbol" pitchFamily="18" charset="2"/>
              </a:rPr>
              <a:t>1,2,…11,12</a:t>
            </a:r>
            <a:r>
              <a:rPr lang="pl-PL" sz="2000" b="1" dirty="0" smtClean="0">
                <a:latin typeface="Arial" pitchFamily="34" charset="0"/>
                <a:ea typeface="Calibri" pitchFamily="34" charset="0"/>
                <a:cs typeface="Arial" pitchFamily="34" charset="0"/>
                <a:sym typeface="Symbol" pitchFamily="18" charset="2"/>
              </a:rPr>
              <a:t>};  B = {7,8};  C = {9,10}</a:t>
            </a:r>
            <a:endParaRPr lang="pl-PL" sz="2000" b="1" dirty="0" smtClean="0">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t>
            </a:r>
            <a:r>
              <a:rPr lang="pl-PL" sz="2000" b="1" dirty="0" smtClean="0">
                <a:solidFill>
                  <a:srgbClr val="00B050"/>
                </a:solidFill>
                <a:latin typeface="Arial" pitchFamily="34" charset="0"/>
                <a:ea typeface="Calibri" pitchFamily="34" charset="0"/>
                <a:cs typeface="Arial" pitchFamily="34" charset="0"/>
                <a:sym typeface="Symbol" pitchFamily="18" charset="2"/>
              </a:rPr>
              <a:t>Lewa strona:</a:t>
            </a: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A \ (B \ C) = {1,2,…11,12} \ ({7,8}\{9,10}) = {1,2,…11,12} \ {7,8} = </a:t>
            </a:r>
            <a:endParaRPr lang="pl-PL" sz="2000" b="1" dirty="0" smtClean="0">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 </a:t>
            </a:r>
            <a:r>
              <a:rPr lang="pl-PL" sz="2000" b="1" dirty="0" smtClean="0">
                <a:solidFill>
                  <a:srgbClr val="00B050"/>
                </a:solidFill>
                <a:latin typeface="Arial" pitchFamily="34" charset="0"/>
                <a:ea typeface="Calibri" pitchFamily="34" charset="0"/>
                <a:cs typeface="Arial" pitchFamily="34" charset="0"/>
                <a:sym typeface="Symbol" pitchFamily="18" charset="2"/>
              </a:rPr>
              <a:t>{1,2,3,4,5,6,9,10,11,12}</a:t>
            </a:r>
            <a:endParaRPr lang="pl-PL" sz="2000" b="1" dirty="0" smtClean="0">
              <a:solidFill>
                <a:srgbClr val="00B050"/>
              </a:solidFill>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t>
            </a:r>
            <a:r>
              <a:rPr lang="pl-PL" sz="2000" b="1" dirty="0" smtClean="0">
                <a:solidFill>
                  <a:srgbClr val="FF0000"/>
                </a:solidFill>
                <a:latin typeface="Arial" pitchFamily="34" charset="0"/>
                <a:ea typeface="Calibri" pitchFamily="34" charset="0"/>
                <a:cs typeface="Arial" pitchFamily="34" charset="0"/>
                <a:sym typeface="Symbol" pitchFamily="18" charset="2"/>
              </a:rPr>
              <a:t>Prawa strona</a:t>
            </a: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 \ B) \ C) = ({</a:t>
            </a:r>
            <a:r>
              <a:rPr lang="pl-PL" sz="2000" b="1" dirty="0" err="1" smtClean="0">
                <a:latin typeface="Arial" pitchFamily="34" charset="0"/>
                <a:ea typeface="Calibri" pitchFamily="34" charset="0"/>
                <a:cs typeface="Arial" pitchFamily="34" charset="0"/>
                <a:sym typeface="Symbol" pitchFamily="18" charset="2"/>
              </a:rPr>
              <a:t>1,2,…11,12</a:t>
            </a:r>
            <a:r>
              <a:rPr lang="pl-PL" sz="2000" b="1" dirty="0" smtClean="0">
                <a:latin typeface="Arial" pitchFamily="34" charset="0"/>
                <a:ea typeface="Calibri" pitchFamily="34" charset="0"/>
                <a:cs typeface="Arial" pitchFamily="34" charset="0"/>
                <a:sym typeface="Symbol" pitchFamily="18" charset="2"/>
              </a:rPr>
              <a:t>} \ {7,8}) \ {9,10} = </a:t>
            </a:r>
            <a:endParaRPr lang="pl-PL" sz="2000" b="1" dirty="0" smtClean="0">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 {1,2,3,4,5,6,9,10,11,12}\ {9,10} = </a:t>
            </a:r>
            <a:r>
              <a:rPr lang="pl-PL" sz="2000" b="1" dirty="0" smtClean="0">
                <a:solidFill>
                  <a:srgbClr val="FF0000"/>
                </a:solidFill>
                <a:latin typeface="Arial" pitchFamily="34" charset="0"/>
                <a:ea typeface="Calibri" pitchFamily="34" charset="0"/>
                <a:cs typeface="Arial" pitchFamily="34" charset="0"/>
                <a:sym typeface="Symbol" pitchFamily="18" charset="2"/>
              </a:rPr>
              <a:t>{1,2,3,4,5,6,11,12}</a:t>
            </a:r>
            <a:endParaRPr lang="pl-PL" sz="2000" b="1" dirty="0" smtClean="0">
              <a:solidFill>
                <a:srgbClr val="FF0000"/>
              </a:solidFill>
              <a:latin typeface="Arial" pitchFamily="34" charset="0"/>
              <a:cs typeface="Arial" pitchFamily="34" charset="0"/>
              <a:sym typeface="Symbol" pitchFamily="18" charset="2"/>
            </a:endParaRP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Ostatecznie: 	A \ (B \ C) = (A \ B) \ C)</a:t>
            </a:r>
          </a:p>
          <a:p>
            <a:pPr lvl="0" indent="269875" eaLnBrk="0" fontAlgn="base" hangingPunct="0">
              <a:lnSpc>
                <a:spcPct val="150000"/>
              </a:lnSpc>
              <a:spcBef>
                <a:spcPct val="0"/>
              </a:spcBef>
              <a:spcAft>
                <a:spcPct val="0"/>
              </a:spcAft>
            </a:pPr>
            <a:r>
              <a:rPr lang="pl-PL" sz="2000" b="1" dirty="0" smtClean="0">
                <a:latin typeface="Arial" pitchFamily="34" charset="0"/>
                <a:ea typeface="Calibri" pitchFamily="34" charset="0"/>
                <a:cs typeface="Arial" pitchFamily="34" charset="0"/>
                <a:sym typeface="Symbol" pitchFamily="18" charset="2"/>
              </a:rPr>
              <a:t>	</a:t>
            </a:r>
            <a:r>
              <a:rPr lang="pl-PL" sz="2000" b="1" dirty="0" smtClean="0">
                <a:solidFill>
                  <a:srgbClr val="00B050"/>
                </a:solidFill>
                <a:latin typeface="Arial" pitchFamily="34" charset="0"/>
                <a:ea typeface="Calibri" pitchFamily="34" charset="0"/>
                <a:cs typeface="Arial" pitchFamily="34" charset="0"/>
                <a:sym typeface="Symbol" pitchFamily="18" charset="2"/>
              </a:rPr>
              <a:t>{1,2,3,4,5,6,9,10,11,12} </a:t>
            </a:r>
            <a:r>
              <a:rPr lang="pl-PL" sz="2000" b="1" dirty="0" smtClean="0">
                <a:latin typeface="Arial" pitchFamily="34" charset="0"/>
                <a:ea typeface="Calibri" pitchFamily="34" charset="0"/>
                <a:cs typeface="Arial" pitchFamily="34" charset="0"/>
                <a:sym typeface="Symbol" pitchFamily="18" charset="2"/>
              </a:rPr>
              <a:t>= </a:t>
            </a:r>
            <a:r>
              <a:rPr lang="pl-PL" sz="2000" b="1" dirty="0" smtClean="0">
                <a:solidFill>
                  <a:srgbClr val="FF0000"/>
                </a:solidFill>
                <a:latin typeface="Arial" pitchFamily="34" charset="0"/>
                <a:ea typeface="Calibri" pitchFamily="34" charset="0"/>
                <a:cs typeface="Arial" pitchFamily="34" charset="0"/>
                <a:sym typeface="Symbol" pitchFamily="18" charset="2"/>
              </a:rPr>
              <a:t>{1,2,3,4,5,6,11,12}</a:t>
            </a:r>
            <a:endParaRPr lang="pl-PL" sz="2000" b="1" dirty="0" smtClean="0">
              <a:solidFill>
                <a:srgbClr val="FF0000"/>
              </a:solidFill>
              <a:latin typeface="Arial" pitchFamily="34"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80652" y="225869"/>
            <a:ext cx="7858180" cy="33471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l-PL"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Wypisz po kilka elementów z następujących zbiorów: </a:t>
            </a:r>
            <a:endParaRPr kumimoji="0" lang="pl-PL" sz="2400" b="1"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50000"/>
              </a:lnSpc>
              <a:spcBef>
                <a:spcPct val="0"/>
              </a:spcBef>
              <a:spcAft>
                <a:spcPct val="0"/>
              </a:spcAft>
              <a:buClrTx/>
              <a:buSzTx/>
              <a:tabLs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sym typeface="Symbol"/>
              </a:rPr>
              <a:t></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n jest podzielna przez 5}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2</a:t>
            </a:r>
            <a:r>
              <a:rPr kumimoji="0" lang="pl-PL" sz="2400" b="0" i="0" u="none" strike="noStrike" cap="none" normalizeH="0" baseline="3000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rPr>
              <a:t> </a:t>
            </a:r>
            <a:r>
              <a:rPr lang="en-US" sz="2400" dirty="0" smtClean="0">
                <a:latin typeface="Arial" pitchFamily="34" charset="0"/>
                <a:ea typeface="Calibri" pitchFamily="34" charset="0"/>
                <a:cs typeface="Arial" pitchFamily="34" charset="0"/>
              </a:rPr>
              <a:t>n </a:t>
            </a:r>
            <a:r>
              <a:rPr lang="pl-PL" sz="2400" dirty="0" smtClean="0">
                <a:latin typeface="Arial" pitchFamily="34" charset="0"/>
                <a:ea typeface="Calibri" pitchFamily="34" charset="0"/>
                <a:cs typeface="Arial" pitchFamily="34" charset="0"/>
                <a:sym typeface="Symbol" pitchFamily="18" charset="2"/>
              </a:rPr>
              <a:t></a:t>
            </a:r>
            <a:r>
              <a:rPr lang="en-US" sz="2400" dirty="0" smtClean="0">
                <a:latin typeface="Arial" pitchFamily="34" charset="0"/>
                <a:ea typeface="Calibri" pitchFamily="34" charset="0"/>
                <a:cs typeface="Arial" pitchFamily="34" charset="0"/>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{1/n :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lang="pl-PL" sz="2400" dirty="0" smtClean="0">
                <a:latin typeface="Arial" pitchFamily="34" charset="0"/>
                <a:ea typeface="Calibri" pitchFamily="34" charset="0"/>
                <a:cs typeface="Arial" pitchFamily="34" charset="0"/>
                <a:sym typeface="Symbol" pitchFamily="18" charset="2"/>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{1,2,3,4}}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x </a:t>
            </a:r>
            <a:r>
              <a:rPr lang="pl-PL" sz="2400" b="1" dirty="0" smtClean="0">
                <a:latin typeface="Arial" pitchFamily="34" charset="0"/>
                <a:ea typeface="Calibri" pitchFamily="34" charset="0"/>
                <a:cs typeface="Arial" pitchFamily="34" charset="0"/>
                <a:sym typeface="Symbol" pitchFamily="18" charset="2"/>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R : x = k/n  i  k</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{1,2}  i  n</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{1,2,4,8} } </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60036" y="3661823"/>
            <a:ext cx="8928992"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2. </a:t>
            </a:r>
            <a:r>
              <a:rPr kumimoji="0" lang="pl-PL"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Jaka jest liczba elementów podanych poniżej zbiorów? </a:t>
            </a:r>
            <a:endParaRPr kumimoji="0" lang="pl-PL" sz="2400" b="1"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N :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30000" dirty="0" err="1" smtClean="0">
                <a:ln>
                  <a:noFill/>
                </a:ln>
                <a:solidFill>
                  <a:srgbClr val="000000"/>
                </a:solidFill>
                <a:effectLst/>
                <a:latin typeface="Arial" pitchFamily="34" charset="0"/>
                <a:ea typeface="Calibri" pitchFamily="34" charset="0"/>
                <a:cs typeface="Arial" pitchFamily="34" charset="0"/>
              </a:rPr>
              <a:t>2</a:t>
            </a:r>
            <a:r>
              <a:rPr kumimoji="0" lang="pl-PL" sz="2400" b="0" i="0" u="none" strike="noStrike" cap="none" normalizeH="0" baseline="30000" dirty="0" smtClean="0">
                <a:ln>
                  <a:noFill/>
                </a:ln>
                <a:solidFill>
                  <a:srgbClr val="000000"/>
                </a:solidFill>
                <a:effectLst/>
                <a:latin typeface="Arial" pitchFamily="34" charset="0"/>
                <a:ea typeface="Calibri" pitchFamily="34" charset="0"/>
                <a:cs typeface="Arial" pitchFamily="34" charset="0"/>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2}, 		{x</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Z: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x</a:t>
            </a:r>
            <a:r>
              <a:rPr kumimoji="0" lang="pl-PL" sz="2400" b="0" i="0" u="none" strike="noStrike" cap="none" normalizeH="0" baseline="30000" dirty="0" err="1" smtClean="0">
                <a:ln>
                  <a:noFill/>
                </a:ln>
                <a:solidFill>
                  <a:srgbClr val="000000"/>
                </a:solidFill>
                <a:effectLst/>
                <a:latin typeface="Arial" pitchFamily="34" charset="0"/>
                <a:ea typeface="Calibri" pitchFamily="34" charset="0"/>
                <a:cs typeface="Arial" pitchFamily="34" charset="0"/>
              </a:rPr>
              <a:t>2</a:t>
            </a:r>
            <a:r>
              <a:rPr kumimoji="0" lang="pl-PL" sz="2400" b="0" i="0" u="none" strike="noStrike" cap="none" normalizeH="0" baseline="30000" dirty="0" smtClean="0">
                <a:ln>
                  <a:noFill/>
                </a:ln>
                <a:solidFill>
                  <a:srgbClr val="000000"/>
                </a:solidFill>
                <a:effectLst/>
                <a:latin typeface="Arial" pitchFamily="34" charset="0"/>
                <a:ea typeface="Calibri" pitchFamily="34" charset="0"/>
                <a:cs typeface="Arial" pitchFamily="34" charset="0"/>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2}, 	{x</a:t>
            </a:r>
            <a:r>
              <a:rPr lang="pl-PL" sz="2400" b="1" dirty="0" smtClean="0">
                <a:latin typeface="Arial" pitchFamily="34" charset="0"/>
                <a:ea typeface="Calibri" pitchFamily="34" charset="0"/>
                <a:cs typeface="Arial" pitchFamily="34" charset="0"/>
                <a:sym typeface="Symbol" pitchFamily="18" charset="2"/>
              </a:rPr>
              <a:t> 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R: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x</a:t>
            </a:r>
            <a:r>
              <a:rPr kumimoji="0" lang="pl-PL" sz="2400" b="0" i="0" u="none" strike="noStrike" cap="none" normalizeH="0" baseline="30000" dirty="0" err="1" smtClean="0">
                <a:ln>
                  <a:noFill/>
                </a:ln>
                <a:solidFill>
                  <a:srgbClr val="000000"/>
                </a:solidFill>
                <a:effectLst/>
                <a:latin typeface="Arial" pitchFamily="34" charset="0"/>
                <a:ea typeface="Calibri" pitchFamily="34" charset="0"/>
                <a:cs typeface="Arial" pitchFamily="34" charset="0"/>
              </a:rPr>
              <a:t>2</a:t>
            </a:r>
            <a:r>
              <a:rPr kumimoji="0" lang="pl-PL" sz="2400" b="0" i="0" u="none" strike="noStrike" cap="none" normalizeH="0" baseline="30000" dirty="0" smtClean="0">
                <a:ln>
                  <a:noFill/>
                </a:ln>
                <a:solidFill>
                  <a:srgbClr val="000000"/>
                </a:solidFill>
                <a:effectLst/>
                <a:latin typeface="Arial" pitchFamily="34" charset="0"/>
                <a:ea typeface="Calibri" pitchFamily="34" charset="0"/>
                <a:cs typeface="Arial" pitchFamily="34" charset="0"/>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2}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jest liczbą pierwszą, niewiększą niż 10}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jest potęgą 2} </a:t>
            </a:r>
          </a:p>
          <a:p>
            <a:pPr lvl="1"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{x </a:t>
            </a:r>
            <a:r>
              <a:rPr lang="pl-PL" sz="2400" b="1" dirty="0" smtClean="0">
                <a:latin typeface="Arial" pitchFamily="34" charset="0"/>
                <a:ea typeface="Calibri" pitchFamily="34" charset="0"/>
                <a:cs typeface="Arial" pitchFamily="34" charset="0"/>
                <a:sym typeface="Symbol" pitchFamily="18" charset="2"/>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Z: |x| &lt;10}, {x </a:t>
            </a:r>
            <a:r>
              <a:rPr lang="pl-PL" sz="2400" b="1" dirty="0" smtClean="0">
                <a:latin typeface="Arial" pitchFamily="34" charset="0"/>
                <a:ea typeface="Calibri" pitchFamily="34" charset="0"/>
                <a:cs typeface="Arial" pitchFamily="34" charset="0"/>
                <a:sym typeface="Symbol" pitchFamily="18" charset="2"/>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R: |x| &lt;10} </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lang="pl-PL" sz="2400" dirty="0" smtClean="0">
                <a:solidFill>
                  <a:srgbClr val="000000"/>
                </a:solidFill>
                <a:latin typeface="Arial" pitchFamily="34" charset="0"/>
                <a:ea typeface="Calibri" pitchFamily="34" charset="0"/>
                <a:cs typeface="Arial" pitchFamily="34" charset="0"/>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a:t>
            </a:r>
            <a:r>
              <a:rPr lang="pl-PL" sz="2400" b="1" dirty="0" smtClean="0">
                <a:latin typeface="Arial" pitchFamily="34" charset="0"/>
                <a:ea typeface="Calibri" pitchFamily="34" charset="0"/>
                <a:cs typeface="Arial" pitchFamily="34" charset="0"/>
                <a:sym typeface="Symbol" pitchFamily="18" charset="2"/>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N : </a:t>
            </a:r>
            <a:r>
              <a:rPr kumimoji="0" lang="pl-PL" sz="2400" b="0"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jest liczbą parzystą i liczbą podzielną przez 3} </a:t>
            </a:r>
            <a:endParaRPr kumimoji="0" lang="pl-PL"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Symbol zastępczy numeru slajdu 4"/>
          <p:cNvSpPr>
            <a:spLocks noGrp="1"/>
          </p:cNvSpPr>
          <p:nvPr>
            <p:ph type="sldNum" sz="quarter" idx="12"/>
          </p:nvPr>
        </p:nvSpPr>
        <p:spPr/>
        <p:txBody>
          <a:bodyPr/>
          <a:lstStyle/>
          <a:p>
            <a:fld id="{AD0E5A88-7BC7-4173-BA3C-65B4C2B37C9C}" type="slidenum">
              <a:rPr lang="pl-PL" smtClean="0"/>
              <a:pPr/>
              <a:t>49</a:t>
            </a:fld>
            <a:endParaRPr lang="pl-PL" dirty="0"/>
          </a:p>
        </p:txBody>
      </p:sp>
      <p:sp>
        <p:nvSpPr>
          <p:cNvPr id="158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l-P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a:t>
            </a:fld>
            <a:endParaRPr lang="pl-PL"/>
          </a:p>
        </p:txBody>
      </p:sp>
      <p:sp>
        <p:nvSpPr>
          <p:cNvPr id="3" name="Prostokąt 2"/>
          <p:cNvSpPr/>
          <p:nvPr/>
        </p:nvSpPr>
        <p:spPr>
          <a:xfrm>
            <a:off x="372126" y="188640"/>
            <a:ext cx="8592361" cy="5447645"/>
          </a:xfrm>
          <a:prstGeom prst="rect">
            <a:avLst/>
          </a:prstGeom>
        </p:spPr>
        <p:txBody>
          <a:bodyPr wrap="square">
            <a:spAutoFit/>
          </a:bodyPr>
          <a:lstStyle/>
          <a:p>
            <a:pPr lvl="0" algn="just" eaLnBrk="0" fontAlgn="base" hangingPunct="0">
              <a:spcBef>
                <a:spcPct val="0"/>
              </a:spcBef>
              <a:spcAft>
                <a:spcPct val="0"/>
              </a:spcAft>
            </a:pPr>
            <a:r>
              <a:rPr lang="pl-PL" sz="2400" b="1" dirty="0">
                <a:latin typeface="Arial" pitchFamily="34" charset="0"/>
                <a:ea typeface="Times New Roman" pitchFamily="18" charset="0"/>
                <a:cs typeface="Arial" pitchFamily="34" charset="0"/>
              </a:rPr>
              <a:t>Literatura:</a:t>
            </a:r>
            <a:endParaRPr lang="pl-PL" sz="2400" dirty="0">
              <a:latin typeface="Arial" pitchFamily="34" charset="0"/>
              <a:cs typeface="Arial" pitchFamily="34" charset="0"/>
            </a:endParaRPr>
          </a:p>
          <a:p>
            <a:pPr lvl="0" algn="just" eaLnBrk="0" fontAlgn="base" hangingPunct="0">
              <a:lnSpc>
                <a:spcPct val="150000"/>
              </a:lnSpc>
              <a:spcBef>
                <a:spcPct val="0"/>
              </a:spcBef>
              <a:spcAft>
                <a:spcPct val="0"/>
              </a:spcAft>
            </a:pPr>
            <a:endParaRPr lang="pl-PL" sz="2400" dirty="0" smtClean="0">
              <a:latin typeface="Arial" pitchFamily="34" charset="0"/>
              <a:ea typeface="Times New Roman" pitchFamily="18" charset="0"/>
              <a:cs typeface="Arial" pitchFamily="34" charset="0"/>
            </a:endParaRPr>
          </a:p>
          <a:p>
            <a:pPr marL="457200" lvl="0" indent="-457200" algn="just" eaLnBrk="0" fontAlgn="base" hangingPunct="0">
              <a:lnSpc>
                <a:spcPct val="150000"/>
              </a:lnSpc>
              <a:spcBef>
                <a:spcPct val="0"/>
              </a:spcBef>
              <a:spcAft>
                <a:spcPct val="0"/>
              </a:spcAft>
              <a:buFont typeface="+mj-lt"/>
              <a:buAutoNum type="arabicPeriod"/>
            </a:pPr>
            <a:r>
              <a:rPr lang="pl-PL" sz="2400" dirty="0" smtClean="0">
                <a:latin typeface="Arial" pitchFamily="34" charset="0"/>
                <a:ea typeface="Times New Roman" pitchFamily="18" charset="0"/>
                <a:cs typeface="Arial" pitchFamily="34" charset="0"/>
              </a:rPr>
              <a:t>Ross </a:t>
            </a:r>
            <a:r>
              <a:rPr lang="pl-PL" sz="2400" dirty="0">
                <a:latin typeface="Arial" pitchFamily="34" charset="0"/>
                <a:ea typeface="Times New Roman" pitchFamily="18" charset="0"/>
                <a:cs typeface="Arial" pitchFamily="34" charset="0"/>
              </a:rPr>
              <a:t>K.A., Wright C.R.B., Matematyka dyskretna, PWN, Warszawa 1996.</a:t>
            </a:r>
            <a:endParaRPr lang="pl-PL" sz="2400" dirty="0">
              <a:latin typeface="Arial" pitchFamily="34" charset="0"/>
              <a:cs typeface="Arial" pitchFamily="34" charset="0"/>
            </a:endParaRPr>
          </a:p>
          <a:p>
            <a:pPr marL="457200" lvl="0" indent="-457200" algn="just" eaLnBrk="0" fontAlgn="base" hangingPunct="0">
              <a:lnSpc>
                <a:spcPct val="150000"/>
              </a:lnSpc>
              <a:spcBef>
                <a:spcPct val="0"/>
              </a:spcBef>
              <a:spcAft>
                <a:spcPct val="0"/>
              </a:spcAft>
              <a:buFont typeface="+mj-lt"/>
              <a:buAutoNum type="arabicPeriod"/>
            </a:pPr>
            <a:r>
              <a:rPr lang="pl-PL" sz="2400" dirty="0" smtClean="0">
                <a:latin typeface="Arial" pitchFamily="34" charset="0"/>
                <a:ea typeface="Times New Roman" pitchFamily="18" charset="0"/>
                <a:cs typeface="Arial" pitchFamily="34" charset="0"/>
              </a:rPr>
              <a:t>Sysło </a:t>
            </a:r>
            <a:r>
              <a:rPr lang="pl-PL" sz="2400" dirty="0">
                <a:latin typeface="Arial" pitchFamily="34" charset="0"/>
                <a:ea typeface="Times New Roman" pitchFamily="18" charset="0"/>
                <a:cs typeface="Arial" pitchFamily="34" charset="0"/>
              </a:rPr>
              <a:t>M.M., Algorytmy, </a:t>
            </a:r>
            <a:r>
              <a:rPr lang="pl-PL" sz="2400" dirty="0" err="1">
                <a:latin typeface="Arial" pitchFamily="34" charset="0"/>
                <a:ea typeface="Times New Roman" pitchFamily="18" charset="0"/>
                <a:cs typeface="Arial" pitchFamily="34" charset="0"/>
              </a:rPr>
              <a:t>WSziP</a:t>
            </a:r>
            <a:r>
              <a:rPr lang="pl-PL" sz="2400" dirty="0">
                <a:latin typeface="Arial" pitchFamily="34" charset="0"/>
                <a:ea typeface="Times New Roman" pitchFamily="18" charset="0"/>
                <a:cs typeface="Arial" pitchFamily="34" charset="0"/>
              </a:rPr>
              <a:t>, Warszawa, 1997</a:t>
            </a:r>
            <a:endParaRPr lang="pl-PL" sz="2400" dirty="0">
              <a:latin typeface="Arial" pitchFamily="34" charset="0"/>
              <a:cs typeface="Arial" pitchFamily="34" charset="0"/>
            </a:endParaRPr>
          </a:p>
          <a:p>
            <a:pPr marL="457200" lvl="0" indent="-457200" algn="just" eaLnBrk="0" fontAlgn="base" hangingPunct="0">
              <a:lnSpc>
                <a:spcPct val="150000"/>
              </a:lnSpc>
              <a:spcBef>
                <a:spcPct val="0"/>
              </a:spcBef>
              <a:spcAft>
                <a:spcPct val="0"/>
              </a:spcAft>
              <a:buFont typeface="+mj-lt"/>
              <a:buAutoNum type="arabicPeriod"/>
            </a:pPr>
            <a:r>
              <a:rPr lang="pl-PL" sz="2400" dirty="0" smtClean="0">
                <a:latin typeface="Arial" pitchFamily="34" charset="0"/>
                <a:ea typeface="Times New Roman" pitchFamily="18" charset="0"/>
                <a:cs typeface="Arial" pitchFamily="34" charset="0"/>
              </a:rPr>
              <a:t>Lipski </a:t>
            </a:r>
            <a:r>
              <a:rPr lang="pl-PL" sz="2400" dirty="0">
                <a:latin typeface="Arial" pitchFamily="34" charset="0"/>
                <a:ea typeface="Times New Roman" pitchFamily="18" charset="0"/>
                <a:cs typeface="Arial" pitchFamily="34" charset="0"/>
              </a:rPr>
              <a:t>W., Kombinatoryka dla programistów, WNT, Warszawa, 1982</a:t>
            </a:r>
            <a:endParaRPr lang="pl-PL" sz="2400" dirty="0">
              <a:latin typeface="Arial" pitchFamily="34" charset="0"/>
              <a:cs typeface="Arial" pitchFamily="34" charset="0"/>
            </a:endParaRPr>
          </a:p>
          <a:p>
            <a:pPr marL="457200" lvl="0" indent="-457200" algn="just" eaLnBrk="0" fontAlgn="base" hangingPunct="0">
              <a:lnSpc>
                <a:spcPct val="150000"/>
              </a:lnSpc>
              <a:spcBef>
                <a:spcPct val="0"/>
              </a:spcBef>
              <a:spcAft>
                <a:spcPct val="0"/>
              </a:spcAft>
              <a:buFont typeface="+mj-lt"/>
              <a:buAutoNum type="arabicPeriod"/>
            </a:pPr>
            <a:r>
              <a:rPr lang="pl-PL" sz="2400" dirty="0" smtClean="0">
                <a:latin typeface="Arial" pitchFamily="34" charset="0"/>
                <a:ea typeface="Times New Roman" pitchFamily="18" charset="0"/>
                <a:cs typeface="Arial" pitchFamily="34" charset="0"/>
              </a:rPr>
              <a:t>Wilson </a:t>
            </a:r>
            <a:r>
              <a:rPr lang="pl-PL" sz="2400" dirty="0">
                <a:latin typeface="Arial" pitchFamily="34" charset="0"/>
                <a:ea typeface="Times New Roman" pitchFamily="18" charset="0"/>
                <a:cs typeface="Arial" pitchFamily="34" charset="0"/>
              </a:rPr>
              <a:t>R.J., Wprowadzenie do teorii grafów, PWN, Warszawa, 1998.</a:t>
            </a:r>
            <a:endParaRPr lang="pl-PL" sz="2400" dirty="0">
              <a:latin typeface="Arial" pitchFamily="34" charset="0"/>
              <a:cs typeface="Arial" pitchFamily="34" charset="0"/>
            </a:endParaRPr>
          </a:p>
          <a:p>
            <a:pPr marL="457200" lvl="0" indent="-457200" algn="just" eaLnBrk="0" fontAlgn="base" hangingPunct="0">
              <a:lnSpc>
                <a:spcPct val="150000"/>
              </a:lnSpc>
              <a:spcBef>
                <a:spcPct val="0"/>
              </a:spcBef>
              <a:spcAft>
                <a:spcPct val="0"/>
              </a:spcAft>
              <a:buFont typeface="+mj-lt"/>
              <a:buAutoNum type="arabicPeriod"/>
            </a:pPr>
            <a:r>
              <a:rPr lang="pl-PL" sz="2400" dirty="0" smtClean="0">
                <a:latin typeface="Arial" pitchFamily="34" charset="0"/>
                <a:ea typeface="Times New Roman" pitchFamily="18" charset="0"/>
                <a:cs typeface="Arial" pitchFamily="34" charset="0"/>
              </a:rPr>
              <a:t>Ziembiński </a:t>
            </a:r>
            <a:r>
              <a:rPr lang="pl-PL" sz="2400" dirty="0">
                <a:latin typeface="Arial" pitchFamily="34" charset="0"/>
                <a:ea typeface="Times New Roman" pitchFamily="18" charset="0"/>
                <a:cs typeface="Arial" pitchFamily="34" charset="0"/>
              </a:rPr>
              <a:t>Z., Logika praktyczna, PWN, Warszawa 2000.</a:t>
            </a:r>
            <a:endParaRPr lang="pl-PL" sz="2400" dirty="0">
              <a:latin typeface="Arial" pitchFamily="34" charset="0"/>
              <a:cs typeface="Arial" pitchFamily="34" charset="0"/>
            </a:endParaRPr>
          </a:p>
        </p:txBody>
      </p:sp>
    </p:spTree>
    <p:extLst>
      <p:ext uri="{BB962C8B-B14F-4D97-AF65-F5344CB8AC3E}">
        <p14:creationId xmlns:p14="http://schemas.microsoft.com/office/powerpoint/2010/main" val="31069929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50</a:t>
            </a:fld>
            <a:endParaRPr lang="pl-PL"/>
          </a:p>
        </p:txBody>
      </p:sp>
      <p:sp>
        <p:nvSpPr>
          <p:cNvPr id="3" name="Rectangle 3"/>
          <p:cNvSpPr>
            <a:spLocks noChangeArrowheads="1"/>
          </p:cNvSpPr>
          <p:nvPr/>
        </p:nvSpPr>
        <p:spPr bwMode="auto">
          <a:xfrm>
            <a:off x="251520" y="165081"/>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3. Niech U={n </a:t>
            </a:r>
            <a:r>
              <a:rPr lang="pl-PL" sz="2400" b="1" dirty="0" smtClean="0">
                <a:latin typeface="Arial" pitchFamily="34" charset="0"/>
                <a:ea typeface="Calibri" pitchFamily="34" charset="0"/>
                <a:cs typeface="Arial" pitchFamily="34" charset="0"/>
                <a:sym typeface="Symbol" pitchFamily="18" charset="2"/>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n &lt; 20} będzie ustalonym uniwersum i </a:t>
            </a:r>
          </a:p>
          <a:p>
            <a:pPr lvl="0" algn="just"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niech A i B będą jego podzbiorami takimi, że</a:t>
            </a:r>
          </a:p>
          <a:p>
            <a:pPr lvl="0" algn="just" eaLnBrk="0" fontAlgn="base" hangingPunct="0">
              <a:lnSpc>
                <a:spcPct val="150000"/>
              </a:lnSpc>
              <a:spcBef>
                <a:spcPct val="0"/>
              </a:spcBef>
              <a:spcAft>
                <a:spcPct val="0"/>
              </a:spcAft>
            </a:pP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 {2n+1: n</a:t>
            </a:r>
            <a:r>
              <a:rPr lang="pl-PL" sz="2400" b="1" dirty="0" smtClean="0">
                <a:latin typeface="Arial" pitchFamily="34" charset="0"/>
                <a:ea typeface="Calibri" pitchFamily="34" charset="0"/>
                <a:cs typeface="Arial" pitchFamily="34" charset="0"/>
                <a:sym typeface="Symbol" pitchFamily="18" charset="2"/>
              </a:rPr>
              <a:t> 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i n &lt; 6},	 B = {3n+2: n</a:t>
            </a:r>
            <a:r>
              <a:rPr lang="pl-PL" sz="2400" b="1" dirty="0" smtClean="0">
                <a:latin typeface="Arial" pitchFamily="34" charset="0"/>
                <a:ea typeface="Calibri" pitchFamily="34" charset="0"/>
                <a:cs typeface="Arial" pitchFamily="34" charset="0"/>
                <a:sym typeface="Symbol" pitchFamily="18" charset="2"/>
              </a:rPr>
              <a:t> 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N i n &lt; 6}. </a:t>
            </a:r>
          </a:p>
          <a:p>
            <a:pPr lvl="0" algn="just" eaLnBrk="0" fontAlgn="base" hangingPunct="0">
              <a:lnSpc>
                <a:spcPct val="150000"/>
              </a:lnSpc>
              <a:spcBef>
                <a:spcPct val="0"/>
              </a:spcBef>
              <a:spcAft>
                <a:spcPct val="0"/>
              </a:spcAft>
            </a:pPr>
            <a:endParaRPr kumimoji="0" lang="pl-PL" sz="2400" b="1"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lvl="0" algn="just" eaLnBrk="0" fontAlgn="base" hangingPunct="0">
              <a:lnSpc>
                <a:spcPct val="150000"/>
              </a:lnSpc>
              <a:spcBef>
                <a:spcPct val="0"/>
              </a:spcBef>
              <a:spcAft>
                <a:spcPct val="0"/>
              </a:spcAft>
            </a:pPr>
            <a:r>
              <a:rPr kumimoji="0" lang="pl-PL"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Wyznacz</a:t>
            </a:r>
            <a:r>
              <a:rPr kumimoji="0" lang="pl-PL" sz="2400" b="1" i="0" u="none" strike="noStrike" cap="none" normalizeH="0" dirty="0" smtClean="0">
                <a:ln>
                  <a:noFill/>
                </a:ln>
                <a:solidFill>
                  <a:srgbClr val="000000"/>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zbiory: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A </a:t>
            </a:r>
            <a:r>
              <a:rPr lang="pl-PL" sz="2400" dirty="0" smtClean="0">
                <a:solidFill>
                  <a:srgbClr val="000000"/>
                </a:solidFill>
                <a:latin typeface="Arial" pitchFamily="34" charset="0"/>
                <a:ea typeface="Calibri" pitchFamily="34" charset="0"/>
                <a:cs typeface="Arial" pitchFamily="34" charset="0"/>
                <a:sym typeface="Symbol"/>
              </a:rPr>
              <a:t></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B,  A </a:t>
            </a:r>
            <a:r>
              <a:rPr lang="pl-PL" sz="2400" dirty="0" smtClean="0">
                <a:solidFill>
                  <a:srgbClr val="000000"/>
                </a:solidFill>
                <a:latin typeface="Arial" pitchFamily="34" charset="0"/>
                <a:ea typeface="Calibri" pitchFamily="34" charset="0"/>
                <a:cs typeface="Arial" pitchFamily="34" charset="0"/>
                <a:sym typeface="Symbol"/>
              </a:rPr>
              <a:t> </a:t>
            </a:r>
            <a:r>
              <a:rPr kumimoji="0" lang="pl-PL" sz="2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B,  A \ B,  B \ A, </a:t>
            </a:r>
          </a:p>
        </p:txBody>
      </p:sp>
    </p:spTree>
    <p:extLst>
      <p:ext uri="{BB962C8B-B14F-4D97-AF65-F5344CB8AC3E}">
        <p14:creationId xmlns:p14="http://schemas.microsoft.com/office/powerpoint/2010/main" val="4195909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51</a:t>
            </a:fld>
            <a:endParaRPr lang="pl-PL"/>
          </a:p>
        </p:txBody>
      </p:sp>
      <p:sp>
        <p:nvSpPr>
          <p:cNvPr id="316417" name="Rectangle 1"/>
          <p:cNvSpPr>
            <a:spLocks noChangeArrowheads="1"/>
          </p:cNvSpPr>
          <p:nvPr/>
        </p:nvSpPr>
        <p:spPr bwMode="auto">
          <a:xfrm>
            <a:off x="0" y="0"/>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 B  =  B \ A </a:t>
            </a:r>
            <a:endPar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pl-PL" sz="2400" b="1" dirty="0" smtClean="0">
              <a:latin typeface="Arial" pitchFamily="34" charset="0"/>
              <a:ea typeface="Calibri" pitchFamily="34"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a:t>
            </a:r>
            <a:endPar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a:t>
            </a:r>
            <a:endPar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400" b="1" i="0" u="none" strike="noStrike" cap="none" normalizeH="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B</a:t>
            </a:r>
            <a:endPar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1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1</a:t>
            </a:r>
            <a:endPar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714412" y="382438"/>
            <a:ext cx="9501254" cy="5616922"/>
          </a:xfrm>
          <a:prstGeom prst="rect">
            <a:avLst/>
          </a:prstGeom>
          <a:noFill/>
          <a:ln w="9525">
            <a:noFill/>
            <a:miter lim="800000"/>
            <a:headEnd/>
            <a:tailEnd/>
          </a:ln>
          <a:effectLst/>
        </p:spPr>
        <p:txBody>
          <a:bodyPr vert="horz" wrap="square" lIns="1348950" tIns="45720" rIns="91440" bIns="0" numCol="1" anchor="ctr" anchorCtr="0" compatLnSpc="1">
            <a:prstTxWarp prst="textNoShape">
              <a:avLst/>
            </a:prstTxWarp>
            <a:spAutoFit/>
          </a:bodyPr>
          <a:lstStyle/>
          <a:p>
            <a:pPr marR="0" lvl="0" algn="l" defTabSz="914400" rtl="0" eaLnBrk="1" fontAlgn="base" latinLnBrk="0" hangingPunct="1">
              <a:lnSpc>
                <a:spcPct val="150000"/>
              </a:lnSpc>
              <a:spcBef>
                <a:spcPct val="0"/>
              </a:spcBef>
              <a:spcAft>
                <a:spcPct val="0"/>
              </a:spcAft>
              <a:buClrTx/>
              <a:buSzTx/>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Sprawdź:</a:t>
            </a:r>
            <a:endParaRPr kumimoji="0" lang="pl-PL" sz="2400" b="0" i="0" u="none" strike="noStrike" cap="none" normalizeH="0" baseline="0" dirty="0" smtClean="0">
              <a:ln>
                <a:noFill/>
              </a:ln>
              <a:solidFill>
                <a:schemeClr val="tx1"/>
              </a:solidFill>
              <a:effectLst/>
              <a:latin typeface="Arial" pitchFamily="34" charset="0"/>
            </a:endParaRPr>
          </a:p>
          <a:p>
            <a:pPr marR="0" lvl="0"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endParaRPr kumimoji="0" lang="pl-PL" sz="2000" b="1"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endParaRPr>
          </a:p>
          <a:p>
            <a:pPr marR="0" lvl="0" algn="l"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tabLst/>
            </a:pP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p>
          <a:p>
            <a:pPr marR="0" lvl="0" algn="l" defTabSz="914400" rtl="0" eaLnBrk="0" fontAlgn="base" latinLnBrk="0" hangingPunct="0">
              <a:lnSpc>
                <a:spcPct val="150000"/>
              </a:lnSpc>
              <a:spcBef>
                <a:spcPct val="0"/>
              </a:spcBef>
              <a:spcAft>
                <a:spcPct val="0"/>
              </a:spcAft>
              <a:buClrTx/>
              <a:buSzTx/>
              <a:tabLst/>
            </a:pPr>
            <a:endParaRPr lang="pl-PL" b="1" dirty="0" smtClean="0">
              <a:latin typeface="Arial" pitchFamily="34" charset="0"/>
              <a:ea typeface="Times New Roman" pitchFamily="18" charset="0"/>
              <a:cs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Niech A = {1,2,3,4,8,16}, B = {2,4,6,8,10} ,</a:t>
            </a:r>
            <a:r>
              <a:rPr kumimoji="0" lang="pl-PL" sz="2400" b="1" i="0" u="none" strike="noStrike" cap="none" normalizeH="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C = {1,3,7,15}. </a:t>
            </a:r>
            <a:endParaRPr lang="pl-PL" sz="2400" b="1" dirty="0" smtClean="0">
              <a:latin typeface="Arial" pitchFamily="34" charset="0"/>
              <a:ea typeface="Times New Roman" pitchFamily="18" charset="0"/>
              <a:cs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Wyznacz:</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 C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B</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C \ (B \ A)</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52</a:t>
            </a:fld>
            <a:endParaRPr lang="pl-PL"/>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p:cNvSpPr>
            <a:spLocks noGrp="1"/>
          </p:cNvSpPr>
          <p:nvPr>
            <p:ph type="sldNum" sz="quarter" idx="12"/>
          </p:nvPr>
        </p:nvSpPr>
        <p:spPr/>
        <p:txBody>
          <a:bodyPr/>
          <a:lstStyle/>
          <a:p>
            <a:fld id="{AD0E5A88-7BC7-4173-BA3C-65B4C2B37C9C}" type="slidenum">
              <a:rPr lang="pl-PL" smtClean="0"/>
              <a:pPr/>
              <a:t>53</a:t>
            </a:fld>
            <a:endParaRPr lang="pl-PL"/>
          </a:p>
        </p:txBody>
      </p:sp>
      <p:sp>
        <p:nvSpPr>
          <p:cNvPr id="4" name="Rectangle 13"/>
          <p:cNvSpPr>
            <a:spLocks noChangeArrowheads="1"/>
          </p:cNvSpPr>
          <p:nvPr/>
        </p:nvSpPr>
        <p:spPr bwMode="auto">
          <a:xfrm>
            <a:off x="25571" y="73501"/>
            <a:ext cx="8929718"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50000"/>
              </a:lnSpc>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Zbiór potęgowy   </a:t>
            </a:r>
            <a:r>
              <a:rPr kumimoji="0" lang="pl-PL" sz="2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pl-PL" sz="24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lang="pl-PL" sz="2400" b="1" dirty="0" smtClean="0">
                <a:latin typeface="Arial" pitchFamily="34" charset="0"/>
                <a:ea typeface="Times New Roman" pitchFamily="18" charset="0"/>
                <a:cs typeface="Arial" pitchFamily="34" charset="0"/>
              </a:rPr>
              <a:t>S)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zbioru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 zbiór wszystkich podzbiorów zbioru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lvl="0" fontAlgn="base">
              <a:lnSpc>
                <a:spcPct val="150000"/>
              </a:lnSpc>
              <a:spcBef>
                <a:spcPct val="0"/>
              </a:spcBef>
              <a:spcAft>
                <a:spcPct val="0"/>
              </a:spcAft>
            </a:pPr>
            <a:endParaRPr kumimoji="0" lang="pl-PL" sz="2400" b="0" i="0" u="none" strike="noStrike" cap="none" normalizeH="0" baseline="0" dirty="0" smtClean="0">
              <a:ln>
                <a:noFill/>
              </a:ln>
              <a:solidFill>
                <a:schemeClr val="tx1"/>
              </a:solidFill>
              <a:effectLst/>
              <a:latin typeface="Arial" pitchFamily="34" charset="0"/>
            </a:endParaRPr>
          </a:p>
          <a:p>
            <a:pPr eaLnBrk="0" fontAlgn="base" hangingPunct="0">
              <a:lnSpc>
                <a:spcPct val="150000"/>
              </a:lnSpc>
              <a:spcBef>
                <a:spcPct val="0"/>
              </a:spcBef>
              <a:spcAft>
                <a:spcPct val="0"/>
              </a:spcAft>
            </a:pPr>
            <a:r>
              <a:rPr lang="pl-PL" sz="2800" b="1" dirty="0" smtClean="0">
                <a:latin typeface="Arial" pitchFamily="34" charset="0"/>
                <a:cs typeface="Arial" pitchFamily="34" charset="0"/>
              </a:rPr>
              <a:t>Przykład 8</a:t>
            </a:r>
            <a:endParaRPr kumimoji="0" lang="pl-PL"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a,b</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pl-PL" sz="24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 {b} ,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endParaRPr lang="pl-PL" sz="24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|S| = 2,	|</a:t>
            </a:r>
            <a:r>
              <a:rPr kumimoji="0" lang="pl-PL" sz="240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(S)| = 2</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endParaRPr lang="pl-PL" sz="2400" dirty="0" smtClean="0">
              <a:latin typeface="Arial" pitchFamily="34" charset="0"/>
              <a:cs typeface="Arial" pitchFamily="34" charset="0"/>
            </a:endParaRPr>
          </a:p>
          <a:p>
            <a:endParaRPr lang="pl-PL" sz="2400" b="1" dirty="0" smtClean="0">
              <a:latin typeface="Arial" pitchFamily="34" charset="0"/>
              <a:cs typeface="Arial" pitchFamily="34" charset="0"/>
            </a:endParaRPr>
          </a:p>
          <a:p>
            <a:endParaRPr lang="pl-PL" sz="2400" b="1" dirty="0" smtClean="0">
              <a:latin typeface="Arial" pitchFamily="34" charset="0"/>
              <a:cs typeface="Arial" pitchFamily="34" charset="0"/>
            </a:endParaRPr>
          </a:p>
          <a:p>
            <a:r>
              <a:rPr lang="pl-PL" sz="2400" b="1" dirty="0" smtClean="0">
                <a:latin typeface="Arial" pitchFamily="34" charset="0"/>
                <a:cs typeface="Arial" pitchFamily="34" charset="0"/>
              </a:rPr>
              <a:t>S</a:t>
            </a:r>
            <a:r>
              <a:rPr lang="pl-PL" sz="2400" dirty="0" smtClean="0">
                <a:latin typeface="Arial" pitchFamily="34" charset="0"/>
                <a:cs typeface="Arial" pitchFamily="34" charset="0"/>
              </a:rPr>
              <a:t> = { a } to </a:t>
            </a:r>
            <a:r>
              <a:rPr lang="pl-PL" sz="2400" i="1" dirty="0" smtClean="0">
                <a:latin typeface="Arial" pitchFamily="34" charset="0"/>
                <a:cs typeface="Arial" pitchFamily="34" charset="0"/>
              </a:rPr>
              <a:t>P</a:t>
            </a:r>
            <a:r>
              <a:rPr lang="pl-PL" sz="2400" dirty="0" smtClean="0">
                <a:latin typeface="Arial" pitchFamily="34" charset="0"/>
                <a:cs typeface="Arial" pitchFamily="34" charset="0"/>
              </a:rPr>
              <a:t>({a}) = { </a:t>
            </a:r>
            <a:r>
              <a:rPr lang="pl-PL" sz="2400" dirty="0" smtClean="0">
                <a:latin typeface="Arial" pitchFamily="34" charset="0"/>
                <a:cs typeface="Arial" pitchFamily="34" charset="0"/>
                <a:sym typeface="Symbol"/>
              </a:rPr>
              <a:t></a:t>
            </a:r>
            <a:r>
              <a:rPr lang="pl-PL" sz="2400" dirty="0" smtClean="0">
                <a:latin typeface="Arial" pitchFamily="34" charset="0"/>
                <a:cs typeface="Arial" pitchFamily="34" charset="0"/>
              </a:rPr>
              <a:t>, {a} }  ; </a:t>
            </a:r>
            <a:r>
              <a:rPr lang="pl-PL" sz="2400" b="1" dirty="0">
                <a:latin typeface="Arial" pitchFamily="34" charset="0"/>
                <a:cs typeface="Arial" pitchFamily="34" charset="0"/>
              </a:rPr>
              <a:t>S</a:t>
            </a:r>
            <a:r>
              <a:rPr lang="pl-PL" sz="2400" dirty="0">
                <a:latin typeface="Arial" pitchFamily="34" charset="0"/>
                <a:cs typeface="Arial" pitchFamily="34" charset="0"/>
              </a:rPr>
              <a:t> = </a:t>
            </a:r>
            <a:r>
              <a:rPr lang="pl-PL" sz="2400" dirty="0" smtClean="0">
                <a:latin typeface="Arial" pitchFamily="34" charset="0"/>
                <a:cs typeface="Arial" pitchFamily="34" charset="0"/>
              </a:rPr>
              <a:t>{ } </a:t>
            </a:r>
            <a:r>
              <a:rPr lang="pl-PL" sz="2400" dirty="0">
                <a:latin typeface="Arial" pitchFamily="34" charset="0"/>
                <a:cs typeface="Arial" pitchFamily="34" charset="0"/>
              </a:rPr>
              <a:t>to </a:t>
            </a:r>
            <a:r>
              <a:rPr lang="pl-PL" sz="2400" i="1" dirty="0">
                <a:latin typeface="Arial" pitchFamily="34" charset="0"/>
                <a:cs typeface="Arial" pitchFamily="34" charset="0"/>
              </a:rPr>
              <a:t>P</a:t>
            </a:r>
            <a:r>
              <a:rPr lang="pl-PL" sz="2400" dirty="0" smtClean="0">
                <a:latin typeface="Arial" pitchFamily="34" charset="0"/>
                <a:cs typeface="Arial" pitchFamily="34" charset="0"/>
              </a:rPr>
              <a:t>({ }) </a:t>
            </a:r>
            <a:r>
              <a:rPr lang="pl-PL" sz="2400" dirty="0">
                <a:latin typeface="Arial" pitchFamily="34" charset="0"/>
                <a:cs typeface="Arial" pitchFamily="34" charset="0"/>
              </a:rPr>
              <a:t>= { </a:t>
            </a:r>
            <a:r>
              <a:rPr lang="pl-PL" sz="2400" dirty="0" smtClean="0">
                <a:latin typeface="Arial" pitchFamily="34" charset="0"/>
                <a:cs typeface="Arial" pitchFamily="34" charset="0"/>
                <a:sym typeface="Symbol"/>
              </a:rPr>
              <a:t></a:t>
            </a:r>
            <a:r>
              <a:rPr lang="pl-PL" sz="2400" dirty="0">
                <a:latin typeface="Arial" pitchFamily="34" charset="0"/>
                <a:cs typeface="Arial" pitchFamily="34" charset="0"/>
                <a:sym typeface="Symbol"/>
              </a:rPr>
              <a:t> </a:t>
            </a:r>
            <a:r>
              <a:rPr lang="pl-PL" sz="2400" dirty="0" smtClean="0">
                <a:latin typeface="Arial" pitchFamily="34" charset="0"/>
                <a:cs typeface="Arial" pitchFamily="34" charset="0"/>
              </a:rPr>
              <a:t>}</a:t>
            </a:r>
            <a:endParaRPr lang="pl-PL" sz="2400" dirty="0">
              <a:latin typeface="Arial" pitchFamily="34" charset="0"/>
              <a:cs typeface="Arial" pitchFamily="34" charset="0"/>
            </a:endParaRPr>
          </a:p>
          <a:p>
            <a:endParaRPr lang="pl-PL" sz="2400" b="1" dirty="0" smtClean="0">
              <a:latin typeface="Arial" pitchFamily="34" charset="0"/>
              <a:cs typeface="Arial" pitchFamily="34" charset="0"/>
            </a:endParaRPr>
          </a:p>
          <a:p>
            <a:r>
              <a:rPr lang="pl-PL" sz="2400" b="1" dirty="0" smtClean="0">
                <a:latin typeface="Arial" pitchFamily="34" charset="0"/>
                <a:cs typeface="Arial" pitchFamily="34" charset="0"/>
              </a:rPr>
              <a:t>S</a:t>
            </a:r>
            <a:r>
              <a:rPr lang="pl-PL" sz="2400" dirty="0" smtClean="0">
                <a:latin typeface="Arial" pitchFamily="34" charset="0"/>
                <a:cs typeface="Arial" pitchFamily="34" charset="0"/>
              </a:rPr>
              <a:t> = { a, b, c } to </a:t>
            </a:r>
            <a:r>
              <a:rPr lang="pl-PL" sz="2400" i="1" dirty="0" smtClean="0">
                <a:latin typeface="Arial" pitchFamily="34" charset="0"/>
                <a:cs typeface="Arial" pitchFamily="34" charset="0"/>
              </a:rPr>
              <a:t>P</a:t>
            </a:r>
            <a:r>
              <a:rPr lang="pl-PL" sz="2400" dirty="0" smtClean="0">
                <a:latin typeface="Arial" pitchFamily="34" charset="0"/>
                <a:cs typeface="Arial" pitchFamily="34" charset="0"/>
              </a:rPr>
              <a:t>({ a, b, c }) =</a:t>
            </a:r>
          </a:p>
          <a:p>
            <a:endParaRPr lang="pl-PL" sz="2400" dirty="0" smtClean="0">
              <a:latin typeface="Arial" pitchFamily="34" charset="0"/>
              <a:cs typeface="Arial" pitchFamily="34" charset="0"/>
            </a:endParaRPr>
          </a:p>
          <a:p>
            <a:r>
              <a:rPr lang="pl-PL" sz="2400" dirty="0">
                <a:latin typeface="Arial" pitchFamily="34" charset="0"/>
                <a:cs typeface="Arial" pitchFamily="34" charset="0"/>
              </a:rPr>
              <a:t>	</a:t>
            </a:r>
            <a:r>
              <a:rPr lang="pl-PL" sz="2400" dirty="0" smtClean="0">
                <a:latin typeface="Arial" pitchFamily="34" charset="0"/>
                <a:cs typeface="Arial" pitchFamily="34" charset="0"/>
              </a:rPr>
              <a:t>= { </a:t>
            </a:r>
            <a:r>
              <a:rPr lang="pl-PL" sz="2400" dirty="0" smtClean="0">
                <a:latin typeface="Arial" pitchFamily="34" charset="0"/>
                <a:cs typeface="Arial" pitchFamily="34" charset="0"/>
                <a:sym typeface="Symbol"/>
              </a:rPr>
              <a:t></a:t>
            </a:r>
            <a:r>
              <a:rPr lang="pl-PL" sz="2400" dirty="0" smtClean="0">
                <a:latin typeface="Arial" pitchFamily="34" charset="0"/>
                <a:cs typeface="Arial" pitchFamily="34" charset="0"/>
              </a:rPr>
              <a:t>, {a}, {b}, {c}, {a, b}, {a, c}, {b, c}, {a, b, </a:t>
            </a:r>
            <a:r>
              <a:rPr lang="pl-PL" sz="2000" dirty="0" smtClean="0">
                <a:latin typeface="Arial" pitchFamily="34" charset="0"/>
                <a:cs typeface="Arial" pitchFamily="34" charset="0"/>
              </a:rPr>
              <a:t>c} }</a:t>
            </a:r>
            <a:endParaRPr lang="pl-PL"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54</a:t>
            </a:fld>
            <a:endParaRPr lang="pl-PL"/>
          </a:p>
        </p:txBody>
      </p:sp>
      <p:sp>
        <p:nvSpPr>
          <p:cNvPr id="3" name="Prostokąt 2"/>
          <p:cNvSpPr/>
          <p:nvPr/>
        </p:nvSpPr>
        <p:spPr>
          <a:xfrm>
            <a:off x="14436" y="-78055"/>
            <a:ext cx="8858280" cy="6801862"/>
          </a:xfrm>
          <a:prstGeom prst="rect">
            <a:avLst/>
          </a:prstGeom>
        </p:spPr>
        <p:txBody>
          <a:bodyPr wrap="square">
            <a:spAutoFit/>
          </a:bodyPr>
          <a:lstStyle/>
          <a:p>
            <a:r>
              <a:rPr lang="pl-PL" sz="2800" b="1" dirty="0" smtClean="0"/>
              <a:t>Iloczyn kartezjański zbiorów (produkt)</a:t>
            </a:r>
          </a:p>
          <a:p>
            <a:r>
              <a:rPr lang="pl-PL" sz="2400" dirty="0" smtClean="0"/>
              <a:t>Dla dowolnych zbiorów </a:t>
            </a:r>
            <a:r>
              <a:rPr lang="pl-PL" sz="2400" b="1" dirty="0" smtClean="0"/>
              <a:t>A, B  iloczynem kartezjańskim  </a:t>
            </a:r>
            <a:r>
              <a:rPr lang="pl-PL" sz="2400" dirty="0" smtClean="0"/>
              <a:t>nazywamy zbiór wszystkich par uporządkowanych (a, b) takich, że </a:t>
            </a:r>
            <a:r>
              <a:rPr lang="pl-PL" sz="2400" b="1" dirty="0" smtClean="0"/>
              <a:t>a</a:t>
            </a:r>
            <a:r>
              <a:rPr lang="pl-PL" sz="2400" b="1" dirty="0" smtClean="0">
                <a:sym typeface="Symbol"/>
              </a:rPr>
              <a:t>  </a:t>
            </a:r>
            <a:r>
              <a:rPr lang="pl-PL" sz="2400" b="1" dirty="0" smtClean="0"/>
              <a:t>A </a:t>
            </a:r>
            <a:r>
              <a:rPr lang="pl-PL" sz="2400" dirty="0" smtClean="0"/>
              <a:t>i</a:t>
            </a:r>
            <a:r>
              <a:rPr lang="pl-PL" sz="2400" b="1" dirty="0" smtClean="0"/>
              <a:t> b</a:t>
            </a:r>
            <a:r>
              <a:rPr lang="pl-PL" sz="2400" b="1" dirty="0" smtClean="0">
                <a:sym typeface="Symbol"/>
              </a:rPr>
              <a:t>  </a:t>
            </a:r>
            <a:r>
              <a:rPr lang="pl-PL" sz="2400" b="1" dirty="0" smtClean="0"/>
              <a:t>B</a:t>
            </a:r>
          </a:p>
          <a:p>
            <a:endParaRPr lang="pl-PL" sz="2400" b="1" dirty="0" smtClean="0"/>
          </a:p>
          <a:p>
            <a:r>
              <a:rPr lang="pl-PL" sz="2400" b="1" dirty="0" smtClean="0"/>
              <a:t>		</a:t>
            </a:r>
            <a:r>
              <a:rPr lang="pl-PL" sz="2400" b="1" i="1" dirty="0" smtClean="0">
                <a:latin typeface="Arial" panose="020B0604020202020204" pitchFamily="34" charset="0"/>
                <a:cs typeface="Arial" pitchFamily="34" charset="0"/>
              </a:rPr>
              <a:t>A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B =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 a</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A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b</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B</a:t>
            </a:r>
            <a:r>
              <a:rPr lang="pl-PL" sz="2400" i="1" dirty="0" smtClean="0">
                <a:latin typeface="Arial" pitchFamily="34" charset="0"/>
                <a:cs typeface="Arial" pitchFamily="34" charset="0"/>
              </a:rPr>
              <a:t>}</a:t>
            </a:r>
          </a:p>
          <a:p>
            <a:endParaRPr lang="pl-PL" sz="2400" dirty="0" smtClean="0">
              <a:latin typeface="Arial" panose="020B0604020202020204" pitchFamily="34" charset="0"/>
              <a:cs typeface="Arial" panose="020B0604020202020204" pitchFamily="34" charset="0"/>
            </a:endParaRPr>
          </a:p>
          <a:p>
            <a:r>
              <a:rPr lang="pl-PL" sz="2400" dirty="0" smtClean="0">
                <a:latin typeface="Arial" panose="020B0604020202020204" pitchFamily="34" charset="0"/>
                <a:cs typeface="Arial" panose="020B0604020202020204" pitchFamily="34" charset="0"/>
              </a:rPr>
              <a:t>Produkt dowolnej, skończonej rodziny zbiorów</a:t>
            </a:r>
          </a:p>
          <a:p>
            <a:endParaRPr lang="pl-PL" sz="2400" i="1" dirty="0" smtClean="0">
              <a:latin typeface="Arial" panose="020B0604020202020204" pitchFamily="34" charset="0"/>
              <a:cs typeface="Arial" panose="020B0604020202020204" pitchFamily="34" charset="0"/>
            </a:endParaRPr>
          </a:p>
          <a:p>
            <a:r>
              <a:rPr lang="pl-PL" sz="2400" b="1" i="1" dirty="0" smtClean="0">
                <a:latin typeface="Arial" panose="020B0604020202020204" pitchFamily="34" charset="0"/>
                <a:cs typeface="Arial" panose="020B0604020202020204" pitchFamily="34" charset="0"/>
              </a:rPr>
              <a:t>S</a:t>
            </a:r>
            <a:r>
              <a:rPr lang="pl-PL" sz="2400" b="1" i="1" baseline="-25000" dirty="0" smtClean="0">
                <a:latin typeface="Arial" panose="020B0604020202020204" pitchFamily="34" charset="0"/>
                <a:cs typeface="Arial" panose="020B0604020202020204" pitchFamily="34" charset="0"/>
              </a:rPr>
              <a:t>1 </a:t>
            </a:r>
            <a:r>
              <a:rPr lang="pl-PL" sz="2400" b="1" i="1" dirty="0" smtClean="0">
                <a:latin typeface="Arial" panose="020B0604020202020204" pitchFamily="34" charset="0"/>
                <a:cs typeface="Arial" panose="020B0604020202020204" pitchFamily="34" charset="0"/>
                <a:sym typeface="Symbol"/>
              </a:rPr>
              <a:t> </a:t>
            </a:r>
            <a:r>
              <a:rPr lang="pl-PL" sz="2400" b="1" i="1" dirty="0" smtClean="0">
                <a:latin typeface="Arial" panose="020B0604020202020204" pitchFamily="34" charset="0"/>
                <a:cs typeface="Arial" panose="020B0604020202020204" pitchFamily="34" charset="0"/>
              </a:rPr>
              <a:t>S</a:t>
            </a:r>
            <a:r>
              <a:rPr lang="pl-PL" sz="2400" b="1" i="1" baseline="-25000" dirty="0" smtClean="0">
                <a:latin typeface="Arial" panose="020B0604020202020204" pitchFamily="34" charset="0"/>
                <a:cs typeface="Arial" panose="020B0604020202020204" pitchFamily="34" charset="0"/>
              </a:rPr>
              <a:t>2 </a:t>
            </a:r>
            <a:r>
              <a:rPr lang="pl-PL" sz="2400" b="1" i="1" dirty="0" smtClean="0">
                <a:latin typeface="Arial" panose="020B0604020202020204" pitchFamily="34" charset="0"/>
                <a:cs typeface="Arial" panose="020B0604020202020204" pitchFamily="34" charset="0"/>
                <a:sym typeface="Symbol"/>
              </a:rPr>
              <a:t> </a:t>
            </a:r>
            <a:r>
              <a:rPr lang="pl-PL" sz="2400" b="1" i="1" dirty="0" smtClean="0">
                <a:latin typeface="Arial" panose="020B0604020202020204" pitchFamily="34" charset="0"/>
                <a:cs typeface="Arial" panose="020B0604020202020204" pitchFamily="34" charset="0"/>
              </a:rPr>
              <a:t>S</a:t>
            </a:r>
            <a:r>
              <a:rPr lang="pl-PL" sz="2400" b="1" i="1" baseline="-25000" dirty="0" smtClean="0">
                <a:latin typeface="Arial" panose="020B0604020202020204" pitchFamily="34" charset="0"/>
                <a:cs typeface="Arial" panose="020B0604020202020204" pitchFamily="34" charset="0"/>
              </a:rPr>
              <a:t>3 </a:t>
            </a:r>
            <a:r>
              <a:rPr lang="pl-PL" sz="2400" b="1" i="1" dirty="0" smtClean="0">
                <a:latin typeface="Arial" panose="020B0604020202020204" pitchFamily="34" charset="0"/>
                <a:cs typeface="Arial" panose="020B0604020202020204" pitchFamily="34" charset="0"/>
                <a:sym typeface="Symbol"/>
              </a:rPr>
              <a:t></a:t>
            </a:r>
            <a:r>
              <a:rPr lang="pl-PL" sz="2400" b="1" i="1" dirty="0" smtClean="0">
                <a:latin typeface="Arial" panose="020B0604020202020204" pitchFamily="34" charset="0"/>
                <a:cs typeface="Arial" panose="020B0604020202020204" pitchFamily="34" charset="0"/>
              </a:rPr>
              <a:t>...</a:t>
            </a:r>
            <a:r>
              <a:rPr lang="pl-PL" sz="2400" b="1" i="1" dirty="0" smtClean="0">
                <a:latin typeface="Arial" panose="020B0604020202020204" pitchFamily="34" charset="0"/>
                <a:cs typeface="Arial" panose="020B0604020202020204" pitchFamily="34" charset="0"/>
                <a:sym typeface="Symbol"/>
              </a:rPr>
              <a:t> </a:t>
            </a:r>
            <a:r>
              <a:rPr lang="pl-PL" sz="2400" b="1" i="1" dirty="0" smtClean="0">
                <a:latin typeface="Arial" panose="020B0604020202020204" pitchFamily="34" charset="0"/>
                <a:cs typeface="Arial" panose="020B0604020202020204" pitchFamily="34" charset="0"/>
              </a:rPr>
              <a:t>S</a:t>
            </a:r>
            <a:r>
              <a:rPr lang="pl-PL" sz="2400" b="1" i="1" baseline="-25000" dirty="0" smtClean="0">
                <a:latin typeface="Arial" panose="020B0604020202020204" pitchFamily="34" charset="0"/>
                <a:cs typeface="Arial" panose="020B0604020202020204" pitchFamily="34" charset="0"/>
              </a:rPr>
              <a:t>n</a:t>
            </a:r>
            <a:r>
              <a:rPr lang="pl-PL" sz="2400" b="1" i="1" dirty="0" smtClean="0">
                <a:latin typeface="Arial" panose="020B0604020202020204" pitchFamily="34" charset="0"/>
                <a:cs typeface="Arial" panose="020B0604020202020204" pitchFamily="34" charset="0"/>
              </a:rPr>
              <a:t> = { (s</a:t>
            </a:r>
            <a:r>
              <a:rPr lang="pl-PL" sz="2400" b="1" i="1" baseline="-25000" dirty="0" smtClean="0">
                <a:latin typeface="Arial" panose="020B0604020202020204" pitchFamily="34" charset="0"/>
                <a:cs typeface="Arial" panose="020B0604020202020204" pitchFamily="34" charset="0"/>
              </a:rPr>
              <a:t>1</a:t>
            </a:r>
            <a:r>
              <a:rPr lang="pl-PL" sz="2400" b="1" i="1" dirty="0" smtClean="0">
                <a:latin typeface="Arial" panose="020B0604020202020204" pitchFamily="34" charset="0"/>
                <a:cs typeface="Arial" panose="020B0604020202020204" pitchFamily="34" charset="0"/>
              </a:rPr>
              <a:t>, s</a:t>
            </a:r>
            <a:r>
              <a:rPr lang="pl-PL" sz="2400" b="1" i="1" baseline="-25000" dirty="0" smtClean="0">
                <a:latin typeface="Arial" panose="020B0604020202020204" pitchFamily="34" charset="0"/>
                <a:cs typeface="Arial" panose="020B0604020202020204" pitchFamily="34" charset="0"/>
              </a:rPr>
              <a:t>2</a:t>
            </a:r>
            <a:r>
              <a:rPr lang="pl-PL" sz="2400" b="1" i="1" dirty="0" smtClean="0">
                <a:latin typeface="Arial" panose="020B0604020202020204" pitchFamily="34" charset="0"/>
                <a:cs typeface="Arial" panose="020B0604020202020204" pitchFamily="34" charset="0"/>
              </a:rPr>
              <a:t>, s</a:t>
            </a:r>
            <a:r>
              <a:rPr lang="pl-PL" sz="2400" b="1" i="1" baseline="-25000" dirty="0" smtClean="0">
                <a:latin typeface="Arial" panose="020B0604020202020204" pitchFamily="34" charset="0"/>
                <a:cs typeface="Arial" panose="020B0604020202020204" pitchFamily="34" charset="0"/>
              </a:rPr>
              <a:t>3</a:t>
            </a:r>
            <a:r>
              <a:rPr lang="pl-PL" sz="2400" b="1" i="1" dirty="0" smtClean="0">
                <a:latin typeface="Arial" panose="020B0604020202020204" pitchFamily="34" charset="0"/>
                <a:cs typeface="Arial" panose="020B0604020202020204" pitchFamily="34" charset="0"/>
              </a:rPr>
              <a:t>, ..., </a:t>
            </a:r>
            <a:r>
              <a:rPr lang="pl-PL" sz="2400" b="1" i="1" dirty="0" err="1" smtClean="0">
                <a:latin typeface="Arial" panose="020B0604020202020204" pitchFamily="34" charset="0"/>
                <a:cs typeface="Arial" panose="020B0604020202020204" pitchFamily="34" charset="0"/>
              </a:rPr>
              <a:t>s</a:t>
            </a:r>
            <a:r>
              <a:rPr lang="pl-PL" sz="2400" b="1" i="1" baseline="-25000" dirty="0" err="1" smtClean="0">
                <a:latin typeface="Arial" panose="020B0604020202020204" pitchFamily="34" charset="0"/>
                <a:cs typeface="Arial" panose="020B0604020202020204" pitchFamily="34" charset="0"/>
              </a:rPr>
              <a:t>n</a:t>
            </a:r>
            <a:r>
              <a:rPr lang="pl-PL" sz="2400" b="1" i="1" dirty="0" smtClean="0">
                <a:latin typeface="Arial" panose="020B0604020202020204" pitchFamily="34" charset="0"/>
                <a:cs typeface="Arial" panose="020B0604020202020204" pitchFamily="34" charset="0"/>
              </a:rPr>
              <a:t>) : </a:t>
            </a:r>
            <a:r>
              <a:rPr lang="pl-PL" sz="2400" b="1" i="1" dirty="0" err="1" smtClean="0">
                <a:latin typeface="Arial" panose="020B0604020202020204" pitchFamily="34" charset="0"/>
                <a:cs typeface="Arial" panose="020B0604020202020204" pitchFamily="34" charset="0"/>
              </a:rPr>
              <a:t>s</a:t>
            </a:r>
            <a:r>
              <a:rPr lang="pl-PL" sz="2400" b="1" i="1" baseline="-25000" dirty="0" err="1" smtClean="0">
                <a:latin typeface="Arial" panose="020B0604020202020204" pitchFamily="34" charset="0"/>
                <a:cs typeface="Arial" panose="020B0604020202020204" pitchFamily="34" charset="0"/>
              </a:rPr>
              <a:t>k</a:t>
            </a:r>
            <a:r>
              <a:rPr lang="pl-PL" sz="2400" b="1" i="1" dirty="0" smtClean="0">
                <a:latin typeface="Arial" panose="020B0604020202020204" pitchFamily="34" charset="0"/>
                <a:cs typeface="Arial" panose="020B0604020202020204" pitchFamily="34" charset="0"/>
                <a:sym typeface="Symbol"/>
              </a:rPr>
              <a:t> </a:t>
            </a:r>
            <a:r>
              <a:rPr lang="pl-PL" sz="2400" b="1" i="1" dirty="0" err="1" smtClean="0">
                <a:latin typeface="Arial" panose="020B0604020202020204" pitchFamily="34" charset="0"/>
                <a:cs typeface="Arial" panose="020B0604020202020204" pitchFamily="34" charset="0"/>
              </a:rPr>
              <a:t>S</a:t>
            </a:r>
            <a:r>
              <a:rPr lang="pl-PL" sz="2400" b="1" i="1" baseline="-25000" dirty="0" err="1" smtClean="0">
                <a:latin typeface="Arial" panose="020B0604020202020204" pitchFamily="34" charset="0"/>
                <a:cs typeface="Arial" panose="020B0604020202020204" pitchFamily="34" charset="0"/>
              </a:rPr>
              <a:t>k</a:t>
            </a:r>
            <a:r>
              <a:rPr lang="pl-PL" sz="2400" b="1" i="1" dirty="0" smtClean="0">
                <a:latin typeface="Arial" panose="020B0604020202020204" pitchFamily="34" charset="0"/>
                <a:cs typeface="Arial" panose="020B0604020202020204" pitchFamily="34" charset="0"/>
              </a:rPr>
              <a:t> </a:t>
            </a:r>
          </a:p>
          <a:p>
            <a:r>
              <a:rPr lang="pl-PL" sz="2400" b="1" i="1" dirty="0">
                <a:latin typeface="Arial" panose="020B0604020202020204" pitchFamily="34" charset="0"/>
                <a:cs typeface="Arial" panose="020B0604020202020204" pitchFamily="34" charset="0"/>
              </a:rPr>
              <a:t>	</a:t>
            </a:r>
            <a:r>
              <a:rPr lang="pl-PL" sz="2400" b="1" i="1" dirty="0" smtClean="0">
                <a:latin typeface="Arial" panose="020B0604020202020204" pitchFamily="34" charset="0"/>
                <a:cs typeface="Arial" panose="020B0604020202020204" pitchFamily="34" charset="0"/>
              </a:rPr>
              <a:t>					dla k = 1, 2, 3, ..., n }</a:t>
            </a:r>
          </a:p>
          <a:p>
            <a:endParaRPr lang="pl-PL" sz="2400" b="1" dirty="0" smtClean="0">
              <a:latin typeface="Arial" pitchFamily="34" charset="0"/>
              <a:cs typeface="Arial" pitchFamily="34" charset="0"/>
            </a:endParaRPr>
          </a:p>
          <a:p>
            <a:endParaRPr lang="pl-PL" sz="2400" b="1" dirty="0" smtClean="0">
              <a:latin typeface="Arial" pitchFamily="34" charset="0"/>
              <a:cs typeface="Arial" pitchFamily="34" charset="0"/>
            </a:endParaRPr>
          </a:p>
          <a:p>
            <a:r>
              <a:rPr lang="pl-PL" sz="2400" b="1" dirty="0" smtClean="0">
                <a:latin typeface="Arial" pitchFamily="34" charset="0"/>
                <a:cs typeface="Arial" pitchFamily="34" charset="0"/>
              </a:rPr>
              <a:t>Przykład 9</a:t>
            </a:r>
            <a:endParaRPr lang="pl-PL" sz="2400" b="1" i="1" dirty="0" smtClean="0"/>
          </a:p>
          <a:p>
            <a:pPr lvl="2"/>
            <a:r>
              <a:rPr lang="pl-PL" sz="2400" b="1" i="1" dirty="0" smtClean="0"/>
              <a:t>{a} </a:t>
            </a:r>
            <a:r>
              <a:rPr lang="pl-PL" sz="2400" b="1" i="1" dirty="0" smtClean="0">
                <a:sym typeface="Symbol"/>
              </a:rPr>
              <a:t></a:t>
            </a:r>
            <a:r>
              <a:rPr lang="pl-PL" sz="2400" b="1" i="1" dirty="0" smtClean="0"/>
              <a:t> {b} = {(</a:t>
            </a:r>
            <a:r>
              <a:rPr lang="pl-PL" sz="2400" b="1" i="1" dirty="0" err="1" smtClean="0"/>
              <a:t>a,b</a:t>
            </a:r>
            <a:r>
              <a:rPr lang="pl-PL" sz="2400" b="1" i="1" dirty="0" smtClean="0"/>
              <a:t>)}</a:t>
            </a:r>
          </a:p>
          <a:p>
            <a:pPr lvl="2"/>
            <a:endParaRPr lang="pl-PL" sz="2400" b="1" i="1" dirty="0" smtClean="0"/>
          </a:p>
          <a:p>
            <a:pPr lvl="2"/>
            <a:r>
              <a:rPr lang="pl-PL" sz="2400" b="1" i="1" dirty="0" smtClean="0"/>
              <a:t>{3} </a:t>
            </a:r>
            <a:r>
              <a:rPr lang="pl-PL" sz="2400" b="1" i="1" dirty="0" smtClean="0">
                <a:sym typeface="Symbol"/>
              </a:rPr>
              <a:t></a:t>
            </a:r>
            <a:r>
              <a:rPr lang="pl-PL" sz="2400" b="1" i="1" dirty="0" smtClean="0"/>
              <a:t> {</a:t>
            </a:r>
            <a:r>
              <a:rPr lang="pl-PL" sz="2400" b="1" i="1" dirty="0" err="1" smtClean="0"/>
              <a:t>a,b</a:t>
            </a:r>
            <a:r>
              <a:rPr lang="pl-PL" sz="2400" b="1" i="1" dirty="0" smtClean="0"/>
              <a:t>} = {(3,a), (3,b)}</a:t>
            </a:r>
          </a:p>
          <a:p>
            <a:pPr lvl="2"/>
            <a:endParaRPr lang="pl-PL" sz="2400" b="1" i="1" dirty="0" smtClean="0"/>
          </a:p>
          <a:p>
            <a:pPr lvl="2"/>
            <a:r>
              <a:rPr lang="pt-BR" sz="2400" b="1" i="1" dirty="0" smtClean="0"/>
              <a:t>{1,2} </a:t>
            </a:r>
            <a:r>
              <a:rPr lang="pt-BR" sz="2400" b="1" i="1" dirty="0" smtClean="0">
                <a:sym typeface="Symbol"/>
              </a:rPr>
              <a:t></a:t>
            </a:r>
            <a:r>
              <a:rPr lang="pt-BR" sz="2400" b="1" i="1" dirty="0" smtClean="0"/>
              <a:t> {a,b} = {(1,a), (1,b), (2,a), (2,b)}</a:t>
            </a:r>
            <a:endParaRPr lang="pl-PL" sz="2400" b="1" i="1" dirty="0"/>
          </a:p>
        </p:txBody>
      </p:sp>
    </p:spTree>
    <p:extLst>
      <p:ext uri="{BB962C8B-B14F-4D97-AF65-F5344CB8AC3E}">
        <p14:creationId xmlns:p14="http://schemas.microsoft.com/office/powerpoint/2010/main" val="389126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0" y="285728"/>
            <a:ext cx="9324528" cy="5262979"/>
          </a:xfrm>
          <a:prstGeom prst="rect">
            <a:avLst/>
          </a:prstGeom>
        </p:spPr>
        <p:txBody>
          <a:bodyPr wrap="square">
            <a:spAutoFit/>
          </a:bodyPr>
          <a:lstStyle/>
          <a:p>
            <a:r>
              <a:rPr lang="pl-PL" sz="2400" dirty="0" smtClean="0">
                <a:latin typeface="Arial" pitchFamily="34" charset="0"/>
                <a:cs typeface="Arial" pitchFamily="34" charset="0"/>
              </a:rPr>
              <a:t>Wprowadzimy oznaczenia dla pewnych szczególnych podzbiorów zbioru </a:t>
            </a:r>
            <a:r>
              <a:rPr lang="pl-PL" sz="2400" b="1" i="1" dirty="0" smtClean="0">
                <a:latin typeface="Arial" pitchFamily="34" charset="0"/>
                <a:cs typeface="Arial" pitchFamily="34" charset="0"/>
              </a:rPr>
              <a:t>R</a:t>
            </a:r>
            <a:r>
              <a:rPr lang="pl-PL" sz="2400" dirty="0" smtClean="0">
                <a:latin typeface="Arial" pitchFamily="34" charset="0"/>
                <a:cs typeface="Arial" pitchFamily="34" charset="0"/>
              </a:rPr>
              <a:t>, nazywanych przedziałami. </a:t>
            </a:r>
            <a:endParaRPr lang="pl-PL" sz="2400" dirty="0"/>
          </a:p>
          <a:p>
            <a:endParaRPr lang="pl-PL" sz="2400" dirty="0" smtClean="0">
              <a:latin typeface="Arial" pitchFamily="34" charset="0"/>
              <a:cs typeface="Arial" pitchFamily="34" charset="0"/>
            </a:endParaRPr>
          </a:p>
          <a:p>
            <a:r>
              <a:rPr lang="pl-PL" sz="2400" dirty="0" smtClean="0">
                <a:latin typeface="Arial" pitchFamily="34" charset="0"/>
                <a:cs typeface="Arial" pitchFamily="34" charset="0"/>
              </a:rPr>
              <a:t>Dla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R </a:t>
            </a:r>
            <a:r>
              <a:rPr lang="pl-PL" sz="2400" dirty="0" smtClean="0">
                <a:latin typeface="Arial" pitchFamily="34" charset="0"/>
                <a:cs typeface="Arial" pitchFamily="34" charset="0"/>
              </a:rPr>
              <a:t>gdzie </a:t>
            </a:r>
            <a:r>
              <a:rPr lang="pl-PL" sz="2400" b="1" i="1" dirty="0" smtClean="0">
                <a:latin typeface="Arial" pitchFamily="34" charset="0"/>
                <a:cs typeface="Arial" pitchFamily="34" charset="0"/>
              </a:rPr>
              <a:t>a &lt; b</a:t>
            </a:r>
            <a:r>
              <a:rPr lang="pl-PL" sz="2400" dirty="0" smtClean="0">
                <a:latin typeface="Arial" pitchFamily="34" charset="0"/>
                <a:cs typeface="Arial" pitchFamily="34" charset="0"/>
              </a:rPr>
              <a:t>, określamy:</a:t>
            </a:r>
          </a:p>
          <a:p>
            <a:pPr>
              <a:lnSpc>
                <a:spcPct val="200000"/>
              </a:lnSpc>
            </a:pPr>
            <a:endParaRPr lang="pl-PL" sz="2400" b="1" i="1" dirty="0" smtClean="0">
              <a:latin typeface="Arial" pitchFamily="34" charset="0"/>
              <a:cs typeface="Arial" pitchFamily="34" charset="0"/>
            </a:endParaRPr>
          </a:p>
          <a:p>
            <a:pPr>
              <a:lnSpc>
                <a:spcPct val="200000"/>
              </a:lnSpc>
            </a:pPr>
            <a:r>
              <a:rPr lang="pl-PL" sz="2400" b="1" i="1" dirty="0" smtClean="0">
                <a:latin typeface="Arial" pitchFamily="34" charset="0"/>
                <a:cs typeface="Arial" pitchFamily="34" charset="0"/>
              </a:rPr>
              <a:t>{ x</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R : a &lt; x &lt; b } =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a:t>
            </a:r>
            <a:r>
              <a:rPr lang="pl-PL" sz="2400" i="1" dirty="0" smtClean="0">
                <a:latin typeface="Arial" pitchFamily="34" charset="0"/>
                <a:cs typeface="Arial" pitchFamily="34" charset="0"/>
              </a:rPr>
              <a:t>– </a:t>
            </a:r>
            <a:r>
              <a:rPr lang="pl-PL" sz="2400" dirty="0" smtClean="0">
                <a:latin typeface="Arial" pitchFamily="34" charset="0"/>
                <a:cs typeface="Arial" pitchFamily="34" charset="0"/>
              </a:rPr>
              <a:t>przedział otwarty</a:t>
            </a:r>
          </a:p>
          <a:p>
            <a:pPr>
              <a:lnSpc>
                <a:spcPct val="200000"/>
              </a:lnSpc>
            </a:pPr>
            <a:r>
              <a:rPr lang="pl-PL" sz="2400" b="1" i="1" dirty="0" smtClean="0">
                <a:latin typeface="Arial" pitchFamily="34" charset="0"/>
                <a:cs typeface="Arial" pitchFamily="34" charset="0"/>
              </a:rPr>
              <a:t>{ x</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R : a </a:t>
            </a:r>
            <a:r>
              <a:rPr lang="pl-PL" sz="2400" b="1" i="1" dirty="0" smtClean="0">
                <a:latin typeface="Arial" pitchFamily="34" charset="0"/>
                <a:cs typeface="Arial" pitchFamily="34" charset="0"/>
                <a:sym typeface="Symbol"/>
              </a:rPr>
              <a:t> </a:t>
            </a:r>
            <a:r>
              <a:rPr lang="pl-PL" sz="2400" b="1" i="1" dirty="0" smtClean="0">
                <a:latin typeface="Arial" pitchFamily="34" charset="0"/>
                <a:cs typeface="Arial" pitchFamily="34" charset="0"/>
              </a:rPr>
              <a:t> x </a:t>
            </a:r>
            <a:r>
              <a:rPr lang="pl-PL" sz="2400" b="1" i="1" dirty="0" smtClean="0">
                <a:latin typeface="Arial" pitchFamily="34" charset="0"/>
                <a:cs typeface="Arial" pitchFamily="34" charset="0"/>
                <a:sym typeface="Symbol"/>
              </a:rPr>
              <a:t></a:t>
            </a:r>
            <a:r>
              <a:rPr lang="pl-PL" sz="2400" b="1" i="1" dirty="0" smtClean="0">
                <a:latin typeface="Arial" pitchFamily="34" charset="0"/>
                <a:cs typeface="Arial" pitchFamily="34" charset="0"/>
              </a:rPr>
              <a:t>  b } =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a:t>
            </a:r>
            <a:r>
              <a:rPr lang="pl-PL" sz="2400" i="1" dirty="0" smtClean="0">
                <a:latin typeface="Arial" pitchFamily="34" charset="0"/>
                <a:cs typeface="Arial" pitchFamily="34" charset="0"/>
              </a:rPr>
              <a:t>– </a:t>
            </a:r>
            <a:r>
              <a:rPr lang="pl-PL" sz="2400" dirty="0" smtClean="0">
                <a:latin typeface="Arial" pitchFamily="34" charset="0"/>
                <a:cs typeface="Arial" pitchFamily="34" charset="0"/>
              </a:rPr>
              <a:t>przedział domknięty</a:t>
            </a:r>
            <a:endParaRPr lang="pl-PL" sz="2400" b="1" i="1" dirty="0" smtClean="0">
              <a:latin typeface="Arial" pitchFamily="34" charset="0"/>
              <a:cs typeface="Arial" pitchFamily="34" charset="0"/>
            </a:endParaRPr>
          </a:p>
          <a:p>
            <a:pPr>
              <a:lnSpc>
                <a:spcPct val="200000"/>
              </a:lnSpc>
            </a:pPr>
            <a:r>
              <a:rPr lang="pl-PL" sz="2400" b="1" i="1" dirty="0" smtClean="0">
                <a:latin typeface="Arial" pitchFamily="34" charset="0"/>
                <a:cs typeface="Arial" pitchFamily="34" charset="0"/>
              </a:rPr>
              <a:t>{ x</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R : a </a:t>
            </a:r>
            <a:r>
              <a:rPr lang="pl-PL" sz="2400" b="1" i="1" dirty="0" smtClean="0">
                <a:latin typeface="Arial" pitchFamily="34" charset="0"/>
                <a:cs typeface="Arial" pitchFamily="34" charset="0"/>
                <a:sym typeface="Symbol"/>
              </a:rPr>
              <a:t></a:t>
            </a:r>
            <a:r>
              <a:rPr lang="pl-PL" sz="2400" b="1" i="1" dirty="0" smtClean="0">
                <a:latin typeface="Arial" pitchFamily="34" charset="0"/>
                <a:cs typeface="Arial" pitchFamily="34" charset="0"/>
              </a:rPr>
              <a:t>  x &lt; b } =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a:t>
            </a:r>
            <a:r>
              <a:rPr lang="pl-PL" sz="2400" i="1" dirty="0" smtClean="0">
                <a:latin typeface="Arial" pitchFamily="34" charset="0"/>
                <a:cs typeface="Arial" pitchFamily="34" charset="0"/>
              </a:rPr>
              <a:t>– </a:t>
            </a:r>
            <a:r>
              <a:rPr lang="pl-PL" sz="2400" dirty="0" smtClean="0">
                <a:latin typeface="Arial" pitchFamily="34" charset="0"/>
                <a:cs typeface="Arial" pitchFamily="34" charset="0"/>
              </a:rPr>
              <a:t>przedział prawostronnie otwarty</a:t>
            </a:r>
          </a:p>
          <a:p>
            <a:pPr>
              <a:lnSpc>
                <a:spcPct val="200000"/>
              </a:lnSpc>
            </a:pPr>
            <a:r>
              <a:rPr lang="pl-PL" sz="2400" b="1" i="1" dirty="0" smtClean="0">
                <a:latin typeface="Arial" pitchFamily="34" charset="0"/>
                <a:cs typeface="Arial" pitchFamily="34" charset="0"/>
              </a:rPr>
              <a:t>{ x</a:t>
            </a:r>
            <a:r>
              <a:rPr lang="pl-PL" sz="2400" b="1" i="1" dirty="0" smtClean="0">
                <a:latin typeface="Arial" pitchFamily="34" charset="0"/>
                <a:cs typeface="Arial" pitchFamily="34" charset="0"/>
                <a:sym typeface="Symbol"/>
              </a:rPr>
              <a:t>  </a:t>
            </a:r>
            <a:r>
              <a:rPr lang="pl-PL" sz="2400" b="1" i="1" dirty="0" smtClean="0">
                <a:latin typeface="Arial" pitchFamily="34" charset="0"/>
                <a:cs typeface="Arial" pitchFamily="34" charset="0"/>
              </a:rPr>
              <a:t>R : a &lt; x </a:t>
            </a:r>
            <a:r>
              <a:rPr lang="pl-PL" sz="2400" b="1" i="1" dirty="0" smtClean="0">
                <a:latin typeface="Arial" pitchFamily="34" charset="0"/>
                <a:cs typeface="Arial" pitchFamily="34" charset="0"/>
                <a:sym typeface="Symbol"/>
              </a:rPr>
              <a:t></a:t>
            </a:r>
            <a:r>
              <a:rPr lang="pl-PL" sz="2400" b="1" i="1" dirty="0" smtClean="0">
                <a:latin typeface="Arial" pitchFamily="34" charset="0"/>
                <a:cs typeface="Arial" pitchFamily="34" charset="0"/>
              </a:rPr>
              <a:t>  b } = (</a:t>
            </a:r>
            <a:r>
              <a:rPr lang="pl-PL" sz="2400" b="1" i="1" dirty="0" err="1" smtClean="0">
                <a:latin typeface="Arial" pitchFamily="34" charset="0"/>
                <a:cs typeface="Arial" pitchFamily="34" charset="0"/>
              </a:rPr>
              <a:t>a,b</a:t>
            </a:r>
            <a:r>
              <a:rPr lang="pl-PL" sz="2400" b="1" i="1" dirty="0" smtClean="0">
                <a:latin typeface="Arial" pitchFamily="34" charset="0"/>
                <a:cs typeface="Arial" pitchFamily="34" charset="0"/>
              </a:rPr>
              <a:t>] </a:t>
            </a:r>
            <a:r>
              <a:rPr lang="pl-PL" sz="2400" i="1" dirty="0" smtClean="0">
                <a:latin typeface="Arial" pitchFamily="34" charset="0"/>
                <a:cs typeface="Arial" pitchFamily="34" charset="0"/>
              </a:rPr>
              <a:t>– </a:t>
            </a:r>
            <a:r>
              <a:rPr lang="pl-PL" sz="2400" dirty="0" smtClean="0">
                <a:latin typeface="Arial" pitchFamily="34" charset="0"/>
                <a:cs typeface="Arial" pitchFamily="34" charset="0"/>
              </a:rPr>
              <a:t>przedział prawostronnie domknięty</a:t>
            </a:r>
            <a:endParaRPr lang="pl-PL" sz="2400" dirty="0">
              <a:latin typeface="Arial" pitchFamily="34" charset="0"/>
              <a:cs typeface="Arial" pitchFamily="34" charset="0"/>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55</a:t>
            </a:fld>
            <a:endParaRPr lang="pl-PL"/>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56</a:t>
            </a:fld>
            <a:endParaRPr lang="pl-PL"/>
          </a:p>
        </p:txBody>
      </p:sp>
      <p:sp>
        <p:nvSpPr>
          <p:cNvPr id="3" name="Prostokąt 2"/>
          <p:cNvSpPr/>
          <p:nvPr/>
        </p:nvSpPr>
        <p:spPr>
          <a:xfrm>
            <a:off x="0" y="183326"/>
            <a:ext cx="8429684" cy="1754326"/>
          </a:xfrm>
          <a:prstGeom prst="rect">
            <a:avLst/>
          </a:prstGeom>
        </p:spPr>
        <p:txBody>
          <a:bodyPr wrap="square">
            <a:spAutoFit/>
          </a:bodyPr>
          <a:lstStyle/>
          <a:p>
            <a:r>
              <a:rPr lang="pl-PL" sz="2400" dirty="0" smtClean="0">
                <a:latin typeface="Arial" pitchFamily="34" charset="0"/>
                <a:cs typeface="Arial" pitchFamily="34" charset="0"/>
              </a:rPr>
              <a:t>Oraz szczególnego rodzaju zbiory: </a:t>
            </a:r>
            <a:r>
              <a:rPr lang="pl-PL" sz="2400" b="1" i="1" dirty="0" smtClean="0">
                <a:latin typeface="Arial" pitchFamily="34" charset="0"/>
                <a:cs typeface="Arial" pitchFamily="34" charset="0"/>
                <a:sym typeface="Symbol"/>
              </a:rPr>
              <a:t></a:t>
            </a:r>
            <a:r>
              <a:rPr lang="pl-PL" sz="2400" b="1" i="1" dirty="0" smtClean="0">
                <a:latin typeface="Arial" pitchFamily="34" charset="0"/>
                <a:cs typeface="Arial" pitchFamily="34" charset="0"/>
              </a:rPr>
              <a:t> </a:t>
            </a:r>
            <a:r>
              <a:rPr lang="pl-PL" sz="2400" i="1" dirty="0" smtClean="0">
                <a:latin typeface="Arial" pitchFamily="34" charset="0"/>
                <a:cs typeface="Arial" pitchFamily="34" charset="0"/>
              </a:rPr>
              <a:t>i </a:t>
            </a:r>
            <a:r>
              <a:rPr lang="pl-PL" sz="2400" b="1" i="1" dirty="0" smtClean="0">
                <a:latin typeface="Arial" pitchFamily="34" charset="0"/>
                <a:cs typeface="Arial" pitchFamily="34" charset="0"/>
                <a:sym typeface="Symbol"/>
              </a:rPr>
              <a:t></a:t>
            </a:r>
            <a:r>
              <a:rPr lang="pl-PL" sz="2400" b="1" i="1" baseline="30000" dirty="0" smtClean="0">
                <a:latin typeface="Arial" pitchFamily="34" charset="0"/>
                <a:cs typeface="Arial" pitchFamily="34" charset="0"/>
              </a:rPr>
              <a:t>*</a:t>
            </a:r>
            <a:r>
              <a:rPr lang="pl-PL" sz="2400" i="1" dirty="0" smtClean="0">
                <a:latin typeface="Arial" pitchFamily="34" charset="0"/>
                <a:cs typeface="Arial" pitchFamily="34" charset="0"/>
              </a:rPr>
              <a:t>, </a:t>
            </a:r>
            <a:r>
              <a:rPr lang="pl-PL" sz="2400" dirty="0" smtClean="0">
                <a:latin typeface="Arial" pitchFamily="34" charset="0"/>
                <a:cs typeface="Arial" pitchFamily="34" charset="0"/>
              </a:rPr>
              <a:t>które wykorzystuje się w matematyce do badania języków.</a:t>
            </a:r>
          </a:p>
          <a:p>
            <a:endParaRPr lang="pl-PL" sz="2000" dirty="0">
              <a:latin typeface="Arial" pitchFamily="34" charset="0"/>
              <a:cs typeface="Arial" pitchFamily="34" charset="0"/>
            </a:endParaRPr>
          </a:p>
          <a:p>
            <a:endParaRPr lang="pl-PL" sz="2000" dirty="0" smtClean="0">
              <a:latin typeface="Arial" pitchFamily="34" charset="0"/>
              <a:cs typeface="Arial" pitchFamily="34" charset="0"/>
            </a:endParaRPr>
          </a:p>
          <a:p>
            <a:endParaRPr lang="pl-PL" sz="2000" dirty="0">
              <a:latin typeface="Arial" pitchFamily="34" charset="0"/>
              <a:cs typeface="Arial" pitchFamily="34" charset="0"/>
            </a:endParaRPr>
          </a:p>
        </p:txBody>
      </p:sp>
      <p:sp>
        <p:nvSpPr>
          <p:cNvPr id="4" name="Prostokąt 3"/>
          <p:cNvSpPr/>
          <p:nvPr/>
        </p:nvSpPr>
        <p:spPr>
          <a:xfrm>
            <a:off x="0" y="1182865"/>
            <a:ext cx="9016497" cy="1938992"/>
          </a:xfrm>
          <a:prstGeom prst="rect">
            <a:avLst/>
          </a:prstGeom>
        </p:spPr>
        <p:txBody>
          <a:bodyPr wrap="square">
            <a:spAutoFit/>
          </a:bodyPr>
          <a:lstStyle/>
          <a:p>
            <a:r>
              <a:rPr lang="pl-PL" sz="2400" b="1" dirty="0" smtClean="0">
                <a:latin typeface="Arial" pitchFamily="34" charset="0"/>
                <a:cs typeface="Arial" pitchFamily="34" charset="0"/>
              </a:rPr>
              <a:t>Alfabet</a:t>
            </a:r>
            <a:r>
              <a:rPr lang="pl-PL" sz="2400" dirty="0" smtClean="0">
                <a:latin typeface="Arial" pitchFamily="34" charset="0"/>
                <a:cs typeface="Arial" pitchFamily="34" charset="0"/>
              </a:rPr>
              <a:t>  to skończony zbiór </a:t>
            </a:r>
            <a:r>
              <a:rPr lang="pl-PL" sz="2400" b="1" i="1" dirty="0" smtClean="0">
                <a:latin typeface="Arial" pitchFamily="34" charset="0"/>
                <a:cs typeface="Arial" pitchFamily="34" charset="0"/>
                <a:sym typeface="Symbol"/>
              </a:rPr>
              <a:t></a:t>
            </a:r>
            <a:r>
              <a:rPr lang="pl-PL" sz="2400" dirty="0" smtClean="0">
                <a:latin typeface="Arial" pitchFamily="34" charset="0"/>
                <a:cs typeface="Arial" pitchFamily="34" charset="0"/>
              </a:rPr>
              <a:t> , którego elementami są symbole zwane literami alfabetu </a:t>
            </a:r>
            <a:r>
              <a:rPr lang="pl-PL" sz="2400" b="1" i="1" dirty="0" smtClean="0">
                <a:latin typeface="Arial" pitchFamily="34" charset="0"/>
                <a:cs typeface="Arial" pitchFamily="34" charset="0"/>
                <a:sym typeface="Symbol"/>
              </a:rPr>
              <a:t></a:t>
            </a:r>
            <a:r>
              <a:rPr lang="pl-PL" sz="2400" dirty="0" smtClean="0">
                <a:latin typeface="Arial" pitchFamily="34" charset="0"/>
                <a:cs typeface="Arial" pitchFamily="34" charset="0"/>
              </a:rPr>
              <a:t> .</a:t>
            </a:r>
          </a:p>
          <a:p>
            <a:endParaRPr lang="pl-PL" sz="2400" b="1" dirty="0" smtClean="0">
              <a:latin typeface="Arial" pitchFamily="34" charset="0"/>
              <a:cs typeface="Arial" pitchFamily="34" charset="0"/>
            </a:endParaRPr>
          </a:p>
          <a:p>
            <a:r>
              <a:rPr lang="pl-PL" sz="2400" b="1" dirty="0" smtClean="0">
                <a:latin typeface="Arial" pitchFamily="34" charset="0"/>
                <a:cs typeface="Arial" pitchFamily="34" charset="0"/>
              </a:rPr>
              <a:t>Słowem danego alfabetu </a:t>
            </a:r>
            <a:r>
              <a:rPr lang="pl-PL" sz="2400" b="1" i="1" dirty="0" smtClean="0">
                <a:latin typeface="Arial" pitchFamily="34" charset="0"/>
                <a:cs typeface="Arial" pitchFamily="34" charset="0"/>
                <a:sym typeface="Symbol"/>
              </a:rPr>
              <a:t></a:t>
            </a:r>
            <a:r>
              <a:rPr lang="pl-PL" sz="2400" b="1" dirty="0" smtClean="0">
                <a:latin typeface="Arial" pitchFamily="34" charset="0"/>
                <a:cs typeface="Arial" pitchFamily="34" charset="0"/>
              </a:rPr>
              <a:t> </a:t>
            </a:r>
            <a:r>
              <a:rPr lang="pl-PL" sz="2400" dirty="0" smtClean="0">
                <a:latin typeface="Arial" pitchFamily="34" charset="0"/>
                <a:cs typeface="Arial" pitchFamily="34" charset="0"/>
              </a:rPr>
              <a:t>nazywamy dowolny skończony ciąg liter tego zbioru </a:t>
            </a:r>
            <a:r>
              <a:rPr lang="pl-PL" sz="2400" b="1" i="1" dirty="0" smtClean="0">
                <a:latin typeface="Arial" pitchFamily="34" charset="0"/>
                <a:cs typeface="Arial" pitchFamily="34" charset="0"/>
                <a:sym typeface="Symbol"/>
              </a:rPr>
              <a:t></a:t>
            </a:r>
            <a:r>
              <a:rPr lang="pl-PL" sz="2400" b="1" dirty="0" smtClean="0">
                <a:latin typeface="Arial" pitchFamily="34" charset="0"/>
                <a:cs typeface="Arial" pitchFamily="34" charset="0"/>
                <a:sym typeface="Symbol"/>
              </a:rPr>
              <a:t>.</a:t>
            </a:r>
            <a:endParaRPr lang="pl-PL" sz="2400" dirty="0" smtClean="0">
              <a:latin typeface="Arial" pitchFamily="34" charset="0"/>
              <a:cs typeface="Arial" pitchFamily="34" charset="0"/>
            </a:endParaRPr>
          </a:p>
        </p:txBody>
      </p:sp>
      <p:sp>
        <p:nvSpPr>
          <p:cNvPr id="5" name="Prostokąt 4"/>
          <p:cNvSpPr/>
          <p:nvPr/>
        </p:nvSpPr>
        <p:spPr>
          <a:xfrm>
            <a:off x="-16233" y="3103350"/>
            <a:ext cx="9396536" cy="3724096"/>
          </a:xfrm>
          <a:prstGeom prst="rect">
            <a:avLst/>
          </a:prstGeom>
        </p:spPr>
        <p:txBody>
          <a:bodyPr wrap="square">
            <a:spAutoFit/>
          </a:bodyPr>
          <a:lstStyle/>
          <a:p>
            <a:pPr lvl="0"/>
            <a:r>
              <a:rPr lang="pl-PL" sz="2400" dirty="0">
                <a:solidFill>
                  <a:prstClr val="black"/>
                </a:solidFill>
                <a:latin typeface="Arial" pitchFamily="34" charset="0"/>
                <a:cs typeface="Arial" pitchFamily="34" charset="0"/>
              </a:rPr>
              <a:t>Zbiór wszystkich słów zbudowanych z elementów zbioru </a:t>
            </a:r>
            <a:r>
              <a:rPr lang="pl-PL" sz="2400" b="1" i="1" dirty="0">
                <a:solidFill>
                  <a:prstClr val="black"/>
                </a:solidFill>
                <a:latin typeface="Arial" pitchFamily="34" charset="0"/>
                <a:cs typeface="Arial" pitchFamily="34" charset="0"/>
                <a:sym typeface="Symbol"/>
              </a:rPr>
              <a:t></a:t>
            </a:r>
            <a:r>
              <a:rPr lang="pl-PL" sz="2400" dirty="0">
                <a:solidFill>
                  <a:prstClr val="black"/>
                </a:solidFill>
                <a:latin typeface="Arial" pitchFamily="34" charset="0"/>
                <a:cs typeface="Arial" pitchFamily="34" charset="0"/>
              </a:rPr>
              <a:t> oznaczamy </a:t>
            </a:r>
            <a:r>
              <a:rPr lang="pl-PL" sz="2400" b="1" i="1" dirty="0">
                <a:solidFill>
                  <a:prstClr val="black"/>
                </a:solidFill>
                <a:latin typeface="Arial" pitchFamily="34" charset="0"/>
                <a:cs typeface="Arial" pitchFamily="34" charset="0"/>
                <a:sym typeface="Symbol"/>
              </a:rPr>
              <a:t></a:t>
            </a:r>
            <a:r>
              <a:rPr lang="pl-PL" sz="2400" b="1" i="1" dirty="0">
                <a:solidFill>
                  <a:prstClr val="black"/>
                </a:solidFill>
                <a:latin typeface="Arial" pitchFamily="34" charset="0"/>
                <a:cs typeface="Arial" pitchFamily="34" charset="0"/>
              </a:rPr>
              <a:t> *.</a:t>
            </a:r>
          </a:p>
          <a:p>
            <a:pPr lvl="0"/>
            <a:endParaRPr lang="pl-PL" sz="2400" b="1" i="1" dirty="0">
              <a:solidFill>
                <a:prstClr val="black"/>
              </a:solidFill>
              <a:latin typeface="Arial" pitchFamily="34" charset="0"/>
              <a:cs typeface="Arial" pitchFamily="34" charset="0"/>
            </a:endParaRPr>
          </a:p>
          <a:p>
            <a:pPr lvl="0"/>
            <a:r>
              <a:rPr lang="pl-PL" sz="2400" b="1" i="1" dirty="0">
                <a:solidFill>
                  <a:prstClr val="black"/>
                </a:solidFill>
                <a:latin typeface="Arial" pitchFamily="34" charset="0"/>
                <a:cs typeface="Arial" pitchFamily="34" charset="0"/>
                <a:sym typeface="Symbol"/>
              </a:rPr>
              <a:t> </a:t>
            </a:r>
            <a:r>
              <a:rPr lang="pl-PL" sz="2400" b="1" i="1" dirty="0">
                <a:solidFill>
                  <a:prstClr val="black"/>
                </a:solidFill>
                <a:latin typeface="Arial" pitchFamily="34" charset="0"/>
                <a:cs typeface="Arial" pitchFamily="34" charset="0"/>
              </a:rPr>
              <a:t>* </a:t>
            </a:r>
            <a:r>
              <a:rPr lang="pl-PL" sz="2400" b="1" dirty="0">
                <a:solidFill>
                  <a:prstClr val="black"/>
                </a:solidFill>
                <a:latin typeface="Arial" pitchFamily="34" charset="0"/>
                <a:cs typeface="Arial" pitchFamily="34" charset="0"/>
              </a:rPr>
              <a:t>jest zbiorem nieskończonym o mocy </a:t>
            </a:r>
            <a:r>
              <a:rPr lang="de-DE" sz="2400" b="1" i="1" dirty="0">
                <a:solidFill>
                  <a:prstClr val="black"/>
                </a:solidFill>
                <a:latin typeface="Arial" pitchFamily="34" charset="0"/>
                <a:ea typeface="Calibri" pitchFamily="34" charset="0"/>
                <a:cs typeface="Arial" pitchFamily="34" charset="0"/>
                <a:sym typeface="Symbol" pitchFamily="18" charset="2"/>
              </a:rPr>
              <a:t></a:t>
            </a:r>
            <a:r>
              <a:rPr lang="pl-PL" sz="2400" b="1" i="1" baseline="-30000" dirty="0">
                <a:solidFill>
                  <a:prstClr val="black"/>
                </a:solidFill>
                <a:latin typeface="Arial" pitchFamily="34" charset="0"/>
                <a:ea typeface="Calibri" pitchFamily="34" charset="0"/>
                <a:cs typeface="Arial" pitchFamily="34" charset="0"/>
              </a:rPr>
              <a:t>0</a:t>
            </a:r>
            <a:r>
              <a:rPr lang="pl-PL" sz="2400" i="1" baseline="-30000" dirty="0">
                <a:solidFill>
                  <a:prstClr val="black"/>
                </a:solidFill>
                <a:latin typeface="Arial" pitchFamily="34" charset="0"/>
                <a:ea typeface="Calibri" pitchFamily="34" charset="0"/>
                <a:cs typeface="Arial" pitchFamily="34" charset="0"/>
                <a:sym typeface="Symbol" pitchFamily="18" charset="2"/>
              </a:rPr>
              <a:t> </a:t>
            </a:r>
            <a:r>
              <a:rPr lang="pl-PL" sz="2400" b="1" i="1" dirty="0">
                <a:solidFill>
                  <a:prstClr val="black"/>
                </a:solidFill>
                <a:latin typeface="Arial" pitchFamily="34" charset="0"/>
                <a:ea typeface="Calibri" pitchFamily="34" charset="0"/>
                <a:cs typeface="Arial" pitchFamily="34" charset="0"/>
                <a:sym typeface="Symbol" pitchFamily="18" charset="2"/>
              </a:rPr>
              <a:t>= |N|</a:t>
            </a:r>
            <a:r>
              <a:rPr lang="pl-PL" sz="2400" b="1" dirty="0">
                <a:solidFill>
                  <a:prstClr val="black"/>
                </a:solidFill>
                <a:latin typeface="Arial" pitchFamily="34" charset="0"/>
                <a:cs typeface="Arial" pitchFamily="34" charset="0"/>
              </a:rPr>
              <a:t>.</a:t>
            </a:r>
          </a:p>
          <a:p>
            <a:pPr lvl="0"/>
            <a:endParaRPr lang="pl-PL" sz="2400" dirty="0">
              <a:solidFill>
                <a:prstClr val="black"/>
              </a:solidFill>
              <a:latin typeface="Arial" pitchFamily="34" charset="0"/>
              <a:cs typeface="Arial" pitchFamily="34" charset="0"/>
            </a:endParaRPr>
          </a:p>
          <a:p>
            <a:pPr lvl="0"/>
            <a:r>
              <a:rPr lang="pl-PL" sz="2300" dirty="0">
                <a:solidFill>
                  <a:prstClr val="black"/>
                </a:solidFill>
                <a:latin typeface="Arial" pitchFamily="34" charset="0"/>
                <a:cs typeface="Arial" pitchFamily="34" charset="0"/>
              </a:rPr>
              <a:t>Dowolny podzbiór zbioru </a:t>
            </a:r>
            <a:r>
              <a:rPr lang="pl-PL" sz="2300" b="1" i="1" dirty="0">
                <a:solidFill>
                  <a:prstClr val="black"/>
                </a:solidFill>
                <a:latin typeface="Arial" pitchFamily="34" charset="0"/>
                <a:cs typeface="Arial" pitchFamily="34" charset="0"/>
                <a:sym typeface="Symbol"/>
              </a:rPr>
              <a:t> </a:t>
            </a:r>
            <a:r>
              <a:rPr lang="pl-PL" sz="2300" b="1" i="1" dirty="0">
                <a:solidFill>
                  <a:prstClr val="black"/>
                </a:solidFill>
                <a:latin typeface="Arial" pitchFamily="34" charset="0"/>
                <a:cs typeface="Arial" pitchFamily="34" charset="0"/>
              </a:rPr>
              <a:t>* </a:t>
            </a:r>
            <a:r>
              <a:rPr lang="pl-PL" sz="2300" dirty="0">
                <a:solidFill>
                  <a:prstClr val="black"/>
                </a:solidFill>
                <a:latin typeface="Arial" pitchFamily="34" charset="0"/>
                <a:cs typeface="Arial" pitchFamily="34" charset="0"/>
              </a:rPr>
              <a:t>nazywamy</a:t>
            </a:r>
            <a:r>
              <a:rPr lang="pl-PL" sz="2300" b="1" dirty="0">
                <a:solidFill>
                  <a:prstClr val="black"/>
                </a:solidFill>
                <a:latin typeface="Arial" pitchFamily="34" charset="0"/>
                <a:cs typeface="Arial" pitchFamily="34" charset="0"/>
              </a:rPr>
              <a:t> językiem nad alfabetem </a:t>
            </a:r>
            <a:r>
              <a:rPr lang="pl-PL" sz="2300" b="1" dirty="0">
                <a:solidFill>
                  <a:prstClr val="black"/>
                </a:solidFill>
                <a:latin typeface="Arial" pitchFamily="34" charset="0"/>
                <a:cs typeface="Arial" pitchFamily="34" charset="0"/>
                <a:sym typeface="Symbol"/>
              </a:rPr>
              <a:t></a:t>
            </a:r>
            <a:r>
              <a:rPr lang="pl-PL" sz="2300" b="1" dirty="0">
                <a:solidFill>
                  <a:prstClr val="black"/>
                </a:solidFill>
                <a:latin typeface="Arial" pitchFamily="34" charset="0"/>
                <a:cs typeface="Arial" pitchFamily="34" charset="0"/>
              </a:rPr>
              <a:t> </a:t>
            </a:r>
          </a:p>
          <a:p>
            <a:pPr lvl="0"/>
            <a:endParaRPr lang="pl-PL" sz="2400" b="1" i="1" dirty="0">
              <a:solidFill>
                <a:prstClr val="black"/>
              </a:solidFill>
              <a:latin typeface="Arial" pitchFamily="34" charset="0"/>
              <a:ea typeface="Calibri" pitchFamily="34" charset="0"/>
              <a:cs typeface="Arial" pitchFamily="34" charset="0"/>
              <a:sym typeface="Symbol" pitchFamily="18" charset="2"/>
            </a:endParaRPr>
          </a:p>
          <a:p>
            <a:pPr lvl="0"/>
            <a:r>
              <a:rPr lang="pl-PL" sz="2400" b="1" i="1" dirty="0">
                <a:solidFill>
                  <a:prstClr val="black"/>
                </a:solidFill>
                <a:latin typeface="Arial" pitchFamily="34" charset="0"/>
                <a:ea typeface="Calibri" pitchFamily="34" charset="0"/>
                <a:cs typeface="Arial" pitchFamily="34" charset="0"/>
                <a:sym typeface="Symbol" pitchFamily="18" charset="2"/>
              </a:rPr>
              <a:t>Zbiór wszystkich języków </a:t>
            </a:r>
            <a:r>
              <a:rPr lang="de-DE" sz="2400" b="1" i="1" dirty="0">
                <a:solidFill>
                  <a:prstClr val="black"/>
                </a:solidFill>
                <a:latin typeface="Arial" pitchFamily="34" charset="0"/>
                <a:ea typeface="Calibri" pitchFamily="34" charset="0"/>
                <a:cs typeface="Arial" pitchFamily="34" charset="0"/>
                <a:sym typeface="Symbol" pitchFamily="18" charset="2"/>
              </a:rPr>
              <a:t></a:t>
            </a:r>
            <a:r>
              <a:rPr lang="pl-PL" sz="2400" b="1" i="1" baseline="30000" dirty="0">
                <a:solidFill>
                  <a:prstClr val="black"/>
                </a:solidFill>
                <a:latin typeface="Arial" pitchFamily="34" charset="0"/>
                <a:ea typeface="Calibri" pitchFamily="34" charset="0"/>
                <a:cs typeface="Arial" pitchFamily="34" charset="0"/>
              </a:rPr>
              <a:t>*</a:t>
            </a:r>
            <a:r>
              <a:rPr lang="pl-PL" sz="2400" dirty="0">
                <a:solidFill>
                  <a:prstClr val="black"/>
                </a:solidFill>
                <a:latin typeface="Arial" pitchFamily="34" charset="0"/>
                <a:ea typeface="Calibri" pitchFamily="34" charset="0"/>
                <a:cs typeface="Arial" pitchFamily="34" charset="0"/>
                <a:sym typeface="Symbol" pitchFamily="18" charset="2"/>
              </a:rPr>
              <a:t> jakie można zbudować na skończonym </a:t>
            </a:r>
            <a:r>
              <a:rPr lang="pl-PL" sz="2400" dirty="0" smtClean="0">
                <a:solidFill>
                  <a:prstClr val="black"/>
                </a:solidFill>
                <a:latin typeface="Arial" pitchFamily="34" charset="0"/>
                <a:ea typeface="Calibri" pitchFamily="34" charset="0"/>
                <a:cs typeface="Arial" pitchFamily="34" charset="0"/>
                <a:sym typeface="Symbol" pitchFamily="18" charset="2"/>
              </a:rPr>
              <a:t>alfabecie </a:t>
            </a:r>
            <a:r>
              <a:rPr lang="pl-PL" sz="2400" b="1" i="1" dirty="0" smtClean="0">
                <a:solidFill>
                  <a:prstClr val="black"/>
                </a:solidFill>
                <a:latin typeface="Arial" pitchFamily="34" charset="0"/>
                <a:ea typeface="Calibri" pitchFamily="34" charset="0"/>
                <a:cs typeface="Arial" pitchFamily="34" charset="0"/>
                <a:sym typeface="Symbol" pitchFamily="18" charset="2"/>
              </a:rPr>
              <a:t> </a:t>
            </a:r>
            <a:r>
              <a:rPr lang="de-DE" sz="2400" b="1" i="1" dirty="0">
                <a:solidFill>
                  <a:prstClr val="black"/>
                </a:solidFill>
                <a:latin typeface="Arial" pitchFamily="34" charset="0"/>
                <a:ea typeface="Calibri" pitchFamily="34" charset="0"/>
                <a:cs typeface="Arial" pitchFamily="34" charset="0"/>
                <a:sym typeface="Symbol" pitchFamily="18" charset="2"/>
              </a:rPr>
              <a:t></a:t>
            </a:r>
            <a:r>
              <a:rPr lang="de-DE" sz="2400" dirty="0">
                <a:solidFill>
                  <a:prstClr val="black"/>
                </a:solidFill>
                <a:latin typeface="Arial" pitchFamily="34" charset="0"/>
                <a:ea typeface="Calibri" pitchFamily="34" charset="0"/>
                <a:cs typeface="Arial" pitchFamily="34" charset="0"/>
              </a:rPr>
              <a:t> </a:t>
            </a:r>
            <a:r>
              <a:rPr lang="pl-PL" sz="2400" b="1" i="1" dirty="0">
                <a:solidFill>
                  <a:prstClr val="black"/>
                </a:solidFill>
                <a:latin typeface="Arial" pitchFamily="34" charset="0"/>
                <a:ea typeface="Calibri" pitchFamily="34" charset="0"/>
                <a:cs typeface="Arial" pitchFamily="34" charset="0"/>
                <a:sym typeface="Symbol" pitchFamily="18" charset="2"/>
              </a:rPr>
              <a:t>  jest mocy 2</a:t>
            </a:r>
            <a:r>
              <a:rPr lang="de-DE" sz="2400" b="1" i="1" baseline="30000" dirty="0">
                <a:solidFill>
                  <a:prstClr val="black"/>
                </a:solidFill>
                <a:latin typeface="Arial" pitchFamily="34" charset="0"/>
                <a:ea typeface="Calibri" pitchFamily="34" charset="0"/>
                <a:cs typeface="Arial" pitchFamily="34" charset="0"/>
                <a:sym typeface="Symbol" pitchFamily="18" charset="2"/>
              </a:rPr>
              <a:t></a:t>
            </a:r>
            <a:r>
              <a:rPr lang="pl-PL" sz="2400" b="1" i="1" baseline="30000" dirty="0">
                <a:solidFill>
                  <a:prstClr val="black"/>
                </a:solidFill>
                <a:latin typeface="Arial" pitchFamily="34" charset="0"/>
                <a:ea typeface="Calibri" pitchFamily="34" charset="0"/>
                <a:cs typeface="Arial" pitchFamily="34" charset="0"/>
              </a:rPr>
              <a:t>o</a:t>
            </a:r>
            <a:endParaRPr lang="pl-PL" sz="2400" b="1" i="1" baseline="30000" dirty="0">
              <a:solidFill>
                <a:prstClr val="black"/>
              </a:solidFill>
              <a:latin typeface="Arial" pitchFamily="34" charset="0"/>
              <a:ea typeface="Calibri" pitchFamily="34" charset="0"/>
              <a:cs typeface="Arial" pitchFamily="34" charset="0"/>
              <a:sym typeface="Symbol" pitchFamily="18" charset="2"/>
            </a:endParaRPr>
          </a:p>
          <a:p>
            <a:pPr lvl="0"/>
            <a:endParaRPr lang="pl-PL" sz="2000" b="1" dirty="0">
              <a:solidFill>
                <a:prstClr val="black"/>
              </a:solidFill>
            </a:endParaRPr>
          </a:p>
        </p:txBody>
      </p:sp>
    </p:spTree>
    <p:extLst>
      <p:ext uri="{BB962C8B-B14F-4D97-AF65-F5344CB8AC3E}">
        <p14:creationId xmlns:p14="http://schemas.microsoft.com/office/powerpoint/2010/main" val="2083656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0" y="188640"/>
            <a:ext cx="9001156" cy="5755422"/>
          </a:xfrm>
          <a:prstGeom prst="rect">
            <a:avLst/>
          </a:prstGeom>
        </p:spPr>
        <p:txBody>
          <a:bodyPr wrap="square">
            <a:spAutoFit/>
          </a:bodyPr>
          <a:lstStyle/>
          <a:p>
            <a:endParaRPr lang="pl-PL" sz="2000" b="1" dirty="0" smtClean="0"/>
          </a:p>
          <a:p>
            <a:r>
              <a:rPr lang="pl-PL" sz="2000" b="1" dirty="0" smtClean="0">
                <a:latin typeface="Arial" pitchFamily="34" charset="0"/>
                <a:cs typeface="Arial" pitchFamily="34" charset="0"/>
              </a:rPr>
              <a:t>Słowo puste  -  </a:t>
            </a:r>
            <a:r>
              <a:rPr lang="pl-PL" sz="2000" b="1" dirty="0" smtClean="0">
                <a:latin typeface="Arial" pitchFamily="34" charset="0"/>
                <a:cs typeface="Arial" pitchFamily="34" charset="0"/>
                <a:sym typeface="Symbol"/>
              </a:rPr>
              <a:t>   </a:t>
            </a:r>
            <a:r>
              <a:rPr lang="pl-PL" sz="2000" b="1" dirty="0" smtClean="0">
                <a:latin typeface="Arial" pitchFamily="34" charset="0"/>
                <a:cs typeface="Arial" pitchFamily="34" charset="0"/>
              </a:rPr>
              <a:t>(ciąg nie zawierający liter);     </a:t>
            </a:r>
            <a:r>
              <a:rPr lang="pl-PL" sz="2000" dirty="0" smtClean="0">
                <a:latin typeface="Arial" pitchFamily="34" charset="0"/>
                <a:cs typeface="Arial" pitchFamily="34" charset="0"/>
              </a:rPr>
              <a:t>analogia do zbioru pustego.</a:t>
            </a:r>
          </a:p>
          <a:p>
            <a:endParaRPr lang="pl-PL" sz="2000" dirty="0" smtClean="0">
              <a:latin typeface="Arial" pitchFamily="34" charset="0"/>
              <a:cs typeface="Arial" pitchFamily="34" charset="0"/>
            </a:endParaRPr>
          </a:p>
          <a:p>
            <a:r>
              <a:rPr lang="pl-PL" sz="2400" b="1" dirty="0" smtClean="0">
                <a:latin typeface="Arial" pitchFamily="34" charset="0"/>
                <a:cs typeface="Arial" pitchFamily="34" charset="0"/>
              </a:rPr>
              <a:t>Przykład 10</a:t>
            </a:r>
          </a:p>
          <a:p>
            <a:endParaRPr lang="pl-PL" sz="2400" b="1" dirty="0" smtClean="0">
              <a:latin typeface="Arial" pitchFamily="34" charset="0"/>
              <a:cs typeface="Arial" pitchFamily="34" charset="0"/>
            </a:endParaRPr>
          </a:p>
          <a:p>
            <a:pPr>
              <a:lnSpc>
                <a:spcPct val="150000"/>
              </a:lnSpc>
            </a:pPr>
            <a:r>
              <a:rPr lang="pl-PL" sz="2000" b="1" dirty="0" smtClean="0">
                <a:latin typeface="Arial" pitchFamily="34" charset="0"/>
                <a:cs typeface="Arial" pitchFamily="34" charset="0"/>
              </a:rPr>
              <a:t>Jeżeli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 { </a:t>
            </a:r>
            <a:r>
              <a:rPr lang="pl-PL" sz="2000" b="1" dirty="0" err="1" smtClean="0">
                <a:latin typeface="Arial" pitchFamily="34" charset="0"/>
                <a:cs typeface="Arial" pitchFamily="34" charset="0"/>
              </a:rPr>
              <a:t>a,b</a:t>
            </a:r>
            <a:r>
              <a:rPr lang="pl-PL" sz="2000" b="1" dirty="0" smtClean="0">
                <a:latin typeface="Arial" pitchFamily="34" charset="0"/>
                <a:cs typeface="Arial" pitchFamily="34" charset="0"/>
              </a:rPr>
              <a:t> }, to </a:t>
            </a:r>
            <a:r>
              <a:rPr lang="pl-PL" sz="2000" b="1" dirty="0" smtClean="0">
                <a:latin typeface="Arial" pitchFamily="34" charset="0"/>
                <a:cs typeface="Arial" pitchFamily="34" charset="0"/>
                <a:sym typeface="Symbol" panose="05050102010706020507" pitchFamily="18" charset="2"/>
              </a:rPr>
              <a:t></a:t>
            </a:r>
            <a:r>
              <a:rPr lang="pl-PL" sz="2000" b="1" dirty="0" smtClean="0">
                <a:latin typeface="Arial" pitchFamily="34" charset="0"/>
                <a:cs typeface="Arial" pitchFamily="34" charset="0"/>
              </a:rPr>
              <a:t> *=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 b, aa, </a:t>
            </a:r>
            <a:r>
              <a:rPr lang="pl-PL" sz="2000" b="1" dirty="0" err="1" smtClean="0">
                <a:latin typeface="Arial" pitchFamily="34" charset="0"/>
                <a:cs typeface="Arial" pitchFamily="34" charset="0"/>
              </a:rPr>
              <a:t>bb</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abb</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aaa</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babb</a:t>
            </a:r>
            <a:r>
              <a:rPr lang="pl-PL" sz="2000" b="1" dirty="0" smtClean="0">
                <a:latin typeface="Arial" pitchFamily="34" charset="0"/>
                <a:cs typeface="Arial" pitchFamily="34" charset="0"/>
              </a:rPr>
              <a:t>, ... }</a:t>
            </a:r>
          </a:p>
          <a:p>
            <a:pPr>
              <a:lnSpc>
                <a:spcPct val="150000"/>
              </a:lnSpc>
            </a:pPr>
            <a:endParaRPr lang="pl-PL" sz="2000" b="1" dirty="0" smtClean="0">
              <a:latin typeface="Arial" pitchFamily="34" charset="0"/>
              <a:cs typeface="Arial" pitchFamily="34" charset="0"/>
            </a:endParaRPr>
          </a:p>
          <a:p>
            <a:pPr>
              <a:lnSpc>
                <a:spcPct val="150000"/>
              </a:lnSpc>
            </a:pPr>
            <a:r>
              <a:rPr lang="pl-PL" sz="2000" b="1" dirty="0" smtClean="0">
                <a:latin typeface="Arial" pitchFamily="34" charset="0"/>
                <a:cs typeface="Arial" pitchFamily="34" charset="0"/>
              </a:rPr>
              <a:t>Jeżeli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 { a }, to </a:t>
            </a:r>
            <a:r>
              <a:rPr lang="pl-PL" sz="2000" b="1" dirty="0" smtClean="0">
                <a:latin typeface="Arial" pitchFamily="34" charset="0"/>
                <a:cs typeface="Arial" pitchFamily="34" charset="0"/>
                <a:sym typeface="Symbol" panose="05050102010706020507" pitchFamily="18" charset="2"/>
              </a:rPr>
              <a:t></a:t>
            </a:r>
            <a:r>
              <a:rPr lang="pl-PL" sz="2000" b="1" dirty="0" smtClean="0">
                <a:latin typeface="Arial" pitchFamily="34" charset="0"/>
                <a:cs typeface="Arial" pitchFamily="34" charset="0"/>
              </a:rPr>
              <a:t> *=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 aa, </a:t>
            </a:r>
            <a:r>
              <a:rPr lang="pl-PL" sz="2000" b="1" dirty="0" err="1" smtClean="0">
                <a:latin typeface="Arial" pitchFamily="34" charset="0"/>
                <a:cs typeface="Arial" pitchFamily="34" charset="0"/>
              </a:rPr>
              <a:t>aaa</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aaaa</a:t>
            </a:r>
            <a:r>
              <a:rPr lang="pl-PL" sz="2000" b="1" dirty="0" smtClean="0">
                <a:latin typeface="Arial" pitchFamily="34" charset="0"/>
                <a:cs typeface="Arial" pitchFamily="34" charset="0"/>
              </a:rPr>
              <a:t>, ... }</a:t>
            </a:r>
          </a:p>
          <a:p>
            <a:pPr>
              <a:lnSpc>
                <a:spcPct val="150000"/>
              </a:lnSpc>
            </a:pPr>
            <a:endParaRPr lang="pl-PL" sz="2000" b="1" dirty="0" smtClean="0">
              <a:latin typeface="Arial" pitchFamily="34" charset="0"/>
              <a:cs typeface="Arial" pitchFamily="34" charset="0"/>
            </a:endParaRPr>
          </a:p>
          <a:p>
            <a:pPr>
              <a:lnSpc>
                <a:spcPct val="150000"/>
              </a:lnSpc>
            </a:pPr>
            <a:r>
              <a:rPr lang="pl-PL" sz="2000" b="1" dirty="0" smtClean="0">
                <a:latin typeface="Arial" pitchFamily="34" charset="0"/>
                <a:cs typeface="Arial" pitchFamily="34" charset="0"/>
              </a:rPr>
              <a:t>Jeżeli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 { 0, 1, 2} , to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0, 1, 2, 00, 01, 02, 11, 12, 20, 21, 22, 000, ... }</a:t>
            </a:r>
          </a:p>
          <a:p>
            <a:pPr>
              <a:lnSpc>
                <a:spcPct val="150000"/>
              </a:lnSpc>
            </a:pPr>
            <a:endParaRPr lang="pl-PL" sz="2000" b="1" dirty="0" smtClean="0">
              <a:latin typeface="Arial" pitchFamily="34" charset="0"/>
              <a:cs typeface="Arial" pitchFamily="34" charset="0"/>
            </a:endParaRPr>
          </a:p>
          <a:p>
            <a:pPr>
              <a:lnSpc>
                <a:spcPct val="150000"/>
              </a:lnSpc>
            </a:pPr>
            <a:r>
              <a:rPr lang="pl-PL" sz="2000" b="1" dirty="0" smtClean="0">
                <a:latin typeface="Arial" pitchFamily="34" charset="0"/>
                <a:cs typeface="Arial" pitchFamily="34" charset="0"/>
              </a:rPr>
              <a:t>Jeżeli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 { </a:t>
            </a:r>
            <a:r>
              <a:rPr lang="pl-PL" sz="2000" b="1" dirty="0" err="1" smtClean="0">
                <a:latin typeface="Arial" pitchFamily="34" charset="0"/>
                <a:cs typeface="Arial" pitchFamily="34" charset="0"/>
              </a:rPr>
              <a:t>a,b</a:t>
            </a:r>
            <a:r>
              <a:rPr lang="pl-PL" sz="2000" b="1" dirty="0" smtClean="0">
                <a:latin typeface="Arial" pitchFamily="34" charset="0"/>
                <a:cs typeface="Arial" pitchFamily="34" charset="0"/>
              </a:rPr>
              <a:t> } i </a:t>
            </a:r>
            <a:r>
              <a:rPr lang="pl-PL" sz="2000" b="1" dirty="0" err="1" smtClean="0">
                <a:latin typeface="Arial" pitchFamily="34" charset="0"/>
                <a:cs typeface="Arial" pitchFamily="34" charset="0"/>
              </a:rPr>
              <a:t>dł</a:t>
            </a:r>
            <a:r>
              <a:rPr lang="pl-PL" sz="2000" b="1" dirty="0" smtClean="0">
                <a:latin typeface="Arial" pitchFamily="34" charset="0"/>
                <a:cs typeface="Arial" pitchFamily="34" charset="0"/>
              </a:rPr>
              <a:t>(w) oznacza długość słowa w zbiorze </a:t>
            </a:r>
            <a:r>
              <a:rPr lang="pl-PL" sz="2000" b="1" dirty="0" smtClean="0">
                <a:latin typeface="Arial" pitchFamily="34" charset="0"/>
                <a:cs typeface="Arial" pitchFamily="34" charset="0"/>
                <a:sym typeface="Symbol"/>
              </a:rPr>
              <a:t></a:t>
            </a:r>
            <a:r>
              <a:rPr lang="pl-PL" sz="2000" b="1" dirty="0" smtClean="0">
                <a:latin typeface="Arial" pitchFamily="34" charset="0"/>
                <a:cs typeface="Arial" pitchFamily="34" charset="0"/>
              </a:rPr>
              <a:t>*, to</a:t>
            </a:r>
          </a:p>
          <a:p>
            <a:pPr>
              <a:lnSpc>
                <a:spcPct val="150000"/>
              </a:lnSpc>
            </a:pPr>
            <a:r>
              <a:rPr lang="pl-PL" sz="2000" b="1" dirty="0" smtClean="0">
                <a:latin typeface="Arial" pitchFamily="34" charset="0"/>
                <a:cs typeface="Arial" pitchFamily="34" charset="0"/>
              </a:rPr>
              <a:t>				A = { w </a:t>
            </a:r>
            <a:r>
              <a:rPr lang="pl-PL" sz="2000" b="1" dirty="0" smtClean="0">
                <a:latin typeface="Arial" pitchFamily="34" charset="0"/>
                <a:cs typeface="Arial" pitchFamily="34" charset="0"/>
                <a:sym typeface="Symbol"/>
              </a:rPr>
              <a:t>  </a:t>
            </a:r>
            <a:r>
              <a:rPr lang="pl-PL" sz="2000" b="1" dirty="0" smtClean="0">
                <a:latin typeface="Arial" pitchFamily="34" charset="0"/>
                <a:cs typeface="Arial" pitchFamily="34" charset="0"/>
              </a:rPr>
              <a:t>*: </a:t>
            </a:r>
            <a:r>
              <a:rPr lang="pl-PL" sz="2000" b="1" dirty="0" err="1" smtClean="0">
                <a:latin typeface="Arial" pitchFamily="34" charset="0"/>
                <a:cs typeface="Arial" pitchFamily="34" charset="0"/>
              </a:rPr>
              <a:t>dł</a:t>
            </a:r>
            <a:r>
              <a:rPr lang="pl-PL" sz="2000" b="1" dirty="0" smtClean="0">
                <a:latin typeface="Arial" pitchFamily="34" charset="0"/>
                <a:cs typeface="Arial" pitchFamily="34" charset="0"/>
              </a:rPr>
              <a:t>(w) = 2 } = { aa, ab, </a:t>
            </a:r>
            <a:r>
              <a:rPr lang="pl-PL" sz="2000" b="1" dirty="0" err="1" smtClean="0">
                <a:latin typeface="Arial" pitchFamily="34" charset="0"/>
                <a:cs typeface="Arial" pitchFamily="34" charset="0"/>
              </a:rPr>
              <a:t>bb</a:t>
            </a:r>
            <a:r>
              <a:rPr lang="pl-PL" sz="2000" b="1" dirty="0" smtClean="0">
                <a:latin typeface="Arial" pitchFamily="34" charset="0"/>
                <a:cs typeface="Arial" pitchFamily="34" charset="0"/>
              </a:rPr>
              <a:t>, ba }</a:t>
            </a:r>
            <a:endParaRPr lang="pl-PL" sz="2000" b="1" dirty="0">
              <a:latin typeface="Arial" pitchFamily="34" charset="0"/>
              <a:cs typeface="Arial" pitchFamily="34" charset="0"/>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57</a:t>
            </a:fld>
            <a:endParaRPr lang="pl-PL"/>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58</a:t>
            </a:fld>
            <a:endParaRPr lang="pl-PL"/>
          </a:p>
        </p:txBody>
      </p:sp>
      <p:sp>
        <p:nvSpPr>
          <p:cNvPr id="3" name="Prostokąt 2"/>
          <p:cNvSpPr/>
          <p:nvPr/>
        </p:nvSpPr>
        <p:spPr>
          <a:xfrm>
            <a:off x="0" y="0"/>
            <a:ext cx="9144000" cy="10710624"/>
          </a:xfrm>
          <a:prstGeom prst="rect">
            <a:avLst/>
          </a:prstGeom>
        </p:spPr>
        <p:txBody>
          <a:bodyPr wrap="square">
            <a:spAutoFit/>
          </a:bodyPr>
          <a:lstStyle/>
          <a:p>
            <a:pPr marL="0" lvl="1" eaLnBrk="0" fontAlgn="base" hangingPunct="0">
              <a:lnSpc>
                <a:spcPct val="150000"/>
              </a:lnSpc>
              <a:spcBef>
                <a:spcPct val="0"/>
              </a:spcBef>
              <a:spcAft>
                <a:spcPct val="0"/>
              </a:spcAft>
            </a:pPr>
            <a:r>
              <a:rPr lang="pl-PL" sz="2000" b="1" dirty="0" smtClean="0">
                <a:solidFill>
                  <a:srgbClr val="000000"/>
                </a:solidFill>
                <a:latin typeface="Arial" pitchFamily="34" charset="0"/>
                <a:ea typeface="Calibri" pitchFamily="34" charset="0"/>
                <a:cs typeface="Arial" pitchFamily="34" charset="0"/>
              </a:rPr>
              <a:t>Przykład 11</a:t>
            </a: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rPr>
              <a:t>Ze zbioru (bazy danych) </a:t>
            </a:r>
            <a:r>
              <a:rPr lang="pl-PL" sz="2000" b="1" dirty="0" smtClean="0">
                <a:solidFill>
                  <a:srgbClr val="000000"/>
                </a:solidFill>
                <a:latin typeface="Arial" pitchFamily="34" charset="0"/>
                <a:ea typeface="Calibri" pitchFamily="34" charset="0"/>
                <a:cs typeface="Arial" pitchFamily="34" charset="0"/>
              </a:rPr>
              <a:t>U = {n: </a:t>
            </a:r>
            <a:r>
              <a:rPr lang="pl-PL" sz="2000" b="1" dirty="0" err="1" smtClean="0">
                <a:solidFill>
                  <a:srgbClr val="000000"/>
                </a:solidFill>
                <a:latin typeface="Arial" pitchFamily="34" charset="0"/>
                <a:ea typeface="Calibri" pitchFamily="34" charset="0"/>
                <a:cs typeface="Arial" pitchFamily="34" charset="0"/>
              </a:rPr>
              <a:t>n</a:t>
            </a:r>
            <a:r>
              <a:rPr lang="pl-PL" sz="2000" b="1" dirty="0" smtClean="0">
                <a:solidFill>
                  <a:srgbClr val="000000"/>
                </a:solidFill>
                <a:latin typeface="Arial" pitchFamily="34" charset="0"/>
                <a:ea typeface="Calibri" pitchFamily="34" charset="0"/>
                <a:cs typeface="Arial" pitchFamily="34" charset="0"/>
              </a:rPr>
              <a:t> </a:t>
            </a:r>
            <a:r>
              <a:rPr lang="pl-PL" sz="2000" b="1" dirty="0" smtClean="0">
                <a:solidFill>
                  <a:srgbClr val="000000"/>
                </a:solidFill>
                <a:latin typeface="Arial" pitchFamily="34" charset="0"/>
                <a:ea typeface="Calibri" pitchFamily="34" charset="0"/>
                <a:cs typeface="Arial" pitchFamily="34" charset="0"/>
                <a:sym typeface="Symbol"/>
              </a:rPr>
              <a:t> {</a:t>
            </a:r>
            <a:r>
              <a:rPr lang="pl-PL" sz="2000" b="1" dirty="0" err="1" smtClean="0">
                <a:solidFill>
                  <a:srgbClr val="000000"/>
                </a:solidFill>
                <a:latin typeface="Arial" pitchFamily="34" charset="0"/>
                <a:ea typeface="Calibri" pitchFamily="34" charset="0"/>
                <a:cs typeface="Arial" pitchFamily="34" charset="0"/>
                <a:sym typeface="Symbol"/>
              </a:rPr>
              <a:t>1,2,…,90</a:t>
            </a:r>
            <a:r>
              <a:rPr lang="pl-PL" sz="2000" b="1" dirty="0" smtClean="0">
                <a:solidFill>
                  <a:srgbClr val="000000"/>
                </a:solidFill>
                <a:latin typeface="Arial" pitchFamily="34" charset="0"/>
                <a:ea typeface="Calibri" pitchFamily="34" charset="0"/>
                <a:cs typeface="Arial" pitchFamily="34" charset="0"/>
                <a:sym typeface="Symbol"/>
              </a:rPr>
              <a:t>}}</a:t>
            </a: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Należy wyznaczyć zbiór obiektów (liczb) podzielnych przez 5 lub przez 7 i jednocześnie niepodzielnych przez 15.</a:t>
            </a: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Zbiór liczb podzielnych przez 5 		</a:t>
            </a:r>
            <a:r>
              <a:rPr lang="pl-PL" sz="2000" b="1" dirty="0" smtClean="0">
                <a:latin typeface="Arial" pitchFamily="34" charset="0"/>
                <a:ea typeface="Times New Roman" pitchFamily="18" charset="0"/>
                <a:cs typeface="Arial" pitchFamily="34" charset="0"/>
                <a:sym typeface="Symbol" pitchFamily="18" charset="2"/>
              </a:rPr>
              <a:t>A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5</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 </a:t>
            </a: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Zbiór liczb podzielnych przez 7 		</a:t>
            </a:r>
            <a:r>
              <a:rPr lang="pl-PL" sz="2000" b="1" dirty="0" smtClean="0">
                <a:latin typeface="Arial" pitchFamily="34" charset="0"/>
                <a:ea typeface="Times New Roman" pitchFamily="18" charset="0"/>
                <a:cs typeface="Arial" pitchFamily="34" charset="0"/>
                <a:sym typeface="Symbol" pitchFamily="18" charset="2"/>
              </a:rPr>
              <a:t>B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7</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a:t>
            </a:r>
            <a:r>
              <a:rPr lang="pl-PL" sz="2000" dirty="0" smtClean="0">
                <a:solidFill>
                  <a:srgbClr val="000000"/>
                </a:solidFill>
                <a:latin typeface="Arial" pitchFamily="34" charset="0"/>
                <a:ea typeface="Calibri" pitchFamily="34" charset="0"/>
                <a:cs typeface="Arial" pitchFamily="34" charset="0"/>
                <a:sym typeface="Symbol"/>
              </a:rPr>
              <a:t> </a:t>
            </a: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Zbiór liczb podzielnych przez 15 	</a:t>
            </a:r>
            <a:r>
              <a:rPr lang="pl-PL" sz="2000" b="1" dirty="0" smtClean="0">
                <a:latin typeface="Arial" pitchFamily="34" charset="0"/>
                <a:ea typeface="Times New Roman" pitchFamily="18" charset="0"/>
                <a:cs typeface="Arial" pitchFamily="34" charset="0"/>
                <a:sym typeface="Symbol" pitchFamily="18" charset="2"/>
              </a:rPr>
              <a:t>C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15</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 </a:t>
            </a:r>
          </a:p>
          <a:p>
            <a:pPr marL="0" lvl="1" eaLnBrk="0" fontAlgn="base" hangingPunct="0">
              <a:lnSpc>
                <a:spcPct val="150000"/>
              </a:lnSpc>
              <a:spcBef>
                <a:spcPct val="0"/>
              </a:spcBef>
              <a:spcAft>
                <a:spcPct val="0"/>
              </a:spcAft>
            </a:pPr>
            <a:r>
              <a:rPr lang="pl-PL" sz="2000" dirty="0" smtClean="0">
                <a:latin typeface="Arial" pitchFamily="34" charset="0"/>
                <a:ea typeface="Times New Roman" pitchFamily="18" charset="0"/>
                <a:cs typeface="Arial" pitchFamily="34" charset="0"/>
                <a:sym typeface="Symbol" pitchFamily="18" charset="2"/>
              </a:rPr>
              <a:t>Zbiór liczb niepodzielnych przez 15 	</a:t>
            </a:r>
            <a:r>
              <a:rPr lang="pl-PL" sz="2000" b="1" dirty="0" err="1" smtClean="0">
                <a:latin typeface="Arial" pitchFamily="34" charset="0"/>
                <a:ea typeface="Times New Roman" pitchFamily="18" charset="0"/>
                <a:cs typeface="Arial" pitchFamily="34" charset="0"/>
                <a:sym typeface="Symbol" pitchFamily="18" charset="2"/>
              </a:rPr>
              <a:t>D=U\C</a:t>
            </a: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Poszukiwanym zbiorem jest zbiór postaci: (U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sym typeface="Symbol" pitchFamily="18" charset="2"/>
              </a:rPr>
              <a:t> A)</a:t>
            </a:r>
            <a:r>
              <a:rPr lang="pl-PL" sz="2000" b="1" dirty="0" smtClean="0">
                <a:latin typeface="Arial" pitchFamily="34" charset="0"/>
                <a:ea typeface="Times New Roman" pitchFamily="18" charset="0"/>
                <a:cs typeface="Arial" pitchFamily="34" charset="0"/>
                <a:sym typeface="Symbol"/>
              </a:rPr>
              <a:t>  D </a:t>
            </a:r>
            <a:r>
              <a:rPr lang="pl-PL" sz="2000" b="1" dirty="0" smtClean="0">
                <a:latin typeface="Arial" pitchFamily="34" charset="0"/>
                <a:ea typeface="Times New Roman" pitchFamily="18" charset="0"/>
                <a:cs typeface="Arial" pitchFamily="34" charset="0"/>
                <a:sym typeface="Symbol" pitchFamily="18" charset="2"/>
              </a:rPr>
              <a:t> (U</a:t>
            </a:r>
            <a:r>
              <a:rPr lang="pl-PL" sz="2000" b="1" dirty="0" smtClean="0">
                <a:latin typeface="Arial" pitchFamily="34" charset="0"/>
                <a:ea typeface="Times New Roman" pitchFamily="18" charset="0"/>
                <a:cs typeface="Arial" pitchFamily="34" charset="0"/>
                <a:sym typeface="Symbol"/>
              </a:rPr>
              <a:t> </a:t>
            </a:r>
            <a:r>
              <a:rPr lang="pl-PL" sz="2000" b="1" dirty="0" smtClean="0">
                <a:latin typeface="Arial" pitchFamily="34" charset="0"/>
                <a:ea typeface="Times New Roman" pitchFamily="18" charset="0"/>
                <a:cs typeface="Arial" pitchFamily="34" charset="0"/>
                <a:sym typeface="Symbol" pitchFamily="18" charset="2"/>
              </a:rPr>
              <a:t> B)</a:t>
            </a:r>
            <a:r>
              <a:rPr lang="pl-PL" sz="2000" b="1" dirty="0" smtClean="0">
                <a:latin typeface="Arial" pitchFamily="34" charset="0"/>
                <a:ea typeface="Times New Roman" pitchFamily="18" charset="0"/>
                <a:cs typeface="Arial" pitchFamily="34" charset="0"/>
                <a:sym typeface="Symbol"/>
              </a:rPr>
              <a:t> </a:t>
            </a:r>
            <a:r>
              <a:rPr lang="pl-PL" sz="2000" b="1" dirty="0" err="1" smtClean="0">
                <a:latin typeface="Arial" pitchFamily="34" charset="0"/>
                <a:ea typeface="Times New Roman" pitchFamily="18" charset="0"/>
                <a:cs typeface="Arial" pitchFamily="34" charset="0"/>
                <a:sym typeface="Symbol"/>
              </a:rPr>
              <a:t>D</a:t>
            </a:r>
            <a:r>
              <a:rPr lang="pl-PL" sz="2000" b="1" dirty="0" smtClean="0">
                <a:latin typeface="Arial" pitchFamily="34" charset="0"/>
                <a:ea typeface="Times New Roman" pitchFamily="18" charset="0"/>
                <a:cs typeface="Arial" pitchFamily="34" charset="0"/>
                <a:sym typeface="Symbol"/>
              </a:rPr>
              <a:t> = </a:t>
            </a:r>
          </a:p>
          <a:p>
            <a:pPr marL="6280150" lvl="1" indent="-6280150" eaLnBrk="0" fontAlgn="base" hangingPunct="0">
              <a:lnSpc>
                <a:spcPct val="150000"/>
              </a:lnSpc>
              <a:spcBef>
                <a:spcPct val="0"/>
              </a:spcBef>
              <a:spcAft>
                <a:spcPct val="0"/>
              </a:spcAft>
              <a:tabLst>
                <a:tab pos="6373813" algn="l"/>
              </a:tabLst>
            </a:pPr>
            <a:r>
              <a:rPr lang="pl-PL" sz="2000" b="1" dirty="0" smtClean="0">
                <a:latin typeface="Arial" pitchFamily="34" charset="0"/>
                <a:ea typeface="Times New Roman" pitchFamily="18" charset="0"/>
                <a:cs typeface="Arial" pitchFamily="34" charset="0"/>
                <a:sym typeface="Symbol" pitchFamily="18" charset="2"/>
              </a:rPr>
              <a:t>= (U </a:t>
            </a:r>
            <a:r>
              <a:rPr lang="pl-PL" sz="2000" b="1" dirty="0" smtClean="0">
                <a:latin typeface="Arial" pitchFamily="34" charset="0"/>
                <a:ea typeface="Times New Roman" pitchFamily="18" charset="0"/>
                <a:cs typeface="Arial" pitchFamily="34" charset="0"/>
                <a:sym typeface="Symbol"/>
              </a:rPr>
              <a:t></a:t>
            </a:r>
            <a:r>
              <a:rPr lang="pl-PL" sz="2000" b="1" dirty="0" smtClean="0">
                <a:latin typeface="Arial" pitchFamily="34" charset="0"/>
                <a:ea typeface="Times New Roman" pitchFamily="18" charset="0"/>
                <a:cs typeface="Arial" pitchFamily="34" charset="0"/>
                <a:sym typeface="Symbol" pitchFamily="18" charset="2"/>
              </a:rPr>
              <a:t> D)</a:t>
            </a:r>
            <a:r>
              <a:rPr lang="pl-PL" sz="2000" b="1" dirty="0" smtClean="0">
                <a:latin typeface="Arial" pitchFamily="34" charset="0"/>
                <a:ea typeface="Times New Roman" pitchFamily="18" charset="0"/>
                <a:cs typeface="Arial" pitchFamily="34" charset="0"/>
                <a:sym typeface="Symbol"/>
              </a:rPr>
              <a:t>  (A </a:t>
            </a:r>
            <a:r>
              <a:rPr lang="pl-PL" sz="2000" b="1" dirty="0" smtClean="0">
                <a:latin typeface="Arial" pitchFamily="34" charset="0"/>
                <a:ea typeface="Times New Roman" pitchFamily="18" charset="0"/>
                <a:cs typeface="Arial" pitchFamily="34" charset="0"/>
                <a:sym typeface="Symbol" pitchFamily="18" charset="2"/>
              </a:rPr>
              <a:t> B) = D </a:t>
            </a:r>
            <a:r>
              <a:rPr lang="pl-PL" sz="2000" b="1" dirty="0" smtClean="0">
                <a:latin typeface="Arial" pitchFamily="34" charset="0"/>
                <a:ea typeface="Times New Roman" pitchFamily="18" charset="0"/>
                <a:cs typeface="Arial" pitchFamily="34" charset="0"/>
                <a:sym typeface="Symbol"/>
              </a:rPr>
              <a:t> (A </a:t>
            </a:r>
            <a:r>
              <a:rPr lang="pl-PL" sz="2000" b="1" dirty="0" smtClean="0">
                <a:latin typeface="Arial" pitchFamily="34" charset="0"/>
                <a:ea typeface="Times New Roman" pitchFamily="18" charset="0"/>
                <a:cs typeface="Arial" pitchFamily="34" charset="0"/>
                <a:sym typeface="Symbol" pitchFamily="18" charset="2"/>
              </a:rPr>
              <a:t> B) = {5,7,10,14,20,21,28,35,42,49,50,55,  56,63,65,70,77,84,85}</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Bo:</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A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5</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 = {5,10,15,20,25,30,35,40,45,50,55,60,65,70,75,80,85,90}</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B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7</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 = {7,14,21,28,35,42,49,56,63,70,77,84}</a:t>
            </a: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C = { </a:t>
            </a:r>
            <a:r>
              <a:rPr lang="pl-PL" sz="2000" b="1" i="1" dirty="0" err="1" smtClean="0">
                <a:latin typeface="Arial" pitchFamily="34" charset="0"/>
                <a:ea typeface="Times New Roman" pitchFamily="18" charset="0"/>
                <a:cs typeface="Arial" pitchFamily="34" charset="0"/>
                <a:sym typeface="Symbol" pitchFamily="18" charset="2"/>
              </a:rPr>
              <a:t>n</a:t>
            </a:r>
            <a:r>
              <a:rPr lang="pl-PL" sz="2000" b="1" dirty="0" err="1" smtClean="0">
                <a:latin typeface="Arial" pitchFamily="34" charset="0"/>
                <a:ea typeface="Times New Roman" pitchFamily="18" charset="0"/>
                <a:cs typeface="Arial" pitchFamily="34" charset="0"/>
                <a:sym typeface="Symbol" pitchFamily="18" charset="2"/>
              </a:rPr>
              <a:t></a:t>
            </a:r>
            <a:r>
              <a:rPr lang="pl-PL" sz="2000" b="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rPr>
              <a:t> : </a:t>
            </a:r>
            <a:r>
              <a:rPr lang="pl-PL" sz="2000" b="1" dirty="0" err="1" smtClean="0">
                <a:latin typeface="Arial" pitchFamily="34" charset="0"/>
                <a:ea typeface="Times New Roman" pitchFamily="18" charset="0"/>
                <a:cs typeface="Arial" pitchFamily="34" charset="0"/>
              </a:rPr>
              <a:t>15</a:t>
            </a:r>
            <a:r>
              <a:rPr lang="pl-PL" sz="2000" b="1" dirty="0" err="1" smtClean="0">
                <a:latin typeface="Arial" pitchFamily="34" charset="0"/>
                <a:ea typeface="Times New Roman" pitchFamily="18" charset="0"/>
                <a:cs typeface="Arial" pitchFamily="34" charset="0"/>
                <a:sym typeface="Symbol" pitchFamily="18" charset="2"/>
              </a:rPr>
              <a:t></a:t>
            </a:r>
            <a:r>
              <a:rPr lang="pl-PL" sz="2000" b="1" i="1" dirty="0" err="1" smtClean="0">
                <a:latin typeface="Arial" pitchFamily="34" charset="0"/>
                <a:ea typeface="Times New Roman" pitchFamily="18" charset="0"/>
                <a:cs typeface="Arial" pitchFamily="34" charset="0"/>
              </a:rPr>
              <a:t>n</a:t>
            </a:r>
            <a:r>
              <a:rPr lang="pl-PL" sz="2000" b="1" dirty="0" smtClean="0">
                <a:latin typeface="Arial" pitchFamily="34" charset="0"/>
                <a:ea typeface="Times New Roman" pitchFamily="18" charset="0"/>
                <a:cs typeface="Arial" pitchFamily="34" charset="0"/>
                <a:sym typeface="Symbol" pitchFamily="18" charset="2"/>
              </a:rPr>
              <a:t> } = {15,30,45,60,75,90}</a:t>
            </a:r>
          </a:p>
          <a:p>
            <a:pPr marL="0" lvl="1" eaLnBrk="0" fontAlgn="base" hangingPunct="0">
              <a:lnSpc>
                <a:spcPct val="150000"/>
              </a:lnSpc>
              <a:spcBef>
                <a:spcPct val="0"/>
              </a:spcBef>
              <a:spcAft>
                <a:spcPct val="0"/>
              </a:spcAft>
            </a:pP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r>
              <a:rPr lang="pl-PL" sz="2000" b="1" dirty="0" smtClean="0">
                <a:latin typeface="Arial" pitchFamily="34" charset="0"/>
                <a:ea typeface="Times New Roman" pitchFamily="18" charset="0"/>
                <a:cs typeface="Arial" pitchFamily="34" charset="0"/>
                <a:sym typeface="Symbol" pitchFamily="18" charset="2"/>
              </a:rPr>
              <a:t> </a:t>
            </a: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endParaRPr lang="pl-PL" sz="2000" b="1" dirty="0" smtClean="0">
              <a:latin typeface="Arial" pitchFamily="34" charset="0"/>
              <a:ea typeface="Times New Roman" pitchFamily="18" charset="0"/>
              <a:cs typeface="Arial" pitchFamily="34" charset="0"/>
              <a:sym typeface="Symbol" pitchFamily="18" charset="2"/>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endParaRPr lang="pl-PL" sz="2000" dirty="0" smtClean="0">
              <a:solidFill>
                <a:srgbClr val="000000"/>
              </a:solidFill>
              <a:latin typeface="Arial" pitchFamily="34" charset="0"/>
              <a:ea typeface="Calibri" pitchFamily="34" charset="0"/>
              <a:cs typeface="Arial" pitchFamily="34" charset="0"/>
              <a:sym typeface="Symbol"/>
            </a:endParaRPr>
          </a:p>
          <a:p>
            <a:pPr marL="0" lvl="1" eaLnBrk="0" fontAlgn="base" hangingPunct="0">
              <a:lnSpc>
                <a:spcPct val="150000"/>
              </a:lnSpc>
              <a:spcBef>
                <a:spcPct val="0"/>
              </a:spcBef>
              <a:spcAft>
                <a:spcPct val="0"/>
              </a:spcAft>
            </a:pPr>
            <a:r>
              <a:rPr lang="pl-PL" sz="2000" dirty="0" smtClean="0">
                <a:solidFill>
                  <a:srgbClr val="000000"/>
                </a:solidFill>
                <a:latin typeface="Arial" pitchFamily="34" charset="0"/>
                <a:ea typeface="Calibri" pitchFamily="34" charset="0"/>
                <a:cs typeface="Arial" pitchFamily="34" charset="0"/>
                <a:sym typeface="Symbol"/>
              </a:rPr>
              <a:t> </a:t>
            </a:r>
            <a:r>
              <a:rPr lang="pl-PL" sz="2000" dirty="0" smtClean="0">
                <a:solidFill>
                  <a:srgbClr val="000000"/>
                </a:solidFill>
                <a:latin typeface="Arial" pitchFamily="34" charset="0"/>
                <a:ea typeface="Calibri" pitchFamily="34" charset="0"/>
                <a:cs typeface="Arial" pitchFamily="34" charset="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59</a:t>
            </a:fld>
            <a:endParaRPr lang="pl-PL"/>
          </a:p>
        </p:txBody>
      </p:sp>
      <p:sp>
        <p:nvSpPr>
          <p:cNvPr id="370696" name="Rectangle 8"/>
          <p:cNvSpPr>
            <a:spLocks noChangeArrowheads="1"/>
          </p:cNvSpPr>
          <p:nvPr/>
        </p:nvSpPr>
        <p:spPr bwMode="auto">
          <a:xfrm>
            <a:off x="-108520" y="130174"/>
            <a:ext cx="9144000" cy="6217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ctr"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ZADANIA </a:t>
            </a:r>
          </a:p>
          <a:p>
            <a:pPr marR="0" lvl="0" algn="ctr"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Arial" pitchFamily="34" charset="0"/>
            </a:endParaRPr>
          </a:p>
          <a:p>
            <a:pPr marR="0" lvl="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Niech A = {1,2,4,8,16}, B = {2,4,6,8,10}, C = {1,3,7,15}. </a:t>
            </a:r>
          </a:p>
          <a:p>
            <a:pPr marR="0" lvl="0" algn="l"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Wyznacz:</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e)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b)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f)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c)  A\C,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g) C\(B\A), d)  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h)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2.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Sprawdź prawdziwość:</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lvl="1" indent="449263"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C\(B\A) = (C\B)\A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lvl="1" indent="449263"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3. Podaj przykład wartościowania zmiennych tak, aby poniższe formuły były wartościowane na 0 </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lvl="1" indent="449263"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 </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pl-PL" b="0" i="0" u="none" strike="noStrike" cap="none" normalizeH="0" baseline="0" dirty="0" smtClean="0">
              <a:ln>
                <a:noFill/>
              </a:ln>
              <a:solidFill>
                <a:schemeClr val="tx1"/>
              </a:solidFill>
              <a:effectLst/>
              <a:latin typeface="Arial" pitchFamily="34" charset="0"/>
              <a:sym typeface="Symbol" pitchFamily="18" charset="2"/>
            </a:endParaRPr>
          </a:p>
          <a:p>
            <a:pPr marR="0" lvl="0" algn="l"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4. Podaj przykład wartościowania zmiennych tak, aby poniższe formuły były wartościowane na 1 </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lvl="1" indent="449263"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 </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6</a:t>
            </a:fld>
            <a:endParaRPr lang="pl-PL"/>
          </a:p>
        </p:txBody>
      </p:sp>
      <p:sp>
        <p:nvSpPr>
          <p:cNvPr id="3" name="Prostokąt 2"/>
          <p:cNvSpPr/>
          <p:nvPr/>
        </p:nvSpPr>
        <p:spPr>
          <a:xfrm>
            <a:off x="251520" y="476672"/>
            <a:ext cx="8496944" cy="4832092"/>
          </a:xfrm>
          <a:prstGeom prst="rect">
            <a:avLst/>
          </a:prstGeom>
        </p:spPr>
        <p:txBody>
          <a:bodyPr wrap="square">
            <a:spAutoFit/>
          </a:bodyPr>
          <a:lstStyle/>
          <a:p>
            <a:r>
              <a:rPr lang="pl-PL" dirty="0" smtClean="0">
                <a:latin typeface="Arial" pitchFamily="34" charset="0"/>
                <a:ea typeface="Times New Roman" pitchFamily="18" charset="0"/>
                <a:cs typeface="Arial" pitchFamily="34" charset="0"/>
              </a:rPr>
              <a:t>	</a:t>
            </a:r>
          </a:p>
          <a:p>
            <a:endParaRPr lang="pl-PL" sz="2400" b="1" dirty="0" smtClean="0">
              <a:latin typeface="Arial" pitchFamily="34" charset="0"/>
              <a:ea typeface="Times New Roman" pitchFamily="18" charset="0"/>
              <a:cs typeface="Arial" pitchFamily="34" charset="0"/>
            </a:endParaRPr>
          </a:p>
          <a:p>
            <a:r>
              <a:rPr lang="pl-PL" sz="3200" b="1" dirty="0" smtClean="0">
                <a:latin typeface="Arial" pitchFamily="34" charset="0"/>
                <a:ea typeface="Times New Roman" pitchFamily="18" charset="0"/>
                <a:cs typeface="Arial" pitchFamily="34" charset="0"/>
              </a:rPr>
              <a:t>Katedra Podstaw Informatyki i Zarządzania</a:t>
            </a:r>
          </a:p>
          <a:p>
            <a:r>
              <a:rPr lang="pl-PL" sz="2400" dirty="0" smtClean="0">
                <a:latin typeface="Arial" pitchFamily="34" charset="0"/>
                <a:ea typeface="Times New Roman" pitchFamily="18" charset="0"/>
                <a:cs typeface="Arial" pitchFamily="34" charset="0"/>
              </a:rPr>
              <a:t>	</a:t>
            </a:r>
          </a:p>
          <a:p>
            <a:r>
              <a:rPr lang="pl-PL" sz="2400" dirty="0" smtClean="0">
                <a:latin typeface="Arial" pitchFamily="34" charset="0"/>
                <a:ea typeface="Times New Roman" pitchFamily="18" charset="0"/>
                <a:cs typeface="Arial" pitchFamily="34" charset="0"/>
              </a:rPr>
              <a:t>	  			</a:t>
            </a:r>
            <a:endParaRPr lang="pl-PL" sz="2400" dirty="0">
              <a:latin typeface="Arial" pitchFamily="34" charset="0"/>
              <a:ea typeface="Times New Roman" pitchFamily="18" charset="0"/>
              <a:cs typeface="Arial" pitchFamily="34" charset="0"/>
            </a:endParaRPr>
          </a:p>
          <a:p>
            <a:r>
              <a:rPr lang="pl-PL" sz="2400" dirty="0" smtClean="0">
                <a:latin typeface="Arial" pitchFamily="34" charset="0"/>
                <a:ea typeface="Times New Roman" pitchFamily="18" charset="0"/>
                <a:cs typeface="Arial" pitchFamily="34" charset="0"/>
              </a:rPr>
              <a:t>Zbigniew Banaszak</a:t>
            </a:r>
            <a:r>
              <a:rPr lang="pl-PL" sz="2400" dirty="0">
                <a:latin typeface="Arial" pitchFamily="34" charset="0"/>
                <a:ea typeface="Times New Roman" pitchFamily="18" charset="0"/>
                <a:cs typeface="Arial" pitchFamily="34" charset="0"/>
              </a:rPr>
              <a:t> </a:t>
            </a:r>
            <a:r>
              <a:rPr lang="pl-PL" sz="2400" dirty="0" smtClean="0">
                <a:latin typeface="Arial" pitchFamily="34" charset="0"/>
                <a:ea typeface="Times New Roman" pitchFamily="18" charset="0"/>
                <a:cs typeface="Arial" pitchFamily="34" charset="0"/>
              </a:rPr>
              <a:t> 	</a:t>
            </a:r>
          </a:p>
          <a:p>
            <a:endParaRPr lang="pl-PL" sz="2400" dirty="0" smtClean="0">
              <a:latin typeface="Arial" pitchFamily="34" charset="0"/>
              <a:ea typeface="Times New Roman" pitchFamily="18" charset="0"/>
              <a:cs typeface="Arial" pitchFamily="34" charset="0"/>
              <a:hlinkClick r:id="rId2"/>
            </a:endParaRPr>
          </a:p>
          <a:p>
            <a:endParaRPr lang="pl-PL" sz="2400" dirty="0">
              <a:latin typeface="Arial" pitchFamily="34" charset="0"/>
              <a:ea typeface="Times New Roman" pitchFamily="18" charset="0"/>
              <a:cs typeface="Arial" pitchFamily="34" charset="0"/>
              <a:hlinkClick r:id="rId2"/>
            </a:endParaRPr>
          </a:p>
          <a:p>
            <a:r>
              <a:rPr lang="pl-PL" sz="2400" dirty="0" smtClean="0">
                <a:latin typeface="Arial" pitchFamily="34" charset="0"/>
                <a:ea typeface="Times New Roman" pitchFamily="18" charset="0"/>
                <a:cs typeface="Arial" pitchFamily="34" charset="0"/>
                <a:hlinkClick r:id="rId2"/>
              </a:rPr>
              <a:t>zbigniew.banaszak@tu.koszalin.pl</a:t>
            </a:r>
            <a:r>
              <a:rPr lang="pl-PL" sz="2400" dirty="0" smtClean="0">
                <a:latin typeface="Arial" pitchFamily="34" charset="0"/>
                <a:ea typeface="Times New Roman" pitchFamily="18" charset="0"/>
                <a:cs typeface="Arial" pitchFamily="34" charset="0"/>
              </a:rPr>
              <a:t>  </a:t>
            </a:r>
          </a:p>
          <a:p>
            <a:endParaRPr lang="pl-PL" sz="2400" dirty="0" smtClean="0">
              <a:latin typeface="Arial" pitchFamily="34" charset="0"/>
              <a:ea typeface="Times New Roman" pitchFamily="18" charset="0"/>
              <a:cs typeface="Arial" pitchFamily="34" charset="0"/>
            </a:endParaRPr>
          </a:p>
          <a:p>
            <a:endParaRPr lang="pl-PL" sz="2400" dirty="0" smtClean="0">
              <a:latin typeface="Arial" pitchFamily="34" charset="0"/>
              <a:ea typeface="Times New Roman" pitchFamily="18" charset="0"/>
              <a:cs typeface="Arial" pitchFamily="34" charset="0"/>
            </a:endParaRPr>
          </a:p>
          <a:p>
            <a:r>
              <a:rPr lang="pl-PL" sz="2400" dirty="0" smtClean="0">
                <a:latin typeface="Arial" pitchFamily="34" charset="0"/>
                <a:ea typeface="Times New Roman" pitchFamily="18" charset="0"/>
                <a:cs typeface="Arial" pitchFamily="34" charset="0"/>
              </a:rPr>
              <a:t>p. 104 </a:t>
            </a:r>
            <a:r>
              <a:rPr lang="pl-PL" sz="2400" dirty="0" err="1" smtClean="0">
                <a:latin typeface="Arial" pitchFamily="34" charset="0"/>
                <a:ea typeface="Times New Roman" pitchFamily="18" charset="0"/>
                <a:cs typeface="Arial" pitchFamily="34" charset="0"/>
              </a:rPr>
              <a:t>Bud.A</a:t>
            </a:r>
            <a:endParaRPr lang="pl-PL" sz="2400" dirty="0" smtClean="0">
              <a:latin typeface="Arial" pitchFamily="34" charset="0"/>
              <a:ea typeface="Times New Roman" pitchFamily="18" charset="0"/>
              <a:cs typeface="Arial" pitchFamily="34" charset="0"/>
            </a:endParaRPr>
          </a:p>
          <a:p>
            <a:endParaRPr lang="pl-PL" dirty="0"/>
          </a:p>
        </p:txBody>
      </p:sp>
    </p:spTree>
    <p:extLst>
      <p:ext uri="{BB962C8B-B14F-4D97-AF65-F5344CB8AC3E}">
        <p14:creationId xmlns:p14="http://schemas.microsoft.com/office/powerpoint/2010/main" val="31401827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60</a:t>
            </a:fld>
            <a:endParaRPr lang="pl-PL"/>
          </a:p>
        </p:txBody>
      </p:sp>
      <p:sp>
        <p:nvSpPr>
          <p:cNvPr id="381958" name="Rectangle 6"/>
          <p:cNvSpPr>
            <a:spLocks noChangeArrowheads="1"/>
          </p:cNvSpPr>
          <p:nvPr/>
        </p:nvSpPr>
        <p:spPr bwMode="auto">
          <a:xfrm>
            <a:off x="56232" y="3243600"/>
            <a:ext cx="9144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9.  Posługując się diagramami </a:t>
            </a:r>
            <a:r>
              <a:rPr kumimoji="0" lang="pl-PL"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Venny</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udowodnij następujące zawieranie się  </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zbiorów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10.  Niech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b, aa,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bb</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aaa</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bbb</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 a, b }, </a:t>
            </a:r>
            <a:endParaRPr kumimoji="0" lang="pl-PL" sz="2000" b="1"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B =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w</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dł. (w)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 }, C = { </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dł. (w)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11"/>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Wyznacz zbiory</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B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B</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p>
          <a:p>
            <a:pPr marL="342900" marR="0" lvl="0" indent="-342900" algn="l" defTabSz="914400" rtl="0" eaLnBrk="0" fontAlgn="base" latinLnBrk="0" hangingPunct="0">
              <a:lnSpc>
                <a:spcPct val="100000"/>
              </a:lnSpc>
              <a:spcBef>
                <a:spcPct val="0"/>
              </a:spcBef>
              <a:spcAft>
                <a:spcPct val="0"/>
              </a:spcAft>
              <a:buClrTx/>
              <a:buSzTx/>
              <a:buFontTx/>
              <a:buAutoNum type="arabicPeriod" startAt="11"/>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12"/>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Wyznacz moc zbioru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342900" marR="0" lvl="0" indent="-342900" algn="l" defTabSz="914400" rtl="0" eaLnBrk="0" fontAlgn="base" latinLnBrk="0" hangingPunct="0">
              <a:lnSpc>
                <a:spcPct val="100000"/>
              </a:lnSpc>
              <a:spcBef>
                <a:spcPct val="0"/>
              </a:spcBef>
              <a:spcAft>
                <a:spcPct val="0"/>
              </a:spcAft>
              <a:buClrTx/>
              <a:buSzTx/>
              <a:buFontTx/>
              <a:buAutoNum type="arabicPeriod" startAt="12"/>
              <a:tabLst/>
            </a:pPr>
            <a:endParaRPr kumimoji="0" lang="pl-PL"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13. Wyznacz zbiory: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[0,3] </a:t>
            </a:r>
            <a:r>
              <a:rPr kumimoji="0" lang="pl-PL" sz="2000" b="1" i="0" u="none" strike="noStrike" cap="none" normalizeH="0" baseline="0" dirty="0" smtClean="0">
                <a:ln>
                  <a:noFill/>
                </a:ln>
                <a:solidFill>
                  <a:schemeClr val="tx1"/>
                </a:solidFill>
                <a:effectLst/>
                <a:latin typeface="Arial" pitchFamily="34" charset="0"/>
                <a:ea typeface="PMingLiU"/>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[2,6];  {0,1}</a:t>
            </a:r>
          </a:p>
        </p:txBody>
      </p:sp>
      <p:sp>
        <p:nvSpPr>
          <p:cNvPr id="381962" name="Rectangle 10"/>
          <p:cNvSpPr>
            <a:spLocks noChangeArrowheads="1"/>
          </p:cNvSpPr>
          <p:nvPr/>
        </p:nvSpPr>
        <p:spPr bwMode="auto">
          <a:xfrm>
            <a:off x="0" y="-92333"/>
            <a:ext cx="9144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 Sprawdź prawdziwość:</a:t>
            </a:r>
            <a:endParaRPr kumimoji="0" lang="pl-PL" sz="2000" b="0" i="0" u="none" strike="noStrike" cap="none" normalizeH="0" baseline="0" dirty="0" smtClean="0">
              <a:ln>
                <a:noFill/>
              </a:ln>
              <a:solidFill>
                <a:schemeClr val="tx1"/>
              </a:solidFill>
              <a:effectLst/>
              <a:latin typeface="Arial" pitchFamily="34" charset="0"/>
            </a:endParaRPr>
          </a:p>
          <a:p>
            <a:pPr lvl="2" eaLnBrk="0" fontAlgn="base" hangingPunct="0">
              <a:spcBef>
                <a:spcPct val="0"/>
              </a:spcBef>
              <a:spcAft>
                <a:spcPct val="0"/>
              </a:spcAft>
            </a:pP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sz="2000" b="1" u="none" strike="noStrike" cap="none" normalizeH="0" baseline="0" dirty="0" smtClean="0">
              <a:ln>
                <a:noFill/>
              </a:ln>
              <a:solidFill>
                <a:schemeClr val="tx1"/>
              </a:solidFill>
              <a:effectLst/>
              <a:latin typeface="Arial" pitchFamily="34" charset="0"/>
              <a:sym typeface="Symbol" pitchFamily="18" charset="2"/>
            </a:endParaRPr>
          </a:p>
          <a:p>
            <a:pPr lvl="2" eaLnBrk="0" fontAlgn="base" hangingPunct="0">
              <a:spcBef>
                <a:spcPct val="0"/>
              </a:spcBef>
              <a:spcAft>
                <a:spcPct val="0"/>
              </a:spcAft>
            </a:pP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pl-PL" sz="2000" b="1" u="none" strike="noStrike" cap="none" normalizeH="0" baseline="0" dirty="0" smtClean="0">
              <a:ln>
                <a:noFill/>
              </a:ln>
              <a:solidFill>
                <a:schemeClr val="tx1"/>
              </a:solidFill>
              <a:effectLst/>
              <a:latin typeface="Arial" pitchFamily="34" charset="0"/>
              <a:sym typeface="Symbol" pitchFamily="18" charset="2"/>
            </a:endParaRPr>
          </a:p>
          <a:p>
            <a:pPr lvl="2" eaLnBrk="0" fontAlgn="base" hangingPunct="0">
              <a:spcBef>
                <a:spcPct val="0"/>
              </a:spcBef>
              <a:spcAft>
                <a:spcPct val="0"/>
              </a:spcAft>
            </a:pP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endParaRPr kumimoji="0" lang="pl-PL" sz="2000" b="1" u="none" strike="noStrike" cap="none" normalizeH="0" baseline="0" dirty="0" smtClean="0">
              <a:ln>
                <a:noFill/>
              </a:ln>
              <a:solidFill>
                <a:schemeClr val="tx1"/>
              </a:solidFill>
              <a:effectLst/>
              <a:latin typeface="Arial" pitchFamily="34" charset="0"/>
              <a:sym typeface="Symbol" pitchFamily="18" charset="2"/>
            </a:endParaRPr>
          </a:p>
          <a:p>
            <a:pPr lvl="2" eaLnBrk="0" fontAlgn="base" hangingPunct="0">
              <a:spcBef>
                <a:spcPct val="0"/>
              </a:spcBef>
              <a:spcAft>
                <a:spcPct val="0"/>
              </a:spcAft>
            </a:pP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(p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q)</a:t>
            </a:r>
          </a:p>
          <a:p>
            <a:pPr lvl="1" eaLnBrk="0" fontAlgn="base" hangingPunct="0">
              <a:spcBef>
                <a:spcPct val="0"/>
              </a:spcBef>
              <a:spcAft>
                <a:spcPct val="0"/>
              </a:spcAft>
            </a:pPr>
            <a:endParaRPr kumimoji="0" lang="pl-PL" sz="2000" b="0" i="1"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6.  </a:t>
            </a:r>
            <a:r>
              <a:rPr kumimoji="0" lang="pl-PL" sz="2000" b="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Niech </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 {1,2,3} </a:t>
            </a:r>
            <a:r>
              <a:rPr kumimoji="0" lang="pl-PL" sz="200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i</a:t>
            </a:r>
            <a:r>
              <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B =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a,b</a:t>
            </a:r>
            <a:r>
              <a:rPr kumimoji="0" lang="pl-PL" sz="2000" b="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Wyznacz </a:t>
            </a:r>
            <a:r>
              <a:rPr kumimoji="0" lang="pl-PL" sz="2000" b="1"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AxB</a:t>
            </a:r>
            <a:endParaRPr kumimoji="0" lang="pl-PL" sz="2000" b="1"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381963" name="Rectangle 11"/>
          <p:cNvSpPr>
            <a:spLocks noChangeArrowheads="1"/>
          </p:cNvSpPr>
          <p:nvPr/>
        </p:nvSpPr>
        <p:spPr bwMode="auto">
          <a:xfrm>
            <a:off x="30228" y="2283077"/>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startAt="7"/>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Niech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 = {1,2,3,4}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Wyznacz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P(S).</a:t>
            </a:r>
          </a:p>
          <a:p>
            <a:pPr marL="457200" marR="0" lvl="0" indent="-457200" algn="l" defTabSz="914400" rtl="0" eaLnBrk="0" fontAlgn="base" latinLnBrk="0" hangingPunct="0">
              <a:lnSpc>
                <a:spcPct val="100000"/>
              </a:lnSpc>
              <a:spcBef>
                <a:spcPct val="0"/>
              </a:spcBef>
              <a:spcAft>
                <a:spcPct val="0"/>
              </a:spcAft>
              <a:buClrTx/>
              <a:buSzTx/>
              <a:tabLst/>
            </a:pP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  Dane są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zbiory A </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oraz ich moce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r>
              <a:rPr kumimoji="0" lang="pl-PL"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pl-PL"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Wyznacz moc zbioru </a:t>
            </a:r>
            <a:r>
              <a:rPr kumimoji="0" lang="pl-PL"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pl-PL"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AxB</a:t>
            </a:r>
            <a:r>
              <a:rPr kumimoji="0" lang="pl-PL"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l-PL"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61</a:t>
            </a:fld>
            <a:endParaRPr lang="pl-PL"/>
          </a:p>
        </p:txBody>
      </p:sp>
      <p:sp>
        <p:nvSpPr>
          <p:cNvPr id="370689" name="Rectangle 1"/>
          <p:cNvSpPr>
            <a:spLocks noChangeArrowheads="1"/>
          </p:cNvSpPr>
          <p:nvPr/>
        </p:nvSpPr>
        <p:spPr bwMode="auto">
          <a:xfrm>
            <a:off x="31119" y="217659"/>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14. Posługując się diagramami </a:t>
            </a:r>
            <a:r>
              <a:rPr kumimoji="0" lang="pl-PL"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Venny</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udowodnij następujące zawieranie się zbiorów:</a:t>
            </a:r>
            <a:endParaRPr kumimoji="0" lang="pl-PL" sz="2400" b="0" i="0" u="none" strike="noStrike" cap="none" normalizeH="0" baseline="0" dirty="0" smtClean="0">
              <a:ln>
                <a:noFill/>
              </a:ln>
              <a:solidFill>
                <a:schemeClr val="tx1"/>
              </a:solidFill>
              <a:effectLst/>
              <a:latin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370690" name="Rectangle 2"/>
          <p:cNvSpPr>
            <a:spLocks noChangeArrowheads="1"/>
          </p:cNvSpPr>
          <p:nvPr/>
        </p:nvSpPr>
        <p:spPr bwMode="auto">
          <a:xfrm>
            <a:off x="0" y="1585697"/>
            <a:ext cx="800105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15. Sprawdź równoważności: 	</a:t>
            </a:r>
          </a:p>
          <a:p>
            <a:pPr marR="0" lvl="0" algn="just" defTabSz="914400" rtl="0" eaLnBrk="1" fontAlgn="base" latinLnBrk="0" hangingPunct="1">
              <a:lnSpc>
                <a:spcPct val="100000"/>
              </a:lnSpc>
              <a:spcBef>
                <a:spcPct val="0"/>
              </a:spcBef>
              <a:spcAft>
                <a:spcPct val="0"/>
              </a:spcAft>
              <a:buClrTx/>
              <a:buSzTx/>
              <a:buFontTx/>
              <a:buNone/>
              <a:tabLst/>
            </a:pPr>
            <a:r>
              <a:rPr lang="pl-PL" sz="2400" dirty="0" smtClean="0">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0 ,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pl-PL" sz="2400" b="1" i="0" u="none" strike="noStrike" cap="none" normalizeH="0" baseline="0" dirty="0" smtClean="0">
              <a:ln>
                <a:noFill/>
              </a:ln>
              <a:solidFill>
                <a:schemeClr val="tx1"/>
              </a:solidFill>
              <a:effectLst/>
              <a:latin typeface="Arial" pitchFamily="34" charset="0"/>
              <a:sym typeface="Symbol" pitchFamily="18" charset="2"/>
            </a:endParaRPr>
          </a:p>
          <a:p>
            <a:pPr marL="0" marR="0" lvl="0" indent="677863"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
        <p:nvSpPr>
          <p:cNvPr id="370691" name="Rectangle 3"/>
          <p:cNvSpPr>
            <a:spLocks noChangeArrowheads="1"/>
          </p:cNvSpPr>
          <p:nvPr/>
        </p:nvSpPr>
        <p:spPr bwMode="auto">
          <a:xfrm>
            <a:off x="-17606" y="3071439"/>
            <a:ext cx="892965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4638" algn="just"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16. Uprość wyrażenia: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p)</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p>
          <a:p>
            <a:pPr marL="0" marR="0" lvl="0" indent="274638" algn="just"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q)</a:t>
            </a:r>
          </a:p>
          <a:p>
            <a:pPr marL="0" marR="0" lvl="0" indent="274638" algn="just"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marL="0" marR="0" lvl="0" indent="274638" algn="just" defTabSz="914400" rtl="0" eaLnBrk="0" fontAlgn="base" latinLnBrk="0" hangingPunct="0">
              <a:lnSpc>
                <a:spcPct val="100000"/>
              </a:lnSpc>
              <a:spcBef>
                <a:spcPct val="0"/>
              </a:spcBef>
              <a:spcAft>
                <a:spcPct val="0"/>
              </a:spcAft>
              <a:buClrTx/>
              <a:buSzTx/>
              <a:buFontTx/>
              <a:buNone/>
              <a:tabLst/>
            </a:pPr>
            <a:r>
              <a:rPr kumimoji="0" lang="pl-PL" sz="24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17. Sprawdź, że następujące wyrażenia są tautologiami</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p>
          <a:p>
            <a:pPr lvl="2" indent="274638" algn="just"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q)</a:t>
            </a:r>
            <a:endParaRPr kumimoji="0" lang="pl-PL" sz="2400" b="0" i="0" u="none" strike="noStrike" cap="none" normalizeH="0" baseline="0" dirty="0" smtClean="0">
              <a:ln>
                <a:noFill/>
              </a:ln>
              <a:solidFill>
                <a:schemeClr val="tx1"/>
              </a:solidFill>
              <a:effectLst/>
              <a:latin typeface="Arial" pitchFamily="34" charset="0"/>
              <a:sym typeface="Symbol" pitchFamily="18" charset="2"/>
            </a:endParaRPr>
          </a:p>
          <a:p>
            <a:pPr lvl="2" indent="274638" algn="just" eaLnBrk="0" fontAlgn="base" hangingPunct="0">
              <a:spcBef>
                <a:spcPct val="0"/>
              </a:spcBef>
              <a:spcAft>
                <a:spcPct val="0"/>
              </a:spcAf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q</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a:p>
            <a:pPr marL="0" marR="0" lvl="0" indent="274638" algn="just" defTabSz="914400" rtl="0" eaLnBrk="0" fontAlgn="base" latinLnBrk="0" hangingPunct="0">
              <a:lnSpc>
                <a:spcPct val="100000"/>
              </a:lnSpc>
              <a:spcBef>
                <a:spcPct val="0"/>
              </a:spcBef>
              <a:spcAft>
                <a:spcPct val="0"/>
              </a:spcAft>
              <a:buClrTx/>
              <a:buSzTx/>
              <a:buFontTx/>
              <a:buNone/>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	    (q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p)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p</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sym typeface="Symbol" pitchFamily="18" charset="2"/>
              </a:rPr>
              <a:t></a:t>
            </a:r>
            <a:r>
              <a:rPr kumimoji="0" lang="pl-PL" sz="2400" b="1"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q</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endParaRPr kumimoji="0" lang="pl-PL"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sym typeface="Symbol" pitchFamily="18" charset="2"/>
            </a:endParaRPr>
          </a:p>
        </p:txBody>
      </p:sp>
      <p:sp>
        <p:nvSpPr>
          <p:cNvPr id="370692" name="Rectangle 4"/>
          <p:cNvSpPr>
            <a:spLocks noChangeArrowheads="1"/>
          </p:cNvSpPr>
          <p:nvPr/>
        </p:nvSpPr>
        <p:spPr bwMode="auto">
          <a:xfrm>
            <a:off x="0" y="5770572"/>
            <a:ext cx="8432629" cy="110799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18. Wyznacz zbiór </a:t>
            </a:r>
            <a:r>
              <a:rPr kumimoji="0" lang="pl-PL"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potegowy</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zbioru wszystkich pierwiastków</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wymiernych równania:</a:t>
            </a:r>
            <a:r>
              <a:rPr kumimoji="0" lang="pl-PL" sz="24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pl-PL"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x</a:t>
            </a:r>
            <a:r>
              <a:rPr kumimoji="0" lang="pl-PL" sz="2400" b="1"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2 = 0</a:t>
            </a:r>
            <a:endParaRPr kumimoji="0" lang="pl-PL"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62</a:t>
            </a:fld>
            <a:endParaRPr lang="pl-PL"/>
          </a:p>
        </p:txBody>
      </p:sp>
      <p:sp>
        <p:nvSpPr>
          <p:cNvPr id="3" name="Prostokąt 2"/>
          <p:cNvSpPr/>
          <p:nvPr/>
        </p:nvSpPr>
        <p:spPr>
          <a:xfrm>
            <a:off x="107504" y="1052736"/>
            <a:ext cx="8856984" cy="3046988"/>
          </a:xfrm>
          <a:prstGeom prst="rect">
            <a:avLst/>
          </a:prstGeom>
        </p:spPr>
        <p:txBody>
          <a:bodyPr wrap="square">
            <a:spAutoFit/>
          </a:bodyPr>
          <a:lstStyle/>
          <a:p>
            <a:r>
              <a:rPr lang="pl-PL" sz="2400" dirty="0" smtClean="0">
                <a:latin typeface="Arial" panose="020B0604020202020204" pitchFamily="34" charset="0"/>
                <a:cs typeface="Arial" panose="020B0604020202020204" pitchFamily="34" charset="0"/>
              </a:rPr>
              <a:t>19. W przestworzach istniej hotel </a:t>
            </a:r>
            <a:r>
              <a:rPr lang="pl-PL" sz="2400" b="1" i="1" dirty="0" smtClean="0">
                <a:latin typeface="Arial" panose="020B0604020202020204" pitchFamily="34" charset="0"/>
                <a:cs typeface="Arial" panose="020B0604020202020204" pitchFamily="34" charset="0"/>
              </a:rPr>
              <a:t>INFINITY</a:t>
            </a:r>
            <a:r>
              <a:rPr lang="pl-PL" sz="2400" dirty="0" smtClean="0">
                <a:latin typeface="Arial" panose="020B0604020202020204" pitchFamily="34" charset="0"/>
                <a:cs typeface="Arial" panose="020B0604020202020204" pitchFamily="34" charset="0"/>
              </a:rPr>
              <a:t>, który ma nieskończoną. liczbę   pokoi ponumerowanych liczbami </a:t>
            </a:r>
            <a:r>
              <a:rPr lang="pl-PL" sz="2400" b="1" dirty="0" smtClean="0">
                <a:latin typeface="Arial" panose="020B0604020202020204" pitchFamily="34" charset="0"/>
                <a:cs typeface="Arial" panose="020B0604020202020204" pitchFamily="34" charset="0"/>
              </a:rPr>
              <a:t>1 , 2 , 3, , 4 , …</a:t>
            </a:r>
            <a:r>
              <a:rPr lang="pl-PL" sz="2400" dirty="0" smtClean="0">
                <a:latin typeface="Arial" panose="020B0604020202020204" pitchFamily="34" charset="0"/>
                <a:cs typeface="Arial" panose="020B0604020202020204" pitchFamily="34" charset="0"/>
              </a:rPr>
              <a:t> Pewnego dnia w tym hotelu chciała się  zatrzymać nieskończona delegacja Marsjan, ale niestety wszystkie pokoje  były zajęte. </a:t>
            </a:r>
          </a:p>
          <a:p>
            <a:endParaRPr lang="pl-PL" sz="2400" dirty="0">
              <a:latin typeface="Arial" panose="020B0604020202020204" pitchFamily="34" charset="0"/>
              <a:cs typeface="Arial" panose="020B0604020202020204" pitchFamily="34" charset="0"/>
            </a:endParaRPr>
          </a:p>
          <a:p>
            <a:r>
              <a:rPr lang="pl-PL" sz="2400" dirty="0" smtClean="0">
                <a:latin typeface="Arial" panose="020B0604020202020204" pitchFamily="34" charset="0"/>
                <a:cs typeface="Arial" panose="020B0604020202020204" pitchFamily="34" charset="0"/>
              </a:rPr>
              <a:t>Poratuj dyrektora  tego hotelu I wskaż  mu, co ma zrobić, aby jednak znaleźć wolne pokoje dla całej delegacji   Marsjan.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3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Zaliczenie: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l-PL"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pl-PL" sz="14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p:txBody>
      </p:sp>
      <p:sp>
        <p:nvSpPr>
          <p:cNvPr id="1026" name="Rectangle 2"/>
          <p:cNvSpPr>
            <a:spLocks noChangeArrowheads="1"/>
          </p:cNvSpPr>
          <p:nvPr/>
        </p:nvSpPr>
        <p:spPr bwMode="auto">
          <a:xfrm>
            <a:off x="-66143" y="-131596"/>
            <a:ext cx="9276285"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7" fontAlgn="base">
              <a:spcBef>
                <a:spcPct val="0"/>
              </a:spcBef>
              <a:spcAft>
                <a:spcPct val="0"/>
              </a:spcAft>
            </a:pPr>
            <a:endParaRPr lang="pl-PL" dirty="0">
              <a:latin typeface="Arial" pitchFamily="34" charset="0"/>
              <a:ea typeface="Calibri" pitchFamily="34" charset="0"/>
              <a:cs typeface="Arial" pitchFamily="34" charset="0"/>
              <a:sym typeface="Symbol"/>
            </a:endParaRPr>
          </a:p>
          <a:p>
            <a:pPr lvl="0" fontAlgn="base">
              <a:spcBef>
                <a:spcPct val="0"/>
              </a:spcBef>
              <a:spcAft>
                <a:spcPct val="0"/>
              </a:spcAft>
            </a:pPr>
            <a:r>
              <a:rPr lang="pl-PL" b="1" dirty="0" smtClean="0">
                <a:solidFill>
                  <a:prstClr val="black"/>
                </a:solidFill>
                <a:latin typeface="Arial" pitchFamily="34" charset="0"/>
                <a:ea typeface="Calibri" pitchFamily="34" charset="0"/>
                <a:cs typeface="Arial" pitchFamily="34" charset="0"/>
              </a:rPr>
              <a:t>	</a:t>
            </a:r>
          </a:p>
          <a:p>
            <a:pPr lvl="0" fontAlgn="base">
              <a:spcBef>
                <a:spcPct val="0"/>
              </a:spcBef>
              <a:spcAft>
                <a:spcPct val="0"/>
              </a:spcAft>
            </a:pPr>
            <a:r>
              <a:rPr lang="pl-PL" b="1" dirty="0" smtClean="0">
                <a:solidFill>
                  <a:prstClr val="black"/>
                </a:solidFill>
                <a:latin typeface="Arial" pitchFamily="34" charset="0"/>
                <a:ea typeface="Calibri" pitchFamily="34" charset="0"/>
                <a:cs typeface="Arial" pitchFamily="34" charset="0"/>
              </a:rPr>
              <a:t>Ocena = MAX{Z</a:t>
            </a:r>
            <a:r>
              <a:rPr lang="pl-PL" b="1" dirty="0">
                <a:solidFill>
                  <a:prstClr val="black"/>
                </a:solidFill>
                <a:latin typeface="Arial" pitchFamily="34" charset="0"/>
                <a:ea typeface="Calibri" pitchFamily="34" charset="0"/>
                <a:cs typeface="Arial" pitchFamily="34" charset="0"/>
              </a:rPr>
              <a:t>, „0”} </a:t>
            </a:r>
            <a:r>
              <a:rPr lang="pl-PL" sz="1600" dirty="0">
                <a:solidFill>
                  <a:prstClr val="black"/>
                </a:solidFill>
                <a:latin typeface="Arial" pitchFamily="34" charset="0"/>
                <a:ea typeface="Calibri" pitchFamily="34" charset="0"/>
                <a:cs typeface="Arial" pitchFamily="34" charset="0"/>
              </a:rPr>
              <a:t>, gdzie</a:t>
            </a:r>
            <a:r>
              <a:rPr lang="pl-PL" sz="1600" dirty="0" smtClean="0">
                <a:solidFill>
                  <a:prstClr val="black"/>
                </a:solidFill>
                <a:latin typeface="Arial" pitchFamily="34" charset="0"/>
                <a:ea typeface="Calibri" pitchFamily="34" charset="0"/>
                <a:cs typeface="Arial" pitchFamily="34" charset="0"/>
              </a:rPr>
              <a:t>:</a:t>
            </a:r>
            <a:r>
              <a:rPr lang="pl-PL" sz="1600" b="1" dirty="0">
                <a:latin typeface="Arial" pitchFamily="34" charset="0"/>
                <a:ea typeface="Calibri" pitchFamily="34" charset="0"/>
                <a:cs typeface="Arial" pitchFamily="34" charset="0"/>
                <a:sym typeface="Symbol"/>
              </a:rPr>
              <a:t> </a:t>
            </a:r>
            <a:r>
              <a:rPr lang="pl-PL" sz="1600" b="1" dirty="0" smtClean="0">
                <a:latin typeface="Arial" pitchFamily="34" charset="0"/>
                <a:ea typeface="Calibri" pitchFamily="34" charset="0"/>
                <a:cs typeface="Arial" pitchFamily="34" charset="0"/>
                <a:sym typeface="Symbol"/>
              </a:rPr>
              <a:t>		</a:t>
            </a:r>
            <a:r>
              <a:rPr lang="pl-PL" sz="1600" dirty="0" err="1" smtClean="0">
                <a:latin typeface="Arial" pitchFamily="34" charset="0"/>
                <a:ea typeface="Calibri" pitchFamily="34" charset="0"/>
                <a:cs typeface="Arial" pitchFamily="34" charset="0"/>
                <a:sym typeface="Symbol"/>
              </a:rPr>
              <a:t>Id.Akt.St</a:t>
            </a:r>
            <a:r>
              <a:rPr lang="pl-PL" sz="1600" dirty="0" smtClean="0">
                <a:latin typeface="Arial" pitchFamily="34" charset="0"/>
                <a:ea typeface="Calibri" pitchFamily="34" charset="0"/>
                <a:cs typeface="Arial" pitchFamily="34" charset="0"/>
                <a:sym typeface="Symbol"/>
              </a:rPr>
              <a:t>.</a:t>
            </a:r>
            <a:r>
              <a:rPr lang="pl-PL" sz="1600" b="1" dirty="0" smtClean="0">
                <a:latin typeface="Arial" pitchFamily="34" charset="0"/>
                <a:ea typeface="Calibri" pitchFamily="34" charset="0"/>
                <a:cs typeface="Arial" pitchFamily="34" charset="0"/>
                <a:sym typeface="Symbol"/>
              </a:rPr>
              <a:t>/</a:t>
            </a:r>
            <a:r>
              <a:rPr lang="pl-PL" sz="1600" dirty="0" smtClean="0">
                <a:latin typeface="Arial" pitchFamily="34" charset="0"/>
                <a:ea typeface="Calibri" pitchFamily="34" charset="0"/>
                <a:cs typeface="Arial" pitchFamily="34" charset="0"/>
                <a:sym typeface="Symbol"/>
              </a:rPr>
              <a:t>Max </a:t>
            </a:r>
            <a:r>
              <a:rPr lang="pl-PL" sz="1600" dirty="0">
                <a:latin typeface="Arial" pitchFamily="34" charset="0"/>
                <a:ea typeface="Calibri" pitchFamily="34" charset="0"/>
                <a:cs typeface="Arial" pitchFamily="34" charset="0"/>
                <a:sym typeface="Symbol"/>
              </a:rPr>
              <a:t>Akt</a:t>
            </a:r>
            <a:r>
              <a:rPr lang="pl-PL" sz="1600" b="1" dirty="0" smtClean="0">
                <a:latin typeface="Arial" pitchFamily="34" charset="0"/>
                <a:ea typeface="Calibri" pitchFamily="34" charset="0"/>
                <a:cs typeface="Arial" pitchFamily="34" charset="0"/>
                <a:sym typeface="Symbol"/>
              </a:rPr>
              <a:t>.= 0	 </a:t>
            </a:r>
            <a:r>
              <a:rPr lang="pl-PL" sz="1600" b="1" dirty="0">
                <a:latin typeface="Arial" pitchFamily="34" charset="0"/>
                <a:ea typeface="Calibri" pitchFamily="34" charset="0"/>
                <a:cs typeface="Arial" pitchFamily="34" charset="0"/>
                <a:sym typeface="Wingdings" panose="05000000000000000000" pitchFamily="2" charset="2"/>
              </a:rPr>
              <a:t></a:t>
            </a:r>
            <a:r>
              <a:rPr lang="pl-PL" sz="1600" b="1" dirty="0">
                <a:latin typeface="Arial" pitchFamily="34" charset="0"/>
                <a:ea typeface="Calibri" pitchFamily="34" charset="0"/>
                <a:cs typeface="Arial" pitchFamily="34" charset="0"/>
                <a:sym typeface="Symbol"/>
              </a:rPr>
              <a:t> </a:t>
            </a:r>
            <a:r>
              <a:rPr lang="pl-PL" sz="1600" b="1" dirty="0" smtClean="0">
                <a:latin typeface="Arial" pitchFamily="34" charset="0"/>
                <a:ea typeface="Calibri" pitchFamily="34" charset="0"/>
                <a:cs typeface="Arial" pitchFamily="34" charset="0"/>
                <a:sym typeface="Symbol"/>
              </a:rPr>
              <a:t>2</a:t>
            </a:r>
            <a:endParaRPr lang="pl-PL" sz="1600" dirty="0">
              <a:solidFill>
                <a:prstClr val="black"/>
              </a:solidFill>
              <a:latin typeface="Arial" pitchFamily="34" charset="0"/>
              <a:ea typeface="Calibri" pitchFamily="34" charset="0"/>
              <a:cs typeface="Arial" pitchFamily="34" charset="0"/>
            </a:endParaRPr>
          </a:p>
          <a:p>
            <a:pPr lvl="7" fontAlgn="base">
              <a:spcBef>
                <a:spcPct val="0"/>
              </a:spcBef>
              <a:spcAft>
                <a:spcPct val="0"/>
              </a:spcAft>
            </a:pPr>
            <a:r>
              <a:rPr lang="pl-PL" dirty="0" smtClean="0">
                <a:latin typeface="Arial" pitchFamily="34" charset="0"/>
                <a:ea typeface="Calibri" pitchFamily="34" charset="0"/>
                <a:cs typeface="Arial" pitchFamily="34" charset="0"/>
                <a:sym typeface="Symbol"/>
              </a:rPr>
              <a:t>	                  = 1/5       	     	 </a:t>
            </a:r>
            <a:r>
              <a:rPr lang="pl-PL" dirty="0" smtClean="0">
                <a:latin typeface="Arial" pitchFamily="34" charset="0"/>
                <a:ea typeface="Calibri" pitchFamily="34" charset="0"/>
                <a:cs typeface="Arial" pitchFamily="34" charset="0"/>
                <a:sym typeface="Wingdings" panose="05000000000000000000" pitchFamily="2" charset="2"/>
              </a:rPr>
              <a:t> 3.0</a:t>
            </a:r>
            <a:r>
              <a:rPr lang="pl-PL" dirty="0" smtClean="0">
                <a:latin typeface="Arial" pitchFamily="34" charset="0"/>
                <a:ea typeface="Calibri" pitchFamily="34" charset="0"/>
                <a:cs typeface="Arial" pitchFamily="34" charset="0"/>
                <a:sym typeface="Symbol"/>
              </a:rPr>
              <a:t>	</a:t>
            </a:r>
          </a:p>
          <a:p>
            <a:pPr lvl="7" fontAlgn="base">
              <a:spcBef>
                <a:spcPct val="0"/>
              </a:spcBef>
              <a:spcAft>
                <a:spcPct val="0"/>
              </a:spcAft>
            </a:pPr>
            <a:r>
              <a:rPr lang="pl-PL" dirty="0" smtClean="0">
                <a:latin typeface="Arial" pitchFamily="34" charset="0"/>
                <a:ea typeface="Calibri" pitchFamily="34" charset="0"/>
                <a:cs typeface="Arial" pitchFamily="34" charset="0"/>
                <a:sym typeface="Symbol"/>
              </a:rPr>
              <a:t>	                 2/5	 		 </a:t>
            </a:r>
            <a:r>
              <a:rPr lang="pl-PL" dirty="0" smtClean="0">
                <a:latin typeface="Arial" pitchFamily="34" charset="0"/>
                <a:ea typeface="Calibri" pitchFamily="34" charset="0"/>
                <a:cs typeface="Arial" pitchFamily="34" charset="0"/>
                <a:sym typeface="Wingdings" panose="05000000000000000000" pitchFamily="2" charset="2"/>
              </a:rPr>
              <a:t></a:t>
            </a:r>
            <a:r>
              <a:rPr lang="pl-PL" dirty="0" smtClean="0">
                <a:latin typeface="Arial" pitchFamily="34" charset="0"/>
                <a:ea typeface="Calibri" pitchFamily="34" charset="0"/>
                <a:cs typeface="Arial" pitchFamily="34" charset="0"/>
                <a:sym typeface="Symbol"/>
              </a:rPr>
              <a:t> 3.5</a:t>
            </a:r>
            <a:endParaRPr kumimoji="0" lang="pl-PL" b="0" i="0" u="none" strike="noStrike" cap="none" normalizeH="0" dirty="0" smtClean="0">
              <a:ln>
                <a:noFill/>
              </a:ln>
              <a:solidFill>
                <a:schemeClr val="tx1"/>
              </a:solidFill>
              <a:effectLst/>
              <a:latin typeface="Arial" pitchFamily="34" charset="0"/>
              <a:ea typeface="Calibri" pitchFamily="34" charset="0"/>
              <a:cs typeface="Arial" pitchFamily="34" charset="0"/>
              <a:sym typeface="Symbol"/>
            </a:endParaRPr>
          </a:p>
          <a:p>
            <a:pPr lvl="7" fontAlgn="base">
              <a:spcBef>
                <a:spcPct val="0"/>
              </a:spcBef>
              <a:spcAft>
                <a:spcPct val="0"/>
              </a:spcAft>
            </a:pPr>
            <a:r>
              <a:rPr lang="pl-PL" b="1" dirty="0">
                <a:latin typeface="Arial" pitchFamily="34" charset="0"/>
                <a:ea typeface="Calibri" pitchFamily="34" charset="0"/>
                <a:cs typeface="Arial" pitchFamily="34" charset="0"/>
                <a:sym typeface="Symbol"/>
              </a:rPr>
              <a:t>Z</a:t>
            </a:r>
            <a:r>
              <a:rPr lang="pl-PL" dirty="0">
                <a:latin typeface="Arial" pitchFamily="34" charset="0"/>
                <a:ea typeface="Calibri" pitchFamily="34" charset="0"/>
                <a:cs typeface="Arial" pitchFamily="34" charset="0"/>
                <a:sym typeface="Symbol"/>
              </a:rPr>
              <a:t>= </a:t>
            </a:r>
            <a:r>
              <a:rPr kumimoji="0" lang="pl-PL" b="0" i="0" u="none" strike="noStrike" cap="none" normalizeH="0" dirty="0" smtClean="0">
                <a:ln>
                  <a:noFill/>
                </a:ln>
                <a:solidFill>
                  <a:schemeClr val="tx1"/>
                </a:solidFill>
                <a:effectLst/>
                <a:latin typeface="Arial" pitchFamily="34" charset="0"/>
                <a:ea typeface="Calibri" pitchFamily="34" charset="0"/>
                <a:cs typeface="Arial" pitchFamily="34" charset="0"/>
                <a:sym typeface="Symbol"/>
              </a:rPr>
              <a:t>		   3/5              		  </a:t>
            </a:r>
            <a:r>
              <a:rPr kumimoji="0" lang="pl-PL" b="0" i="0" u="none" strike="noStrike" cap="none" normalizeH="0" dirty="0" smtClean="0">
                <a:ln>
                  <a:noFill/>
                </a:ln>
                <a:solidFill>
                  <a:schemeClr val="tx1"/>
                </a:solidFill>
                <a:effectLst/>
                <a:latin typeface="Arial" pitchFamily="34" charset="0"/>
                <a:ea typeface="Calibri" pitchFamily="34" charset="0"/>
                <a:cs typeface="Arial" pitchFamily="34" charset="0"/>
                <a:sym typeface="Wingdings" panose="05000000000000000000" pitchFamily="2" charset="2"/>
              </a:rPr>
              <a:t></a:t>
            </a:r>
            <a:r>
              <a:rPr kumimoji="0" lang="pl-PL" b="0" i="0" u="none" strike="noStrike" cap="none" normalizeH="0" dirty="0" smtClean="0">
                <a:ln>
                  <a:noFill/>
                </a:ln>
                <a:solidFill>
                  <a:schemeClr val="tx1"/>
                </a:solidFill>
                <a:effectLst/>
                <a:latin typeface="Arial" pitchFamily="34" charset="0"/>
                <a:ea typeface="Calibri" pitchFamily="34" charset="0"/>
                <a:cs typeface="Arial" pitchFamily="34" charset="0"/>
                <a:sym typeface="Symbol"/>
              </a:rPr>
              <a:t>4.0</a:t>
            </a:r>
          </a:p>
          <a:p>
            <a:pPr lvl="7" fontAlgn="base">
              <a:spcBef>
                <a:spcPct val="0"/>
              </a:spcBef>
              <a:spcAft>
                <a:spcPct val="0"/>
              </a:spcAft>
            </a:pPr>
            <a:r>
              <a:rPr lang="pl-PL" dirty="0" smtClean="0">
                <a:latin typeface="Arial" pitchFamily="34" charset="0"/>
                <a:ea typeface="Calibri" pitchFamily="34" charset="0"/>
                <a:cs typeface="Arial" pitchFamily="34" charset="0"/>
                <a:sym typeface="Symbol"/>
              </a:rPr>
              <a:t>	         	   4/5	 		 </a:t>
            </a:r>
            <a:r>
              <a:rPr lang="pl-PL" dirty="0" smtClean="0">
                <a:latin typeface="Arial" pitchFamily="34" charset="0"/>
                <a:ea typeface="Calibri" pitchFamily="34" charset="0"/>
                <a:cs typeface="Arial" pitchFamily="34" charset="0"/>
                <a:sym typeface="Wingdings" panose="05000000000000000000" pitchFamily="2" charset="2"/>
              </a:rPr>
              <a:t></a:t>
            </a:r>
            <a:r>
              <a:rPr lang="pl-PL" dirty="0" smtClean="0">
                <a:latin typeface="Arial" pitchFamily="34" charset="0"/>
                <a:ea typeface="Calibri" pitchFamily="34" charset="0"/>
                <a:cs typeface="Arial" pitchFamily="34" charset="0"/>
                <a:sym typeface="Symbol"/>
              </a:rPr>
              <a:t> 4.5</a:t>
            </a:r>
            <a:r>
              <a:rPr kumimoji="0" lang="pl-PL" sz="1600" b="0" i="0" u="none" strike="noStrike" cap="none" normalizeH="0" dirty="0" smtClean="0">
                <a:ln>
                  <a:noFill/>
                </a:ln>
                <a:solidFill>
                  <a:schemeClr val="tx1"/>
                </a:solidFill>
                <a:effectLst/>
                <a:latin typeface="Arial" pitchFamily="34" charset="0"/>
                <a:ea typeface="Calibri" pitchFamily="34" charset="0"/>
                <a:cs typeface="Arial" pitchFamily="34" charset="0"/>
                <a:sym typeface="Symbol"/>
              </a:rPr>
              <a:t>	</a:t>
            </a:r>
          </a:p>
          <a:p>
            <a:pPr lvl="7" fontAlgn="base">
              <a:spcBef>
                <a:spcPct val="0"/>
              </a:spcBef>
              <a:spcAft>
                <a:spcPct val="0"/>
              </a:spcAft>
            </a:pPr>
            <a:r>
              <a:rPr lang="pl-PL" sz="1600" dirty="0" smtClean="0">
                <a:latin typeface="Arial" pitchFamily="34" charset="0"/>
                <a:ea typeface="Calibri" pitchFamily="34" charset="0"/>
                <a:cs typeface="Arial" pitchFamily="34" charset="0"/>
                <a:sym typeface="Symbol"/>
              </a:rPr>
              <a:t>		</a:t>
            </a:r>
            <a:r>
              <a:rPr lang="pl-PL" sz="2000" dirty="0" smtClean="0">
                <a:latin typeface="Arial" pitchFamily="34" charset="0"/>
                <a:ea typeface="Calibri" pitchFamily="34" charset="0"/>
                <a:cs typeface="Arial" pitchFamily="34" charset="0"/>
                <a:sym typeface="Symbol"/>
              </a:rPr>
              <a:t>   </a:t>
            </a:r>
            <a:r>
              <a:rPr lang="pl-PL" dirty="0" smtClean="0">
                <a:latin typeface="Arial" pitchFamily="34" charset="0"/>
                <a:ea typeface="Calibri" pitchFamily="34" charset="0"/>
                <a:cs typeface="Arial" pitchFamily="34" charset="0"/>
                <a:sym typeface="Symbol"/>
              </a:rPr>
              <a:t>5/5			</a:t>
            </a:r>
            <a:r>
              <a:rPr lang="pl-PL" dirty="0" smtClean="0">
                <a:latin typeface="Arial" pitchFamily="34" charset="0"/>
                <a:ea typeface="Calibri" pitchFamily="34" charset="0"/>
                <a:cs typeface="Arial" pitchFamily="34" charset="0"/>
                <a:sym typeface="Wingdings" panose="05000000000000000000" pitchFamily="2" charset="2"/>
              </a:rPr>
              <a:t> </a:t>
            </a:r>
            <a:r>
              <a:rPr lang="pl-PL" dirty="0">
                <a:latin typeface="Arial" pitchFamily="34" charset="0"/>
                <a:ea typeface="Calibri" pitchFamily="34" charset="0"/>
                <a:cs typeface="Arial" pitchFamily="34" charset="0"/>
                <a:sym typeface="Wingdings" panose="05000000000000000000" pitchFamily="2" charset="2"/>
              </a:rPr>
              <a:t></a:t>
            </a:r>
            <a:r>
              <a:rPr lang="pl-PL" dirty="0">
                <a:latin typeface="Arial" pitchFamily="34" charset="0"/>
                <a:ea typeface="Calibri" pitchFamily="34" charset="0"/>
                <a:cs typeface="Arial" pitchFamily="34" charset="0"/>
                <a:sym typeface="Symbol"/>
              </a:rPr>
              <a:t> </a:t>
            </a:r>
            <a:r>
              <a:rPr lang="pl-PL" dirty="0" smtClean="0">
                <a:latin typeface="Arial" pitchFamily="34" charset="0"/>
                <a:ea typeface="Calibri" pitchFamily="34" charset="0"/>
                <a:cs typeface="Arial" pitchFamily="34" charset="0"/>
                <a:sym typeface="Symbol"/>
              </a:rPr>
              <a:t>5.0</a:t>
            </a:r>
            <a:endParaRPr lang="pl-PL" dirty="0">
              <a:latin typeface="Arial" pitchFamily="34" charset="0"/>
              <a:ea typeface="Calibri" pitchFamily="34" charset="0"/>
              <a:cs typeface="Arial" pitchFamily="34" charset="0"/>
              <a:sym typeface="Symbol"/>
            </a:endParaRPr>
          </a:p>
          <a:p>
            <a:pPr eaLnBrk="0" fontAlgn="base" hangingPunct="0">
              <a:spcBef>
                <a:spcPct val="0"/>
              </a:spcBef>
              <a:spcAft>
                <a:spcPct val="0"/>
              </a:spcAft>
            </a:pPr>
            <a:endPar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endParaRPr>
          </a:p>
          <a:p>
            <a:pPr eaLnBrk="0" fontAlgn="base" hangingPunct="0">
              <a:spcBef>
                <a:spcPct val="0"/>
              </a:spcBef>
              <a:spcAft>
                <a:spcPct val="0"/>
              </a:spcAft>
            </a:pPr>
            <a:r>
              <a:rPr kumimoji="0" lang="pl-PL" sz="1600" b="0" i="0" u="none" strike="noStrike" cap="none" normalizeH="0" baseline="0" dirty="0" err="1"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rPr>
              <a:t>Ind.Akt</a:t>
            </a:r>
            <a:r>
              <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rPr>
              <a:t>.=5  Max Akt.=15 </a:t>
            </a:r>
            <a:r>
              <a:rPr lang="pl-PL" sz="1600" dirty="0">
                <a:latin typeface="Arial" panose="020B0604020202020204" pitchFamily="34" charset="0"/>
                <a:ea typeface="Calibri" pitchFamily="34" charset="0"/>
                <a:cs typeface="Arial" panose="020B0604020202020204" pitchFamily="34" charset="0"/>
                <a:sym typeface="Wingdings" panose="05000000000000000000" pitchFamily="2" charset="2"/>
              </a:rPr>
              <a:t></a:t>
            </a:r>
            <a:r>
              <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rPr>
              <a:t> 1/3</a:t>
            </a:r>
            <a:r>
              <a:rPr lang="pl-PL" dirty="0">
                <a:sym typeface="Symbol" panose="05050102010706020507" pitchFamily="18" charset="2"/>
              </a:rPr>
              <a:t> </a:t>
            </a:r>
            <a:r>
              <a:rPr lang="pl-PL" dirty="0" smtClean="0">
                <a:sym typeface="Symbol" panose="05050102010706020507" pitchFamily="18" charset="2"/>
              </a:rPr>
              <a:t> 1/5</a:t>
            </a:r>
            <a:r>
              <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rPr>
              <a:t> </a:t>
            </a:r>
            <a:r>
              <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Wingdings" panose="05000000000000000000" pitchFamily="2" charset="2"/>
              </a:rPr>
              <a:t> </a:t>
            </a:r>
            <a:r>
              <a:rPr lang="pl-PL" sz="1600" b="1" dirty="0" smtClean="0">
                <a:latin typeface="Arial" panose="020B0604020202020204" pitchFamily="34" charset="0"/>
                <a:ea typeface="Calibri" pitchFamily="34" charset="0"/>
                <a:cs typeface="Arial" panose="020B0604020202020204" pitchFamily="34" charset="0"/>
                <a:sym typeface="Symbol" pitchFamily="18" charset="2"/>
              </a:rPr>
              <a:t>3.0</a:t>
            </a:r>
            <a:r>
              <a:rPr lang="pl-PL" sz="1600" dirty="0" smtClean="0">
                <a:latin typeface="Arial" panose="020B0604020202020204" pitchFamily="34" charset="0"/>
                <a:ea typeface="Calibri" pitchFamily="34" charset="0"/>
                <a:cs typeface="Arial" panose="020B0604020202020204" pitchFamily="34" charset="0"/>
                <a:sym typeface="Symbol" pitchFamily="18" charset="2"/>
              </a:rPr>
              <a:t>; </a:t>
            </a:r>
            <a:r>
              <a:rPr lang="pl-PL" sz="1600" dirty="0" err="1" smtClean="0">
                <a:latin typeface="Arial" panose="020B0604020202020204" pitchFamily="34" charset="0"/>
                <a:ea typeface="Calibri" pitchFamily="34" charset="0"/>
                <a:cs typeface="Arial" panose="020B0604020202020204" pitchFamily="34" charset="0"/>
                <a:sym typeface="Symbol" pitchFamily="18" charset="2"/>
              </a:rPr>
              <a:t>Ind.Akt</a:t>
            </a:r>
            <a:r>
              <a:rPr lang="pl-PL" sz="1600" dirty="0" smtClean="0">
                <a:latin typeface="Arial" panose="020B0604020202020204" pitchFamily="34" charset="0"/>
                <a:ea typeface="Calibri" pitchFamily="34" charset="0"/>
                <a:cs typeface="Arial" panose="020B0604020202020204" pitchFamily="34" charset="0"/>
                <a:sym typeface="Symbol" pitchFamily="18" charset="2"/>
              </a:rPr>
              <a:t>.=11  </a:t>
            </a:r>
            <a:r>
              <a:rPr lang="pl-PL" sz="1600" dirty="0">
                <a:latin typeface="Arial" panose="020B0604020202020204" pitchFamily="34" charset="0"/>
                <a:ea typeface="Calibri" pitchFamily="34" charset="0"/>
                <a:cs typeface="Arial" panose="020B0604020202020204" pitchFamily="34" charset="0"/>
                <a:sym typeface="Symbol" pitchFamily="18" charset="2"/>
              </a:rPr>
              <a:t>Max </a:t>
            </a:r>
            <a:r>
              <a:rPr lang="pl-PL" sz="1600" dirty="0" smtClean="0">
                <a:latin typeface="Arial" panose="020B0604020202020204" pitchFamily="34" charset="0"/>
                <a:ea typeface="Calibri" pitchFamily="34" charset="0"/>
                <a:cs typeface="Arial" panose="020B0604020202020204" pitchFamily="34" charset="0"/>
                <a:sym typeface="Symbol" pitchFamily="18" charset="2"/>
              </a:rPr>
              <a:t>Akt.=</a:t>
            </a:r>
            <a:r>
              <a:rPr lang="pl-PL" sz="1600" dirty="0">
                <a:latin typeface="Arial" panose="020B0604020202020204" pitchFamily="34" charset="0"/>
                <a:ea typeface="Calibri" pitchFamily="34" charset="0"/>
                <a:cs typeface="Arial" panose="020B0604020202020204" pitchFamily="34" charset="0"/>
                <a:sym typeface="Symbol" pitchFamily="18" charset="2"/>
              </a:rPr>
              <a:t>15  </a:t>
            </a:r>
            <a:r>
              <a:rPr lang="pl-PL" sz="1600" dirty="0" smtClean="0">
                <a:latin typeface="Arial" panose="020B0604020202020204" pitchFamily="34" charset="0"/>
                <a:ea typeface="Calibri" pitchFamily="34" charset="0"/>
                <a:cs typeface="Arial" panose="020B0604020202020204" pitchFamily="34" charset="0"/>
                <a:sym typeface="Wingdings" panose="05000000000000000000" pitchFamily="2" charset="2"/>
              </a:rPr>
              <a:t> </a:t>
            </a:r>
            <a:r>
              <a:rPr lang="pl-PL" sz="1600" dirty="0" smtClean="0">
                <a:latin typeface="Arial" panose="020B0604020202020204" pitchFamily="34" charset="0"/>
                <a:ea typeface="Calibri" pitchFamily="34" charset="0"/>
                <a:cs typeface="Arial" panose="020B0604020202020204" pitchFamily="34" charset="0"/>
                <a:sym typeface="Symbol" pitchFamily="18" charset="2"/>
              </a:rPr>
              <a:t>11/15</a:t>
            </a:r>
            <a:r>
              <a:rPr lang="pl-PL" dirty="0">
                <a:solidFill>
                  <a:prstClr val="black"/>
                </a:solidFill>
                <a:sym typeface="Symbol" panose="05050102010706020507" pitchFamily="18" charset="2"/>
              </a:rPr>
              <a:t>  </a:t>
            </a:r>
            <a:r>
              <a:rPr lang="pl-PL" dirty="0" smtClean="0">
                <a:solidFill>
                  <a:prstClr val="black"/>
                </a:solidFill>
                <a:sym typeface="Symbol" panose="05050102010706020507" pitchFamily="18" charset="2"/>
              </a:rPr>
              <a:t>12/15</a:t>
            </a:r>
            <a:r>
              <a:rPr lang="pl-PL" dirty="0">
                <a:latin typeface="Arial" panose="020B0604020202020204" pitchFamily="34" charset="0"/>
                <a:ea typeface="Calibri" pitchFamily="34" charset="0"/>
                <a:cs typeface="Arial" panose="020B0604020202020204" pitchFamily="34" charset="0"/>
                <a:sym typeface="Wingdings" panose="05000000000000000000" pitchFamily="2" charset="2"/>
              </a:rPr>
              <a:t>  </a:t>
            </a:r>
            <a:r>
              <a:rPr lang="pl-PL" b="1" dirty="0" smtClean="0">
                <a:solidFill>
                  <a:prstClr val="black"/>
                </a:solidFill>
                <a:sym typeface="Symbol" panose="05050102010706020507" pitchFamily="18" charset="2"/>
              </a:rPr>
              <a:t>4.5</a:t>
            </a:r>
            <a:r>
              <a:rPr lang="pl-PL" sz="1600" dirty="0" smtClean="0">
                <a:latin typeface="Arial" panose="020B0604020202020204" pitchFamily="34" charset="0"/>
                <a:ea typeface="Calibri" pitchFamily="34" charset="0"/>
                <a:cs typeface="Arial" panose="020B0604020202020204" pitchFamily="34" charset="0"/>
                <a:sym typeface="Wingdings" panose="05000000000000000000" pitchFamily="2" charset="2"/>
              </a:rPr>
              <a:t> </a:t>
            </a:r>
            <a:r>
              <a:rPr kumimoji="0" lang="pl-PL" sz="1600" b="0" i="0" u="none" strike="noStrike" cap="none" normalizeH="0" baseline="0" dirty="0" smtClean="0">
                <a:ln>
                  <a:noFill/>
                </a:ln>
                <a:solidFill>
                  <a:schemeClr val="tx1"/>
                </a:solidFill>
                <a:effectLst/>
                <a:latin typeface="Arial" panose="020B0604020202020204" pitchFamily="34" charset="0"/>
                <a:ea typeface="Calibri" pitchFamily="34" charset="0"/>
                <a:cs typeface="Arial" panose="020B0604020202020204" pitchFamily="34" charset="0"/>
                <a:sym typeface="Symbol" pitchFamily="18" charset="2"/>
              </a:rPr>
              <a:t>	</a:t>
            </a:r>
          </a:p>
        </p:txBody>
      </p:sp>
      <p:sp>
        <p:nvSpPr>
          <p:cNvPr id="1027" name="Rectangle 3"/>
          <p:cNvSpPr>
            <a:spLocks noChangeArrowheads="1"/>
          </p:cNvSpPr>
          <p:nvPr/>
        </p:nvSpPr>
        <p:spPr bwMode="auto">
          <a:xfrm>
            <a:off x="0" y="2687628"/>
            <a:ext cx="9144000" cy="41703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ctr" fontAlgn="base">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Zadania</a:t>
            </a:r>
            <a:endParaRPr kumimoji="0" lang="pl-PL" sz="20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Uprość wyrażenie: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(p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p)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endParaRPr kumimoji="0" lang="pl-PL"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Oblicz wartość formuły: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(q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p</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   , </a:t>
            </a: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dla</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q = p = 1</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Wyznacz pierwszych pięć elementów zbioru: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{5/n | </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n</a:t>
            </a:r>
            <a:r>
              <a:rPr kumimoji="0" lang="pl-PL" b="1" i="0" u="none" strike="noStrike" cap="none" normalizeH="0" baseline="0" dirty="0" err="1" smtClean="0">
                <a:ln>
                  <a:noFill/>
                </a:ln>
                <a:solidFill>
                  <a:schemeClr val="tx1"/>
                </a:solidFill>
                <a:effectLst/>
                <a:latin typeface="Arial" pitchFamily="34" charset="0"/>
                <a:ea typeface="Calibri" pitchFamily="34" charset="0"/>
                <a:cs typeface="Arial" pitchFamily="34" charset="0"/>
              </a:rPr>
              <a:t>N</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     ,      ,      ,     }</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Czy prawdą jest, że</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 \ B) \ C  =  A \ (B \ C)</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342900" marR="0" lvl="0" indent="-342900" algn="just" defTabSz="914400" rtl="0" eaLnBrk="0" fontAlgn="base" latinLnBrk="0" hangingPunct="0">
              <a:lnSpc>
                <a:spcPct val="150000"/>
              </a:lnSpc>
              <a:spcBef>
                <a:spcPct val="0"/>
              </a:spcBef>
              <a:spcAft>
                <a:spcPct val="0"/>
              </a:spcAft>
              <a:buClrTx/>
              <a:buSzTx/>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5.    </a:t>
            </a:r>
            <a:r>
              <a:rPr kumimoji="0" lang="pl-PL"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Czy prawdą jest, że z faktów </a:t>
            </a:r>
            <a:r>
              <a:rPr kumimoji="0" lang="pl-PL"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a:t>
            </a:r>
            <a:r>
              <a:rPr kumimoji="0" lang="pl-PL" b="0"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i</a:t>
            </a:r>
            <a:r>
              <a:rPr kumimoji="0" lang="pl-PL"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b</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wynika fakt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g</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endParaRPr kumimoji="0" lang="pl-PL"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1" algn="just" eaLnBrk="0" fontAlgn="base" hangingPunct="0">
              <a:spcBef>
                <a:spcPct val="0"/>
              </a:spcBef>
              <a:spcAft>
                <a:spcPct val="0"/>
              </a:spcAft>
            </a:pP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R1: IF</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THEN</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h</a:t>
            </a:r>
            <a:endParaRPr kumimoji="0" lang="pl-PL" sz="16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1" algn="just" eaLnBrk="0" fontAlgn="base" hangingPunct="0">
              <a:spcBef>
                <a:spcPct val="0"/>
              </a:spcBef>
              <a:spcAft>
                <a:spcPct val="0"/>
              </a:spcAft>
            </a:pP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R2: IF</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b </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i</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h  THEN</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f</a:t>
            </a:r>
            <a:endParaRPr kumimoji="0" lang="pl-PL" sz="16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1" algn="just" eaLnBrk="0" fontAlgn="base" hangingPunct="0">
              <a:spcBef>
                <a:spcPct val="0"/>
              </a:spcBef>
              <a:spcAft>
                <a:spcPct val="0"/>
              </a:spcAft>
            </a:pP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R3: IF</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en-US" sz="16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i</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b</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THEN</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a:t>
            </a:r>
            <a:endParaRPr kumimoji="0" lang="pl-PL" sz="1600"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1" algn="just" eaLnBrk="0" fontAlgn="base" hangingPunct="0">
              <a:spcBef>
                <a:spcPct val="0"/>
              </a:spcBef>
              <a:spcAft>
                <a:spcPct val="0"/>
              </a:spcAft>
            </a:pP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R4: IF</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c  </a:t>
            </a:r>
            <a:r>
              <a:rPr kumimoji="0" lang="en-US" sz="16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i</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h</a:t>
            </a:r>
            <a:r>
              <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THEN</a:t>
            </a:r>
            <a:r>
              <a:rPr kumimoji="0" lang="en-US" sz="16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en-US" sz="16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g</a:t>
            </a:r>
            <a:endParaRPr kumimoji="0" lang="en-US" sz="16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endParaRPr>
          </a:p>
        </p:txBody>
      </p:sp>
      <p:sp>
        <p:nvSpPr>
          <p:cNvPr id="18" name="Symbol zastępczy numeru slajdu 17"/>
          <p:cNvSpPr>
            <a:spLocks noGrp="1"/>
          </p:cNvSpPr>
          <p:nvPr>
            <p:ph type="sldNum" sz="quarter" idx="12"/>
          </p:nvPr>
        </p:nvSpPr>
        <p:spPr/>
        <p:txBody>
          <a:bodyPr/>
          <a:lstStyle/>
          <a:p>
            <a:fld id="{AD0E5A88-7BC7-4173-BA3C-65B4C2B37C9C}" type="slidenum">
              <a:rPr lang="pl-PL" smtClean="0"/>
              <a:pPr/>
              <a:t>7</a:t>
            </a:fld>
            <a:endParaRPr lang="pl-PL" dirty="0"/>
          </a:p>
        </p:txBody>
      </p:sp>
      <p:sp>
        <p:nvSpPr>
          <p:cNvPr id="2" name="Nawias klamrowy otwierający 1"/>
          <p:cNvSpPr/>
          <p:nvPr/>
        </p:nvSpPr>
        <p:spPr>
          <a:xfrm>
            <a:off x="3995936" y="692696"/>
            <a:ext cx="360040" cy="1569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1745317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fld id="{AD0E5A88-7BC7-4173-BA3C-65B4C2B37C9C}" type="slidenum">
              <a:rPr lang="pl-PL" smtClean="0"/>
              <a:pPr/>
              <a:t>8</a:t>
            </a:fld>
            <a:endParaRPr lang="pl-PL"/>
          </a:p>
        </p:txBody>
      </p:sp>
      <p:sp>
        <p:nvSpPr>
          <p:cNvPr id="211969" name="Rectangle 1"/>
          <p:cNvSpPr>
            <a:spLocks noChangeArrowheads="1"/>
          </p:cNvSpPr>
          <p:nvPr/>
        </p:nvSpPr>
        <p:spPr bwMode="auto">
          <a:xfrm>
            <a:off x="258386" y="34832"/>
            <a:ext cx="8856984" cy="1877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AutoNum type="arabicPeriod"/>
              <a:tabLst/>
            </a:pPr>
            <a:r>
              <a:rPr kumimoji="0" lang="pl-PL"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Podstawy logiki i teorii mnogości </a:t>
            </a:r>
          </a:p>
          <a:p>
            <a:pPr marL="342900" marR="0" lvl="0" indent="-342900" algn="just" defTabSz="914400" rtl="0" eaLnBrk="1" fontAlgn="base" latinLnBrk="0" hangingPunct="1">
              <a:lnSpc>
                <a:spcPct val="100000"/>
              </a:lnSpc>
              <a:spcBef>
                <a:spcPct val="0"/>
              </a:spcBef>
              <a:spcAft>
                <a:spcPct val="0"/>
              </a:spcAft>
              <a:buClrTx/>
              <a:buSzTx/>
              <a:tabLst/>
            </a:pPr>
            <a:r>
              <a:rPr lang="pl-PL" sz="2000" b="1" dirty="0" smtClean="0">
                <a:latin typeface="Arial" pitchFamily="34" charset="0"/>
                <a:ea typeface="Times New Roman" pitchFamily="18" charset="0"/>
                <a:cs typeface="Arial" pitchFamily="34" charset="0"/>
              </a:rPr>
              <a:t>		</a:t>
            </a:r>
          </a:p>
          <a:p>
            <a:pPr marL="342900" marR="0" lvl="0" indent="-342900" algn="just" defTabSz="914400" rtl="0" eaLnBrk="1" fontAlgn="base" latinLnBrk="0" hangingPunct="1">
              <a:lnSpc>
                <a:spcPct val="100000"/>
              </a:lnSpc>
              <a:spcBef>
                <a:spcPct val="0"/>
              </a:spcBef>
              <a:spcAft>
                <a:spcPct val="0"/>
              </a:spcAft>
              <a:buClrTx/>
              <a:buSzTx/>
              <a:tabLst/>
            </a:pPr>
            <a:r>
              <a:rPr kumimoji="0" lang="pl-PL"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Rachunek zdań i Rachunek zbiorów</a:t>
            </a:r>
            <a:r>
              <a:rPr kumimoji="0" lang="pl-PL"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pl-PL"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pl-PL" dirty="0" smtClean="0">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pl-PL" dirty="0" smtClean="0">
                <a:latin typeface="Arial" pitchFamily="34" charset="0"/>
                <a:ea typeface="Times New Roman" pitchFamily="18" charset="0"/>
                <a:cs typeface="Arial" pitchFamily="34" charset="0"/>
              </a:rPr>
              <a:t>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Zdania i funktory, funkcje logiczne. Zbiory i operatory. Wykorzystanie w </a:t>
            </a:r>
          </a:p>
          <a:p>
            <a:pPr marL="0" marR="0" lvl="0" indent="0" algn="just" defTabSz="914400" rtl="0" eaLnBrk="0" fontAlgn="base" latinLnBrk="0" hangingPunct="0">
              <a:lnSpc>
                <a:spcPct val="100000"/>
              </a:lnSpc>
              <a:spcBef>
                <a:spcPct val="0"/>
              </a:spcBef>
              <a:spcAft>
                <a:spcPct val="0"/>
              </a:spcAft>
              <a:buClrTx/>
              <a:buSzTx/>
              <a:buFontTx/>
              <a:buNone/>
              <a:tabLst/>
            </a:pPr>
            <a:r>
              <a:rPr lang="pl-PL" i="1" dirty="0" smtClean="0">
                <a:latin typeface="Arial" pitchFamily="34" charset="0"/>
                <a:ea typeface="Times New Roman" pitchFamily="18" charset="0"/>
                <a:cs typeface="Arial" pitchFamily="34" charset="0"/>
              </a:rPr>
              <a:t>       </a:t>
            </a:r>
            <a:r>
              <a:rPr kumimoji="0" lang="pl-PL"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projektowaniu układów kombinacyjnych i baz danych.</a:t>
            </a:r>
            <a:endParaRPr kumimoji="0" lang="pl-PL" b="0" i="1" u="none" strike="noStrike" cap="none" normalizeH="0" baseline="0" dirty="0" smtClean="0">
              <a:ln>
                <a:noFill/>
              </a:ln>
              <a:solidFill>
                <a:schemeClr val="tx1"/>
              </a:solidFill>
              <a:effectLst/>
              <a:latin typeface="Arial" pitchFamily="34" charset="0"/>
            </a:endParaRPr>
          </a:p>
        </p:txBody>
      </p:sp>
      <p:sp>
        <p:nvSpPr>
          <p:cNvPr id="4" name="Rectangle 1"/>
          <p:cNvSpPr>
            <a:spLocks noChangeArrowheads="1"/>
          </p:cNvSpPr>
          <p:nvPr/>
        </p:nvSpPr>
        <p:spPr bwMode="auto">
          <a:xfrm>
            <a:off x="483246" y="1801257"/>
            <a:ext cx="8291264"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Ważniejsze symbole i znaczenia</a:t>
            </a:r>
            <a:endParaRPr kumimoji="0" lang="pl-PL"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N</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 zbiór liczb naturalnych (bez zera)</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N</a:t>
            </a:r>
            <a:r>
              <a:rPr kumimoji="0" lang="pl-PL" b="1" i="0" u="none" strike="noStrike" cap="none" normalizeH="0" baseline="-30000" dirty="0" smtClean="0">
                <a:ln>
                  <a:noFill/>
                </a:ln>
                <a:solidFill>
                  <a:schemeClr val="tx1"/>
                </a:solidFill>
                <a:effectLst/>
                <a:latin typeface="Arial" pitchFamily="34" charset="0"/>
                <a:ea typeface="Calibri" pitchFamily="34" charset="0"/>
                <a:cs typeface="Arial" pitchFamily="34" charset="0"/>
              </a:rPr>
              <a:t>0</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dirty="0" smtClean="0">
                <a:latin typeface="Arial" pitchFamily="34" charset="0"/>
                <a:ea typeface="Calibri" pitchFamily="34" charset="0"/>
                <a:cs typeface="Arial" pitchFamily="34" charset="0"/>
              </a:rPr>
              <a:t>–</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zbiór liczb naturalnych z zerem</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Z</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 zbiór liczb całkowitych</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Z</a:t>
            </a:r>
            <a:r>
              <a:rPr kumimoji="0" lang="pl-PL" b="1" i="0" u="none" strike="noStrike" cap="none" normalizeH="0" baseline="-30000" dirty="0" smtClean="0">
                <a:ln>
                  <a:noFill/>
                </a:ln>
                <a:solidFill>
                  <a:schemeClr val="tx1"/>
                </a:solidFill>
                <a:effectLst/>
                <a:latin typeface="Arial" pitchFamily="34" charset="0"/>
                <a:ea typeface="Calibri" pitchFamily="34" charset="0"/>
                <a:cs typeface="Arial" pitchFamily="34" charset="0"/>
              </a:rPr>
              <a:t>+ </a:t>
            </a:r>
            <a:r>
              <a:rPr lang="pl-PL" dirty="0" smtClean="0">
                <a:latin typeface="Arial" pitchFamily="34" charset="0"/>
                <a:ea typeface="Calibri" pitchFamily="34" charset="0"/>
                <a:cs typeface="Arial" pitchFamily="34" charset="0"/>
              </a:rPr>
              <a:t>–</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zbiór liczb całkowitych dodatnich</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Q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zbiór liczb wymiernych</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R</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 zbiór liczb rzeczywistych</a:t>
            </a:r>
            <a:endParaRPr kumimoji="0" lang="pl-PL"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1" u="none" strike="noStrike" cap="none" normalizeH="0" baseline="0" dirty="0" smtClean="0">
                <a:ln>
                  <a:noFill/>
                </a:ln>
                <a:solidFill>
                  <a:schemeClr val="tx1"/>
                </a:solidFill>
                <a:effectLst/>
                <a:latin typeface="Arial" pitchFamily="34" charset="0"/>
                <a:ea typeface="Calibri" pitchFamily="34" charset="0"/>
                <a:cs typeface="Arial" pitchFamily="34" charset="0"/>
              </a:rPr>
              <a:t>x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x należy do zbioru A (x jest elementem zbioru A)</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x nie należy do zbioru A</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B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 zbiór A jest podzbiorem zbioru B (zbiór A zawiera się w zbiorze B)</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kumimoji="0" lang="pl-PL"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b="0" i="0" u="none" strike="noStrike" cap="none" normalizeH="0" baseline="0" dirty="0" smtClean="0">
                <a:ln>
                  <a:noFill/>
                </a:ln>
                <a:solidFill>
                  <a:schemeClr val="tx1"/>
                </a:solidFill>
                <a:effectLst/>
                <a:latin typeface="Arial" pitchFamily="34" charset="0"/>
                <a:ea typeface="Calibri" pitchFamily="34" charset="0"/>
                <a:cs typeface="Arial" pitchFamily="34" charset="0"/>
              </a:rPr>
              <a:t>B - zbiór A nie jest podzbiorem zbioru B</a:t>
            </a:r>
            <a:endParaRPr kumimoji="0" lang="pl-PL"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1043608" y="116632"/>
            <a:ext cx="6885978"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a:rPr>
              <a:t> </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B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różnica symetryczna zbiorów</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Ø = {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lang="pl-PL" sz="2000" dirty="0" smtClean="0">
                <a:latin typeface="Arial" pitchFamily="34" charset="0"/>
                <a:ea typeface="Calibri" pitchFamily="34" charset="0"/>
                <a:cs typeface="Arial" pitchFamily="34" charset="0"/>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zbiór pusty</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 </a:t>
            </a:r>
            <a:r>
              <a:rPr lang="pl-PL" sz="2000" dirty="0" smtClean="0">
                <a:latin typeface="Arial" pitchFamily="34" charset="0"/>
                <a:ea typeface="Calibri" pitchFamily="34" charset="0"/>
                <a:cs typeface="Arial" pitchFamily="34" charset="0"/>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moc zbioru A (liczba elementów zbioru A)</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 znak sumy</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znak iloczynu</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1"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000" b="1" i="1"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dla każdego </a:t>
            </a:r>
            <a:r>
              <a:rPr kumimoji="0" lang="pl-PL" sz="2000" b="0"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err="1"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1" u="none" strike="noStrike" cap="none" normalizeH="0" baseline="0" dirty="0" err="1" smtClean="0">
                <a:ln>
                  <a:noFill/>
                </a:ln>
                <a:solidFill>
                  <a:schemeClr val="tx1"/>
                </a:solidFill>
                <a:effectLst/>
                <a:latin typeface="Arial" pitchFamily="34" charset="0"/>
                <a:ea typeface="Calibri" pitchFamily="34" charset="0"/>
                <a:cs typeface="Arial" pitchFamily="34" charset="0"/>
              </a:rPr>
              <a:t>x</a:t>
            </a:r>
            <a:r>
              <a:rPr kumimoji="0" lang="pl-PL" sz="2000" b="1" i="1"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istnieje takie x</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pl-PL" sz="2000" b="1"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istnieje tylko jedno takie </a:t>
            </a:r>
            <a:r>
              <a:rPr kumimoji="0" lang="pl-PL" sz="2000" b="0" i="1"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x</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sym typeface="Symbol" pitchFamily="18" charset="2"/>
              </a:rPr>
              <a:t>–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...nieprawda, że... (negacja)</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 </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...lub... (alternatywa)</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 (koniunkcja)</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...jeżeli, to... (implikacja)</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lvl="0" algn="just" eaLnBrk="0" fontAlgn="base" hangingPunct="0">
              <a:lnSpc>
                <a:spcPct val="150000"/>
              </a:lnSpc>
              <a:spcBef>
                <a:spcPct val="0"/>
              </a:spcBef>
              <a:spcAft>
                <a:spcPct val="0"/>
              </a:spcAft>
            </a:pPr>
            <a:r>
              <a:rPr kumimoji="0" lang="pl-PL" sz="2000" b="1" i="0" u="none" strike="noStrike" cap="none" normalizeH="0" baseline="0" dirty="0" smtClean="0">
                <a:ln>
                  <a:noFill/>
                </a:ln>
                <a:solidFill>
                  <a:schemeClr val="tx1"/>
                </a:solidFill>
                <a:effectLst/>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lang="pl-PL" sz="2000" dirty="0" smtClean="0">
                <a:latin typeface="Arial" pitchFamily="34" charset="0"/>
                <a:ea typeface="Calibri" pitchFamily="34" charset="0"/>
                <a:cs typeface="Arial" pitchFamily="34" charset="0"/>
                <a:sym typeface="Symbol" pitchFamily="18" charset="2"/>
              </a:rPr>
              <a:t>–</a:t>
            </a:r>
            <a:r>
              <a:rPr kumimoji="0" lang="pl-PL"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...wtedy i tylko wtedy... (równoważność)</a:t>
            </a:r>
            <a:endParaRPr kumimoji="0" lang="pl-PL" sz="2000" b="0"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p:txBody>
      </p:sp>
      <p:sp>
        <p:nvSpPr>
          <p:cNvPr id="3" name="Symbol zastępczy numeru slajdu 2"/>
          <p:cNvSpPr>
            <a:spLocks noGrp="1"/>
          </p:cNvSpPr>
          <p:nvPr>
            <p:ph type="sldNum" sz="quarter" idx="12"/>
          </p:nvPr>
        </p:nvSpPr>
        <p:spPr/>
        <p:txBody>
          <a:bodyPr/>
          <a:lstStyle/>
          <a:p>
            <a:fld id="{AD0E5A88-7BC7-4173-BA3C-65B4C2B37C9C}" type="slidenum">
              <a:rPr lang="pl-PL" smtClean="0"/>
              <a:pPr/>
              <a:t>9</a:t>
            </a:fld>
            <a:endParaRPr lang="pl-P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3209</TotalTime>
  <Words>8254</Words>
  <Application>Microsoft Office PowerPoint</Application>
  <PresentationFormat>Pokaz na ekranie (4:3)</PresentationFormat>
  <Paragraphs>1026</Paragraphs>
  <Slides>62</Slides>
  <Notes>0</Notes>
  <HiddenSlides>0</HiddenSlides>
  <MMClips>0</MMClips>
  <ScaleCrop>false</ScaleCrop>
  <HeadingPairs>
    <vt:vector size="8" baseType="variant">
      <vt:variant>
        <vt:lpstr>Używane czcionki</vt:lpstr>
      </vt:variant>
      <vt:variant>
        <vt:i4>7</vt:i4>
      </vt:variant>
      <vt:variant>
        <vt:lpstr>Motyw</vt:lpstr>
      </vt:variant>
      <vt:variant>
        <vt:i4>1</vt:i4>
      </vt:variant>
      <vt:variant>
        <vt:lpstr>Osadzone serwery OLE</vt:lpstr>
      </vt:variant>
      <vt:variant>
        <vt:i4>1</vt:i4>
      </vt:variant>
      <vt:variant>
        <vt:lpstr>Tytuły slajdów</vt:lpstr>
      </vt:variant>
      <vt:variant>
        <vt:i4>62</vt:i4>
      </vt:variant>
    </vt:vector>
  </HeadingPairs>
  <TitlesOfParts>
    <vt:vector size="71" baseType="lpstr">
      <vt:lpstr>Arial</vt:lpstr>
      <vt:lpstr>Calibri</vt:lpstr>
      <vt:lpstr>Helvetica</vt:lpstr>
      <vt:lpstr>PMingLiU</vt:lpstr>
      <vt:lpstr>Symbol</vt:lpstr>
      <vt:lpstr>Times New Roman</vt:lpstr>
      <vt:lpstr>Wingdings</vt:lpstr>
      <vt:lpstr>Motyw pakietu Office</vt:lpstr>
      <vt:lpstr>Równanie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MATEMATYKA DYSKRETNA 2009/2010</dc:title>
  <dc:creator>zb</dc:creator>
  <cp:lastModifiedBy>Banaszak</cp:lastModifiedBy>
  <cp:revision>334</cp:revision>
  <dcterms:created xsi:type="dcterms:W3CDTF">2009-10-04T14:37:33Z</dcterms:created>
  <dcterms:modified xsi:type="dcterms:W3CDTF">2022-10-04T19:00:24Z</dcterms:modified>
</cp:coreProperties>
</file>