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450" r:id="rId2"/>
    <p:sldId id="452" r:id="rId3"/>
    <p:sldId id="453" r:id="rId4"/>
    <p:sldId id="454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11" r:id="rId15"/>
    <p:sldId id="412" r:id="rId16"/>
    <p:sldId id="441" r:id="rId17"/>
    <p:sldId id="274" r:id="rId18"/>
    <p:sldId id="413" r:id="rId19"/>
    <p:sldId id="313" r:id="rId20"/>
    <p:sldId id="423" r:id="rId21"/>
    <p:sldId id="414" r:id="rId22"/>
    <p:sldId id="442" r:id="rId23"/>
    <p:sldId id="417" r:id="rId24"/>
    <p:sldId id="443" r:id="rId25"/>
    <p:sldId id="276" r:id="rId26"/>
    <p:sldId id="418" r:id="rId27"/>
    <p:sldId id="444" r:id="rId28"/>
    <p:sldId id="446" r:id="rId29"/>
    <p:sldId id="445" r:id="rId30"/>
    <p:sldId id="448" r:id="rId31"/>
    <p:sldId id="449" r:id="rId32"/>
    <p:sldId id="426" r:id="rId33"/>
    <p:sldId id="295" r:id="rId34"/>
    <p:sldId id="297" r:id="rId35"/>
    <p:sldId id="447" r:id="rId36"/>
    <p:sldId id="455" r:id="rId37"/>
    <p:sldId id="300" r:id="rId38"/>
    <p:sldId id="314" r:id="rId39"/>
    <p:sldId id="315" r:id="rId40"/>
    <p:sldId id="316" r:id="rId41"/>
    <p:sldId id="422" r:id="rId42"/>
    <p:sldId id="430" r:id="rId4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365061AB-FB9F-4758-BE70-4493BB97B1E9}">
          <p14:sldIdLst>
            <p14:sldId id="450"/>
            <p14:sldId id="452"/>
            <p14:sldId id="453"/>
            <p14:sldId id="454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11"/>
            <p14:sldId id="412"/>
            <p14:sldId id="441"/>
            <p14:sldId id="274"/>
            <p14:sldId id="413"/>
            <p14:sldId id="313"/>
            <p14:sldId id="423"/>
            <p14:sldId id="414"/>
            <p14:sldId id="442"/>
            <p14:sldId id="417"/>
            <p14:sldId id="443"/>
            <p14:sldId id="276"/>
            <p14:sldId id="418"/>
            <p14:sldId id="444"/>
            <p14:sldId id="446"/>
            <p14:sldId id="445"/>
            <p14:sldId id="448"/>
            <p14:sldId id="449"/>
            <p14:sldId id="426"/>
            <p14:sldId id="295"/>
            <p14:sldId id="297"/>
            <p14:sldId id="447"/>
            <p14:sldId id="455"/>
            <p14:sldId id="300"/>
            <p14:sldId id="314"/>
            <p14:sldId id="315"/>
            <p14:sldId id="316"/>
            <p14:sldId id="422"/>
            <p14:sldId id="430"/>
          </p14:sldIdLst>
        </p14:section>
        <p14:section name="Sekcja bez tytułu" id="{A4B3FC41-902A-41C1-AE70-42FA4EB80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9205" autoAdjust="0"/>
  </p:normalViewPr>
  <p:slideViewPr>
    <p:cSldViewPr>
      <p:cViewPr>
        <p:scale>
          <a:sx n="70" d="100"/>
          <a:sy n="70" d="100"/>
        </p:scale>
        <p:origin x="117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DD79-1153-4ABA-B684-C0FC18EFD5E2}" type="datetimeFigureOut">
              <a:rPr lang="pl-PL" smtClean="0"/>
              <a:pPr/>
              <a:t>15.11.2021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6375-C6BF-4096-8947-D6C304E9B65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586375-C6BF-4096-8947-D6C304E9B658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37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86375-C6BF-4096-8947-D6C304E9B658}" type="slidenum">
              <a:rPr lang="pl-PL" smtClean="0"/>
              <a:pPr/>
              <a:t>37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540B-0922-4C37-A0B9-05606E1AC257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2F92-3DB0-4296-BC18-4104FCB7E9DC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2789-E7C4-46DC-AE7D-64AF4C8484FE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3C80-903B-457A-9ABC-DFC15451F1B9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C03-0E3A-4CC2-8D75-972B262A3534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81C-ED17-421E-888C-C8A0D4849C5D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CEFC-B6D0-447E-A238-128E8B227F31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B51-EC14-4426-9DDC-E2E1959A4BEE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A420-3C28-4320-A288-8495CA0AC10B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8FE3-CB0E-4F4C-A70C-6C60635F27BB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938-774F-4C45-A406-57E67F074B85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4EE9-8DC3-4294-847C-B041A820A4E4}" type="datetime1">
              <a:rPr lang="pl-PL" smtClean="0"/>
              <a:pPr/>
              <a:t>15.11.2021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Obraz 2" descr="Obraz znaleziony dla: stara i Młoda Kobieta. Rozmiar: 149 x 160. Źródło: mariuszchrapko.co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-171400"/>
            <a:ext cx="6408712" cy="702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AutoShape 7"/>
          <p:cNvSpPr>
            <a:spLocks noChangeShapeType="1"/>
          </p:cNvSpPr>
          <p:nvPr/>
        </p:nvSpPr>
        <p:spPr bwMode="auto">
          <a:xfrm>
            <a:off x="3857620" y="2285992"/>
            <a:ext cx="684213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2" name="AutoShape 8"/>
          <p:cNvSpPr>
            <a:spLocks noChangeShapeType="1"/>
          </p:cNvSpPr>
          <p:nvPr/>
        </p:nvSpPr>
        <p:spPr bwMode="auto">
          <a:xfrm>
            <a:off x="3857620" y="2214554"/>
            <a:ext cx="1565275" cy="201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5" name="AutoShape 1"/>
          <p:cNvSpPr>
            <a:spLocks noChangeShapeType="1"/>
          </p:cNvSpPr>
          <p:nvPr/>
        </p:nvSpPr>
        <p:spPr bwMode="auto">
          <a:xfrm flipV="1">
            <a:off x="3857621" y="2857495"/>
            <a:ext cx="642942" cy="4000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9" name="AutoShape 5"/>
          <p:cNvSpPr>
            <a:spLocks noChangeShapeType="1"/>
          </p:cNvSpPr>
          <p:nvPr/>
        </p:nvSpPr>
        <p:spPr bwMode="auto">
          <a:xfrm flipV="1">
            <a:off x="4714876" y="2500306"/>
            <a:ext cx="684213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8" name="AutoShape 4"/>
          <p:cNvSpPr>
            <a:spLocks noChangeShapeType="1"/>
          </p:cNvSpPr>
          <p:nvPr/>
        </p:nvSpPr>
        <p:spPr bwMode="auto">
          <a:xfrm flipV="1">
            <a:off x="3929058" y="3000372"/>
            <a:ext cx="2533650" cy="360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0" name="AutoShape 6"/>
          <p:cNvSpPr>
            <a:spLocks noChangeShapeType="1"/>
          </p:cNvSpPr>
          <p:nvPr/>
        </p:nvSpPr>
        <p:spPr bwMode="auto">
          <a:xfrm>
            <a:off x="5500694" y="2571744"/>
            <a:ext cx="928694" cy="3571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7" name="AutoShape 3"/>
          <p:cNvSpPr>
            <a:spLocks noChangeShapeType="1"/>
          </p:cNvSpPr>
          <p:nvPr/>
        </p:nvSpPr>
        <p:spPr bwMode="auto">
          <a:xfrm>
            <a:off x="4643438" y="2857496"/>
            <a:ext cx="2786082" cy="107157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6" name="AutoShape 2"/>
          <p:cNvSpPr>
            <a:spLocks noChangeShapeType="1"/>
          </p:cNvSpPr>
          <p:nvPr/>
        </p:nvSpPr>
        <p:spPr bwMode="auto">
          <a:xfrm>
            <a:off x="6643702" y="3071810"/>
            <a:ext cx="785818" cy="7858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724239"/>
            <a:ext cx="242886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Fakty: {a, b}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Baza wiedzy: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" y="1755149"/>
            <a:ext cx="2500297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R1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.	a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2332159"/>
            <a:ext cx="250029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R2.	a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	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2745398"/>
            <a:ext cx="268129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R3.	b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R4.	c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h	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     h? 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6500826" y="278605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5429256" y="228599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5643570" y="271462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3571868" y="20716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3643306" y="314324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3857620" y="257174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R2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429124" y="25717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7429520" y="371475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h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4643438" y="235743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R1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6572264" y="335756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upa 28"/>
          <p:cNvGrpSpPr/>
          <p:nvPr/>
        </p:nvGrpSpPr>
        <p:grpSpPr>
          <a:xfrm>
            <a:off x="142844" y="4809168"/>
            <a:ext cx="3500462" cy="2110387"/>
            <a:chOff x="357158" y="4500570"/>
            <a:chExt cx="3500462" cy="2110387"/>
          </a:xfrm>
        </p:grpSpPr>
        <p:sp>
          <p:nvSpPr>
            <p:cNvPr id="25" name="pole tekstowe 24"/>
            <p:cNvSpPr txBox="1"/>
            <p:nvPr/>
          </p:nvSpPr>
          <p:spPr>
            <a:xfrm>
              <a:off x="357158" y="4500570"/>
              <a:ext cx="350046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</a:t>
              </a:r>
              <a:r>
                <a:rPr kumimoji="0" lang="pl-PL" sz="20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r>
                <a:rPr kumimoji="0" lang="pl-PL" sz="20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a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b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c 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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</a:t>
              </a:r>
              <a:r>
                <a:rPr kumimoji="0" lang="pl-PL" sz="20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r>
                <a:rPr kumimoji="0" lang="pl-PL" sz="20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d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c 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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Prostokąt 25"/>
            <p:cNvSpPr/>
            <p:nvPr/>
          </p:nvSpPr>
          <p:spPr>
            <a:xfrm>
              <a:off x="357158" y="5072074"/>
              <a:ext cx="2409634" cy="15388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</a:t>
              </a:r>
              <a:r>
                <a:rPr kumimoji="0" lang="pl-PL" sz="20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r>
                <a:rPr kumimoji="0" lang="pl-PL" sz="20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f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d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x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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Prostokąt 26"/>
            <p:cNvSpPr/>
            <p:nvPr/>
          </p:nvSpPr>
          <p:spPr>
            <a:xfrm>
              <a:off x="1000100" y="5500702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h? </a:t>
              </a:r>
              <a:endPara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Symbol zastępczy numeru slajdu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0" y="0"/>
            <a:ext cx="164179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Przykład 7</a:t>
            </a:r>
            <a:endParaRPr kumimoji="0" lang="pl-PL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Prostokąt 30"/>
          <p:cNvSpPr/>
          <p:nvPr/>
        </p:nvSpPr>
        <p:spPr>
          <a:xfrm>
            <a:off x="0" y="4429132"/>
            <a:ext cx="9155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Czy z danych faktów {a, b} można wydedukować hipotezę h? </a:t>
            </a:r>
          </a:p>
        </p:txBody>
      </p:sp>
    </p:spTree>
    <p:extLst>
      <p:ext uri="{BB962C8B-B14F-4D97-AF65-F5344CB8AC3E}">
        <p14:creationId xmlns:p14="http://schemas.microsoft.com/office/powerpoint/2010/main" val="17654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a 60"/>
          <p:cNvGrpSpPr/>
          <p:nvPr/>
        </p:nvGrpSpPr>
        <p:grpSpPr>
          <a:xfrm>
            <a:off x="214281" y="2357429"/>
            <a:ext cx="2269487" cy="2286017"/>
            <a:chOff x="0" y="785794"/>
            <a:chExt cx="838200" cy="1138256"/>
          </a:xfrm>
        </p:grpSpPr>
        <p:pic>
          <p:nvPicPr>
            <p:cNvPr id="125957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785794"/>
              <a:ext cx="819150" cy="171450"/>
            </a:xfrm>
            <a:prstGeom prst="rect">
              <a:avLst/>
            </a:prstGeom>
            <a:noFill/>
          </p:spPr>
        </p:pic>
        <p:pic>
          <p:nvPicPr>
            <p:cNvPr id="125956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971550"/>
              <a:ext cx="838200" cy="238125"/>
            </a:xfrm>
            <a:prstGeom prst="rect">
              <a:avLst/>
            </a:prstGeom>
            <a:noFill/>
          </p:spPr>
        </p:pic>
        <p:pic>
          <p:nvPicPr>
            <p:cNvPr id="125955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209675"/>
              <a:ext cx="828675" cy="238125"/>
            </a:xfrm>
            <a:prstGeom prst="rect">
              <a:avLst/>
            </a:prstGeom>
            <a:noFill/>
          </p:spPr>
        </p:pic>
        <p:pic>
          <p:nvPicPr>
            <p:cNvPr id="1259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447800"/>
              <a:ext cx="838200" cy="238125"/>
            </a:xfrm>
            <a:prstGeom prst="rect">
              <a:avLst/>
            </a:prstGeom>
            <a:noFill/>
          </p:spPr>
        </p:pic>
        <p:pic>
          <p:nvPicPr>
            <p:cNvPr id="125953" name="Picture 1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1685925"/>
              <a:ext cx="828675" cy="238125"/>
            </a:xfrm>
            <a:prstGeom prst="rect">
              <a:avLst/>
            </a:prstGeom>
            <a:noFill/>
          </p:spPr>
        </p:pic>
      </p:grp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-77745" y="1428736"/>
            <a:ext cx="33714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Baza faktów: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BF = {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e,f,g,h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}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+mn-cs"/>
              </a:rPr>
              <a:t> </a:t>
            </a: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45085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7200" algn="l"/>
              </a:tabLst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45085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45085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4508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547382" y="198701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60" name="Grupa 59"/>
          <p:cNvGrpSpPr/>
          <p:nvPr/>
        </p:nvGrpSpPr>
        <p:grpSpPr>
          <a:xfrm>
            <a:off x="0" y="1785925"/>
            <a:ext cx="3995936" cy="571503"/>
            <a:chOff x="26787" y="928670"/>
            <a:chExt cx="3476160" cy="523220"/>
          </a:xfrm>
        </p:grpSpPr>
        <p:pic>
          <p:nvPicPr>
            <p:cNvPr id="125958" name="Picture 6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78341" y="1130190"/>
              <a:ext cx="994444" cy="227542"/>
            </a:xfrm>
            <a:prstGeom prst="rect">
              <a:avLst/>
            </a:prstGeom>
            <a:noFill/>
          </p:spPr>
        </p:pic>
        <p:sp>
          <p:nvSpPr>
            <p:cNvPr id="125961" name="Rectangle 9"/>
            <p:cNvSpPr>
              <a:spLocks noChangeArrowheads="1"/>
            </p:cNvSpPr>
            <p:nvPr/>
          </p:nvSpPr>
          <p:spPr bwMode="auto">
            <a:xfrm>
              <a:off x="26787" y="928670"/>
              <a:ext cx="34761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49263" algn="l"/>
                  <a:tab pos="457200" algn="l"/>
                </a:tabLst>
                <a:defRPr/>
              </a:pPr>
              <a:endParaRPr kumimoji="0" lang="pl-PL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49263" algn="l"/>
                  <a:tab pos="457200" algn="l"/>
                </a:tabLst>
                <a:defRPr/>
              </a:pPr>
              <a:r>
                <a:rPr kumimoji="0" lang="pl-PL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Baza reguł: </a:t>
              </a: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BR = {                  </a:t>
              </a: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Prostokąt 16"/>
            <p:cNvSpPr/>
            <p:nvPr/>
          </p:nvSpPr>
          <p:spPr>
            <a:xfrm>
              <a:off x="2892047" y="1059295"/>
              <a:ext cx="2143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49263" algn="l"/>
                  <a:tab pos="457200" algn="l"/>
                </a:tabLst>
                <a:defRPr/>
              </a:pPr>
              <a:r>
                <a: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+mn-cs"/>
                </a:rPr>
                <a:t>}</a:t>
              </a:r>
              <a:endParaRPr kumimoji="0" lang="pl-PL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upa 38"/>
          <p:cNvGrpSpPr/>
          <p:nvPr/>
        </p:nvGrpSpPr>
        <p:grpSpPr>
          <a:xfrm>
            <a:off x="3819506" y="3929066"/>
            <a:ext cx="5324494" cy="2662238"/>
            <a:chOff x="3000364" y="3714752"/>
            <a:chExt cx="5324494" cy="2662238"/>
          </a:xfrm>
        </p:grpSpPr>
        <p:grpSp>
          <p:nvGrpSpPr>
            <p:cNvPr id="125992" name="Group 40"/>
            <p:cNvGrpSpPr>
              <a:grpSpLocks/>
            </p:cNvGrpSpPr>
            <p:nvPr/>
          </p:nvGrpSpPr>
          <p:grpSpPr bwMode="auto">
            <a:xfrm>
              <a:off x="3000364" y="3714752"/>
              <a:ext cx="5324494" cy="2662238"/>
              <a:chOff x="2601" y="5995"/>
              <a:chExt cx="5964" cy="1851"/>
            </a:xfrm>
          </p:grpSpPr>
          <p:grpSp>
            <p:nvGrpSpPr>
              <p:cNvPr id="125993" name="Group 41"/>
              <p:cNvGrpSpPr>
                <a:grpSpLocks noChangeAspect="1"/>
              </p:cNvGrpSpPr>
              <p:nvPr/>
            </p:nvGrpSpPr>
            <p:grpSpPr bwMode="auto">
              <a:xfrm>
                <a:off x="3097" y="6134"/>
                <a:ext cx="4893" cy="1583"/>
                <a:chOff x="3097" y="5377"/>
                <a:chExt cx="6120" cy="1980"/>
              </a:xfrm>
            </p:grpSpPr>
            <p:sp>
              <p:nvSpPr>
                <p:cNvPr id="125994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3097" y="5557"/>
                  <a:ext cx="1560" cy="7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995" name="Line 4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097" y="6277"/>
                  <a:ext cx="1560" cy="9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996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217" y="5377"/>
                  <a:ext cx="38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997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217" y="7357"/>
                  <a:ext cx="38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998" name="Line 4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017" y="5557"/>
                  <a:ext cx="2040" cy="7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999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5017" y="6277"/>
                  <a:ext cx="2040" cy="9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000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7417" y="5377"/>
                  <a:ext cx="1800" cy="9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001" name="Line 4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417" y="6277"/>
                  <a:ext cx="1800" cy="10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l-PL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6002" name="Text Box 50"/>
              <p:cNvSpPr txBox="1">
                <a:spLocks noChangeArrowheads="1"/>
              </p:cNvSpPr>
              <p:nvPr/>
            </p:nvSpPr>
            <p:spPr bwMode="auto">
              <a:xfrm>
                <a:off x="2601" y="5995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126003" name="Text Box 51"/>
              <p:cNvSpPr txBox="1">
                <a:spLocks noChangeArrowheads="1"/>
              </p:cNvSpPr>
              <p:nvPr/>
            </p:nvSpPr>
            <p:spPr bwMode="auto">
              <a:xfrm>
                <a:off x="2618" y="7486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126004" name="Text Box 52"/>
              <p:cNvSpPr txBox="1">
                <a:spLocks noChangeArrowheads="1"/>
              </p:cNvSpPr>
              <p:nvPr/>
            </p:nvSpPr>
            <p:spPr bwMode="auto">
              <a:xfrm>
                <a:off x="4057" y="6646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126005" name="Text Box 53"/>
              <p:cNvSpPr txBox="1">
                <a:spLocks noChangeArrowheads="1"/>
              </p:cNvSpPr>
              <p:nvPr/>
            </p:nvSpPr>
            <p:spPr bwMode="auto">
              <a:xfrm>
                <a:off x="5978" y="5995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26006" name="Text Box 54"/>
              <p:cNvSpPr txBox="1">
                <a:spLocks noChangeArrowheads="1"/>
              </p:cNvSpPr>
              <p:nvPr/>
            </p:nvSpPr>
            <p:spPr bwMode="auto">
              <a:xfrm>
                <a:off x="5995" y="7486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26007" name="Text Box 55"/>
              <p:cNvSpPr txBox="1">
                <a:spLocks noChangeArrowheads="1"/>
              </p:cNvSpPr>
              <p:nvPr/>
            </p:nvSpPr>
            <p:spPr bwMode="auto">
              <a:xfrm>
                <a:off x="7725" y="6646"/>
                <a:ext cx="840" cy="36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>c</a:t>
                </a:r>
              </a:p>
            </p:txBody>
          </p:sp>
        </p:grpSp>
        <p:sp>
          <p:nvSpPr>
            <p:cNvPr id="34" name="pole tekstowe 33"/>
            <p:cNvSpPr txBox="1"/>
            <p:nvPr/>
          </p:nvSpPr>
          <p:spPr>
            <a:xfrm>
              <a:off x="5307130" y="3929066"/>
              <a:ext cx="550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4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  <a:r>
                <a:rPr kumimoji="0" lang="pl-PL" sz="2400" b="0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pl-PL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7169112" y="4721663"/>
              <a:ext cx="685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4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  <a:r>
                <a:rPr kumimoji="0" lang="pl-PL" sz="2400" b="0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pl-PL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pole tekstowe 35"/>
            <p:cNvSpPr txBox="1"/>
            <p:nvPr/>
          </p:nvSpPr>
          <p:spPr>
            <a:xfrm>
              <a:off x="3786896" y="4786322"/>
              <a:ext cx="499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4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  <a:r>
                <a:rPr kumimoji="0" lang="pl-PL" sz="2400" b="0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pl-PL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pole tekstowe 36"/>
            <p:cNvSpPr txBox="1"/>
            <p:nvPr/>
          </p:nvSpPr>
          <p:spPr>
            <a:xfrm>
              <a:off x="5415233" y="5608135"/>
              <a:ext cx="716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4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  <a:r>
                <a:rPr kumimoji="0" lang="pl-PL" sz="2400" b="0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pl-PL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Symbol zastępczy numeru slajdu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Dany jest system ekspertowy o znanej bazie wiedzy składającej się z bazy faktów BF i bazy reguł BR.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Czy prawdziwą jest teza, że fakty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e, f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(np. symptomy) pozwalają wykazać fakt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(np. uzasadnić diagnozę)?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Prostokąt 40"/>
          <p:cNvSpPr/>
          <p:nvPr/>
        </p:nvSpPr>
        <p:spPr>
          <a:xfrm>
            <a:off x="0" y="4643446"/>
            <a:ext cx="4572000" cy="18839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Odpowiedź brzmi TAK co ilustruje załączony graf ukazujący dwa alternatywne łańcuchy wnioskowania: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pl-PL" sz="20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 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  <a:r>
              <a:rPr kumimoji="0" lang="pl-PL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pl-PL" sz="20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8293"/>
              </p:ext>
            </p:extLst>
          </p:nvPr>
        </p:nvGraphicFramePr>
        <p:xfrm>
          <a:off x="-612576" y="-315416"/>
          <a:ext cx="10441160" cy="632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2" name="Slajd" r:id="rId3" imgW="3278405" imgH="2459968" progId="PowerPoint.Slide.12">
                  <p:embed/>
                </p:oleObj>
              </mc:Choice>
              <mc:Fallback>
                <p:oleObj name="Slajd" r:id="rId3" imgW="3278405" imgH="2459968" progId="PowerPoint.Slide.12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12576" y="-315416"/>
                        <a:ext cx="10441160" cy="63276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5808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Przykład 8</a:t>
            </a:r>
            <a:endParaRPr kumimoji="0" lang="pl-PL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5516" y="4967149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Dana jest baza faktów: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a, b, c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oraz baza reguł: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:	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f  and e,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g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R2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a  and c,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e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R3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a  and b,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R4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  and e,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f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Czy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należy do bazy faktów (daje się wyprowadzić z ww. bazy)?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2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AutoShape 7"/>
          <p:cNvSpPr>
            <a:spLocks noChangeShapeType="1"/>
          </p:cNvSpPr>
          <p:nvPr/>
        </p:nvSpPr>
        <p:spPr bwMode="auto">
          <a:xfrm>
            <a:off x="3857620" y="2285992"/>
            <a:ext cx="684213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2" name="AutoShape 8"/>
          <p:cNvSpPr>
            <a:spLocks noChangeShapeType="1"/>
          </p:cNvSpPr>
          <p:nvPr/>
        </p:nvSpPr>
        <p:spPr bwMode="auto">
          <a:xfrm>
            <a:off x="3857620" y="2214554"/>
            <a:ext cx="1565275" cy="201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5" name="AutoShape 1"/>
          <p:cNvSpPr>
            <a:spLocks noChangeShapeType="1"/>
          </p:cNvSpPr>
          <p:nvPr/>
        </p:nvSpPr>
        <p:spPr bwMode="auto">
          <a:xfrm flipV="1">
            <a:off x="3857621" y="2857495"/>
            <a:ext cx="642942" cy="4000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9" name="AutoShape 5"/>
          <p:cNvSpPr>
            <a:spLocks noChangeShapeType="1"/>
          </p:cNvSpPr>
          <p:nvPr/>
        </p:nvSpPr>
        <p:spPr bwMode="auto">
          <a:xfrm flipV="1">
            <a:off x="4714876" y="2500306"/>
            <a:ext cx="684213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8" name="AutoShape 4"/>
          <p:cNvSpPr>
            <a:spLocks noChangeShapeType="1"/>
          </p:cNvSpPr>
          <p:nvPr/>
        </p:nvSpPr>
        <p:spPr bwMode="auto">
          <a:xfrm flipV="1">
            <a:off x="3929058" y="3000372"/>
            <a:ext cx="2533650" cy="360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0" name="AutoShape 6"/>
          <p:cNvSpPr>
            <a:spLocks noChangeShapeType="1"/>
          </p:cNvSpPr>
          <p:nvPr/>
        </p:nvSpPr>
        <p:spPr bwMode="auto">
          <a:xfrm>
            <a:off x="5500694" y="2571744"/>
            <a:ext cx="928694" cy="3571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7" name="AutoShape 3"/>
          <p:cNvSpPr>
            <a:spLocks noChangeShapeType="1"/>
          </p:cNvSpPr>
          <p:nvPr/>
        </p:nvSpPr>
        <p:spPr bwMode="auto">
          <a:xfrm>
            <a:off x="4643438" y="2857496"/>
            <a:ext cx="2786082" cy="107157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6" name="AutoShape 2"/>
          <p:cNvSpPr>
            <a:spLocks noChangeShapeType="1"/>
          </p:cNvSpPr>
          <p:nvPr/>
        </p:nvSpPr>
        <p:spPr bwMode="auto">
          <a:xfrm>
            <a:off x="6643702" y="3071810"/>
            <a:ext cx="785818" cy="7858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500042"/>
            <a:ext cx="185178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Fakty: a, b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Baza wiedzy: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" y="1785926"/>
            <a:ext cx="221454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R1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.	a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2285993"/>
            <a:ext cx="2214546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R2.	a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			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2714620"/>
            <a:ext cx="242886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R3.	b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R4.	c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h? 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6500826" y="278605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5429256" y="228599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5643570" y="271462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3571868" y="20716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3643306" y="314324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3857620" y="257174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R2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429124" y="25717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7429520" y="371475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h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4643438" y="235743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R1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6572264" y="3357562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4429124" y="607220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Udowodnij że nie jesteś wielbłądem!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upa 28"/>
          <p:cNvGrpSpPr/>
          <p:nvPr/>
        </p:nvGrpSpPr>
        <p:grpSpPr>
          <a:xfrm>
            <a:off x="142844" y="4809168"/>
            <a:ext cx="3500462" cy="2048832"/>
            <a:chOff x="357158" y="4500570"/>
            <a:chExt cx="3500462" cy="2048832"/>
          </a:xfrm>
        </p:grpSpPr>
        <p:sp>
          <p:nvSpPr>
            <p:cNvPr id="25" name="pole tekstowe 24"/>
            <p:cNvSpPr txBox="1"/>
            <p:nvPr/>
          </p:nvSpPr>
          <p:spPr>
            <a:xfrm>
              <a:off x="357158" y="4500570"/>
              <a:ext cx="35004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</a:t>
              </a:r>
              <a:r>
                <a:rPr kumimoji="0" lang="pl-PL" sz="1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r>
                <a:rPr kumimoji="0" lang="pl-PL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a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b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c 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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</a:t>
              </a:r>
              <a:r>
                <a:rPr kumimoji="0" lang="pl-PL" sz="1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r>
                <a:rPr kumimoji="0" lang="pl-PL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d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c 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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Prostokąt 25"/>
            <p:cNvSpPr/>
            <p:nvPr/>
          </p:nvSpPr>
          <p:spPr>
            <a:xfrm>
              <a:off x="357158" y="5072074"/>
              <a:ext cx="2191626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</a:t>
              </a:r>
              <a:r>
                <a:rPr kumimoji="0" lang="pl-PL" sz="1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r>
                <a:rPr kumimoji="0" lang="pl-PL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f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d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x 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</a:t>
              </a: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 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Prostokąt 26"/>
            <p:cNvSpPr/>
            <p:nvPr/>
          </p:nvSpPr>
          <p:spPr>
            <a:xfrm>
              <a:off x="1000100" y="5500702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h? 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Symbol zastępczy numeru slajdu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2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167937" name="Rectangle 1"/>
          <p:cNvSpPr>
            <a:spLocks noChangeArrowheads="1"/>
          </p:cNvSpPr>
          <p:nvPr/>
        </p:nvSpPr>
        <p:spPr bwMode="auto">
          <a:xfrm>
            <a:off x="0" y="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 Podstawy logiki i teorii mnogości 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Rachunek predykatów i reguły wnioskowania)</a:t>
            </a:r>
            <a:endParaRPr kumimoji="0" lang="pl-PL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Predykaty.`Reguły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wnioskowania (modus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ponens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zasada rezolucji). Dowodzenie twierdzeń. Wykorzystanie w projektowaniu struktur systemów ekspertowych.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0" y="2070720"/>
            <a:ext cx="885821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Predykat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 </a:t>
            </a:r>
            <a:r>
              <a:rPr kumimoji="0" lang="pl-P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inaczej zdanie wyrażające cechę zawartego w nim podmiotu, bądź też związki występujące pomiędzy deklarowanymi w nim podmiotami, pozwala w skrótowy, symboliczny sposób zapisywać zdania wyrażające właściwości i/lub relacje o prawdziwości, których chcemy wnioskować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Przykładowo zapis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oznacza, że obiekt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spełnia właściwość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P( .),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np. tę, że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 co zapisujemy: 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P(x)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[</a:t>
            </a:r>
            <a:r>
              <a:rPr kumimoji="0" lang="pl-PL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].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Predykaty jedno-argumentowe 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P(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P(x)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[Q(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)] 	,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[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pije mleko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	 , 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[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jest zielony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],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274433" name="Rectangle 1"/>
          <p:cNvSpPr>
            <a:spLocks noChangeArrowheads="1"/>
          </p:cNvSpPr>
          <p:nvPr/>
        </p:nvSpPr>
        <p:spPr bwMode="auto">
          <a:xfrm>
            <a:off x="17760" y="298508"/>
            <a:ext cx="9144000" cy="689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Predykaty </a:t>
            </a:r>
            <a:r>
              <a:rPr lang="pl-PL" sz="2200" b="1" dirty="0" err="1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wielo</a:t>
            </a:r>
            <a:r>
              <a:rPr lang="pl-PL" sz="22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-argumentowe   </a:t>
            </a:r>
            <a:r>
              <a:rPr lang="pl-PL" sz="2200" b="1" i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P(x</a:t>
            </a:r>
            <a:r>
              <a:rPr lang="pl-PL" sz="2200" b="1" i="1" baseline="-300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pl-PL" sz="2200" b="1" i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,x</a:t>
            </a:r>
            <a:r>
              <a:rPr lang="pl-PL" sz="2200" b="1" i="1" baseline="-300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pl-PL" sz="2200" b="1" i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,...,</a:t>
            </a:r>
            <a:r>
              <a:rPr lang="pl-PL" sz="2200" b="1" i="1" dirty="0" err="1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lang="pl-PL" sz="2200" b="1" i="1" baseline="-30000" dirty="0" err="1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lang="pl-PL" sz="2200" b="1" i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lang="pl-PL" sz="220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pl-PL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200" i="1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pl-PL" sz="2200" i="1" dirty="0" err="1" smtClean="0">
                <a:latin typeface="Arial" pitchFamily="34" charset="0"/>
                <a:cs typeface="Arial" pitchFamily="34" charset="0"/>
              </a:rPr>
              <a:t>x,y,z</a:t>
            </a:r>
            <a:r>
              <a:rPr lang="pl-PL" sz="2200" dirty="0">
                <a:latin typeface="Arial" pitchFamily="34" charset="0"/>
                <a:cs typeface="Arial" pitchFamily="34" charset="0"/>
              </a:rPr>
              <a:t>) = [</a:t>
            </a:r>
            <a:r>
              <a:rPr lang="pl-PL" sz="2200" i="1" dirty="0">
                <a:latin typeface="Arial" pitchFamily="34" charset="0"/>
                <a:cs typeface="Arial" pitchFamily="34" charset="0"/>
              </a:rPr>
              <a:t>x</a:t>
            </a:r>
            <a:r>
              <a:rPr lang="pl-PL" sz="2200" dirty="0">
                <a:latin typeface="Arial" pitchFamily="34" charset="0"/>
                <a:cs typeface="Arial" pitchFamily="34" charset="0"/>
              </a:rPr>
              <a:t> + y = </a:t>
            </a:r>
            <a:r>
              <a:rPr lang="pl-PL" sz="2200" i="1" dirty="0">
                <a:latin typeface="Arial" pitchFamily="34" charset="0"/>
                <a:cs typeface="Arial" pitchFamily="34" charset="0"/>
              </a:rPr>
              <a:t>z</a:t>
            </a:r>
            <a:r>
              <a:rPr lang="pl-PL" sz="2200" dirty="0">
                <a:latin typeface="Arial" pitchFamily="34" charset="0"/>
                <a:cs typeface="Arial" pitchFamily="34" charset="0"/>
              </a:rPr>
              <a:t>] ,  </a:t>
            </a:r>
            <a:r>
              <a:rPr lang="pl-PL" sz="2200" i="1" dirty="0">
                <a:latin typeface="Arial" pitchFamily="34" charset="0"/>
                <a:cs typeface="Arial" pitchFamily="34" charset="0"/>
              </a:rPr>
              <a:t>P(</a:t>
            </a:r>
            <a:r>
              <a:rPr lang="pl-PL" sz="2200" i="1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pl-PL" sz="2200" i="1" dirty="0">
                <a:latin typeface="Arial" pitchFamily="34" charset="0"/>
                <a:cs typeface="Arial" pitchFamily="34" charset="0"/>
              </a:rPr>
              <a:t>) </a:t>
            </a:r>
            <a:r>
              <a:rPr lang="pl-PL" sz="2200" dirty="0">
                <a:latin typeface="Arial" pitchFamily="34" charset="0"/>
                <a:cs typeface="Arial" pitchFamily="34" charset="0"/>
              </a:rPr>
              <a:t>= [</a:t>
            </a:r>
            <a:r>
              <a:rPr lang="pl-PL" sz="2200" i="1" dirty="0">
                <a:latin typeface="Arial" pitchFamily="34" charset="0"/>
                <a:cs typeface="Arial" pitchFamily="34" charset="0"/>
              </a:rPr>
              <a:t>x </a:t>
            </a:r>
            <a:r>
              <a:rPr lang="pl-PL" sz="2200" dirty="0">
                <a:latin typeface="Arial" pitchFamily="34" charset="0"/>
                <a:cs typeface="Arial" pitchFamily="34" charset="0"/>
              </a:rPr>
              <a:t>&gt; </a:t>
            </a:r>
            <a:r>
              <a:rPr lang="pl-PL" sz="2200" i="1" dirty="0">
                <a:latin typeface="Arial" pitchFamily="34" charset="0"/>
                <a:cs typeface="Arial" pitchFamily="34" charset="0"/>
              </a:rPr>
              <a:t>y</a:t>
            </a:r>
            <a:r>
              <a:rPr lang="pl-PL" sz="2200" dirty="0">
                <a:latin typeface="Arial" pitchFamily="34" charset="0"/>
                <a:cs typeface="Arial" pitchFamily="34" charset="0"/>
              </a:rPr>
              <a:t>] ; </a:t>
            </a:r>
          </a:p>
          <a:p>
            <a:endParaRPr lang="pl-PL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200" i="1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pl-PL" sz="2200" i="1" dirty="0" err="1" smtClean="0">
                <a:latin typeface="Arial" pitchFamily="34" charset="0"/>
                <a:cs typeface="Arial" pitchFamily="34" charset="0"/>
              </a:rPr>
              <a:t>Janek,Zosia</a:t>
            </a:r>
            <a:r>
              <a:rPr lang="pl-PL" sz="2200" i="1" dirty="0">
                <a:latin typeface="Arial" pitchFamily="34" charset="0"/>
                <a:cs typeface="Arial" pitchFamily="34" charset="0"/>
              </a:rPr>
              <a:t>) </a:t>
            </a:r>
            <a:r>
              <a:rPr lang="pl-PL" sz="2200" dirty="0">
                <a:latin typeface="Arial" pitchFamily="34" charset="0"/>
                <a:cs typeface="Arial" pitchFamily="34" charset="0"/>
              </a:rPr>
              <a:t>= [Janek jest bratem Zosi],     </a:t>
            </a:r>
            <a:r>
              <a:rPr lang="pl-PL" sz="2200" b="1" i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sz="2200" b="1" i="1" dirty="0" err="1">
                <a:latin typeface="Arial" pitchFamily="34" charset="0"/>
                <a:ea typeface="Times New Roman" pitchFamily="18" charset="0"/>
                <a:cs typeface="Times New Roman" pitchFamily="18" charset="0"/>
              </a:rPr>
              <a:t>V,x,y,z</a:t>
            </a:r>
            <a:r>
              <a:rPr lang="pl-PL" sz="2200" b="1" i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lang="pl-PL" sz="22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= [V = x*y*z]</a:t>
            </a:r>
            <a:endParaRPr lang="pl-PL" sz="22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0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KWANTYFIKATORY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-  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dla każdego 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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- 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istnieje 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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- 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istnieje tylko jeden 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Pozwalają oddać charakter właściwości obiektu opisywanego predykatem </a:t>
            </a:r>
            <a:r>
              <a:rPr kumimoji="0" lang="pl-PL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2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Inaczej mówiąc określają dziedzinę, w zakresie której własność deklarowana przez predykat jest spełniona.</a:t>
            </a:r>
            <a:r>
              <a:rPr kumimoji="0" lang="pl-P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29135" y="0"/>
            <a:ext cx="85689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Przykład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endParaRPr lang="pl-PL" sz="2200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</a:t>
            </a:r>
            <a:r>
              <a:rPr lang="pl-PL" sz="2200" b="1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lang="pl-PL" sz="22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+ 0 = x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 ,  </a:t>
            </a:r>
            <a:r>
              <a:rPr lang="pl-PL" sz="2200" b="1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lang="pl-PL" sz="22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= xx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 , </a:t>
            </a:r>
            <a:r>
              <a:rPr lang="pl-PL" sz="2200" b="1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lang="pl-PL" sz="22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&lt; 0] 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200" b="1" dirty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 </a:t>
            </a:r>
            <a:r>
              <a:rPr lang="pl-PL" sz="2200" b="1" dirty="0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2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200" b="1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{0,1} [</a:t>
            </a:r>
            <a:r>
              <a:rPr lang="pl-PL" sz="22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200" b="1" dirty="0" smtClean="0">
                <a:latin typeface="Arial" pitchFamily="34" charset="0"/>
                <a:cs typeface="Arial" pitchFamily="34" charset="0"/>
                <a:sym typeface="Symbol"/>
              </a:rPr>
              <a:t>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200" b="1" dirty="0" smtClean="0">
                <a:latin typeface="Arial" pitchFamily="34" charset="0"/>
                <a:cs typeface="Arial" pitchFamily="34" charset="0"/>
                <a:sym typeface="Symbol"/>
              </a:rPr>
              <a:t></a:t>
            </a:r>
            <a:r>
              <a:rPr lang="pl-PL" sz="22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200" b="1" dirty="0" smtClean="0">
                <a:latin typeface="Arial" pitchFamily="34" charset="0"/>
                <a:cs typeface="Arial" pitchFamily="34" charset="0"/>
                <a:sym typeface="Symbol"/>
              </a:rPr>
              <a:t>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 1]  ,      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lang="pl-PL" sz="2200" b="1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lang="pl-PL" sz="22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&lt; 0] 	,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200" b="1" dirty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pl-PL" sz="2200" b="1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zbiór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kotów [</a:t>
            </a:r>
            <a:r>
              <a:rPr lang="pl-PL" sz="22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pije mleko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	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200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zbiór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szpaków [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jest ptakiem], </a:t>
            </a:r>
            <a:r>
              <a:rPr lang="pl-PL" sz="2200" b="1" dirty="0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pl-PL" sz="2200" b="1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{0,1} [p </a:t>
            </a:r>
            <a:r>
              <a:rPr lang="pl-PL" sz="2200" b="1" dirty="0" smtClean="0">
                <a:latin typeface="Arial" pitchFamily="34" charset="0"/>
                <a:cs typeface="Arial" pitchFamily="34" charset="0"/>
                <a:sym typeface="Symbol"/>
              </a:rPr>
              <a:t>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200" b="1" dirty="0" smtClean="0">
                <a:latin typeface="Arial" pitchFamily="34" charset="0"/>
                <a:cs typeface="Arial" pitchFamily="34" charset="0"/>
                <a:sym typeface="Symbol"/>
              </a:rPr>
              <a:t>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pl-PL" sz="2200" b="1" dirty="0" smtClean="0">
                <a:latin typeface="Arial" pitchFamily="34" charset="0"/>
                <a:cs typeface="Arial" pitchFamily="34" charset="0"/>
                <a:sym typeface="Symbol"/>
              </a:rPr>
              <a:t>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 1] </a:t>
            </a:r>
            <a:endParaRPr lang="pl-PL" sz="2200" b="1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lang="pl-PL" sz="22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, </a:t>
            </a:r>
            <a:endParaRPr lang="pl-PL" sz="2200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2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pl-PL" sz="2200" b="1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zbiór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dzieci 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y 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zbiór rodziców [</a:t>
            </a:r>
            <a:r>
              <a:rPr lang="pl-PL" sz="22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 jest dzieckiem y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 </a:t>
            </a:r>
            <a:endParaRPr lang="pl-PL" sz="2200" b="1" dirty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294" y="3818656"/>
            <a:ext cx="9007361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Przykład 2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+ 0 = x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pl-PL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- dla każdego </a:t>
            </a:r>
            <a:r>
              <a:rPr lang="de-DE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lang="de-DE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prawdą jest, że:</a:t>
            </a:r>
            <a:r>
              <a:rPr lang="de-DE" sz="20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x + 0 = 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!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= x*x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istnieje dokładnie jedno </a:t>
            </a:r>
            <a:r>
              <a:rPr lang="de-DE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de-DE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takie, że:</a:t>
            </a:r>
            <a:r>
              <a:rPr lang="de-DE" sz="20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x = x*x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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&lt; 0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,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&lt; 0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,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kotów [x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pije mleko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,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szpaków [x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jest ptakiem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dzieci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rodziców [x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jest dzieckiem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y]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25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871543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Przykład 2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+ 0 = x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kumimoji="0" lang="pl-PL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- 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co czytamy dla każdego </a:t>
            </a:r>
            <a:r>
              <a:rPr lang="de-DE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lang="de-DE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prawdą jest, że:</a:t>
            </a:r>
            <a:r>
              <a:rPr lang="de-DE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x + 0 = 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!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= x*x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co czytamy istnieje dokładnie jedno </a:t>
            </a:r>
            <a:r>
              <a:rPr lang="de-DE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de-DE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takie, że:</a:t>
            </a:r>
            <a:r>
              <a:rPr lang="de-DE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x = x*x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i podobnie w poniższych przypadkach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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&lt; 0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,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			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</a:t>
            </a:r>
            <a:r>
              <a:rPr kumimoji="0" lang="de-DE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 &lt; 0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,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kotów [x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pije mleko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,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szpaków [x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jest ptakiem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dzieci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zbiór rodziców [x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jest dzieckiem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y]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107504" y="3662505"/>
            <a:ext cx="87868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RACHUNEK PREDYKATÓW -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umożliwia porównywanie (badanie znaczeniowej równoważności), przekształcanie (wyrażane w różnych strukturach), wartościowanie (wyznaczanie ich wartość), oraz składanie w większe struktury zdań będących predykatami, których obiekty posiadają deklarowane właściwości zdeterminowane zasięgiem opisujących je kwantyfikatorów.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0" y="0"/>
            <a:ext cx="932452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Łatwo zauważyć, że poniższe zdania (predykaty) 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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jeden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talerz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student P(student, talerz) </a:t>
            </a:r>
            <a:r>
              <a:rPr lang="pl-PL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jeden talerz dla wszystkich studentów 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Symbol" pitchFamily="18" charset="2"/>
              <a:buChar char="&quot;"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student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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jeden talerz Q(student, talerz) </a:t>
            </a:r>
            <a:r>
              <a:rPr lang="pl-PL" sz="1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dla każdego studenta po talerzu 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opisują różne sytuacje, a zatem nie są sobie równoważne.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 ogólnym przypadku mamy, zatem do czynienia z sytuacją, w której badanie prawdziwości pewnej tezy (spełnianie się właściwości predykatu) sprowadza się do określenia zakresu zmienności (określenia predykatów) argumentów zdania.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4857760"/>
            <a:ext cx="87868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 3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Niech P(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= [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x*x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], która z tez jest prawdziwa?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{0,1} [x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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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0] 	,	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{0,1} [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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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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0]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39507"/>
            <a:ext cx="842968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 predykatach raz jeszcze ale bardziej formalnie: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0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Predykatem lub funkcją zdaniową nazywamy wyrażenie W(x), w którym występuje zmienna x i które staje się zdaniem prawdziwym lub fałszywym, gdy w miejsce x podstawimy wartość zmiennej x.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Rachunek predykatów został stworzony poprzez rozszerzenie rachunku zdań o kwantyfikatory ogólny i szczególny: „dla każdego” </a:t>
            </a:r>
            <a:r>
              <a:rPr kumimoji="0" lang="pl-PL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oraz „istnieje takie, że”</a:t>
            </a:r>
            <a:r>
              <a:rPr kumimoji="0" lang="pl-PL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14282" y="3736042"/>
            <a:ext cx="871543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Rachunek predykat</a:t>
            </a:r>
            <a:r>
              <a:rPr lang="pl-PL" sz="20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w przyjmuje założenie o monotoniczności logiki. Oznacza to, że jeżeli po przyjęciu zbioru aksjomat</a:t>
            </a:r>
            <a:r>
              <a:rPr lang="pl-PL" sz="20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w wykazywana hipoteza jest poprawna (czyli jest twierdzeniem), to po dodaniu nowego aksjomatu wynik ten nie może ulec zmianie.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pl-PL" sz="20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2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Założenie to nie pozwala na uwzględnienie wyjątk</a:t>
            </a:r>
            <a:r>
              <a:rPr lang="pl-PL" sz="22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2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w powodujących, że zbi</a:t>
            </a:r>
            <a:r>
              <a:rPr lang="pl-PL" sz="22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2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r aksjomat</a:t>
            </a:r>
            <a:r>
              <a:rPr lang="pl-PL" sz="22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2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w staje się zbiorem sprzecznym, co w niekt</a:t>
            </a:r>
            <a:r>
              <a:rPr lang="pl-PL" sz="2200" b="1" dirty="0" smtClean="0">
                <a:ea typeface="Calibri" pitchFamily="34" charset="0"/>
                <a:cs typeface="Arial" pitchFamily="34" charset="0"/>
              </a:rPr>
              <a:t>ó</a:t>
            </a:r>
            <a:r>
              <a:rPr lang="pl-PL" sz="22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rych przypadkach ogranicza możliwość zastosowania omawianego rachunku.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Obraz 2" descr="C:\Users\Banaszak\AppData\Local\Microsoft\Windows\INetCache\Content.MSO\EFE82D04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3456384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az 3" descr="http://ciekawaoptyka.opx.pl/static/creator/userdata/91/91f35d31494b205098065a637bb908baa4d79fc93b589de5f9f6da1411b3e5f3_big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40968"/>
            <a:ext cx="3314328" cy="3220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857256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Przykład 4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x[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jest_ptakiem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(x)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potrafi_latać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(x)]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jest_ptakiem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(struś)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potrafi_latać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(struś)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Twierdzenie „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dla wszystkich x, jeżeli x jest ptakiem, to x potrafi latać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” jest nie do końca poprawne ponieważ występują pewne odstępstwa od niego.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Otóż, struś jest ptakiem i nie potrafi latać. Bazę wiedzy należałoby uzupełnić o nowy aksjomat: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potrafi_latać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(struś).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Uwzględnianiem takich przypadków zajmuje się logika niemonotoniczna.</a:t>
            </a:r>
            <a:endParaRPr kumimoji="0" lang="pl-PL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 charset="-128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4303455"/>
            <a:ext cx="85725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Wykorzystanie Rachunku predykatów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W ogólnym przypadku sprawdzanie prawdziwości: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pl-PL" sz="2000" dirty="0" err="1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P(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  zgodnie z zasadą - „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jeden zaprzecza wszystkiemu“ </a:t>
            </a:r>
          </a:p>
          <a:p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	</a:t>
            </a:r>
          </a:p>
          <a:p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	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[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Q(y)]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 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Q(y)) </a:t>
            </a:r>
            <a:endParaRPr lang="pl-PL" sz="2400" i="1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można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sprowadzić do poszukiwania kontrprzykładu,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07504" y="18864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Podobnie sprawdzanie prawdziwości: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pl-PL" sz="2000" i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400" dirty="0" smtClean="0"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lang="pl-PL" sz="2400" dirty="0" err="1" smtClean="0">
                <a:latin typeface="Arial" pitchFamily="34" charset="0"/>
                <a:cs typeface="Arial" pitchFamily="34" charset="0"/>
                <a:sym typeface="Symbol"/>
              </a:rPr>
              <a:t></a:t>
            </a:r>
            <a:r>
              <a:rPr lang="pl-PL" sz="24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pl-PL" sz="24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   - zgodnie z zasadą „</a:t>
            </a:r>
            <a:r>
              <a:rPr lang="pl-PL" sz="2400" i="1" dirty="0" smtClean="0">
                <a:latin typeface="Arial" pitchFamily="34" charset="0"/>
                <a:cs typeface="Arial" pitchFamily="34" charset="0"/>
              </a:rPr>
              <a:t>jeden wystarcza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“ </a:t>
            </a:r>
          </a:p>
          <a:p>
            <a:endParaRPr lang="pl-PL" sz="2400" b="1" dirty="0" smtClean="0"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r>
              <a:rPr lang="pl-PL" sz="2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		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Q(y))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Q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(y)]</a:t>
            </a:r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można sprowadzić do poszukiwania właśnie jednego przypadku spełniającego deklarowaną właściwość.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5457" name="Rectangle 1"/>
          <p:cNvSpPr>
            <a:spLocks noChangeArrowheads="1"/>
          </p:cNvSpPr>
          <p:nvPr/>
        </p:nvSpPr>
        <p:spPr bwMode="auto">
          <a:xfrm>
            <a:off x="251520" y="3878749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PRAWA PRZEKSZTAŁCANIA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P(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)) 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[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)]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Q(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))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[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Q(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)]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[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])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[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35496" y="764704"/>
            <a:ext cx="91085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Przykład 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b="1" dirty="0" smtClean="0"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b="1" dirty="0" smtClean="0"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P(x))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[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P(x)],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niech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P(x)= [x &lt; x + 1] </a:t>
            </a:r>
            <a:endParaRPr lang="pl-PL" sz="2000" b="1" dirty="0"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	</a:t>
            </a:r>
            <a:endParaRPr lang="pl-PL" sz="2000" b="1" dirty="0" smtClean="0"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b="1" dirty="0"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[x &lt; x + 1]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x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[x </a:t>
            </a:r>
            <a:r>
              <a:rPr lang="en-US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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x + 1]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dirty="0">
              <a:latin typeface="Arial" pitchFamily="34" charset="0"/>
              <a:sym typeface="Symbol" pitchFamily="18" charset="2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b="1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b="1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b="1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en-US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lang="en-US" sz="2000" b="1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en-US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en-US" sz="2000" b="1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y </a:t>
            </a:r>
            <a:r>
              <a:rPr lang="en-US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[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sz="2000" b="1" dirty="0" err="1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])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lang="en-US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lang="en-US" sz="2000" b="1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lang="en-US" sz="2000" b="1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US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[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sz="2000" b="1" dirty="0" err="1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		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niech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P(</a:t>
            </a:r>
            <a:r>
              <a:rPr lang="pl-PL" sz="2000" b="1" dirty="0" err="1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x,y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)=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P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[y &gt; x] </a:t>
            </a:r>
            <a:endParaRPr lang="en-US" sz="2000" b="1" dirty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l-PL" sz="2000" b="1" dirty="0" smtClean="0"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l-PL" sz="2000" b="1" dirty="0" smtClean="0"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[y &gt; x])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(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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[y &gt; x])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(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[y &gt; x])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pl-PL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y [y </a:t>
            </a:r>
            <a:r>
              <a:rPr lang="en-US" sz="20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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x]</a:t>
            </a:r>
            <a:endParaRPr lang="pl-PL" sz="2000" b="1" dirty="0"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71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53752" y="266833"/>
            <a:ext cx="9036496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Niech U’ = {1,2,3} , U” = {4,5,6,7}   sprawdź prawdziwość: 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U’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U” [y &gt; x]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U’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U” [y &gt; x]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U’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U” [y &gt; x]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U’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U” [y &gt; x]</a:t>
            </a: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! 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x*6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0]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! z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 [x + y = z]</a:t>
            </a: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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{1,2,3} P(x)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P(1)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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P(2)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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P(3) ,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471386" y="305482"/>
            <a:ext cx="8061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400" b="1" dirty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Przykład 6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pl-PL" sz="24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 </a:t>
            </a:r>
            <a:r>
              <a:rPr lang="pl-PL" sz="24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l-PL" sz="24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P(x))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pl-PL" sz="24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pl-PL" sz="24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pl-PL" sz="24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400" b="1" dirty="0"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lang="en-US" sz="2400" b="1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Q(x))</a:t>
            </a:r>
            <a:endParaRPr lang="en-US" sz="2400" b="1" dirty="0"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  <p:grpSp>
        <p:nvGrpSpPr>
          <p:cNvPr id="24" name="Group 1"/>
          <p:cNvGrpSpPr>
            <a:grpSpLocks/>
          </p:cNvGrpSpPr>
          <p:nvPr/>
        </p:nvGrpSpPr>
        <p:grpSpPr bwMode="auto">
          <a:xfrm>
            <a:off x="35496" y="1784431"/>
            <a:ext cx="9144000" cy="3792147"/>
            <a:chOff x="2732" y="2415"/>
            <a:chExt cx="7243" cy="2940"/>
          </a:xfrm>
        </p:grpSpPr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3974" y="2448"/>
              <a:ext cx="0" cy="28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6" name="Group 2"/>
            <p:cNvGrpSpPr>
              <a:grpSpLocks/>
            </p:cNvGrpSpPr>
            <p:nvPr/>
          </p:nvGrpSpPr>
          <p:grpSpPr bwMode="auto">
            <a:xfrm>
              <a:off x="2732" y="2415"/>
              <a:ext cx="7243" cy="2940"/>
              <a:chOff x="2732" y="2415"/>
              <a:chExt cx="7243" cy="2940"/>
            </a:xfrm>
          </p:grpSpPr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6043" y="2448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3033" y="2929"/>
                <a:ext cx="6840" cy="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4905" y="2448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8009" y="2448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884" y="2415"/>
                <a:ext cx="113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sz="2000" b="1" dirty="0" smtClean="0"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x </a:t>
                </a:r>
                <a:r>
                  <a:rPr lang="en-US" sz="2000" b="1" dirty="0" smtClean="0"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P(x</a:t>
                </a:r>
                <a:r>
                  <a:rPr lang="en-US" sz="2000" b="1" dirty="0"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) </a:t>
                </a:r>
                <a:endPara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3974" y="2448"/>
                <a:ext cx="931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4905" y="2448"/>
                <a:ext cx="113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</a:t>
                </a:r>
                <a:r>
                  <a:rPr kumimoji="0" lang="en-US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 </a:t>
                </a:r>
                <a:r>
                  <a:rPr kumimoji="0" lang="pl-PL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(x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)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6043" y="2448"/>
                <a:ext cx="1966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8009" y="2448"/>
                <a:ext cx="1966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2732" y="2955"/>
                <a:ext cx="1242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 Box 6"/>
              <p:cNvSpPr txBox="1">
                <a:spLocks noChangeArrowheads="1"/>
              </p:cNvSpPr>
              <p:nvPr/>
            </p:nvSpPr>
            <p:spPr bwMode="auto">
              <a:xfrm>
                <a:off x="3819" y="2955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Text Box 5"/>
              <p:cNvSpPr txBox="1">
                <a:spLocks noChangeArrowheads="1"/>
              </p:cNvSpPr>
              <p:nvPr/>
            </p:nvSpPr>
            <p:spPr bwMode="auto">
              <a:xfrm>
                <a:off x="4836" y="2985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 Box 4"/>
              <p:cNvSpPr txBox="1">
                <a:spLocks noChangeArrowheads="1"/>
              </p:cNvSpPr>
              <p:nvPr/>
            </p:nvSpPr>
            <p:spPr bwMode="auto">
              <a:xfrm>
                <a:off x="6371" y="2958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Text Box 3"/>
              <p:cNvSpPr txBox="1">
                <a:spLocks noChangeArrowheads="1"/>
              </p:cNvSpPr>
              <p:nvPr/>
            </p:nvSpPr>
            <p:spPr bwMode="auto">
              <a:xfrm>
                <a:off x="8371" y="2958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2" name="Prostokąt 41"/>
          <p:cNvSpPr/>
          <p:nvPr/>
        </p:nvSpPr>
        <p:spPr>
          <a:xfrm>
            <a:off x="1736078" y="1839308"/>
            <a:ext cx="10999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sz="22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lang="en-US" sz="22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x </a:t>
            </a:r>
            <a:r>
              <a:rPr lang="pl-PL" sz="22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en-US" sz="22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(x</a:t>
            </a:r>
            <a:r>
              <a:rPr lang="en-US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3250141" y="1851039"/>
            <a:ext cx="3648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P(x) </a:t>
            </a:r>
            <a:r>
              <a:rPr lang="pl-PL" sz="24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6660858" y="1925073"/>
            <a:ext cx="2518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l-PL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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Q(x</a:t>
            </a:r>
            <a:r>
              <a:rPr lang="pl-PL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lang="pl-PL" dirty="0"/>
          </a:p>
        </p:txBody>
      </p:sp>
      <p:cxnSp>
        <p:nvCxnSpPr>
          <p:cNvPr id="47" name="Łącznik prosty 46"/>
          <p:cNvCxnSpPr/>
          <p:nvPr/>
        </p:nvCxnSpPr>
        <p:spPr>
          <a:xfrm>
            <a:off x="683568" y="3573016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51520" y="3446943"/>
            <a:ext cx="8352928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Korzystając z podstawienia: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 =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, B =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lang="en-US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łatwo zauważyć: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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P(x))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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x Q(x))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( A 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A )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( B 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 )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pl-PL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	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A )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 )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	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	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?????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25</a:t>
            </a:fld>
            <a:endParaRPr lang="pl-PL"/>
          </a:p>
        </p:txBody>
      </p:sp>
      <p:grpSp>
        <p:nvGrpSpPr>
          <p:cNvPr id="8" name="Grupa 7"/>
          <p:cNvGrpSpPr/>
          <p:nvPr/>
        </p:nvGrpSpPr>
        <p:grpSpPr>
          <a:xfrm>
            <a:off x="428596" y="642918"/>
            <a:ext cx="7527780" cy="2498050"/>
            <a:chOff x="428596" y="4143380"/>
            <a:chExt cx="7286644" cy="2043114"/>
          </a:xfrm>
        </p:grpSpPr>
        <p:grpSp>
          <p:nvGrpSpPr>
            <p:cNvPr id="9" name="Grupa 12"/>
            <p:cNvGrpSpPr/>
            <p:nvPr/>
          </p:nvGrpSpPr>
          <p:grpSpPr>
            <a:xfrm>
              <a:off x="857224" y="4143380"/>
              <a:ext cx="6858016" cy="2043114"/>
              <a:chOff x="857224" y="4143380"/>
              <a:chExt cx="6858016" cy="2043114"/>
            </a:xfrm>
          </p:grpSpPr>
          <p:sp>
            <p:nvSpPr>
              <p:cNvPr id="11" name="Line 3"/>
              <p:cNvSpPr>
                <a:spLocks noChangeShapeType="1"/>
              </p:cNvSpPr>
              <p:nvPr/>
            </p:nvSpPr>
            <p:spPr bwMode="auto">
              <a:xfrm>
                <a:off x="928662" y="4500570"/>
                <a:ext cx="5943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" name="Line 4"/>
              <p:cNvSpPr>
                <a:spLocks noChangeShapeType="1"/>
              </p:cNvSpPr>
              <p:nvPr/>
            </p:nvSpPr>
            <p:spPr bwMode="auto">
              <a:xfrm>
                <a:off x="1928794" y="4357694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>
                <a:off x="2714612" y="4286256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3571868" y="4214818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5500694" y="4286256"/>
                <a:ext cx="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7" name="Line 2"/>
              <p:cNvSpPr>
                <a:spLocks noChangeShapeType="1"/>
              </p:cNvSpPr>
              <p:nvPr/>
            </p:nvSpPr>
            <p:spPr bwMode="auto">
              <a:xfrm>
                <a:off x="928662" y="5500702"/>
                <a:ext cx="5715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857224" y="4143380"/>
                <a:ext cx="685801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       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Q(x)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  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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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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 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	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P(x)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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sym typeface="Symbol" pitchFamily="18" charset="2"/>
                  </a:rPr>
                  <a:t>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x Q(x)</a:t>
                </a:r>
                <a:endParaRPr kumimoji="0" lang="pl-P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28596" y="4572008"/>
              <a:ext cx="6715172" cy="160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0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lang="pl-PL" sz="1400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lang="pl-PL" sz="1400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1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			1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	1	</a:t>
              </a:r>
              <a:r>
                <a:rPr kumimoji="0" lang="pl-PL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9" name="Prostokąt 18"/>
          <p:cNvSpPr/>
          <p:nvPr/>
        </p:nvSpPr>
        <p:spPr>
          <a:xfrm>
            <a:off x="0" y="0"/>
            <a:ext cx="78581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P(x))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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P(x)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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Q(x))</a:t>
            </a:r>
            <a:endParaRPr lang="en-US" sz="2000" b="1" dirty="0" smtClean="0"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278546" name="Rectangle 18"/>
          <p:cNvSpPr>
            <a:spLocks noChangeArrowheads="1"/>
          </p:cNvSpPr>
          <p:nvPr/>
        </p:nvSpPr>
        <p:spPr bwMode="auto">
          <a:xfrm>
            <a:off x="428596" y="500042"/>
            <a:ext cx="556755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))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P(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Q(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))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</p:txBody>
      </p:sp>
      <p:grpSp>
        <p:nvGrpSpPr>
          <p:cNvPr id="278529" name="Group 1"/>
          <p:cNvGrpSpPr>
            <a:grpSpLocks/>
          </p:cNvGrpSpPr>
          <p:nvPr/>
        </p:nvGrpSpPr>
        <p:grpSpPr bwMode="auto">
          <a:xfrm>
            <a:off x="0" y="1928802"/>
            <a:ext cx="9144000" cy="3714756"/>
            <a:chOff x="2732" y="2448"/>
            <a:chExt cx="7243" cy="2880"/>
          </a:xfrm>
        </p:grpSpPr>
        <p:sp>
          <p:nvSpPr>
            <p:cNvPr id="278545" name="Line 17"/>
            <p:cNvSpPr>
              <a:spLocks noChangeShapeType="1"/>
            </p:cNvSpPr>
            <p:nvPr/>
          </p:nvSpPr>
          <p:spPr bwMode="auto">
            <a:xfrm>
              <a:off x="3974" y="2448"/>
              <a:ext cx="0" cy="28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8530" name="Group 2"/>
            <p:cNvGrpSpPr>
              <a:grpSpLocks/>
            </p:cNvGrpSpPr>
            <p:nvPr/>
          </p:nvGrpSpPr>
          <p:grpSpPr bwMode="auto">
            <a:xfrm>
              <a:off x="2732" y="2448"/>
              <a:ext cx="7243" cy="2880"/>
              <a:chOff x="2732" y="2448"/>
              <a:chExt cx="7243" cy="2880"/>
            </a:xfrm>
          </p:grpSpPr>
          <p:sp>
            <p:nvSpPr>
              <p:cNvPr id="278544" name="Line 16"/>
              <p:cNvSpPr>
                <a:spLocks noChangeShapeType="1"/>
              </p:cNvSpPr>
              <p:nvPr/>
            </p:nvSpPr>
            <p:spPr bwMode="auto">
              <a:xfrm>
                <a:off x="6043" y="2448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43" name="Line 15"/>
              <p:cNvSpPr>
                <a:spLocks noChangeShapeType="1"/>
              </p:cNvSpPr>
              <p:nvPr/>
            </p:nvSpPr>
            <p:spPr bwMode="auto">
              <a:xfrm>
                <a:off x="2732" y="2958"/>
                <a:ext cx="6840" cy="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42" name="Line 14"/>
              <p:cNvSpPr>
                <a:spLocks noChangeShapeType="1"/>
              </p:cNvSpPr>
              <p:nvPr/>
            </p:nvSpPr>
            <p:spPr bwMode="auto">
              <a:xfrm>
                <a:off x="4905" y="2448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41" name="Line 13"/>
              <p:cNvSpPr>
                <a:spLocks noChangeShapeType="1"/>
              </p:cNvSpPr>
              <p:nvPr/>
            </p:nvSpPr>
            <p:spPr bwMode="auto">
              <a:xfrm>
                <a:off x="8009" y="2448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40" name="Text Box 12"/>
              <p:cNvSpPr txBox="1">
                <a:spLocks noChangeArrowheads="1"/>
              </p:cNvSpPr>
              <p:nvPr/>
            </p:nvSpPr>
            <p:spPr bwMode="auto">
              <a:xfrm>
                <a:off x="2836" y="2448"/>
                <a:ext cx="113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</a:t>
                </a: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P(x)</a:t>
                </a:r>
                <a:endPara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278539" name="Rectangle 11"/>
              <p:cNvSpPr>
                <a:spLocks noChangeArrowheads="1"/>
              </p:cNvSpPr>
              <p:nvPr/>
            </p:nvSpPr>
            <p:spPr bwMode="auto">
              <a:xfrm>
                <a:off x="3974" y="2448"/>
                <a:ext cx="931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</a:t>
                </a: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xP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(x</a:t>
                </a: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)</a:t>
                </a:r>
                <a:endPara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4905" y="2448"/>
                <a:ext cx="113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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 Q(x)</a:t>
                </a: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6043" y="2448"/>
                <a:ext cx="1966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</a:t>
                </a: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P(x) 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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</a:t>
                </a:r>
                <a:r>
                  <a:rPr kumimoji="0" lang="pl-PL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P(x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278536" name="Text Box 8"/>
              <p:cNvSpPr txBox="1">
                <a:spLocks noChangeArrowheads="1"/>
              </p:cNvSpPr>
              <p:nvPr/>
            </p:nvSpPr>
            <p:spPr bwMode="auto">
              <a:xfrm>
                <a:off x="8009" y="2448"/>
                <a:ext cx="1966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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 P(x) 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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x Q(x</a:t>
                </a: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278535" name="Text Box 7"/>
              <p:cNvSpPr txBox="1">
                <a:spLocks noChangeArrowheads="1"/>
              </p:cNvSpPr>
              <p:nvPr/>
            </p:nvSpPr>
            <p:spPr bwMode="auto">
              <a:xfrm>
                <a:off x="2732" y="2955"/>
                <a:ext cx="1242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34" name="Text Box 6"/>
              <p:cNvSpPr txBox="1">
                <a:spLocks noChangeArrowheads="1"/>
              </p:cNvSpPr>
              <p:nvPr/>
            </p:nvSpPr>
            <p:spPr bwMode="auto">
              <a:xfrm>
                <a:off x="3819" y="2955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33" name="Text Box 5"/>
              <p:cNvSpPr txBox="1">
                <a:spLocks noChangeArrowheads="1"/>
              </p:cNvSpPr>
              <p:nvPr/>
            </p:nvSpPr>
            <p:spPr bwMode="auto">
              <a:xfrm>
                <a:off x="4802" y="2958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32" name="Text Box 4"/>
              <p:cNvSpPr txBox="1">
                <a:spLocks noChangeArrowheads="1"/>
              </p:cNvSpPr>
              <p:nvPr/>
            </p:nvSpPr>
            <p:spPr bwMode="auto">
              <a:xfrm>
                <a:off x="6371" y="2958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531" name="Text Box 3"/>
              <p:cNvSpPr txBox="1">
                <a:spLocks noChangeArrowheads="1"/>
              </p:cNvSpPr>
              <p:nvPr/>
            </p:nvSpPr>
            <p:spPr bwMode="auto">
              <a:xfrm>
                <a:off x="8371" y="2958"/>
                <a:ext cx="1241" cy="2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0" y="0"/>
            <a:ext cx="704375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Sprawdź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  <p:cxnSp>
        <p:nvCxnSpPr>
          <p:cNvPr id="4" name="Łącznik prosty 3"/>
          <p:cNvCxnSpPr/>
          <p:nvPr/>
        </p:nvCxnSpPr>
        <p:spPr>
          <a:xfrm flipV="1">
            <a:off x="611560" y="3645024"/>
            <a:ext cx="835292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72" name="Rectangle 16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;	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1075" name="Rectangle 19"/>
          <p:cNvSpPr>
            <a:spLocks noChangeArrowheads="1"/>
          </p:cNvSpPr>
          <p:nvPr/>
        </p:nvSpPr>
        <p:spPr bwMode="auto">
          <a:xfrm>
            <a:off x="0" y="455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;  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1076" name="Rectangle 20"/>
          <p:cNvSpPr>
            <a:spLocks noChangeArrowheads="1"/>
          </p:cNvSpPr>
          <p:nvPr/>
        </p:nvSpPr>
        <p:spPr bwMode="auto">
          <a:xfrm>
            <a:off x="55563" y="501317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;  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1078" name="Rectangle 22"/>
          <p:cNvSpPr>
            <a:spLocks noChangeArrowheads="1"/>
          </p:cNvSpPr>
          <p:nvPr/>
        </p:nvSpPr>
        <p:spPr bwMode="auto">
          <a:xfrm>
            <a:off x="0" y="625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;  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5563" y="-105006"/>
            <a:ext cx="910850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Zasada rezolucji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lvl="0" indent="22860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b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(a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b,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Symbol" pitchFamily="18" charset="2"/>
              </a:rPr>
              <a:t>					</a:t>
            </a:r>
          </a:p>
          <a:p>
            <a:pPr marL="0" marR="0" lvl="0" indent="6778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6040928" y="868738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endParaRPr lang="pl-PL" sz="2400" dirty="0"/>
          </a:p>
        </p:txBody>
      </p:sp>
      <p:cxnSp>
        <p:nvCxnSpPr>
          <p:cNvPr id="27" name="Łącznik prosty 26"/>
          <p:cNvCxnSpPr/>
          <p:nvPr/>
        </p:nvCxnSpPr>
        <p:spPr>
          <a:xfrm>
            <a:off x="5622713" y="955122"/>
            <a:ext cx="20456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rostokąt 27"/>
          <p:cNvSpPr/>
          <p:nvPr/>
        </p:nvSpPr>
        <p:spPr>
          <a:xfrm>
            <a:off x="244317" y="1922703"/>
            <a:ext cx="8929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 b, b 	 a  c</a:t>
            </a:r>
            <a:r>
              <a:rPr lang="pl-PL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 d,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 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		 b,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 a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 </a:t>
            </a:r>
          </a:p>
          <a:p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a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 b			  d	 		 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a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 b	</a:t>
            </a:r>
            <a:endParaRPr lang="pl-PL" sz="2400" dirty="0"/>
          </a:p>
        </p:txBody>
      </p:sp>
      <p:sp>
        <p:nvSpPr>
          <p:cNvPr id="34" name="Prostokąt 33"/>
          <p:cNvSpPr/>
          <p:nvPr/>
        </p:nvSpPr>
        <p:spPr>
          <a:xfrm>
            <a:off x="323528" y="3425443"/>
            <a:ext cx="8929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 b, b 	 a  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</a:t>
            </a:r>
            <a:r>
              <a:rPr lang="pl-PL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 d,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 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		 b,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	 </a:t>
            </a:r>
          </a:p>
          <a:p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  d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  c</a:t>
            </a:r>
            <a:r>
              <a:rPr lang="pl-PL" sz="24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pl-PL" sz="24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  ?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 		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lang="pl-PL" sz="2400" dirty="0"/>
          </a:p>
        </p:txBody>
      </p:sp>
      <p:sp>
        <p:nvSpPr>
          <p:cNvPr id="4" name="Prostokąt 3"/>
          <p:cNvSpPr/>
          <p:nvPr/>
        </p:nvSpPr>
        <p:spPr>
          <a:xfrm flipV="1">
            <a:off x="899592" y="3999464"/>
            <a:ext cx="144016" cy="117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Łącznik prosty 5"/>
          <p:cNvCxnSpPr/>
          <p:nvPr/>
        </p:nvCxnSpPr>
        <p:spPr>
          <a:xfrm flipV="1">
            <a:off x="283922" y="2386552"/>
            <a:ext cx="1231339" cy="5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>
            <a:off x="2123728" y="2384070"/>
            <a:ext cx="2664659" cy="248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5749871" y="2376166"/>
            <a:ext cx="1231339" cy="5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283922" y="3860484"/>
            <a:ext cx="1231339" cy="5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 flipV="1">
            <a:off x="6528446" y="3840941"/>
            <a:ext cx="1231339" cy="5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 flipV="1">
            <a:off x="2124225" y="3840941"/>
            <a:ext cx="3095847" cy="249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rostokąt 51"/>
          <p:cNvSpPr/>
          <p:nvPr/>
        </p:nvSpPr>
        <p:spPr>
          <a:xfrm>
            <a:off x="2179040" y="4867118"/>
            <a:ext cx="56037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b="1" dirty="0" smtClean="0">
                <a:latin typeface="Arial" pitchFamily="34" charset="0"/>
                <a:cs typeface="Arial" pitchFamily="34" charset="0"/>
              </a:rPr>
              <a:t> a, </a:t>
            </a:r>
            <a:r>
              <a:rPr lang="pl-PL" sz="26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</a:t>
            </a:r>
            <a:r>
              <a:rPr lang="pl-PL" sz="26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 </a:t>
            </a:r>
            <a:r>
              <a:rPr lang="pl-PL" sz="26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 	</a:t>
            </a:r>
            <a:r>
              <a:rPr lang="pl-PL" sz="26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lang="pl-PL" sz="26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a</a:t>
            </a:r>
            <a:r>
              <a:rPr lang="pl-PL" sz="26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</a:t>
            </a:r>
            <a:r>
              <a:rPr lang="pl-PL" sz="26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 </a:t>
            </a:r>
            <a:r>
              <a:rPr lang="pl-PL" sz="26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 </a:t>
            </a:r>
            <a:r>
              <a:rPr lang="pl-PL" sz="26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 </a:t>
            </a:r>
            <a:r>
              <a:rPr lang="pl-PL" sz="26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 	 </a:t>
            </a:r>
          </a:p>
          <a:p>
            <a:r>
              <a:rPr lang="pl-PL" sz="26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b			        b	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 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lang="pl-PL" sz="2400" dirty="0"/>
          </a:p>
        </p:txBody>
      </p:sp>
      <p:cxnSp>
        <p:nvCxnSpPr>
          <p:cNvPr id="53" name="Łącznik prosty 52"/>
          <p:cNvCxnSpPr/>
          <p:nvPr/>
        </p:nvCxnSpPr>
        <p:spPr>
          <a:xfrm flipV="1">
            <a:off x="2440809" y="5333586"/>
            <a:ext cx="1231339" cy="5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 flipV="1">
            <a:off x="5084264" y="5323567"/>
            <a:ext cx="1464585" cy="308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5496" y="116632"/>
            <a:ext cx="91440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Klauzula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jest </a:t>
            </a:r>
            <a:r>
              <a:rPr kumimoji="0" lang="pl-PL" sz="2400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zbiór formuł logicznych.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Klauzulę nazywamy prawdziwą wtedy i tylko wtedy, gdy alternatywa jej formuł logicznych jest prawdziwa.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Klauzula pusta jest zawsze fałszywa.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Klauzula Horna</a:t>
            </a:r>
            <a:r>
              <a:rPr kumimoji="0" lang="pl-PL" sz="2400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zawiera co najwyżej jeden element niezanegowany.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Wykorzystywane są do reprezentowania wiedzy w systemach ekspertowych</a:t>
            </a:r>
            <a:r>
              <a:rPr kumimoji="0" lang="pl-PL" sz="2400" b="0" i="0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400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ponieważ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spełniają ważną właściwość: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Klauzula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anose="05050102010706020507" pitchFamily="18" charset="2"/>
              </a:rPr>
              <a:t>p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anose="05050102010706020507" pitchFamily="18" charset="2"/>
              </a:rPr>
              <a:t>q…t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anose="05050102010706020507" pitchFamily="18" charset="2"/>
              </a:rPr>
              <a:t> u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jest r</a:t>
            </a:r>
            <a:r>
              <a:rPr lang="pl-PL" sz="2400" dirty="0" smtClean="0">
                <a:ea typeface="Times New Roman" pitchFamily="18" charset="0"/>
                <a:cs typeface="Arial" pitchFamily="34" charset="0"/>
              </a:rPr>
              <a:t>ó</a:t>
            </a:r>
            <a:r>
              <a:rPr lang="pl-PL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wnoważna</a:t>
            </a:r>
            <a:r>
              <a:rPr lang="pl-PL" sz="24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anose="05050102010706020507" pitchFamily="18" charset="2"/>
              </a:rPr>
              <a:t>pq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anose="05050102010706020507" pitchFamily="18" charset="2"/>
              </a:rPr>
              <a:t>…t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anose="05050102010706020507" pitchFamily="18" charset="2"/>
              </a:rPr>
              <a:t> 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  <a:sym typeface="Symbol" panose="05050102010706020507" pitchFamily="18" charset="2"/>
              </a:rPr>
              <a:t>u</a:t>
            </a:r>
            <a:r>
              <a:rPr lang="pl-PL" sz="24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pl-PL" sz="2400" b="1" dirty="0" smtClean="0"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9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760" y="-66973"/>
            <a:ext cx="9144000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Z doświadczenia wiemy, że: </a:t>
            </a:r>
            <a:r>
              <a:rPr lang="pl-PL" sz="2200" b="1" i="1" dirty="0" smtClean="0">
                <a:latin typeface="Arial" pitchFamily="34" charset="0"/>
                <a:cs typeface="Arial" pitchFamily="34" charset="0"/>
              </a:rPr>
              <a:t>Każdy człowiek jest śmiertelny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Obserwujemy fakt nasz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kolega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200" b="1" i="1" dirty="0" smtClean="0">
                <a:latin typeface="Arial" pitchFamily="34" charset="0"/>
                <a:cs typeface="Arial" pitchFamily="34" charset="0"/>
              </a:rPr>
              <a:t>Marek jest człowiekiem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. Interesuje nas czy: </a:t>
            </a:r>
            <a:r>
              <a:rPr lang="pl-PL" sz="2200" b="1" i="1" dirty="0" smtClean="0">
                <a:latin typeface="Arial" pitchFamily="34" charset="0"/>
                <a:cs typeface="Arial" pitchFamily="34" charset="0"/>
              </a:rPr>
              <a:t>Czy Marek jest śmiertelny?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l-PL" sz="2200" b="1" i="1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Spiszmy te fakty zakładając, że jest on nieśmiertelny.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Zapis słowny				Zapis </a:t>
            </a:r>
            <a:r>
              <a:rPr kumimoji="0" lang="pl-PL" sz="2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predykatowy</a:t>
            </a:r>
            <a:r>
              <a:rPr kumimoji="0" lang="pl-PL" sz="26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Każdy człowiek jest śmiertelny.		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 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: Cz(x) 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Marek jest człowiekiem.			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 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Cz(Marek) 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Czy Marek jest śmiertelny?			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sz="22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lang="pl-PL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(Marek)?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i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zapis w terminach reguł Horna przyjmujący założenie o nieśmiertelności Marka </a:t>
            </a:r>
            <a:endParaRPr kumimoji="0" lang="pl-PL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(x)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Cz(M)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			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74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Obraz 2" descr="Obraz znaleziony dla: najciekawsze złudzenia optycz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5"/>
            <a:ext cx="7776864" cy="6388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2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4752" y="-228403"/>
            <a:ext cx="914400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Każdy człowiek jest śmiertelny.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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: Cz(x)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Marek jest człowiekiem.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	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Cz(Marek)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Czy Marek jest śmiertelny?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(Marek)?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i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zapis w terminach reguł Horna przyjmujący założenie o nieśmiertelności Marka </a:t>
            </a:r>
            <a:endParaRPr kumimoji="0" lang="pl-PL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(x)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Cz(M)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		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grpSp>
        <p:nvGrpSpPr>
          <p:cNvPr id="3" name="Grupa 2"/>
          <p:cNvGrpSpPr/>
          <p:nvPr/>
        </p:nvGrpSpPr>
        <p:grpSpPr>
          <a:xfrm>
            <a:off x="1979712" y="3411092"/>
            <a:ext cx="6129135" cy="1889036"/>
            <a:chOff x="996813" y="3643314"/>
            <a:chExt cx="6660693" cy="2143140"/>
          </a:xfrm>
        </p:grpSpPr>
        <p:sp>
          <p:nvSpPr>
            <p:cNvPr id="4" name="AutoShape 5"/>
            <p:cNvSpPr>
              <a:spLocks noChangeShapeType="1"/>
            </p:cNvSpPr>
            <p:nvPr/>
          </p:nvSpPr>
          <p:spPr bwMode="auto">
            <a:xfrm>
              <a:off x="5715007" y="4071942"/>
              <a:ext cx="45719" cy="642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5" name="AutoShape 4"/>
            <p:cNvSpPr>
              <a:spLocks noChangeShapeType="1"/>
            </p:cNvSpPr>
            <p:nvPr/>
          </p:nvSpPr>
          <p:spPr bwMode="auto">
            <a:xfrm>
              <a:off x="5715008" y="5143512"/>
              <a:ext cx="38100" cy="587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6" name="AutoShape 6"/>
            <p:cNvSpPr>
              <a:spLocks noChangeShapeType="1"/>
            </p:cNvSpPr>
            <p:nvPr/>
          </p:nvSpPr>
          <p:spPr bwMode="auto">
            <a:xfrm flipH="1">
              <a:off x="6072197" y="4071942"/>
              <a:ext cx="1317625" cy="642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" name="AutoShape 3"/>
            <p:cNvSpPr>
              <a:spLocks noChangeShapeType="1"/>
            </p:cNvSpPr>
            <p:nvPr/>
          </p:nvSpPr>
          <p:spPr bwMode="auto">
            <a:xfrm flipH="1">
              <a:off x="6000759" y="5072074"/>
              <a:ext cx="1376363" cy="7143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996813" y="3643314"/>
              <a:ext cx="3500462" cy="593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    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,   Cz(M)			</a:t>
              </a:r>
              <a:endPara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" name="Prostokąt 9"/>
            <p:cNvSpPr/>
            <p:nvPr/>
          </p:nvSpPr>
          <p:spPr>
            <a:xfrm>
              <a:off x="1773149" y="4859026"/>
              <a:ext cx="1801603" cy="349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(M) ,  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(M)</a:t>
              </a:r>
              <a:endParaRPr lang="pl-PL" sz="1400" dirty="0"/>
            </a:p>
          </p:txBody>
        </p:sp>
        <p:cxnSp>
          <p:nvCxnSpPr>
            <p:cNvPr id="11" name="Łącznik prosty 10"/>
            <p:cNvCxnSpPr/>
            <p:nvPr/>
          </p:nvCxnSpPr>
          <p:spPr>
            <a:xfrm>
              <a:off x="1307347" y="3967504"/>
              <a:ext cx="242889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>
              <a:off x="1540248" y="5264264"/>
              <a:ext cx="242889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rostokąt 13"/>
            <p:cNvSpPr/>
            <p:nvPr/>
          </p:nvSpPr>
          <p:spPr>
            <a:xfrm>
              <a:off x="4714876" y="3714752"/>
              <a:ext cx="2942630" cy="4190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err="1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,  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 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Cz(M)</a:t>
              </a:r>
              <a:endParaRPr lang="pl-PL" dirty="0"/>
            </a:p>
          </p:txBody>
        </p:sp>
        <p:sp>
          <p:nvSpPr>
            <p:cNvPr id="17" name="Prostokąt 16"/>
            <p:cNvSpPr/>
            <p:nvPr/>
          </p:nvSpPr>
          <p:spPr>
            <a:xfrm>
              <a:off x="4929190" y="414338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x:=M</a:t>
              </a:r>
              <a:endParaRPr lang="pl-PL" dirty="0"/>
            </a:p>
          </p:txBody>
        </p:sp>
      </p:grpSp>
      <p:sp>
        <p:nvSpPr>
          <p:cNvPr id="19" name="Prostokąt 18"/>
          <p:cNvSpPr/>
          <p:nvPr/>
        </p:nvSpPr>
        <p:spPr>
          <a:xfrm>
            <a:off x="2864412" y="3706861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5800843" y="4298531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dirty="0"/>
          </a:p>
        </p:txBody>
      </p:sp>
      <p:sp>
        <p:nvSpPr>
          <p:cNvPr id="21" name="Prostokąt 20"/>
          <p:cNvSpPr/>
          <p:nvPr/>
        </p:nvSpPr>
        <p:spPr>
          <a:xfrm>
            <a:off x="7365391" y="4264259"/>
            <a:ext cx="970895" cy="32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dirty="0"/>
          </a:p>
        </p:txBody>
      </p:sp>
      <p:sp>
        <p:nvSpPr>
          <p:cNvPr id="26" name="Prostokąt 25"/>
          <p:cNvSpPr/>
          <p:nvPr/>
        </p:nvSpPr>
        <p:spPr>
          <a:xfrm>
            <a:off x="6234317" y="5251149"/>
            <a:ext cx="464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</a:t>
            </a:r>
            <a:endParaRPr lang="pl-PL" sz="2400" b="1" dirty="0"/>
          </a:p>
        </p:txBody>
      </p:sp>
      <p:sp>
        <p:nvSpPr>
          <p:cNvPr id="27" name="Prostokąt 26"/>
          <p:cNvSpPr/>
          <p:nvPr/>
        </p:nvSpPr>
        <p:spPr>
          <a:xfrm>
            <a:off x="3268412" y="4838463"/>
            <a:ext cx="509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</a:t>
            </a:r>
            <a:endParaRPr lang="pl-PL" sz="2400" dirty="0"/>
          </a:p>
        </p:txBody>
      </p:sp>
      <p:sp>
        <p:nvSpPr>
          <p:cNvPr id="28" name="Prostokąt 27"/>
          <p:cNvSpPr/>
          <p:nvPr/>
        </p:nvSpPr>
        <p:spPr>
          <a:xfrm>
            <a:off x="323528" y="2869787"/>
            <a:ext cx="9145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Wnioskowanie według </a:t>
            </a:r>
            <a:r>
              <a:rPr lang="pl-PL" b="1" dirty="0">
                <a:latin typeface="Arial" pitchFamily="34" charset="0"/>
                <a:cs typeface="Arial" pitchFamily="34" charset="0"/>
              </a:rPr>
              <a:t>zasady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b="1" dirty="0">
                <a:latin typeface="Arial" pitchFamily="34" charset="0"/>
                <a:cs typeface="Arial" pitchFamily="34" charset="0"/>
              </a:rPr>
              <a:t>Ilustracja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graficzna wnioskowania</a:t>
            </a:r>
          </a:p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rezolucji  		</a:t>
            </a:r>
            <a:endParaRPr lang="pl-PL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 10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Załóżmy, że 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Czy Marek jest nieśmiertelny?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Spiszmy te fakty zakładając, że jest on śmiertelny.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Zapis słowny					Zapis </a:t>
            </a:r>
            <a:r>
              <a:rPr kumimoji="0" lang="pl-PL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predykatowy</a:t>
            </a:r>
            <a:r>
              <a:rPr kumimoji="0" lang="pl-PL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Każdy człowiek jest śmiertelny.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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: Cz(x)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Marek nie jest człowiekiem.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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Cz(Marek)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Czy Marek jest śmiertelny?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(Marek)?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i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zapis w terminach reguł Horna przyjmujący założenie o nieśmiertelności Marka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(x)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Cz(M)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		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grpSp>
        <p:nvGrpSpPr>
          <p:cNvPr id="2" name="Grupa 2"/>
          <p:cNvGrpSpPr/>
          <p:nvPr/>
        </p:nvGrpSpPr>
        <p:grpSpPr>
          <a:xfrm>
            <a:off x="2214546" y="4572007"/>
            <a:ext cx="6230125" cy="1701248"/>
            <a:chOff x="996813" y="3643314"/>
            <a:chExt cx="6770441" cy="1930092"/>
          </a:xfrm>
        </p:grpSpPr>
        <p:sp>
          <p:nvSpPr>
            <p:cNvPr id="4" name="AutoShape 5"/>
            <p:cNvSpPr>
              <a:spLocks noChangeShapeType="1"/>
            </p:cNvSpPr>
            <p:nvPr/>
          </p:nvSpPr>
          <p:spPr bwMode="auto">
            <a:xfrm>
              <a:off x="5715007" y="4071942"/>
              <a:ext cx="45719" cy="642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5" name="AutoShape 4"/>
            <p:cNvSpPr>
              <a:spLocks noChangeShapeType="1"/>
            </p:cNvSpPr>
            <p:nvPr/>
          </p:nvSpPr>
          <p:spPr bwMode="auto">
            <a:xfrm>
              <a:off x="5732460" y="4940074"/>
              <a:ext cx="38100" cy="587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6" name="AutoShape 6"/>
            <p:cNvSpPr>
              <a:spLocks noChangeShapeType="1"/>
            </p:cNvSpPr>
            <p:nvPr/>
          </p:nvSpPr>
          <p:spPr bwMode="auto">
            <a:xfrm flipH="1">
              <a:off x="6072197" y="4071942"/>
              <a:ext cx="1317625" cy="642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" name="AutoShape 3"/>
            <p:cNvSpPr>
              <a:spLocks noChangeShapeType="1"/>
            </p:cNvSpPr>
            <p:nvPr/>
          </p:nvSpPr>
          <p:spPr bwMode="auto">
            <a:xfrm flipH="1">
              <a:off x="5965361" y="4859026"/>
              <a:ext cx="1376363" cy="7143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996813" y="3643314"/>
              <a:ext cx="3500462" cy="593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    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, 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Cz(M)			</a:t>
              </a:r>
              <a:endPara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" name="Prostokąt 9"/>
            <p:cNvSpPr/>
            <p:nvPr/>
          </p:nvSpPr>
          <p:spPr>
            <a:xfrm>
              <a:off x="1462614" y="4859026"/>
              <a:ext cx="2503639" cy="349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4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 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(M) ,  </a:t>
              </a:r>
              <a:r>
                <a:rPr lang="pl-PL" sz="14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(M)</a:t>
              </a:r>
              <a:endParaRPr lang="pl-PL" sz="1400" dirty="0"/>
            </a:p>
          </p:txBody>
        </p:sp>
        <p:cxnSp>
          <p:nvCxnSpPr>
            <p:cNvPr id="11" name="Łącznik prosty 10"/>
            <p:cNvCxnSpPr/>
            <p:nvPr/>
          </p:nvCxnSpPr>
          <p:spPr>
            <a:xfrm>
              <a:off x="1307347" y="3967504"/>
              <a:ext cx="242889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>
              <a:off x="1540248" y="5264264"/>
              <a:ext cx="242889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rostokąt 13"/>
            <p:cNvSpPr/>
            <p:nvPr/>
          </p:nvSpPr>
          <p:spPr>
            <a:xfrm>
              <a:off x="4714876" y="3714752"/>
              <a:ext cx="3052378" cy="4190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, </a:t>
              </a:r>
              <a:r>
                <a:rPr lang="pl-PL" b="1" dirty="0">
                  <a:solidFill>
                    <a:prstClr val="black"/>
                  </a:solidFill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 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Cz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(M)</a:t>
              </a:r>
              <a:endParaRPr lang="pl-PL" dirty="0"/>
            </a:p>
          </p:txBody>
        </p:sp>
        <p:sp>
          <p:nvSpPr>
            <p:cNvPr id="17" name="Prostokąt 16"/>
            <p:cNvSpPr/>
            <p:nvPr/>
          </p:nvSpPr>
          <p:spPr>
            <a:xfrm>
              <a:off x="4929190" y="414338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x:=M</a:t>
              </a:r>
              <a:endParaRPr lang="pl-PL" dirty="0"/>
            </a:p>
          </p:txBody>
        </p:sp>
      </p:grpSp>
      <p:sp>
        <p:nvSpPr>
          <p:cNvPr id="19" name="Prostokąt 18"/>
          <p:cNvSpPr/>
          <p:nvPr/>
        </p:nvSpPr>
        <p:spPr>
          <a:xfrm>
            <a:off x="3291260" y="4888852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lang="pl-PL" sz="1400" dirty="0"/>
          </a:p>
        </p:txBody>
      </p:sp>
      <p:sp>
        <p:nvSpPr>
          <p:cNvPr id="20" name="Prostokąt 19"/>
          <p:cNvSpPr/>
          <p:nvPr/>
        </p:nvSpPr>
        <p:spPr>
          <a:xfrm>
            <a:off x="5643570" y="5429264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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dirty="0"/>
          </a:p>
        </p:txBody>
      </p:sp>
      <p:sp>
        <p:nvSpPr>
          <p:cNvPr id="28" name="Prostokąt 27"/>
          <p:cNvSpPr/>
          <p:nvPr/>
        </p:nvSpPr>
        <p:spPr>
          <a:xfrm>
            <a:off x="2357422" y="3857628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u="sng" dirty="0" smtClean="0">
                <a:latin typeface="Arial" pitchFamily="34" charset="0"/>
                <a:cs typeface="Arial" pitchFamily="34" charset="0"/>
              </a:rPr>
              <a:t>Wnioskowanie według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b="1" u="sng" dirty="0" smtClean="0">
                <a:latin typeface="Arial" pitchFamily="34" charset="0"/>
                <a:cs typeface="Arial" pitchFamily="34" charset="0"/>
              </a:rPr>
              <a:t>Ilustracja graficzna</a:t>
            </a:r>
          </a:p>
          <a:p>
            <a:r>
              <a:rPr lang="pl-PL" b="1" u="sng" dirty="0" smtClean="0">
                <a:latin typeface="Arial" pitchFamily="34" charset="0"/>
                <a:cs typeface="Arial" pitchFamily="34" charset="0"/>
              </a:rPr>
              <a:t>zasady rezolucji 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b="1" u="sng" dirty="0" smtClean="0">
                <a:latin typeface="Arial" pitchFamily="34" charset="0"/>
                <a:cs typeface="Arial" pitchFamily="34" charset="0"/>
              </a:rPr>
              <a:t>wnioskowania</a:t>
            </a:r>
            <a:endParaRPr lang="pl-PL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3223934" y="6006169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</a:t>
            </a:r>
            <a:r>
              <a:rPr lang="pl-PL" sz="1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lang="pl-PL" sz="1400" dirty="0"/>
          </a:p>
        </p:txBody>
      </p:sp>
      <p:sp>
        <p:nvSpPr>
          <p:cNvPr id="23" name="Prostokąt 22"/>
          <p:cNvSpPr/>
          <p:nvPr/>
        </p:nvSpPr>
        <p:spPr>
          <a:xfrm>
            <a:off x="6054126" y="6273255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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 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7923534" y="5394201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l-PL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 </a:t>
            </a:r>
            <a:r>
              <a:rPr lang="pl-PL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Sm(M</a:t>
            </a:r>
            <a:r>
              <a:rPr lang="pl-PL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pl-P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-3409" y="75787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Każdy człowiek jest śmiertelny.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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 : Cz(x)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Marek nie jest człowiekiem.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 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Cz(Marek)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Czy Marek jest śmiertelny?			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l-PL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(Marek)?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i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zapis w terminach reguł Horna przyjmujący założenie o nieśmiertelności Marka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Śm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(x)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Cz(M)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		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grpSp>
        <p:nvGrpSpPr>
          <p:cNvPr id="2" name="Grupa 2"/>
          <p:cNvGrpSpPr/>
          <p:nvPr/>
        </p:nvGrpSpPr>
        <p:grpSpPr>
          <a:xfrm>
            <a:off x="963497" y="3479482"/>
            <a:ext cx="7390518" cy="1843553"/>
            <a:chOff x="996813" y="3538561"/>
            <a:chExt cx="7035202" cy="2034845"/>
          </a:xfrm>
        </p:grpSpPr>
        <p:sp>
          <p:nvSpPr>
            <p:cNvPr id="4" name="AutoShape 5"/>
            <p:cNvSpPr>
              <a:spLocks noChangeShapeType="1"/>
            </p:cNvSpPr>
            <p:nvPr/>
          </p:nvSpPr>
          <p:spPr bwMode="auto">
            <a:xfrm>
              <a:off x="5715007" y="4071942"/>
              <a:ext cx="45719" cy="642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5" name="AutoShape 4"/>
            <p:cNvSpPr>
              <a:spLocks noChangeShapeType="1"/>
            </p:cNvSpPr>
            <p:nvPr/>
          </p:nvSpPr>
          <p:spPr bwMode="auto">
            <a:xfrm>
              <a:off x="5732460" y="4940074"/>
              <a:ext cx="38100" cy="587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6" name="AutoShape 6"/>
            <p:cNvSpPr>
              <a:spLocks noChangeShapeType="1"/>
            </p:cNvSpPr>
            <p:nvPr/>
          </p:nvSpPr>
          <p:spPr bwMode="auto">
            <a:xfrm flipH="1">
              <a:off x="6072197" y="4071942"/>
              <a:ext cx="1317625" cy="642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" name="AutoShape 3"/>
            <p:cNvSpPr>
              <a:spLocks noChangeShapeType="1"/>
            </p:cNvSpPr>
            <p:nvPr/>
          </p:nvSpPr>
          <p:spPr bwMode="auto">
            <a:xfrm flipH="1">
              <a:off x="5965361" y="4859026"/>
              <a:ext cx="1376363" cy="7143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996813" y="3538561"/>
              <a:ext cx="3500462" cy="80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    </a:t>
              </a:r>
              <a:r>
                <a:rPr kumimoji="0" lang="pl-PL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kumimoji="0" lang="pl-PL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pl-PL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, 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 </a:t>
              </a: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Cz(M)			</a:t>
              </a:r>
              <a:endPara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" name="Prostokąt 9"/>
            <p:cNvSpPr/>
            <p:nvPr/>
          </p:nvSpPr>
          <p:spPr>
            <a:xfrm>
              <a:off x="1462614" y="4859027"/>
              <a:ext cx="3200191" cy="441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pl-PL" sz="14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 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lang="pl-PL" sz="20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Śm(M) , </a:t>
              </a:r>
              <a:r>
                <a:rPr lang="pl-PL" sz="2000" b="1" dirty="0">
                  <a:solidFill>
                    <a:prstClr val="black"/>
                  </a:solidFill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 </a:t>
              </a:r>
              <a:r>
                <a:rPr lang="pl-PL" sz="2000" b="1" dirty="0">
                  <a:solidFill>
                    <a:prstClr val="black"/>
                  </a:solidFill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Sm(M)</a:t>
              </a:r>
              <a:endParaRPr lang="pl-PL" sz="2000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Łącznik prosty 10"/>
            <p:cNvCxnSpPr/>
            <p:nvPr/>
          </p:nvCxnSpPr>
          <p:spPr>
            <a:xfrm>
              <a:off x="1193959" y="4071942"/>
              <a:ext cx="31508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>
              <a:off x="1583780" y="5425000"/>
              <a:ext cx="2886064" cy="18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rostokąt 13"/>
            <p:cNvSpPr/>
            <p:nvPr/>
          </p:nvSpPr>
          <p:spPr>
            <a:xfrm>
              <a:off x="4714876" y="3714752"/>
              <a:ext cx="3317139" cy="803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0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</a:t>
              </a:r>
              <a:r>
                <a:rPr lang="pl-PL" sz="20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Cz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 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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pl-PL" sz="20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Śm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(x)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,      </a:t>
              </a:r>
              <a:r>
                <a:rPr lang="pl-PL" sz="2000" b="1" dirty="0" smtClean="0">
                  <a:solidFill>
                    <a:prstClr val="black"/>
                  </a:solidFill>
                  <a:latin typeface="Arial" pitchFamily="34" charset="0"/>
                  <a:ea typeface="Times New Roman" pitchFamily="18" charset="0"/>
                  <a:sym typeface="Symbol" pitchFamily="18" charset="2"/>
                </a:rPr>
                <a:t> </a:t>
              </a:r>
              <a:r>
                <a:rPr lang="pl-PL" sz="2000" b="1" dirty="0" err="1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Cz</a:t>
              </a:r>
              <a:r>
                <a:rPr lang="pl-PL" sz="20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rPr>
                <a:t>(M)</a:t>
              </a:r>
              <a:endParaRPr lang="pl-PL" sz="2000" dirty="0"/>
            </a:p>
          </p:txBody>
        </p:sp>
        <p:sp>
          <p:nvSpPr>
            <p:cNvPr id="17" name="Prostokąt 16"/>
            <p:cNvSpPr/>
            <p:nvPr/>
          </p:nvSpPr>
          <p:spPr>
            <a:xfrm>
              <a:off x="4975824" y="4287340"/>
              <a:ext cx="737332" cy="441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b="1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x:=M</a:t>
              </a:r>
              <a:endParaRPr lang="pl-PL" sz="2000" b="1" dirty="0"/>
            </a:p>
          </p:txBody>
        </p:sp>
      </p:grpSp>
      <p:sp>
        <p:nvSpPr>
          <p:cNvPr id="19" name="Prostokąt 18"/>
          <p:cNvSpPr/>
          <p:nvPr/>
        </p:nvSpPr>
        <p:spPr>
          <a:xfrm>
            <a:off x="1403648" y="3921243"/>
            <a:ext cx="2372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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sz="2000" dirty="0"/>
          </a:p>
        </p:txBody>
      </p:sp>
      <p:sp>
        <p:nvSpPr>
          <p:cNvPr id="20" name="Prostokąt 19"/>
          <p:cNvSpPr/>
          <p:nvPr/>
        </p:nvSpPr>
        <p:spPr>
          <a:xfrm>
            <a:off x="5068113" y="4497310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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Śm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</a:t>
            </a:r>
            <a:endParaRPr lang="pl-PL" sz="2000" dirty="0"/>
          </a:p>
        </p:txBody>
      </p:sp>
      <p:sp>
        <p:nvSpPr>
          <p:cNvPr id="28" name="Prostokąt 27"/>
          <p:cNvSpPr/>
          <p:nvPr/>
        </p:nvSpPr>
        <p:spPr>
          <a:xfrm>
            <a:off x="1910846" y="2795007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u="sng" dirty="0" smtClean="0">
                <a:latin typeface="Arial" pitchFamily="34" charset="0"/>
                <a:cs typeface="Arial" pitchFamily="34" charset="0"/>
              </a:rPr>
              <a:t>Wnioskowanie według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b="1" u="sng" dirty="0" smtClean="0">
                <a:latin typeface="Arial" pitchFamily="34" charset="0"/>
                <a:cs typeface="Arial" pitchFamily="34" charset="0"/>
              </a:rPr>
              <a:t>Ilustracja graficzna</a:t>
            </a:r>
          </a:p>
          <a:p>
            <a:r>
              <a:rPr lang="pl-PL" b="1" u="sng" dirty="0" smtClean="0">
                <a:latin typeface="Arial" pitchFamily="34" charset="0"/>
                <a:cs typeface="Arial" pitchFamily="34" charset="0"/>
              </a:rPr>
              <a:t>zasady rezolucji 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b="1" u="sng" dirty="0" smtClean="0">
                <a:latin typeface="Arial" pitchFamily="34" charset="0"/>
                <a:cs typeface="Arial" pitchFamily="34" charset="0"/>
              </a:rPr>
              <a:t>wnioskowania</a:t>
            </a:r>
            <a:endParaRPr lang="pl-PL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2411760" y="5241122"/>
            <a:ext cx="1114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l-PL" sz="14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(x) </a:t>
            </a:r>
            <a:endParaRPr lang="pl-PL" sz="2000" dirty="0">
              <a:solidFill>
                <a:prstClr val="black"/>
              </a:solidFill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5378660" y="5336444"/>
            <a:ext cx="1199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sym typeface="Symbol" pitchFamily="18" charset="2"/>
              </a:rPr>
              <a:t>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Cz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(M) </a:t>
            </a:r>
            <a:endParaRPr lang="pl-PL" sz="2000" dirty="0"/>
          </a:p>
        </p:txBody>
      </p:sp>
      <p:sp>
        <p:nvSpPr>
          <p:cNvPr id="3" name="Prostokąt 2"/>
          <p:cNvSpPr/>
          <p:nvPr/>
        </p:nvSpPr>
        <p:spPr>
          <a:xfrm>
            <a:off x="7275769" y="4329450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l-PL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 </a:t>
            </a:r>
            <a:r>
              <a:rPr lang="pl-PL" sz="2000" b="1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Sm(M</a:t>
            </a:r>
            <a:r>
              <a:rPr lang="pl-PL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pl-PL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479180"/>
            <a:ext cx="87154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itchFamily="34" charset="0"/>
                <a:cs typeface="Arial" pitchFamily="34" charset="0"/>
              </a:rPr>
              <a:t>Według kodeksu cywilnego, jeżeli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x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jest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żoną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,to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mężem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pl-PL" sz="2000" dirty="0" smtClean="0">
                <a:latin typeface="Arial" pitchFamily="34" charset="0"/>
                <a:cs typeface="Arial" pitchFamily="34" charset="0"/>
              </a:rPr>
              <a:t>Korzystając z tego faktu oraz przyjmując, że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to Linda, a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to Bil, należy przekonać Bila, że Linda jest jednak jego żoną, czemu on gorąco zaprzecza. </a:t>
            </a:r>
          </a:p>
          <a:p>
            <a:pPr algn="just"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 zapisie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predykatowym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mamy zatem, że: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0" y="2357430"/>
            <a:ext cx="4572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Żona(Linda, Bil)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¬Żona(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l-PL" sz="2000" b="1" dirty="0" smtClean="0">
                <a:latin typeface="Arial" pitchFamily="34" charset="0"/>
                <a:cs typeface="Arial" pitchFamily="34" charset="0"/>
                <a:sym typeface="Symbol"/>
              </a:rPr>
              <a:t>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Mąż(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y,x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¬Mąż(Bil, Linda)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33</a:t>
            </a:fld>
            <a:endParaRPr lang="pl-PL" dirty="0"/>
          </a:p>
        </p:txBody>
      </p:sp>
      <p:grpSp>
        <p:nvGrpSpPr>
          <p:cNvPr id="264193" name="Group 1"/>
          <p:cNvGrpSpPr>
            <a:grpSpLocks/>
          </p:cNvGrpSpPr>
          <p:nvPr/>
        </p:nvGrpSpPr>
        <p:grpSpPr bwMode="auto">
          <a:xfrm>
            <a:off x="2627479" y="2636912"/>
            <a:ext cx="5846350" cy="3528392"/>
            <a:chOff x="2766" y="5688"/>
            <a:chExt cx="6610" cy="3780"/>
          </a:xfrm>
        </p:grpSpPr>
        <p:sp>
          <p:nvSpPr>
            <p:cNvPr id="264195" name="Text Box 3"/>
            <p:cNvSpPr txBox="1">
              <a:spLocks noChangeArrowheads="1"/>
            </p:cNvSpPr>
            <p:nvPr/>
          </p:nvSpPr>
          <p:spPr bwMode="auto">
            <a:xfrm>
              <a:off x="2766" y="5688"/>
              <a:ext cx="311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¬żona(</a:t>
              </a:r>
              <a:r>
                <a:rPr kumimoji="0" lang="pl-PL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x,y</a:t>
              </a: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  <a:sym typeface="Symbol" pitchFamily="18" charset="2"/>
                </a:rPr>
                <a:t></a:t>
              </a: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mąż(</a:t>
              </a:r>
              <a:r>
                <a:rPr kumimoji="0" lang="pl-PL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y,x</a:t>
              </a: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264196" name="Text Box 4"/>
            <p:cNvSpPr txBox="1">
              <a:spLocks noChangeArrowheads="1"/>
            </p:cNvSpPr>
            <p:nvPr/>
          </p:nvSpPr>
          <p:spPr bwMode="auto">
            <a:xfrm>
              <a:off x="6003" y="5688"/>
              <a:ext cx="260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¬ mąż(Bil, Linda)</a:t>
              </a:r>
            </a:p>
          </p:txBody>
        </p:sp>
        <p:sp>
          <p:nvSpPr>
            <p:cNvPr id="264197" name="Text Box 5"/>
            <p:cNvSpPr txBox="1">
              <a:spLocks noChangeArrowheads="1"/>
            </p:cNvSpPr>
            <p:nvPr/>
          </p:nvSpPr>
          <p:spPr bwMode="auto">
            <a:xfrm>
              <a:off x="4183" y="7522"/>
              <a:ext cx="2506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¬żona(Linda, Bil)</a:t>
              </a:r>
            </a:p>
          </p:txBody>
        </p:sp>
        <p:sp>
          <p:nvSpPr>
            <p:cNvPr id="264198" name="Text Box 6"/>
            <p:cNvSpPr txBox="1">
              <a:spLocks noChangeArrowheads="1"/>
            </p:cNvSpPr>
            <p:nvPr/>
          </p:nvSpPr>
          <p:spPr bwMode="auto">
            <a:xfrm>
              <a:off x="7036" y="7359"/>
              <a:ext cx="2340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</a:t>
              </a: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żona(Linda, Bil)</a:t>
              </a:r>
            </a:p>
          </p:txBody>
        </p:sp>
        <p:sp>
          <p:nvSpPr>
            <p:cNvPr id="264199" name="Line 7"/>
            <p:cNvSpPr>
              <a:spLocks noChangeShapeType="1"/>
            </p:cNvSpPr>
            <p:nvPr/>
          </p:nvSpPr>
          <p:spPr bwMode="auto">
            <a:xfrm>
              <a:off x="4411" y="6102"/>
              <a:ext cx="1139" cy="1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00" name="Line 8"/>
            <p:cNvSpPr>
              <a:spLocks noChangeShapeType="1"/>
            </p:cNvSpPr>
            <p:nvPr/>
          </p:nvSpPr>
          <p:spPr bwMode="auto">
            <a:xfrm flipH="1">
              <a:off x="5550" y="6102"/>
              <a:ext cx="1367" cy="1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01" name="Line 9"/>
            <p:cNvSpPr>
              <a:spLocks noChangeShapeType="1"/>
            </p:cNvSpPr>
            <p:nvPr/>
          </p:nvSpPr>
          <p:spPr bwMode="auto">
            <a:xfrm>
              <a:off x="5550" y="7806"/>
              <a:ext cx="1367" cy="1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02" name="Line 10"/>
            <p:cNvSpPr>
              <a:spLocks noChangeShapeType="1"/>
            </p:cNvSpPr>
            <p:nvPr/>
          </p:nvSpPr>
          <p:spPr bwMode="auto">
            <a:xfrm flipH="1">
              <a:off x="6917" y="7806"/>
              <a:ext cx="1367" cy="1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03" name="Rectangle 11"/>
            <p:cNvSpPr>
              <a:spLocks noChangeArrowheads="1"/>
            </p:cNvSpPr>
            <p:nvPr/>
          </p:nvSpPr>
          <p:spPr bwMode="auto">
            <a:xfrm>
              <a:off x="6812" y="9260"/>
              <a:ext cx="240" cy="2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04" name="Text Box 12"/>
            <p:cNvSpPr txBox="1">
              <a:spLocks noChangeArrowheads="1"/>
            </p:cNvSpPr>
            <p:nvPr/>
          </p:nvSpPr>
          <p:spPr bwMode="auto">
            <a:xfrm>
              <a:off x="3102" y="6546"/>
              <a:ext cx="2051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Linda/x </a:t>
              </a:r>
              <a:r>
                <a:rPr kumimoji="0" lang="de-DE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Bil</a:t>
              </a:r>
              <a:r>
                <a: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/y</a:t>
              </a:r>
              <a:endPara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Prostokąt 16"/>
          <p:cNvSpPr/>
          <p:nvPr/>
        </p:nvSpPr>
        <p:spPr>
          <a:xfrm>
            <a:off x="214282" y="6286520"/>
            <a:ext cx="5891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Wykazana sprzeczność uratowała małżeństwo.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0" y="0"/>
            <a:ext cx="1665841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Przykład 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0" y="2428868"/>
            <a:ext cx="892971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Spójność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	(~(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Niesprzeczność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: 	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	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Pochłanianie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: 		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	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b,D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        			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	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c,3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Zapętlenie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: 	      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a,L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c,5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d,H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f,2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,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f,2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g,4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c,5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18" name="Grupa 17"/>
          <p:cNvGrpSpPr/>
          <p:nvPr/>
        </p:nvGrpSpPr>
        <p:grpSpPr>
          <a:xfrm>
            <a:off x="2109344" y="5000612"/>
            <a:ext cx="4677234" cy="1857388"/>
            <a:chOff x="1801362" y="4509120"/>
            <a:chExt cx="4677234" cy="1857388"/>
          </a:xfrm>
        </p:grpSpPr>
        <p:grpSp>
          <p:nvGrpSpPr>
            <p:cNvPr id="15" name="Grupa 14"/>
            <p:cNvGrpSpPr/>
            <p:nvPr/>
          </p:nvGrpSpPr>
          <p:grpSpPr>
            <a:xfrm>
              <a:off x="2642739" y="4782429"/>
              <a:ext cx="3212288" cy="1298351"/>
              <a:chOff x="2642739" y="4782429"/>
              <a:chExt cx="3212288" cy="1298351"/>
            </a:xfrm>
          </p:grpSpPr>
          <p:sp>
            <p:nvSpPr>
              <p:cNvPr id="122885" name="Line 5"/>
              <p:cNvSpPr>
                <a:spLocks noChangeShapeType="1"/>
              </p:cNvSpPr>
              <p:nvPr/>
            </p:nvSpPr>
            <p:spPr bwMode="auto">
              <a:xfrm>
                <a:off x="2642739" y="4782429"/>
                <a:ext cx="123295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2886" name="Line 6"/>
              <p:cNvSpPr>
                <a:spLocks noChangeShapeType="1"/>
              </p:cNvSpPr>
              <p:nvPr/>
            </p:nvSpPr>
            <p:spPr bwMode="auto">
              <a:xfrm>
                <a:off x="4697663" y="4782429"/>
                <a:ext cx="82196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2887" name="Line 7"/>
              <p:cNvSpPr>
                <a:spLocks noChangeShapeType="1"/>
              </p:cNvSpPr>
              <p:nvPr/>
            </p:nvSpPr>
            <p:spPr bwMode="auto">
              <a:xfrm flipH="1">
                <a:off x="2906696" y="5009210"/>
                <a:ext cx="2739898" cy="10039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2888" name="Line 8"/>
              <p:cNvSpPr>
                <a:spLocks noChangeShapeType="1"/>
              </p:cNvSpPr>
              <p:nvPr/>
            </p:nvSpPr>
            <p:spPr bwMode="auto">
              <a:xfrm flipV="1">
                <a:off x="2906696" y="4794896"/>
                <a:ext cx="1269970" cy="11710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22889" name="Line 9"/>
              <p:cNvSpPr>
                <a:spLocks noChangeShapeType="1"/>
              </p:cNvSpPr>
              <p:nvPr/>
            </p:nvSpPr>
            <p:spPr bwMode="auto">
              <a:xfrm flipH="1">
                <a:off x="2978134" y="6080780"/>
                <a:ext cx="28768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grpSp>
          <p:nvGrpSpPr>
            <p:cNvPr id="16" name="Grupa 15"/>
            <p:cNvGrpSpPr/>
            <p:nvPr/>
          </p:nvGrpSpPr>
          <p:grpSpPr>
            <a:xfrm>
              <a:off x="1801362" y="4509120"/>
              <a:ext cx="4677234" cy="1857388"/>
              <a:chOff x="1801362" y="4509120"/>
              <a:chExt cx="4677234" cy="1857388"/>
            </a:xfrm>
          </p:grpSpPr>
          <p:sp>
            <p:nvSpPr>
              <p:cNvPr id="122890" name="Text Box 10"/>
              <p:cNvSpPr txBox="1">
                <a:spLocks noChangeArrowheads="1"/>
              </p:cNvSpPr>
              <p:nvPr/>
            </p:nvSpPr>
            <p:spPr bwMode="auto">
              <a:xfrm>
                <a:off x="1801362" y="4509120"/>
                <a:ext cx="1095959" cy="6191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(a, L)</a:t>
                </a:r>
              </a:p>
            </p:txBody>
          </p:sp>
          <p:sp>
            <p:nvSpPr>
              <p:cNvPr id="122891" name="Text Box 11"/>
              <p:cNvSpPr txBox="1">
                <a:spLocks noChangeArrowheads="1"/>
              </p:cNvSpPr>
              <p:nvPr/>
            </p:nvSpPr>
            <p:spPr bwMode="auto">
              <a:xfrm>
                <a:off x="3601703" y="4509120"/>
                <a:ext cx="1095959" cy="6191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(d, H)</a:t>
                </a:r>
              </a:p>
            </p:txBody>
          </p:sp>
          <p:sp>
            <p:nvSpPr>
              <p:cNvPr id="122892" name="Text Box 12"/>
              <p:cNvSpPr txBox="1">
                <a:spLocks noChangeArrowheads="1"/>
              </p:cNvSpPr>
              <p:nvPr/>
            </p:nvSpPr>
            <p:spPr bwMode="auto">
              <a:xfrm>
                <a:off x="5382637" y="4509120"/>
                <a:ext cx="1095959" cy="6191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(f, 2)</a:t>
                </a:r>
              </a:p>
            </p:txBody>
          </p:sp>
          <p:sp>
            <p:nvSpPr>
              <p:cNvPr id="122893" name="Text Box 13"/>
              <p:cNvSpPr txBox="1">
                <a:spLocks noChangeArrowheads="1"/>
              </p:cNvSpPr>
              <p:nvPr/>
            </p:nvSpPr>
            <p:spPr bwMode="auto">
              <a:xfrm>
                <a:off x="1978002" y="5747379"/>
                <a:ext cx="1095959" cy="6191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(c, 5)</a:t>
                </a:r>
              </a:p>
            </p:txBody>
          </p:sp>
          <p:sp>
            <p:nvSpPr>
              <p:cNvPr id="122894" name="Text Box 14"/>
              <p:cNvSpPr txBox="1">
                <a:spLocks noChangeArrowheads="1"/>
              </p:cNvSpPr>
              <p:nvPr/>
            </p:nvSpPr>
            <p:spPr bwMode="auto">
              <a:xfrm>
                <a:off x="5185136" y="5747379"/>
                <a:ext cx="1095959" cy="6191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(g, 4)</a:t>
                </a:r>
              </a:p>
            </p:txBody>
          </p:sp>
        </p:grpSp>
      </p:grpSp>
      <p:sp>
        <p:nvSpPr>
          <p:cNvPr id="17" name="Symbol zastępczy numeru slajdu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Parę uwag w kontekście pytania: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Dlaczego w 21 wieku nie ma jeszcze systemu ekspertowego łączącego wszystko ze wszystkim i wspomagającego wszystkich w każdym przypadku?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Po pierwsze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z perspektywy mechanizmu wnioskowania opartego na mechanizmie Modus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Ponens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widać konieczność każdorazowego sprawdzania niesprzeczności, spójności itd. patrz niżej: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31084" name="Rectangle 12"/>
          <p:cNvSpPr>
            <a:spLocks noChangeArrowheads="1"/>
          </p:cNvSpPr>
          <p:nvPr/>
        </p:nvSpPr>
        <p:spPr bwMode="auto">
          <a:xfrm>
            <a:off x="183533" y="790828"/>
            <a:ext cx="8501122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Niech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500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reguł 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oraz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101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faktów. Oznacza to konieczność dokonania ok.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100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sprawdzeń. 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Przyjmując, że rok ma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31 536 000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tzn. ok.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</a:t>
            </a:r>
            <a:r>
              <a:rPr lang="pl-PL" sz="2000" b="1" dirty="0" err="1" smtClean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7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sekund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zakładając wykorzystanie komputera umożliwiającego wykonywanie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1000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sprawdzeń na jedną nanosekundę, a zatem posiadając możliwość dokonywania rocznie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3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7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9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3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lang="pl-PL" sz="2000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19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sprawdzeń, 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samo sprawdzanie (wyszukiwanie) postawionej hipotezy w najgorszym przypadku trwałoby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30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/(3 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19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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11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lat. 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Zauważmy bowiem, że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100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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10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30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, ponieważ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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10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, 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więc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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10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...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 =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3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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10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30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.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pl-PL" sz="2000" b="1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Nawias klamrowy otwierający 5"/>
          <p:cNvSpPr/>
          <p:nvPr/>
        </p:nvSpPr>
        <p:spPr>
          <a:xfrm rot="16200000">
            <a:off x="1715395" y="5346054"/>
            <a:ext cx="250033" cy="1928826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Nawias klamrowy otwierający 6"/>
          <p:cNvSpPr/>
          <p:nvPr/>
        </p:nvSpPr>
        <p:spPr>
          <a:xfrm rot="16200000">
            <a:off x="4187261" y="5395264"/>
            <a:ext cx="250033" cy="1928826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554659" y="64846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026525" y="64846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</a:t>
            </a:r>
            <a:endParaRPr lang="pl-PL" dirty="0"/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179512" y="666936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Po drugie wnioskowanie oparte na mechanizmie wnioskowania Modus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Ponens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jest bardzo czasochłonne (o złożoności wykładniczej) patrz niżej: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/>
          </p:nvPr>
        </p:nvGraphicFramePr>
        <p:xfrm>
          <a:off x="-612576" y="-315416"/>
          <a:ext cx="10441160" cy="632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07" name="Slajd" r:id="rId3" imgW="3449057" imgH="2586333" progId="PowerPoint.Slide.12">
                  <p:embed/>
                </p:oleObj>
              </mc:Choice>
              <mc:Fallback>
                <p:oleObj name="Slajd" r:id="rId3" imgW="3449057" imgH="2586333" progId="PowerPoint.Slide.12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12576" y="-315416"/>
                        <a:ext cx="10441160" cy="63276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0" y="0"/>
            <a:ext cx="15808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Przykład 8</a:t>
            </a:r>
            <a:endParaRPr kumimoji="0" lang="pl-PL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5516" y="4967149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Dana jest baza faktów: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a, b, c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oraz baza reguł: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R1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:	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f  and e,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g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R2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a  and c,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e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R3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a  and b,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R4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d  and e,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f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Czy 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należy do bazy faktów (daje się wyprowadzić z ww. bazy)?</a:t>
            </a:r>
            <a:endParaRPr kumimoji="0" lang="pl-P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1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0" y="742481"/>
            <a:ext cx="8286808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ozważmy system ekspertowy, którego baza wiedzy zawiera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reguł, a maksymalna liczba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faktów wynosi </a:t>
            </a:r>
            <a:r>
              <a:rPr kumimoji="0" lang="pl-PL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0" y="1528299"/>
            <a:ext cx="8501122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Przyjmijmy najgorszy przypadek, w którym baza wiedzy zawiera tylko jeden fakt. Oznacza to, że należy wygenerować pozostałych 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n-1</a:t>
            </a:r>
            <a:r>
              <a:rPr kumimoji="0" lang="pl-PL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faktów.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0" y="2348712"/>
            <a:ext cx="8429684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 przeszukiwaniu bazy reguł należy sprawdzać wszystkie kombinacje faktów każdorazowo rozszerzonej bazy faktów. 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0" y="3208778"/>
            <a:ext cx="92525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Oznacza to, że każda z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reguł musi być „sprawdzona” kolejno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dla kombinacji 1 po 1, 2 po 1 i 2 po 2, 3 po 1 i 3 po 2 oraz 3 po 3, aż do kombinacji  z 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n-1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po 1, . itd.</a:t>
            </a:r>
          </a:p>
        </p:txBody>
      </p:sp>
      <p:sp>
        <p:nvSpPr>
          <p:cNvPr id="31" name="Prostokąt 30"/>
          <p:cNvSpPr/>
          <p:nvPr/>
        </p:nvSpPr>
        <p:spPr>
          <a:xfrm>
            <a:off x="0" y="4572008"/>
            <a:ext cx="8429684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Tak więc sprawdzeniami objętych jest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m2</a:t>
            </a:r>
            <a:r>
              <a:rPr lang="pl-PL" sz="2000" b="1" i="1" baseline="300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m2</a:t>
            </a:r>
            <a:r>
              <a:rPr lang="pl-PL" sz="2000" b="1" i="1" baseline="30000" dirty="0" err="1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i="1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+…+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m2</a:t>
            </a:r>
            <a:r>
              <a:rPr lang="pl-PL" sz="2000" b="1" i="1" baseline="30000" dirty="0" err="1" smtClean="0">
                <a:latin typeface="Arial" pitchFamily="34" charset="0"/>
                <a:cs typeface="Arial" pitchFamily="34" charset="0"/>
              </a:rPr>
              <a:t>n-1</a:t>
            </a:r>
            <a:r>
              <a:rPr lang="pl-PL" sz="2000" b="1" i="1" baseline="30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przypadków. Wykorzystywana jest tutaj zależność: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2275" y="5556056"/>
            <a:ext cx="6282257" cy="855648"/>
          </a:xfrm>
          <a:prstGeom prst="rect">
            <a:avLst/>
          </a:prstGeom>
          <a:noFill/>
        </p:spPr>
      </p:pic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Po drugie wnioskowanie oparte na mechanizmie wnioskowania Modus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Ponens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jest bardzo czasochłonne (o złożoności wykładniczej) patrz niżej: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4045" y="1473750"/>
            <a:ext cx="878684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ana jest formuła postaci: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	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x[P(x)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y[P(y)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y[Q(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P(y)])]</a:t>
            </a:r>
            <a:endParaRPr lang="pl-PL" dirty="0" smtClean="0"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1. Podczas pierwszego kroku usuniemy symbol implikacji, wykorzystując znane 	przekształcenie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A)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 charset="-128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	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x[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y[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y[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P(y)])]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2. W tym kroku przemieszczamy wszystkie zewnętrzne znaki negacji do wewnątrz w celu przypisania ich wyłącznie formułom atomowym.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W przypadku kwantyfikatora </a:t>
            </a:r>
            <a:r>
              <a:rPr lang="pl-PL" b="1" dirty="0">
                <a:solidFill>
                  <a:prstClr val="black"/>
                </a:solidFill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korzystamy z własności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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x[A]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x[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A]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.</a:t>
            </a:r>
            <a:endParaRPr kumimoji="0" lang="pl-PL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	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x[ ¬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y[ ¬ 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))]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y[ ¬ ( ¬ 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P(y))])]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SymbolMT" charset="-128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/>
              <a:buChar char="&quot;"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 charset="-128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Korzystając z prawa de Morgana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¬ (A 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B)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( ¬ A)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( ¬ B)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otrzymujemy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b="1" dirty="0" smtClean="0">
              <a:latin typeface="Arial" pitchFamily="34" charset="0"/>
              <a:ea typeface="SymbolMT" charset="-128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	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x[ ¬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y[ ¬ 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))]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[Q(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 ¬ P(y)]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 charset="-128"/>
                <a:cs typeface="Arial" pitchFamily="34" charset="0"/>
                <a:sym typeface="Symbol" pitchFamily="18" charset="2"/>
              </a:rPr>
              <a:t>)]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>
          <a:xfrm>
            <a:off x="6876256" y="6471808"/>
            <a:ext cx="2133600" cy="365125"/>
          </a:xfrm>
        </p:spPr>
        <p:txBody>
          <a:bodyPr/>
          <a:lstStyle/>
          <a:p>
            <a:r>
              <a:rPr lang="pl-PL" dirty="0" smtClean="0"/>
              <a:t>  </a:t>
            </a:r>
            <a:fld id="{AD0E5A88-7BC7-4173-BA3C-65B4C2B37C9C}" type="slidenum">
              <a:rPr lang="pl-PL" smtClean="0"/>
              <a:pPr/>
              <a:t>38</a:t>
            </a:fld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Z kolei wnioskowanie oparte na „zasadzie rezolucji” jest szybkie (o złożoności liniowej) wymaga jednak transformacji bazy wiedzy z jej postaci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predykatowej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do  postaci „klauzul Horna” (patrz niżej) która jest bardzo czasochłonne (o złożoności wykładniczej) 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179512" y="138499"/>
            <a:ext cx="9072626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3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. Eliminujemy kwantyfikator szczegółowy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poprzez wprowadzenie odpowiednich stałych w miejsce zmiennych będących w zasięgu kwantyfikatora.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	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x[ ¬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y[ ¬ 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P(f(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x,y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))]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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z[Q(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x,z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¬ P(z)])]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Następnie usuwamy kwantyfikator szczegółowy 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. Powołując się na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zasadę: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i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Jeżeli kwantyfikator szczegółowy jest w zasięgu kwantyfikatora ogólnego to należy wprowadzić funkcję uzależnioną od zmiennej kwantyfikatora ogólnego.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wstawiamy funkcję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g(x)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w miejsce zmiennej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z</a:t>
            </a:r>
            <a:endParaRPr kumimoji="0" lang="pl-PL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	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x[ ¬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[ ¬ 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))]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x,g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(x))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P(g(x)))]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4.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W tym kroku przemieszczamy kwantyfikator ogólny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na zewnątrz formuły złożonej.</a:t>
            </a:r>
            <a:endParaRPr lang="pl-PL" b="1" dirty="0" smtClean="0"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	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</a:t>
            </a:r>
            <a:r>
              <a:rPr lang="pl-PL" b="1" dirty="0" smtClean="0">
                <a:solidFill>
                  <a:srgbClr val="00B050"/>
                </a:solidFill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y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[ ¬ P(x) </a:t>
            </a: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(( ¬ P(y) </a:t>
            </a: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P(f(</a:t>
            </a:r>
            <a:r>
              <a:rPr lang="en-US" b="1" dirty="0" err="1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x,y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))) </a:t>
            </a: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(Q(</a:t>
            </a:r>
            <a:r>
              <a:rPr lang="en-US" b="1" dirty="0" err="1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x,g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(x)) </a:t>
            </a:r>
            <a:r>
              <a:rPr lang="pl-PL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P(g(x)))]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Korzystając z zasady: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Jeżeli wszystkie zmienne są w zasięgu kwantyfikatora to możemy z niego zrezygnować pamiętając, że każda zmienna w formule została wyprowadzona za pomocą kwantyfikatora ogólnego.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pozbywamy się kwantyfikatorów ogólnych</a:t>
            </a:r>
            <a:endParaRPr kumimoji="0" lang="pl-PL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((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)))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(Q(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(x))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P(g(x)))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39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Obraz 2" descr="Złudzenie optycz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4" y="-99393"/>
            <a:ext cx="8594104" cy="6820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3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71422" y="116632"/>
            <a:ext cx="871543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5.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 tym miejscu należy tak przekształcić formułę, aby funktory koniunkcji były zewnętrzne względem funktorów alternatywy.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Korzystamy z własności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(B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C)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(A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B)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(A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C)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{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P(f(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))}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[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{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Q(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x,g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(x))}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{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¬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P(g(x)}</a:t>
            </a:r>
            <a:r>
              <a:rPr lang="pl-PL" b="1" dirty="0"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]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6. Z ostatniego wyrażenia po usunięciu symbolu koniunkcji otrzymujemy postać 	klauzulową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i)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¬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P(y)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P(f(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x,y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))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ii)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Q(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x,g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(x))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iii)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¬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P(x)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ymbolMT"/>
                <a:cs typeface="Arial" pitchFamily="34" charset="0"/>
              </a:rPr>
              <a:t> ¬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P(g(x)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ymbolMT"/>
              <a:cs typeface="Arial" pitchFamily="34" charset="0"/>
              <a:sym typeface="Symbol" pitchFamily="18" charset="2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-4758" y="4210060"/>
            <a:ext cx="885828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O zasadzie rezolucji raz jeszcze ale bardziej formalnie</a:t>
            </a:r>
            <a:r>
              <a:rPr lang="pl-PL" sz="20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pl-PL" sz="20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Twierdzenie o dedukcji</a:t>
            </a:r>
            <a:endParaRPr lang="pl-PL" sz="2400" b="1" i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Jeżeli formuły {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A1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A2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,…, An} nie są sprzeczne, to formuła B jest ich konkluzją (tzn. wynika inferencyjnie z formuł 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A1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A2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,…, An) wtedy i tylko wtedy, gdy formuły { 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A1,A2,…,An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pl-PL" sz="2000" dirty="0" smtClean="0">
                <a:latin typeface="Arial" pitchFamily="34" charset="0"/>
                <a:ea typeface="SymbolMT"/>
                <a:cs typeface="Arial" pitchFamily="34" charset="0"/>
              </a:rPr>
              <a:t>¬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B} są sprzeczne.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0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ZADANIA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 Niech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U’ = {1,2,3} , U” = {4,5,6,7}.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Sprawdź prawdziwość: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[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&gt; x];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[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&gt;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[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&gt;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x]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;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[y &gt;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0];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y = z]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P(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P(1)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P(2)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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P(3)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,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2. Wykaż, że dla liczb rzeczywistych zachodzi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|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| + |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| 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|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|.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3. Wykaż, że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jest równoważne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4. Z doświadczenia wiemy, że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każdy człowiek jest śmiertelny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 Wiemy że nasz 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przyjaciel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Marek nie jest człowiekiem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 Intryguje nas pytanie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czy jest on  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śmiertelny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? Udzielając odpowiedzi skorzystaj z poniższego schematu 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sprowadzenia do sprzeczności.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człowiek(x)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śmiertelny(x)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¬człowiek(Marek)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¬śmiertelny(Marek)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5. Udowodnij, że iloczyn dwóch liczb nieparzystych jest liczba nieparzystą.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0" y="6000768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6.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Korzystając z indukcji matematycznej udowodnij, że dla każdej liczby naturalnej  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b="1" i="1" dirty="0" smtClean="0">
                <a:latin typeface="Arial" pitchFamily="34" charset="0"/>
                <a:ea typeface="Times New Roman" pitchFamily="18" charset="0"/>
              </a:rPr>
              <a:t>     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liczba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4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– 1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podzielna jest przez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3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307201" name="Rectangle 1"/>
          <p:cNvSpPr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 Dana jest baza faktów: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a, b, c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oraz baza reguł: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  and e,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g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R2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 and c,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R3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 and b,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R4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  and e,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Czy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należy do bazy faktów (daje się wyprowadzić z ww. bazy)?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2000240"/>
            <a:ext cx="49552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8. Podaj przykład ilustrujący równoważność:    </a:t>
            </a: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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Q(y))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(y)]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	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[y &gt; x])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 [y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0" y="307181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9.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Sprawdź prawdziwość: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!z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[x + y = z] 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!x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[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x*y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0] ,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!x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 [x*y = 0]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 P(x) 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P(x) 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x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P(x)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[P(x)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Q(x)]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Q(x))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6778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[P(x)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Q(x)]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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P(x)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{1,2,3} Q(x))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0" y="4929198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10. Podaj kwantyfikatory, dla których wyrażenie to jest prawdziwe: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____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U’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____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U” [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2x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&gt; 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]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b="1" dirty="0" smtClean="0"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11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.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Niech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U’ = {1,2,3} , U” = {3,5,6,7} </a:t>
            </a:r>
            <a:r>
              <a:rPr kumimoji="0" lang="pl-PL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sprawdź prawdziwość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:  </a:t>
            </a:r>
            <a:endParaRPr kumimoji="0" lang="pl-PL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U’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U” [y = x]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Obraz 2" descr="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136904" cy="648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3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163662"/>
            <a:ext cx="9146892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9572" y="-351420"/>
            <a:ext cx="7848872" cy="87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ShapeType="1"/>
          </p:cNvSpPr>
          <p:nvPr/>
        </p:nvSpPr>
        <p:spPr bwMode="auto">
          <a:xfrm flipV="1">
            <a:off x="6500826" y="1285860"/>
            <a:ext cx="904875" cy="1111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1" name="AutoShape 1"/>
          <p:cNvSpPr>
            <a:spLocks noChangeShapeType="1"/>
          </p:cNvSpPr>
          <p:nvPr/>
        </p:nvSpPr>
        <p:spPr bwMode="auto">
          <a:xfrm flipV="1">
            <a:off x="6643702" y="2643182"/>
            <a:ext cx="1428760" cy="4571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-46166"/>
            <a:ext cx="892971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pl-P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Wnioskowanie</a:t>
            </a: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Modus ponens		</a:t>
            </a:r>
            <a:endParaRPr kumimoji="0" lang="pl-PL" sz="2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a, a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</a:t>
            </a: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                                                                           b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1877130"/>
            <a:ext cx="88582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Zasada rezolucji	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(a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</a:rPr>
              <a:t> b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(a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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c)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:          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b,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b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6778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6786578" y="2643182"/>
            <a:ext cx="10438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b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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c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upa 21"/>
          <p:cNvGrpSpPr/>
          <p:nvPr/>
        </p:nvGrpSpPr>
        <p:grpSpPr>
          <a:xfrm>
            <a:off x="214282" y="4348879"/>
            <a:ext cx="8715404" cy="2196399"/>
            <a:chOff x="0" y="3777375"/>
            <a:chExt cx="8715404" cy="2196399"/>
          </a:xfrm>
        </p:grpSpPr>
        <p:grpSp>
          <p:nvGrpSpPr>
            <p:cNvPr id="15" name="Grupa 14"/>
            <p:cNvGrpSpPr/>
            <p:nvPr/>
          </p:nvGrpSpPr>
          <p:grpSpPr>
            <a:xfrm>
              <a:off x="171521" y="3777375"/>
              <a:ext cx="5929353" cy="923330"/>
              <a:chOff x="688098" y="3634499"/>
              <a:chExt cx="5072097" cy="923330"/>
            </a:xfrm>
          </p:grpSpPr>
          <p:sp>
            <p:nvSpPr>
              <p:cNvPr id="76802" name="Oval 2"/>
              <p:cNvSpPr>
                <a:spLocks noChangeArrowheads="1"/>
              </p:cNvSpPr>
              <p:nvPr/>
            </p:nvSpPr>
            <p:spPr bwMode="auto">
              <a:xfrm>
                <a:off x="785786" y="3643314"/>
                <a:ext cx="2336800" cy="90170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801" name="Oval 1"/>
              <p:cNvSpPr>
                <a:spLocks noChangeArrowheads="1"/>
              </p:cNvSpPr>
              <p:nvPr/>
            </p:nvSpPr>
            <p:spPr bwMode="auto">
              <a:xfrm>
                <a:off x="2143108" y="3643314"/>
                <a:ext cx="2786082" cy="90170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804" name="Rectangle 4"/>
              <p:cNvSpPr>
                <a:spLocks noChangeArrowheads="1"/>
              </p:cNvSpPr>
              <p:nvPr/>
            </p:nvSpPr>
            <p:spPr bwMode="auto">
              <a:xfrm>
                <a:off x="688098" y="3634499"/>
                <a:ext cx="5072097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/>
                </a:r>
                <a:br>
                  <a: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</a:br>
                <a:r>
                  <a:rPr kumimoji="0" lang="pl-PL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Objawy	</a:t>
                </a:r>
                <a:r>
                  <a:rPr kumimoji="0" lang="pl-PL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  <a:sym typeface="Symbol"/>
                  </a:rPr>
                  <a:t> </a:t>
                </a:r>
                <a:r>
                  <a:rPr kumimoji="0" lang="pl-PL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Diagnoza       </a:t>
                </a:r>
                <a:r>
                  <a:rPr kumimoji="0" lang="pl-PL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  <a:sym typeface="Symbol"/>
                  </a:rPr>
                  <a:t></a:t>
                </a:r>
                <a:r>
                  <a:rPr kumimoji="0" lang="pl-PL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Terapia</a:t>
                </a:r>
                <a:endPara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upa 15"/>
            <p:cNvGrpSpPr/>
            <p:nvPr/>
          </p:nvGrpSpPr>
          <p:grpSpPr>
            <a:xfrm>
              <a:off x="3857620" y="4770933"/>
              <a:ext cx="4857784" cy="1202841"/>
              <a:chOff x="785786" y="3342173"/>
              <a:chExt cx="4357718" cy="1202841"/>
            </a:xfrm>
          </p:grpSpPr>
          <p:sp>
            <p:nvSpPr>
              <p:cNvPr id="17" name="Oval 2"/>
              <p:cNvSpPr>
                <a:spLocks noChangeArrowheads="1"/>
              </p:cNvSpPr>
              <p:nvPr/>
            </p:nvSpPr>
            <p:spPr bwMode="auto">
              <a:xfrm>
                <a:off x="785786" y="3643314"/>
                <a:ext cx="2336800" cy="90170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Oval 1"/>
              <p:cNvSpPr>
                <a:spLocks noChangeArrowheads="1"/>
              </p:cNvSpPr>
              <p:nvPr/>
            </p:nvSpPr>
            <p:spPr bwMode="auto">
              <a:xfrm>
                <a:off x="2143108" y="3643314"/>
                <a:ext cx="2786082" cy="90170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785787" y="3342173"/>
                <a:ext cx="4357717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  <a:t/>
                </a:r>
                <a:br>
                  <a:rPr kumimoji="0" lang="pl-PL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rPr>
                </a:b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Dowody	 </a:t>
                </a:r>
                <a:r>
                  <a:rPr kumimoji="0" lang="pl-PL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  <a:sym typeface="Symbol"/>
                  </a:rPr>
                  <a:t></a:t>
                </a:r>
                <a:r>
                  <a:rPr kumimoji="0" lang="pl-PL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Wyrok       </a:t>
                </a:r>
                <a:r>
                  <a:rPr kumimoji="0" lang="pl-PL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  <a:sym typeface="Symbol"/>
                  </a:rPr>
                  <a:t></a:t>
                </a:r>
                <a:r>
                  <a:rPr kumimoji="0" lang="pl-PL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Kara</a:t>
                </a:r>
                <a:endParaRPr kumimoji="0" lang="pl-PL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0" name="Elipsa 19"/>
            <p:cNvSpPr/>
            <p:nvPr/>
          </p:nvSpPr>
          <p:spPr>
            <a:xfrm>
              <a:off x="0" y="3929066"/>
              <a:ext cx="1285884" cy="185738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Elipsa 20"/>
            <p:cNvSpPr/>
            <p:nvPr/>
          </p:nvSpPr>
          <p:spPr>
            <a:xfrm>
              <a:off x="7072330" y="4000504"/>
              <a:ext cx="1285884" cy="185738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Prostokąt 22"/>
          <p:cNvSpPr/>
          <p:nvPr/>
        </p:nvSpPr>
        <p:spPr>
          <a:xfrm>
            <a:off x="5780898" y="545907"/>
            <a:ext cx="3127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Schemat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wnioskowania</a:t>
            </a:r>
            <a:endParaRPr kumimoji="0" lang="pl-PL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142844" y="3571876"/>
            <a:ext cx="737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Ilustracja wykorzystania schematu wnioskowania Modus </a:t>
            </a:r>
            <a:r>
              <a:rPr kumimoji="0" lang="pl-PL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Ponens</a:t>
            </a:r>
            <a:r>
              <a:rPr kumimoji="0" lang="pl-PL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ChangeArrowheads="1"/>
          </p:cNvSpPr>
          <p:nvPr/>
        </p:nvSpPr>
        <p:spPr bwMode="auto">
          <a:xfrm>
            <a:off x="107504" y="1891437"/>
            <a:ext cx="7929618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p</a:t>
            </a:r>
            <a:r>
              <a:rPr kumimoji="0" lang="pl-PL" sz="2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– 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dzisiaj </a:t>
            </a:r>
            <a:r>
              <a:rPr kumimoji="0" lang="pl-PL" sz="2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jest niedziela</a:t>
            </a: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q</a:t>
            </a:r>
            <a:r>
              <a:rPr kumimoji="0" lang="pl-PL" sz="2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– mam wolny dzień</a:t>
            </a: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r>
              <a:rPr kumimoji="0" lang="pl-PL" sz="2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– jad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ę </a:t>
            </a:r>
            <a:r>
              <a:rPr kumimoji="0" lang="pl-PL" sz="2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na ryby</a:t>
            </a: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Jeżeli prawdą jest, że 		 </a:t>
            </a: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p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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q 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, 		oraz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	jeżeli prawdą jest, 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ż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e 	</a:t>
            </a: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q 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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r>
              <a:rPr kumimoji="0" lang="pl-PL" sz="2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Zatem: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w każdą niedzielę </a:t>
            </a: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jestem na rybach  </a:t>
            </a: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                   bo	           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p, p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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q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     </a:t>
            </a: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q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					q ,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q 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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endParaRPr kumimoji="0" lang="pl-PL" sz="22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  <a:sym typeface="Symbol"/>
              </a:rPr>
              <a:t>					       </a:t>
            </a: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r</a:t>
            </a:r>
            <a:endParaRPr kumimoji="0" lang="pl-PL" sz="22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20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	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0" name="Grupa 9"/>
          <p:cNvGrpSpPr/>
          <p:nvPr/>
        </p:nvGrpSpPr>
        <p:grpSpPr>
          <a:xfrm>
            <a:off x="1214430" y="671184"/>
            <a:ext cx="8215338" cy="1015664"/>
            <a:chOff x="428596" y="428603"/>
            <a:chExt cx="8215338" cy="1015664"/>
          </a:xfrm>
        </p:grpSpPr>
        <p:sp>
          <p:nvSpPr>
            <p:cNvPr id="2" name="Prostokąt 1"/>
            <p:cNvSpPr/>
            <p:nvPr/>
          </p:nvSpPr>
          <p:spPr>
            <a:xfrm>
              <a:off x="428596" y="428604"/>
              <a:ext cx="821533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 </a:t>
              </a:r>
              <a:r>
                <a:rPr kumimoji="0" lang="pl-PL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r>
                <a:rPr kumimoji="0" lang="pl-PL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 </a:t>
              </a:r>
              <a:r>
                <a:rPr kumimoji="0" lang="pl-PL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przyprostokątne,  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IF </a:t>
              </a:r>
              <a:r>
                <a:rPr kumimoji="0" lang="pl-PL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r>
                <a:rPr kumimoji="0" lang="pl-PL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i </a:t>
              </a:r>
              <a:r>
                <a:rPr kumimoji="0" lang="pl-PL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r>
                <a:rPr kumimoji="0" lang="pl-PL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przyprostokątne  </a:t>
              </a:r>
              <a:r>
                <a:rPr kumimoji="0" lang="pl-PL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		</a:t>
              </a:r>
              <a:r>
                <a:rPr kumimoji="0" lang="en-US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r>
                <a:rPr kumimoji="0" lang="en-US" sz="20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A</a:t>
              </a:r>
              <a:r>
                <a:rPr kumimoji="0" lang="en-US" sz="20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+ B</a:t>
              </a:r>
              <a:r>
                <a:rPr kumimoji="0" lang="en-US" sz="20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pl-PL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rostokąt 5"/>
            <p:cNvSpPr/>
            <p:nvPr/>
          </p:nvSpPr>
          <p:spPr>
            <a:xfrm>
              <a:off x="6125161" y="428603"/>
              <a:ext cx="1621445" cy="371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r>
                <a:rPr kumimoji="0" lang="en-US" sz="1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A</a:t>
              </a:r>
              <a:r>
                <a:rPr kumimoji="0" lang="en-US" sz="1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+ B</a:t>
              </a:r>
              <a:r>
                <a:rPr kumimoji="0" lang="en-US" sz="1800" b="1" i="1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pl-PL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Łącznik prosty 7"/>
            <p:cNvCxnSpPr/>
            <p:nvPr/>
          </p:nvCxnSpPr>
          <p:spPr>
            <a:xfrm>
              <a:off x="428596" y="800041"/>
              <a:ext cx="6572296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Łącznik prosty 10"/>
          <p:cNvCxnSpPr/>
          <p:nvPr/>
        </p:nvCxnSpPr>
        <p:spPr>
          <a:xfrm>
            <a:off x="3786198" y="5661248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4716016" y="6370591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501284" y="6474473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E5A88-7BC7-4173-BA3C-65B4C2B37C9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Tak na co dzień wykorzystujemy schemat wnioskowania Modus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Ponens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0" y="1520001"/>
            <a:ext cx="8929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Tak na co dzień wnioskujemy wykorzystując schemat Modus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Ponens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5081</Words>
  <Application>Microsoft Office PowerPoint</Application>
  <PresentationFormat>Pokaz na ekranie (4:3)</PresentationFormat>
  <Paragraphs>617</Paragraphs>
  <Slides>42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42</vt:i4>
      </vt:variant>
    </vt:vector>
  </HeadingPairs>
  <TitlesOfParts>
    <vt:vector size="50" baseType="lpstr">
      <vt:lpstr>Arial</vt:lpstr>
      <vt:lpstr>Calibri</vt:lpstr>
      <vt:lpstr>Symbol</vt:lpstr>
      <vt:lpstr>SymbolMT</vt:lpstr>
      <vt:lpstr>Times New Roman</vt:lpstr>
      <vt:lpstr>Motyw pakietu Office</vt:lpstr>
      <vt:lpstr>Slajd programu Microsoft PowerPoint</vt:lpstr>
      <vt:lpstr>Slajd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MATEMATYKA DYSKRETNA 2009/2010</dc:title>
  <dc:creator>zb</dc:creator>
  <cp:lastModifiedBy>Banaszak</cp:lastModifiedBy>
  <cp:revision>374</cp:revision>
  <dcterms:created xsi:type="dcterms:W3CDTF">2009-10-04T14:37:33Z</dcterms:created>
  <dcterms:modified xsi:type="dcterms:W3CDTF">2021-11-15T15:36:18Z</dcterms:modified>
</cp:coreProperties>
</file>