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27" r:id="rId2"/>
    <p:sldId id="445" r:id="rId3"/>
    <p:sldId id="428" r:id="rId4"/>
    <p:sldId id="270" r:id="rId5"/>
    <p:sldId id="429" r:id="rId6"/>
    <p:sldId id="451" r:id="rId7"/>
    <p:sldId id="452" r:id="rId8"/>
    <p:sldId id="430" r:id="rId9"/>
    <p:sldId id="431" r:id="rId10"/>
    <p:sldId id="439" r:id="rId11"/>
    <p:sldId id="433" r:id="rId12"/>
    <p:sldId id="434" r:id="rId13"/>
    <p:sldId id="435" r:id="rId14"/>
    <p:sldId id="436" r:id="rId15"/>
    <p:sldId id="437" r:id="rId16"/>
    <p:sldId id="438" r:id="rId17"/>
    <p:sldId id="441" r:id="rId18"/>
    <p:sldId id="442" r:id="rId19"/>
    <p:sldId id="443" r:id="rId20"/>
    <p:sldId id="446" r:id="rId21"/>
    <p:sldId id="447" r:id="rId22"/>
    <p:sldId id="448" r:id="rId23"/>
    <p:sldId id="449" r:id="rId24"/>
    <p:sldId id="450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9205" autoAdjust="0"/>
  </p:normalViewPr>
  <p:slideViewPr>
    <p:cSldViewPr>
      <p:cViewPr varScale="1">
        <p:scale>
          <a:sx n="69" d="100"/>
          <a:sy n="69" d="100"/>
        </p:scale>
        <p:origin x="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DD79-1153-4ABA-B684-C0FC18EFD5E2}" type="datetimeFigureOut">
              <a:rPr lang="pl-PL" smtClean="0"/>
              <a:pPr/>
              <a:t>02.10.2022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6375-C6BF-4096-8947-D6C304E9B65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586375-C6BF-4096-8947-D6C304E9B658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15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540B-0922-4C37-A0B9-05606E1AC257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2F92-3DB0-4296-BC18-4104FCB7E9DC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789-E7C4-46DC-AE7D-64AF4C8484FE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3C80-903B-457A-9ABC-DFC15451F1B9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C03-0E3A-4CC2-8D75-972B262A3534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81C-ED17-421E-888C-C8A0D4849C5D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CEFC-B6D0-447E-A238-128E8B227F31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B51-EC14-4426-9DDC-E2E1959A4BEE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A420-3C28-4320-A288-8495CA0AC10B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8FE3-CB0E-4F4C-A70C-6C60635F27BB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938-774F-4C45-A406-57E67F074B85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4EE9-8DC3-4294-847C-B041A820A4E4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217089" name="Rectangle 1"/>
          <p:cNvSpPr>
            <a:spLocks noChangeArrowheads="1"/>
          </p:cNvSpPr>
          <p:nvPr/>
        </p:nvSpPr>
        <p:spPr bwMode="auto">
          <a:xfrm>
            <a:off x="0" y="0"/>
            <a:ext cx="89297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ZBIORY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Pojęcie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zbioru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zaliczamy do pojęć pierwotnych. Zamiast zbiór mówimy też w pewnych przypadkach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klasa, przestrzeń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lub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rodzina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Dawniej zamiast zbiór mówiono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mnogość.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Twórcą teorii zbiorów był Georg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Cantor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(1845 – 1918).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Symbolem {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20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20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... a</a:t>
            </a:r>
            <a:r>
              <a:rPr kumimoji="0" lang="pl-PL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}, 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20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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</a:t>
            </a:r>
            <a:r>
              <a:rPr kumimoji="0" lang="pl-PL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dla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 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j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oznaczamy zbiór o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elementach: 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sz="20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sz="20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,...a</a:t>
            </a:r>
            <a:r>
              <a:rPr kumimoji="0" lang="pl-PL" sz="20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Jest to zbiór skończony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elementowy.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48661"/>
            <a:ext cx="857256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ZBIORY LICZBOWE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 liczb naturalnych: 1, 2, 3 , 4 , 5 , ...	</a:t>
            </a: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- 	</a:t>
            </a:r>
            <a:r>
              <a:rPr kumimoji="0" lang="pl-PL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{1, 2, 3 , 4 , 5 , ...}</a:t>
            </a:r>
            <a:endParaRPr kumimoji="0" lang="pl-PL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 liczb wymiernych: 1/2, </a:t>
            </a:r>
            <a:r>
              <a:rPr kumimoji="0" lang="pl-PL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/3 , 4/</a:t>
            </a:r>
            <a:r>
              <a:rPr kumimoji="0" lang="pl-PL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5/6 , ...</a:t>
            </a: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-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{1/2, </a:t>
            </a:r>
            <a:r>
              <a:rPr kumimoji="0" lang="pl-PL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/3 , 4/</a:t>
            </a:r>
            <a:r>
              <a:rPr kumimoji="0" lang="pl-PL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5/6 , ...}</a:t>
            </a:r>
            <a:endParaRPr lang="pl-PL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 liczb niewymiernych: </a:t>
            </a:r>
            <a:r>
              <a:rPr kumimoji="0" lang="pl-PL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</a:t>
            </a:r>
            <a:r>
              <a:rPr kumimoji="0" lang="pl-PL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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e ,...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-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Zbiór liczb rzeczywistych 			-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endParaRPr lang="pl-PL" b="1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Zbiór liczb całkowitych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-	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68968"/>
            <a:ext cx="5786478" cy="188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214282" y="357166"/>
            <a:ext cx="842968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Bądź też wreszcie wykazując jej fałszywość przez wskazanie kontrprzykładu: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 \ (B \ C) = (A \ B) \ C</a:t>
            </a:r>
            <a:endParaRPr lang="pl-PL" sz="20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A = {1,2,…,11,12};  B = {7,8};  C = {9,10}</a:t>
            </a:r>
            <a:endParaRPr lang="pl-PL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Lewa strona:</a:t>
            </a: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A \ (B \ C) = {1,2,…,11,12} \ ({7,8}\{9,10}) = {1,2,…,11,12} \ {7,8} = </a:t>
            </a:r>
            <a:endParaRPr lang="pl-PL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			= {1,2,3,4,5,6,9,10,11,12}</a:t>
            </a:r>
            <a:endParaRPr lang="pl-PL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Prawa strona</a:t>
            </a: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(A \ B) \ C) = ({1,2,…,11,12} \ {7,8}) \ {9,10} = </a:t>
            </a:r>
            <a:endParaRPr lang="pl-PL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= {1,2,3,4,5,6,9,10,11,12}\ {9,10} = {1,2,3,4,5,6,11,12}</a:t>
            </a:r>
            <a:endParaRPr lang="pl-PL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Ostatecznie:</a:t>
            </a: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A \ (B \ C) = (A \ B) \ C</a:t>
            </a: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{1,2,3,4,5,6,9,10,11,12} = {1,2,3,4,5,6,11,12}</a:t>
            </a:r>
            <a:endParaRPr lang="pl-PL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785818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Wypisz po kilka elementów z następujących zbiorów: 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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n jest podzielna przez 5}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 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}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{1/n 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{1,2,3,4}}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 x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 : x = k/n  i  k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{1,2}  i  n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{1,2,4,8} }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2500306"/>
            <a:ext cx="757242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2.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Jaka jest liczba elementów podanych poniżej zbiorów? 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{n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 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2}, 		{x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Z: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2}, 	{x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2}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{n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jest liczbą pierwszą, niewiększą niż 10}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{n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jest potęgą 2}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{x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Z: |x| &lt;10}, {x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R: |x| &lt;10}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{n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 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jest liczbą parzystą i liczbą podzielną przez 3}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5072074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3. Niech U={n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N: n &lt; 20} będzie ustalonym uniwersum i niech A i B będą jego    podzbiorami takimi, że  A= {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2n+1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n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i n &lt; 6},	 B = {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3n+2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n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i n &lt; 6}.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Wyznacz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elementy zbiorów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lang="pl-PL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B,  A </a:t>
            </a:r>
            <a:r>
              <a:rPr lang="pl-PL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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B,  A \ B, 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\ A,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316417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\ B  =  B \ A 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400" b="1" dirty="0" smtClean="0"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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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 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 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	</a:t>
            </a:r>
            <a:r>
              <a:rPr kumimoji="0" lang="pl-P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 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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A 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 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b) 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b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 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		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 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-714412" y="428604"/>
            <a:ext cx="9501254" cy="552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895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Sprawdź: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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A 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b="1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Niech A = {1,2,3,4,8,16}, B = {2,4,6,8,10} ,</a:t>
            </a:r>
            <a:r>
              <a:rPr kumimoji="0" lang="pl-P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 = {1,3,7,15}. </a:t>
            </a:r>
            <a:endParaRPr lang="pl-PL" sz="2400" b="1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Wyznacz: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A \ C 				B 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A 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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A 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`		C \ (B \ A)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B 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A 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(B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428868"/>
            <a:ext cx="88582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/>
              <a:t>Iloczyn kartezjański zbiorów </a:t>
            </a:r>
            <a:r>
              <a:rPr lang="pl-PL" sz="2200" b="1" dirty="0" smtClean="0"/>
              <a:t>(produkt)</a:t>
            </a:r>
            <a:endParaRPr lang="pl-PL" b="1" dirty="0" smtClean="0"/>
          </a:p>
          <a:p>
            <a:r>
              <a:rPr lang="pl-PL" sz="2000" dirty="0" smtClean="0"/>
              <a:t>Dla dowolnych zbiorów </a:t>
            </a:r>
            <a:r>
              <a:rPr lang="pl-PL" sz="2000" b="1" dirty="0" smtClean="0"/>
              <a:t>A, B  iloczynem kartezjańskim  </a:t>
            </a:r>
            <a:r>
              <a:rPr lang="pl-PL" sz="2000" dirty="0" smtClean="0"/>
              <a:t>nazywamy zbiór wszystkich par uporządkowanych (a, b) takich, że </a:t>
            </a:r>
            <a:r>
              <a:rPr lang="pl-PL" sz="2000" b="1" dirty="0" smtClean="0"/>
              <a:t>a</a:t>
            </a:r>
            <a:r>
              <a:rPr lang="pl-PL" sz="2000" b="1" dirty="0" smtClean="0">
                <a:sym typeface="Symbol"/>
              </a:rPr>
              <a:t>  </a:t>
            </a:r>
            <a:r>
              <a:rPr lang="pl-PL" sz="2000" b="1" dirty="0" smtClean="0"/>
              <a:t>A </a:t>
            </a:r>
            <a:r>
              <a:rPr lang="pl-PL" sz="2000" dirty="0" smtClean="0"/>
              <a:t>i</a:t>
            </a:r>
            <a:r>
              <a:rPr lang="pl-PL" sz="2000" b="1" dirty="0" smtClean="0"/>
              <a:t> b</a:t>
            </a:r>
            <a:r>
              <a:rPr lang="pl-PL" sz="2000" b="1" dirty="0" smtClean="0">
                <a:sym typeface="Symbol"/>
              </a:rPr>
              <a:t>  </a:t>
            </a:r>
            <a:r>
              <a:rPr lang="pl-PL" sz="2000" b="1" dirty="0" smtClean="0"/>
              <a:t>B</a:t>
            </a:r>
          </a:p>
          <a:p>
            <a:endParaRPr lang="pl-PL" sz="2000" b="1" dirty="0" smtClean="0"/>
          </a:p>
          <a:p>
            <a:r>
              <a:rPr lang="pl-PL" sz="2000" b="1" dirty="0" smtClean="0"/>
              <a:t>		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  <a:sym typeface="Symbol"/>
              </a:rPr>
              <a:t> 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</a:rPr>
              <a:t>B = {(</a:t>
            </a:r>
            <a:r>
              <a:rPr lang="pl-PL" sz="2400" b="1" i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</a:rPr>
              <a:t>) : a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</a:rPr>
              <a:t>A  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  <a:sym typeface="Symbol"/>
              </a:rPr>
              <a:t>  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pl-PL" sz="2400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pl-PL" dirty="0" smtClean="0"/>
          </a:p>
          <a:p>
            <a:r>
              <a:rPr lang="pl-PL" sz="2000" dirty="0" smtClean="0"/>
              <a:t>Produkt dowolnej, skończonej rodziny zbiorów</a:t>
            </a:r>
          </a:p>
          <a:p>
            <a:endParaRPr lang="pl-PL" i="1" dirty="0" smtClean="0"/>
          </a:p>
          <a:p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1</a:t>
            </a:r>
            <a:r>
              <a:rPr lang="pl-PL" sz="2000" b="1" i="1" baseline="-25000" dirty="0" smtClean="0"/>
              <a:t> </a:t>
            </a:r>
            <a:r>
              <a:rPr lang="pl-PL" sz="2000" b="1" i="1" dirty="0" smtClean="0">
                <a:sym typeface="Symbol"/>
              </a:rPr>
              <a:t> </a:t>
            </a:r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2</a:t>
            </a:r>
            <a:r>
              <a:rPr lang="pl-PL" sz="2000" b="1" i="1" baseline="-25000" dirty="0" smtClean="0"/>
              <a:t> </a:t>
            </a:r>
            <a:r>
              <a:rPr lang="pl-PL" sz="2000" b="1" i="1" dirty="0" smtClean="0">
                <a:sym typeface="Symbol"/>
              </a:rPr>
              <a:t> </a:t>
            </a:r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3</a:t>
            </a:r>
            <a:r>
              <a:rPr lang="pl-PL" sz="2000" b="1" i="1" baseline="-25000" dirty="0" smtClean="0"/>
              <a:t> </a:t>
            </a:r>
            <a:r>
              <a:rPr lang="pl-PL" sz="2000" b="1" i="1" dirty="0" err="1" smtClean="0">
                <a:sym typeface="Symbol"/>
              </a:rPr>
              <a:t></a:t>
            </a:r>
            <a:r>
              <a:rPr lang="pl-PL" sz="2000" b="1" i="1" dirty="0" err="1" smtClean="0"/>
              <a:t>...</a:t>
            </a:r>
            <a:r>
              <a:rPr lang="pl-PL" sz="2000" b="1" i="1" dirty="0" err="1" smtClean="0">
                <a:sym typeface="Symbol"/>
              </a:rPr>
              <a:t></a:t>
            </a:r>
            <a:r>
              <a:rPr lang="pl-PL" sz="2000" b="1" i="1" dirty="0" smtClean="0">
                <a:sym typeface="Symbol"/>
              </a:rPr>
              <a:t> </a:t>
            </a:r>
            <a:r>
              <a:rPr lang="pl-PL" sz="2000" b="1" i="1" dirty="0" smtClean="0"/>
              <a:t>S</a:t>
            </a:r>
            <a:r>
              <a:rPr lang="pl-PL" sz="2000" b="1" i="1" baseline="-25000" dirty="0" smtClean="0"/>
              <a:t>n</a:t>
            </a:r>
            <a:r>
              <a:rPr lang="pl-PL" sz="2000" b="1" i="1" dirty="0" smtClean="0"/>
              <a:t> = { (</a:t>
            </a:r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1</a:t>
            </a:r>
            <a:r>
              <a:rPr lang="pl-PL" sz="2000" b="1" i="1" dirty="0" smtClean="0"/>
              <a:t>, </a:t>
            </a:r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2</a:t>
            </a:r>
            <a:r>
              <a:rPr lang="pl-PL" sz="2000" b="1" i="1" dirty="0" smtClean="0"/>
              <a:t>, </a:t>
            </a:r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3</a:t>
            </a:r>
            <a:r>
              <a:rPr lang="pl-PL" sz="2000" b="1" i="1" dirty="0" smtClean="0"/>
              <a:t>, ..., </a:t>
            </a:r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n</a:t>
            </a:r>
            <a:r>
              <a:rPr lang="pl-PL" sz="2000" b="1" i="1" dirty="0" smtClean="0"/>
              <a:t>) : </a:t>
            </a:r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k</a:t>
            </a:r>
            <a:r>
              <a:rPr lang="pl-PL" sz="2000" b="1" i="1" dirty="0" err="1" smtClean="0">
                <a:sym typeface="Symbol"/>
              </a:rPr>
              <a:t></a:t>
            </a:r>
            <a:r>
              <a:rPr lang="pl-PL" sz="2000" b="1" i="1" dirty="0" smtClean="0">
                <a:sym typeface="Symbol"/>
              </a:rPr>
              <a:t> </a:t>
            </a:r>
            <a:r>
              <a:rPr lang="pl-PL" sz="2000" b="1" i="1" dirty="0" err="1" smtClean="0"/>
              <a:t>S</a:t>
            </a:r>
            <a:r>
              <a:rPr lang="pl-PL" sz="2000" b="1" i="1" baseline="-25000" dirty="0" err="1" smtClean="0"/>
              <a:t>k</a:t>
            </a:r>
            <a:r>
              <a:rPr lang="pl-PL" sz="2000" b="1" i="1" dirty="0" smtClean="0"/>
              <a:t> dla k = 1, 2, 3, ..., n }</a:t>
            </a:r>
          </a:p>
          <a:p>
            <a:endParaRPr lang="pl-PL" sz="2000" b="1" dirty="0" smtClean="0"/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 4</a:t>
            </a:r>
          </a:p>
          <a:p>
            <a:pPr lvl="2"/>
            <a:r>
              <a:rPr lang="pl-PL" sz="2000" b="1" i="1" dirty="0" smtClean="0"/>
              <a:t>{a} </a:t>
            </a:r>
            <a:r>
              <a:rPr lang="pl-PL" sz="2000" b="1" i="1" dirty="0" smtClean="0">
                <a:sym typeface="Symbol"/>
              </a:rPr>
              <a:t></a:t>
            </a:r>
            <a:r>
              <a:rPr lang="pl-PL" sz="2000" b="1" i="1" dirty="0" smtClean="0"/>
              <a:t> {b} = {(</a:t>
            </a:r>
            <a:r>
              <a:rPr lang="pl-PL" sz="2000" b="1" i="1" dirty="0" err="1" smtClean="0"/>
              <a:t>a,b</a:t>
            </a:r>
            <a:r>
              <a:rPr lang="pl-PL" sz="2000" b="1" i="1" dirty="0" smtClean="0"/>
              <a:t>)}</a:t>
            </a:r>
          </a:p>
          <a:p>
            <a:pPr lvl="2"/>
            <a:r>
              <a:rPr lang="pl-PL" sz="2000" b="1" i="1" dirty="0" smtClean="0"/>
              <a:t>{3} </a:t>
            </a:r>
            <a:r>
              <a:rPr lang="pl-PL" sz="2000" b="1" i="1" dirty="0" smtClean="0">
                <a:sym typeface="Symbol"/>
              </a:rPr>
              <a:t></a:t>
            </a:r>
            <a:r>
              <a:rPr lang="pl-PL" sz="2000" b="1" i="1" dirty="0" smtClean="0"/>
              <a:t> {</a:t>
            </a:r>
            <a:r>
              <a:rPr lang="pl-PL" sz="2000" b="1" i="1" dirty="0" err="1" smtClean="0"/>
              <a:t>a,b</a:t>
            </a:r>
            <a:r>
              <a:rPr lang="pl-PL" sz="2000" b="1" i="1" dirty="0" smtClean="0"/>
              <a:t>} = {(</a:t>
            </a:r>
            <a:r>
              <a:rPr lang="pl-PL" sz="2000" b="1" i="1" dirty="0" err="1" smtClean="0"/>
              <a:t>3,a</a:t>
            </a:r>
            <a:r>
              <a:rPr lang="pl-PL" sz="2000" b="1" i="1" dirty="0" smtClean="0"/>
              <a:t>), (</a:t>
            </a:r>
            <a:r>
              <a:rPr lang="pl-PL" sz="2000" b="1" i="1" dirty="0" err="1" smtClean="0"/>
              <a:t>3,b</a:t>
            </a:r>
            <a:r>
              <a:rPr lang="pl-PL" sz="2000" b="1" i="1" dirty="0" smtClean="0"/>
              <a:t>)}</a:t>
            </a:r>
          </a:p>
          <a:p>
            <a:pPr lvl="2"/>
            <a:r>
              <a:rPr lang="pt-BR" sz="2000" b="1" i="1" dirty="0" smtClean="0"/>
              <a:t>{1,2} </a:t>
            </a:r>
            <a:r>
              <a:rPr lang="pt-BR" sz="2000" b="1" i="1" dirty="0" smtClean="0">
                <a:sym typeface="Symbol"/>
              </a:rPr>
              <a:t></a:t>
            </a:r>
            <a:r>
              <a:rPr lang="pt-BR" sz="2000" b="1" i="1" dirty="0" smtClean="0"/>
              <a:t> {a,b} = {(1,a), (1,b), (2,a), (2,b)}</a:t>
            </a:r>
            <a:endParaRPr lang="pl-PL" sz="2000" b="1" i="1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89297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Zbiór potęgowy  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zbioru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 zbiór wszystkich podzbiorów zbioru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 3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={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 ;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=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{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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{a}, {b} , 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}} ,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|S| = 2,	|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(S)| = 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 { a } to P({a}) = { </a:t>
            </a:r>
            <a:r>
              <a:rPr lang="pl-PL" sz="2000" dirty="0" smtClean="0">
                <a:latin typeface="Arial" pitchFamily="34" charset="0"/>
                <a:cs typeface="Arial" pitchFamily="34" charset="0"/>
                <a:sym typeface="Symbol"/>
              </a:rPr>
              <a:t>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{a} }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 { a, b, c } to P({ a, b, c }) = { </a:t>
            </a:r>
            <a:r>
              <a:rPr lang="pl-PL" sz="2000" dirty="0" smtClean="0">
                <a:latin typeface="Arial" pitchFamily="34" charset="0"/>
                <a:cs typeface="Arial" pitchFamily="34" charset="0"/>
                <a:sym typeface="Symbol"/>
              </a:rPr>
              <a:t>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{a}, {b}, {c}, {a, b}, {a, c}, {b, c}, {a, b, c} }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85728"/>
            <a:ext cx="83582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Wprowadzimy oznaczenia dla pewnych szczególnych podzbiorów zbioru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nazywanych przedziałami. </a:t>
            </a:r>
            <a:endParaRPr lang="pl-PL" dirty="0" smtClean="0"/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			Dla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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gdzie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a &lt; b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określamy:</a:t>
            </a:r>
          </a:p>
          <a:p>
            <a:pPr>
              <a:lnSpc>
                <a:spcPct val="200000"/>
              </a:lnSpc>
            </a:pP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{ x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R : a &lt; x &lt; b } = (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przedział otwarty</a:t>
            </a:r>
          </a:p>
          <a:p>
            <a:pPr>
              <a:lnSpc>
                <a:spcPct val="200000"/>
              </a:lnSpc>
            </a:pP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{ x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R : a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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x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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 b } = [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przedział domknięty</a:t>
            </a:r>
          </a:p>
          <a:p>
            <a:pPr>
              <a:lnSpc>
                <a:spcPct val="200000"/>
              </a:lnSpc>
            </a:pP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{ x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R : a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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 x &lt; b } = [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przedział prawostronnie otwarty</a:t>
            </a:r>
          </a:p>
          <a:p>
            <a:pPr>
              <a:lnSpc>
                <a:spcPct val="200000"/>
              </a:lnSpc>
            </a:pP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{ x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 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R : a &lt; x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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 b } = (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przedział prawostronnie domknięty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214282" y="4071942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Oraz szczególnego rodzaju zbiory: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i="1" baseline="30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które wykorzystuje się w matematyce do badania języków.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85720" y="4919008"/>
            <a:ext cx="86439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Alfabet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 to skończony zbiór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, którego elementami są symbole zwane literami alfabetu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Słowem danego alfabetu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nazywamy dowolny skończony ciąg liter tego zbioru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2844" y="142852"/>
            <a:ext cx="9001156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Zbiór wszystkich słów zbudowanych z elementów zbioru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oznaczamy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*.</a:t>
            </a:r>
          </a:p>
          <a:p>
            <a:endParaRPr lang="pl-PL" sz="2000" b="1" i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jest zbiorem nieskończonym o mocy </a:t>
            </a:r>
            <a:r>
              <a:rPr lang="de-DE" sz="2000" b="1" i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</a:t>
            </a:r>
            <a:r>
              <a:rPr lang="pl-PL" sz="2000" b="1" i="1" baseline="-30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0</a:t>
            </a:r>
            <a:r>
              <a:rPr lang="pl-PL" sz="2000" i="1" baseline="-30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pl-PL" sz="2000" b="1" i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= |N|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Dowolny podzbiór zbioru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  <a:sym typeface="Symbol"/>
              </a:rPr>
              <a:t>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nazywamy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językiem nad alfabetem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endParaRPr lang="pl-PL" sz="2000" b="1" i="1" dirty="0" smtClean="0"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r>
              <a:rPr lang="pl-PL" sz="2000" b="1" i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Zbiór wszystkich języków </a:t>
            </a:r>
            <a:r>
              <a:rPr lang="de-DE" sz="2000" b="1" i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pl-PL" sz="2000" b="1" i="1" baseline="30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*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jakie można zbudować na skończonym </a:t>
            </a:r>
          </a:p>
          <a:p>
            <a:pPr lvl="0" algn="just" eaLnBrk="0" fontAlgn="base" hangingPunct="0"/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alfabecie </a:t>
            </a:r>
            <a:r>
              <a:rPr lang="pl-PL" sz="2000" b="1" i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de-DE" sz="2000" b="1" i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lang="de-DE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pl-PL" sz="2000" b="1" i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jest mocy 2</a:t>
            </a:r>
            <a:r>
              <a:rPr lang="de-DE" sz="2000" b="1" i="1" baseline="30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</a:t>
            </a:r>
            <a:r>
              <a:rPr lang="pl-PL" sz="2000" b="1" i="1" baseline="30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o</a:t>
            </a:r>
            <a:endParaRPr lang="pl-PL" sz="2000" b="1" i="1" baseline="30000" dirty="0" smtClean="0"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endParaRPr lang="pl-PL" sz="2000" b="1" dirty="0" smtClean="0"/>
          </a:p>
          <a:p>
            <a:endParaRPr lang="pl-PL" sz="2000" b="1" dirty="0" smtClean="0"/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Słowo puste  - 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  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(ciąg nie zawierający liter );    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analogia do zbioru pustego.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 5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Jeżeli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{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}, to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*= {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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a, b, aa,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abb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aaa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babb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... }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Jeżeli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{ a }, to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*= {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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a, aa,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aaa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aaaa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... }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Jeżeli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{ 0, 1, 2} , to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*= {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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0, 1, 2, 00, 01, 02, 11, 12, 20, 21, 22, 000, ... }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Jeżeli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{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} i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dł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(w) oznacza długość słowa w zbiorze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*, to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		A = { w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 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*: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dł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(w) = 2 } = { aa, ab,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ba }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0" y="327139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ZADANIA 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Niech A = {1,2,4,8,16}, B = {2,4,6,8,10}, C = {1,3,7,15}. Wyznacz: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a) 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 ;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e) 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C),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b) 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    	f) 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c)  A\C, 	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g) C\(B\A),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d)  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h) 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2.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Sprawdź prawdziwość: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C\(B\A) = (C\B)\A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(B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-9866" y="4112791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Niech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 = {1,2,3,4} 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Wyznacz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4.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Dane są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zbiory A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oraz ich moce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|A|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|B|.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Wyznacz moc zbioru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AxB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3801" y="5232965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 </a:t>
            </a:r>
            <a:r>
              <a:rPr kumimoji="0" lang="pl-PL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Niech </a:t>
            </a:r>
            <a:r>
              <a:rPr kumimoji="0" lang="pl-PL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= {1,2,3} </a:t>
            </a:r>
            <a:r>
              <a:rPr kumimoji="0" lang="pl-PL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</a:t>
            </a:r>
            <a:r>
              <a:rPr kumimoji="0" lang="pl-PL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B = {</a:t>
            </a:r>
            <a:r>
              <a:rPr kumimoji="0" lang="pl-PL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a,b</a:t>
            </a:r>
            <a:r>
              <a:rPr kumimoji="0" lang="pl-PL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}. Wyznacz </a:t>
            </a:r>
            <a:r>
              <a:rPr kumimoji="0" lang="pl-PL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AxB</a:t>
            </a:r>
            <a:endParaRPr kumimoji="0" lang="pl-PL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801" y="589258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6.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Posługując się diagramami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Venny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udowodnij następujące zawieranie się zbiorów: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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(A 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(B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107504" y="26064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6.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Posługując się diagramami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Venny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udowodnij następujące zawieranie się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zbiorów :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(B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7. Niech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= { a, b, aa,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aaa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bbb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}, 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 a, b },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	  B = {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w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dł. (w) 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}, C = {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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dł. (w) 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8. Wyznacz zbiory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: A 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C, A’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C, B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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\ B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dirty="0">
              <a:latin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9.</a:t>
            </a:r>
            <a:r>
              <a:rPr kumimoji="0" lang="pl-PL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Wyznacz moc zbioru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P(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10.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Wyznacz zbiory: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[0,3]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PMingLiU"/>
                <a:sym typeface="Symbol" pitchFamily="18" charset="2"/>
              </a:rPr>
              <a:t>\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[2,6];  {0,1}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929066"/>
            <a:ext cx="87105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11.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Wyznacz zbiór potęgowy zbioru wszystkich pierwiastków wymiernych równania:</a:t>
            </a:r>
            <a:r>
              <a:rPr kumimoji="0" lang="pl-PL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2 = 0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0" y="471488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12. W przestworzach istniej hotel </a:t>
            </a:r>
            <a:r>
              <a:rPr lang="pl-PL" b="1" i="1" dirty="0" smtClean="0"/>
              <a:t>INFINITY</a:t>
            </a:r>
            <a:r>
              <a:rPr lang="pl-PL" dirty="0" smtClean="0"/>
              <a:t>, który ma nieskończoną. liczbę   pokoi   </a:t>
            </a:r>
          </a:p>
          <a:p>
            <a:r>
              <a:rPr lang="pl-PL" dirty="0" smtClean="0"/>
              <a:t>       ponumerowanych liczbami </a:t>
            </a:r>
            <a:r>
              <a:rPr lang="pl-PL" b="1" dirty="0" smtClean="0"/>
              <a:t>1 , 2 , 3 , 4 , …</a:t>
            </a:r>
            <a:r>
              <a:rPr lang="pl-PL" dirty="0" smtClean="0"/>
              <a:t> Pewnego dnia w tym hotelu chciała się  zatrzymać</a:t>
            </a:r>
          </a:p>
          <a:p>
            <a:r>
              <a:rPr lang="pl-PL" dirty="0" smtClean="0"/>
              <a:t>       nieskończona delegacja Marsjan, ale niestety wszystkie pokoje  były zajęte. Poratuj dyrektora</a:t>
            </a:r>
          </a:p>
          <a:p>
            <a:r>
              <a:rPr lang="pl-PL" dirty="0" smtClean="0"/>
              <a:t>      tego hotelu I wskaż  mu, co ma zrobić, aby jednak znaleźć wolne pokoje dla całej delegacji </a:t>
            </a:r>
          </a:p>
          <a:p>
            <a:r>
              <a:rPr lang="pl-PL" dirty="0" smtClean="0"/>
              <a:t>       Marsjan.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370689" name="Rectangle 1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14. Posługując się diagramami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Venny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udowodnij następujące zawieranie się zbiorów: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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(A 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(B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0" y="1000108"/>
            <a:ext cx="80010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15. Sprawdź równoważności: 	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(p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0 ,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(q 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(q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-285784" y="2071678"/>
            <a:ext cx="892965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46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16. Uprość wyrażenia: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(p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p)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;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(q 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q)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(q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q)</a:t>
            </a:r>
          </a:p>
          <a:p>
            <a:pPr marL="0" marR="0" lvl="0" indent="2746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2746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17. Sprawdź, że następujące wyrażenia są tautologiami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lvl="2" indent="27463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(p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q)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2" indent="27463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(p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q)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 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q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2746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   (q 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q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0" y="3929066"/>
            <a:ext cx="87105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18. Wyznacz zbiór potęgowy zbioru wszystkich pierwiastków wymiernych równania:</a:t>
            </a:r>
            <a:r>
              <a:rPr kumimoji="0" lang="pl-PL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2 = 0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0" y="471488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19. W przestworzach istniej hotel </a:t>
            </a:r>
            <a:r>
              <a:rPr lang="pl-PL" b="1" i="1" dirty="0" smtClean="0"/>
              <a:t>INFINITY</a:t>
            </a:r>
            <a:r>
              <a:rPr lang="pl-PL" dirty="0" smtClean="0"/>
              <a:t>, który ma nieskończoną. liczbę   pokoi   </a:t>
            </a:r>
          </a:p>
          <a:p>
            <a:r>
              <a:rPr lang="pl-PL" dirty="0" smtClean="0"/>
              <a:t>       ponumerowanych liczbami </a:t>
            </a:r>
            <a:r>
              <a:rPr lang="pl-PL" b="1" dirty="0" smtClean="0"/>
              <a:t>1 , 2 , 3 , 4 , …</a:t>
            </a:r>
            <a:r>
              <a:rPr lang="pl-PL" dirty="0" smtClean="0"/>
              <a:t> Pewnego dnia w tym hotelu chciała się  zatrzymać</a:t>
            </a:r>
          </a:p>
          <a:p>
            <a:r>
              <a:rPr lang="pl-PL" dirty="0" smtClean="0"/>
              <a:t>       nieskończona delegacja Marsjan, ale niestety wszystkie pokoje  były zajęte. Poratuj dyrektora</a:t>
            </a:r>
          </a:p>
          <a:p>
            <a:r>
              <a:rPr lang="pl-PL" dirty="0" smtClean="0"/>
              <a:t>      tego hotelu I wskaż  mu, co ma zrobić, aby jednak znaleźć wolne pokoje dla całej delegacji </a:t>
            </a:r>
          </a:p>
          <a:p>
            <a:r>
              <a:rPr lang="pl-PL" dirty="0" smtClean="0"/>
              <a:t>       Marsjan.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785818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Wypisz po kilka elementów z następujących zbiorów: 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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n jest podzielna przez 5}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 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}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{1/n 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{1,2,3,4}}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 x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 : x = k/n  i  k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{1,2}  i  n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{1,2,4,8} }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2500306"/>
            <a:ext cx="757242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2.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Jaka jest liczba elementów podanych poniżej zbiorów? 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{n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 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2}, 		{x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Z: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2}, 	{x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2}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{n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jest liczbą pierwszą, niewiększą niż 10}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{n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jest potęgą 2}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{x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Z: |x| &lt;10}, {x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R: |x| &lt;10}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{n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 :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jest liczbą parzystą i liczbą podzielną przez 3}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5132053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3. Niech U={n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N: n &lt; 20} będzie ustalonym uniwersum i niech A i B będą jego       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podzbiorami takimi, że     A= {2n+1: n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i n &lt; 6}, B = {3n+2: n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i n &lt; 6}.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Wyznacz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elementy zbiorów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lang="pl-PL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B,  A </a:t>
            </a:r>
            <a:r>
              <a:rPr lang="pl-PL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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B,  A \ B, 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\ A, </a:t>
            </a:r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8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ShapeType="1"/>
          </p:cNvSpPr>
          <p:nvPr/>
        </p:nvSpPr>
        <p:spPr bwMode="auto">
          <a:xfrm flipV="1">
            <a:off x="6500826" y="1285860"/>
            <a:ext cx="904875" cy="111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1" name="AutoShape 1"/>
          <p:cNvSpPr>
            <a:spLocks noChangeShapeType="1"/>
          </p:cNvSpPr>
          <p:nvPr/>
        </p:nvSpPr>
        <p:spPr bwMode="auto">
          <a:xfrm flipV="1">
            <a:off x="6643702" y="2643182"/>
            <a:ext cx="1428760" cy="4571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892971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Wnioskowanie</a:t>
            </a: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Modus ponens		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      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a, 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                                                                                      b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000240"/>
            <a:ext cx="8858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Zasada rezolucji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(a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(a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r>
              <a:rPr kumimoji="0" lang="pl-PL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:           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6778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6786578" y="2643182"/>
            <a:ext cx="949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pl-PL" sz="2000" b="1" dirty="0" err="1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upa 21"/>
          <p:cNvGrpSpPr/>
          <p:nvPr/>
        </p:nvGrpSpPr>
        <p:grpSpPr>
          <a:xfrm>
            <a:off x="214282" y="4071942"/>
            <a:ext cx="8715404" cy="2473336"/>
            <a:chOff x="0" y="3500438"/>
            <a:chExt cx="8715404" cy="2473336"/>
          </a:xfrm>
        </p:grpSpPr>
        <p:grpSp>
          <p:nvGrpSpPr>
            <p:cNvPr id="15" name="Grupa 14"/>
            <p:cNvGrpSpPr/>
            <p:nvPr/>
          </p:nvGrpSpPr>
          <p:grpSpPr>
            <a:xfrm>
              <a:off x="285720" y="3500438"/>
              <a:ext cx="5929354" cy="1187452"/>
              <a:chOff x="785786" y="3357562"/>
              <a:chExt cx="5072098" cy="1187452"/>
            </a:xfrm>
          </p:grpSpPr>
          <p:sp>
            <p:nvSpPr>
              <p:cNvPr id="76802" name="Oval 2"/>
              <p:cNvSpPr>
                <a:spLocks noChangeArrowheads="1"/>
              </p:cNvSpPr>
              <p:nvPr/>
            </p:nvSpPr>
            <p:spPr bwMode="auto">
              <a:xfrm>
                <a:off x="785786" y="3643314"/>
                <a:ext cx="2336800" cy="90170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801" name="Oval 1"/>
              <p:cNvSpPr>
                <a:spLocks noChangeArrowheads="1"/>
              </p:cNvSpPr>
              <p:nvPr/>
            </p:nvSpPr>
            <p:spPr bwMode="auto">
              <a:xfrm>
                <a:off x="2143108" y="3643314"/>
                <a:ext cx="2786082" cy="90170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804" name="Rectangle 4"/>
              <p:cNvSpPr>
                <a:spLocks noChangeArrowheads="1"/>
              </p:cNvSpPr>
              <p:nvPr/>
            </p:nvSpPr>
            <p:spPr bwMode="auto">
              <a:xfrm>
                <a:off x="785787" y="3357562"/>
                <a:ext cx="5072097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/>
                </a:r>
                <a:br>
                  <a: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</a:b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Objawy	</a:t>
                </a: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  <a:sym typeface="Symbol"/>
                  </a:rPr>
                  <a:t> </a:t>
                </a: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Diagnoza       </a:t>
                </a: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  <a:sym typeface="Symbol"/>
                  </a:rPr>
                  <a:t></a:t>
                </a: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Terapia</a:t>
                </a:r>
                <a:endParaRPr kumimoji="0" lang="pl-PL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upa 15"/>
            <p:cNvGrpSpPr/>
            <p:nvPr/>
          </p:nvGrpSpPr>
          <p:grpSpPr>
            <a:xfrm>
              <a:off x="3857620" y="4786322"/>
              <a:ext cx="4857784" cy="1187452"/>
              <a:chOff x="785786" y="3357562"/>
              <a:chExt cx="4357718" cy="1187452"/>
            </a:xfrm>
          </p:grpSpPr>
          <p:sp>
            <p:nvSpPr>
              <p:cNvPr id="17" name="Oval 2"/>
              <p:cNvSpPr>
                <a:spLocks noChangeArrowheads="1"/>
              </p:cNvSpPr>
              <p:nvPr/>
            </p:nvSpPr>
            <p:spPr bwMode="auto">
              <a:xfrm>
                <a:off x="785786" y="3643314"/>
                <a:ext cx="2336800" cy="90170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1"/>
              <p:cNvSpPr>
                <a:spLocks noChangeArrowheads="1"/>
              </p:cNvSpPr>
              <p:nvPr/>
            </p:nvSpPr>
            <p:spPr bwMode="auto">
              <a:xfrm>
                <a:off x="2143108" y="3643314"/>
                <a:ext cx="2786082" cy="90170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785787" y="3357562"/>
                <a:ext cx="4357717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/>
                </a:r>
                <a:br>
                  <a: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</a:b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Dowody	 </a:t>
                </a: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  <a:sym typeface="Symbol"/>
                  </a:rPr>
                  <a:t></a:t>
                </a: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Wyrok       </a:t>
                </a: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  <a:sym typeface="Symbol"/>
                  </a:rPr>
                  <a:t></a:t>
                </a: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  Kara</a:t>
                </a:r>
                <a:endParaRPr kumimoji="0" lang="pl-PL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0" name="Elipsa 19"/>
            <p:cNvSpPr/>
            <p:nvPr/>
          </p:nvSpPr>
          <p:spPr>
            <a:xfrm>
              <a:off x="0" y="3929066"/>
              <a:ext cx="1285884" cy="185738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ipsa 20"/>
            <p:cNvSpPr/>
            <p:nvPr/>
          </p:nvSpPr>
          <p:spPr>
            <a:xfrm>
              <a:off x="7072330" y="4000504"/>
              <a:ext cx="1285884" cy="185738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Prostokąt 22"/>
          <p:cNvSpPr/>
          <p:nvPr/>
        </p:nvSpPr>
        <p:spPr>
          <a:xfrm>
            <a:off x="6000760" y="642918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Schemat wnioskowania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142844" y="3571876"/>
            <a:ext cx="737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Ilustracja wykorzystania schematu wnioskowania Modus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Ponens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2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214282" y="2143116"/>
            <a:ext cx="7929618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p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dzisiaj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jest niedziela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– mam wolny dzień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– jad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ę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na ryby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Jeżeli prawdą jest, że 		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p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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, 		oraz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	jeżeli prawdą jest,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ż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e 	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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Zatem: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w każdą niedzielę </a:t>
            </a: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jestem na rybach  </a:t>
            </a: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                   bo	          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p, p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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     </a:t>
            </a: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q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					q ,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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endParaRPr kumimoji="0" lang="pl-PL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					      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endParaRPr kumimoji="0" lang="pl-PL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	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1643042" y="500042"/>
            <a:ext cx="8286776" cy="1015663"/>
            <a:chOff x="357158" y="428604"/>
            <a:chExt cx="8286776" cy="1015663"/>
          </a:xfrm>
        </p:grpSpPr>
        <p:sp>
          <p:nvSpPr>
            <p:cNvPr id="2" name="Prostokąt 1"/>
            <p:cNvSpPr/>
            <p:nvPr/>
          </p:nvSpPr>
          <p:spPr>
            <a:xfrm>
              <a:off x="428596" y="428604"/>
              <a:ext cx="821533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</a:t>
              </a: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pl-PL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 </a:t>
              </a: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przyprostokątne,   </a:t>
              </a:r>
              <a:r>
                <a:rPr kumimoji="0" lang="pl-P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IF </a:t>
              </a:r>
              <a:r>
                <a:rPr kumimoji="0" lang="pl-PL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 </a:t>
              </a:r>
              <a:r>
                <a:rPr kumimoji="0" lang="pl-PL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przyprostokątne  </a:t>
              </a:r>
              <a:r>
                <a:rPr kumimoji="0" lang="pl-P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		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A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+ B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rostokąt 5"/>
            <p:cNvSpPr/>
            <p:nvPr/>
          </p:nvSpPr>
          <p:spPr>
            <a:xfrm>
              <a:off x="5857884" y="500042"/>
              <a:ext cx="12442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A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+ B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pl-PL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Łącznik prosty 7"/>
            <p:cNvCxnSpPr/>
            <p:nvPr/>
          </p:nvCxnSpPr>
          <p:spPr>
            <a:xfrm>
              <a:off x="357158" y="857232"/>
              <a:ext cx="6572296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Łącznik prosty 10"/>
          <p:cNvCxnSpPr/>
          <p:nvPr/>
        </p:nvCxnSpPr>
        <p:spPr>
          <a:xfrm>
            <a:off x="3857620" y="5357826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4714876" y="628652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Tak na co dzień wykorzystujemy schemat wnioskowania Modus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Ponens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0" y="1785926"/>
            <a:ext cx="8929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Tak na co dzień wnioskujemy wykorzystując schemat Modus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Ponens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7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AutoShape 7"/>
          <p:cNvSpPr>
            <a:spLocks noChangeShapeType="1"/>
          </p:cNvSpPr>
          <p:nvPr/>
        </p:nvSpPr>
        <p:spPr bwMode="auto">
          <a:xfrm>
            <a:off x="3857620" y="2285992"/>
            <a:ext cx="684213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2" name="AutoShape 8"/>
          <p:cNvSpPr>
            <a:spLocks noChangeShapeType="1"/>
          </p:cNvSpPr>
          <p:nvPr/>
        </p:nvSpPr>
        <p:spPr bwMode="auto">
          <a:xfrm>
            <a:off x="3857620" y="2214554"/>
            <a:ext cx="1565275" cy="201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5" name="AutoShape 1"/>
          <p:cNvSpPr>
            <a:spLocks noChangeShapeType="1"/>
          </p:cNvSpPr>
          <p:nvPr/>
        </p:nvSpPr>
        <p:spPr bwMode="auto">
          <a:xfrm flipV="1">
            <a:off x="3857621" y="2857495"/>
            <a:ext cx="642942" cy="4000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9" name="AutoShape 5"/>
          <p:cNvSpPr>
            <a:spLocks noChangeShapeType="1"/>
          </p:cNvSpPr>
          <p:nvPr/>
        </p:nvSpPr>
        <p:spPr bwMode="auto">
          <a:xfrm flipV="1">
            <a:off x="4714876" y="2500306"/>
            <a:ext cx="684213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8" name="AutoShape 4"/>
          <p:cNvSpPr>
            <a:spLocks noChangeShapeType="1"/>
          </p:cNvSpPr>
          <p:nvPr/>
        </p:nvSpPr>
        <p:spPr bwMode="auto">
          <a:xfrm flipV="1">
            <a:off x="3929058" y="3000372"/>
            <a:ext cx="2533650" cy="360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0" name="AutoShape 6"/>
          <p:cNvSpPr>
            <a:spLocks noChangeShapeType="1"/>
          </p:cNvSpPr>
          <p:nvPr/>
        </p:nvSpPr>
        <p:spPr bwMode="auto">
          <a:xfrm>
            <a:off x="5500694" y="2571744"/>
            <a:ext cx="928694" cy="3571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7" name="AutoShape 3"/>
          <p:cNvSpPr>
            <a:spLocks noChangeShapeType="1"/>
          </p:cNvSpPr>
          <p:nvPr/>
        </p:nvSpPr>
        <p:spPr bwMode="auto">
          <a:xfrm>
            <a:off x="4643438" y="2857496"/>
            <a:ext cx="2786082" cy="107157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6" name="AutoShape 2"/>
          <p:cNvSpPr>
            <a:spLocks noChangeShapeType="1"/>
          </p:cNvSpPr>
          <p:nvPr/>
        </p:nvSpPr>
        <p:spPr bwMode="auto">
          <a:xfrm>
            <a:off x="6643702" y="3071810"/>
            <a:ext cx="785818" cy="7858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785794"/>
            <a:ext cx="185178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Fakty: {a, b}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Baza wiedzy: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" y="1785926"/>
            <a:ext cx="22145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.	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2285993"/>
            <a:ext cx="2214546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R2.	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			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2714620"/>
            <a:ext cx="242886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R3.	b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R4.	c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     h? 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6500826" y="278605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5429256" y="228599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5643570" y="271462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3571868" y="20716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3643306" y="314324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3857620" y="257174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R2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29124" y="25717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429520" y="371475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4643438" y="235743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R1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6572264" y="335756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upa 28"/>
          <p:cNvGrpSpPr/>
          <p:nvPr/>
        </p:nvGrpSpPr>
        <p:grpSpPr>
          <a:xfrm>
            <a:off x="142844" y="4809168"/>
            <a:ext cx="3500462" cy="2048832"/>
            <a:chOff x="357158" y="4500570"/>
            <a:chExt cx="3500462" cy="2048832"/>
          </a:xfrm>
        </p:grpSpPr>
        <p:sp>
          <p:nvSpPr>
            <p:cNvPr id="25" name="pole tekstowe 24"/>
            <p:cNvSpPr txBox="1"/>
            <p:nvPr/>
          </p:nvSpPr>
          <p:spPr>
            <a:xfrm>
              <a:off x="357158" y="4500570"/>
              <a:ext cx="35004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1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r>
                <a:rPr kumimoji="0" lang="pl-PL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a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b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c 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1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r>
                <a:rPr kumimoji="0" lang="pl-PL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d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c 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357158" y="5072074"/>
              <a:ext cx="2191626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1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r>
                <a:rPr kumimoji="0" lang="pl-PL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f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d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x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rostokąt 26"/>
            <p:cNvSpPr/>
            <p:nvPr/>
          </p:nvSpPr>
          <p:spPr>
            <a:xfrm>
              <a:off x="1000100" y="5500702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h? 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Symbol zastępczy numeru slajdu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0" y="0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Przykład 7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0" y="4429132"/>
            <a:ext cx="7148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Czy z danych faktów {a, b} można wydedukować hipotezę h? </a:t>
            </a:r>
          </a:p>
        </p:txBody>
      </p:sp>
    </p:spTree>
    <p:extLst>
      <p:ext uri="{BB962C8B-B14F-4D97-AF65-F5344CB8AC3E}">
        <p14:creationId xmlns:p14="http://schemas.microsoft.com/office/powerpoint/2010/main" val="1669482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a 60"/>
          <p:cNvGrpSpPr/>
          <p:nvPr/>
        </p:nvGrpSpPr>
        <p:grpSpPr>
          <a:xfrm>
            <a:off x="214282" y="2357430"/>
            <a:ext cx="1571636" cy="1857388"/>
            <a:chOff x="0" y="785794"/>
            <a:chExt cx="838200" cy="1138256"/>
          </a:xfrm>
        </p:grpSpPr>
        <p:pic>
          <p:nvPicPr>
            <p:cNvPr id="125957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785794"/>
              <a:ext cx="819150" cy="171450"/>
            </a:xfrm>
            <a:prstGeom prst="rect">
              <a:avLst/>
            </a:prstGeom>
            <a:noFill/>
          </p:spPr>
        </p:pic>
        <p:pic>
          <p:nvPicPr>
            <p:cNvPr id="125956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971550"/>
              <a:ext cx="838200" cy="238125"/>
            </a:xfrm>
            <a:prstGeom prst="rect">
              <a:avLst/>
            </a:prstGeom>
            <a:noFill/>
          </p:spPr>
        </p:pic>
        <p:pic>
          <p:nvPicPr>
            <p:cNvPr id="125955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209675"/>
              <a:ext cx="828675" cy="238125"/>
            </a:xfrm>
            <a:prstGeom prst="rect">
              <a:avLst/>
            </a:prstGeom>
            <a:noFill/>
          </p:spPr>
        </p:pic>
        <p:pic>
          <p:nvPicPr>
            <p:cNvPr id="1259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447800"/>
              <a:ext cx="838200" cy="238125"/>
            </a:xfrm>
            <a:prstGeom prst="rect">
              <a:avLst/>
            </a:prstGeom>
            <a:noFill/>
          </p:spPr>
        </p:pic>
        <p:pic>
          <p:nvPicPr>
            <p:cNvPr id="125953" name="Picture 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685925"/>
              <a:ext cx="828675" cy="238125"/>
            </a:xfrm>
            <a:prstGeom prst="rect">
              <a:avLst/>
            </a:prstGeom>
            <a:noFill/>
          </p:spPr>
        </p:pic>
      </p:grp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0" y="1428736"/>
            <a:ext cx="32159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Baza faktów: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BF = {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e,f,g,h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} 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4508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7200" algn="l"/>
              </a:tabLst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45085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45085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4508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50850" y="2000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60" name="Grupa 59"/>
          <p:cNvGrpSpPr/>
          <p:nvPr/>
        </p:nvGrpSpPr>
        <p:grpSpPr>
          <a:xfrm>
            <a:off x="0" y="1785926"/>
            <a:ext cx="3429024" cy="523220"/>
            <a:chOff x="26787" y="928670"/>
            <a:chExt cx="3214710" cy="523220"/>
          </a:xfrm>
        </p:grpSpPr>
        <p:pic>
          <p:nvPicPr>
            <p:cNvPr id="125958" name="Picture 6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5951" y="1142984"/>
              <a:ext cx="936632" cy="214314"/>
            </a:xfrm>
            <a:prstGeom prst="rect">
              <a:avLst/>
            </a:prstGeom>
            <a:noFill/>
          </p:spPr>
        </p:pic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26787" y="928670"/>
              <a:ext cx="321471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49263" algn="l"/>
                  <a:tab pos="457200" algn="l"/>
                </a:tabLst>
                <a:defRPr/>
              </a:pPr>
              <a:endParaRPr kumimoji="0" lang="pl-PL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49263" algn="l"/>
                  <a:tab pos="457200" algn="l"/>
                </a:tabLst>
                <a:defRPr/>
              </a:pPr>
              <a:r>
                <a:rPr kumimoji="0" lang="pl-PL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Baza reguł: </a:t>
              </a: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BR = {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2906601" y="1000108"/>
              <a:ext cx="2143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49263" algn="l"/>
                  <a:tab pos="457200" algn="l"/>
                </a:tabLst>
                <a:defRPr/>
              </a:pP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}</a:t>
              </a:r>
              <a:endPara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upa 38"/>
          <p:cNvGrpSpPr/>
          <p:nvPr/>
        </p:nvGrpSpPr>
        <p:grpSpPr>
          <a:xfrm>
            <a:off x="3819506" y="3929066"/>
            <a:ext cx="5324494" cy="2662238"/>
            <a:chOff x="3000364" y="3714752"/>
            <a:chExt cx="5324494" cy="2662238"/>
          </a:xfrm>
        </p:grpSpPr>
        <p:grpSp>
          <p:nvGrpSpPr>
            <p:cNvPr id="125992" name="Group 40"/>
            <p:cNvGrpSpPr>
              <a:grpSpLocks/>
            </p:cNvGrpSpPr>
            <p:nvPr/>
          </p:nvGrpSpPr>
          <p:grpSpPr bwMode="auto">
            <a:xfrm>
              <a:off x="3000364" y="3714752"/>
              <a:ext cx="5324494" cy="2662238"/>
              <a:chOff x="2601" y="5995"/>
              <a:chExt cx="5964" cy="1851"/>
            </a:xfrm>
          </p:grpSpPr>
          <p:grpSp>
            <p:nvGrpSpPr>
              <p:cNvPr id="125993" name="Group 41"/>
              <p:cNvGrpSpPr>
                <a:grpSpLocks noChangeAspect="1"/>
              </p:cNvGrpSpPr>
              <p:nvPr/>
            </p:nvGrpSpPr>
            <p:grpSpPr bwMode="auto">
              <a:xfrm>
                <a:off x="3097" y="6134"/>
                <a:ext cx="4893" cy="1583"/>
                <a:chOff x="3097" y="5377"/>
                <a:chExt cx="6120" cy="1980"/>
              </a:xfrm>
            </p:grpSpPr>
            <p:sp>
              <p:nvSpPr>
                <p:cNvPr id="125994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3097" y="5557"/>
                  <a:ext cx="1560" cy="7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5" name="Line 4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97" y="6277"/>
                  <a:ext cx="1560" cy="9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6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217" y="5377"/>
                  <a:ext cx="38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7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217" y="7357"/>
                  <a:ext cx="38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8" name="Line 4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017" y="5557"/>
                  <a:ext cx="2040" cy="7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9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5017" y="6277"/>
                  <a:ext cx="2040" cy="9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000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7417" y="5377"/>
                  <a:ext cx="1800" cy="9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001" name="Line 4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417" y="6277"/>
                  <a:ext cx="1800" cy="10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6002" name="Text Box 50"/>
              <p:cNvSpPr txBox="1">
                <a:spLocks noChangeArrowheads="1"/>
              </p:cNvSpPr>
              <p:nvPr/>
            </p:nvSpPr>
            <p:spPr bwMode="auto">
              <a:xfrm>
                <a:off x="2601" y="5995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126003" name="Text Box 51"/>
              <p:cNvSpPr txBox="1">
                <a:spLocks noChangeArrowheads="1"/>
              </p:cNvSpPr>
              <p:nvPr/>
            </p:nvSpPr>
            <p:spPr bwMode="auto">
              <a:xfrm>
                <a:off x="2618" y="7486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126004" name="Text Box 52"/>
              <p:cNvSpPr txBox="1">
                <a:spLocks noChangeArrowheads="1"/>
              </p:cNvSpPr>
              <p:nvPr/>
            </p:nvSpPr>
            <p:spPr bwMode="auto">
              <a:xfrm>
                <a:off x="4057" y="6646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126005" name="Text Box 53"/>
              <p:cNvSpPr txBox="1">
                <a:spLocks noChangeArrowheads="1"/>
              </p:cNvSpPr>
              <p:nvPr/>
            </p:nvSpPr>
            <p:spPr bwMode="auto">
              <a:xfrm>
                <a:off x="5978" y="5995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26006" name="Text Box 54"/>
              <p:cNvSpPr txBox="1">
                <a:spLocks noChangeArrowheads="1"/>
              </p:cNvSpPr>
              <p:nvPr/>
            </p:nvSpPr>
            <p:spPr bwMode="auto">
              <a:xfrm>
                <a:off x="5995" y="7486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26007" name="Text Box 55"/>
              <p:cNvSpPr txBox="1">
                <a:spLocks noChangeArrowheads="1"/>
              </p:cNvSpPr>
              <p:nvPr/>
            </p:nvSpPr>
            <p:spPr bwMode="auto">
              <a:xfrm>
                <a:off x="7725" y="6646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0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</a:t>
                </a:r>
              </a:p>
            </p:txBody>
          </p:sp>
        </p:grpSp>
        <p:sp>
          <p:nvSpPr>
            <p:cNvPr id="34" name="pole tekstowe 33"/>
            <p:cNvSpPr txBox="1"/>
            <p:nvPr/>
          </p:nvSpPr>
          <p:spPr>
            <a:xfrm>
              <a:off x="5429256" y="392906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  <a:r>
                <a:rPr kumimoji="0" lang="pl-PL" sz="1800" b="0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pl-PL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7143768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  <a:r>
                <a:rPr kumimoji="0" lang="pl-PL" sz="1800" b="0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pl-PL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pole tekstowe 35"/>
            <p:cNvSpPr txBox="1"/>
            <p:nvPr/>
          </p:nvSpPr>
          <p:spPr>
            <a:xfrm>
              <a:off x="3857620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  <a:r>
                <a:rPr kumimoji="0" lang="pl-PL" sz="1800" b="0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pl-PL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pole tekstowe 36"/>
            <p:cNvSpPr txBox="1"/>
            <p:nvPr/>
          </p:nvSpPr>
          <p:spPr>
            <a:xfrm>
              <a:off x="5357818" y="571501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  <a:r>
                <a:rPr kumimoji="0" lang="pl-PL" sz="1800" b="0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pl-PL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Symbol zastępczy numeru slajd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Dany jest system ekspertowy o znanej bazie wiedzy składającej się z bazy faktów BF i bazy reguł BR.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Chcemy spytać: Czy prawdziwą jest teza, że fakty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e, f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(np. symptomy) pozwalają wykazać fakt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(np. uzasadnić diagnozę)?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Prostokąt 40"/>
          <p:cNvSpPr/>
          <p:nvPr/>
        </p:nvSpPr>
        <p:spPr>
          <a:xfrm>
            <a:off x="0" y="4643446"/>
            <a:ext cx="4572000" cy="18839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Odpowiedź brzmi TAK co ilustruje załączony graf ukazujący dwa alternatywne łańcuchy wnioskowania: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pl-PL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pl-PL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5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33651"/>
              </p:ext>
            </p:extLst>
          </p:nvPr>
        </p:nvGraphicFramePr>
        <p:xfrm>
          <a:off x="719138" y="377825"/>
          <a:ext cx="7019925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73" name="Slajd" r:id="rId3" imgW="3598468" imgH="2699017" progId="PowerPoint.Slide.12">
                  <p:embed/>
                </p:oleObj>
              </mc:Choice>
              <mc:Fallback>
                <p:oleObj name="Slajd" r:id="rId3" imgW="3598468" imgH="2699017" progId="PowerPoint.Slide.12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77825"/>
                        <a:ext cx="7019925" cy="4591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Przykład 8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4811219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Dana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jest baza faktów: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a, b, c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oraz baza reguł: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  and e,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g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 and c,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R3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 and b,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R4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  and e,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Czy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należy do bazy faktów (daje się wyprowadzić z ww. bazy)?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324609" name="Rectangle 1"/>
          <p:cNvSpPr>
            <a:spLocks noChangeArrowheads="1"/>
          </p:cNvSpPr>
          <p:nvPr/>
        </p:nvSpPr>
        <p:spPr bwMode="auto">
          <a:xfrm>
            <a:off x="0" y="-709038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Niech p(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będzie dowolną formą zdaniową określoną na zbiorze 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Symbolem { 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p(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} oznaczamy zbiór wszystkich elementów zbioru A, dla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których forma zdaniowa p(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jest zdaniem prawdziwym.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Przykład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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} = { 5,10,15, ...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8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+15=0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} = { 3,5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liczba N jest pierwsza i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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15} = { 2,3,5,7,11,13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+ 3: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 } = { 7, 11, 15, ...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 :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– liczba pierwsza } = { 2, 3, 5, 7,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857256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Działania na zbiorach (operatory sumy mnogościowej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,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iloczynu mnogościowego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itd.  łatwo  zdefiniować korzystając z wcześniej wprowadzonego języka (formalizmu) rachunku zdań: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214346" y="1071546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Suma mnogościowa	A 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=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	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Iloczyn mnogościowy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A 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=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	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Różnica mnogościowa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A \ B = C 	;	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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2786058"/>
            <a:ext cx="892971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Różnica symetryczna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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= C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  C = {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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} = {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\ B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\ A 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Zbiór pusty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A = 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[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Inkluzja dwóch zbiorów		( A 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8" name="Obraz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786322"/>
            <a:ext cx="785814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285720" y="5288340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 operatorów mnogościowych (działaniach na zbiorach) budować można wyrażenia (zdania) i jak poprzednio pytać się o ich prawdziwość lub nie: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Przykładowe zdania (wyrażenia, formuły) rachunku zbiorów: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pl-PL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W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	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W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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	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W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</a:p>
        </p:txBody>
      </p:sp>
      <p:sp>
        <p:nvSpPr>
          <p:cNvPr id="325633" name="Rectangle 1"/>
          <p:cNvSpPr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 2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Niech A = {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b, c, d }, B = {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d, e 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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= { a, b, c, d, e 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= { b, d 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\ B = { a, c 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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= { a, c, e }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325640" name="Object 8"/>
          <p:cNvGraphicFramePr>
            <a:graphicFrameLocks noChangeAspect="1"/>
          </p:cNvGraphicFramePr>
          <p:nvPr/>
        </p:nvGraphicFramePr>
        <p:xfrm>
          <a:off x="4754563" y="2571750"/>
          <a:ext cx="987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4" name="Równanie" r:id="rId3" imgW="622080" imgH="177480" progId="Equation.3">
                  <p:embed/>
                </p:oleObj>
              </mc:Choice>
              <mc:Fallback>
                <p:oleObj name="Równanie" r:id="rId3" imgW="62208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2571750"/>
                        <a:ext cx="9874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5634" name="Group 2"/>
          <p:cNvGrpSpPr>
            <a:grpSpLocks/>
          </p:cNvGrpSpPr>
          <p:nvPr/>
        </p:nvGrpSpPr>
        <p:grpSpPr bwMode="auto">
          <a:xfrm>
            <a:off x="5786446" y="3214686"/>
            <a:ext cx="2071702" cy="1428760"/>
            <a:chOff x="4777" y="7717"/>
            <a:chExt cx="1288" cy="1288"/>
          </a:xfrm>
        </p:grpSpPr>
        <p:sp>
          <p:nvSpPr>
            <p:cNvPr id="325639" name="Oval 7" descr="Jasny ukośny w górę"/>
            <p:cNvSpPr>
              <a:spLocks noChangeArrowheads="1"/>
            </p:cNvSpPr>
            <p:nvPr/>
          </p:nvSpPr>
          <p:spPr bwMode="auto">
            <a:xfrm>
              <a:off x="4777" y="7717"/>
              <a:ext cx="1288" cy="1288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638" name="Oval 6"/>
            <p:cNvSpPr>
              <a:spLocks noChangeArrowheads="1"/>
            </p:cNvSpPr>
            <p:nvPr/>
          </p:nvSpPr>
          <p:spPr bwMode="auto">
            <a:xfrm>
              <a:off x="5281" y="8165"/>
              <a:ext cx="644" cy="6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5113" y="7745"/>
              <a:ext cx="81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U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5636" name="Text Box 4"/>
            <p:cNvSpPr txBox="1">
              <a:spLocks noChangeArrowheads="1"/>
            </p:cNvSpPr>
            <p:nvPr/>
          </p:nvSpPr>
          <p:spPr bwMode="auto">
            <a:xfrm>
              <a:off x="4833" y="8193"/>
              <a:ext cx="560" cy="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A’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5635" name="Text Box 3"/>
            <p:cNvSpPr txBox="1">
              <a:spLocks noChangeArrowheads="1"/>
            </p:cNvSpPr>
            <p:nvPr/>
          </p:nvSpPr>
          <p:spPr bwMode="auto">
            <a:xfrm>
              <a:off x="5337" y="8277"/>
              <a:ext cx="532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25641" name="Rectangle 9"/>
          <p:cNvSpPr>
            <a:spLocks noChangeArrowheads="1"/>
          </p:cNvSpPr>
          <p:nvPr/>
        </p:nvSpPr>
        <p:spPr bwMode="auto">
          <a:xfrm>
            <a:off x="0" y="2214554"/>
            <a:ext cx="66795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Dopełnienie  zbioru  A ( do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przestrzeni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 )  oznaczamy A’ </a:t>
            </a:r>
            <a:endParaRPr kumimoji="0" lang="pl-PL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A’ = { 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</a:t>
            </a:r>
            <a:r>
              <a:rPr kumimoji="0" lang="pl-PL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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} :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</a:t>
            </a:r>
            <a:r>
              <a:rPr kumimoji="0" lang="pl-P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325642" name="Rectangle 10"/>
          <p:cNvSpPr>
            <a:spLocks noChangeArrowheads="1"/>
          </p:cNvSpPr>
          <p:nvPr/>
        </p:nvSpPr>
        <p:spPr bwMode="auto">
          <a:xfrm>
            <a:off x="0" y="638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5646" name="Rectangle 14"/>
          <p:cNvSpPr>
            <a:spLocks noChangeArrowheads="1"/>
          </p:cNvSpPr>
          <p:nvPr/>
        </p:nvSpPr>
        <p:spPr bwMode="auto">
          <a:xfrm>
            <a:off x="0" y="3071810"/>
            <a:ext cx="91440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Interpretacja geometryczna dopełnienia zbioru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Jeżeli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U=N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oraz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= {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2000" b="0" i="1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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}, to A’ =  1}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= { 1, 3, 5, … }, to A’ = { 2, 4,  6, … 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24944"/>
          </a:xfrm>
        </p:spPr>
        <p:txBody>
          <a:bodyPr>
            <a:normAutofit fontScale="90000"/>
          </a:bodyPr>
          <a:lstStyle/>
          <a:p>
            <a:pPr algn="l"/>
            <a:r>
              <a:rPr lang="pl-PL" sz="1800" b="1" dirty="0" smtClean="0"/>
              <a:t/>
            </a:r>
            <a:br>
              <a:rPr lang="pl-PL" sz="1800" b="1" dirty="0" smtClean="0"/>
            </a:br>
            <a:r>
              <a:rPr lang="pl-PL" sz="1800" b="1" dirty="0"/>
              <a:t/>
            </a:r>
            <a:br>
              <a:rPr lang="pl-PL" sz="1800" b="1" dirty="0"/>
            </a:br>
            <a:r>
              <a:rPr lang="pl-PL" sz="1800" b="1" dirty="0" smtClean="0"/>
              <a:t/>
            </a:r>
            <a:br>
              <a:rPr lang="pl-PL" sz="1800" b="1" dirty="0" smtClean="0"/>
            </a:br>
            <a:r>
              <a:rPr lang="pl-PL" sz="1800" b="1" dirty="0"/>
              <a:t/>
            </a:r>
            <a:br>
              <a:rPr lang="pl-PL" sz="1800" b="1" dirty="0"/>
            </a:br>
            <a:r>
              <a:rPr lang="pl-PL" sz="1800" b="1" dirty="0"/>
              <a:t/>
            </a:r>
            <a:br>
              <a:rPr lang="pl-PL" sz="1800" b="1" dirty="0"/>
            </a:br>
            <a:r>
              <a:rPr lang="pl-PL" sz="1800" b="1" dirty="0" smtClean="0"/>
              <a:t>Sprawdź</a:t>
            </a:r>
            <a:r>
              <a:rPr lang="pl-PL" sz="1800" b="1" dirty="0"/>
              <a:t>: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/>
              <a:t>		</a:t>
            </a:r>
            <a:r>
              <a:rPr lang="pl-PL" sz="2000" b="1" dirty="0" err="1" smtClean="0">
                <a:sym typeface="Symbol"/>
              </a:rPr>
              <a:t></a:t>
            </a:r>
            <a:r>
              <a:rPr lang="pl-PL" sz="2000" b="1" dirty="0" err="1"/>
              <a:t>x</a:t>
            </a:r>
            <a:r>
              <a:rPr lang="pl-PL" sz="2000" b="1" dirty="0"/>
              <a:t>: </a:t>
            </a:r>
            <a:r>
              <a:rPr lang="pl-PL" sz="2000" b="1" dirty="0" err="1"/>
              <a:t>x</a:t>
            </a:r>
            <a:r>
              <a:rPr lang="pl-PL" sz="2000" b="1" dirty="0" err="1">
                <a:sym typeface="Symbol"/>
              </a:rPr>
              <a:t></a:t>
            </a:r>
            <a:r>
              <a:rPr lang="pl-PL" sz="2000" b="1" dirty="0" err="1"/>
              <a:t>A</a:t>
            </a:r>
            <a:r>
              <a:rPr lang="pl-PL" sz="2000" b="1" dirty="0"/>
              <a:t> </a:t>
            </a:r>
            <a:r>
              <a:rPr lang="pl-PL" sz="2000" b="1" dirty="0">
                <a:sym typeface="Symbol"/>
              </a:rPr>
              <a:t></a:t>
            </a:r>
            <a:r>
              <a:rPr lang="pl-PL" sz="2000" b="1" dirty="0"/>
              <a:t> </a:t>
            </a:r>
            <a:r>
              <a:rPr lang="pl-PL" sz="2000" b="1" dirty="0" err="1"/>
              <a:t>x</a:t>
            </a:r>
            <a:r>
              <a:rPr lang="pl-PL" sz="2000" b="1" dirty="0" err="1">
                <a:sym typeface="Symbol"/>
              </a:rPr>
              <a:t></a:t>
            </a:r>
            <a:r>
              <a:rPr lang="pl-PL" sz="2000" b="1" dirty="0" err="1"/>
              <a:t>B</a:t>
            </a:r>
            <a:r>
              <a:rPr lang="pl-PL" sz="2000" b="1" dirty="0"/>
              <a:t> </a:t>
            </a:r>
            <a:r>
              <a:rPr lang="pl-PL" sz="2000" b="1" dirty="0">
                <a:sym typeface="Symbol"/>
              </a:rPr>
              <a:t></a:t>
            </a:r>
            <a:r>
              <a:rPr lang="pl-PL" sz="2000" b="1" dirty="0"/>
              <a:t> A </a:t>
            </a:r>
            <a:r>
              <a:rPr lang="pl-PL" sz="2000" b="1" dirty="0">
                <a:sym typeface="Symbol"/>
              </a:rPr>
              <a:t></a:t>
            </a:r>
            <a:r>
              <a:rPr lang="pl-PL" sz="2000" b="1" dirty="0"/>
              <a:t> B	;	</a:t>
            </a:r>
            <a:r>
              <a:rPr lang="pl-PL" sz="2000" b="1" dirty="0" err="1">
                <a:sym typeface="Symbol"/>
              </a:rPr>
              <a:t></a:t>
            </a:r>
            <a:r>
              <a:rPr lang="pl-PL" sz="2000" b="1" dirty="0" err="1"/>
              <a:t>x</a:t>
            </a:r>
            <a:r>
              <a:rPr lang="pl-PL" sz="2000" b="1" dirty="0"/>
              <a:t>: </a:t>
            </a:r>
            <a:r>
              <a:rPr lang="pl-PL" sz="2000" b="1" dirty="0" err="1"/>
              <a:t>x</a:t>
            </a:r>
            <a:r>
              <a:rPr lang="pl-PL" sz="2000" b="1" dirty="0" err="1">
                <a:sym typeface="Symbol"/>
              </a:rPr>
              <a:t></a:t>
            </a:r>
            <a:r>
              <a:rPr lang="pl-PL" sz="2000" b="1" dirty="0" err="1"/>
              <a:t>A</a:t>
            </a:r>
            <a:r>
              <a:rPr lang="pl-PL" sz="2000" b="1" dirty="0"/>
              <a:t> </a:t>
            </a:r>
            <a:r>
              <a:rPr lang="pl-PL" sz="2000" b="1" dirty="0">
                <a:sym typeface="Symbol"/>
              </a:rPr>
              <a:t></a:t>
            </a:r>
            <a:r>
              <a:rPr lang="pl-PL" sz="2000" b="1" dirty="0"/>
              <a:t> </a:t>
            </a:r>
            <a:r>
              <a:rPr lang="pl-PL" sz="2000" b="1" dirty="0" err="1"/>
              <a:t>x</a:t>
            </a:r>
            <a:r>
              <a:rPr lang="pl-PL" sz="2000" b="1" dirty="0" err="1">
                <a:sym typeface="Symbol"/>
              </a:rPr>
              <a:t></a:t>
            </a:r>
            <a:r>
              <a:rPr lang="pl-PL" sz="2000" b="1" dirty="0" err="1"/>
              <a:t>B</a:t>
            </a:r>
            <a:r>
              <a:rPr lang="pl-PL" sz="2000" b="1" dirty="0"/>
              <a:t> </a:t>
            </a:r>
            <a:r>
              <a:rPr lang="pl-PL" sz="2000" b="1" dirty="0">
                <a:sym typeface="Symbol"/>
              </a:rPr>
              <a:t></a:t>
            </a:r>
            <a:r>
              <a:rPr lang="pl-PL" sz="2000" b="1" dirty="0"/>
              <a:t> A </a:t>
            </a:r>
            <a:r>
              <a:rPr lang="pl-PL" sz="2000" b="1" dirty="0">
                <a:sym typeface="Symbol"/>
              </a:rPr>
              <a:t></a:t>
            </a:r>
            <a:r>
              <a:rPr lang="pl-PL" sz="2000" b="1" dirty="0"/>
              <a:t> B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b="1" dirty="0"/>
              <a:t>Wykaż, że: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/>
              <a:t>	</a:t>
            </a:r>
            <a:r>
              <a:rPr lang="pl-PL" sz="2000" b="1" dirty="0" smtClean="0"/>
              <a:t>A </a:t>
            </a:r>
            <a:r>
              <a:rPr lang="pl-PL" sz="2000" b="1" dirty="0">
                <a:sym typeface="Symbol"/>
              </a:rPr>
              <a:t></a:t>
            </a:r>
            <a:r>
              <a:rPr lang="pl-PL" sz="2000" b="1" dirty="0"/>
              <a:t> A = </a:t>
            </a:r>
            <a:r>
              <a:rPr lang="pl-PL" sz="2000" b="1" dirty="0" err="1"/>
              <a:t>A</a:t>
            </a:r>
            <a:r>
              <a:rPr lang="pl-PL" sz="2000" b="1" dirty="0"/>
              <a:t>	;	</a:t>
            </a:r>
            <a:r>
              <a:rPr lang="pl-PL" sz="2000" b="1" dirty="0" err="1"/>
              <a:t>A</a:t>
            </a:r>
            <a:r>
              <a:rPr lang="pl-PL" sz="2000" b="1" dirty="0"/>
              <a:t> </a:t>
            </a:r>
            <a:r>
              <a:rPr lang="pl-PL" sz="2000" b="1" dirty="0">
                <a:sym typeface="Symbol"/>
              </a:rPr>
              <a:t></a:t>
            </a:r>
            <a:r>
              <a:rPr lang="pl-PL" sz="2000" b="1" dirty="0"/>
              <a:t> B </a:t>
            </a:r>
            <a:r>
              <a:rPr lang="pl-PL" sz="2000" b="1" dirty="0">
                <a:sym typeface="Symbol"/>
              </a:rPr>
              <a:t></a:t>
            </a:r>
            <a:r>
              <a:rPr lang="pl-PL" sz="2000" b="1" dirty="0"/>
              <a:t> A </a:t>
            </a:r>
            <a:r>
              <a:rPr lang="pl-PL" sz="2000" b="1" dirty="0">
                <a:sym typeface="Symbol"/>
              </a:rPr>
              <a:t></a:t>
            </a:r>
            <a:r>
              <a:rPr lang="pl-PL" sz="2000" b="1" dirty="0"/>
              <a:t> B = </a:t>
            </a:r>
            <a:r>
              <a:rPr lang="pl-PL" sz="2000" b="1" dirty="0" err="1"/>
              <a:t>B</a:t>
            </a:r>
            <a:r>
              <a:rPr lang="pl-PL" sz="2000" dirty="0"/>
              <a:t/>
            </a:r>
            <a:br>
              <a:rPr lang="pl-PL" sz="2000" dirty="0"/>
            </a:br>
            <a:r>
              <a:rPr lang="pl-PL" sz="2000" dirty="0" smtClean="0"/>
              <a:t>	</a:t>
            </a:r>
            <a:r>
              <a:rPr lang="en-US" sz="2000" b="1" dirty="0" smtClean="0"/>
              <a:t>A </a:t>
            </a:r>
            <a:r>
              <a:rPr lang="pl-PL" sz="2000" b="1" dirty="0">
                <a:sym typeface="Symbol"/>
              </a:rPr>
              <a:t></a:t>
            </a:r>
            <a:r>
              <a:rPr lang="en-US" sz="2000" b="1" dirty="0"/>
              <a:t> A = A	;	A </a:t>
            </a:r>
            <a:r>
              <a:rPr lang="pl-PL" sz="2000" b="1" dirty="0">
                <a:sym typeface="Symbol"/>
              </a:rPr>
              <a:t></a:t>
            </a:r>
            <a:r>
              <a:rPr lang="en-US" sz="2000" b="1" dirty="0"/>
              <a:t> B </a:t>
            </a:r>
            <a:r>
              <a:rPr lang="pl-PL" sz="2000" b="1" dirty="0">
                <a:sym typeface="Symbol"/>
              </a:rPr>
              <a:t></a:t>
            </a:r>
            <a:r>
              <a:rPr lang="en-US" sz="2000" b="1" dirty="0"/>
              <a:t> A </a:t>
            </a:r>
            <a:r>
              <a:rPr lang="pl-PL" sz="2000" b="1" dirty="0">
                <a:sym typeface="Symbol"/>
              </a:rPr>
              <a:t></a:t>
            </a:r>
            <a:r>
              <a:rPr lang="en-US" sz="2000" b="1" dirty="0"/>
              <a:t> B = A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en-US" sz="1800" b="1" dirty="0"/>
              <a:t> 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en-US" sz="2000" b="1" dirty="0" smtClean="0"/>
              <a:t>A </a:t>
            </a:r>
            <a:r>
              <a:rPr lang="pl-PL" sz="2000" b="1" dirty="0">
                <a:sym typeface="Symbol"/>
              </a:rPr>
              <a:t></a:t>
            </a:r>
            <a:r>
              <a:rPr lang="en-US" sz="2000" b="1" dirty="0"/>
              <a:t> (B </a:t>
            </a:r>
            <a:r>
              <a:rPr lang="pl-PL" sz="2000" b="1" dirty="0">
                <a:sym typeface="Symbol"/>
              </a:rPr>
              <a:t></a:t>
            </a:r>
            <a:r>
              <a:rPr lang="en-US" sz="2000" b="1" dirty="0"/>
              <a:t> C) = (A </a:t>
            </a:r>
            <a:r>
              <a:rPr lang="pl-PL" sz="2000" b="1" dirty="0">
                <a:sym typeface="Symbol"/>
              </a:rPr>
              <a:t></a:t>
            </a:r>
            <a:r>
              <a:rPr lang="en-US" sz="2000" b="1" dirty="0"/>
              <a:t> B) </a:t>
            </a:r>
            <a:r>
              <a:rPr lang="pl-PL" sz="2000" b="1" dirty="0">
                <a:sym typeface="Symbol"/>
              </a:rPr>
              <a:t></a:t>
            </a:r>
            <a:r>
              <a:rPr lang="en-US" sz="2000" b="1" dirty="0"/>
              <a:t> (A </a:t>
            </a:r>
            <a:r>
              <a:rPr lang="pl-PL" sz="2000" b="1" dirty="0">
                <a:sym typeface="Symbol"/>
              </a:rPr>
              <a:t></a:t>
            </a:r>
            <a:r>
              <a:rPr lang="en-US" sz="2000" b="1" dirty="0"/>
              <a:t> C</a:t>
            </a:r>
            <a:r>
              <a:rPr lang="en-US" sz="2000" b="1" dirty="0" smtClean="0"/>
              <a:t>)</a:t>
            </a:r>
            <a:r>
              <a:rPr lang="pl-PL" sz="2000" b="1" dirty="0" smtClean="0"/>
              <a:t>	;	</a:t>
            </a:r>
            <a:r>
              <a:rPr lang="en-US" sz="2000" b="1" dirty="0" smtClean="0"/>
              <a:t>A </a:t>
            </a:r>
            <a:r>
              <a:rPr lang="pl-PL" sz="2000" b="1" dirty="0">
                <a:sym typeface="Symbol"/>
              </a:rPr>
              <a:t></a:t>
            </a:r>
            <a:r>
              <a:rPr lang="en-US" sz="2000" b="1" dirty="0"/>
              <a:t> (B </a:t>
            </a:r>
            <a:r>
              <a:rPr lang="pl-PL" sz="2000" b="1" dirty="0">
                <a:sym typeface="Symbol"/>
              </a:rPr>
              <a:t></a:t>
            </a:r>
            <a:r>
              <a:rPr lang="en-US" sz="2000" b="1" dirty="0"/>
              <a:t> C) = (A </a:t>
            </a:r>
            <a:r>
              <a:rPr lang="pl-PL" sz="2000" b="1" dirty="0">
                <a:sym typeface="Symbol"/>
              </a:rPr>
              <a:t></a:t>
            </a:r>
            <a:r>
              <a:rPr lang="en-US" sz="2000" b="1" dirty="0"/>
              <a:t> B) </a:t>
            </a:r>
            <a:r>
              <a:rPr lang="pl-PL" sz="2000" b="1" dirty="0">
                <a:sym typeface="Symbol"/>
              </a:rPr>
              <a:t></a:t>
            </a:r>
            <a:r>
              <a:rPr lang="en-US" sz="2000" b="1" dirty="0"/>
              <a:t> (A </a:t>
            </a:r>
            <a:r>
              <a:rPr lang="pl-PL" sz="2000" b="1" dirty="0">
                <a:sym typeface="Symbol"/>
              </a:rPr>
              <a:t></a:t>
            </a:r>
            <a:r>
              <a:rPr lang="en-US" sz="2000" b="1" dirty="0"/>
              <a:t> C)</a:t>
            </a:r>
            <a:r>
              <a:rPr lang="pl-PL" sz="2000" dirty="0"/>
              <a:t/>
            </a:r>
            <a:br>
              <a:rPr lang="pl-PL" sz="2000" dirty="0"/>
            </a:br>
            <a:r>
              <a:rPr lang="pl-PL" sz="2000" dirty="0"/>
              <a:t/>
            </a:r>
            <a:br>
              <a:rPr lang="pl-PL" sz="2000" dirty="0"/>
            </a:br>
            <a:r>
              <a:rPr lang="pl-PL" sz="2000" dirty="0" smtClean="0"/>
              <a:t>	</a:t>
            </a:r>
            <a:r>
              <a:rPr lang="en-US" sz="2000" b="1" dirty="0" smtClean="0"/>
              <a:t>A </a:t>
            </a:r>
            <a:r>
              <a:rPr lang="pl-PL" sz="2000" b="1" dirty="0">
                <a:sym typeface="Symbol"/>
              </a:rPr>
              <a:t></a:t>
            </a:r>
            <a:r>
              <a:rPr lang="en-US" sz="2000" b="1" dirty="0"/>
              <a:t> (A </a:t>
            </a:r>
            <a:r>
              <a:rPr lang="pl-PL" sz="2000" b="1" dirty="0">
                <a:sym typeface="Symbol"/>
              </a:rPr>
              <a:t></a:t>
            </a:r>
            <a:r>
              <a:rPr lang="pl-PL" sz="2000" b="1" dirty="0"/>
              <a:t> </a:t>
            </a:r>
            <a:r>
              <a:rPr lang="en-US" sz="2000" b="1" dirty="0"/>
              <a:t>B) = A	;	A </a:t>
            </a:r>
            <a:r>
              <a:rPr lang="pl-PL" sz="2000" b="1" dirty="0">
                <a:sym typeface="Symbol"/>
              </a:rPr>
              <a:t></a:t>
            </a:r>
            <a:r>
              <a:rPr lang="en-US" sz="2000" b="1" dirty="0"/>
              <a:t> (A </a:t>
            </a:r>
            <a:r>
              <a:rPr lang="pl-PL" sz="2000" b="1" dirty="0">
                <a:sym typeface="Symbol"/>
              </a:rPr>
              <a:t></a:t>
            </a:r>
            <a:r>
              <a:rPr lang="pl-PL" sz="2000" b="1" dirty="0"/>
              <a:t> </a:t>
            </a:r>
            <a:r>
              <a:rPr lang="en-US" sz="2000" b="1" dirty="0"/>
              <a:t>B) = A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 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9144000" cy="3384376"/>
          </a:xfrm>
          <a:ln w="3175">
            <a:noFill/>
          </a:ln>
        </p:spPr>
        <p:txBody>
          <a:bodyPr>
            <a:normAutofit lnSpcReduction="10000"/>
          </a:bodyPr>
          <a:lstStyle/>
          <a:p>
            <a:pPr algn="l"/>
            <a:r>
              <a:rPr lang="pl-PL" sz="2000" b="1" dirty="0">
                <a:solidFill>
                  <a:schemeClr val="tx1"/>
                </a:solidFill>
              </a:rPr>
              <a:t>Dla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pl-PL" sz="2800" b="1" dirty="0">
                <a:solidFill>
                  <a:schemeClr val="tx1"/>
                </a:solidFill>
              </a:rPr>
              <a:t>A = 1 \ A </a:t>
            </a:r>
            <a:r>
              <a:rPr lang="pl-PL" sz="2000" b="1" dirty="0">
                <a:solidFill>
                  <a:schemeClr val="tx1"/>
                </a:solidFill>
              </a:rPr>
              <a:t>wykaż, że</a:t>
            </a:r>
            <a:r>
              <a:rPr lang="pl-PL" sz="20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pl-PL" sz="20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(A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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B)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en-US" sz="2400" b="1" dirty="0">
                <a:solidFill>
                  <a:schemeClr val="tx1"/>
                </a:solidFill>
              </a:rPr>
              <a:t> (A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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B) = A	;	(A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B)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chemeClr val="tx1"/>
                </a:solidFill>
              </a:rPr>
              <a:t> (A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B) = </a:t>
            </a:r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pl-PL" sz="2400" b="1" dirty="0" smtClean="0">
              <a:solidFill>
                <a:schemeClr val="tx1"/>
              </a:solidFill>
            </a:endParaRPr>
          </a:p>
          <a:p>
            <a:endParaRPr lang="pl-PL" sz="2400" dirty="0">
              <a:solidFill>
                <a:schemeClr val="tx1"/>
              </a:solidFill>
            </a:endParaRPr>
          </a:p>
          <a:p>
            <a:r>
              <a:rPr lang="pl-PL" sz="2400" b="1" dirty="0">
                <a:solidFill>
                  <a:schemeClr val="tx1"/>
                </a:solidFill>
              </a:rPr>
              <a:t>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</a:t>
            </a:r>
            <a:r>
              <a:rPr lang="pl-PL" sz="2400" b="1" dirty="0">
                <a:solidFill>
                  <a:schemeClr val="tx1"/>
                </a:solidFill>
              </a:rPr>
              <a:t> B = 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B	;	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B = 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</a:t>
            </a:r>
            <a:r>
              <a:rPr lang="pl-PL" sz="2400" b="1" dirty="0">
                <a:solidFill>
                  <a:schemeClr val="tx1"/>
                </a:solidFill>
              </a:rPr>
              <a:t> B</a:t>
            </a:r>
            <a:endParaRPr lang="pl-PL" sz="2400" dirty="0">
              <a:solidFill>
                <a:schemeClr val="tx1"/>
              </a:solidFill>
            </a:endParaRPr>
          </a:p>
          <a:p>
            <a:pPr algn="l"/>
            <a:r>
              <a:rPr lang="pl-PL" sz="2000" b="1" dirty="0">
                <a:solidFill>
                  <a:schemeClr val="tx1"/>
                </a:solidFill>
              </a:rPr>
              <a:t>Uprość wyrażenie</a:t>
            </a:r>
            <a:r>
              <a:rPr lang="pl-PL" sz="20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pl-PL" sz="2000" dirty="0">
              <a:solidFill>
                <a:schemeClr val="tx1"/>
              </a:solidFill>
            </a:endParaRPr>
          </a:p>
          <a:p>
            <a:pPr algn="l"/>
            <a:r>
              <a:rPr lang="pl-PL" sz="2400" b="1" dirty="0">
                <a:solidFill>
                  <a:schemeClr val="tx1"/>
                </a:solidFill>
              </a:rPr>
              <a:t>(A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</a:t>
            </a:r>
            <a:r>
              <a:rPr lang="pl-PL" sz="2400" b="1" dirty="0">
                <a:solidFill>
                  <a:schemeClr val="tx1"/>
                </a:solidFill>
              </a:rPr>
              <a:t> B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C)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(B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</a:t>
            </a:r>
            <a:r>
              <a:rPr lang="pl-PL" sz="2400" b="1" dirty="0">
                <a:solidFill>
                  <a:schemeClr val="tx1"/>
                </a:solidFill>
              </a:rPr>
              <a:t> A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C)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(B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</a:t>
            </a:r>
            <a:r>
              <a:rPr lang="pl-PL" sz="2400" b="1" dirty="0">
                <a:solidFill>
                  <a:schemeClr val="tx1"/>
                </a:solidFill>
              </a:rPr>
              <a:t> D)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(B </a:t>
            </a:r>
            <a:r>
              <a:rPr lang="pl-PL" sz="2400" b="1" dirty="0">
                <a:solidFill>
                  <a:schemeClr val="tx1"/>
                </a:solidFill>
                <a:sym typeface="Symbol"/>
              </a:rPr>
              <a:t></a:t>
            </a:r>
            <a:r>
              <a:rPr lang="pl-PL" sz="2400" b="1" dirty="0">
                <a:solidFill>
                  <a:schemeClr val="tx1"/>
                </a:solidFill>
              </a:rPr>
              <a:t> D) =</a:t>
            </a:r>
            <a:endParaRPr lang="pl-PL" sz="2400" dirty="0">
              <a:solidFill>
                <a:schemeClr val="tx1"/>
              </a:solidFill>
            </a:endParaRPr>
          </a:p>
          <a:p>
            <a:endParaRPr lang="pl-PL" dirty="0"/>
          </a:p>
        </p:txBody>
      </p:sp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>
            <a:off x="755576" y="5949280"/>
            <a:ext cx="648072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" name="AutoShape 2"/>
          <p:cNvCxnSpPr>
            <a:cxnSpLocks noChangeShapeType="1"/>
          </p:cNvCxnSpPr>
          <p:nvPr/>
        </p:nvCxnSpPr>
        <p:spPr bwMode="auto">
          <a:xfrm>
            <a:off x="2339752" y="4869160"/>
            <a:ext cx="648072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" name="AutoShape 2"/>
          <p:cNvCxnSpPr>
            <a:cxnSpLocks noChangeShapeType="1"/>
          </p:cNvCxnSpPr>
          <p:nvPr/>
        </p:nvCxnSpPr>
        <p:spPr bwMode="auto">
          <a:xfrm>
            <a:off x="5076056" y="4869160"/>
            <a:ext cx="648072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" name="AutoShape 2"/>
          <p:cNvCxnSpPr>
            <a:cxnSpLocks noChangeShapeType="1"/>
          </p:cNvCxnSpPr>
          <p:nvPr/>
        </p:nvCxnSpPr>
        <p:spPr bwMode="auto">
          <a:xfrm>
            <a:off x="5148064" y="5949280"/>
            <a:ext cx="648072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" name="AutoShape 2"/>
          <p:cNvCxnSpPr>
            <a:cxnSpLocks noChangeShapeType="1"/>
          </p:cNvCxnSpPr>
          <p:nvPr/>
        </p:nvCxnSpPr>
        <p:spPr bwMode="auto">
          <a:xfrm>
            <a:off x="2555776" y="5877272"/>
            <a:ext cx="648072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" name="Łącznik prosty 12"/>
          <p:cNvCxnSpPr/>
          <p:nvPr/>
        </p:nvCxnSpPr>
        <p:spPr>
          <a:xfrm>
            <a:off x="1979712" y="594928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2555776" y="5949280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3059832" y="59492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V="1">
            <a:off x="3347864" y="4869160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flipV="1">
            <a:off x="3779912" y="4869160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6084168" y="4869160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/>
          <p:cNvCxnSpPr/>
          <p:nvPr/>
        </p:nvCxnSpPr>
        <p:spPr>
          <a:xfrm flipV="1">
            <a:off x="6588224" y="4869160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3779912" y="5949280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6948264" y="4077072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3275856" y="4077072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539552" y="3284984"/>
            <a:ext cx="216024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3" name="Owal 2"/>
          <p:cNvSpPr/>
          <p:nvPr/>
        </p:nvSpPr>
        <p:spPr>
          <a:xfrm>
            <a:off x="539552" y="326989"/>
            <a:ext cx="1584176" cy="129614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Owal 3"/>
          <p:cNvSpPr/>
          <p:nvPr/>
        </p:nvSpPr>
        <p:spPr>
          <a:xfrm>
            <a:off x="117501" y="2708920"/>
            <a:ext cx="1944216" cy="12241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Owal 4"/>
          <p:cNvSpPr/>
          <p:nvPr/>
        </p:nvSpPr>
        <p:spPr>
          <a:xfrm>
            <a:off x="2555776" y="326989"/>
            <a:ext cx="1584176" cy="12961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979541" y="354408"/>
            <a:ext cx="159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= C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747142" y="920588"/>
            <a:ext cx="159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= C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929820" y="1480932"/>
            <a:ext cx="1446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\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= C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wal 9"/>
          <p:cNvSpPr/>
          <p:nvPr/>
        </p:nvSpPr>
        <p:spPr>
          <a:xfrm>
            <a:off x="2223293" y="2751552"/>
            <a:ext cx="1944216" cy="122413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/>
          <p:cNvSpPr/>
          <p:nvPr/>
        </p:nvSpPr>
        <p:spPr>
          <a:xfrm>
            <a:off x="4427984" y="2807486"/>
            <a:ext cx="194421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/>
          <p:cNvSpPr/>
          <p:nvPr/>
        </p:nvSpPr>
        <p:spPr>
          <a:xfrm rot="20707153">
            <a:off x="5688534" y="4764597"/>
            <a:ext cx="1944216" cy="12241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wal 12"/>
          <p:cNvSpPr/>
          <p:nvPr/>
        </p:nvSpPr>
        <p:spPr>
          <a:xfrm>
            <a:off x="117501" y="5168295"/>
            <a:ext cx="1944216" cy="12241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/>
          <p:cNvSpPr/>
          <p:nvPr/>
        </p:nvSpPr>
        <p:spPr>
          <a:xfrm rot="2893180">
            <a:off x="6965577" y="5384194"/>
            <a:ext cx="1970726" cy="122413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/>
          <p:cNvSpPr/>
          <p:nvPr/>
        </p:nvSpPr>
        <p:spPr>
          <a:xfrm>
            <a:off x="1533531" y="5239993"/>
            <a:ext cx="1944216" cy="122413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/>
          <p:cNvSpPr/>
          <p:nvPr/>
        </p:nvSpPr>
        <p:spPr>
          <a:xfrm rot="19315633">
            <a:off x="7100422" y="4158693"/>
            <a:ext cx="194421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/>
          <p:cNvSpPr/>
          <p:nvPr/>
        </p:nvSpPr>
        <p:spPr>
          <a:xfrm>
            <a:off x="2999855" y="5311691"/>
            <a:ext cx="194421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686367" y="1793128"/>
            <a:ext cx="129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=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1869948" y="1797486"/>
            <a:ext cx="102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3229042" y="1823905"/>
            <a:ext cx="899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endParaRPr lang="pl-PL" sz="2000" dirty="0"/>
          </a:p>
        </p:txBody>
      </p:sp>
      <p:sp>
        <p:nvSpPr>
          <p:cNvPr id="21" name="Prostokąt 20"/>
          <p:cNvSpPr/>
          <p:nvPr/>
        </p:nvSpPr>
        <p:spPr>
          <a:xfrm>
            <a:off x="4121348" y="1839294"/>
            <a:ext cx="907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6200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24790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pl-P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8</a:t>
            </a:fld>
            <a:endParaRPr lang="pl-PL"/>
          </a:p>
        </p:txBody>
      </p:sp>
      <p:grpSp>
        <p:nvGrpSpPr>
          <p:cNvPr id="31" name="Grupa 30"/>
          <p:cNvGrpSpPr/>
          <p:nvPr/>
        </p:nvGrpSpPr>
        <p:grpSpPr>
          <a:xfrm>
            <a:off x="285720" y="2000240"/>
            <a:ext cx="8358246" cy="4643470"/>
            <a:chOff x="428596" y="428604"/>
            <a:chExt cx="8358246" cy="5143536"/>
          </a:xfrm>
        </p:grpSpPr>
        <p:sp>
          <p:nvSpPr>
            <p:cNvPr id="40" name="Elipsa 39"/>
            <p:cNvSpPr/>
            <p:nvPr/>
          </p:nvSpPr>
          <p:spPr>
            <a:xfrm>
              <a:off x="4071934" y="4714884"/>
              <a:ext cx="857256" cy="785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1857356" y="1428736"/>
              <a:ext cx="687388" cy="5810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571868" y="428604"/>
              <a:ext cx="18573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 \ B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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A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B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 pitchFamily="18" charset="2"/>
              </a:endParaRPr>
            </a:p>
          </p:txBody>
        </p:sp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1071538" y="3071810"/>
              <a:ext cx="687388" cy="5810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b="1" dirty="0" smtClean="0">
                  <a:latin typeface="Arial" pitchFamily="34" charset="0"/>
                  <a:ea typeface="Times New Roman" pitchFamily="18" charset="0"/>
                </a:rPr>
                <a:t>A</a:t>
              </a:r>
              <a:endParaRPr lang="pl-PL" sz="2800" dirty="0" smtClean="0">
                <a:latin typeface="Arial" pitchFamily="34" charset="0"/>
              </a:endParaRPr>
            </a:p>
          </p:txBody>
        </p:sp>
        <p:sp>
          <p:nvSpPr>
            <p:cNvPr id="29719" name="Oval 23"/>
            <p:cNvSpPr>
              <a:spLocks noChangeArrowheads="1"/>
            </p:cNvSpPr>
            <p:nvPr/>
          </p:nvSpPr>
          <p:spPr bwMode="auto">
            <a:xfrm>
              <a:off x="1500166" y="4714884"/>
              <a:ext cx="785818" cy="7858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928662" y="1428736"/>
              <a:ext cx="771525" cy="6651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571472" y="4643446"/>
              <a:ext cx="1057277" cy="92869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9715" name="Oval 19"/>
            <p:cNvSpPr>
              <a:spLocks noChangeArrowheads="1"/>
            </p:cNvSpPr>
            <p:nvPr/>
          </p:nvSpPr>
          <p:spPr bwMode="auto">
            <a:xfrm>
              <a:off x="1000100" y="2928934"/>
              <a:ext cx="1343025" cy="9207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428596" y="1071546"/>
              <a:ext cx="15716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1.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B =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  <a:sym typeface="Symbol" pitchFamily="18" charset="2"/>
                </a:rPr>
                <a:t>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3143240" y="1357298"/>
              <a:ext cx="51435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 \ B = A		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  A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B =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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	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,    A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/>
                </a:rPr>
                <a:t>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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571472" y="2571744"/>
              <a:ext cx="1071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2. A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  <a:sym typeface="Symbol" pitchFamily="18" charset="2"/>
                </a:rPr>
                <a:t>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B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 pitchFamily="18" charset="2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3000364" y="2857496"/>
              <a:ext cx="5429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  A \ B =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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	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,   A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B = A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	,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     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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A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 pitchFamily="18" charset="2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3071802" y="4500570"/>
              <a:ext cx="571504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/>
              </a:r>
              <a:br>
                <a: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</a:b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 \ B =		,	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/>
                </a:rPr>
                <a:t>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	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,   A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B =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	</a:t>
              </a:r>
            </a:p>
          </p:txBody>
        </p:sp>
        <p:sp>
          <p:nvSpPr>
            <p:cNvPr id="34" name="Prostokąt 33"/>
            <p:cNvSpPr/>
            <p:nvPr/>
          </p:nvSpPr>
          <p:spPr>
            <a:xfrm>
              <a:off x="1142976" y="1500174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b="1" dirty="0" smtClean="0">
                  <a:latin typeface="Arial" pitchFamily="34" charset="0"/>
                  <a:ea typeface="Times New Roman" pitchFamily="18" charset="0"/>
                </a:rPr>
                <a:t>A</a:t>
              </a:r>
              <a:endParaRPr lang="pl-PL" sz="2800" dirty="0" smtClean="0">
                <a:latin typeface="Arial" pitchFamily="34" charset="0"/>
              </a:endParaRPr>
            </a:p>
          </p:txBody>
        </p:sp>
        <p:sp>
          <p:nvSpPr>
            <p:cNvPr id="35" name="Prostokąt 34"/>
            <p:cNvSpPr/>
            <p:nvPr/>
          </p:nvSpPr>
          <p:spPr>
            <a:xfrm>
              <a:off x="2000232" y="1500174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b="1" dirty="0" smtClean="0">
                  <a:latin typeface="Arial" pitchFamily="34" charset="0"/>
                </a:rPr>
                <a:t>B</a:t>
              </a:r>
              <a:endParaRPr lang="pl-PL" dirty="0" smtClean="0">
                <a:latin typeface="Arial" pitchFamily="34" charset="0"/>
              </a:endParaRPr>
            </a:p>
          </p:txBody>
        </p:sp>
        <p:sp>
          <p:nvSpPr>
            <p:cNvPr id="36" name="Prostokąt 35"/>
            <p:cNvSpPr/>
            <p:nvPr/>
          </p:nvSpPr>
          <p:spPr>
            <a:xfrm>
              <a:off x="1857356" y="3214686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b="1" dirty="0" smtClean="0">
                  <a:latin typeface="Arial" pitchFamily="34" charset="0"/>
                  <a:ea typeface="Times New Roman" pitchFamily="18" charset="0"/>
                </a:rPr>
                <a:t>B</a:t>
              </a:r>
              <a:endParaRPr lang="pl-PL" sz="2800" dirty="0" smtClean="0">
                <a:latin typeface="Arial" pitchFamily="34" charset="0"/>
              </a:endParaRPr>
            </a:p>
          </p:txBody>
        </p:sp>
        <p:sp>
          <p:nvSpPr>
            <p:cNvPr id="37" name="Prostokąt 36"/>
            <p:cNvSpPr/>
            <p:nvPr/>
          </p:nvSpPr>
          <p:spPr>
            <a:xfrm>
              <a:off x="571472" y="4143380"/>
              <a:ext cx="1509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  <a:sym typeface="Symbol" pitchFamily="18" charset="2"/>
                </a:rPr>
                <a:t>3. </a:t>
              </a:r>
              <a:r>
                <a:rPr lang="en-US" b="1" dirty="0" smtClean="0">
                  <a:latin typeface="Arial" pitchFamily="34" charset="0"/>
                  <a:ea typeface="Calibri" pitchFamily="34" charset="0"/>
                  <a:cs typeface="Arial" pitchFamily="34" charset="0"/>
                  <a:sym typeface="Symbol" pitchFamily="18" charset="2"/>
                </a:rPr>
                <a:t>A </a:t>
              </a: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lang="en-US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B </a:t>
              </a: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  <a:sym typeface="Symbol" pitchFamily="18" charset="2"/>
                </a:rPr>
                <a:t></a:t>
              </a:r>
              <a:r>
                <a:rPr lang="en-US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lang="pl-PL" b="1" dirty="0" smtClean="0">
                  <a:latin typeface="Arial" pitchFamily="34" charset="0"/>
                  <a:ea typeface="Calibri" pitchFamily="34" charset="0"/>
                  <a:cs typeface="Arial" pitchFamily="34" charset="0"/>
                  <a:sym typeface="Symbol" pitchFamily="18" charset="2"/>
                </a:rPr>
                <a:t></a:t>
              </a:r>
              <a:endParaRPr lang="pl-PL" sz="1000" dirty="0" smtClean="0">
                <a:latin typeface="Arial" pitchFamily="34" charset="0"/>
              </a:endParaRPr>
            </a:p>
          </p:txBody>
        </p:sp>
        <p:sp>
          <p:nvSpPr>
            <p:cNvPr id="38" name="Prostokąt 37"/>
            <p:cNvSpPr/>
            <p:nvPr/>
          </p:nvSpPr>
          <p:spPr>
            <a:xfrm>
              <a:off x="928662" y="485776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b="1" dirty="0" smtClean="0">
                  <a:latin typeface="Arial" pitchFamily="34" charset="0"/>
                  <a:ea typeface="Times New Roman" pitchFamily="18" charset="0"/>
                </a:rPr>
                <a:t>A</a:t>
              </a:r>
              <a:endParaRPr lang="pl-PL" sz="2800" dirty="0" smtClean="0">
                <a:latin typeface="Arial" pitchFamily="34" charset="0"/>
              </a:endParaRPr>
            </a:p>
          </p:txBody>
        </p:sp>
        <p:sp>
          <p:nvSpPr>
            <p:cNvPr id="29" name="Prostokąt 28"/>
            <p:cNvSpPr/>
            <p:nvPr/>
          </p:nvSpPr>
          <p:spPr>
            <a:xfrm>
              <a:off x="1714480" y="485776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b="1" dirty="0" smtClean="0">
                  <a:latin typeface="Arial" pitchFamily="34" charset="0"/>
                  <a:ea typeface="Times New Roman" pitchFamily="18" charset="0"/>
                </a:rPr>
                <a:t>B</a:t>
              </a:r>
              <a:endParaRPr lang="pl-PL" sz="2800" dirty="0" smtClean="0">
                <a:latin typeface="Arial" pitchFamily="34" charset="0"/>
              </a:endParaRPr>
            </a:p>
          </p:txBody>
        </p:sp>
        <p:sp>
          <p:nvSpPr>
            <p:cNvPr id="32" name="Elipsa 31"/>
            <p:cNvSpPr/>
            <p:nvPr/>
          </p:nvSpPr>
          <p:spPr>
            <a:xfrm>
              <a:off x="8001024" y="4929198"/>
              <a:ext cx="142876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4929190" y="4857760"/>
              <a:ext cx="14287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alpha val="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l-PL" sz="2800" dirty="0" smtClean="0">
                <a:latin typeface="Arial" pitchFamily="34" charset="0"/>
              </a:endParaRPr>
            </a:p>
          </p:txBody>
        </p:sp>
        <p:sp>
          <p:nvSpPr>
            <p:cNvPr id="28" name="Elipsa 27"/>
            <p:cNvSpPr/>
            <p:nvPr/>
          </p:nvSpPr>
          <p:spPr>
            <a:xfrm>
              <a:off x="4786314" y="4929198"/>
              <a:ext cx="142876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Elipsa 29"/>
            <p:cNvSpPr/>
            <p:nvPr/>
          </p:nvSpPr>
          <p:spPr>
            <a:xfrm>
              <a:off x="4857752" y="4786322"/>
              <a:ext cx="285752" cy="714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3" name="Prostokąt 32"/>
          <p:cNvSpPr/>
          <p:nvPr/>
        </p:nvSpPr>
        <p:spPr>
          <a:xfrm>
            <a:off x="0" y="0"/>
            <a:ext cx="90011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 operatorów mnogościowych (działaniach na zbiorach) budować można wyrażenia (zdania) i jak poprzednio pytać się o ich prawdziwość lub nie: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Przykładowe zdania (wyrażenia, formuły) rachunku zbiorów: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pl-PL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W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;  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W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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;  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W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;  N \ W  =   ; W 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=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</a:t>
            </a:r>
            <a:endParaRPr lang="pl-PL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9" name="Prostokąt 38"/>
          <p:cNvSpPr/>
          <p:nvPr/>
        </p:nvSpPr>
        <p:spPr>
          <a:xfrm>
            <a:off x="0" y="1571612"/>
            <a:ext cx="8157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/>
              <a:t>Prawdziwość tego typu formuł można sprawdzać metodą diagramów </a:t>
            </a:r>
            <a:r>
              <a:rPr lang="pl-PL" sz="2000" b="1" dirty="0" err="1" smtClean="0"/>
              <a:t>Venna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241882"/>
            <a:ext cx="9144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  \ B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B \ A</a:t>
            </a:r>
          </a:p>
          <a:p>
            <a:pPr marL="0" marR="0" lvl="0" indent="2698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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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x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 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indent="269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 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marL="0" marR="0" lvl="0" indent="2698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	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 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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A 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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x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x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	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b 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b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b) 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b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b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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b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		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 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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214290"/>
            <a:ext cx="92704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Można też sprawdzać metodą  sprowadzania badanej formuły do dziedziny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rachunku zdań: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702087"/>
            <a:ext cx="9144000" cy="46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98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/>
              <a:t> </a:t>
            </a:r>
            <a:endParaRPr kumimoji="0" lang="pl-P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pl-PL" alt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4450813" y="32443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603213" y="33967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4755613" y="35491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4908013" y="37015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5060413" y="38539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5212813" y="40063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5365213" y="41587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5517613" y="43111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5670013" y="44635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5822413" y="46159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974813" y="47683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6127213" y="49207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1" name="Prostokąt 20"/>
          <p:cNvSpPr/>
          <p:nvPr/>
        </p:nvSpPr>
        <p:spPr>
          <a:xfrm>
            <a:off x="6279613" y="50731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6432013" y="52255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3" name="Prostokąt 22"/>
          <p:cNvSpPr/>
          <p:nvPr/>
        </p:nvSpPr>
        <p:spPr>
          <a:xfrm>
            <a:off x="6584413" y="53779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4" name="Prostokąt 23"/>
          <p:cNvSpPr/>
          <p:nvPr/>
        </p:nvSpPr>
        <p:spPr>
          <a:xfrm>
            <a:off x="6736813" y="55303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5" name="Prostokąt 24"/>
          <p:cNvSpPr/>
          <p:nvPr/>
        </p:nvSpPr>
        <p:spPr>
          <a:xfrm>
            <a:off x="6889213" y="56827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6" name="Prostokąt 25"/>
          <p:cNvSpPr/>
          <p:nvPr/>
        </p:nvSpPr>
        <p:spPr>
          <a:xfrm>
            <a:off x="7041613" y="58351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7" name="Prostokąt 26"/>
          <p:cNvSpPr/>
          <p:nvPr/>
        </p:nvSpPr>
        <p:spPr>
          <a:xfrm>
            <a:off x="7194013" y="59875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8" name="Prostokąt 27"/>
          <p:cNvSpPr/>
          <p:nvPr/>
        </p:nvSpPr>
        <p:spPr>
          <a:xfrm>
            <a:off x="7346413" y="61399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29" name="Prostokąt 28"/>
          <p:cNvSpPr/>
          <p:nvPr/>
        </p:nvSpPr>
        <p:spPr>
          <a:xfrm>
            <a:off x="7498813" y="62923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7651213" y="64447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31" name="Prostokąt 30"/>
          <p:cNvSpPr/>
          <p:nvPr/>
        </p:nvSpPr>
        <p:spPr>
          <a:xfrm>
            <a:off x="7803613" y="65971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7956013" y="67495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33" name="Prostokąt 32"/>
          <p:cNvSpPr/>
          <p:nvPr/>
        </p:nvSpPr>
        <p:spPr>
          <a:xfrm>
            <a:off x="8108413" y="69019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34" name="Prostokąt 33"/>
          <p:cNvSpPr/>
          <p:nvPr/>
        </p:nvSpPr>
        <p:spPr>
          <a:xfrm>
            <a:off x="8260813" y="70543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35" name="Prostokąt 34"/>
          <p:cNvSpPr/>
          <p:nvPr/>
        </p:nvSpPr>
        <p:spPr>
          <a:xfrm>
            <a:off x="8413213" y="72067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  <p:sp>
        <p:nvSpPr>
          <p:cNvPr id="36" name="Prostokąt 35"/>
          <p:cNvSpPr/>
          <p:nvPr/>
        </p:nvSpPr>
        <p:spPr>
          <a:xfrm>
            <a:off x="8565613" y="73591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pl-PL" dirty="0"/>
              <a:t>                  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4599</Words>
  <Application>Microsoft Office PowerPoint</Application>
  <PresentationFormat>Pokaz na ekranie (4:3)</PresentationFormat>
  <Paragraphs>426</Paragraphs>
  <Slides>24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24</vt:i4>
      </vt:variant>
    </vt:vector>
  </HeadingPairs>
  <TitlesOfParts>
    <vt:vector size="32" baseType="lpstr">
      <vt:lpstr>Arial</vt:lpstr>
      <vt:lpstr>Calibri</vt:lpstr>
      <vt:lpstr>PMingLiU</vt:lpstr>
      <vt:lpstr>Symbol</vt:lpstr>
      <vt:lpstr>Times New Roman</vt:lpstr>
      <vt:lpstr>Motyw pakietu Office</vt:lpstr>
      <vt:lpstr>Równanie</vt:lpstr>
      <vt:lpstr>Slajd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     Sprawdź:   x: xA  xB  A  B ; x: xA  xB  A  B Wykaż, że:  A  A = A ; A  B  A  B = B  A  A = A ; A  B  A  B = A   A  (B  C) = (A  B)  (A  C) ; A  (B  C) = (A  B)  (A  C)   A  (A  B) = A ; A  (A  B) = A  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MATEMATYKA DYSKRETNA 2009/2010</dc:title>
  <dc:creator>zb</dc:creator>
  <cp:lastModifiedBy>Banaszak</cp:lastModifiedBy>
  <cp:revision>315</cp:revision>
  <dcterms:created xsi:type="dcterms:W3CDTF">2009-10-04T14:37:33Z</dcterms:created>
  <dcterms:modified xsi:type="dcterms:W3CDTF">2022-10-02T21:32:04Z</dcterms:modified>
</cp:coreProperties>
</file>