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431" r:id="rId2"/>
    <p:sldId id="411" r:id="rId3"/>
    <p:sldId id="412" r:id="rId4"/>
    <p:sldId id="274" r:id="rId5"/>
    <p:sldId id="413" r:id="rId6"/>
    <p:sldId id="313" r:id="rId7"/>
    <p:sldId id="423" r:id="rId8"/>
    <p:sldId id="414" r:id="rId9"/>
    <p:sldId id="417" r:id="rId10"/>
    <p:sldId id="276" r:id="rId11"/>
    <p:sldId id="418" r:id="rId12"/>
    <p:sldId id="425" r:id="rId13"/>
    <p:sldId id="278" r:id="rId14"/>
    <p:sldId id="426" r:id="rId15"/>
    <p:sldId id="295" r:id="rId16"/>
    <p:sldId id="297" r:id="rId17"/>
    <p:sldId id="300" r:id="rId18"/>
    <p:sldId id="301" r:id="rId19"/>
    <p:sldId id="314" r:id="rId20"/>
    <p:sldId id="315" r:id="rId21"/>
    <p:sldId id="316" r:id="rId22"/>
    <p:sldId id="422" r:id="rId23"/>
    <p:sldId id="430" r:id="rId2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9205" autoAdjust="0"/>
  </p:normalViewPr>
  <p:slideViewPr>
    <p:cSldViewPr>
      <p:cViewPr varScale="1">
        <p:scale>
          <a:sx n="69" d="100"/>
          <a:sy n="69" d="100"/>
        </p:scale>
        <p:origin x="12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2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0DD79-1153-4ABA-B684-C0FC18EFD5E2}" type="datetimeFigureOut">
              <a:rPr lang="pl-PL" smtClean="0"/>
              <a:pPr/>
              <a:t>22.10.2020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86375-C6BF-4096-8947-D6C304E9B65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86375-C6BF-4096-8947-D6C304E9B658}" type="slidenum">
              <a:rPr lang="pl-PL" smtClean="0"/>
              <a:pPr/>
              <a:t>17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540B-0922-4C37-A0B9-05606E1AC257}" type="datetime1">
              <a:rPr lang="pl-PL" smtClean="0"/>
              <a:pPr/>
              <a:t>22.10.2020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2F92-3DB0-4296-BC18-4104FCB7E9DC}" type="datetime1">
              <a:rPr lang="pl-PL" smtClean="0"/>
              <a:pPr/>
              <a:t>22.10.2020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2789-E7C4-46DC-AE7D-64AF4C8484FE}" type="datetime1">
              <a:rPr lang="pl-PL" smtClean="0"/>
              <a:pPr/>
              <a:t>22.10.2020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3C80-903B-457A-9ABC-DFC15451F1B9}" type="datetime1">
              <a:rPr lang="pl-PL" smtClean="0"/>
              <a:pPr/>
              <a:t>22.10.2020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C03-0E3A-4CC2-8D75-972B262A3534}" type="datetime1">
              <a:rPr lang="pl-PL" smtClean="0"/>
              <a:pPr/>
              <a:t>22.10.2020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F81C-ED17-421E-888C-C8A0D4849C5D}" type="datetime1">
              <a:rPr lang="pl-PL" smtClean="0"/>
              <a:pPr/>
              <a:t>22.10.2020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CEFC-B6D0-447E-A238-128E8B227F31}" type="datetime1">
              <a:rPr lang="pl-PL" smtClean="0"/>
              <a:pPr/>
              <a:t>22.10.2020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B51-EC14-4426-9DDC-E2E1959A4BEE}" type="datetime1">
              <a:rPr lang="pl-PL" smtClean="0"/>
              <a:pPr/>
              <a:t>22.10.2020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A420-3C28-4320-A288-8495CA0AC10B}" type="datetime1">
              <a:rPr lang="pl-PL" smtClean="0"/>
              <a:pPr/>
              <a:t>22.10.2020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8FE3-CB0E-4F4C-A70C-6C60635F27BB}" type="datetime1">
              <a:rPr lang="pl-PL" smtClean="0"/>
              <a:pPr/>
              <a:t>22.10.2020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7938-774F-4C45-A406-57E67F074B85}" type="datetime1">
              <a:rPr lang="pl-PL" smtClean="0"/>
              <a:pPr/>
              <a:t>22.10.2020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74EE9-8DC3-4294-847C-B041A820A4E4}" type="datetime1">
              <a:rPr lang="pl-PL" smtClean="0"/>
              <a:pPr/>
              <a:t>22.10.2020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</a:t>
            </a:fld>
            <a:endParaRPr lang="pl-PL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5576" y="332656"/>
            <a:ext cx="3672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Stosowane skróty</a:t>
            </a:r>
            <a:endParaRPr kumimoji="0" lang="pl-PL" alt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75970"/>
              </p:ext>
            </p:extLst>
          </p:nvPr>
        </p:nvGraphicFramePr>
        <p:xfrm>
          <a:off x="1475656" y="908720"/>
          <a:ext cx="5832648" cy="4877418"/>
        </p:xfrm>
        <a:graphic>
          <a:graphicData uri="http://schemas.openxmlformats.org/drawingml/2006/table">
            <a:tbl>
              <a:tblPr firstRow="1" firstCol="1" bandRow="1"/>
              <a:tblGrid>
                <a:gridCol w="1516849">
                  <a:extLst>
                    <a:ext uri="{9D8B030D-6E8A-4147-A177-3AD203B41FA5}">
                      <a16:colId xmlns:a16="http://schemas.microsoft.com/office/drawing/2014/main" val="2984315537"/>
                    </a:ext>
                  </a:extLst>
                </a:gridCol>
                <a:gridCol w="4315799">
                  <a:extLst>
                    <a:ext uri="{9D8B030D-6E8A-4147-A177-3AD203B41FA5}">
                      <a16:colId xmlns:a16="http://schemas.microsoft.com/office/drawing/2014/main" val="651743237"/>
                    </a:ext>
                  </a:extLst>
                </a:gridCol>
              </a:tblGrid>
              <a:tr h="3007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-&gt;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implikacja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284904"/>
                  </a:ext>
                </a:extLst>
              </a:tr>
              <a:tr h="3007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koniunkcja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706697"/>
                  </a:ext>
                </a:extLst>
              </a:tr>
              <a:tr h="3007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lub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alternatywa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482193"/>
                  </a:ext>
                </a:extLst>
              </a:tr>
              <a:tr h="3007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&lt;=&gt;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równoważność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754078"/>
                  </a:ext>
                </a:extLst>
              </a:tr>
              <a:tr h="3007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negacja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09551"/>
                  </a:ext>
                </a:extLst>
              </a:tr>
              <a:tr h="3007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DK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</a:t>
                      </a:r>
                      <a:r>
                        <a:rPr lang="pl-PL" sz="15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dla każdego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494666"/>
                  </a:ext>
                </a:extLst>
              </a:tr>
              <a:tr h="3007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MK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</a:t>
                      </a:r>
                      <a:r>
                        <a:rPr lang="pl-PL" sz="15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istnieje kilka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988076"/>
                  </a:ext>
                </a:extLst>
              </a:tr>
              <a:tr h="3007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MK!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</a:t>
                      </a:r>
                      <a:r>
                        <a:rPr lang="pl-PL" sz="15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 istnieje unikalnie</a:t>
                      </a:r>
                      <a:endParaRPr lang="pl-P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511582"/>
                  </a:ext>
                </a:extLst>
              </a:tr>
              <a:tr h="3007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{.}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zbiór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026702"/>
                  </a:ext>
                </a:extLst>
              </a:tr>
              <a:tr h="3007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suma mnogościowa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789595"/>
                  </a:ext>
                </a:extLst>
              </a:tr>
              <a:tr h="3007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iloczyn mnogościowy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777439"/>
                  </a:ext>
                </a:extLst>
              </a:tr>
              <a:tr h="3007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róż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różny 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86886"/>
                  </a:ext>
                </a:extLst>
              </a:tr>
              <a:tr h="3007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różnica symetryczna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117303"/>
                  </a:ext>
                </a:extLst>
              </a:tr>
              <a:tr h="3007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ink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inkluzja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498653"/>
                  </a:ext>
                </a:extLst>
              </a:tr>
              <a:tr h="32587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nal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l-PL" sz="15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przynależność </a:t>
                      </a:r>
                      <a:r>
                        <a:rPr lang="pl-PL" sz="15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 zbioru</a:t>
                      </a:r>
                      <a:r>
                        <a:rPr lang="pl-PL" sz="1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463114"/>
                  </a:ext>
                </a:extLst>
              </a:tr>
              <a:tr h="3007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l-PL" sz="15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kp</a:t>
                      </a:r>
                      <a:endParaRPr lang="pl-P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5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pl-PL" sz="15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pl-PL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  </a:t>
                      </a:r>
                      <a:r>
                        <a:rPr lang="pl-PL" sz="1500" b="1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pl-PL" sz="15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klauzula pusta</a:t>
                      </a:r>
                      <a:endParaRPr lang="pl-P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9" marR="63879" marT="88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908765"/>
                  </a:ext>
                </a:extLst>
              </a:tr>
            </a:tbl>
          </a:graphicData>
        </a:graphic>
      </p:graphicFrame>
      <p:sp>
        <p:nvSpPr>
          <p:cNvPr id="6" name="Prostokąt 5"/>
          <p:cNvSpPr/>
          <p:nvPr/>
        </p:nvSpPr>
        <p:spPr>
          <a:xfrm>
            <a:off x="2770188" y="1882775"/>
            <a:ext cx="428625" cy="465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l-PL" sz="2400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</a:t>
            </a:r>
            <a:endParaRPr lang="pl-PL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500034" y="3286124"/>
            <a:ext cx="7358114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Korzystając z podstawienia: A =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P(x)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, B =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P(x)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łatwo zauważyć: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49263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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P(x))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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 Q(x))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    ( A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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A 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( B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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C )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kumimoji="0" lang="pl-PL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A 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C )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	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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?????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sym typeface="Symbol" pitchFamily="18" charset="2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10</a:t>
            </a:fld>
            <a:endParaRPr lang="pl-PL"/>
          </a:p>
        </p:txBody>
      </p:sp>
      <p:grpSp>
        <p:nvGrpSpPr>
          <p:cNvPr id="8" name="Grupa 7"/>
          <p:cNvGrpSpPr/>
          <p:nvPr/>
        </p:nvGrpSpPr>
        <p:grpSpPr>
          <a:xfrm>
            <a:off x="428596" y="642918"/>
            <a:ext cx="7286644" cy="2043114"/>
            <a:chOff x="428596" y="4143380"/>
            <a:chExt cx="7286644" cy="2043114"/>
          </a:xfrm>
        </p:grpSpPr>
        <p:grpSp>
          <p:nvGrpSpPr>
            <p:cNvPr id="9" name="Grupa 12"/>
            <p:cNvGrpSpPr/>
            <p:nvPr/>
          </p:nvGrpSpPr>
          <p:grpSpPr>
            <a:xfrm>
              <a:off x="857224" y="4143380"/>
              <a:ext cx="6858016" cy="2043114"/>
              <a:chOff x="857224" y="4143380"/>
              <a:chExt cx="6858016" cy="2043114"/>
            </a:xfrm>
          </p:grpSpPr>
          <p:sp>
            <p:nvSpPr>
              <p:cNvPr id="11" name="Line 3"/>
              <p:cNvSpPr>
                <a:spLocks noChangeShapeType="1"/>
              </p:cNvSpPr>
              <p:nvPr/>
            </p:nvSpPr>
            <p:spPr bwMode="auto">
              <a:xfrm>
                <a:off x="928662" y="4500570"/>
                <a:ext cx="5943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2" name="Line 4"/>
              <p:cNvSpPr>
                <a:spLocks noChangeShapeType="1"/>
              </p:cNvSpPr>
              <p:nvPr/>
            </p:nvSpPr>
            <p:spPr bwMode="auto">
              <a:xfrm>
                <a:off x="1928794" y="4357694"/>
                <a:ext cx="0" cy="1828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3" name="Line 6"/>
              <p:cNvSpPr>
                <a:spLocks noChangeShapeType="1"/>
              </p:cNvSpPr>
              <p:nvPr/>
            </p:nvSpPr>
            <p:spPr bwMode="auto">
              <a:xfrm>
                <a:off x="2714612" y="4286256"/>
                <a:ext cx="0" cy="1828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4" name="Line 5"/>
              <p:cNvSpPr>
                <a:spLocks noChangeShapeType="1"/>
              </p:cNvSpPr>
              <p:nvPr/>
            </p:nvSpPr>
            <p:spPr bwMode="auto">
              <a:xfrm>
                <a:off x="3571868" y="4214818"/>
                <a:ext cx="0" cy="1828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5500694" y="4286256"/>
                <a:ext cx="0" cy="1828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7" name="Line 2"/>
              <p:cNvSpPr>
                <a:spLocks noChangeShapeType="1"/>
              </p:cNvSpPr>
              <p:nvPr/>
            </p:nvSpPr>
            <p:spPr bwMode="auto">
              <a:xfrm>
                <a:off x="928662" y="5500702"/>
                <a:ext cx="5715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857224" y="4143380"/>
                <a:ext cx="685801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       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x P(x)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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x P(x)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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x Q(x)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    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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x P(x)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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 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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x P(x) 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	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 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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x P(x)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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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x Q(x)</a:t>
                </a:r>
                <a:endParaRPr kumimoji="0" lang="pl-P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sym typeface="Symbol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sym typeface="Symbol" pitchFamily="18" charset="2"/>
                </a:endParaRPr>
              </a:p>
            </p:txBody>
          </p:sp>
        </p:grp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28596" y="4572008"/>
              <a:ext cx="6715172" cy="1600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0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lang="pl-PL" sz="1400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1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	</a:t>
              </a:r>
              <a:r>
                <a:rPr lang="pl-PL" sz="1400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endParaRPr kumimoji="0" lang="pl-P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1	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1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	1</a:t>
              </a:r>
              <a:endParaRPr kumimoji="0" lang="pl-P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1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				1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endParaRPr kumimoji="0" lang="pl-P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1	1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9" name="Prostokąt 18"/>
          <p:cNvSpPr/>
          <p:nvPr/>
        </p:nvSpPr>
        <p:spPr>
          <a:xfrm>
            <a:off x="0" y="0"/>
            <a:ext cx="78581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P(x)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P(x))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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P(x)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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Q(x))</a:t>
            </a:r>
            <a:endParaRPr lang="en-US" sz="2000" b="1" dirty="0" smtClean="0">
              <a:latin typeface="Arial" pitchFamily="34" charset="0"/>
              <a:ea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278546" name="Rectangle 18"/>
          <p:cNvSpPr>
            <a:spLocks noChangeArrowheads="1"/>
          </p:cNvSpPr>
          <p:nvPr/>
        </p:nvSpPr>
        <p:spPr bwMode="auto">
          <a:xfrm>
            <a:off x="428596" y="500042"/>
            <a:ext cx="556755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P(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P(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)) 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P(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Q(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))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sym typeface="Symbol" pitchFamily="18" charset="2"/>
            </a:endParaRPr>
          </a:p>
        </p:txBody>
      </p:sp>
      <p:grpSp>
        <p:nvGrpSpPr>
          <p:cNvPr id="278529" name="Group 1"/>
          <p:cNvGrpSpPr>
            <a:grpSpLocks/>
          </p:cNvGrpSpPr>
          <p:nvPr/>
        </p:nvGrpSpPr>
        <p:grpSpPr bwMode="auto">
          <a:xfrm>
            <a:off x="0" y="1928802"/>
            <a:ext cx="9144000" cy="3714756"/>
            <a:chOff x="2732" y="2448"/>
            <a:chExt cx="7243" cy="2880"/>
          </a:xfrm>
        </p:grpSpPr>
        <p:sp>
          <p:nvSpPr>
            <p:cNvPr id="278545" name="Line 17"/>
            <p:cNvSpPr>
              <a:spLocks noChangeShapeType="1"/>
            </p:cNvSpPr>
            <p:nvPr/>
          </p:nvSpPr>
          <p:spPr bwMode="auto">
            <a:xfrm>
              <a:off x="3974" y="2448"/>
              <a:ext cx="0" cy="28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78530" name="Group 2"/>
            <p:cNvGrpSpPr>
              <a:grpSpLocks/>
            </p:cNvGrpSpPr>
            <p:nvPr/>
          </p:nvGrpSpPr>
          <p:grpSpPr bwMode="auto">
            <a:xfrm>
              <a:off x="2732" y="2448"/>
              <a:ext cx="7243" cy="2880"/>
              <a:chOff x="2732" y="2448"/>
              <a:chExt cx="7243" cy="2880"/>
            </a:xfrm>
          </p:grpSpPr>
          <p:sp>
            <p:nvSpPr>
              <p:cNvPr id="278544" name="Line 16"/>
              <p:cNvSpPr>
                <a:spLocks noChangeShapeType="1"/>
              </p:cNvSpPr>
              <p:nvPr/>
            </p:nvSpPr>
            <p:spPr bwMode="auto">
              <a:xfrm>
                <a:off x="6043" y="2448"/>
                <a:ext cx="0" cy="28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8543" name="Line 15"/>
              <p:cNvSpPr>
                <a:spLocks noChangeShapeType="1"/>
              </p:cNvSpPr>
              <p:nvPr/>
            </p:nvSpPr>
            <p:spPr bwMode="auto">
              <a:xfrm>
                <a:off x="2732" y="2958"/>
                <a:ext cx="6840" cy="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8542" name="Line 14"/>
              <p:cNvSpPr>
                <a:spLocks noChangeShapeType="1"/>
              </p:cNvSpPr>
              <p:nvPr/>
            </p:nvSpPr>
            <p:spPr bwMode="auto">
              <a:xfrm>
                <a:off x="4905" y="2448"/>
                <a:ext cx="0" cy="28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8541" name="Line 13"/>
              <p:cNvSpPr>
                <a:spLocks noChangeShapeType="1"/>
              </p:cNvSpPr>
              <p:nvPr/>
            </p:nvSpPr>
            <p:spPr bwMode="auto">
              <a:xfrm>
                <a:off x="8009" y="2448"/>
                <a:ext cx="0" cy="28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8540" name="Text Box 12"/>
              <p:cNvSpPr txBox="1">
                <a:spLocks noChangeArrowheads="1"/>
              </p:cNvSpPr>
              <p:nvPr/>
            </p:nvSpPr>
            <p:spPr bwMode="auto">
              <a:xfrm>
                <a:off x="2836" y="2448"/>
                <a:ext cx="1138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0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</a:t>
                </a:r>
                <a:r>
                  <a:rPr kumimoji="0" lang="pl-PL" sz="20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x</a:t>
                </a:r>
                <a:r>
                  <a:rPr kumimoji="0" lang="pl-PL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P(x)</a:t>
                </a:r>
                <a:endParaRPr kumimoji="0" lang="pl-PL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  <p:sp>
            <p:nvSpPr>
              <p:cNvPr id="278539" name="Rectangle 11"/>
              <p:cNvSpPr>
                <a:spLocks noChangeArrowheads="1"/>
              </p:cNvSpPr>
              <p:nvPr/>
            </p:nvSpPr>
            <p:spPr bwMode="auto">
              <a:xfrm>
                <a:off x="3974" y="2448"/>
                <a:ext cx="931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0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</a:t>
                </a:r>
                <a:r>
                  <a:rPr kumimoji="0" lang="pl-PL" sz="20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xP</a:t>
                </a:r>
                <a:r>
                  <a:rPr kumimoji="0" lang="pl-PL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(x</a:t>
                </a:r>
                <a:r>
                  <a:rPr kumimoji="0" lang="pl-PL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)</a:t>
                </a:r>
                <a:endParaRPr kumimoji="0" lang="pl-PL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  <p:sp>
            <p:nvSpPr>
              <p:cNvPr id="278538" name="Text Box 10"/>
              <p:cNvSpPr txBox="1">
                <a:spLocks noChangeArrowheads="1"/>
              </p:cNvSpPr>
              <p:nvPr/>
            </p:nvSpPr>
            <p:spPr bwMode="auto">
              <a:xfrm>
                <a:off x="4905" y="2448"/>
                <a:ext cx="1138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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x Q(x)</a:t>
                </a: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  <p:sp>
            <p:nvSpPr>
              <p:cNvPr id="278537" name="Text Box 9"/>
              <p:cNvSpPr txBox="1">
                <a:spLocks noChangeArrowheads="1"/>
              </p:cNvSpPr>
              <p:nvPr/>
            </p:nvSpPr>
            <p:spPr bwMode="auto">
              <a:xfrm>
                <a:off x="6043" y="2448"/>
                <a:ext cx="1966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0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</a:t>
                </a:r>
                <a:r>
                  <a:rPr kumimoji="0" lang="pl-PL" sz="20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x</a:t>
                </a:r>
                <a:r>
                  <a:rPr kumimoji="0" lang="pl-PL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P(x) </a:t>
                </a:r>
                <a:r>
                  <a:rPr kumimoji="0" lang="pl-PL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</a:t>
                </a:r>
                <a:r>
                  <a:rPr kumimoji="0" lang="pl-PL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pl-PL" sz="20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</a:t>
                </a:r>
                <a:r>
                  <a:rPr kumimoji="0" lang="pl-PL" sz="20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x</a:t>
                </a:r>
                <a:r>
                  <a:rPr kumimoji="0" lang="pl-PL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P(x</a:t>
                </a:r>
                <a:r>
                  <a:rPr kumimoji="0" lang="pl-PL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)</a:t>
                </a:r>
              </a:p>
            </p:txBody>
          </p:sp>
          <p:sp>
            <p:nvSpPr>
              <p:cNvPr id="278536" name="Text Box 8"/>
              <p:cNvSpPr txBox="1">
                <a:spLocks noChangeArrowheads="1"/>
              </p:cNvSpPr>
              <p:nvPr/>
            </p:nvSpPr>
            <p:spPr bwMode="auto">
              <a:xfrm>
                <a:off x="8009" y="2448"/>
                <a:ext cx="1966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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x P(x) 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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x Q(x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)</a:t>
                </a:r>
              </a:p>
            </p:txBody>
          </p:sp>
          <p:sp>
            <p:nvSpPr>
              <p:cNvPr id="278535" name="Text Box 7"/>
              <p:cNvSpPr txBox="1">
                <a:spLocks noChangeArrowheads="1"/>
              </p:cNvSpPr>
              <p:nvPr/>
            </p:nvSpPr>
            <p:spPr bwMode="auto">
              <a:xfrm>
                <a:off x="2732" y="2955"/>
                <a:ext cx="1242" cy="2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8534" name="Text Box 6"/>
              <p:cNvSpPr txBox="1">
                <a:spLocks noChangeArrowheads="1"/>
              </p:cNvSpPr>
              <p:nvPr/>
            </p:nvSpPr>
            <p:spPr bwMode="auto">
              <a:xfrm>
                <a:off x="3819" y="2955"/>
                <a:ext cx="1241" cy="2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8533" name="Text Box 5"/>
              <p:cNvSpPr txBox="1">
                <a:spLocks noChangeArrowheads="1"/>
              </p:cNvSpPr>
              <p:nvPr/>
            </p:nvSpPr>
            <p:spPr bwMode="auto">
              <a:xfrm>
                <a:off x="4802" y="2958"/>
                <a:ext cx="1241" cy="2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8532" name="Text Box 4"/>
              <p:cNvSpPr txBox="1">
                <a:spLocks noChangeArrowheads="1"/>
              </p:cNvSpPr>
              <p:nvPr/>
            </p:nvSpPr>
            <p:spPr bwMode="auto">
              <a:xfrm>
                <a:off x="6371" y="2958"/>
                <a:ext cx="1241" cy="2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8531" name="Text Box 3"/>
              <p:cNvSpPr txBox="1">
                <a:spLocks noChangeArrowheads="1"/>
              </p:cNvSpPr>
              <p:nvPr/>
            </p:nvSpPr>
            <p:spPr bwMode="auto">
              <a:xfrm>
                <a:off x="8371" y="2958"/>
                <a:ext cx="1241" cy="2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78557" name="Rectangle 2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0" y="0"/>
            <a:ext cx="704375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Sprawdź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7" name="Object 11"/>
          <p:cNvGraphicFramePr>
            <a:graphicFrameLocks noChangeAspect="1"/>
          </p:cNvGraphicFramePr>
          <p:nvPr/>
        </p:nvGraphicFramePr>
        <p:xfrm>
          <a:off x="285720" y="1643050"/>
          <a:ext cx="4051589" cy="545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65" name="Równanie" r:id="rId3" imgW="1485900" imgH="203200" progId="Equation.3">
                  <p:embed/>
                </p:oleObj>
              </mc:Choice>
              <mc:Fallback>
                <p:oleObj name="Równanie" r:id="rId3" imgW="1485900" imgH="203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643050"/>
                        <a:ext cx="4051589" cy="5454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6" name="Object 10"/>
          <p:cNvGraphicFramePr>
            <a:graphicFrameLocks noChangeAspect="1"/>
          </p:cNvGraphicFramePr>
          <p:nvPr/>
        </p:nvGraphicFramePr>
        <p:xfrm>
          <a:off x="5929322" y="2214554"/>
          <a:ext cx="2143140" cy="45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66" name="Równanie" r:id="rId5" imgW="901309" imgH="190417" progId="Equation.3">
                  <p:embed/>
                </p:oleObj>
              </mc:Choice>
              <mc:Fallback>
                <p:oleObj name="Równanie" r:id="rId5" imgW="901309" imgH="190417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2214554"/>
                        <a:ext cx="2143140" cy="45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5" name="Object 9"/>
          <p:cNvGraphicFramePr>
            <a:graphicFrameLocks noChangeAspect="1"/>
          </p:cNvGraphicFramePr>
          <p:nvPr/>
        </p:nvGraphicFramePr>
        <p:xfrm>
          <a:off x="285720" y="2786058"/>
          <a:ext cx="5964555" cy="507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67" name="Równanie" r:id="rId7" imgW="2349360" imgH="203040" progId="Equation.3">
                  <p:embed/>
                </p:oleObj>
              </mc:Choice>
              <mc:Fallback>
                <p:oleObj name="Równanie" r:id="rId7" imgW="234936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786058"/>
                        <a:ext cx="5964555" cy="5077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4" name="Object 8"/>
          <p:cNvGraphicFramePr>
            <a:graphicFrameLocks noChangeAspect="1"/>
          </p:cNvGraphicFramePr>
          <p:nvPr/>
        </p:nvGraphicFramePr>
        <p:xfrm>
          <a:off x="5786446" y="3786190"/>
          <a:ext cx="2301901" cy="51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68" name="Równanie" r:id="rId9" imgW="1307880" imgH="203040" progId="Equation.3">
                  <p:embed/>
                </p:oleObj>
              </mc:Choice>
              <mc:Fallback>
                <p:oleObj name="Równanie" r:id="rId9" imgW="130788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3786190"/>
                        <a:ext cx="2301901" cy="5190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3" name="Object 7"/>
          <p:cNvGraphicFramePr>
            <a:graphicFrameLocks noChangeAspect="1"/>
          </p:cNvGraphicFramePr>
          <p:nvPr/>
        </p:nvGraphicFramePr>
        <p:xfrm>
          <a:off x="5786446" y="3286124"/>
          <a:ext cx="2698776" cy="45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69" name="Równanie" r:id="rId11" imgW="1066680" imgH="177480" progId="Equation.3">
                  <p:embed/>
                </p:oleObj>
              </mc:Choice>
              <mc:Fallback>
                <p:oleObj name="Równanie" r:id="rId11" imgW="1066680" imgH="177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3286124"/>
                        <a:ext cx="2698776" cy="456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2" name="Object 6"/>
          <p:cNvGraphicFramePr>
            <a:graphicFrameLocks noChangeAspect="1"/>
          </p:cNvGraphicFramePr>
          <p:nvPr/>
        </p:nvGraphicFramePr>
        <p:xfrm>
          <a:off x="0" y="5857892"/>
          <a:ext cx="4500562" cy="794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70" name="Równanie" r:id="rId13" imgW="2374560" imgH="419040" progId="Equation.3">
                  <p:embed/>
                </p:oleObj>
              </mc:Choice>
              <mc:Fallback>
                <p:oleObj name="Równanie" r:id="rId13" imgW="237456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892"/>
                        <a:ext cx="4500562" cy="794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72" name="Rectangle 16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;	</a:t>
            </a: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1075" name="Rectangle 19"/>
          <p:cNvSpPr>
            <a:spLocks noChangeArrowheads="1"/>
          </p:cNvSpPr>
          <p:nvPr/>
        </p:nvSpPr>
        <p:spPr bwMode="auto">
          <a:xfrm>
            <a:off x="0" y="455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;  </a:t>
            </a: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1076" name="Rectangle 20"/>
          <p:cNvSpPr>
            <a:spLocks noChangeArrowheads="1"/>
          </p:cNvSpPr>
          <p:nvPr/>
        </p:nvSpPr>
        <p:spPr bwMode="auto">
          <a:xfrm>
            <a:off x="0" y="4981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;  </a:t>
            </a: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1078" name="Rectangle 22"/>
          <p:cNvSpPr>
            <a:spLocks noChangeArrowheads="1"/>
          </p:cNvSpPr>
          <p:nvPr/>
        </p:nvSpPr>
        <p:spPr bwMode="auto">
          <a:xfrm>
            <a:off x="0" y="6257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;  </a:t>
            </a: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5563" y="-74229"/>
            <a:ext cx="9108504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Zasada rezolucji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lvl="0" indent="228600" fontAlgn="base"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(a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b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(a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c)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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b,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      </a:t>
            </a:r>
            <a:r>
              <a:rPr lang="pl-PL" sz="20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</a:t>
            </a:r>
            <a:r>
              <a:rPr lang="pl-PL" sz="20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l-PL" sz="20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lang="pl-PL" sz="20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pl-PL" sz="20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      a,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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a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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 b</a:t>
            </a:r>
            <a:r>
              <a:rPr lang="pl-PL" sz="20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</a:p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6778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26" name="Prostokąt 25"/>
          <p:cNvSpPr/>
          <p:nvPr/>
        </p:nvSpPr>
        <p:spPr>
          <a:xfrm>
            <a:off x="4132275" y="937135"/>
            <a:ext cx="949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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c</a:t>
            </a:r>
            <a:endParaRPr lang="pl-PL" sz="2000" dirty="0"/>
          </a:p>
        </p:txBody>
      </p:sp>
      <p:cxnSp>
        <p:nvCxnSpPr>
          <p:cNvPr id="27" name="Łącznik prosty 26"/>
          <p:cNvCxnSpPr/>
          <p:nvPr/>
        </p:nvCxnSpPr>
        <p:spPr>
          <a:xfrm>
            <a:off x="3851920" y="1018889"/>
            <a:ext cx="171451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rostokąt 27"/>
          <p:cNvSpPr/>
          <p:nvPr/>
        </p:nvSpPr>
        <p:spPr>
          <a:xfrm>
            <a:off x="0" y="1357298"/>
            <a:ext cx="8929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Pokażemy, że wyrażenia z lewej i prawej strony są sobie równoważne</a:t>
            </a:r>
            <a:r>
              <a:rPr lang="pl-PL" dirty="0" smtClean="0"/>
              <a:t>. </a:t>
            </a:r>
            <a:endParaRPr lang="pl-PL" dirty="0"/>
          </a:p>
        </p:txBody>
      </p:sp>
      <p:graphicFrame>
        <p:nvGraphicFramePr>
          <p:cNvPr id="301079" name="Object 23"/>
          <p:cNvGraphicFramePr>
            <a:graphicFrameLocks noChangeAspect="1"/>
          </p:cNvGraphicFramePr>
          <p:nvPr/>
        </p:nvGraphicFramePr>
        <p:xfrm>
          <a:off x="55563" y="4071938"/>
          <a:ext cx="42259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71" name="Równanie" r:id="rId15" imgW="1447560" imgH="203040" progId="Equation.3">
                  <p:embed/>
                </p:oleObj>
              </mc:Choice>
              <mc:Fallback>
                <p:oleObj name="Równanie" r:id="rId15" imgW="1447560" imgH="20304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4071938"/>
                        <a:ext cx="42259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80" name="Object 24"/>
          <p:cNvGraphicFramePr>
            <a:graphicFrameLocks noChangeAspect="1"/>
          </p:cNvGraphicFramePr>
          <p:nvPr/>
        </p:nvGraphicFramePr>
        <p:xfrm>
          <a:off x="4211638" y="4071938"/>
          <a:ext cx="6302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72" name="Równanie" r:id="rId17" imgW="317160" imgH="164880" progId="Equation.3">
                  <p:embed/>
                </p:oleObj>
              </mc:Choice>
              <mc:Fallback>
                <p:oleObj name="Równanie" r:id="rId17" imgW="317160" imgH="16488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071938"/>
                        <a:ext cx="630237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83" name="Object 27"/>
          <p:cNvGraphicFramePr>
            <a:graphicFrameLocks noChangeAspect="1"/>
          </p:cNvGraphicFramePr>
          <p:nvPr/>
        </p:nvGraphicFramePr>
        <p:xfrm>
          <a:off x="4929190" y="5786454"/>
          <a:ext cx="1843165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73" name="Równanie" r:id="rId19" imgW="901440" imgH="419040" progId="Equation.3">
                  <p:embed/>
                </p:oleObj>
              </mc:Choice>
              <mc:Fallback>
                <p:oleObj name="Równanie" r:id="rId19" imgW="901440" imgH="4190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5786454"/>
                        <a:ext cx="1843165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84" name="Object 28"/>
          <p:cNvGraphicFramePr>
            <a:graphicFrameLocks noChangeAspect="1"/>
          </p:cNvGraphicFramePr>
          <p:nvPr/>
        </p:nvGraphicFramePr>
        <p:xfrm>
          <a:off x="7154857" y="5786454"/>
          <a:ext cx="1829071" cy="81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74" name="Równanie" r:id="rId21" imgW="939600" imgH="419040" progId="Equation.3">
                  <p:embed/>
                </p:oleObj>
              </mc:Choice>
              <mc:Fallback>
                <p:oleObj name="Równanie" r:id="rId21" imgW="939600" imgH="41904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57" y="5786454"/>
                        <a:ext cx="1829071" cy="8162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Łącznik prosty ze strzałką 35"/>
          <p:cNvCxnSpPr/>
          <p:nvPr/>
        </p:nvCxnSpPr>
        <p:spPr>
          <a:xfrm rot="5400000">
            <a:off x="1893869" y="2392355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/>
          <p:nvPr/>
        </p:nvCxnSpPr>
        <p:spPr>
          <a:xfrm rot="5400000">
            <a:off x="1715274" y="3713958"/>
            <a:ext cx="85725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rostokąt 40"/>
          <p:cNvSpPr/>
          <p:nvPr/>
        </p:nvSpPr>
        <p:spPr>
          <a:xfrm>
            <a:off x="4572000" y="228599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itchFamily="34" charset="0"/>
                <a:cs typeface="Arial" pitchFamily="34" charset="0"/>
              </a:rPr>
              <a:t>ponieważ</a:t>
            </a:r>
            <a:endParaRPr lang="pl-PL" dirty="0"/>
          </a:p>
        </p:txBody>
      </p:sp>
      <p:sp>
        <p:nvSpPr>
          <p:cNvPr id="42" name="Prostokąt 41"/>
          <p:cNvSpPr/>
          <p:nvPr/>
        </p:nvSpPr>
        <p:spPr>
          <a:xfrm>
            <a:off x="4500562" y="364331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itchFamily="34" charset="0"/>
                <a:cs typeface="Arial" pitchFamily="34" charset="0"/>
              </a:rPr>
              <a:t>ponieważ</a:t>
            </a:r>
            <a:endParaRPr lang="pl-PL" dirty="0"/>
          </a:p>
        </p:txBody>
      </p:sp>
      <p:sp>
        <p:nvSpPr>
          <p:cNvPr id="43" name="Prostokąt 42"/>
          <p:cNvSpPr/>
          <p:nvPr/>
        </p:nvSpPr>
        <p:spPr>
          <a:xfrm>
            <a:off x="3357522" y="4643446"/>
            <a:ext cx="5643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smtClean="0">
                <a:latin typeface="Arial" pitchFamily="34" charset="0"/>
                <a:cs typeface="Arial" pitchFamily="34" charset="0"/>
              </a:rPr>
              <a:t>Oznacza to, że lewa strona jest zawsze prawdziwa</a:t>
            </a:r>
            <a:endParaRPr lang="pl-PL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Łącznik prosty ze strzałką 44"/>
          <p:cNvCxnSpPr/>
          <p:nvPr/>
        </p:nvCxnSpPr>
        <p:spPr>
          <a:xfrm>
            <a:off x="4286248" y="6500834"/>
            <a:ext cx="641354" cy="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/>
          <p:nvPr/>
        </p:nvCxnSpPr>
        <p:spPr>
          <a:xfrm>
            <a:off x="6643702" y="6429396"/>
            <a:ext cx="641354" cy="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rostokąt 47"/>
          <p:cNvSpPr/>
          <p:nvPr/>
        </p:nvSpPr>
        <p:spPr>
          <a:xfrm>
            <a:off x="0" y="5357826"/>
            <a:ext cx="7215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Korzystając ze schematu wnioskowania Modus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Ponens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endParaRPr lang="pl-PL" sz="2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Łącznik prosty 28"/>
          <p:cNvCxnSpPr/>
          <p:nvPr/>
        </p:nvCxnSpPr>
        <p:spPr>
          <a:xfrm flipV="1">
            <a:off x="5786446" y="1007835"/>
            <a:ext cx="1150950" cy="17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/>
          <p:cNvCxnSpPr/>
          <p:nvPr/>
        </p:nvCxnSpPr>
        <p:spPr>
          <a:xfrm flipV="1">
            <a:off x="7175917" y="1007373"/>
            <a:ext cx="1311467" cy="280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>
          <a:xfrm>
            <a:off x="6240999" y="952458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b</a:t>
            </a:r>
            <a:endParaRPr lang="pl-PL" sz="2000" dirty="0"/>
          </a:p>
        </p:txBody>
      </p:sp>
      <p:sp>
        <p:nvSpPr>
          <p:cNvPr id="37" name="Prostokąt 36"/>
          <p:cNvSpPr/>
          <p:nvPr/>
        </p:nvSpPr>
        <p:spPr>
          <a:xfrm>
            <a:off x="7687730" y="974118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b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Przykład 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Z doświadczenia wiemy, że: </a:t>
            </a:r>
            <a:r>
              <a:rPr lang="pl-PL" i="1" dirty="0" smtClean="0">
                <a:latin typeface="Arial" pitchFamily="34" charset="0"/>
                <a:cs typeface="Arial" pitchFamily="34" charset="0"/>
              </a:rPr>
              <a:t>Każdy człowiek jest śmiertelny.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Obserwujemy fakt nasz</a:t>
            </a:r>
            <a:r>
              <a:rPr lang="pl-PL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kolega</a:t>
            </a:r>
            <a:r>
              <a:rPr lang="pl-PL" i="1" dirty="0" smtClean="0">
                <a:latin typeface="Arial" pitchFamily="34" charset="0"/>
                <a:cs typeface="Arial" pitchFamily="34" charset="0"/>
              </a:rPr>
              <a:t> Marek jest człowiekiem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. Interesuje nas czy: </a:t>
            </a:r>
            <a:r>
              <a:rPr lang="pl-PL" i="1" dirty="0" err="1" smtClean="0">
                <a:latin typeface="Arial" pitchFamily="34" charset="0"/>
                <a:cs typeface="Arial" pitchFamily="34" charset="0"/>
              </a:rPr>
              <a:t>Czy</a:t>
            </a:r>
            <a:r>
              <a:rPr lang="pl-PL" i="1" dirty="0" smtClean="0">
                <a:latin typeface="Arial" pitchFamily="34" charset="0"/>
                <a:cs typeface="Arial" pitchFamily="34" charset="0"/>
              </a:rPr>
              <a:t> Marek jest śmiertelny?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Spiszmy te fakty zakładając, że jest on nieśmiertelny.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Zapis słowny					Zapis </a:t>
            </a:r>
            <a:r>
              <a:rPr kumimoji="0" lang="pl-PL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predykatowy</a:t>
            </a:r>
            <a:r>
              <a:rPr kumimoji="0" lang="pl-PL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Każdy człowiek jest śmiertelny.			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 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: Cz(x)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Marek jest człowiekiem.			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 	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Cz(Marek)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Czy Marek jest śmiertelny?			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Śm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(Marek)?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b="1" i="1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zapis w terminach reguł Horna przyjmujący założenie o nieśmiertelności Marka </a:t>
            </a:r>
            <a:endParaRPr kumimoji="0" lang="pl-PL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Cz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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Śm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(x)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Cz(M)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					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</p:txBody>
      </p:sp>
      <p:grpSp>
        <p:nvGrpSpPr>
          <p:cNvPr id="3" name="Grupa 2"/>
          <p:cNvGrpSpPr/>
          <p:nvPr/>
        </p:nvGrpSpPr>
        <p:grpSpPr>
          <a:xfrm>
            <a:off x="2214546" y="4572008"/>
            <a:ext cx="6129135" cy="1889036"/>
            <a:chOff x="996813" y="3643314"/>
            <a:chExt cx="6660693" cy="2143140"/>
          </a:xfrm>
        </p:grpSpPr>
        <p:sp>
          <p:nvSpPr>
            <p:cNvPr id="4" name="AutoShape 5"/>
            <p:cNvSpPr>
              <a:spLocks noChangeShapeType="1"/>
            </p:cNvSpPr>
            <p:nvPr/>
          </p:nvSpPr>
          <p:spPr bwMode="auto">
            <a:xfrm>
              <a:off x="5715007" y="4071942"/>
              <a:ext cx="45719" cy="6429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5" name="AutoShape 4"/>
            <p:cNvSpPr>
              <a:spLocks noChangeShapeType="1"/>
            </p:cNvSpPr>
            <p:nvPr/>
          </p:nvSpPr>
          <p:spPr bwMode="auto">
            <a:xfrm>
              <a:off x="5715008" y="5143512"/>
              <a:ext cx="38100" cy="587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6" name="AutoShape 6"/>
            <p:cNvSpPr>
              <a:spLocks noChangeShapeType="1"/>
            </p:cNvSpPr>
            <p:nvPr/>
          </p:nvSpPr>
          <p:spPr bwMode="auto">
            <a:xfrm flipH="1">
              <a:off x="6072197" y="4071942"/>
              <a:ext cx="1317625" cy="6429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7" name="AutoShape 3"/>
            <p:cNvSpPr>
              <a:spLocks noChangeShapeType="1"/>
            </p:cNvSpPr>
            <p:nvPr/>
          </p:nvSpPr>
          <p:spPr bwMode="auto">
            <a:xfrm flipH="1">
              <a:off x="6000759" y="5072074"/>
              <a:ext cx="1376363" cy="7143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996813" y="3643314"/>
              <a:ext cx="3500462" cy="593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sym typeface="Symbol" pitchFamily="18" charset="2"/>
                </a:rPr>
                <a:t>    </a:t>
              </a:r>
              <a:r>
                <a:rPr kumimoji="0" lang="pl-PL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</a:t>
              </a:r>
              <a:r>
                <a:rPr kumimoji="0" lang="pl-PL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Cz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(x) 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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pl-PL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Śm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(x) 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,   Cz(M)			</a:t>
              </a:r>
              <a:endPara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" name="Prostokąt 9"/>
            <p:cNvSpPr/>
            <p:nvPr/>
          </p:nvSpPr>
          <p:spPr>
            <a:xfrm>
              <a:off x="1773149" y="4859026"/>
              <a:ext cx="1801603" cy="349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400" b="1" dirty="0" err="1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Śm</a:t>
              </a:r>
              <a:r>
                <a:rPr lang="pl-PL" sz="1400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(M) ,  </a:t>
              </a:r>
              <a:r>
                <a:rPr lang="pl-PL" sz="1400" b="1" dirty="0" err="1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</a:t>
              </a:r>
              <a:r>
                <a:rPr lang="pl-PL" sz="1400" b="1" dirty="0" err="1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Śm</a:t>
              </a:r>
              <a:r>
                <a:rPr lang="pl-PL" sz="1400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(M)</a:t>
              </a:r>
              <a:endParaRPr lang="pl-PL" sz="1400" dirty="0"/>
            </a:p>
          </p:txBody>
        </p:sp>
        <p:cxnSp>
          <p:nvCxnSpPr>
            <p:cNvPr id="11" name="Łącznik prosty 10"/>
            <p:cNvCxnSpPr/>
            <p:nvPr/>
          </p:nvCxnSpPr>
          <p:spPr>
            <a:xfrm>
              <a:off x="1307347" y="3967504"/>
              <a:ext cx="242889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>
            <a:xfrm>
              <a:off x="1540248" y="5264264"/>
              <a:ext cx="242889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rostokąt 13"/>
            <p:cNvSpPr/>
            <p:nvPr/>
          </p:nvSpPr>
          <p:spPr>
            <a:xfrm>
              <a:off x="4714876" y="3714752"/>
              <a:ext cx="2942630" cy="4190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err="1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</a:t>
              </a:r>
              <a:r>
                <a:rPr lang="pl-PL" b="1" dirty="0" err="1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Cz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(x) 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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pl-PL" b="1" dirty="0" err="1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Śm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(x)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,  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 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Cz(M)</a:t>
              </a:r>
              <a:endParaRPr lang="pl-PL" dirty="0"/>
            </a:p>
          </p:txBody>
        </p:sp>
        <p:sp>
          <p:nvSpPr>
            <p:cNvPr id="17" name="Prostokąt 16"/>
            <p:cNvSpPr/>
            <p:nvPr/>
          </p:nvSpPr>
          <p:spPr>
            <a:xfrm>
              <a:off x="4929190" y="414338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dirty="0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x:=M</a:t>
              </a:r>
              <a:endParaRPr lang="pl-PL" dirty="0"/>
            </a:p>
          </p:txBody>
        </p:sp>
      </p:grpSp>
      <p:sp>
        <p:nvSpPr>
          <p:cNvPr id="19" name="Prostokąt 18"/>
          <p:cNvSpPr/>
          <p:nvPr/>
        </p:nvSpPr>
        <p:spPr>
          <a:xfrm>
            <a:off x="3143240" y="4857760"/>
            <a:ext cx="732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</a:t>
            </a:r>
            <a:endParaRPr lang="pl-PL" sz="1400" dirty="0"/>
          </a:p>
        </p:txBody>
      </p:sp>
      <p:sp>
        <p:nvSpPr>
          <p:cNvPr id="20" name="Prostokąt 19"/>
          <p:cNvSpPr/>
          <p:nvPr/>
        </p:nvSpPr>
        <p:spPr>
          <a:xfrm>
            <a:off x="6173156" y="5436618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</a:t>
            </a:r>
            <a:endParaRPr lang="pl-PL" dirty="0"/>
          </a:p>
        </p:txBody>
      </p:sp>
      <p:sp>
        <p:nvSpPr>
          <p:cNvPr id="21" name="Prostokąt 20"/>
          <p:cNvSpPr/>
          <p:nvPr/>
        </p:nvSpPr>
        <p:spPr>
          <a:xfrm>
            <a:off x="8013788" y="5436618"/>
            <a:ext cx="970895" cy="325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err="1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</a:t>
            </a:r>
            <a:endParaRPr lang="pl-PL" dirty="0"/>
          </a:p>
        </p:txBody>
      </p:sp>
      <p:sp>
        <p:nvSpPr>
          <p:cNvPr id="26" name="Prostokąt 25"/>
          <p:cNvSpPr/>
          <p:nvPr/>
        </p:nvSpPr>
        <p:spPr>
          <a:xfrm>
            <a:off x="6429388" y="6396335"/>
            <a:ext cx="4286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</a:t>
            </a:r>
            <a:endParaRPr lang="pl-PL" sz="2400" b="1" dirty="0"/>
          </a:p>
        </p:txBody>
      </p:sp>
      <p:sp>
        <p:nvSpPr>
          <p:cNvPr id="27" name="Prostokąt 26"/>
          <p:cNvSpPr/>
          <p:nvPr/>
        </p:nvSpPr>
        <p:spPr>
          <a:xfrm>
            <a:off x="3500430" y="6072206"/>
            <a:ext cx="4286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</a:t>
            </a:r>
            <a:endParaRPr lang="pl-PL" sz="2400" dirty="0"/>
          </a:p>
        </p:txBody>
      </p:sp>
      <p:sp>
        <p:nvSpPr>
          <p:cNvPr id="28" name="Prostokąt 27"/>
          <p:cNvSpPr/>
          <p:nvPr/>
        </p:nvSpPr>
        <p:spPr>
          <a:xfrm>
            <a:off x="2357422" y="3857628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smtClean="0">
                <a:latin typeface="Arial" pitchFamily="34" charset="0"/>
                <a:cs typeface="Arial" pitchFamily="34" charset="0"/>
              </a:rPr>
              <a:t>Wnioskowanie według 		Ilustracja graficzna</a:t>
            </a:r>
          </a:p>
          <a:p>
            <a:r>
              <a:rPr lang="pl-PL" b="1" dirty="0" smtClean="0">
                <a:latin typeface="Arial" pitchFamily="34" charset="0"/>
                <a:cs typeface="Arial" pitchFamily="34" charset="0"/>
              </a:rPr>
              <a:t>zasady rezolucji  		wnioskowania</a:t>
            </a:r>
            <a:endParaRPr lang="pl-PL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Przykład 10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Załóżmy, że </a:t>
            </a:r>
            <a:r>
              <a:rPr lang="pl-PL" i="1" dirty="0" smtClean="0">
                <a:latin typeface="Arial" pitchFamily="34" charset="0"/>
                <a:cs typeface="Arial" pitchFamily="34" charset="0"/>
              </a:rPr>
              <a:t>Czy Marek jest nieśmiertelny?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Spiszmy te fakty zakładając, że jest on śmiertelny.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Zapis słowny					Zapis </a:t>
            </a:r>
            <a:r>
              <a:rPr kumimoji="0" lang="pl-PL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predykatowy</a:t>
            </a:r>
            <a:r>
              <a:rPr kumimoji="0" lang="pl-PL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pl-PL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Każdy człowiek jest śmiertelny.			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 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: Cz(x)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Marek nie jest człowiekiem.			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 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Cz(Marek)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Czy Marek jest śmiertelny?			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Śm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(Marek)?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b="1" i="1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zapis w terminach reguł Horna przyjmujący założenie o nieśmiertelności Marka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Cz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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Śm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(x)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Cz(M)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					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</p:txBody>
      </p:sp>
      <p:grpSp>
        <p:nvGrpSpPr>
          <p:cNvPr id="2" name="Grupa 2"/>
          <p:cNvGrpSpPr/>
          <p:nvPr/>
        </p:nvGrpSpPr>
        <p:grpSpPr>
          <a:xfrm>
            <a:off x="2214546" y="4572007"/>
            <a:ext cx="6230125" cy="1701248"/>
            <a:chOff x="996813" y="3643314"/>
            <a:chExt cx="6770441" cy="1930092"/>
          </a:xfrm>
        </p:grpSpPr>
        <p:sp>
          <p:nvSpPr>
            <p:cNvPr id="4" name="AutoShape 5"/>
            <p:cNvSpPr>
              <a:spLocks noChangeShapeType="1"/>
            </p:cNvSpPr>
            <p:nvPr/>
          </p:nvSpPr>
          <p:spPr bwMode="auto">
            <a:xfrm>
              <a:off x="5715007" y="4071942"/>
              <a:ext cx="45719" cy="6429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5" name="AutoShape 4"/>
            <p:cNvSpPr>
              <a:spLocks noChangeShapeType="1"/>
            </p:cNvSpPr>
            <p:nvPr/>
          </p:nvSpPr>
          <p:spPr bwMode="auto">
            <a:xfrm>
              <a:off x="5732460" y="4940074"/>
              <a:ext cx="38100" cy="587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6" name="AutoShape 6"/>
            <p:cNvSpPr>
              <a:spLocks noChangeShapeType="1"/>
            </p:cNvSpPr>
            <p:nvPr/>
          </p:nvSpPr>
          <p:spPr bwMode="auto">
            <a:xfrm flipH="1">
              <a:off x="6072197" y="4071942"/>
              <a:ext cx="1317625" cy="6429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7" name="AutoShape 3"/>
            <p:cNvSpPr>
              <a:spLocks noChangeShapeType="1"/>
            </p:cNvSpPr>
            <p:nvPr/>
          </p:nvSpPr>
          <p:spPr bwMode="auto">
            <a:xfrm flipH="1">
              <a:off x="5965361" y="4859026"/>
              <a:ext cx="1376363" cy="7143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996813" y="3643314"/>
              <a:ext cx="3500462" cy="593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sym typeface="Symbol" pitchFamily="18" charset="2"/>
                </a:rPr>
                <a:t>    </a:t>
              </a:r>
              <a:r>
                <a:rPr kumimoji="0" lang="pl-PL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</a:t>
              </a:r>
              <a:r>
                <a:rPr kumimoji="0" lang="pl-PL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Cz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(x) 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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pl-PL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Śm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(x) 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, </a:t>
              </a:r>
              <a:r>
                <a:rPr lang="pl-PL" sz="1400" b="1" dirty="0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 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Cz(M)			</a:t>
              </a:r>
              <a:endPara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" name="Prostokąt 9"/>
            <p:cNvSpPr/>
            <p:nvPr/>
          </p:nvSpPr>
          <p:spPr>
            <a:xfrm>
              <a:off x="1462614" y="4859026"/>
              <a:ext cx="2503639" cy="349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400" b="1" dirty="0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 </a:t>
              </a:r>
              <a:r>
                <a:rPr lang="pl-PL" sz="1400" b="1" dirty="0" err="1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</a:t>
              </a:r>
              <a:r>
                <a:rPr lang="pl-PL" sz="1400" b="1" dirty="0" err="1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Cz</a:t>
              </a:r>
              <a:r>
                <a:rPr lang="pl-PL" sz="1400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(x) </a:t>
              </a:r>
              <a:r>
                <a:rPr lang="pl-PL" sz="1400" b="1" dirty="0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</a:t>
              </a:r>
              <a:r>
                <a:rPr lang="pl-PL" sz="1400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pl-PL" sz="1400" b="1" dirty="0" err="1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Śm</a:t>
              </a:r>
              <a:r>
                <a:rPr lang="pl-PL" sz="1400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(M) ,  </a:t>
              </a:r>
              <a:r>
                <a:rPr lang="pl-PL" sz="1400" b="1" dirty="0" err="1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Śm</a:t>
              </a:r>
              <a:r>
                <a:rPr lang="pl-PL" sz="1400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(M)</a:t>
              </a:r>
              <a:endParaRPr lang="pl-PL" sz="1400" dirty="0"/>
            </a:p>
          </p:txBody>
        </p:sp>
        <p:cxnSp>
          <p:nvCxnSpPr>
            <p:cNvPr id="11" name="Łącznik prosty 10"/>
            <p:cNvCxnSpPr/>
            <p:nvPr/>
          </p:nvCxnSpPr>
          <p:spPr>
            <a:xfrm>
              <a:off x="1307347" y="3967504"/>
              <a:ext cx="242889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>
            <a:xfrm>
              <a:off x="1540248" y="5264264"/>
              <a:ext cx="242889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rostokąt 13"/>
            <p:cNvSpPr/>
            <p:nvPr/>
          </p:nvSpPr>
          <p:spPr>
            <a:xfrm>
              <a:off x="4714876" y="3714752"/>
              <a:ext cx="3052378" cy="4190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</a:t>
              </a:r>
              <a:r>
                <a:rPr lang="pl-PL" b="1" dirty="0" err="1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Cz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(x) 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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pl-PL" b="1" dirty="0" err="1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Śm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(x)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, </a:t>
              </a:r>
              <a:r>
                <a:rPr lang="pl-PL" b="1" dirty="0">
                  <a:solidFill>
                    <a:prstClr val="black"/>
                  </a:solidFill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 </a:t>
              </a:r>
              <a:r>
                <a:rPr lang="pl-PL" b="1" dirty="0" err="1" smtClean="0"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Cz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(M)</a:t>
              </a:r>
              <a:endParaRPr lang="pl-PL" dirty="0"/>
            </a:p>
          </p:txBody>
        </p:sp>
        <p:sp>
          <p:nvSpPr>
            <p:cNvPr id="17" name="Prostokąt 16"/>
            <p:cNvSpPr/>
            <p:nvPr/>
          </p:nvSpPr>
          <p:spPr>
            <a:xfrm>
              <a:off x="4929190" y="414338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dirty="0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x:=M</a:t>
              </a:r>
              <a:endParaRPr lang="pl-PL" dirty="0"/>
            </a:p>
          </p:txBody>
        </p:sp>
      </p:grpSp>
      <p:sp>
        <p:nvSpPr>
          <p:cNvPr id="19" name="Prostokąt 18"/>
          <p:cNvSpPr/>
          <p:nvPr/>
        </p:nvSpPr>
        <p:spPr>
          <a:xfrm>
            <a:off x="2857488" y="4857760"/>
            <a:ext cx="1556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 </a:t>
            </a:r>
            <a:r>
              <a:rPr lang="pl-PL" sz="1400" b="1" dirty="0" err="1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lang="pl-PL" sz="14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Cz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(x) 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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sz="14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</a:t>
            </a:r>
            <a:endParaRPr lang="pl-PL" sz="1400" dirty="0"/>
          </a:p>
        </p:txBody>
      </p:sp>
      <p:sp>
        <p:nvSpPr>
          <p:cNvPr id="20" name="Prostokąt 19"/>
          <p:cNvSpPr/>
          <p:nvPr/>
        </p:nvSpPr>
        <p:spPr>
          <a:xfrm>
            <a:off x="5643570" y="5429264"/>
            <a:ext cx="2015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Cz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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</a:t>
            </a:r>
            <a:endParaRPr lang="pl-PL" dirty="0"/>
          </a:p>
        </p:txBody>
      </p:sp>
      <p:sp>
        <p:nvSpPr>
          <p:cNvPr id="28" name="Prostokąt 27"/>
          <p:cNvSpPr/>
          <p:nvPr/>
        </p:nvSpPr>
        <p:spPr>
          <a:xfrm>
            <a:off x="2357422" y="3857628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u="sng" dirty="0" smtClean="0">
                <a:latin typeface="Arial" pitchFamily="34" charset="0"/>
                <a:cs typeface="Arial" pitchFamily="34" charset="0"/>
              </a:rPr>
              <a:t>Wnioskowanie według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pl-PL" b="1" u="sng" dirty="0" smtClean="0">
                <a:latin typeface="Arial" pitchFamily="34" charset="0"/>
                <a:cs typeface="Arial" pitchFamily="34" charset="0"/>
              </a:rPr>
              <a:t>Ilustracja graficzna</a:t>
            </a:r>
          </a:p>
          <a:p>
            <a:r>
              <a:rPr lang="pl-PL" b="1" u="sng" dirty="0" smtClean="0">
                <a:latin typeface="Arial" pitchFamily="34" charset="0"/>
                <a:cs typeface="Arial" pitchFamily="34" charset="0"/>
              </a:rPr>
              <a:t>zasady rezolucji 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pl-PL" b="1" u="sng" dirty="0" smtClean="0">
                <a:latin typeface="Arial" pitchFamily="34" charset="0"/>
                <a:cs typeface="Arial" pitchFamily="34" charset="0"/>
              </a:rPr>
              <a:t>wnioskowania</a:t>
            </a:r>
            <a:endParaRPr lang="pl-PL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Prostokąt 21"/>
          <p:cNvSpPr/>
          <p:nvPr/>
        </p:nvSpPr>
        <p:spPr>
          <a:xfrm>
            <a:off x="2714612" y="6072206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 </a:t>
            </a:r>
            <a:r>
              <a:rPr lang="pl-PL" sz="1400" b="1" dirty="0" err="1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lang="pl-PL" sz="14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Cz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(x) 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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sz="14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 ,  </a:t>
            </a:r>
            <a:r>
              <a:rPr lang="pl-PL" sz="14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</a:t>
            </a:r>
            <a:endParaRPr lang="pl-PL" sz="1400" dirty="0"/>
          </a:p>
        </p:txBody>
      </p:sp>
      <p:sp>
        <p:nvSpPr>
          <p:cNvPr id="23" name="Prostokąt 22"/>
          <p:cNvSpPr/>
          <p:nvPr/>
        </p:nvSpPr>
        <p:spPr>
          <a:xfrm>
            <a:off x="6054126" y="6273255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 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Cz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 </a:t>
            </a:r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7923534" y="5394201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l-PL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 </a:t>
            </a:r>
            <a:r>
              <a:rPr lang="pl-PL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Sm(M</a:t>
            </a:r>
            <a:r>
              <a:rPr lang="pl-PL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pl-PL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642918"/>
            <a:ext cx="871543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 smtClean="0">
                <a:latin typeface="Arial" pitchFamily="34" charset="0"/>
                <a:cs typeface="Arial" pitchFamily="34" charset="0"/>
              </a:rPr>
              <a:t>Według kodeksu cywilnego, jeżeli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x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jest mężem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,to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jest żoną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r>
              <a:rPr lang="pl-PL" sz="2000" dirty="0" smtClean="0">
                <a:latin typeface="Arial" pitchFamily="34" charset="0"/>
                <a:cs typeface="Arial" pitchFamily="34" charset="0"/>
              </a:rPr>
              <a:t>Korzystając z tego faktu oraz przyjmując, że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to Linda, a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to Bil, należy przekonać Bila, że Linda jest jednak jego żoną, czemu on gorąco zaprzecza. </a:t>
            </a:r>
          </a:p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W zapisie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predykatowym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mamy zatem, że: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0" y="2357430"/>
            <a:ext cx="4572000" cy="14296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Żona(Linda, Bil)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¬Żona(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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Mąż(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y,x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¬Mąż(Bil, Linda)</a:t>
            </a:r>
            <a:endParaRPr lang="pl-PL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15</a:t>
            </a:fld>
            <a:endParaRPr lang="pl-PL" dirty="0"/>
          </a:p>
        </p:txBody>
      </p:sp>
      <p:grpSp>
        <p:nvGrpSpPr>
          <p:cNvPr id="264193" name="Group 1"/>
          <p:cNvGrpSpPr>
            <a:grpSpLocks/>
          </p:cNvGrpSpPr>
          <p:nvPr/>
        </p:nvGrpSpPr>
        <p:grpSpPr bwMode="auto">
          <a:xfrm>
            <a:off x="3071802" y="2643182"/>
            <a:ext cx="5572164" cy="3937003"/>
            <a:chOff x="3092" y="3830"/>
            <a:chExt cx="6300" cy="5638"/>
          </a:xfrm>
        </p:grpSpPr>
        <p:sp>
          <p:nvSpPr>
            <p:cNvPr id="264194" name="Text Box 2"/>
            <p:cNvSpPr txBox="1">
              <a:spLocks noChangeArrowheads="1"/>
            </p:cNvSpPr>
            <p:nvPr/>
          </p:nvSpPr>
          <p:spPr bwMode="auto">
            <a:xfrm>
              <a:off x="3395" y="3830"/>
              <a:ext cx="2960" cy="1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żona(Linda, Bil)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¬żona(</a:t>
              </a:r>
              <a:r>
                <a:rPr kumimoji="0" lang="pl-PL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x,y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) mąż(</a:t>
              </a:r>
              <a:r>
                <a:rPr kumimoji="0" lang="pl-PL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y,x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¬mąż(Bil, Linda)</a:t>
              </a:r>
            </a:p>
          </p:txBody>
        </p:sp>
        <p:sp>
          <p:nvSpPr>
            <p:cNvPr id="264195" name="Text Box 3"/>
            <p:cNvSpPr txBox="1">
              <a:spLocks noChangeArrowheads="1"/>
            </p:cNvSpPr>
            <p:nvPr/>
          </p:nvSpPr>
          <p:spPr bwMode="auto">
            <a:xfrm>
              <a:off x="3092" y="5688"/>
              <a:ext cx="25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¬żona(</a:t>
              </a:r>
              <a:r>
                <a:rPr kumimoji="0" lang="pl-PL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x,y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  <a:sym typeface="Symbol" pitchFamily="18" charset="2"/>
                </a:rPr>
                <a:t>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mąż(</a:t>
              </a:r>
              <a:r>
                <a:rPr kumimoji="0" lang="pl-PL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y,x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sp>
          <p:nvSpPr>
            <p:cNvPr id="264196" name="Text Box 4"/>
            <p:cNvSpPr txBox="1">
              <a:spLocks noChangeArrowheads="1"/>
            </p:cNvSpPr>
            <p:nvPr/>
          </p:nvSpPr>
          <p:spPr bwMode="auto">
            <a:xfrm>
              <a:off x="5792" y="5688"/>
              <a:ext cx="2306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¬ mąż(Bil, Linda)</a:t>
              </a:r>
            </a:p>
          </p:txBody>
        </p:sp>
        <p:sp>
          <p:nvSpPr>
            <p:cNvPr id="264197" name="Text Box 5"/>
            <p:cNvSpPr txBox="1">
              <a:spLocks noChangeArrowheads="1"/>
            </p:cNvSpPr>
            <p:nvPr/>
          </p:nvSpPr>
          <p:spPr bwMode="auto">
            <a:xfrm>
              <a:off x="4639" y="7522"/>
              <a:ext cx="2050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¬żona(Linda, Bil)</a:t>
              </a:r>
            </a:p>
          </p:txBody>
        </p:sp>
        <p:sp>
          <p:nvSpPr>
            <p:cNvPr id="264198" name="Text Box 6"/>
            <p:cNvSpPr txBox="1">
              <a:spLocks noChangeArrowheads="1"/>
            </p:cNvSpPr>
            <p:nvPr/>
          </p:nvSpPr>
          <p:spPr bwMode="auto">
            <a:xfrm>
              <a:off x="7342" y="7522"/>
              <a:ext cx="2050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 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żona(Linda, Bil)</a:t>
              </a:r>
            </a:p>
          </p:txBody>
        </p:sp>
        <p:sp>
          <p:nvSpPr>
            <p:cNvPr id="264199" name="Line 7"/>
            <p:cNvSpPr>
              <a:spLocks noChangeShapeType="1"/>
            </p:cNvSpPr>
            <p:nvPr/>
          </p:nvSpPr>
          <p:spPr bwMode="auto">
            <a:xfrm>
              <a:off x="4411" y="6102"/>
              <a:ext cx="1139" cy="1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200" name="Line 8"/>
            <p:cNvSpPr>
              <a:spLocks noChangeShapeType="1"/>
            </p:cNvSpPr>
            <p:nvPr/>
          </p:nvSpPr>
          <p:spPr bwMode="auto">
            <a:xfrm flipH="1">
              <a:off x="5550" y="6102"/>
              <a:ext cx="1367" cy="1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201" name="Line 9"/>
            <p:cNvSpPr>
              <a:spLocks noChangeShapeType="1"/>
            </p:cNvSpPr>
            <p:nvPr/>
          </p:nvSpPr>
          <p:spPr bwMode="auto">
            <a:xfrm>
              <a:off x="5550" y="7806"/>
              <a:ext cx="1367" cy="1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202" name="Line 10"/>
            <p:cNvSpPr>
              <a:spLocks noChangeShapeType="1"/>
            </p:cNvSpPr>
            <p:nvPr/>
          </p:nvSpPr>
          <p:spPr bwMode="auto">
            <a:xfrm flipH="1">
              <a:off x="6917" y="7806"/>
              <a:ext cx="1367" cy="1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203" name="Rectangle 11"/>
            <p:cNvSpPr>
              <a:spLocks noChangeArrowheads="1"/>
            </p:cNvSpPr>
            <p:nvPr/>
          </p:nvSpPr>
          <p:spPr bwMode="auto">
            <a:xfrm>
              <a:off x="6812" y="9260"/>
              <a:ext cx="240" cy="2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204" name="Text Box 12"/>
            <p:cNvSpPr txBox="1">
              <a:spLocks noChangeArrowheads="1"/>
            </p:cNvSpPr>
            <p:nvPr/>
          </p:nvSpPr>
          <p:spPr bwMode="auto">
            <a:xfrm>
              <a:off x="3272" y="6408"/>
              <a:ext cx="2051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Linda/x </a:t>
              </a: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Bil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/y</a:t>
              </a:r>
              <a:endPara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Prostokąt 16"/>
          <p:cNvSpPr/>
          <p:nvPr/>
        </p:nvSpPr>
        <p:spPr>
          <a:xfrm>
            <a:off x="214282" y="6286520"/>
            <a:ext cx="5891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Wykazana sprzeczność uratowała małżeństwo.</a:t>
            </a:r>
            <a:endParaRPr lang="pl-PL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0" y="0"/>
            <a:ext cx="1665841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Przykład 11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0" y="2428868"/>
            <a:ext cx="892971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Spójność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a,L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c,3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 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d,H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, 	(~(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a,H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c,3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 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d,H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Niesprzeczność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: 	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a,L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 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c,3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 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d,H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, 	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a,L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c,3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 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d,L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Pochłanianie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: 		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a,L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 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c,3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 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d,H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, 	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a,L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b,D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c,3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d,H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         			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c,3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 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d,H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, 	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a,L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c,3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d,H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Zapętlenie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: 	      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a,L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 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c,5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d,H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,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d,H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f,2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,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f,2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g,4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c,5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</p:txBody>
      </p:sp>
      <p:grpSp>
        <p:nvGrpSpPr>
          <p:cNvPr id="18" name="Grupa 17"/>
          <p:cNvGrpSpPr/>
          <p:nvPr/>
        </p:nvGrpSpPr>
        <p:grpSpPr>
          <a:xfrm>
            <a:off x="2109344" y="5000612"/>
            <a:ext cx="4677234" cy="1857388"/>
            <a:chOff x="1801362" y="4509120"/>
            <a:chExt cx="4677234" cy="1857388"/>
          </a:xfrm>
        </p:grpSpPr>
        <p:grpSp>
          <p:nvGrpSpPr>
            <p:cNvPr id="15" name="Grupa 14"/>
            <p:cNvGrpSpPr/>
            <p:nvPr/>
          </p:nvGrpSpPr>
          <p:grpSpPr>
            <a:xfrm>
              <a:off x="2642739" y="4782429"/>
              <a:ext cx="3212288" cy="1298351"/>
              <a:chOff x="2642739" y="4782429"/>
              <a:chExt cx="3212288" cy="1298351"/>
            </a:xfrm>
          </p:grpSpPr>
          <p:sp>
            <p:nvSpPr>
              <p:cNvPr id="122885" name="Line 5"/>
              <p:cNvSpPr>
                <a:spLocks noChangeShapeType="1"/>
              </p:cNvSpPr>
              <p:nvPr/>
            </p:nvSpPr>
            <p:spPr bwMode="auto">
              <a:xfrm>
                <a:off x="2642739" y="4782429"/>
                <a:ext cx="123295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22886" name="Line 6"/>
              <p:cNvSpPr>
                <a:spLocks noChangeShapeType="1"/>
              </p:cNvSpPr>
              <p:nvPr/>
            </p:nvSpPr>
            <p:spPr bwMode="auto">
              <a:xfrm>
                <a:off x="4697663" y="4782429"/>
                <a:ext cx="82196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22887" name="Line 7"/>
              <p:cNvSpPr>
                <a:spLocks noChangeShapeType="1"/>
              </p:cNvSpPr>
              <p:nvPr/>
            </p:nvSpPr>
            <p:spPr bwMode="auto">
              <a:xfrm flipH="1">
                <a:off x="2906696" y="5009210"/>
                <a:ext cx="2739898" cy="10039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22888" name="Line 8"/>
              <p:cNvSpPr>
                <a:spLocks noChangeShapeType="1"/>
              </p:cNvSpPr>
              <p:nvPr/>
            </p:nvSpPr>
            <p:spPr bwMode="auto">
              <a:xfrm flipV="1">
                <a:off x="2906696" y="4794896"/>
                <a:ext cx="1269970" cy="11710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22889" name="Line 9"/>
              <p:cNvSpPr>
                <a:spLocks noChangeShapeType="1"/>
              </p:cNvSpPr>
              <p:nvPr/>
            </p:nvSpPr>
            <p:spPr bwMode="auto">
              <a:xfrm flipH="1">
                <a:off x="2978134" y="6080780"/>
                <a:ext cx="287689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  <p:grpSp>
          <p:nvGrpSpPr>
            <p:cNvPr id="16" name="Grupa 15"/>
            <p:cNvGrpSpPr/>
            <p:nvPr/>
          </p:nvGrpSpPr>
          <p:grpSpPr>
            <a:xfrm>
              <a:off x="1801362" y="4509120"/>
              <a:ext cx="4677234" cy="1857388"/>
              <a:chOff x="1801362" y="4509120"/>
              <a:chExt cx="4677234" cy="1857388"/>
            </a:xfrm>
          </p:grpSpPr>
          <p:sp>
            <p:nvSpPr>
              <p:cNvPr id="122890" name="Text Box 10"/>
              <p:cNvSpPr txBox="1">
                <a:spLocks noChangeArrowheads="1"/>
              </p:cNvSpPr>
              <p:nvPr/>
            </p:nvSpPr>
            <p:spPr bwMode="auto">
              <a:xfrm>
                <a:off x="1801362" y="4509120"/>
                <a:ext cx="1095959" cy="61912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(a, L)</a:t>
                </a:r>
              </a:p>
            </p:txBody>
          </p:sp>
          <p:sp>
            <p:nvSpPr>
              <p:cNvPr id="122891" name="Text Box 11"/>
              <p:cNvSpPr txBox="1">
                <a:spLocks noChangeArrowheads="1"/>
              </p:cNvSpPr>
              <p:nvPr/>
            </p:nvSpPr>
            <p:spPr bwMode="auto">
              <a:xfrm>
                <a:off x="3601703" y="4509120"/>
                <a:ext cx="1095959" cy="61912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(d, H)</a:t>
                </a:r>
              </a:p>
            </p:txBody>
          </p:sp>
          <p:sp>
            <p:nvSpPr>
              <p:cNvPr id="122892" name="Text Box 12"/>
              <p:cNvSpPr txBox="1">
                <a:spLocks noChangeArrowheads="1"/>
              </p:cNvSpPr>
              <p:nvPr/>
            </p:nvSpPr>
            <p:spPr bwMode="auto">
              <a:xfrm>
                <a:off x="5382637" y="4509120"/>
                <a:ext cx="1095959" cy="61912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(f, 2)</a:t>
                </a:r>
              </a:p>
            </p:txBody>
          </p:sp>
          <p:sp>
            <p:nvSpPr>
              <p:cNvPr id="122893" name="Text Box 13"/>
              <p:cNvSpPr txBox="1">
                <a:spLocks noChangeArrowheads="1"/>
              </p:cNvSpPr>
              <p:nvPr/>
            </p:nvSpPr>
            <p:spPr bwMode="auto">
              <a:xfrm>
                <a:off x="1978002" y="5747379"/>
                <a:ext cx="1095959" cy="61912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(c, 5)</a:t>
                </a:r>
              </a:p>
            </p:txBody>
          </p:sp>
          <p:sp>
            <p:nvSpPr>
              <p:cNvPr id="122894" name="Text Box 14"/>
              <p:cNvSpPr txBox="1">
                <a:spLocks noChangeArrowheads="1"/>
              </p:cNvSpPr>
              <p:nvPr/>
            </p:nvSpPr>
            <p:spPr bwMode="auto">
              <a:xfrm>
                <a:off x="5185136" y="5747379"/>
                <a:ext cx="1095959" cy="61912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(g, 4)</a:t>
                </a:r>
              </a:p>
            </p:txBody>
          </p:sp>
        </p:grpSp>
      </p:grpSp>
      <p:sp>
        <p:nvSpPr>
          <p:cNvPr id="17" name="Symbol zastępczy numeru slajdu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0" y="0"/>
            <a:ext cx="9144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Parę uwag w kontekście pytania: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Dlaczego w 21 wieku nie ma jeszcze systemu ekspertowego łączącego wszystko ze wszystkim i wspomagającego wszystkich w każdym przypadku?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Po pierwsze, z perspektywy mechanizmu wnioskowania opartego na mechanizmie Modus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Ponens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widać konieczność każdorazowego sprawdzania niesprzeczności, spójności itd. patrz niżej: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64" name="Rectangle 16"/>
          <p:cNvSpPr>
            <a:spLocks noChangeArrowheads="1"/>
          </p:cNvSpPr>
          <p:nvPr/>
        </p:nvSpPr>
        <p:spPr bwMode="auto">
          <a:xfrm>
            <a:off x="0" y="785794"/>
            <a:ext cx="8286808" cy="87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R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ozważmy system ekspertowy, którego baza wiedzy zawiera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reguł, a maksymalna liczba</a:t>
            </a:r>
            <a:r>
              <a:rPr kumimoji="0" lang="pl-PL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faktów wynosi </a:t>
            </a:r>
            <a:r>
              <a:rPr kumimoji="0" lang="pl-PL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pl-PL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068" name="Rectangle 20"/>
          <p:cNvSpPr>
            <a:spLocks noChangeArrowheads="1"/>
          </p:cNvSpPr>
          <p:nvPr/>
        </p:nvSpPr>
        <p:spPr bwMode="auto">
          <a:xfrm>
            <a:off x="0" y="1571612"/>
            <a:ext cx="8501122" cy="87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Przyjmijmy najgorszy przypadek, w którym baza wiedzy zawiera tylko jeden fakt. Oznacza to, że należy wygenerować pozostałych 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n-1</a:t>
            </a:r>
            <a:r>
              <a:rPr kumimoji="0" lang="pl-PL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faktów.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Prostokąt 22"/>
          <p:cNvSpPr/>
          <p:nvPr/>
        </p:nvSpPr>
        <p:spPr>
          <a:xfrm>
            <a:off x="0" y="2428868"/>
            <a:ext cx="8429684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W przeszukiwaniu bazy reguł należy sprawdzać wszystkie kombinacje faktów każdorazowo rozszerzonej bazy faktów. 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0074" name="Rectangle 26"/>
          <p:cNvSpPr>
            <a:spLocks noChangeArrowheads="1"/>
          </p:cNvSpPr>
          <p:nvPr/>
        </p:nvSpPr>
        <p:spPr bwMode="auto">
          <a:xfrm>
            <a:off x="0" y="3286124"/>
            <a:ext cx="88582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Oznacza to, że każda z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reguł musi być „sprawdzona” kolejno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dla kombinacji 1 po 1, 2 po 1 i 2 po 2, 3 po 1 i 3 po 2 oraz 3 po 3, aż do kombinacji  z  </a:t>
            </a:r>
            <a:r>
              <a:rPr lang="pl-PL" b="1" i="1" dirty="0" err="1" smtClean="0">
                <a:latin typeface="Arial" pitchFamily="34" charset="0"/>
                <a:cs typeface="Arial" pitchFamily="34" charset="0"/>
              </a:rPr>
              <a:t>n-1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po 1, itd.</a:t>
            </a:r>
          </a:p>
        </p:txBody>
      </p:sp>
      <p:sp>
        <p:nvSpPr>
          <p:cNvPr id="31" name="Prostokąt 30"/>
          <p:cNvSpPr/>
          <p:nvPr/>
        </p:nvSpPr>
        <p:spPr>
          <a:xfrm>
            <a:off x="0" y="4572008"/>
            <a:ext cx="84296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Tak więc sprawdzeniami objętych jest </a:t>
            </a:r>
            <a:r>
              <a:rPr lang="pl-PL" b="1" i="1" dirty="0" err="1" smtClean="0">
                <a:latin typeface="Arial" pitchFamily="34" charset="0"/>
                <a:cs typeface="Arial" pitchFamily="34" charset="0"/>
              </a:rPr>
              <a:t>m2</a:t>
            </a:r>
            <a:r>
              <a:rPr lang="pl-PL" b="1" i="1" baseline="300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b="1" i="1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pl-PL" b="1" i="1" dirty="0" err="1" smtClean="0">
                <a:latin typeface="Arial" pitchFamily="34" charset="0"/>
                <a:cs typeface="Arial" pitchFamily="34" charset="0"/>
              </a:rPr>
              <a:t>m2</a:t>
            </a:r>
            <a:r>
              <a:rPr lang="pl-PL" b="1" i="1" baseline="30000" dirty="0" err="1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b="1" i="1" baseline="30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b="1" i="1" dirty="0" smtClean="0">
                <a:latin typeface="Arial" pitchFamily="34" charset="0"/>
                <a:cs typeface="Arial" pitchFamily="34" charset="0"/>
              </a:rPr>
              <a:t>+…+</a:t>
            </a:r>
            <a:r>
              <a:rPr lang="pl-PL" b="1" i="1" dirty="0" err="1" smtClean="0">
                <a:latin typeface="Arial" pitchFamily="34" charset="0"/>
                <a:cs typeface="Arial" pitchFamily="34" charset="0"/>
              </a:rPr>
              <a:t>m2</a:t>
            </a:r>
            <a:r>
              <a:rPr lang="pl-PL" b="1" i="1" baseline="30000" dirty="0" err="1" smtClean="0">
                <a:latin typeface="Arial" pitchFamily="34" charset="0"/>
                <a:cs typeface="Arial" pitchFamily="34" charset="0"/>
              </a:rPr>
              <a:t>n-1</a:t>
            </a:r>
            <a:r>
              <a:rPr lang="pl-PL" b="1" i="1" baseline="30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przypadków. Wykorzystywana jest tutaj zależność: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3" y="5500702"/>
            <a:ext cx="5245053" cy="714380"/>
          </a:xfrm>
          <a:prstGeom prst="rect">
            <a:avLst/>
          </a:prstGeom>
          <a:noFill/>
        </p:spPr>
      </p:pic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Po drugie wnioskowanie oparte na mechanizmie wnioskowania Modus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Ponens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jest bardzo czasochłonne (o złożoności wykładniczej) patrz niżej:</a:t>
            </a:r>
            <a:endParaRPr lang="pl-PL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31084" name="Rectangle 12"/>
          <p:cNvSpPr>
            <a:spLocks noChangeArrowheads="1"/>
          </p:cNvSpPr>
          <p:nvPr/>
        </p:nvSpPr>
        <p:spPr bwMode="auto">
          <a:xfrm>
            <a:off x="142844" y="0"/>
            <a:ext cx="8501122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Niech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500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reguł 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oraz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101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faktów. Oznacza to konieczność dokonania ok.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100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sprawdzeń.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Przyjmując, że rok ma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31 536 000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tzn. ok.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</a:t>
            </a:r>
            <a:r>
              <a:rPr lang="pl-PL" b="1" dirty="0" err="1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10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7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sekund</a:t>
            </a:r>
            <a:r>
              <a:rPr kumimoji="0" lang="pl-PL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zakładając wykorzystanie komputera umożliwiającego wykonywanie 1000 sprawdzeń na jedną nanosekundę, a zatem posiadając możliwość dokonywania rocznie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3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10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7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10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9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10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= 3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lang="pl-PL" b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10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19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sprawdzeń, 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samo sprawdzanie (wyszukiwanie) postawionej hipotezy w najgorszym przypadku trwałoby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30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/(3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lang="pl-PL" b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10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19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 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pl-PL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10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lat. 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Zauważmy bowiem, że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100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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10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30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, ponieważ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10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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10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, 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więc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10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...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/>
              </a:rPr>
              <a:t>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10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3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10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...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10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  =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3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10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pl-PL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/>
              </a:rPr>
              <a:t>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10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30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.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pl-PL" b="1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6" name="Nawias klamrowy otwierający 5"/>
          <p:cNvSpPr/>
          <p:nvPr/>
        </p:nvSpPr>
        <p:spPr>
          <a:xfrm rot="16200000">
            <a:off x="1553745" y="2518166"/>
            <a:ext cx="250033" cy="1928826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Nawias klamrowy otwierający 6"/>
          <p:cNvSpPr/>
          <p:nvPr/>
        </p:nvSpPr>
        <p:spPr>
          <a:xfrm rot="16200000">
            <a:off x="3768323" y="2518166"/>
            <a:ext cx="250033" cy="1928826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785918" y="342900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10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857620" y="342900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10</a:t>
            </a:r>
            <a:endParaRPr lang="pl-PL" dirty="0"/>
          </a:p>
        </p:txBody>
      </p:sp>
      <p:grpSp>
        <p:nvGrpSpPr>
          <p:cNvPr id="14" name="Grupa 13"/>
          <p:cNvGrpSpPr/>
          <p:nvPr/>
        </p:nvGrpSpPr>
        <p:grpSpPr>
          <a:xfrm>
            <a:off x="0" y="3995678"/>
            <a:ext cx="9144000" cy="2862322"/>
            <a:chOff x="0" y="3643314"/>
            <a:chExt cx="9144000" cy="2862322"/>
          </a:xfrm>
        </p:grpSpPr>
        <p:pic>
          <p:nvPicPr>
            <p:cNvPr id="400386" name="Obraz 1" descr="\neg p \or \neg q \vee \cdots \vee \neg t \vee u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42977" y="5643578"/>
              <a:ext cx="3071834" cy="277772"/>
            </a:xfrm>
            <a:prstGeom prst="rect">
              <a:avLst/>
            </a:prstGeom>
            <a:noFill/>
          </p:spPr>
        </p:pic>
        <p:pic>
          <p:nvPicPr>
            <p:cNvPr id="400385" name="Obraz 2" descr="(p \wedge q \wedge \cdots \wedge t) \rightarrow u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15074" y="5643578"/>
              <a:ext cx="2711242" cy="331024"/>
            </a:xfrm>
            <a:prstGeom prst="rect">
              <a:avLst/>
            </a:prstGeom>
            <a:noFill/>
          </p:spPr>
        </p:pic>
        <p:sp>
          <p:nvSpPr>
            <p:cNvPr id="400387" name="Rectangle 3"/>
            <p:cNvSpPr>
              <a:spLocks noChangeArrowheads="1"/>
            </p:cNvSpPr>
            <p:nvPr/>
          </p:nvSpPr>
          <p:spPr bwMode="auto">
            <a:xfrm>
              <a:off x="0" y="3643314"/>
              <a:ext cx="9144000" cy="2862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Klauzula</a:t>
              </a:r>
              <a:r>
                <a: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jest </a:t>
              </a:r>
              <a:r>
                <a:rPr kumimoji="0" lang="pl-PL" b="0" i="0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to zbiór formuł logicznych. Klauzulę nazywamy prawdziwą wtedy i tylko wtedy, gdy alternatywa jej formuł logicznych jest prawdziwa. Klauzula pusta jest zawsze fałszywa.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b="1" i="0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Klauzula Horna</a:t>
              </a:r>
              <a:r>
                <a:rPr kumimoji="0" lang="pl-PL" b="0" i="0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zawiera co najwyżej jeden element niezanegowany. Wykorzystywane są również do reprezentowania wiedzy w systemach ekspertowych</a:t>
              </a:r>
              <a:r>
                <a:rPr kumimoji="0" lang="pl-PL" b="0" i="0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pl-PL" b="0" i="0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ponieważ </a:t>
              </a:r>
              <a:r>
                <a: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spełniają ważną właściwość: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Klauzula                                                        </a:t>
              </a:r>
              <a:r>
                <a:rPr lang="pl-PL" dirty="0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jest r</a:t>
              </a:r>
              <a:r>
                <a:rPr lang="pl-PL" dirty="0" smtClean="0">
                  <a:ea typeface="Times New Roman" pitchFamily="18" charset="0"/>
                  <a:cs typeface="Arial" pitchFamily="34" charset="0"/>
                </a:rPr>
                <a:t>ó</a:t>
              </a:r>
              <a:r>
                <a:rPr lang="pl-PL" dirty="0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wnoważna</a:t>
              </a:r>
              <a:endParaRPr lang="pl-PL" dirty="0" smtClean="0">
                <a:latin typeface="Arial" pitchFamily="34" charset="0"/>
                <a:ea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400389" name="Rectangle 5"/>
          <p:cNvSpPr>
            <a:spLocks noChangeArrowheads="1"/>
          </p:cNvSpPr>
          <p:nvPr/>
        </p:nvSpPr>
        <p:spPr bwMode="auto">
          <a:xfrm>
            <a:off x="4572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0" y="1379577"/>
            <a:ext cx="8786842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6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D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ana jest formuła postaci: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	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x[P(x)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y[P(y)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P(f(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x,y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))]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¬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y[Q(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x,y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P(y)])]</a:t>
            </a:r>
            <a:endParaRPr lang="pl-PL" dirty="0" smtClean="0"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1. Podczas pierwszego kroku usuniemy symbol implikacji, wykorzystując znane 	przekształcenie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B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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¬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A)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B.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ymbolMT" charset="-128"/>
              <a:cs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	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x[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¬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y[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¬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P(y)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P(f(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x,y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))]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¬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y[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¬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Q(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x,y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P(y)])]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/>
              <a:buChar char="&quot;"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2. W tym kroku przemieszczamy wszystkie zewnętrzne znaki negacji do wewnątrz w 	celu przypisania ich wyłącznie formułom atomowym. W przypadku 	kwantyfikatora ogólnego korzystamy z własności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¬ 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x[A]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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x[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¬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A].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	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x[ ¬ 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(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 y[ ¬ P(y)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P(f(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x,y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))]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y[ ¬ ( ¬ Q(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x,y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P(y))])]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ymbolMT" charset="-128"/>
              <a:cs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/>
              <a:buChar char="&quot;"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ymbolMT" charset="-128"/>
              <a:cs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Korzystając z prawa de Morgana ¬ (A 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B)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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( ¬ A)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 ( ¬ B) otrzymujemy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1600" b="1" dirty="0" smtClean="0">
              <a:latin typeface="Arial" pitchFamily="34" charset="0"/>
              <a:ea typeface="SymbolMT" charset="-128"/>
              <a:cs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	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 x[ ¬ 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(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y[ ¬ P(y)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P(f(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x,y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))]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y[Q(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x,y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 ¬ P(y)])]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0" y="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Z kolei wnioskowanie oparte na „zasadzie rezolucji” jest szybkie (o złożoności liniowej) wymaga jednak transformacji bazy wiedzy z jej postaci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predykatowej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do  postaci „klauzul Horna” (patrz niżej) która jest bardzo czasochłonne (o złożoności wykładniczej) </a:t>
            </a:r>
            <a:endParaRPr lang="pl-PL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</a:t>
            </a:fld>
            <a:endParaRPr lang="pl-PL"/>
          </a:p>
        </p:txBody>
      </p:sp>
      <p:sp>
        <p:nvSpPr>
          <p:cNvPr id="167937" name="Rectangle 1"/>
          <p:cNvSpPr>
            <a:spLocks noChangeArrowheads="1"/>
          </p:cNvSpPr>
          <p:nvPr/>
        </p:nvSpPr>
        <p:spPr bwMode="auto">
          <a:xfrm>
            <a:off x="0" y="0"/>
            <a:ext cx="9144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 Podstawy logiki i teorii mnogości </a:t>
            </a:r>
            <a:r>
              <a:rPr kumimoji="0" lang="pl-P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pl-PL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Rachunek predykatów i reguły wnioskowania)</a:t>
            </a:r>
            <a:endParaRPr kumimoji="0" lang="pl-PL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Predykaty. Reguły wnioskowania (modus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ponens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zasada rezolucji). Dowodzenie twierdzeń. Wykorzystanie w projektowaniu struktur systemów ekspertowych.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0" y="2285992"/>
            <a:ext cx="885821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Predykat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 inaczej zdanie wyrażające cechę zawartego w nim podmiotu, bądź też związki występujące pomiędzy deklarowanymi w nim podmiotami, pozwala w skrótowy, symboliczny sposób zapisywać zdania wyrażające właściwości i/lub relacje o prawdziwości, których chcemy wnioskować.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Przykładowo zapis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P(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oznacza, że obiekt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spełnia właściwość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P( .),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np. tę, że 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3 co zapisujemy:  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P(x)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[</a:t>
            </a:r>
            <a:r>
              <a:rPr kumimoji="0" lang="pl-PL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3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].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Inne przykłady ilustrują poniższe przypadki: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Predykaty jedno-argumentowe </a:t>
            </a:r>
            <a:r>
              <a:rPr lang="pl-PL" sz="2000" b="1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P(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lang="pl-PL" sz="2000" b="1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P(x)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[Q(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)] 	, 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P(x)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= [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pije mleko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	 ,  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P(x)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= [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jest zielony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],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Predykaty wielo-argumentowe  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P(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000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,x</a:t>
            </a:r>
            <a:r>
              <a:rPr kumimoji="0" lang="pl-PL" sz="2000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,...,x</a:t>
            </a:r>
            <a:r>
              <a:rPr kumimoji="0" lang="pl-PL" sz="2000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pl-PL" sz="2000" i="1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pl-PL" sz="2000" i="1" dirty="0" err="1" smtClean="0">
                <a:latin typeface="Arial" pitchFamily="34" charset="0"/>
                <a:cs typeface="Arial" pitchFamily="34" charset="0"/>
              </a:rPr>
              <a:t>x,y,z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 = [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+ y = 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] ,  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pl-PL" sz="2000" i="1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= [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] ; </a:t>
            </a:r>
          </a:p>
          <a:p>
            <a:r>
              <a:rPr lang="pl-PL" sz="2000" i="1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pl-PL" sz="2000" i="1" dirty="0" err="1" smtClean="0">
                <a:latin typeface="Arial" pitchFamily="34" charset="0"/>
                <a:cs typeface="Arial" pitchFamily="34" charset="0"/>
              </a:rPr>
              <a:t>Janek,Zosia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= [Janek jest bratem Zosi],     </a:t>
            </a:r>
            <a:r>
              <a:rPr lang="pl-PL" sz="2000" b="1" i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P(</a:t>
            </a:r>
            <a:r>
              <a:rPr lang="pl-PL" sz="2000" b="1" i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V,x,y,z</a:t>
            </a:r>
            <a:r>
              <a:rPr lang="pl-PL" sz="2000" b="1" i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)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= [V = 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x*y*z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]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71374" y="428604"/>
            <a:ext cx="9072626" cy="621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3. Eliminujemy kwantyfikator szczegółowy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poprzez wprowadzenie odpowiednich stałych w miejsce zmiennych będących w zasięgu kwantyfikatora.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ymbolMT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	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x[ ¬ 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(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y[ ¬ P(y)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P(f(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x,y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))]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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z[Q(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x,z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¬ P(z)])]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ymbolMT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Następnie usuwamy kwantyfikator szczegółowy 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. Powołując się na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zasadę: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Jeżeli kwantyfikator szczegółowy jest w zasięgu kwantyfikatora ogólnego to należy wprowadzić funkcję uzależnioną od zmiennej kwantyfikatora ogólnego.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wstawiamy funkcję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g(x)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w miejsce zmiennej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z</a:t>
            </a:r>
            <a:endParaRPr kumimoji="0" lang="pl-PL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ymbolMT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	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x[ ¬ 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(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y[ ¬ P(y)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P(f(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x,y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))]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(Q(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x,g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(x))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¬ P(g(x)))]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ymbolMT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sz="1600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4.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W tym kroku przemieszczamy kwantyfikator ogólny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na zewnątrz formuły złożonej.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1600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1600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	</a:t>
            </a:r>
            <a:r>
              <a:rPr lang="pl-PL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 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x</a:t>
            </a:r>
            <a:r>
              <a:rPr lang="pl-PL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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y[ ¬ P(x) </a:t>
            </a:r>
            <a:r>
              <a:rPr lang="pl-PL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(( ¬ P(y) </a:t>
            </a:r>
            <a:r>
              <a:rPr lang="pl-PL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P(f(</a:t>
            </a:r>
            <a:r>
              <a:rPr lang="en-US" b="1" dirty="0" err="1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x,y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))) </a:t>
            </a:r>
            <a:r>
              <a:rPr lang="pl-PL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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(Q(</a:t>
            </a:r>
            <a:r>
              <a:rPr lang="en-US" b="1" dirty="0" err="1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x,g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(x)) </a:t>
            </a:r>
            <a:r>
              <a:rPr lang="pl-PL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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¬ P(g(x)))]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Korzystając z zasady: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Jeżeli wszystkie zmienne są w zasięgu kwantyfikatora to możemy z niego zrezygnować pamiętając, że każda zmienna w formule została wyprowadzona za pomocą kwantyfikatora ogólnego.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pozbywamy się kwantyfikatorów ogólnych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ymbolMT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¬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((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¬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P(y)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P(f(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x,y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)))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(Q(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x,g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(x))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¬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P(g(x)))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ymbolMT"/>
              <a:cs typeface="Arial" pitchFamily="34" charset="0"/>
              <a:sym typeface="Symbol" pitchFamily="18" charset="2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20</a:t>
            </a:fld>
            <a:endParaRPr lang="pl-PL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ChangeArrowheads="1"/>
          </p:cNvSpPr>
          <p:nvPr/>
        </p:nvSpPr>
        <p:spPr bwMode="auto">
          <a:xfrm>
            <a:off x="285720" y="428604"/>
            <a:ext cx="8715436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5. W tym miejscu należy tak przekształcić formułę, aby funktory koniunkcji były 	zewnętrzne względem funktorów alternatywy.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Korzystamy z własności A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(B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C)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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(A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B)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(A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C)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	{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¬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¬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P(y)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P(f(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x,y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))}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[{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¬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Q(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x,g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(x))}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{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¬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¬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P(g(x)}]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6. Z ostatniego wyrażenia po usunięciu symbolu koniunkcji otrzymujemy postać 	klauzulową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i)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¬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P(x)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¬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P(y)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P(f(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x,y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))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ii)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¬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P(x)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Q(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x,g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(x))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iii)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¬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P(x)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¬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P(g(x)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ymbolMT"/>
              <a:cs typeface="Arial" pitchFamily="34" charset="0"/>
              <a:sym typeface="Symbol" pitchFamily="18" charset="2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21</a:t>
            </a:fld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0" y="4786322"/>
            <a:ext cx="885828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O zasadzie rezolucji raz jeszcze ale bardziej formalnie</a:t>
            </a:r>
            <a:r>
              <a:rPr lang="pl-PL" sz="20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pl-PL" sz="2000" b="1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Twierdzenie o dedukcji</a:t>
            </a:r>
            <a:endParaRPr lang="pl-PL" sz="2400" b="1" i="1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Jeżeli formuły {</a:t>
            </a:r>
            <a:r>
              <a:rPr lang="pl-PL" sz="20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A1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pl-PL" sz="20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A2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,…, An} nie są sprzeczne, to formuła B jest ich konkluzją (tzn. wynika inferencyjnie z formuł </a:t>
            </a:r>
            <a:r>
              <a:rPr lang="pl-PL" sz="20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A1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pl-PL" sz="20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A2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,…, An) wtedy i tylko wtedy, gdy formuły { </a:t>
            </a:r>
            <a:r>
              <a:rPr lang="pl-PL" sz="20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A1,A2,…,An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pl-PL" sz="2000" dirty="0" smtClean="0">
                <a:latin typeface="Arial" pitchFamily="34" charset="0"/>
                <a:ea typeface="SymbolMT"/>
                <a:cs typeface="Arial" pitchFamily="34" charset="0"/>
              </a:rPr>
              <a:t>¬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B} są sprzeczne.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22</a:t>
            </a:fld>
            <a:endParaRPr lang="pl-PL"/>
          </a:p>
        </p:txBody>
      </p:sp>
      <p:sp>
        <p:nvSpPr>
          <p:cNvPr id="284674" name="Rectangle 2"/>
          <p:cNvSpPr>
            <a:spLocks noChangeArrowheads="1"/>
          </p:cNvSpPr>
          <p:nvPr/>
        </p:nvSpPr>
        <p:spPr bwMode="auto">
          <a:xfrm>
            <a:off x="0" y="0"/>
            <a:ext cx="9144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ZADANIA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 Niech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U’ = {1,2,3} , U” = {4,5,6,7}.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Sprawdź prawdziwość: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’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 [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&gt; x]; 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’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 [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&gt;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’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 [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&gt;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x]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; 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’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 [y &gt;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!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[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= 0];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!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z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[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+ y = z]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{1,2,3} P(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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P(1)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P(2)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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P(3)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,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2. Wykaż, że dla liczb rzeczywistych zachodzi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|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| + |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| 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|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+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|.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3. Wykaż, że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jest równoważne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Q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4. Z doświadczenia wiemy, że </a:t>
            </a:r>
            <a:r>
              <a:rPr kumimoji="0" lang="pl-P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każdy człowiek jest śmiertelny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 Wiemy że nasz 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przyjaciel </a:t>
            </a:r>
            <a:r>
              <a:rPr kumimoji="0" lang="pl-P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Marek nie jest człowiekiem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 Intryguje nas pytanie </a:t>
            </a:r>
            <a:r>
              <a:rPr kumimoji="0" lang="pl-P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czy jest on  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śmiertelny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? Udzielając odpowiedzi skorzystaj z poniższego schematu 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sprowadzenia do sprzeczności.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: człowiek(x)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śmiertelny(x)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¬człowiek(Marek)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¬śmiertelny(Marek)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5. Udowodnij, że iloczyn dwóch liczb nieparzystych jest liczba nieparzystą.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0" y="6000768"/>
            <a:ext cx="9144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6.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Korzystając z indukcji matematycznej udowodnij, że dla każdej liczby naturalnej  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b="1" i="1" dirty="0" smtClean="0">
                <a:latin typeface="Arial" pitchFamily="34" charset="0"/>
                <a:ea typeface="Times New Roman" pitchFamily="18" charset="0"/>
              </a:rPr>
              <a:t>     </a:t>
            </a:r>
            <a:r>
              <a:rPr kumimoji="0" lang="pl-P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liczba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4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– 1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podzielna jest przez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3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23</a:t>
            </a:fld>
            <a:endParaRPr lang="pl-PL"/>
          </a:p>
        </p:txBody>
      </p:sp>
      <p:sp>
        <p:nvSpPr>
          <p:cNvPr id="307201" name="Rectangle 1"/>
          <p:cNvSpPr>
            <a:spLocks noChangeArrowheads="1"/>
          </p:cNvSpPr>
          <p:nvPr/>
        </p:nvSpPr>
        <p:spPr bwMode="auto">
          <a:xfrm>
            <a:off x="0" y="0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7. Dana jest baza faktów: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a, b, c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oraz baza reguł: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If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f  and e,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g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R2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If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 and c,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R3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If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 and b,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R4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If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  and e,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f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Czy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należy do bazy faktów (daje się wyprowadzić z ww. bazy)?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2000240"/>
            <a:ext cx="495520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8. Podaj przykład ilustrujący równoważność:    </a:t>
            </a:r>
          </a:p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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Q(y))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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[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(y)]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   	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 [y &gt; x])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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 [y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x]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0" y="3071810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9.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Sprawdź prawdziwość: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!z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[x + y = z] 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!x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[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x*y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0] ,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!x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 [x*y = 0]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 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x P(x) ,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x 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 P(x) 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x 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 P(x)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{1,2,3} [P(x)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Q(x)]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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{1,2,3} 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{1,2,3} Q(x))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{1,2,3} [P(x)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Q(x)]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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{1,2,3} 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{1,2,3} Q(x))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0" y="4929198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10. Podaj kwantyfikatory, dla których wyrażenie to jest prawdziwe: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____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U’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____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U” [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2x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&gt; 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]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l-PL" b="1" dirty="0" smtClean="0"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.</a:t>
            </a:r>
            <a:r>
              <a:rPr kumimoji="0" lang="pl-PL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Niech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U’ = {1,2,3} , U” = {3,5,6,7} </a:t>
            </a:r>
            <a:r>
              <a:rPr kumimoji="0" lang="pl-PL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sprawdź prawdziwość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:  </a:t>
            </a:r>
            <a:endParaRPr kumimoji="0" lang="pl-PL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U’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U” [y = x]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274433" name="Rectangle 1"/>
          <p:cNvSpPr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KWANTYFIKATORY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- 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dla każdego 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-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istnieje 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!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-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istnieje tylko jeden 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Pozwalają oddać charakter właściwości obiektu opisywanego predykatem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2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Inaczej mówiąc określają dziedzinę, w zakresie której własność deklarowana przez predykat jest spełniona.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Przykład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[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 + 0 = 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 ,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[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 = xx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 ,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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[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&lt; 0] ,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  <a:sym typeface="Symbol"/>
              </a:rPr>
              <a:t>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{0,1} [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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  <a:sym typeface="Symbol"/>
              </a:rPr>
              <a:t>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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 1]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[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&lt; 0] 	, 	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zbiór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kotów [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 pije mleko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	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2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sz="2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zbiór</a:t>
            </a:r>
            <a:r>
              <a:rPr kumimoji="0" lang="pl-PL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szpaków [</a:t>
            </a:r>
            <a:r>
              <a:rPr kumimoji="0" lang="pl-PL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 jest ptakiem],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  <a:sym typeface="Symbol"/>
              </a:rPr>
              <a:t>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{0,1} [p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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  <a:sym typeface="Symbol"/>
              </a:rPr>
              <a:t>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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 1] </a:t>
            </a:r>
            <a:endParaRPr kumimoji="0" lang="pl-PL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, 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zbiór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dzieci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zbiór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rodziców [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 jest dzieckiem y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8715436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Times New Roman" pitchFamily="18" charset="0"/>
              </a:rPr>
              <a:t>Przykład 2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 [</a:t>
            </a:r>
            <a:r>
              <a:rPr kumimoji="0" lang="de-DE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 + 0 = x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] </a:t>
            </a:r>
            <a:r>
              <a:rPr kumimoji="0" lang="pl-PL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- </a:t>
            </a:r>
            <a:r>
              <a:rPr kumimoji="0" lang="pl-PL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co czytamy dla każdego </a:t>
            </a:r>
            <a:r>
              <a:rPr lang="de-DE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</a:t>
            </a:r>
            <a:r>
              <a:rPr lang="de-DE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prawdą jest, że:</a:t>
            </a:r>
            <a:r>
              <a:rPr lang="de-DE" b="1" i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x + 0 = 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!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 [</a:t>
            </a:r>
            <a:r>
              <a:rPr kumimoji="0" lang="de-DE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 = x*x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]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kumimoji="0" 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co czytamy istnieje dokładnie jedno </a:t>
            </a:r>
            <a:r>
              <a:rPr lang="de-DE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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de-DE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takie, że:</a:t>
            </a:r>
            <a:r>
              <a:rPr lang="de-DE" b="1" i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x = x*x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i podobnie w poniższych przypadkach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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 [</a:t>
            </a:r>
            <a:r>
              <a:rPr kumimoji="0" lang="de-DE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 &lt; 0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] ,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 [</a:t>
            </a:r>
            <a:r>
              <a:rPr kumimoji="0" lang="de-DE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 &lt; 0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] ,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zbiór kotów [x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pije mleko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] , 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zbiór szpaków [x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jest ptakiem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zbiór dzieci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zbiór rodziców [x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jest dzieckiem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y]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sym typeface="Symbol" pitchFamily="18" charset="2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0" y="3714752"/>
            <a:ext cx="878687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RACHUNEK PREDYKATÓW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Umożliwia porównywanie (badanie znaczeniowej równoważności), przekształcanie (wyrażane w różnych strukturach), wartościowanie (wyznaczanie ich wartość), oraz składanie w większe struktury zdań będących predykatami, których obiekty posiadają deklarowane właściwości zdeterminowane zasięgiem opisujących je kwantyfikatorów.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0" y="0"/>
            <a:ext cx="89297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Łatwo zauważyć, że poniższe zdania (predykaty) 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err="1" smtClean="0">
                <a:latin typeface="Arial" pitchFamily="34" charset="0"/>
                <a:cs typeface="Arial" pitchFamily="34" charset="0"/>
                <a:sym typeface="Symbol"/>
              </a:rPr>
              <a:t>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jeden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talerz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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student P(student, talerz) </a:t>
            </a:r>
            <a:r>
              <a:rPr lang="pl-PL" sz="1600" dirty="0" smtClean="0">
                <a:latin typeface="Arial" pitchFamily="34" charset="0"/>
                <a:cs typeface="Arial" pitchFamily="34" charset="0"/>
              </a:rPr>
              <a:t>– jeden talerz dla wszystkich </a:t>
            </a:r>
            <a:r>
              <a:rPr lang="pl-PL" sz="1400" dirty="0" smtClean="0">
                <a:latin typeface="Arial" pitchFamily="34" charset="0"/>
                <a:cs typeface="Arial" pitchFamily="34" charset="0"/>
              </a:rPr>
              <a:t>studentów </a:t>
            </a: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Symbol" pitchFamily="18" charset="2"/>
              <a:buChar char="&quot;"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student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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jeden talerz Q(student, talerz) </a:t>
            </a:r>
            <a:r>
              <a:rPr lang="pl-PL" sz="1400" dirty="0" smtClean="0">
                <a:latin typeface="Arial" pitchFamily="34" charset="0"/>
                <a:cs typeface="Arial" pitchFamily="34" charset="0"/>
              </a:rPr>
              <a:t>–dla każdego studenta po talerzu 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opisują różne sytuacje, a zatem nie są sobie równoważne.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W ogólnym przypadku mamy, zatem do czynienia z sytuacją, w której badanie prawdziwości pewnej tezy (spełnianie się właściwości predykatu) sprowadza się do określenia zakresu zmienności (określenia predykatów) argumentów zdania.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4857760"/>
            <a:ext cx="87868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Przykład 3</a:t>
            </a: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Niech P(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 = [</a:t>
            </a:r>
            <a:r>
              <a:rPr lang="pl-PL" sz="2000" i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pl-PL" sz="2000" i="1" dirty="0" err="1" smtClean="0">
                <a:latin typeface="Arial" pitchFamily="34" charset="0"/>
                <a:cs typeface="Arial" pitchFamily="34" charset="0"/>
              </a:rPr>
              <a:t>x*x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], która z tez jest prawdziwa?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pl-PL" sz="2000" b="1" dirty="0" err="1" smtClean="0">
                <a:latin typeface="Arial" pitchFamily="34" charset="0"/>
                <a:cs typeface="Arial" pitchFamily="34" charset="0"/>
                <a:sym typeface="Symbol"/>
              </a:rPr>
              <a:t>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{0,1} [x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  <a:sym typeface="Symbol"/>
              </a:rPr>
              <a:t>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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0] 	,	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  <a:sym typeface="Symbol"/>
              </a:rPr>
              <a:t>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{0,1} [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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  <a:sym typeface="Symbol"/>
              </a:rPr>
              <a:t>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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0]</a:t>
            </a:r>
            <a:endParaRPr lang="pl-PL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4282" y="285728"/>
            <a:ext cx="8429684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 predykatach raz jeszcze ale bardziej formalnie: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2000" b="1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Predykatem lub funkcją zdaniową nazywamy wyrażenie W(x), w którym występuje zmienna x i które staje się zdaniem prawdziwym lub fałszywym, gdy w miejsce x podstawimy wartość zmiennej x.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Rachunek predykatów został stworzony poprzez rozszerzenie rachunku zdań o kwantyfikatory ogólny i szczególny: „dla każdego”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oraz „istnieje takie, że”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ymbolMT"/>
              <a:cs typeface="Arial" pitchFamily="34" charset="0"/>
              <a:sym typeface="Symbol" pitchFamily="18" charset="2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14282" y="3286124"/>
            <a:ext cx="87154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Rachunek predykat</a:t>
            </a:r>
            <a:r>
              <a:rPr lang="pl-PL" sz="2000" b="1" dirty="0" smtClean="0">
                <a:ea typeface="Calibri" pitchFamily="34" charset="0"/>
                <a:cs typeface="Arial" pitchFamily="34" charset="0"/>
              </a:rPr>
              <a:t>ó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w przyjmuje założenie o monotoniczności logiki. Oznacza to, że jeżeli po przyjęciu zbioru aksjomat</a:t>
            </a:r>
            <a:r>
              <a:rPr lang="pl-PL" sz="2000" b="1" dirty="0" smtClean="0">
                <a:ea typeface="Calibri" pitchFamily="34" charset="0"/>
                <a:cs typeface="Arial" pitchFamily="34" charset="0"/>
              </a:rPr>
              <a:t>ó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w wykazywana hipoteza jest poprawna (czyli jest twierdzeniem), to po dodaniu nowego aksjomatu wynik ten nie może ulec zmianie.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pl-PL" sz="2000" b="1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Założenie to nie pozwala na uwzględnienie wyjątk</a:t>
            </a:r>
            <a:r>
              <a:rPr lang="pl-PL" sz="2000" b="1" dirty="0" smtClean="0">
                <a:ea typeface="Calibri" pitchFamily="34" charset="0"/>
                <a:cs typeface="Arial" pitchFamily="34" charset="0"/>
              </a:rPr>
              <a:t>ó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w powodujących, że zbi</a:t>
            </a:r>
            <a:r>
              <a:rPr lang="pl-PL" sz="2000" b="1" dirty="0" smtClean="0">
                <a:ea typeface="Calibri" pitchFamily="34" charset="0"/>
                <a:cs typeface="Arial" pitchFamily="34" charset="0"/>
              </a:rPr>
              <a:t>ó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r aksjomat</a:t>
            </a:r>
            <a:r>
              <a:rPr lang="pl-PL" sz="2000" b="1" dirty="0" smtClean="0">
                <a:ea typeface="Calibri" pitchFamily="34" charset="0"/>
                <a:cs typeface="Arial" pitchFamily="34" charset="0"/>
              </a:rPr>
              <a:t>ó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w staje się zbiorem sprzecznym, co w niekt</a:t>
            </a:r>
            <a:r>
              <a:rPr lang="pl-PL" sz="2000" b="1" dirty="0" smtClean="0">
                <a:ea typeface="Calibri" pitchFamily="34" charset="0"/>
                <a:cs typeface="Arial" pitchFamily="34" charset="0"/>
              </a:rPr>
              <a:t>ó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rych przypadkach ogranicza możliwość zastosowania omawianego rachunku.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857256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Przykład 4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4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x[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jest_ptakiem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(x)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potrafi_latać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(x)]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4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jest_ptakiem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(struś)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4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¬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potrafi_latać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(struś)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Twierdzenie „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dla wszystkich x, jeżeli x jest ptakiem, to x potrafi latać</a:t>
            </a: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” jest nie do końca poprawne ponieważ występują pewne odstępstwa od niego.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Otóż, struś jest ptakiem i nie potrafi latać. Bazę wiedzy należałoby uzupełnić o nowy aksjomat: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¬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potrafi_latać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(struś).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Uwzględnianiem takich przypadków zajmuje się logika niemonotoniczna.</a:t>
            </a:r>
            <a:endParaRPr kumimoji="0" lang="pl-PL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ymbolMT" charset="-128"/>
              <a:cs typeface="Arial" pitchFamily="34" charset="0"/>
              <a:sym typeface="Symbol" pitchFamily="18" charset="2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4303455"/>
            <a:ext cx="85725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Wykorzystanie Rachunku predykatów</a:t>
            </a: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W ogólnym przypadku sprawdzanie prawdziwości: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pl-PL" sz="2000" dirty="0" err="1" smtClean="0">
                <a:latin typeface="Arial" pitchFamily="34" charset="0"/>
                <a:cs typeface="Arial" pitchFamily="34" charset="0"/>
                <a:sym typeface="Symbol"/>
              </a:rPr>
              <a:t></a:t>
            </a:r>
            <a:r>
              <a:rPr lang="pl-PL" sz="2000" i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P(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   zgodnie z zasadą - „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jeden zaprzecza wszystkiemu“ </a:t>
            </a:r>
          </a:p>
          <a:p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	</a:t>
            </a:r>
          </a:p>
          <a:p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	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[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Q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(y)]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  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y Q(y))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pl-PL" sz="2000" i="1" dirty="0" smtClean="0">
              <a:latin typeface="Arial" pitchFamily="34" charset="0"/>
              <a:cs typeface="Arial" pitchFamily="34" charset="0"/>
            </a:endParaRP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można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sprowadzić do poszukiwania kontrprzykładu,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0" y="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Podobnie sprawdzanie prawdziwości: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pl-PL" sz="2000" i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pl-PL" sz="2000" dirty="0" err="1" smtClean="0">
                <a:latin typeface="Arial" pitchFamily="34" charset="0"/>
                <a:cs typeface="Arial" pitchFamily="34" charset="0"/>
                <a:sym typeface="Symbol"/>
              </a:rPr>
              <a:t></a:t>
            </a:r>
            <a:r>
              <a:rPr lang="pl-PL" sz="2000" i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   - zgodnie z zasadą „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jeden wystarcza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“ </a:t>
            </a:r>
          </a:p>
          <a:p>
            <a:endParaRPr lang="pl-PL" sz="2000" b="1" dirty="0" smtClean="0">
              <a:latin typeface="Arial" pitchFamily="34" charset="0"/>
              <a:ea typeface="Times New Roman" pitchFamily="18" charset="0"/>
              <a:sym typeface="Symbol" pitchFamily="18" charset="2"/>
            </a:endParaRPr>
          </a:p>
          <a:p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		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y Q(y))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[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Q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(y)]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można sprowadzić do poszukiwania właśnie jednego przypadku spełniającego deklarowaną właściwość.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5457" name="Rectangle 1"/>
          <p:cNvSpPr>
            <a:spLocks noChangeArrowheads="1"/>
          </p:cNvSpPr>
          <p:nvPr/>
        </p:nvSpPr>
        <p:spPr bwMode="auto">
          <a:xfrm>
            <a:off x="0" y="2643182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PRAWA PRZEKSZTAŁCANIA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P(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)) 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[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)]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Q(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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 [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Q(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)]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[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P(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x,y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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[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P(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x,y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</a:t>
            </a:r>
          </a:p>
        </p:txBody>
      </p:sp>
      <p:sp>
        <p:nvSpPr>
          <p:cNvPr id="5" name="Prostokąt 4"/>
          <p:cNvSpPr/>
          <p:nvPr/>
        </p:nvSpPr>
        <p:spPr>
          <a:xfrm>
            <a:off x="0" y="4903619"/>
            <a:ext cx="892971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Przykład 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P(x))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[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(x)],  niech P(x)= [x &lt;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+ 1] </a:t>
            </a:r>
            <a:endParaRPr lang="pl-PL" b="1" dirty="0" smtClean="0"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	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R [x &lt; 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+ 1]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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x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R [x 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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x + 1]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dirty="0" smtClean="0">
              <a:latin typeface="Arial" pitchFamily="34" charset="0"/>
              <a:sym typeface="Symbol" pitchFamily="18" charset="2"/>
            </a:endParaRP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lang="en-US" b="1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lang="en-US" b="1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y 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[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P(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x,y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])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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lang="en-US" b="1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lang="en-US" b="1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[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P(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x,y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, niech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P(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x,y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)= R [y &gt; x] </a:t>
            </a:r>
            <a:endParaRPr lang="en-US" b="1" dirty="0" smtClean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y [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&gt; x])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(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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y [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&gt; x])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y (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[y &gt; x])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y [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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x]</a:t>
            </a:r>
            <a:endParaRPr lang="pl-PL" b="1" dirty="0" smtClean="0">
              <a:latin typeface="Arial" pitchFamily="34" charset="0"/>
              <a:ea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285720" y="0"/>
            <a:ext cx="7929586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Niech U’ = {1,2,3} , U” = {4,5,6,7}   sprawdź prawdziwość: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U’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y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U” [y &gt; x]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U’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y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U” [y &gt; x]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U’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y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U” [y &gt; x]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U’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y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U” [y &gt; x]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sym typeface="Symbol" pitchFamily="18" charset="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!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[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x*6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= 0]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! z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 [x + y = z]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{1,2,3} P(x)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P(1)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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P(2)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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P(3) ,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Przykład 6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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P(x))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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 Q(x))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sym typeface="Symbol" pitchFamily="18" charset="2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pSp>
        <p:nvGrpSpPr>
          <p:cNvPr id="14" name="Grupa 13"/>
          <p:cNvGrpSpPr/>
          <p:nvPr/>
        </p:nvGrpSpPr>
        <p:grpSpPr>
          <a:xfrm>
            <a:off x="571472" y="4572008"/>
            <a:ext cx="7286644" cy="2043114"/>
            <a:chOff x="428596" y="4143380"/>
            <a:chExt cx="7286644" cy="2043114"/>
          </a:xfrm>
        </p:grpSpPr>
        <p:grpSp>
          <p:nvGrpSpPr>
            <p:cNvPr id="13" name="Grupa 12"/>
            <p:cNvGrpSpPr/>
            <p:nvPr/>
          </p:nvGrpSpPr>
          <p:grpSpPr>
            <a:xfrm>
              <a:off x="857224" y="4143380"/>
              <a:ext cx="6858016" cy="2043114"/>
              <a:chOff x="857224" y="4143380"/>
              <a:chExt cx="6858016" cy="2043114"/>
            </a:xfrm>
          </p:grpSpPr>
          <p:sp>
            <p:nvSpPr>
              <p:cNvPr id="32771" name="Line 3"/>
              <p:cNvSpPr>
                <a:spLocks noChangeShapeType="1"/>
              </p:cNvSpPr>
              <p:nvPr/>
            </p:nvSpPr>
            <p:spPr bwMode="auto">
              <a:xfrm>
                <a:off x="928662" y="4500570"/>
                <a:ext cx="5943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32772" name="Line 4"/>
              <p:cNvSpPr>
                <a:spLocks noChangeShapeType="1"/>
              </p:cNvSpPr>
              <p:nvPr/>
            </p:nvSpPr>
            <p:spPr bwMode="auto">
              <a:xfrm>
                <a:off x="1928794" y="4357694"/>
                <a:ext cx="0" cy="1828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32774" name="Line 6"/>
              <p:cNvSpPr>
                <a:spLocks noChangeShapeType="1"/>
              </p:cNvSpPr>
              <p:nvPr/>
            </p:nvSpPr>
            <p:spPr bwMode="auto">
              <a:xfrm>
                <a:off x="2714612" y="4286256"/>
                <a:ext cx="0" cy="1828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32773" name="Line 5"/>
              <p:cNvSpPr>
                <a:spLocks noChangeShapeType="1"/>
              </p:cNvSpPr>
              <p:nvPr/>
            </p:nvSpPr>
            <p:spPr bwMode="auto">
              <a:xfrm>
                <a:off x="3571868" y="4214818"/>
                <a:ext cx="0" cy="1828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32775" name="Line 7"/>
              <p:cNvSpPr>
                <a:spLocks noChangeShapeType="1"/>
              </p:cNvSpPr>
              <p:nvPr/>
            </p:nvSpPr>
            <p:spPr bwMode="auto">
              <a:xfrm>
                <a:off x="5500694" y="4286256"/>
                <a:ext cx="0" cy="1828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32770" name="Line 2"/>
              <p:cNvSpPr>
                <a:spLocks noChangeShapeType="1"/>
              </p:cNvSpPr>
              <p:nvPr/>
            </p:nvSpPr>
            <p:spPr bwMode="auto">
              <a:xfrm>
                <a:off x="928662" y="5500702"/>
                <a:ext cx="5715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32777" name="Rectangle 9"/>
              <p:cNvSpPr>
                <a:spLocks noChangeArrowheads="1"/>
              </p:cNvSpPr>
              <p:nvPr/>
            </p:nvSpPr>
            <p:spPr bwMode="auto">
              <a:xfrm>
                <a:off x="857224" y="4143380"/>
                <a:ext cx="685801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       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x P(x)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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x P(x)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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x Q(x)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    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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x P(x)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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 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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x P(x) 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	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 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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x P(x)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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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x Q(x)</a:t>
                </a:r>
                <a:endParaRPr kumimoji="0" lang="pl-P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sym typeface="Symbol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sym typeface="Symbol" pitchFamily="18" charset="2"/>
                </a:endParaRPr>
              </a:p>
            </p:txBody>
          </p:sp>
        </p:grp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428596" y="4572008"/>
              <a:ext cx="6715172" cy="1600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0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lang="pl-PL" sz="1400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1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	</a:t>
              </a:r>
              <a:r>
                <a:rPr lang="pl-PL" sz="1400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endParaRPr kumimoji="0" lang="pl-P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1	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1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	1</a:t>
              </a:r>
              <a:endParaRPr kumimoji="0" lang="pl-P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1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				1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endParaRPr kumimoji="0" lang="pl-P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1	1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2229</Words>
  <Application>Microsoft Office PowerPoint</Application>
  <PresentationFormat>Pokaz na ekranie (4:3)</PresentationFormat>
  <Paragraphs>423</Paragraphs>
  <Slides>23</Slides>
  <Notes>1</Notes>
  <HiddenSlides>0</HiddenSlides>
  <MMClips>0</MMClips>
  <ScaleCrop>false</ScaleCrop>
  <HeadingPairs>
    <vt:vector size="8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30" baseType="lpstr">
      <vt:lpstr>Arial</vt:lpstr>
      <vt:lpstr>Calibri</vt:lpstr>
      <vt:lpstr>Symbol</vt:lpstr>
      <vt:lpstr>SymbolMT</vt:lpstr>
      <vt:lpstr>Times New Roman</vt:lpstr>
      <vt:lpstr>Motyw pakietu Office</vt:lpstr>
      <vt:lpstr>Równanie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MATEMATYKA DYSKRETNA 2009/2010</dc:title>
  <dc:creator>zb</dc:creator>
  <cp:lastModifiedBy>Banaszak</cp:lastModifiedBy>
  <cp:revision>347</cp:revision>
  <dcterms:created xsi:type="dcterms:W3CDTF">2009-10-04T14:37:33Z</dcterms:created>
  <dcterms:modified xsi:type="dcterms:W3CDTF">2020-10-22T09:49:12Z</dcterms:modified>
</cp:coreProperties>
</file>