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04" r:id="rId2"/>
    <p:sldId id="426" r:id="rId3"/>
    <p:sldId id="307" r:id="rId4"/>
    <p:sldId id="308" r:id="rId5"/>
    <p:sldId id="429" r:id="rId6"/>
    <p:sldId id="309" r:id="rId7"/>
    <p:sldId id="310" r:id="rId8"/>
    <p:sldId id="430" r:id="rId9"/>
    <p:sldId id="431" r:id="rId10"/>
    <p:sldId id="312" r:id="rId11"/>
    <p:sldId id="432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1" autoAdjust="0"/>
    <p:restoredTop sz="86458" autoAdjust="0"/>
  </p:normalViewPr>
  <p:slideViewPr>
    <p:cSldViewPr>
      <p:cViewPr varScale="1">
        <p:scale>
          <a:sx n="69" d="100"/>
          <a:sy n="69" d="100"/>
        </p:scale>
        <p:origin x="161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0DD79-1153-4ABA-B684-C0FC18EFD5E2}" type="datetimeFigureOut">
              <a:rPr lang="pl-PL" smtClean="0"/>
              <a:pPr/>
              <a:t>20.10.2020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86375-C6BF-4096-8947-D6C304E9B65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540B-0922-4C37-A0B9-05606E1AC257}" type="datetime1">
              <a:rPr lang="pl-PL" smtClean="0"/>
              <a:pPr/>
              <a:t>20.10.2020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2F92-3DB0-4296-BC18-4104FCB7E9DC}" type="datetime1">
              <a:rPr lang="pl-PL" smtClean="0"/>
              <a:pPr/>
              <a:t>20.10.2020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2789-E7C4-46DC-AE7D-64AF4C8484FE}" type="datetime1">
              <a:rPr lang="pl-PL" smtClean="0"/>
              <a:pPr/>
              <a:t>20.10.2020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3C80-903B-457A-9ABC-DFC15451F1B9}" type="datetime1">
              <a:rPr lang="pl-PL" smtClean="0"/>
              <a:pPr/>
              <a:t>20.10.2020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C03-0E3A-4CC2-8D75-972B262A3534}" type="datetime1">
              <a:rPr lang="pl-PL" smtClean="0"/>
              <a:pPr/>
              <a:t>20.10.2020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81C-ED17-421E-888C-C8A0D4849C5D}" type="datetime1">
              <a:rPr lang="pl-PL" smtClean="0"/>
              <a:pPr/>
              <a:t>20.10.2020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CEFC-B6D0-447E-A238-128E8B227F31}" type="datetime1">
              <a:rPr lang="pl-PL" smtClean="0"/>
              <a:pPr/>
              <a:t>20.10.2020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B51-EC14-4426-9DDC-E2E1959A4BEE}" type="datetime1">
              <a:rPr lang="pl-PL" smtClean="0"/>
              <a:pPr/>
              <a:t>20.10.2020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A420-3C28-4320-A288-8495CA0AC10B}" type="datetime1">
              <a:rPr lang="pl-PL" smtClean="0"/>
              <a:pPr/>
              <a:t>20.10.2020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8FE3-CB0E-4F4C-A70C-6C60635F27BB}" type="datetime1">
              <a:rPr lang="pl-PL" smtClean="0"/>
              <a:pPr/>
              <a:t>20.10.2020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938-774F-4C45-A406-57E67F074B85}" type="datetime1">
              <a:rPr lang="pl-PL" smtClean="0"/>
              <a:pPr/>
              <a:t>20.10.2020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74EE9-8DC3-4294-847C-B041A820A4E4}" type="datetime1">
              <a:rPr lang="pl-PL" smtClean="0"/>
              <a:pPr/>
              <a:t>20.10.2020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l-PL" sz="2400" b="1" smtClean="0">
                <a:latin typeface="Arial" pitchFamily="34" charset="0"/>
                <a:cs typeface="Arial" pitchFamily="34" charset="0"/>
              </a:rPr>
              <a:t>Elementy </a:t>
            </a: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teorii liczb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Liczby pierwsze i liczby doskonałe. Podzielność liczb naturalnych, operatory NWP, NWW, MOD, DIV. Równania diofantyczne i rozstrzygalność problemów decyzyjnych. </a:t>
            </a: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1571612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Wiara w magiczne znaczenie liczb jest powszechna i niewątpliwie bardzo stara.</a:t>
            </a:r>
          </a:p>
          <a:p>
            <a:r>
              <a:rPr lang="pl-PL" dirty="0" smtClean="0">
                <a:latin typeface="Arial" pitchFamily="34" charset="0"/>
                <a:cs typeface="Arial" pitchFamily="34" charset="0"/>
              </a:rPr>
              <a:t> W starożytności nauka szła w parze z magią; pierwsza starała się poznać świat, druga zapanować nad nim. Nic więc dziwnego, że adepci nauk tajemnych skwapliwie skorzystali z zastanawiających prawidłowości i współzależności liczb  i miar, odkrytych przez poszukiwaczy wiedzy. Wcześnie zainteresowano się siódemką. Świadczy o tym choćby liczba dni tygodnia. Spośród wszystkich ciał niebieskich największy wpływ na życie na Ziemi wywiera Księżyc. Pełny cykl jego przemian, zwany miesiącem księżycowym, dokonuje się w ciągu 28 dni, w czterech, wyraźnie zróżnicowanych, siedmiodniowych etapach. Siódemkę uznano więc za liczbę rządzącą procesami życiowymi, a także za symbol pełni. Siedem barw składa się na widmo świetlne, siedem tonów na gamę. 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0" y="4643446"/>
            <a:ext cx="9001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W starożytności wierzono, że przebiegiem wydarzeń na Ziemi rządzi siedem planet połączonych systemem korespondencji z tylu właśnie dniami tygodnia Równie wiele można powiedzieć praktycznie o każdej liczbie naturalnej. 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0" y="0"/>
            <a:ext cx="91440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4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Liczba doskonała</a:t>
            </a:r>
            <a:endParaRPr lang="pl-PL" sz="2400" b="1" dirty="0" smtClean="0">
              <a:latin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Liczba doskonała jest liczbą naturalną gdy jest równa sumie wszystkich swoich dzielników właściwych, tzn. takich które są od niej mniejsze.</a:t>
            </a:r>
            <a:endParaRPr lang="pl-PL" sz="2000" dirty="0" smtClean="0">
              <a:latin typeface="Arial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	6 = 1 + 2 + 3</a:t>
            </a:r>
            <a:endParaRPr lang="pl-PL" sz="2000" dirty="0" smtClean="0">
              <a:latin typeface="Arial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	28 = 1 + 2 + 4 + 7 + 14</a:t>
            </a:r>
            <a:endParaRPr lang="pl-PL" sz="2000" dirty="0" smtClean="0">
              <a:latin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0" y="2210355"/>
            <a:ext cx="88582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Rozważmy oznaczenia operatorów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MOD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DIV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MOD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lub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MOD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n,m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	  - reszta z dzielenia 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przez 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m</a:t>
            </a:r>
          </a:p>
          <a:p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	     lub 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DIV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n,m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	  	  - iloraz całkowity z dzielenia 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przez 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m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92947" y="4060227"/>
            <a:ext cx="1188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DIV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=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29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536055"/>
              </p:ext>
            </p:extLst>
          </p:nvPr>
        </p:nvGraphicFramePr>
        <p:xfrm>
          <a:off x="1172860" y="3818028"/>
          <a:ext cx="633417" cy="8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5" name="Równanie" r:id="rId3" imgW="317225" imgH="431425" progId="Equation.3">
                  <p:embed/>
                </p:oleObj>
              </mc:Choice>
              <mc:Fallback>
                <p:oleObj name="Równanie" r:id="rId3" imgW="317225" imgH="431425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860" y="3818028"/>
                        <a:ext cx="633417" cy="8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rostokąt 8"/>
          <p:cNvSpPr/>
          <p:nvPr/>
        </p:nvSpPr>
        <p:spPr>
          <a:xfrm>
            <a:off x="2742135" y="4049848"/>
            <a:ext cx="1428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MOD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=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62648"/>
              </p:ext>
            </p:extLst>
          </p:nvPr>
        </p:nvGraphicFramePr>
        <p:xfrm>
          <a:off x="3986383" y="3891929"/>
          <a:ext cx="1571636" cy="73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6" name="Równanie" r:id="rId5" imgW="914400" imgH="431800" progId="Equation.3">
                  <p:embed/>
                </p:oleObj>
              </mc:Choice>
              <mc:Fallback>
                <p:oleObj name="Równanie" r:id="rId5" imgW="914400" imgH="431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383" y="3891929"/>
                        <a:ext cx="1571636" cy="7367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rostokąt 11"/>
          <p:cNvSpPr/>
          <p:nvPr/>
        </p:nvSpPr>
        <p:spPr>
          <a:xfrm>
            <a:off x="5435774" y="4035938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i="1" dirty="0" smtClean="0"/>
              <a:t>m</a:t>
            </a:r>
            <a:endParaRPr lang="pl-PL" dirty="0"/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78527"/>
              </p:ext>
            </p:extLst>
          </p:nvPr>
        </p:nvGraphicFramePr>
        <p:xfrm>
          <a:off x="6529334" y="6173132"/>
          <a:ext cx="1428728" cy="313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7" name="Równanie" r:id="rId7" imgW="850531" imgH="177723" progId="Equation.3">
                  <p:embed/>
                </p:oleObj>
              </mc:Choice>
              <mc:Fallback>
                <p:oleObj name="Równanie" r:id="rId7" imgW="850531" imgH="177723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34" y="6173132"/>
                        <a:ext cx="1428728" cy="3138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0" y="638175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8" name="Równanie" r:id="rId9" imgW="114151" imgH="215619" progId="Equation.3">
                  <p:embed/>
                </p:oleObj>
              </mc:Choice>
              <mc:Fallback>
                <p:oleObj name="Równanie" r:id="rId9" imgW="114151" imgH="215619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8175"/>
                        <a:ext cx="1143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827008"/>
              </p:ext>
            </p:extLst>
          </p:nvPr>
        </p:nvGraphicFramePr>
        <p:xfrm>
          <a:off x="57150" y="6202706"/>
          <a:ext cx="2114737" cy="391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9" name="Równanie" r:id="rId11" imgW="1117440" imgH="215640" progId="Equation.3">
                  <p:embed/>
                </p:oleObj>
              </mc:Choice>
              <mc:Fallback>
                <p:oleObj name="Równanie" r:id="rId11" imgW="111744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6202706"/>
                        <a:ext cx="2114737" cy="391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719977"/>
              </p:ext>
            </p:extLst>
          </p:nvPr>
        </p:nvGraphicFramePr>
        <p:xfrm>
          <a:off x="4745460" y="6173132"/>
          <a:ext cx="1380628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0" name="Równanie" r:id="rId13" imgW="774028" imgH="177646" progId="Equation.3">
                  <p:embed/>
                </p:oleObj>
              </mc:Choice>
              <mc:Fallback>
                <p:oleObj name="Równanie" r:id="rId13" imgW="774028" imgH="177646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460" y="6173132"/>
                        <a:ext cx="1380628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437458"/>
              </p:ext>
            </p:extLst>
          </p:nvPr>
        </p:nvGraphicFramePr>
        <p:xfrm>
          <a:off x="2393066" y="6220025"/>
          <a:ext cx="20716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1" name="Równanie" r:id="rId15" imgW="1054080" imgH="215640" progId="Equation.3">
                  <p:embed/>
                </p:oleObj>
              </mc:Choice>
              <mc:Fallback>
                <p:oleObj name="Równanie" r:id="rId15" imgW="105408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066" y="6220025"/>
                        <a:ext cx="207168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114300" y="4703968"/>
            <a:ext cx="91440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Przykład 2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7 MOD 3 = 1	;	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1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 MOD 7 = 1	;	7 MOD 7 = 0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7 DIV 3 = 2	,	1 DIV 7 = 0	;	7 DIV 7 = 1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0" y="857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0" y="1533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0" y="2171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Prostokąt 22"/>
          <p:cNvSpPr/>
          <p:nvPr/>
        </p:nvSpPr>
        <p:spPr>
          <a:xfrm>
            <a:off x="2214546" y="364331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latin typeface="Arial" pitchFamily="34" charset="0"/>
                <a:ea typeface="Times New Roman" pitchFamily="18" charset="0"/>
              </a:rPr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214678" y="0"/>
            <a:ext cx="1342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ZADANIA</a:t>
            </a:r>
            <a:endParaRPr lang="pl-PL" sz="2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upa 11"/>
          <p:cNvGrpSpPr/>
          <p:nvPr/>
        </p:nvGrpSpPr>
        <p:grpSpPr>
          <a:xfrm>
            <a:off x="0" y="357166"/>
            <a:ext cx="8715404" cy="5298554"/>
            <a:chOff x="0" y="714356"/>
            <a:chExt cx="8715404" cy="5298554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0" y="4929198"/>
              <a:ext cx="83582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pl-PL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7. 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Oblicz liczby całkowite  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  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y</a:t>
              </a: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spełniające równość  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 x  + 7 y  = 1</a:t>
              </a:r>
              <a:r>
                <a:rPr kumimoji="0" lang="pl-PL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11" name="Grupa 10"/>
            <p:cNvGrpSpPr/>
            <p:nvPr/>
          </p:nvGrpSpPr>
          <p:grpSpPr>
            <a:xfrm>
              <a:off x="0" y="714356"/>
              <a:ext cx="8715404" cy="5218363"/>
              <a:chOff x="0" y="714356"/>
              <a:chExt cx="8715404" cy="5218363"/>
            </a:xfrm>
          </p:grpSpPr>
          <p:sp>
            <p:nvSpPr>
              <p:cNvPr id="110593" name="Rectangle 1"/>
              <p:cNvSpPr>
                <a:spLocks noChangeArrowheads="1"/>
              </p:cNvSpPr>
              <p:nvPr/>
            </p:nvSpPr>
            <p:spPr bwMode="auto">
              <a:xfrm>
                <a:off x="0" y="714356"/>
                <a:ext cx="8715404" cy="3139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marR="0" lvl="0" indent="-45720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r>
                  <a:rPr kumimoji="0" lang="pl-PL" b="0" i="0" u="none" strike="noStrike" cap="none" normalizeH="0" baseline="0" dirty="0" smtClean="0">
                    <a:ln>
                      <a:noFill/>
                    </a:ln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Wyznacz: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l-PL" dirty="0" smtClean="0">
                    <a:latin typeface="Arial" pitchFamily="34" charset="0"/>
                    <a:ea typeface="Times New Roman" pitchFamily="18" charset="0"/>
                  </a:rPr>
                  <a:t>	</a:t>
                </a:r>
                <a:r>
                  <a:rPr lang="pl-PL" b="1" dirty="0" smtClean="0">
                    <a:latin typeface="Arial" pitchFamily="34" charset="0"/>
                    <a:ea typeface="Times New Roman" pitchFamily="18" charset="0"/>
                  </a:rPr>
                  <a:t>7 MOD 7 = 	;	0 MOD 7 = 	;	17 MOD 7 =</a:t>
                </a:r>
                <a:endParaRPr lang="pl-PL" b="1" dirty="0" smtClean="0">
                  <a:latin typeface="Arial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l-PL" b="1" dirty="0" smtClean="0">
                    <a:latin typeface="Arial" pitchFamily="34" charset="0"/>
                    <a:ea typeface="Times New Roman" pitchFamily="18" charset="0"/>
                  </a:rPr>
                  <a:t>	0 DIV 3 = 	,	7 DIV 7 = 	;	-17 DIV 7 =</a:t>
                </a:r>
                <a:endParaRPr lang="pl-PL" b="1" dirty="0" smtClean="0">
                  <a:latin typeface="Arial" pitchFamily="34" charset="0"/>
                </a:endParaRPr>
              </a:p>
              <a:p>
                <a:pPr marL="457200" marR="0" lvl="0" indent="-45720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</a:pP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2. Zastosuj algorytm Euklidesa do dwóch liczb: 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55 i 34.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3. Przedstaw liczbę  </a:t>
                </a:r>
                <a:r>
                  <a:rPr kumimoji="0" lang="pl-PL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n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= 29529 </a:t>
                </a:r>
                <a:r>
                  <a:rPr kumimoji="0" lang="pl-PL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w postaci iloczynu liczb pierwszych. </a:t>
                </a: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4. Wyznacz 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NWD </a:t>
                </a:r>
                <a:r>
                  <a:rPr kumimoji="0" lang="pl-PL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i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NWW </a:t>
                </a:r>
                <a:r>
                  <a:rPr kumimoji="0" lang="pl-PL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dla dwóch liczb: 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448</a:t>
                </a:r>
                <a:r>
                  <a:rPr kumimoji="0" lang="pl-PL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i 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721</a:t>
                </a:r>
                <a:r>
                  <a:rPr kumimoji="0" lang="pl-PL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.</a:t>
                </a: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5. Na ilu bitach można zapisać liczbę 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63788</a:t>
                </a:r>
                <a:r>
                  <a:rPr kumimoji="0" lang="pl-PL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  <a:sym typeface="Symbol" pitchFamily="18" charset="2"/>
                  </a:rPr>
                  <a:t>?</a:t>
                </a:r>
              </a:p>
            </p:txBody>
          </p:sp>
          <p:sp>
            <p:nvSpPr>
              <p:cNvPr id="130049" name="Rectangle 1"/>
              <p:cNvSpPr>
                <a:spLocks noChangeArrowheads="1"/>
              </p:cNvSpPr>
              <p:nvPr/>
            </p:nvSpPr>
            <p:spPr bwMode="auto">
              <a:xfrm>
                <a:off x="0" y="3929066"/>
                <a:ext cx="8429652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pl-PL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6. Oblicz:</a:t>
                </a:r>
              </a:p>
              <a:p>
                <a:pPr lvl="1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l-PL" dirty="0" smtClean="0"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        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MAX{</a:t>
                </a:r>
                <a:r>
                  <a:rPr kumimoji="0" lang="pl-PL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3,NWW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(5,9), NWD(5,9),[MOD(</a:t>
                </a:r>
                <a:r>
                  <a:rPr kumimoji="0" lang="pl-PL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4,DIV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(10,3))]} =</a:t>
                </a:r>
                <a:r>
                  <a:rPr kumimoji="0" lang="pl-PL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</a:t>
                </a: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lvl="1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pl-PL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        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MIN{3,2,[MOD(</a:t>
                </a:r>
                <a:r>
                  <a:rPr kumimoji="0" lang="pl-PL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4,MOD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(10,3))]} =</a:t>
                </a:r>
                <a:r>
                  <a:rPr kumimoji="0" lang="pl-PL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Calibri" pitchFamily="34" charset="0"/>
                    <a:cs typeface="Arial" pitchFamily="34" charset="0"/>
                  </a:rPr>
                  <a:t> </a:t>
                </a: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30051" name="Rectangle 3"/>
              <p:cNvSpPr>
                <a:spLocks noChangeArrowheads="1"/>
              </p:cNvSpPr>
              <p:nvPr/>
            </p:nvSpPr>
            <p:spPr bwMode="auto">
              <a:xfrm>
                <a:off x="0" y="5286388"/>
                <a:ext cx="8572528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pl-PL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8. Dla jakich 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m </a:t>
                </a:r>
                <a:r>
                  <a:rPr kumimoji="0" lang="pl-PL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i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n </a:t>
                </a:r>
                <a:r>
                  <a:rPr kumimoji="0" lang="pl-PL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równość</a:t>
                </a:r>
                <a:r>
                  <a:rPr kumimoji="0" lang="pl-PL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ta </a:t>
                </a:r>
                <a:r>
                  <a:rPr kumimoji="0" lang="pl-PL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NWW(</a:t>
                </a:r>
                <a:r>
                  <a:rPr kumimoji="0" lang="pl-PL" b="1" i="0" u="none" strike="noStrike" cap="none" normalizeH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m,n</a:t>
                </a:r>
                <a:r>
                  <a:rPr kumimoji="0" lang="pl-PL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) = NWD(</a:t>
                </a:r>
                <a:r>
                  <a:rPr kumimoji="0" lang="pl-PL" b="1" i="0" u="none" strike="noStrike" cap="none" normalizeH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m.n</a:t>
                </a:r>
                <a:r>
                  <a:rPr kumimoji="0" lang="pl-PL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) </a:t>
                </a:r>
                <a:r>
                  <a:rPr kumimoji="0" lang="pl-PL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jest prawdziwa?</a:t>
                </a:r>
                <a:endParaRPr kumimoji="0" lang="pl-P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9" name="Prostokąt 8"/>
            <p:cNvSpPr/>
            <p:nvPr/>
          </p:nvSpPr>
          <p:spPr>
            <a:xfrm>
              <a:off x="0" y="5643578"/>
              <a:ext cx="82153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l-PL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9. Dla jakich 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m </a:t>
              </a:r>
              <a:r>
                <a:rPr lang="pl-PL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 n </a:t>
              </a:r>
              <a:r>
                <a:rPr lang="pl-PL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równość ta 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MOD(</a:t>
              </a:r>
              <a:r>
                <a:rPr lang="pl-PL" b="1" dirty="0" err="1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m,n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) = DIV(</a:t>
              </a:r>
              <a:r>
                <a:rPr lang="pl-PL" b="1" dirty="0" err="1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m.n</a:t>
              </a:r>
              <a:r>
                <a:rPr lang="pl-PL" b="1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) </a:t>
              </a:r>
              <a:r>
                <a:rPr lang="pl-PL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jest prawdziwa?</a:t>
              </a:r>
              <a:endParaRPr lang="pl-PL" sz="800" dirty="0" smtClean="0">
                <a:latin typeface="Arial" pitchFamily="34" charset="0"/>
              </a:endParaRPr>
            </a:p>
          </p:txBody>
        </p:sp>
      </p:grp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5715016"/>
            <a:ext cx="724801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n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2900" algn="l"/>
              </a:tabLst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10.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Oblic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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pl-PL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k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dla n = 1, 2, 3, 4, 5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 Podaj wzór ogólny dla tej sumy.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       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k=0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0" y="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Arial" pitchFamily="34" charset="0"/>
                <a:cs typeface="Arial" pitchFamily="34" charset="0"/>
              </a:rPr>
              <a:t>Fakt ten znajduje swoje odzwierciedlenie w numerologii zajmującej się badaniem wpływu dnia, godziny, miejsca urodzenia na nasze życie, oraz bada wibracje naszych imion, nazwiska, przezwisk i pseudonimów, które razem tworzą portret, czy też horoskop numerologiczny. W numerologii zakłada się, że całą rzeczywistość można wyrazić w liczbach pojedynczych od 1 do 9. Zero jest pustką i nicością i samo w sobie nie jest dla numerologii istotne. Każdą liczbę można wyrazić w zredukowanej formie. Czyli dla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numerologa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liczba 25 będzie siódemką (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2+5=7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) . 126 to dziewiątka (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1+2+6=9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) itd. Obok liczb zwykłych (od 1 do 9) w numerologii wyróżnia się także tzw. liczby mistrzowskie. Są to: 11, 22, 33 i 44. Liczby te jeśli pojawią się w portrecie numerologicznym znamionują wysoki poziom świadomości, duchowość, mądrość i wiedzę.  Istnieje także zasada, że nie redukuje się tzw. liczb mistrzowskich, to znaczy 11 i 22. Są one doskonałe i nie można ich redukować, choć w domyśle są dwójką i czwórką.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3786190"/>
            <a:ext cx="9144000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Oprócz wspomnianej, wątpliwie wpływającej na nasze życie roli liczb, warto więcej uwagi poświęcić niektórym klasom liczb, a właściwie ich właściwościom, dzięki którym znajdują one swoje praktyczne wykorzystanie. </a:t>
            </a:r>
          </a:p>
          <a:p>
            <a:pPr>
              <a:lnSpc>
                <a:spcPct val="150000"/>
              </a:lnSpc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Tak ma się rzecz np. z liczbami pierwszymi (zastosowania w kryptografii) czy też liczbami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Fibonacciego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(zastosowania w modelowaniu struktur fraktalnych, np. ilustrujących plenność gryzoni, rozrastanie się roślin, itp.).</a:t>
            </a:r>
            <a:endParaRPr lang="pl-PL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NAJWIĘKSZY WSPÓLNY DZIELNIK DWÓCH LICZB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NWD(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m,n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Liczba  </a:t>
            </a:r>
            <a:r>
              <a:rPr kumimoji="0" lang="pl-PL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jest największym wspólnym dzielnikiem  </a:t>
            </a:r>
            <a:r>
              <a:rPr kumimoji="0" lang="pl-PL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  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pl-PL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n, 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tzn. NWD(</a:t>
            </a:r>
            <a:r>
              <a:rPr kumimoji="0" lang="pl-PL" sz="20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m,n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), jeśli dzieli  </a:t>
            </a:r>
            <a:r>
              <a:rPr kumimoji="0" lang="pl-PL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  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oraz</a:t>
            </a:r>
            <a:r>
              <a:rPr kumimoji="0" lang="pl-PL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n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i jest największą liczba o tej właściwości.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NWD(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n,m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 = max{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: k dzieli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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k dzieli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}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NWD(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48,6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 =  6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,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NWD(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26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15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 = 1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3786190"/>
            <a:ext cx="878684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 sprowadza się do iteracyjnego wyznaczania prawej strony wyrażenia: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NWD(</a:t>
            </a:r>
            <a:r>
              <a:rPr lang="en-US" sz="2000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pl-PL" sz="2000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,m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  =  NWD(</a:t>
            </a:r>
            <a:r>
              <a:rPr lang="en-US" sz="2000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pl-PL" sz="2000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pl-PL" sz="2000" b="1" i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Warunek stopu: 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r=0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gdzie: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m,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n/m = q +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;	n = q m  +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;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r = n - q m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;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0 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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m-1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Przykład 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NWD(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24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=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NWD(</a:t>
            </a:r>
            <a:r>
              <a:rPr lang="pl-PL" sz="20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12</a:t>
            </a:r>
            <a:r>
              <a:rPr lang="en-US" sz="20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lang="pl-PL" sz="20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0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	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		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NWD(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7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,3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5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=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NWD(</a:t>
            </a:r>
            <a:r>
              <a:rPr lang="en-US" sz="20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35,</a:t>
            </a:r>
            <a:r>
              <a:rPr lang="pl-PL" sz="20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NWD(</a:t>
            </a:r>
            <a:r>
              <a:rPr lang="pl-PL" sz="20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17</a:t>
            </a:r>
            <a:r>
              <a:rPr lang="en-US" sz="20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lang="pl-PL" sz="20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NWD(</a:t>
            </a:r>
            <a:r>
              <a:rPr lang="pl-PL" sz="20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lang="en-US" sz="20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,</a:t>
            </a:r>
            <a:r>
              <a:rPr lang="pl-PL" sz="2000" b="1" i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0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			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286759" y="3175085"/>
            <a:ext cx="4984057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Algorytm Euklidesa znajduje NWD(</a:t>
            </a:r>
            <a:r>
              <a:rPr lang="pl-PL" sz="2000" b="1" i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m,n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57224" y="428604"/>
            <a:ext cx="807249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Algorytm wyznaczania</a:t>
            </a:r>
            <a:r>
              <a:rPr kumimoji="0" lang="pl-PL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NWD(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,m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raz jeszcze: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			</a:t>
            </a:r>
          </a:p>
        </p:txBody>
      </p:sp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428596" y="1428736"/>
            <a:ext cx="7786742" cy="480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NWD(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721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448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 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n	=	q  x  m	+	r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721	=	1 x 448	+ 	273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448	=	1 x 273	+	175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273	=	1 x 175	+	98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175	=	1 x 98	+	77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98	=	1 x 77	+	21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77	=	3 x 21	+	14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21	=	1 x 14	+	7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14	=	2 x 7 	+ 	0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NWD(</a:t>
            </a:r>
            <a:r>
              <a:rPr lang="pl-PL" sz="2000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721,448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 = 7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9" name="Łącznik zakrzywiony 8"/>
          <p:cNvCxnSpPr/>
          <p:nvPr/>
        </p:nvCxnSpPr>
        <p:spPr>
          <a:xfrm flipV="1">
            <a:off x="4857752" y="2357430"/>
            <a:ext cx="1143008" cy="2857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zakrzywiony 9"/>
          <p:cNvCxnSpPr/>
          <p:nvPr/>
        </p:nvCxnSpPr>
        <p:spPr>
          <a:xfrm flipV="1">
            <a:off x="2928926" y="2428868"/>
            <a:ext cx="1714512" cy="2857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zakrzywiony 12"/>
          <p:cNvCxnSpPr/>
          <p:nvPr/>
        </p:nvCxnSpPr>
        <p:spPr>
          <a:xfrm flipV="1">
            <a:off x="4929190" y="2928934"/>
            <a:ext cx="1214446" cy="21431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zakrzywiony 13"/>
          <p:cNvCxnSpPr/>
          <p:nvPr/>
        </p:nvCxnSpPr>
        <p:spPr>
          <a:xfrm flipV="1">
            <a:off x="2928926" y="2928934"/>
            <a:ext cx="1714512" cy="2857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zakrzywiony 14"/>
          <p:cNvCxnSpPr/>
          <p:nvPr/>
        </p:nvCxnSpPr>
        <p:spPr>
          <a:xfrm flipV="1">
            <a:off x="3000364" y="3357562"/>
            <a:ext cx="1714512" cy="2857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zakrzywiony 15"/>
          <p:cNvCxnSpPr/>
          <p:nvPr/>
        </p:nvCxnSpPr>
        <p:spPr>
          <a:xfrm flipV="1">
            <a:off x="2786050" y="4286256"/>
            <a:ext cx="1714512" cy="2857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zakrzywiony 16"/>
          <p:cNvCxnSpPr/>
          <p:nvPr/>
        </p:nvCxnSpPr>
        <p:spPr>
          <a:xfrm flipV="1">
            <a:off x="2857488" y="3786190"/>
            <a:ext cx="1714512" cy="2857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zakrzywiony 17"/>
          <p:cNvCxnSpPr/>
          <p:nvPr/>
        </p:nvCxnSpPr>
        <p:spPr>
          <a:xfrm flipV="1">
            <a:off x="4786314" y="3786190"/>
            <a:ext cx="1214446" cy="21431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zakrzywiony 18"/>
          <p:cNvCxnSpPr/>
          <p:nvPr/>
        </p:nvCxnSpPr>
        <p:spPr>
          <a:xfrm flipV="1">
            <a:off x="4857752" y="3357562"/>
            <a:ext cx="1285884" cy="21431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ymbol zastępczy numeru slajdu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5</a:t>
            </a:fld>
            <a:endParaRPr lang="pl-PL"/>
          </a:p>
        </p:txBody>
      </p:sp>
      <p:grpSp>
        <p:nvGrpSpPr>
          <p:cNvPr id="25" name="Grupa 24"/>
          <p:cNvGrpSpPr/>
          <p:nvPr/>
        </p:nvGrpSpPr>
        <p:grpSpPr>
          <a:xfrm>
            <a:off x="0" y="1071546"/>
            <a:ext cx="9144000" cy="4929198"/>
            <a:chOff x="0" y="0"/>
            <a:chExt cx="9144000" cy="4929198"/>
          </a:xfrm>
        </p:grpSpPr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4071934" y="2071678"/>
              <a:ext cx="48577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2000" dirty="0" smtClean="0">
                  <a:latin typeface="Arial" pitchFamily="34" charset="0"/>
                  <a:ea typeface="Times New Roman" pitchFamily="18" charset="0"/>
                </a:rPr>
                <a:t>, to sprowadzamy go do postaci zwykłej</a:t>
              </a:r>
              <a:endParaRPr lang="en-US" sz="2000" dirty="0"/>
            </a:p>
          </p:txBody>
        </p:sp>
        <p:sp>
          <p:nvSpPr>
            <p:cNvPr id="107532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7534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7536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14400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24" name="Grupa 23"/>
            <p:cNvGrpSpPr/>
            <p:nvPr/>
          </p:nvGrpSpPr>
          <p:grpSpPr>
            <a:xfrm>
              <a:off x="0" y="0"/>
              <a:ext cx="8929718" cy="4929198"/>
              <a:chOff x="0" y="0"/>
              <a:chExt cx="8929718" cy="4929198"/>
            </a:xfrm>
          </p:grpSpPr>
          <p:graphicFrame>
            <p:nvGraphicFramePr>
              <p:cNvPr id="107522" name="Object 2"/>
              <p:cNvGraphicFramePr>
                <a:graphicFrameLocks noChangeAspect="1"/>
              </p:cNvGraphicFramePr>
              <p:nvPr/>
            </p:nvGraphicFramePr>
            <p:xfrm>
              <a:off x="5072066" y="428604"/>
              <a:ext cx="584453" cy="571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557" name="Równanie" r:id="rId3" imgW="177480" imgH="419040" progId="Equation.3">
                      <p:embed/>
                    </p:oleObj>
                  </mc:Choice>
                  <mc:Fallback>
                    <p:oleObj name="Równanie" r:id="rId3" imgW="177480" imgH="41904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2066" y="428604"/>
                            <a:ext cx="584453" cy="5715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21" name="Object 1"/>
              <p:cNvGraphicFramePr>
                <a:graphicFrameLocks noChangeAspect="1"/>
              </p:cNvGraphicFramePr>
              <p:nvPr/>
            </p:nvGraphicFramePr>
            <p:xfrm>
              <a:off x="5715008" y="571480"/>
              <a:ext cx="576796" cy="338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558" name="Równanie" r:id="rId5" imgW="279279" imgH="165028" progId="Equation.3">
                      <p:embed/>
                    </p:oleObj>
                  </mc:Choice>
                  <mc:Fallback>
                    <p:oleObj name="Równanie" r:id="rId5" imgW="279279" imgH="165028" progId="Equation.3">
                      <p:embed/>
                      <p:pic>
                        <p:nvPicPr>
                          <p:cNvPr id="0" name="Picture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15008" y="571480"/>
                            <a:ext cx="576796" cy="3381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23" name="Rectangle 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552341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Obliczanie </a:t>
                </a: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NWD </a:t>
                </a:r>
                <a:r>
                  <a:rPr kumimoji="0" lang="pl-PL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dwóch liczb ma zastosowanie w obliczeniach, w których 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posługujemy się ułamkami zwykłymi postaci </a:t>
                </a:r>
                <a:endPara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7524" name="Rectangle 4"/>
              <p:cNvSpPr>
                <a:spLocks noChangeArrowheads="1"/>
              </p:cNvSpPr>
              <p:nvPr/>
            </p:nvSpPr>
            <p:spPr bwMode="auto">
              <a:xfrm>
                <a:off x="5429256" y="500042"/>
                <a:ext cx="85722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  (</a:t>
                </a:r>
                <a:endPara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07525" name="Rectangle 5"/>
              <p:cNvSpPr>
                <a:spLocks noChangeArrowheads="1"/>
              </p:cNvSpPr>
              <p:nvPr/>
            </p:nvSpPr>
            <p:spPr bwMode="auto">
              <a:xfrm>
                <a:off x="6286512" y="500042"/>
                <a:ext cx="264320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pl-PL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liczby względnie</a:t>
                </a:r>
              </a:p>
            </p:txBody>
          </p:sp>
          <p:sp>
            <p:nvSpPr>
              <p:cNvPr id="8" name="Prostokąt 7"/>
              <p:cNvSpPr/>
              <p:nvPr/>
            </p:nvSpPr>
            <p:spPr>
              <a:xfrm>
                <a:off x="0" y="928670"/>
                <a:ext cx="13532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pl-PL" sz="2000" dirty="0" smtClean="0">
                    <a:latin typeface="Arial" pitchFamily="34" charset="0"/>
                    <a:ea typeface="Times New Roman" pitchFamily="18" charset="0"/>
                  </a:rPr>
                  <a:t>pierwsze).</a:t>
                </a:r>
                <a:endParaRPr lang="pl-PL" sz="2000" dirty="0" smtClean="0">
                  <a:latin typeface="Arial" pitchFamily="34" charset="0"/>
                </a:endParaRPr>
              </a:p>
            </p:txBody>
          </p:sp>
          <p:sp>
            <p:nvSpPr>
              <p:cNvPr id="9" name="Prostokąt 8"/>
              <p:cNvSpPr/>
              <p:nvPr/>
            </p:nvSpPr>
            <p:spPr>
              <a:xfrm>
                <a:off x="0" y="1357298"/>
                <a:ext cx="62150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l-PL" sz="2000" dirty="0" smtClean="0">
                    <a:latin typeface="Arial" pitchFamily="34" charset="0"/>
                    <a:cs typeface="Arial" pitchFamily="34" charset="0"/>
                  </a:rPr>
                  <a:t>Np. liczby 13 i 15 są względnie pierwsze ponieważ 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  <p:graphicFrame>
            <p:nvGraphicFramePr>
              <p:cNvPr id="107526" name="Object 6"/>
              <p:cNvGraphicFramePr>
                <a:graphicFrameLocks noChangeAspect="1"/>
              </p:cNvGraphicFramePr>
              <p:nvPr/>
            </p:nvGraphicFramePr>
            <p:xfrm>
              <a:off x="5929322" y="1357298"/>
              <a:ext cx="195678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559" name="Równanie" r:id="rId7" imgW="1002865" imgH="215806" progId="Equation.3">
                      <p:embed/>
                    </p:oleObj>
                  </mc:Choice>
                  <mc:Fallback>
                    <p:oleObj name="Równanie" r:id="rId7" imgW="1002865" imgH="215806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29322" y="1357298"/>
                            <a:ext cx="1956780" cy="4286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29" name="Rectangle 9"/>
              <p:cNvSpPr>
                <a:spLocks noChangeArrowheads="1"/>
              </p:cNvSpPr>
              <p:nvPr/>
            </p:nvSpPr>
            <p:spPr bwMode="auto">
              <a:xfrm>
                <a:off x="0" y="2071678"/>
                <a:ext cx="380424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Jeśli ułamek nie jest zwykły np. </a:t>
                </a:r>
                <a:endPara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aphicFrame>
            <p:nvGraphicFramePr>
              <p:cNvPr id="107528" name="Object 8"/>
              <p:cNvGraphicFramePr>
                <a:graphicFrameLocks noChangeAspect="1"/>
              </p:cNvGraphicFramePr>
              <p:nvPr/>
            </p:nvGraphicFramePr>
            <p:xfrm>
              <a:off x="3643306" y="1857364"/>
              <a:ext cx="357190" cy="6973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560" name="Równanie" r:id="rId9" imgW="203112" imgH="393529" progId="Equation.3">
                      <p:embed/>
                    </p:oleObj>
                  </mc:Choice>
                  <mc:Fallback>
                    <p:oleObj name="Równanie" r:id="rId9" imgW="203112" imgH="393529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3306" y="1857364"/>
                            <a:ext cx="357190" cy="6973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30" name="Rectangle 10"/>
              <p:cNvSpPr>
                <a:spLocks noChangeArrowheads="1"/>
              </p:cNvSpPr>
              <p:nvPr/>
            </p:nvSpPr>
            <p:spPr bwMode="auto">
              <a:xfrm>
                <a:off x="0" y="2714620"/>
                <a:ext cx="8929718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dzieląc licznik i mianownik przez ich największy wspólny dzielnik (skracanie ułamków). Dzięki temu w obliczeniach nie pojawiają się niepotrzebnie zbyt duże liczby.</a:t>
                </a:r>
                <a:endPara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aphicFrame>
            <p:nvGraphicFramePr>
              <p:cNvPr id="107531" name="Object 11"/>
              <p:cNvGraphicFramePr>
                <a:graphicFrameLocks noChangeAspect="1"/>
              </p:cNvGraphicFramePr>
              <p:nvPr/>
            </p:nvGraphicFramePr>
            <p:xfrm>
              <a:off x="214282" y="4357694"/>
              <a:ext cx="2261168" cy="5000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561" name="Równanie" r:id="rId11" imgW="990170" imgH="215806" progId="Equation.3">
                      <p:embed/>
                    </p:oleObj>
                  </mc:Choice>
                  <mc:Fallback>
                    <p:oleObj name="Równanie" r:id="rId11" imgW="990170" imgH="215806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282" y="4357694"/>
                            <a:ext cx="2261168" cy="500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33" name="Object 13"/>
              <p:cNvGraphicFramePr>
                <a:graphicFrameLocks noChangeAspect="1"/>
              </p:cNvGraphicFramePr>
              <p:nvPr/>
            </p:nvGraphicFramePr>
            <p:xfrm>
              <a:off x="3571868" y="4231828"/>
              <a:ext cx="357190" cy="697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562" name="Równanie" r:id="rId13" imgW="203112" imgH="393529" progId="Equation.3">
                      <p:embed/>
                    </p:oleObj>
                  </mc:Choice>
                  <mc:Fallback>
                    <p:oleObj name="Równanie" r:id="rId13" imgW="203112" imgH="393529" progId="Equation.3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1868" y="4231828"/>
                            <a:ext cx="357190" cy="6973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35" name="Object 15"/>
              <p:cNvGraphicFramePr>
                <a:graphicFrameLocks noChangeAspect="1"/>
              </p:cNvGraphicFramePr>
              <p:nvPr/>
            </p:nvGraphicFramePr>
            <p:xfrm>
              <a:off x="4714876" y="4214818"/>
              <a:ext cx="317502" cy="714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563" name="Równanie" r:id="rId14" imgW="152334" imgH="393529" progId="Equation.3">
                      <p:embed/>
                    </p:oleObj>
                  </mc:Choice>
                  <mc:Fallback>
                    <p:oleObj name="Równanie" r:id="rId14" imgW="152334" imgH="393529" progId="Equation.3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4876" y="4214818"/>
                            <a:ext cx="317502" cy="7143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Prostokąt 21"/>
              <p:cNvSpPr/>
              <p:nvPr/>
            </p:nvSpPr>
            <p:spPr>
              <a:xfrm>
                <a:off x="4143372" y="4429132"/>
                <a:ext cx="3337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000" dirty="0" smtClean="0">
                    <a:latin typeface="Arial" pitchFamily="34" charset="0"/>
                    <a:cs typeface="Arial" pitchFamily="34" charset="0"/>
                  </a:rPr>
                  <a:t>=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Prostokąt 22"/>
              <p:cNvSpPr/>
              <p:nvPr/>
            </p:nvSpPr>
            <p:spPr>
              <a:xfrm>
                <a:off x="2786050" y="4429132"/>
                <a:ext cx="7120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000" dirty="0" smtClean="0">
                    <a:latin typeface="Arial" pitchFamily="34" charset="0"/>
                    <a:cs typeface="Arial" pitchFamily="34" charset="0"/>
                  </a:rPr>
                  <a:t>Stąd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0" y="0"/>
            <a:ext cx="8929718" cy="689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Równania diofantyczne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pl-PL" sz="2000" b="1" baseline="30000" dirty="0" err="1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baseline="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pl-PL" sz="2000" b="1" baseline="30000" dirty="0" err="1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  =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pl-PL" sz="2000" b="1" baseline="30000" dirty="0" err="1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baseline="30000" dirty="0" smtClean="0">
                <a:latin typeface="Arial" pitchFamily="34" charset="0"/>
                <a:cs typeface="Arial" pitchFamily="34" charset="0"/>
              </a:rPr>
              <a:t> 		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2000" b="1" baseline="30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pl-PL" sz="2000" b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+ 4</a:t>
            </a:r>
            <a:r>
              <a:rPr lang="pl-PL" sz="2000" b="1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  = 5</a:t>
            </a:r>
            <a:r>
              <a:rPr lang="pl-PL" sz="2000" b="1" baseline="30000" dirty="0" smtClean="0">
                <a:latin typeface="Arial" pitchFamily="34" charset="0"/>
                <a:cs typeface="Arial" pitchFamily="34" charset="0"/>
              </a:rPr>
              <a:t>2  	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trójkąty pitagorejskie</a:t>
            </a:r>
            <a:endParaRPr lang="pl-PL" sz="2000" b="1" baseline="30000" dirty="0" smtClean="0">
              <a:latin typeface="Arial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l-PL" sz="1600" b="1" baseline="30000" dirty="0" smtClean="0"/>
              <a:t> </a:t>
            </a:r>
            <a:r>
              <a:rPr lang="pl-PL" sz="1400" b="1" baseline="30000" dirty="0" smtClean="0"/>
              <a:t>                                          </a:t>
            </a:r>
            <a:r>
              <a:rPr lang="pl-PL" sz="1400" b="1" baseline="-25000" dirty="0" smtClean="0"/>
              <a:t>    </a:t>
            </a: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pl-PL" sz="16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l-PL" sz="1600" b="1" baseline="300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pl-PL" sz="1600" b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1600" b="1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pl-PL" sz="1600" b="1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pl-PL" sz="1600" b="1" baseline="30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sz="1600" b="1" dirty="0" smtClean="0">
                <a:latin typeface="Arial" pitchFamily="34" charset="0"/>
                <a:cs typeface="Arial" pitchFamily="34" charset="0"/>
              </a:rPr>
              <a:t>  = </a:t>
            </a:r>
            <a:r>
              <a:rPr lang="pl-PL" sz="1600" b="1" dirty="0" err="1" smtClean="0">
                <a:latin typeface="Arial" pitchFamily="34" charset="0"/>
                <a:cs typeface="Arial" pitchFamily="34" charset="0"/>
              </a:rPr>
              <a:t>C</a:t>
            </a:r>
            <a:r>
              <a:rPr lang="pl-PL" sz="1600" b="1" baseline="300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sz="1600" b="1" baseline="30000" dirty="0" smtClean="0">
                <a:latin typeface="Arial" pitchFamily="34" charset="0"/>
                <a:cs typeface="Arial" pitchFamily="34" charset="0"/>
              </a:rPr>
              <a:t>	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Przykład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Dane są naczynia o pojemności  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m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kumimoji="0" lang="pl-P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 Czy korzystając z nich  można napełnić zbiornik o pojemności  k  ? Jeżeli tak to w jaki sposób?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400" b="1" dirty="0" smtClean="0">
              <a:latin typeface="Arial" pitchFamily="34" charset="0"/>
              <a:cs typeface="Times New Roman" pitchFamily="18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Niech m, n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N  , 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x, y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Z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;	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000" dirty="0" smtClean="0">
              <a:latin typeface="Arial" pitchFamily="34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		 k = x m  + y n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1400" dirty="0" smtClean="0">
              <a:latin typeface="Arial" pitchFamily="34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400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m =5, </a:t>
            </a:r>
            <a:r>
              <a:rPr lang="pl-PL" sz="1400" b="1" i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n=7</a:t>
            </a:r>
            <a:r>
              <a:rPr lang="pl-PL" sz="1400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		  m =4, </a:t>
            </a:r>
            <a:r>
              <a:rPr lang="pl-PL" sz="1400" b="1" i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n=10</a:t>
            </a:r>
            <a:r>
              <a:rPr lang="pl-PL" sz="1400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                          m =6, </a:t>
            </a:r>
            <a:r>
              <a:rPr lang="pl-PL" sz="1400" b="1" i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n=18</a:t>
            </a: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Times New Roman" pitchFamily="18" charset="0"/>
              <a:sym typeface="Symbol" pitchFamily="18" charset="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5 x  + 7 y  = 3	;	 15 = 4 x  + 10 y     ;		 3 = 6 x  + 18 y </a:t>
            </a:r>
            <a:endParaRPr lang="pl-PL" sz="1600" dirty="0" smtClean="0"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600" b="1" dirty="0" smtClean="0">
              <a:latin typeface="Arial" pitchFamily="34" charset="0"/>
              <a:cs typeface="Times New Roman" pitchFamily="18" charset="0"/>
              <a:sym typeface="Symbol" pitchFamily="18" charset="2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NWD(</a:t>
            </a:r>
            <a:r>
              <a:rPr lang="pl-PL" sz="1600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7,5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 = 1		 NWD(</a:t>
            </a:r>
            <a:r>
              <a:rPr lang="pl-PL" sz="1600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10,4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 = 2		 NWD(</a:t>
            </a:r>
            <a:r>
              <a:rPr lang="pl-PL" sz="1600" b="1" i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18,6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 =6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1400" b="1" dirty="0" smtClean="0"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Rozwiązanie istnieje gdy  k  jest wielokrotnością   NWD(</a:t>
            </a:r>
            <a:r>
              <a:rPr lang="pl-PL" sz="2000" b="1" i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m,n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).</a:t>
            </a:r>
            <a:endParaRPr lang="pl-PL" sz="2000" b="1" dirty="0" smtClean="0">
              <a:latin typeface="Arial" pitchFamily="34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15 = 4 x  + 10 y		nie ma rozwiązania, bo  2 = NWD(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4,10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 = 5 x  + 7 y  		rozwiązanie istnieje, bo  1 = NWD(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5,7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).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0" y="0"/>
            <a:ext cx="9144000" cy="718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20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NAJMNIEJSZA WSPÓLNA WIELOKROTNOŚĆ</a:t>
            </a:r>
            <a:r>
              <a:rPr kumimoji="0" lang="pl-PL" sz="1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NWW(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m,n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pl-PL" b="1" dirty="0" smtClean="0">
                <a:latin typeface="Arial" pitchFamily="34" charset="0"/>
                <a:cs typeface="Arial" pitchFamily="34" charset="0"/>
              </a:rPr>
              <a:t>Najmniejszą wspólną wielokrotnością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 liczb naturalnych jest najmniejsza liczba naturalna która dzieli się przez </a:t>
            </a:r>
            <a:r>
              <a:rPr lang="pl-PL" i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 </a:t>
            </a:r>
            <a:r>
              <a:rPr lang="pl-PL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.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NWW(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m,n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 = min{k: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jest podzielne przez  m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k jest podzielne przez m}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pl-PL" dirty="0" smtClean="0">
                <a:latin typeface="Arial" pitchFamily="34" charset="0"/>
                <a:cs typeface="Arial" pitchFamily="34" charset="0"/>
              </a:rPr>
              <a:t>Dodając ułamki zwykłe za wspólny mianownik obieramy zawsze najmniejszą wspólną wielokrotność mianowników.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NWW(12,9) = 36  	bo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12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2*2</a:t>
            </a:r>
            <a:r>
              <a:rPr lang="pl-PL" sz="16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;	9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3*3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pl-PL" sz="16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stąd </a:t>
            </a:r>
            <a:r>
              <a:rPr lang="pl-PL" sz="16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2*2*3*3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         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m * n	12 * 9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NWW(12,9)    = ----------------   =	---------   = 36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                 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NWD(12,9)	    3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Liczby pierwsze</a:t>
            </a:r>
            <a:endParaRPr kumimoji="0" lang="pl-PL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n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jest liczbą pierwszą jeśli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n  jest podzielne tylko przez  1  i  n.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>1 – nie jest liczbą pierwszą. 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Liczb pierwszych jest nieskończenie wiele</a:t>
            </a:r>
            <a:r>
              <a:rPr lang="pl-PL" b="1" dirty="0" smtClean="0"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7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0" y="14285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smtClean="0">
                <a:latin typeface="Arial" pitchFamily="34" charset="0"/>
                <a:cs typeface="Arial" pitchFamily="34" charset="0"/>
              </a:rPr>
              <a:t>Tak naprawdę nikt nie wie, czy istnieje jakikolwiek wzór generujący duże liczby pierwsze i tylko pierwsze.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2" name="Grupa 21"/>
          <p:cNvGrpSpPr/>
          <p:nvPr/>
        </p:nvGrpSpPr>
        <p:grpSpPr>
          <a:xfrm>
            <a:off x="0" y="1000108"/>
            <a:ext cx="8674579" cy="5483503"/>
            <a:chOff x="0" y="1000108"/>
            <a:chExt cx="8674579" cy="5483503"/>
          </a:xfrm>
        </p:grpSpPr>
        <p:sp>
          <p:nvSpPr>
            <p:cNvPr id="5" name="Prostokąt 4"/>
            <p:cNvSpPr/>
            <p:nvPr/>
          </p:nvSpPr>
          <p:spPr>
            <a:xfrm>
              <a:off x="0" y="1000108"/>
              <a:ext cx="77153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2000" b="1" dirty="0" smtClean="0">
                  <a:latin typeface="Arial" pitchFamily="34" charset="0"/>
                  <a:cs typeface="Arial" pitchFamily="34" charset="0"/>
                </a:rPr>
                <a:t>Liczby pierwsze </a:t>
              </a:r>
              <a:r>
                <a:rPr lang="pl-PL" sz="2000" b="1" dirty="0" err="1" smtClean="0">
                  <a:latin typeface="Arial" pitchFamily="34" charset="0"/>
                  <a:cs typeface="Arial" pitchFamily="34" charset="0"/>
                </a:rPr>
                <a:t>Mersena</a:t>
              </a:r>
              <a:r>
                <a:rPr lang="pl-PL" sz="2000" b="1" dirty="0" smtClean="0">
                  <a:latin typeface="Arial" pitchFamily="34" charset="0"/>
                  <a:cs typeface="Arial" pitchFamily="34" charset="0"/>
                </a:rPr>
                <a:t>   (</a:t>
              </a:r>
              <a:r>
                <a:rPr lang="pl-PL" sz="2000" b="1" dirty="0" err="1" smtClean="0">
                  <a:latin typeface="Arial" pitchFamily="34" charset="0"/>
                  <a:cs typeface="Arial" pitchFamily="34" charset="0"/>
                </a:rPr>
                <a:t>Mersenn’a</a:t>
              </a:r>
              <a:r>
                <a:rPr lang="pl-PL" sz="2000" b="1" dirty="0" smtClean="0">
                  <a:latin typeface="Arial" pitchFamily="34" charset="0"/>
                  <a:cs typeface="Arial" pitchFamily="34" charset="0"/>
                </a:rPr>
                <a:t>     XVII w.)</a:t>
              </a:r>
            </a:p>
            <a:p>
              <a:r>
                <a:rPr lang="pl-PL" sz="2000" dirty="0" smtClean="0">
                  <a:latin typeface="Arial" pitchFamily="34" charset="0"/>
                  <a:cs typeface="Arial" pitchFamily="34" charset="0"/>
                </a:rPr>
                <a:t>Najczęściej stosowanym wzorem na liczby pierwsze jest </a:t>
              </a:r>
              <a:endParaRPr lang="pl-PL" sz="2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08545" name="Object 1"/>
            <p:cNvGraphicFramePr>
              <a:graphicFrameLocks noChangeAspect="1"/>
            </p:cNvGraphicFramePr>
            <p:nvPr/>
          </p:nvGraphicFramePr>
          <p:xfrm>
            <a:off x="6500826" y="1214422"/>
            <a:ext cx="928694" cy="431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71" name="Równanie" r:id="rId3" imgW="406224" imgH="190417" progId="Equation.3">
                    <p:embed/>
                  </p:oleObj>
                </mc:Choice>
                <mc:Fallback>
                  <p:oleObj name="Równanie" r:id="rId3" imgW="406224" imgH="190417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0826" y="1214422"/>
                          <a:ext cx="928694" cy="4319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7358082" y="1285860"/>
              <a:ext cx="8572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gdzie </a:t>
              </a:r>
              <a:endPara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aphicFrame>
          <p:nvGraphicFramePr>
            <p:cNvPr id="108547" name="Object 3"/>
            <p:cNvGraphicFramePr>
              <a:graphicFrameLocks noChangeAspect="1"/>
            </p:cNvGraphicFramePr>
            <p:nvPr/>
          </p:nvGraphicFramePr>
          <p:xfrm>
            <a:off x="8286776" y="1357298"/>
            <a:ext cx="152400" cy="285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72" name="Równanie" r:id="rId5" imgW="152268" imgH="164957" progId="Equation.3">
                    <p:embed/>
                  </p:oleObj>
                </mc:Choice>
                <mc:Fallback>
                  <p:oleObj name="Równanie" r:id="rId5" imgW="152268" imgH="164957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6776" y="1357298"/>
                          <a:ext cx="152400" cy="2857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0" y="1714488"/>
              <a:ext cx="24288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 </a:t>
              </a:r>
              <a:r>
                <a: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- liczba pierwsza </a:t>
              </a:r>
              <a:endPara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Prostokąt 10"/>
            <p:cNvSpPr/>
            <p:nvPr/>
          </p:nvSpPr>
          <p:spPr>
            <a:xfrm>
              <a:off x="0" y="2285992"/>
              <a:ext cx="32768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000" dirty="0" smtClean="0">
                  <a:latin typeface="Arial" pitchFamily="34" charset="0"/>
                  <a:cs typeface="Arial" pitchFamily="34" charset="0"/>
                </a:rPr>
                <a:t>Łatwo zauważyć, że liczba 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Prostokąt 11"/>
            <p:cNvSpPr/>
            <p:nvPr/>
          </p:nvSpPr>
          <p:spPr>
            <a:xfrm>
              <a:off x="3929058" y="2285992"/>
              <a:ext cx="40591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000" dirty="0" smtClean="0">
                  <a:latin typeface="Arial" pitchFamily="34" charset="0"/>
                  <a:cs typeface="Arial" pitchFamily="34" charset="0"/>
                </a:rPr>
                <a:t>nie zawsze jest pierwszą,  np. dla 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08552" name="Object 8"/>
            <p:cNvGraphicFramePr>
              <a:graphicFrameLocks noChangeAspect="1"/>
            </p:cNvGraphicFramePr>
            <p:nvPr/>
          </p:nvGraphicFramePr>
          <p:xfrm>
            <a:off x="3071802" y="2214554"/>
            <a:ext cx="92868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73" name="Równanie" r:id="rId7" imgW="406224" imgH="190417" progId="Equation.3">
                    <p:embed/>
                  </p:oleObj>
                </mc:Choice>
                <mc:Fallback>
                  <p:oleObj name="Równanie" r:id="rId7" imgW="406224" imgH="190417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802" y="2214554"/>
                          <a:ext cx="928687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3" name="Object 9"/>
            <p:cNvGraphicFramePr>
              <a:graphicFrameLocks noChangeAspect="1"/>
            </p:cNvGraphicFramePr>
            <p:nvPr/>
          </p:nvGraphicFramePr>
          <p:xfrm>
            <a:off x="7786710" y="2285992"/>
            <a:ext cx="887869" cy="414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74" name="Równanie" r:id="rId8" imgW="431613" imgH="203112" progId="Equation.3">
                    <p:embed/>
                  </p:oleObj>
                </mc:Choice>
                <mc:Fallback>
                  <p:oleObj name="Równanie" r:id="rId8" imgW="431613" imgH="203112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6710" y="2285992"/>
                          <a:ext cx="887869" cy="414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5" name="Object 11"/>
            <p:cNvGraphicFramePr>
              <a:graphicFrameLocks noChangeAspect="1"/>
            </p:cNvGraphicFramePr>
            <p:nvPr/>
          </p:nvGraphicFramePr>
          <p:xfrm>
            <a:off x="142844" y="2857496"/>
            <a:ext cx="2602384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75" name="Równanie" r:id="rId10" imgW="1459866" imgH="203112" progId="Equation.3">
                    <p:embed/>
                  </p:oleObj>
                </mc:Choice>
                <mc:Fallback>
                  <p:oleObj name="Równanie" r:id="rId10" imgW="1459866" imgH="203112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44" y="2857496"/>
                          <a:ext cx="2602384" cy="357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Prostokąt 19"/>
            <p:cNvSpPr/>
            <p:nvPr/>
          </p:nvSpPr>
          <p:spPr>
            <a:xfrm>
              <a:off x="0" y="3286124"/>
              <a:ext cx="84296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2000" dirty="0" smtClean="0">
                  <a:latin typeface="Arial" pitchFamily="34" charset="0"/>
                  <a:cs typeface="Arial" pitchFamily="34" charset="0"/>
                </a:rPr>
                <a:t>ale dla  </a:t>
              </a:r>
              <a:r>
                <a:rPr lang="pl-PL" sz="2000" i="1" dirty="0" err="1" smtClean="0">
                  <a:latin typeface="Arial" pitchFamily="34" charset="0"/>
                  <a:cs typeface="Arial" pitchFamily="34" charset="0"/>
                </a:rPr>
                <a:t>p</a:t>
              </a:r>
              <a:r>
                <a:rPr lang="pl-PL" sz="2000" dirty="0" err="1" smtClean="0">
                  <a:latin typeface="Arial" pitchFamily="34" charset="0"/>
                  <a:cs typeface="Arial" pitchFamily="34" charset="0"/>
                </a:rPr>
                <a:t>=2</a:t>
              </a:r>
              <a:r>
                <a:rPr lang="pl-PL" sz="2000" dirty="0" smtClean="0">
                  <a:latin typeface="Arial" pitchFamily="34" charset="0"/>
                  <a:cs typeface="Arial" pitchFamily="34" charset="0"/>
                </a:rPr>
                <a:t>, 3, 5, 7, 19, 31, 61, 89 liczby tej postaci są pierwsze.</a:t>
              </a:r>
              <a:endParaRPr lang="pl-PL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0" y="3929066"/>
              <a:ext cx="7143800" cy="2554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Liczby pierwsze </a:t>
              </a:r>
              <a:r>
                <a:rPr kumimoji="0" lang="pl-PL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Fermat’a</a:t>
              </a:r>
              <a:endPara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</a:t>
              </a:r>
              <a:r>
                <a:rPr kumimoji="0" lang="pl-PL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L</a:t>
              </a:r>
              <a:r>
                <a:rPr kumimoji="0" lang="pl-PL" sz="2000" b="1" i="0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k</a:t>
              </a:r>
              <a:r>
                <a: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= 2       +   1</a:t>
              </a:r>
              <a:endPara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k = 1, 2 , 3 , 4  - liczba pierwsza</a:t>
              </a:r>
              <a:endPara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ale dla k = 5 nie jest liczbą pierwszą</a:t>
              </a:r>
              <a:endPara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Prostokąt 23"/>
            <p:cNvSpPr/>
            <p:nvPr/>
          </p:nvSpPr>
          <p:spPr>
            <a:xfrm>
              <a:off x="2500298" y="4643446"/>
              <a:ext cx="397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b="1" dirty="0" err="1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pl-PL" b="1" i="1" baseline="30000" dirty="0" err="1" smtClean="0">
                  <a:latin typeface="Arial" pitchFamily="34" charset="0"/>
                  <a:cs typeface="Arial" pitchFamily="34" charset="0"/>
                </a:rPr>
                <a:t>k</a:t>
              </a:r>
              <a:endParaRPr lang="pl-PL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0" y="5286388"/>
            <a:ext cx="878687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 </a:t>
            </a:r>
            <a:r>
              <a:rPr lang="en-US" sz="22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H = </a:t>
            </a:r>
            <a:r>
              <a:rPr lang="en-US" sz="22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200" b="1" baseline="30000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l1</a:t>
            </a:r>
            <a:r>
              <a:rPr lang="en-US" sz="22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200" b="1" baseline="30000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l3</a:t>
            </a:r>
            <a:r>
              <a:rPr lang="en-US" sz="22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en-US" sz="2200" b="1" baseline="30000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l5</a:t>
            </a:r>
            <a:r>
              <a:rPr lang="en-US" sz="22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7</a:t>
            </a:r>
            <a:r>
              <a:rPr lang="en-US" sz="2200" b="1" baseline="30000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l7</a:t>
            </a:r>
            <a:r>
              <a:rPr lang="en-US" sz="22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11</a:t>
            </a:r>
            <a:r>
              <a:rPr lang="en-US" sz="2200" b="1" baseline="30000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l11</a:t>
            </a:r>
            <a:r>
              <a:rPr lang="en-US" sz="22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13</a:t>
            </a:r>
            <a:r>
              <a:rPr lang="en-US" sz="2200" b="1" baseline="30000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l13</a:t>
            </a:r>
            <a:r>
              <a:rPr lang="en-US" sz="22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....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.....</a:t>
            </a:r>
            <a:endParaRPr lang="pl-PL" sz="2000" dirty="0" smtClean="0"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2000" b="1" baseline="-30000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2000" b="1" baseline="-30000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,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</a:t>
            </a:r>
            <a:r>
              <a:rPr lang="en-US" sz="2000" b="1" baseline="-30000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5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, . ..  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– nieujemne liczby całkowite</a:t>
            </a:r>
            <a:endParaRPr lang="pl-PL" sz="2000" dirty="0" smtClean="0">
              <a:latin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pl-PL" sz="1200" b="1" dirty="0" smtClean="0"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9569" name="Rectangle 1"/>
          <p:cNvSpPr>
            <a:spLocks noChangeArrowheads="1"/>
          </p:cNvSpPr>
          <p:nvPr/>
        </p:nvSpPr>
        <p:spPr bwMode="auto">
          <a:xfrm>
            <a:off x="0" y="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Liczby pierwsze Euklidesa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E</a:t>
            </a:r>
            <a:r>
              <a:rPr kumimoji="0" lang="pl-PL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pl-PL" sz="2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pl-PL" sz="2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... 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de-DE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n-1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+1  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gdy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de-DE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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E</a:t>
            </a:r>
            <a:r>
              <a:rPr kumimoji="0" lang="de-DE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1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1 + 1=2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E</a:t>
            </a:r>
            <a:r>
              <a:rPr kumimoji="0" lang="de-DE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2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2 +1 = 3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E</a:t>
            </a:r>
            <a:r>
              <a:rPr kumimoji="0" lang="de-DE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3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2 *3 +1 = 7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E</a:t>
            </a:r>
            <a:r>
              <a:rPr kumimoji="0" lang="de-DE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4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2 *3 *5 + 1 = 43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Są to wszystkie liczby pierwsze, ale kolejna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E</a:t>
            </a:r>
            <a:r>
              <a:rPr kumimoji="0" lang="pl-PL" sz="2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5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nie jest liczbą pierwszą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E </a:t>
            </a:r>
            <a:r>
              <a:rPr kumimoji="0" lang="pl-PL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5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= 2 *3* 5* 43 + 1 = 1807 = 13 *139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Niemniej  jednak liczby Euklidesa są parami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względnie pierwsze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czyli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NWD(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E</a:t>
            </a:r>
            <a:r>
              <a:rPr kumimoji="0" lang="de-DE" sz="2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, E</a:t>
            </a:r>
            <a:r>
              <a:rPr kumimoji="0" lang="de-DE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 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)=1  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gdy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 </a:t>
            </a:r>
            <a:r>
              <a:rPr kumimoji="0" lang="de-DE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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de-DE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m</a:t>
            </a:r>
            <a:endParaRPr kumimoji="0" lang="pl-PL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0" y="4572008"/>
            <a:ext cx="86356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Każda liczba naturalna może być przedstawiona jako </a:t>
            </a:r>
            <a:r>
              <a:rPr kumimoji="0" lang="pl-PL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iloczyn liczb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pl-PL" sz="2000" b="1" u="sng" dirty="0" smtClean="0">
                <a:latin typeface="Arial" pitchFamily="34" charset="0"/>
                <a:ea typeface="Times New Roman" pitchFamily="18" charset="0"/>
              </a:rPr>
              <a:t>p</a:t>
            </a:r>
            <a:r>
              <a:rPr kumimoji="0" lang="pl-PL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ierwszych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, tzn. 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każdą liczbę naturalną można przedstawić w postaci</a:t>
            </a:r>
            <a:endParaRPr lang="pl-PL" sz="2000" dirty="0" smtClean="0">
              <a:latin typeface="Arial" pitchFamily="34" charset="0"/>
              <a:sym typeface="Symbol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911</Words>
  <Application>Microsoft Office PowerPoint</Application>
  <PresentationFormat>Pokaz na ekranie (4:3)</PresentationFormat>
  <Paragraphs>168</Paragraphs>
  <Slides>11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Motyw pakietu Office</vt:lpstr>
      <vt:lpstr>Równanie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MATEMATYKA DYSKRETNA 2009/2010</dc:title>
  <dc:creator>zb</dc:creator>
  <cp:lastModifiedBy>Banaszak</cp:lastModifiedBy>
  <cp:revision>373</cp:revision>
  <dcterms:created xsi:type="dcterms:W3CDTF">2009-10-04T14:37:33Z</dcterms:created>
  <dcterms:modified xsi:type="dcterms:W3CDTF">2020-10-20T08:21:36Z</dcterms:modified>
</cp:coreProperties>
</file>