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411" r:id="rId2"/>
    <p:sldId id="412" r:id="rId3"/>
    <p:sldId id="413" r:id="rId4"/>
    <p:sldId id="414" r:id="rId5"/>
    <p:sldId id="415" r:id="rId6"/>
    <p:sldId id="416" r:id="rId7"/>
    <p:sldId id="317" r:id="rId8"/>
    <p:sldId id="428" r:id="rId9"/>
    <p:sldId id="318" r:id="rId10"/>
    <p:sldId id="319" r:id="rId11"/>
    <p:sldId id="427" r:id="rId12"/>
    <p:sldId id="321" r:id="rId13"/>
    <p:sldId id="320" r:id="rId14"/>
    <p:sldId id="422" r:id="rId15"/>
    <p:sldId id="421" r:id="rId16"/>
    <p:sldId id="424" r:id="rId17"/>
    <p:sldId id="417" r:id="rId18"/>
    <p:sldId id="423" r:id="rId19"/>
    <p:sldId id="419" r:id="rId20"/>
    <p:sldId id="425" r:id="rId2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1" autoAdjust="0"/>
    <p:restoredTop sz="86458" autoAdjust="0"/>
  </p:normalViewPr>
  <p:slideViewPr>
    <p:cSldViewPr>
      <p:cViewPr>
        <p:scale>
          <a:sx n="80" d="100"/>
          <a:sy n="80" d="100"/>
        </p:scale>
        <p:origin x="1236" y="-76"/>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0DD79-1153-4ABA-B684-C0FC18EFD5E2}" type="datetimeFigureOut">
              <a:rPr lang="pl-PL" smtClean="0"/>
              <a:pPr/>
              <a:t>16.11.2021</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86375-C6BF-4096-8947-D6C304E9B658}"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E553540B-0922-4C37-A0B9-05606E1AC257}" type="datetime1">
              <a:rPr lang="pl-PL" smtClean="0"/>
              <a:pPr/>
              <a:t>16.11.2021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C7DA2F92-3DB0-4296-BC18-4104FCB7E9DC}" type="datetime1">
              <a:rPr lang="pl-PL" smtClean="0"/>
              <a:pPr/>
              <a:t>16.11.2021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0362789-E7C4-46DC-AE7D-64AF4C8484FE}" type="datetime1">
              <a:rPr lang="pl-PL" smtClean="0"/>
              <a:pPr/>
              <a:t>16.11.2021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B5A03C80-903B-457A-9ABC-DFC15451F1B9}" type="datetime1">
              <a:rPr lang="pl-PL" smtClean="0"/>
              <a:pPr/>
              <a:t>16.11.2021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964BCC03-0E3A-4CC2-8D75-972B262A3534}" type="datetime1">
              <a:rPr lang="pl-PL" smtClean="0"/>
              <a:pPr/>
              <a:t>16.11.2021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997DF81C-ED17-421E-888C-C8A0D4849C5D}" type="datetime1">
              <a:rPr lang="pl-PL" smtClean="0"/>
              <a:pPr/>
              <a:t>16.11.2021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8F5DCEFC-B6D0-447E-A238-128E8B227F31}" type="datetime1">
              <a:rPr lang="pl-PL" smtClean="0"/>
              <a:pPr/>
              <a:t>16.11.2021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252F1B51-EC14-4426-9DDC-E2E1959A4BEE}" type="datetime1">
              <a:rPr lang="pl-PL" smtClean="0"/>
              <a:pPr/>
              <a:t>16.11.2021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41F3A420-3C28-4320-A288-8495CA0AC10B}" type="datetime1">
              <a:rPr lang="pl-PL" smtClean="0"/>
              <a:pPr/>
              <a:t>16.11.2021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C7548FE3-CB0E-4F4C-A70C-6C60635F27BB}" type="datetime1">
              <a:rPr lang="pl-PL" smtClean="0"/>
              <a:pPr/>
              <a:t>16.11.2021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3DE87938-774F-4C45-A406-57E67F074B85}" type="datetime1">
              <a:rPr lang="pl-PL" smtClean="0"/>
              <a:pPr/>
              <a:t>16.11.2021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74EE9-8DC3-4294-847C-B041A820A4E4}" type="datetime1">
              <a:rPr lang="pl-PL" smtClean="0"/>
              <a:pPr/>
              <a:t>16.11.2021</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E5A88-7BC7-4173-BA3C-65B4C2B37C9C}"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image" Target="../media/image7.gif"/><Relationship Id="rId1" Type="http://schemas.openxmlformats.org/officeDocument/2006/relationships/slideLayout" Target="../slideLayouts/slideLayout7.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8.bin"/><Relationship Id="rId14" Type="http://schemas.openxmlformats.org/officeDocument/2006/relationships/image" Target="../media/image23.wmf"/></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11.bin"/><Relationship Id="rId7"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a:t>
            </a:fld>
            <a:endParaRPr lang="pl-PL"/>
          </a:p>
        </p:txBody>
      </p:sp>
      <p:sp>
        <p:nvSpPr>
          <p:cNvPr id="3" name="Rectangle 1"/>
          <p:cNvSpPr>
            <a:spLocks noChangeArrowheads="1"/>
          </p:cNvSpPr>
          <p:nvPr/>
        </p:nvSpPr>
        <p:spPr bwMode="auto">
          <a:xfrm>
            <a:off x="0" y="0"/>
            <a:ext cx="9144000"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4.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Zliczanie zbiorów i funkcji</a:t>
            </a:r>
            <a:endParaRPr kumimoji="0" lang="pl-PL" sz="24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Funkcje całkowitoliczbowe: powała i podłoga. Zasada gołębnika. Zasada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włączania i wyłączania.</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Asymptotyka funkcji liczbowych. Wykorzystanie przy szacowaniu złożoności obliczeniowej problemów decyzyjnych i/lub optymalizacyjnych.</a:t>
            </a:r>
            <a:endParaRPr kumimoji="0" lang="pl-PL" sz="2000" b="0" i="0" u="none" strike="noStrike" cap="none" normalizeH="0" baseline="0" dirty="0" smtClean="0">
              <a:ln>
                <a:noFill/>
              </a:ln>
              <a:solidFill>
                <a:schemeClr val="tx1"/>
              </a:solidFill>
              <a:effectLst/>
              <a:latin typeface="Arial" pitchFamily="34" charset="0"/>
            </a:endParaRPr>
          </a:p>
        </p:txBody>
      </p:sp>
      <p:sp>
        <p:nvSpPr>
          <p:cNvPr id="4" name="Rectangle 1"/>
          <p:cNvSpPr>
            <a:spLocks noChangeArrowheads="1"/>
          </p:cNvSpPr>
          <p:nvPr/>
        </p:nvSpPr>
        <p:spPr bwMode="auto">
          <a:xfrm>
            <a:off x="0" y="1785926"/>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rPr>
              <a:t>FUNKCJE CAŁKOWITOLICZBOWE</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rPr>
              <a:t>Liczby całkowite są duszą matematyki dyskretnej. Często jesteśmy zmuszeni przekształcać liczby wymierne lub rzeczywiste na całkowite. Jednymi z takich przekształceń są funkcje całkowitoliczbowe: </a:t>
            </a:r>
            <a:r>
              <a:rPr kumimoji="0" lang="pl-PL" sz="2000" b="1" i="0" u="none" strike="noStrike" cap="none" normalizeH="0" baseline="0" dirty="0" smtClean="0">
                <a:ln>
                  <a:noFill/>
                </a:ln>
                <a:solidFill>
                  <a:schemeClr val="tx1"/>
                </a:solidFill>
                <a:effectLst/>
                <a:latin typeface="Arial" pitchFamily="34" charset="0"/>
                <a:ea typeface="Times New Roman" pitchFamily="18" charset="0"/>
              </a:rPr>
              <a:t>podłoga i</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rPr>
              <a:t>sufit</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(powała).</a:t>
            </a:r>
            <a:endParaRPr kumimoji="0" lang="pl-PL" sz="2000" b="0" i="0" u="none" strike="noStrike" cap="none" normalizeH="0" baseline="0" dirty="0" smtClean="0">
              <a:ln>
                <a:noFill/>
              </a:ln>
              <a:solidFill>
                <a:schemeClr val="tx1"/>
              </a:solidFill>
              <a:effectLst/>
              <a:latin typeface="Arial" pitchFamily="34" charset="0"/>
            </a:endParaRPr>
          </a:p>
        </p:txBody>
      </p:sp>
      <p:sp>
        <p:nvSpPr>
          <p:cNvPr id="5" name="Prostokąt 4"/>
          <p:cNvSpPr/>
          <p:nvPr/>
        </p:nvSpPr>
        <p:spPr>
          <a:xfrm>
            <a:off x="2285984" y="3286124"/>
            <a:ext cx="2286016" cy="461665"/>
          </a:xfrm>
          <a:prstGeom prst="rect">
            <a:avLst/>
          </a:prstGeom>
        </p:spPr>
        <p:txBody>
          <a:bodyPr wrap="square">
            <a:spAutoFit/>
          </a:bodyPr>
          <a:lstStyle/>
          <a:p>
            <a:r>
              <a:rPr lang="pl-PL" sz="2400" b="1" dirty="0" smtClean="0">
                <a:latin typeface="Arial" pitchFamily="34" charset="0"/>
                <a:cs typeface="Arial" pitchFamily="34" charset="0"/>
              </a:rPr>
              <a:t>f : R </a:t>
            </a:r>
            <a:r>
              <a:rPr lang="pl-PL" sz="2400" b="1" dirty="0" smtClean="0">
                <a:latin typeface="Arial" pitchFamily="34" charset="0"/>
                <a:cs typeface="Arial" pitchFamily="34" charset="0"/>
                <a:sym typeface="Symbol"/>
              </a:rPr>
              <a:t></a:t>
            </a:r>
            <a:r>
              <a:rPr lang="pl-PL" sz="2400" b="1" dirty="0" smtClean="0">
                <a:latin typeface="Arial" pitchFamily="34" charset="0"/>
                <a:cs typeface="Arial" pitchFamily="34" charset="0"/>
              </a:rPr>
              <a:t> Z</a:t>
            </a:r>
            <a:endParaRPr lang="pl-PL" sz="2400" b="1" dirty="0">
              <a:latin typeface="Arial" pitchFamily="34" charset="0"/>
              <a:cs typeface="Arial" pitchFamily="34" charset="0"/>
            </a:endParaRPr>
          </a:p>
        </p:txBody>
      </p:sp>
      <p:sp>
        <p:nvSpPr>
          <p:cNvPr id="6" name="Prostokąt 5"/>
          <p:cNvSpPr/>
          <p:nvPr/>
        </p:nvSpPr>
        <p:spPr>
          <a:xfrm>
            <a:off x="0" y="3946008"/>
            <a:ext cx="9144000" cy="2928934"/>
          </a:xfrm>
          <a:prstGeom prst="rect">
            <a:avLst/>
          </a:prstGeom>
        </p:spPr>
        <p:txBody>
          <a:bodyPr wrap="square">
            <a:spAutoFit/>
          </a:bodyPr>
          <a:lstStyle/>
          <a:p>
            <a:r>
              <a:rPr lang="pl-PL" b="1" dirty="0" smtClean="0">
                <a:latin typeface="Arial" pitchFamily="34" charset="0"/>
                <a:cs typeface="Arial" pitchFamily="34" charset="0"/>
              </a:rPr>
              <a:t>Przykłady funkcji całkowitoliczbowych</a:t>
            </a:r>
            <a:r>
              <a:rPr lang="pl-PL" dirty="0" smtClean="0">
                <a:latin typeface="Arial" pitchFamily="34" charset="0"/>
                <a:cs typeface="Arial" pitchFamily="34" charset="0"/>
              </a:rPr>
              <a:t>:</a:t>
            </a:r>
          </a:p>
          <a:p>
            <a:r>
              <a:rPr lang="pl-PL" dirty="0" smtClean="0">
                <a:latin typeface="Arial" pitchFamily="34" charset="0"/>
                <a:cs typeface="Arial" pitchFamily="34" charset="0"/>
              </a:rPr>
              <a:t>Należą do nich wcześniej omawiane NWD(</a:t>
            </a:r>
            <a:r>
              <a:rPr lang="pl-PL" dirty="0" err="1" smtClean="0">
                <a:latin typeface="Arial" pitchFamily="34" charset="0"/>
                <a:cs typeface="Arial" pitchFamily="34" charset="0"/>
              </a:rPr>
              <a:t>m,n</a:t>
            </a:r>
            <a:r>
              <a:rPr lang="pl-PL" dirty="0" smtClean="0">
                <a:latin typeface="Arial" pitchFamily="34" charset="0"/>
                <a:cs typeface="Arial" pitchFamily="34" charset="0"/>
              </a:rPr>
              <a:t>) = k czy NWW(</a:t>
            </a:r>
            <a:r>
              <a:rPr lang="pl-PL" dirty="0" err="1" smtClean="0">
                <a:latin typeface="Arial" pitchFamily="34" charset="0"/>
                <a:cs typeface="Arial" pitchFamily="34" charset="0"/>
              </a:rPr>
              <a:t>m,n</a:t>
            </a:r>
            <a:r>
              <a:rPr lang="pl-PL" dirty="0" smtClean="0">
                <a:latin typeface="Arial" pitchFamily="34" charset="0"/>
                <a:cs typeface="Arial" pitchFamily="34" charset="0"/>
              </a:rPr>
              <a:t>) = d  będące  dwuargumentowymi funkcjami całkowitoliczbowymi F(</a:t>
            </a:r>
            <a:r>
              <a:rPr lang="pl-PL" dirty="0" err="1" smtClean="0">
                <a:latin typeface="Arial" pitchFamily="34" charset="0"/>
                <a:cs typeface="Arial" pitchFamily="34" charset="0"/>
              </a:rPr>
              <a:t>m,n</a:t>
            </a:r>
            <a:r>
              <a:rPr lang="pl-PL" dirty="0" smtClean="0">
                <a:latin typeface="Arial" pitchFamily="34" charset="0"/>
                <a:cs typeface="Arial" pitchFamily="34" charset="0"/>
              </a:rPr>
              <a:t>) określonymi na </a:t>
            </a:r>
            <a:r>
              <a:rPr lang="pl-PL" dirty="0" err="1" smtClean="0">
                <a:latin typeface="Arial" pitchFamily="34" charset="0"/>
                <a:cs typeface="Arial" pitchFamily="34" charset="0"/>
              </a:rPr>
              <a:t>na</a:t>
            </a:r>
            <a:r>
              <a:rPr lang="pl-PL" dirty="0" smtClean="0">
                <a:latin typeface="Arial" pitchFamily="34" charset="0"/>
                <a:cs typeface="Arial" pitchFamily="34" charset="0"/>
              </a:rPr>
              <a:t> zbiorze liczb  naturalnych, podobnie jak </a:t>
            </a:r>
            <a:r>
              <a:rPr lang="pl-PL" dirty="0" smtClean="0">
                <a:latin typeface="Arial" pitchFamily="34" charset="0"/>
                <a:cs typeface="Arial" pitchFamily="34" charset="0"/>
                <a:sym typeface="Symbol"/>
              </a:rPr>
              <a:t></a:t>
            </a:r>
            <a:r>
              <a:rPr lang="pl-PL" dirty="0" smtClean="0">
                <a:latin typeface="Arial" pitchFamily="34" charset="0"/>
                <a:cs typeface="Arial" pitchFamily="34" charset="0"/>
              </a:rPr>
              <a:t>(n) = n!, a także operatory dwuargumentowe MOD(</a:t>
            </a:r>
            <a:r>
              <a:rPr lang="pl-PL" dirty="0" err="1" smtClean="0">
                <a:latin typeface="Arial" pitchFamily="34" charset="0"/>
                <a:cs typeface="Arial" pitchFamily="34" charset="0"/>
              </a:rPr>
              <a:t>m,n</a:t>
            </a:r>
            <a:r>
              <a:rPr lang="pl-PL" dirty="0" smtClean="0">
                <a:latin typeface="Arial" pitchFamily="34" charset="0"/>
                <a:cs typeface="Arial" pitchFamily="34" charset="0"/>
              </a:rPr>
              <a:t>)  i DOV(</a:t>
            </a:r>
            <a:r>
              <a:rPr lang="pl-PL" dirty="0" err="1" smtClean="0">
                <a:latin typeface="Arial" pitchFamily="34" charset="0"/>
                <a:cs typeface="Arial" pitchFamily="34" charset="0"/>
              </a:rPr>
              <a:t>m.n</a:t>
            </a:r>
            <a:r>
              <a:rPr lang="pl-PL" dirty="0" smtClean="0">
                <a:latin typeface="Arial" pitchFamily="34" charset="0"/>
                <a:cs typeface="Arial" pitchFamily="34" charset="0"/>
              </a:rPr>
              <a:t>) określone na zbiorze liczb całkowitych.</a:t>
            </a:r>
          </a:p>
          <a:p>
            <a:r>
              <a:rPr lang="pl-PL" dirty="0" smtClean="0">
                <a:latin typeface="Arial" pitchFamily="34" charset="0"/>
                <a:cs typeface="Arial" pitchFamily="34" charset="0"/>
              </a:rPr>
              <a:t>Czy też typu:</a:t>
            </a:r>
          </a:p>
          <a:p>
            <a:r>
              <a:rPr lang="pl-PL" dirty="0" smtClean="0">
                <a:latin typeface="Arial" pitchFamily="34" charset="0"/>
                <a:cs typeface="Arial" pitchFamily="34" charset="0"/>
              </a:rPr>
              <a:t>	A   dla x </a:t>
            </a:r>
            <a:r>
              <a:rPr lang="pl-PL" dirty="0" smtClean="0">
                <a:latin typeface="Arial" pitchFamily="34" charset="0"/>
                <a:cs typeface="Arial" pitchFamily="34" charset="0"/>
                <a:sym typeface="Symbol"/>
              </a:rPr>
              <a:t></a:t>
            </a:r>
            <a:r>
              <a:rPr lang="pl-PL" dirty="0" smtClean="0">
                <a:latin typeface="Arial" pitchFamily="34" charset="0"/>
                <a:cs typeface="Arial" pitchFamily="34" charset="0"/>
              </a:rPr>
              <a:t> 13</a:t>
            </a:r>
          </a:p>
          <a:p>
            <a:r>
              <a:rPr lang="pl-PL" dirty="0" smtClean="0">
                <a:latin typeface="Arial" pitchFamily="34" charset="0"/>
                <a:cs typeface="Arial" pitchFamily="34" charset="0"/>
                <a:sym typeface="Symbol"/>
              </a:rPr>
              <a:t></a:t>
            </a:r>
            <a:r>
              <a:rPr lang="pl-PL" dirty="0" smtClean="0">
                <a:latin typeface="Arial" pitchFamily="34" charset="0"/>
                <a:cs typeface="Arial" pitchFamily="34" charset="0"/>
              </a:rPr>
              <a:t>(x) = 	B   dla 13 &lt; x &lt; 15      gdzie: </a:t>
            </a:r>
            <a:r>
              <a:rPr lang="pl-PL" dirty="0" err="1" smtClean="0">
                <a:latin typeface="Arial" pitchFamily="34" charset="0"/>
                <a:cs typeface="Arial" pitchFamily="34" charset="0"/>
              </a:rPr>
              <a:t>x</a:t>
            </a:r>
            <a:r>
              <a:rPr lang="pl-PL" dirty="0" err="1" smtClean="0">
                <a:latin typeface="Arial" pitchFamily="34" charset="0"/>
                <a:cs typeface="Arial" pitchFamily="34" charset="0"/>
                <a:sym typeface="Symbol"/>
              </a:rPr>
              <a:t></a:t>
            </a:r>
            <a:r>
              <a:rPr lang="pl-PL" dirty="0" err="1" smtClean="0">
                <a:latin typeface="Arial" pitchFamily="34" charset="0"/>
                <a:cs typeface="Arial" pitchFamily="34" charset="0"/>
              </a:rPr>
              <a:t>R</a:t>
            </a:r>
            <a:r>
              <a:rPr lang="pl-PL" dirty="0" smtClean="0">
                <a:latin typeface="Arial" pitchFamily="34" charset="0"/>
                <a:cs typeface="Arial" pitchFamily="34" charset="0"/>
              </a:rPr>
              <a:t> ;    </a:t>
            </a:r>
            <a:r>
              <a:rPr lang="pl-PL" dirty="0" err="1" smtClean="0">
                <a:latin typeface="Arial" pitchFamily="34" charset="0"/>
                <a:cs typeface="Arial" pitchFamily="34" charset="0"/>
              </a:rPr>
              <a:t>A,B,C</a:t>
            </a:r>
            <a:r>
              <a:rPr lang="pl-PL" dirty="0" err="1" smtClean="0">
                <a:latin typeface="Arial" pitchFamily="34" charset="0"/>
                <a:cs typeface="Arial" pitchFamily="34" charset="0"/>
                <a:sym typeface="Symbol"/>
              </a:rPr>
              <a:t></a:t>
            </a:r>
            <a:r>
              <a:rPr lang="pl-PL" dirty="0" err="1" smtClean="0">
                <a:latin typeface="Arial" pitchFamily="34" charset="0"/>
                <a:cs typeface="Arial" pitchFamily="34" charset="0"/>
              </a:rPr>
              <a:t>Z</a:t>
            </a:r>
            <a:endParaRPr lang="pl-PL" dirty="0" smtClean="0">
              <a:latin typeface="Arial" pitchFamily="34" charset="0"/>
              <a:cs typeface="Arial" pitchFamily="34" charset="0"/>
            </a:endParaRPr>
          </a:p>
          <a:p>
            <a:r>
              <a:rPr lang="pl-PL" dirty="0" smtClean="0">
                <a:latin typeface="Arial" pitchFamily="34" charset="0"/>
                <a:cs typeface="Arial" pitchFamily="34" charset="0"/>
              </a:rPr>
              <a:t>	C   dla x </a:t>
            </a:r>
            <a:r>
              <a:rPr lang="pl-PL" dirty="0" smtClean="0">
                <a:latin typeface="Arial" pitchFamily="34" charset="0"/>
                <a:cs typeface="Arial" pitchFamily="34" charset="0"/>
                <a:sym typeface="Symbol"/>
              </a:rPr>
              <a:t></a:t>
            </a:r>
            <a:r>
              <a:rPr lang="pl-PL" dirty="0" smtClean="0">
                <a:latin typeface="Arial" pitchFamily="34" charset="0"/>
                <a:cs typeface="Arial" pitchFamily="34" charset="0"/>
              </a:rPr>
              <a:t> 15</a:t>
            </a:r>
          </a:p>
          <a:p>
            <a:r>
              <a:rPr lang="pl-PL" dirty="0" smtClean="0">
                <a:latin typeface="Arial" pitchFamily="34" charset="0"/>
                <a:cs typeface="Arial" pitchFamily="34" charset="0"/>
              </a:rPr>
              <a:t>Żeby nie wspomnieć o ciągach, np. </a:t>
            </a:r>
            <a:r>
              <a:rPr lang="pl-PL" dirty="0" smtClean="0">
                <a:latin typeface="Arial" pitchFamily="34" charset="0"/>
                <a:cs typeface="Arial" pitchFamily="34" charset="0"/>
                <a:sym typeface="Symbol"/>
              </a:rPr>
              <a:t></a:t>
            </a:r>
            <a:r>
              <a:rPr lang="de-DE" dirty="0" smtClean="0">
                <a:latin typeface="Arial" pitchFamily="34" charset="0"/>
                <a:cs typeface="Arial" pitchFamily="34" charset="0"/>
              </a:rPr>
              <a:t>(n) = </a:t>
            </a:r>
            <a:r>
              <a:rPr lang="de-DE" dirty="0" err="1" smtClean="0">
                <a:latin typeface="Arial" pitchFamily="34" charset="0"/>
                <a:cs typeface="Arial" pitchFamily="34" charset="0"/>
              </a:rPr>
              <a:t>2n</a:t>
            </a:r>
            <a:r>
              <a:rPr lang="de-DE" dirty="0" smtClean="0">
                <a:latin typeface="Arial" pitchFamily="34" charset="0"/>
                <a:cs typeface="Arial" pitchFamily="34" charset="0"/>
              </a:rPr>
              <a:t>,  n</a:t>
            </a:r>
            <a:r>
              <a:rPr lang="pl-PL" dirty="0" err="1" smtClean="0">
                <a:latin typeface="Arial" pitchFamily="34" charset="0"/>
                <a:cs typeface="Arial" pitchFamily="34" charset="0"/>
                <a:sym typeface="Symbol"/>
              </a:rPr>
              <a:t></a:t>
            </a:r>
            <a:r>
              <a:rPr lang="pl-PL" dirty="0" err="1" smtClean="0">
                <a:latin typeface="Arial" pitchFamily="34" charset="0"/>
                <a:cs typeface="Arial" pitchFamily="34" charset="0"/>
              </a:rPr>
              <a:t>N</a:t>
            </a:r>
            <a:endParaRPr lang="pl-PL" dirty="0">
              <a:latin typeface="Arial" pitchFamily="34" charset="0"/>
              <a:cs typeface="Arial" pitchFamily="34" charset="0"/>
            </a:endParaRPr>
          </a:p>
        </p:txBody>
      </p:sp>
      <p:sp>
        <p:nvSpPr>
          <p:cNvPr id="7" name="Nawias klamrowy otwierający 6"/>
          <p:cNvSpPr/>
          <p:nvPr/>
        </p:nvSpPr>
        <p:spPr>
          <a:xfrm>
            <a:off x="714348" y="5715016"/>
            <a:ext cx="285752" cy="78581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0" y="-276999"/>
            <a:ext cx="9001156" cy="22159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Zasada włączania i wyłączania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Należy „włączyć” (dodać do siebie liczności poszczególnych zbiorów), następnie „wyłączyć” (odjąć liczność przecięć po dwa zbiory), potem „włączyć” (dodać liczności wszystkich przecięć po trzy zbiory), itd.</a:t>
            </a:r>
            <a:endParaRPr kumimoji="0" lang="pl-PL" sz="2400" b="0" i="0" u="none" strike="noStrike" cap="none" normalizeH="0" baseline="0" dirty="0" smtClean="0">
              <a:ln>
                <a:noFill/>
              </a:ln>
              <a:solidFill>
                <a:schemeClr val="tx1"/>
              </a:solidFill>
              <a:effectLst/>
              <a:latin typeface="Arial" pitchFamily="34" charset="0"/>
            </a:endParaRPr>
          </a:p>
        </p:txBody>
      </p:sp>
      <p:grpSp>
        <p:nvGrpSpPr>
          <p:cNvPr id="73730" name="Group 2"/>
          <p:cNvGrpSpPr>
            <a:grpSpLocks/>
          </p:cNvGrpSpPr>
          <p:nvPr/>
        </p:nvGrpSpPr>
        <p:grpSpPr bwMode="auto">
          <a:xfrm>
            <a:off x="3357554" y="2006311"/>
            <a:ext cx="2071702" cy="1857388"/>
            <a:chOff x="2317" y="2497"/>
            <a:chExt cx="1980" cy="1980"/>
          </a:xfrm>
        </p:grpSpPr>
        <p:sp>
          <p:nvSpPr>
            <p:cNvPr id="73731" name="Oval 3"/>
            <p:cNvSpPr>
              <a:spLocks noChangeArrowheads="1"/>
            </p:cNvSpPr>
            <p:nvPr/>
          </p:nvSpPr>
          <p:spPr bwMode="auto">
            <a:xfrm>
              <a:off x="2317" y="2497"/>
              <a:ext cx="1260" cy="1260"/>
            </a:xfrm>
            <a:prstGeom prst="ellips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3732" name="Oval 4"/>
            <p:cNvSpPr>
              <a:spLocks noChangeArrowheads="1"/>
            </p:cNvSpPr>
            <p:nvPr/>
          </p:nvSpPr>
          <p:spPr bwMode="auto">
            <a:xfrm>
              <a:off x="2677" y="3217"/>
              <a:ext cx="1260" cy="1260"/>
            </a:xfrm>
            <a:prstGeom prst="ellips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3733" name="Oval 5"/>
            <p:cNvSpPr>
              <a:spLocks noChangeArrowheads="1"/>
            </p:cNvSpPr>
            <p:nvPr/>
          </p:nvSpPr>
          <p:spPr bwMode="auto">
            <a:xfrm>
              <a:off x="3037" y="2497"/>
              <a:ext cx="1260" cy="1260"/>
            </a:xfrm>
            <a:prstGeom prst="ellips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73734" name="Rectangle 6"/>
          <p:cNvSpPr>
            <a:spLocks noChangeArrowheads="1"/>
          </p:cNvSpPr>
          <p:nvPr/>
        </p:nvSpPr>
        <p:spPr bwMode="auto">
          <a:xfrm>
            <a:off x="-71422" y="4109778"/>
            <a:ext cx="9215422"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B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C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 + |B| + |C| - |A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B| -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C| - |B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C| + |A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B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B|</a:t>
            </a:r>
            <a:endPar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73735" name="Rectangle 7"/>
          <p:cNvSpPr>
            <a:spLocks noChangeArrowheads="1"/>
          </p:cNvSpPr>
          <p:nvPr/>
        </p:nvSpPr>
        <p:spPr bwMode="auto">
          <a:xfrm>
            <a:off x="214282" y="4551113"/>
            <a:ext cx="8215370"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lang="de-DE" sz="2000" b="1" dirty="0" err="1" smtClean="0">
                <a:latin typeface="Arial" pitchFamily="34" charset="0"/>
                <a:cs typeface="Arial" pitchFamily="34" charset="0"/>
              </a:rPr>
              <a:t>Przykład</a:t>
            </a:r>
            <a:r>
              <a:rPr lang="de-DE" sz="2000" b="1" dirty="0" smtClean="0">
                <a:latin typeface="Arial" pitchFamily="34" charset="0"/>
                <a:cs typeface="Arial" pitchFamily="34" charset="0"/>
              </a:rPr>
              <a:t> </a:t>
            </a:r>
            <a:endParaRPr lang="pl-PL" sz="2000" b="1" dirty="0" smtClean="0">
              <a:latin typeface="Arial" pitchFamily="34" charset="0"/>
              <a:cs typeface="Arial" pitchFamily="34" charset="0"/>
            </a:endParaRPr>
          </a:p>
          <a:p>
            <a:pPr marL="0" marR="0" lvl="0" indent="0" defTabSz="914400" rtl="0" eaLnBrk="1" fontAlgn="base" latinLnBrk="0" hangingPunct="1">
              <a:lnSpc>
                <a:spcPct val="150000"/>
              </a:lnSpc>
              <a:spcBef>
                <a:spcPct val="0"/>
              </a:spcBef>
              <a:spcAft>
                <a:spcPct val="0"/>
              </a:spcAft>
              <a:buClrTx/>
              <a:buSzTx/>
              <a:buFontTx/>
              <a:buNone/>
              <a:tabLst/>
            </a:pPr>
            <a:endParaRPr lang="pl-PL" sz="2000" dirty="0" smtClean="0">
              <a:latin typeface="Arial" pitchFamily="34" charset="0"/>
              <a:ea typeface="Times New Roman" pitchFamily="18" charset="0"/>
              <a:cs typeface="Times New Roman" pitchFamily="18" charset="0"/>
            </a:endParaRPr>
          </a:p>
          <a:p>
            <a:pPr marL="0" marR="0" lvl="0" indent="0" defTabSz="914400" rtl="0" eaLnBrk="1" fontAlgn="base" latinLnBrk="0" hangingPunct="1">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a,b</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B = {1,2}	;	C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x,y</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endParaRPr lang="pl-PL" sz="2400" dirty="0" smtClean="0">
              <a:latin typeface="Arial" pitchFamily="34" charset="0"/>
              <a:ea typeface="Times New Roman" pitchFamily="18" charset="0"/>
              <a:cs typeface="Times New Roman" pitchFamily="18" charset="0"/>
            </a:endParaRPr>
          </a:p>
          <a:p>
            <a:pPr marL="0" marR="0" lvl="0" indent="0" defTabSz="914400" rtl="0" eaLnBrk="1" fontAlgn="base" latinLnBrk="0" hangingPunct="1">
              <a:lnSpc>
                <a:spcPct val="150000"/>
              </a:lnSpc>
              <a:spcBef>
                <a:spcPct val="0"/>
              </a:spcBef>
              <a:spcAft>
                <a:spcPct val="0"/>
              </a:spcAft>
              <a:buClrTx/>
              <a:buSzTx/>
              <a:buFontTx/>
              <a:buNone/>
              <a:tabLst/>
            </a:pPr>
            <a:r>
              <a:rPr kumimoji="0" lang="pl-PL" sz="2400" b="1" i="0" u="none" strike="noStrike" cap="none" normalizeH="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C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6 = 2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0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0</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0</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0</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6</a:t>
            </a:r>
          </a:p>
        </p:txBody>
      </p:sp>
      <p:sp>
        <p:nvSpPr>
          <p:cNvPr id="9" name="pole tekstowe 8"/>
          <p:cNvSpPr txBox="1"/>
          <p:nvPr/>
        </p:nvSpPr>
        <p:spPr>
          <a:xfrm>
            <a:off x="3571868" y="2214554"/>
            <a:ext cx="357190" cy="369332"/>
          </a:xfrm>
          <a:prstGeom prst="rect">
            <a:avLst/>
          </a:prstGeom>
          <a:noFill/>
        </p:spPr>
        <p:txBody>
          <a:bodyPr wrap="square" rtlCol="0">
            <a:spAutoFit/>
          </a:bodyPr>
          <a:lstStyle/>
          <a:p>
            <a:r>
              <a:rPr lang="pl-PL" dirty="0" smtClean="0"/>
              <a:t>A</a:t>
            </a:r>
            <a:endParaRPr lang="pl-PL" dirty="0"/>
          </a:p>
        </p:txBody>
      </p:sp>
      <p:sp>
        <p:nvSpPr>
          <p:cNvPr id="10" name="pole tekstowe 9"/>
          <p:cNvSpPr txBox="1"/>
          <p:nvPr/>
        </p:nvSpPr>
        <p:spPr>
          <a:xfrm>
            <a:off x="4214810" y="3143248"/>
            <a:ext cx="357190" cy="369332"/>
          </a:xfrm>
          <a:prstGeom prst="rect">
            <a:avLst/>
          </a:prstGeom>
          <a:noFill/>
        </p:spPr>
        <p:txBody>
          <a:bodyPr wrap="square" rtlCol="0">
            <a:spAutoFit/>
          </a:bodyPr>
          <a:lstStyle/>
          <a:p>
            <a:r>
              <a:rPr lang="pl-PL" dirty="0" smtClean="0"/>
              <a:t>B</a:t>
            </a:r>
            <a:endParaRPr lang="pl-PL" dirty="0"/>
          </a:p>
        </p:txBody>
      </p:sp>
      <p:sp>
        <p:nvSpPr>
          <p:cNvPr id="11" name="pole tekstowe 10"/>
          <p:cNvSpPr txBox="1"/>
          <p:nvPr/>
        </p:nvSpPr>
        <p:spPr>
          <a:xfrm>
            <a:off x="4857752" y="2214554"/>
            <a:ext cx="357190" cy="369332"/>
          </a:xfrm>
          <a:prstGeom prst="rect">
            <a:avLst/>
          </a:prstGeom>
          <a:noFill/>
        </p:spPr>
        <p:txBody>
          <a:bodyPr wrap="square" rtlCol="0">
            <a:spAutoFit/>
          </a:bodyPr>
          <a:lstStyle/>
          <a:p>
            <a:r>
              <a:rPr lang="pl-PL" dirty="0" smtClean="0"/>
              <a:t>C</a:t>
            </a:r>
            <a:endParaRPr lang="pl-PL" dirty="0"/>
          </a:p>
        </p:txBody>
      </p:sp>
      <p:sp>
        <p:nvSpPr>
          <p:cNvPr id="12" name="Symbol zastępczy numeru slajdu 11"/>
          <p:cNvSpPr>
            <a:spLocks noGrp="1"/>
          </p:cNvSpPr>
          <p:nvPr>
            <p:ph type="sldNum" sz="quarter" idx="12"/>
          </p:nvPr>
        </p:nvSpPr>
        <p:spPr/>
        <p:txBody>
          <a:bodyPr/>
          <a:lstStyle/>
          <a:p>
            <a:fld id="{AD0E5A88-7BC7-4173-BA3C-65B4C2B37C9C}" type="slidenum">
              <a:rPr lang="pl-PL" smtClean="0"/>
              <a:pPr/>
              <a:t>10</a:t>
            </a:fld>
            <a:endParaRPr lang="pl-PL"/>
          </a:p>
        </p:txBody>
      </p:sp>
      <p:sp>
        <p:nvSpPr>
          <p:cNvPr id="13" name="Prostokąt 12"/>
          <p:cNvSpPr/>
          <p:nvPr/>
        </p:nvSpPr>
        <p:spPr>
          <a:xfrm>
            <a:off x="142844" y="2786058"/>
            <a:ext cx="1308371" cy="400110"/>
          </a:xfrm>
          <a:prstGeom prst="rect">
            <a:avLst/>
          </a:prstGeom>
        </p:spPr>
        <p:txBody>
          <a:bodyPr wrap="none">
            <a:spAutoFit/>
          </a:bodyPr>
          <a:lstStyle/>
          <a:p>
            <a:r>
              <a:rPr lang="pl-PL" sz="2000" b="1" dirty="0" smtClean="0">
                <a:latin typeface="Arial" pitchFamily="34" charset="0"/>
                <a:ea typeface="Times New Roman" pitchFamily="18" charset="0"/>
                <a:cs typeface="Times New Roman" pitchFamily="18" charset="0"/>
              </a:rPr>
              <a:t>Ilustracja</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11</a:t>
            </a:fld>
            <a:endParaRPr lang="pl-PL"/>
          </a:p>
        </p:txBody>
      </p:sp>
      <p:sp>
        <p:nvSpPr>
          <p:cNvPr id="3" name="Prostokąt 2"/>
          <p:cNvSpPr/>
          <p:nvPr/>
        </p:nvSpPr>
        <p:spPr>
          <a:xfrm>
            <a:off x="107504" y="332656"/>
            <a:ext cx="9144000" cy="9971961"/>
          </a:xfrm>
          <a:prstGeom prst="rect">
            <a:avLst/>
          </a:prstGeom>
        </p:spPr>
        <p:txBody>
          <a:bodyPr wrap="square">
            <a:spAutoFit/>
          </a:bodyPr>
          <a:lstStyle/>
          <a:p>
            <a:pPr marL="0" lvl="1" eaLnBrk="0" fontAlgn="base" hangingPunct="0">
              <a:lnSpc>
                <a:spcPct val="150000"/>
              </a:lnSpc>
              <a:spcBef>
                <a:spcPct val="0"/>
              </a:spcBef>
              <a:spcAft>
                <a:spcPct val="0"/>
              </a:spcAft>
            </a:pPr>
            <a:r>
              <a:rPr lang="pl-PL" sz="2000" b="1" dirty="0" smtClean="0">
                <a:solidFill>
                  <a:srgbClr val="000000"/>
                </a:solidFill>
                <a:latin typeface="Arial" pitchFamily="34" charset="0"/>
                <a:ea typeface="Calibri" pitchFamily="34" charset="0"/>
                <a:cs typeface="Arial" pitchFamily="34" charset="0"/>
              </a:rPr>
              <a:t>Przykład 6</a:t>
            </a:r>
          </a:p>
          <a:p>
            <a:pPr marL="0" lvl="1" eaLnBrk="0" fontAlgn="base" hangingPunct="0">
              <a:lnSpc>
                <a:spcPct val="150000"/>
              </a:lnSpc>
              <a:spcBef>
                <a:spcPct val="0"/>
              </a:spcBef>
              <a:spcAft>
                <a:spcPct val="0"/>
              </a:spcAft>
            </a:pPr>
            <a:r>
              <a:rPr lang="pl-PL" sz="1600" dirty="0" smtClean="0">
                <a:solidFill>
                  <a:srgbClr val="000000"/>
                </a:solidFill>
                <a:latin typeface="Arial" pitchFamily="34" charset="0"/>
                <a:ea typeface="Calibri" pitchFamily="34" charset="0"/>
                <a:cs typeface="Arial" pitchFamily="34" charset="0"/>
              </a:rPr>
              <a:t>Ze zbioru (bazy danych) </a:t>
            </a:r>
            <a:r>
              <a:rPr lang="pl-PL" sz="1600" b="1" dirty="0" smtClean="0">
                <a:solidFill>
                  <a:srgbClr val="000000"/>
                </a:solidFill>
                <a:latin typeface="Arial" pitchFamily="34" charset="0"/>
                <a:ea typeface="Calibri" pitchFamily="34" charset="0"/>
                <a:cs typeface="Arial" pitchFamily="34" charset="0"/>
              </a:rPr>
              <a:t>U = {n: </a:t>
            </a:r>
            <a:r>
              <a:rPr lang="pl-PL" sz="1600" b="1" dirty="0" err="1" smtClean="0">
                <a:solidFill>
                  <a:srgbClr val="000000"/>
                </a:solidFill>
                <a:latin typeface="Arial" pitchFamily="34" charset="0"/>
                <a:ea typeface="Calibri" pitchFamily="34" charset="0"/>
                <a:cs typeface="Arial" pitchFamily="34" charset="0"/>
              </a:rPr>
              <a:t>n</a:t>
            </a:r>
            <a:r>
              <a:rPr lang="pl-PL" sz="1600" b="1" dirty="0" smtClean="0">
                <a:solidFill>
                  <a:srgbClr val="000000"/>
                </a:solidFill>
                <a:latin typeface="Arial" pitchFamily="34" charset="0"/>
                <a:ea typeface="Calibri" pitchFamily="34" charset="0"/>
                <a:cs typeface="Arial" pitchFamily="34" charset="0"/>
              </a:rPr>
              <a:t> </a:t>
            </a:r>
            <a:r>
              <a:rPr lang="pl-PL" sz="1600" b="1" dirty="0" smtClean="0">
                <a:solidFill>
                  <a:srgbClr val="000000"/>
                </a:solidFill>
                <a:latin typeface="Arial" pitchFamily="34" charset="0"/>
                <a:ea typeface="Calibri" pitchFamily="34" charset="0"/>
                <a:cs typeface="Arial" pitchFamily="34" charset="0"/>
                <a:sym typeface="Symbol"/>
              </a:rPr>
              <a:t> {</a:t>
            </a:r>
            <a:r>
              <a:rPr lang="pl-PL" sz="1600" b="1" dirty="0" err="1" smtClean="0">
                <a:solidFill>
                  <a:srgbClr val="000000"/>
                </a:solidFill>
                <a:latin typeface="Arial" pitchFamily="34" charset="0"/>
                <a:ea typeface="Calibri" pitchFamily="34" charset="0"/>
                <a:cs typeface="Arial" pitchFamily="34" charset="0"/>
                <a:sym typeface="Symbol"/>
              </a:rPr>
              <a:t>1,2,…,90</a:t>
            </a:r>
            <a:r>
              <a:rPr lang="pl-PL" sz="1600" b="1" dirty="0" smtClean="0">
                <a:solidFill>
                  <a:srgbClr val="000000"/>
                </a:solidFill>
                <a:latin typeface="Arial" pitchFamily="34" charset="0"/>
                <a:ea typeface="Calibri" pitchFamily="34" charset="0"/>
                <a:cs typeface="Arial" pitchFamily="34" charset="0"/>
                <a:sym typeface="Symbol"/>
              </a:rPr>
              <a:t>}}</a:t>
            </a:r>
          </a:p>
          <a:p>
            <a:pPr marL="0" lvl="1" eaLnBrk="0" fontAlgn="base" hangingPunct="0">
              <a:lnSpc>
                <a:spcPct val="150000"/>
              </a:lnSpc>
              <a:spcBef>
                <a:spcPct val="0"/>
              </a:spcBef>
              <a:spcAft>
                <a:spcPct val="0"/>
              </a:spcAft>
            </a:pPr>
            <a:r>
              <a:rPr lang="pl-PL" sz="1600" dirty="0" smtClean="0">
                <a:solidFill>
                  <a:srgbClr val="000000"/>
                </a:solidFill>
                <a:latin typeface="Arial" pitchFamily="34" charset="0"/>
                <a:ea typeface="Calibri" pitchFamily="34" charset="0"/>
                <a:cs typeface="Arial" pitchFamily="34" charset="0"/>
                <a:sym typeface="Symbol"/>
              </a:rPr>
              <a:t>Należy wyznaczyć zbiór obiektów (liczb) podzielnych przez 5 lub przez 7 i jednocześnie niepodzielnych przez 15.			   </a:t>
            </a:r>
            <a:r>
              <a:rPr lang="pl-PL" sz="1600" b="1" dirty="0" smtClean="0">
                <a:solidFill>
                  <a:srgbClr val="000000"/>
                </a:solidFill>
                <a:latin typeface="Arial" pitchFamily="34" charset="0"/>
                <a:ea typeface="Calibri" pitchFamily="34" charset="0"/>
                <a:cs typeface="Arial" pitchFamily="34" charset="0"/>
                <a:sym typeface="Symbol"/>
              </a:rPr>
              <a:t>U=A</a:t>
            </a:r>
            <a:r>
              <a:rPr lang="pl-PL" sz="1600" b="1" dirty="0" smtClean="0">
                <a:latin typeface="Arial" pitchFamily="34" charset="0"/>
                <a:ea typeface="Times New Roman" pitchFamily="18" charset="0"/>
                <a:cs typeface="Arial" pitchFamily="34" charset="0"/>
                <a:sym typeface="Symbol"/>
              </a:rPr>
              <a:t> </a:t>
            </a:r>
            <a:r>
              <a:rPr lang="pl-PL" sz="1600" b="1" dirty="0">
                <a:latin typeface="Arial" pitchFamily="34" charset="0"/>
                <a:ea typeface="Times New Roman" pitchFamily="18" charset="0"/>
                <a:cs typeface="Arial" pitchFamily="34" charset="0"/>
                <a:sym typeface="Symbol"/>
              </a:rPr>
              <a:t></a:t>
            </a:r>
            <a:r>
              <a:rPr lang="pl-PL" sz="1600" b="1" dirty="0">
                <a:latin typeface="Arial" pitchFamily="34" charset="0"/>
                <a:ea typeface="Times New Roman" pitchFamily="18" charset="0"/>
                <a:cs typeface="Arial" pitchFamily="34" charset="0"/>
                <a:sym typeface="Symbol" pitchFamily="18" charset="2"/>
              </a:rPr>
              <a:t> </a:t>
            </a:r>
            <a:r>
              <a:rPr lang="pl-PL" sz="1600" b="1" dirty="0" smtClean="0">
                <a:solidFill>
                  <a:srgbClr val="000000"/>
                </a:solidFill>
                <a:latin typeface="Arial" pitchFamily="34" charset="0"/>
                <a:ea typeface="Calibri" pitchFamily="34" charset="0"/>
                <a:cs typeface="Arial" pitchFamily="34" charset="0"/>
                <a:sym typeface="Symbol"/>
              </a:rPr>
              <a:t>B</a:t>
            </a:r>
          </a:p>
          <a:p>
            <a:pPr marL="0" lvl="1" eaLnBrk="0" fontAlgn="base" hangingPunct="0">
              <a:lnSpc>
                <a:spcPct val="150000"/>
              </a:lnSpc>
              <a:spcBef>
                <a:spcPct val="0"/>
              </a:spcBef>
              <a:spcAft>
                <a:spcPct val="0"/>
              </a:spcAft>
            </a:pPr>
            <a:r>
              <a:rPr lang="pl-PL" sz="1600" dirty="0" smtClean="0">
                <a:solidFill>
                  <a:srgbClr val="000000"/>
                </a:solidFill>
                <a:latin typeface="Arial" pitchFamily="34" charset="0"/>
                <a:ea typeface="Calibri" pitchFamily="34" charset="0"/>
                <a:cs typeface="Arial" pitchFamily="34" charset="0"/>
                <a:sym typeface="Symbol"/>
              </a:rPr>
              <a:t>Zbiór liczb podzielnych przez 5 	</a:t>
            </a:r>
            <a:r>
              <a:rPr lang="pl-PL" sz="1600" b="1" dirty="0" smtClean="0">
                <a:latin typeface="Arial" pitchFamily="34" charset="0"/>
                <a:ea typeface="Times New Roman" pitchFamily="18" charset="0"/>
                <a:cs typeface="Arial" pitchFamily="34" charset="0"/>
                <a:sym typeface="Symbol" pitchFamily="18" charset="2"/>
              </a:rPr>
              <a:t>A = { </a:t>
            </a:r>
            <a:r>
              <a:rPr lang="pl-PL" sz="1600" b="1" i="1" dirty="0" err="1" smtClean="0">
                <a:latin typeface="Arial" pitchFamily="34" charset="0"/>
                <a:ea typeface="Times New Roman" pitchFamily="18" charset="0"/>
                <a:cs typeface="Arial" pitchFamily="34" charset="0"/>
                <a:sym typeface="Symbol" pitchFamily="18" charset="2"/>
              </a:rPr>
              <a:t>n</a:t>
            </a:r>
            <a:r>
              <a:rPr lang="pl-PL" sz="1600" b="1" dirty="0" err="1" smtClean="0">
                <a:latin typeface="Arial" pitchFamily="34" charset="0"/>
                <a:ea typeface="Times New Roman" pitchFamily="18" charset="0"/>
                <a:cs typeface="Arial" pitchFamily="34" charset="0"/>
                <a:sym typeface="Symbol" pitchFamily="18" charset="2"/>
              </a:rPr>
              <a:t></a:t>
            </a:r>
            <a:r>
              <a:rPr lang="pl-PL" sz="1600" b="1" dirty="0" err="1"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rPr>
              <a:t> : </a:t>
            </a:r>
            <a:r>
              <a:rPr lang="pl-PL" sz="1600" b="1" dirty="0">
                <a:latin typeface="Arial" pitchFamily="34" charset="0"/>
                <a:ea typeface="Times New Roman" pitchFamily="18" charset="0"/>
                <a:cs typeface="Arial" pitchFamily="34" charset="0"/>
              </a:rPr>
              <a:t>/</a:t>
            </a:r>
            <a:r>
              <a:rPr lang="pl-PL" sz="1600" b="1" dirty="0" smtClean="0">
                <a:latin typeface="Arial" pitchFamily="34" charset="0"/>
                <a:ea typeface="Times New Roman" pitchFamily="18" charset="0"/>
                <a:cs typeface="Arial" pitchFamily="34" charset="0"/>
              </a:rPr>
              <a:t>5</a:t>
            </a:r>
            <a:r>
              <a:rPr lang="pl-PL" sz="1600" b="1" dirty="0" smtClean="0">
                <a:latin typeface="Arial" pitchFamily="34" charset="0"/>
                <a:ea typeface="Times New Roman" pitchFamily="18" charset="0"/>
                <a:cs typeface="Arial" pitchFamily="34" charset="0"/>
                <a:sym typeface="Symbol" pitchFamily="18" charset="2"/>
              </a:rPr>
              <a:t>} 	 	      A                       B</a:t>
            </a:r>
          </a:p>
          <a:p>
            <a:pPr marL="0" lvl="1" eaLnBrk="0" fontAlgn="base" hangingPunct="0">
              <a:lnSpc>
                <a:spcPct val="150000"/>
              </a:lnSpc>
              <a:spcBef>
                <a:spcPct val="0"/>
              </a:spcBef>
              <a:spcAft>
                <a:spcPct val="0"/>
              </a:spcAft>
            </a:pPr>
            <a:r>
              <a:rPr lang="pl-PL" sz="1600" dirty="0" smtClean="0">
                <a:solidFill>
                  <a:srgbClr val="000000"/>
                </a:solidFill>
                <a:latin typeface="Arial" pitchFamily="34" charset="0"/>
                <a:ea typeface="Calibri" pitchFamily="34" charset="0"/>
                <a:cs typeface="Arial" pitchFamily="34" charset="0"/>
                <a:sym typeface="Symbol"/>
              </a:rPr>
              <a:t>Zbiór liczb podzielnych przez 7 	</a:t>
            </a:r>
            <a:r>
              <a:rPr lang="pl-PL" sz="1600" b="1" dirty="0" smtClean="0">
                <a:latin typeface="Arial" pitchFamily="34" charset="0"/>
                <a:ea typeface="Times New Roman" pitchFamily="18" charset="0"/>
                <a:cs typeface="Arial" pitchFamily="34" charset="0"/>
                <a:sym typeface="Symbol" pitchFamily="18" charset="2"/>
              </a:rPr>
              <a:t>B = { </a:t>
            </a:r>
            <a:r>
              <a:rPr lang="pl-PL" sz="1600" b="1" i="1" dirty="0" err="1" smtClean="0">
                <a:latin typeface="Arial" pitchFamily="34" charset="0"/>
                <a:ea typeface="Times New Roman" pitchFamily="18" charset="0"/>
                <a:cs typeface="Arial" pitchFamily="34" charset="0"/>
                <a:sym typeface="Symbol" pitchFamily="18" charset="2"/>
              </a:rPr>
              <a:t>n</a:t>
            </a:r>
            <a:r>
              <a:rPr lang="pl-PL" sz="1600" b="1" dirty="0" err="1" smtClean="0">
                <a:latin typeface="Arial" pitchFamily="34" charset="0"/>
                <a:ea typeface="Times New Roman" pitchFamily="18" charset="0"/>
                <a:cs typeface="Arial" pitchFamily="34" charset="0"/>
                <a:sym typeface="Symbol" pitchFamily="18" charset="2"/>
              </a:rPr>
              <a:t></a:t>
            </a:r>
            <a:r>
              <a:rPr lang="pl-PL" sz="1600" b="1" dirty="0" err="1"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rPr>
              <a:t> : /7</a:t>
            </a:r>
            <a:r>
              <a:rPr lang="pl-PL" sz="1600" b="1" dirty="0" smtClean="0">
                <a:latin typeface="Arial" pitchFamily="34" charset="0"/>
                <a:ea typeface="Times New Roman" pitchFamily="18" charset="0"/>
                <a:cs typeface="Arial" pitchFamily="34" charset="0"/>
                <a:sym typeface="Symbol" pitchFamily="18" charset="2"/>
              </a:rPr>
              <a:t>}</a:t>
            </a:r>
            <a:r>
              <a:rPr lang="pl-PL" sz="1600" dirty="0" smtClean="0">
                <a:solidFill>
                  <a:srgbClr val="000000"/>
                </a:solidFill>
                <a:latin typeface="Arial" pitchFamily="34" charset="0"/>
                <a:ea typeface="Calibri" pitchFamily="34" charset="0"/>
                <a:cs typeface="Arial" pitchFamily="34" charset="0"/>
                <a:sym typeface="Symbol"/>
              </a:rPr>
              <a:t> </a:t>
            </a:r>
          </a:p>
          <a:p>
            <a:pPr marL="0" lvl="1" eaLnBrk="0" fontAlgn="base" hangingPunct="0">
              <a:lnSpc>
                <a:spcPct val="150000"/>
              </a:lnSpc>
              <a:spcBef>
                <a:spcPct val="0"/>
              </a:spcBef>
              <a:spcAft>
                <a:spcPct val="0"/>
              </a:spcAft>
            </a:pPr>
            <a:r>
              <a:rPr lang="pl-PL" sz="1600" dirty="0" smtClean="0">
                <a:solidFill>
                  <a:srgbClr val="000000"/>
                </a:solidFill>
                <a:latin typeface="Arial" pitchFamily="34" charset="0"/>
                <a:ea typeface="Calibri" pitchFamily="34" charset="0"/>
                <a:cs typeface="Arial" pitchFamily="34" charset="0"/>
                <a:sym typeface="Symbol"/>
              </a:rPr>
              <a:t>Zbiór liczb podzielnych przez 15 	</a:t>
            </a:r>
            <a:r>
              <a:rPr lang="pl-PL" sz="1600" b="1" dirty="0" smtClean="0">
                <a:latin typeface="Arial" pitchFamily="34" charset="0"/>
                <a:ea typeface="Times New Roman" pitchFamily="18" charset="0"/>
                <a:cs typeface="Arial" pitchFamily="34" charset="0"/>
                <a:sym typeface="Symbol" pitchFamily="18" charset="2"/>
              </a:rPr>
              <a:t>C = { </a:t>
            </a:r>
            <a:r>
              <a:rPr lang="pl-PL" sz="1600" b="1" i="1" dirty="0" err="1" smtClean="0">
                <a:latin typeface="Arial" pitchFamily="34" charset="0"/>
                <a:ea typeface="Times New Roman" pitchFamily="18" charset="0"/>
                <a:cs typeface="Arial" pitchFamily="34" charset="0"/>
                <a:sym typeface="Symbol" pitchFamily="18" charset="2"/>
              </a:rPr>
              <a:t>n</a:t>
            </a:r>
            <a:r>
              <a:rPr lang="pl-PL" sz="1600" b="1" dirty="0" err="1" smtClean="0">
                <a:latin typeface="Arial" pitchFamily="34" charset="0"/>
                <a:ea typeface="Times New Roman" pitchFamily="18" charset="0"/>
                <a:cs typeface="Arial" pitchFamily="34" charset="0"/>
                <a:sym typeface="Symbol" pitchFamily="18" charset="2"/>
              </a:rPr>
              <a:t></a:t>
            </a:r>
            <a:r>
              <a:rPr lang="pl-PL" sz="1600" b="1" dirty="0" err="1"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rPr>
              <a:t> : /15</a:t>
            </a:r>
            <a:r>
              <a:rPr lang="pl-PL" sz="1600" b="1" dirty="0" smtClean="0">
                <a:latin typeface="Arial" pitchFamily="34" charset="0"/>
                <a:ea typeface="Times New Roman" pitchFamily="18" charset="0"/>
                <a:cs typeface="Arial" pitchFamily="34" charset="0"/>
                <a:sym typeface="Symbol" pitchFamily="18" charset="2"/>
              </a:rPr>
              <a:t>} </a:t>
            </a:r>
          </a:p>
          <a:p>
            <a:pPr marL="0" lvl="1" eaLnBrk="0" fontAlgn="base" hangingPunct="0">
              <a:lnSpc>
                <a:spcPct val="150000"/>
              </a:lnSpc>
              <a:spcBef>
                <a:spcPct val="0"/>
              </a:spcBef>
              <a:spcAft>
                <a:spcPct val="0"/>
              </a:spcAft>
            </a:pPr>
            <a:r>
              <a:rPr lang="pl-PL" sz="1600" dirty="0" smtClean="0">
                <a:latin typeface="Arial" pitchFamily="34" charset="0"/>
                <a:ea typeface="Times New Roman" pitchFamily="18" charset="0"/>
                <a:cs typeface="Arial" pitchFamily="34" charset="0"/>
                <a:sym typeface="Symbol" pitchFamily="18" charset="2"/>
              </a:rPr>
              <a:t>Zbiór liczb niepodzielnych przez 15 	</a:t>
            </a:r>
            <a:r>
              <a:rPr lang="pl-PL" sz="1600" b="1" dirty="0" smtClean="0">
                <a:latin typeface="Arial" pitchFamily="34" charset="0"/>
                <a:ea typeface="Times New Roman" pitchFamily="18" charset="0"/>
                <a:cs typeface="Arial" pitchFamily="34" charset="0"/>
                <a:sym typeface="Symbol" pitchFamily="18" charset="2"/>
              </a:rPr>
              <a:t>D=U\C                              D                  </a:t>
            </a:r>
            <a:r>
              <a:rPr lang="pl-PL" sz="1600" b="1" dirty="0" err="1" smtClean="0">
                <a:latin typeface="Arial" pitchFamily="34" charset="0"/>
                <a:ea typeface="Times New Roman" pitchFamily="18" charset="0"/>
                <a:cs typeface="Arial" pitchFamily="34" charset="0"/>
                <a:sym typeface="Symbol" pitchFamily="18" charset="2"/>
              </a:rPr>
              <a:t>D</a:t>
            </a:r>
            <a:r>
              <a:rPr lang="pl-PL" sz="1600" b="1" dirty="0" smtClean="0">
                <a:latin typeface="Arial" pitchFamily="34" charset="0"/>
                <a:ea typeface="Times New Roman" pitchFamily="18" charset="0"/>
                <a:cs typeface="Arial" pitchFamily="34" charset="0"/>
                <a:sym typeface="Symbol" pitchFamily="18" charset="2"/>
              </a:rPr>
              <a:t>          C     </a:t>
            </a:r>
            <a:r>
              <a:rPr lang="pl-PL" sz="2000" b="1" dirty="0" smtClean="0">
                <a:latin typeface="Arial" pitchFamily="34" charset="0"/>
                <a:ea typeface="Times New Roman" pitchFamily="18" charset="0"/>
                <a:cs typeface="Arial" pitchFamily="34" charset="0"/>
                <a:sym typeface="Symbol" pitchFamily="18" charset="2"/>
              </a:rPr>
              <a:t>Poszukiwanym zbiorem jest zbiór postaci:</a:t>
            </a: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 (A </a:t>
            </a:r>
            <a:r>
              <a:rPr lang="pl-PL" sz="2000" b="1" dirty="0">
                <a:solidFill>
                  <a:prstClr val="black"/>
                </a:solidFill>
                <a:latin typeface="Arial" pitchFamily="34" charset="0"/>
                <a:ea typeface="Times New Roman" pitchFamily="18" charset="0"/>
                <a:cs typeface="Arial" pitchFamily="34" charset="0"/>
                <a:sym typeface="Symbol"/>
              </a:rPr>
              <a:t> </a:t>
            </a:r>
            <a:r>
              <a:rPr lang="pl-PL" sz="2000" b="1" dirty="0">
                <a:solidFill>
                  <a:prstClr val="black"/>
                </a:solidFill>
                <a:latin typeface="Arial" pitchFamily="34" charset="0"/>
                <a:ea typeface="Times New Roman" pitchFamily="18" charset="0"/>
                <a:cs typeface="Arial" pitchFamily="34" charset="0"/>
                <a:sym typeface="Symbol" pitchFamily="18" charset="2"/>
              </a:rPr>
              <a:t> </a:t>
            </a:r>
            <a:r>
              <a:rPr lang="pl-PL" sz="2000" b="1" dirty="0" smtClean="0">
                <a:latin typeface="Arial" pitchFamily="34" charset="0"/>
                <a:ea typeface="Times New Roman" pitchFamily="18" charset="0"/>
                <a:cs typeface="Arial" pitchFamily="34" charset="0"/>
                <a:sym typeface="Symbol" pitchFamily="18" charset="2"/>
              </a:rPr>
              <a:t> B)</a:t>
            </a:r>
            <a:r>
              <a:rPr lang="pl-PL" sz="2000" b="1" dirty="0" smtClean="0">
                <a:latin typeface="Arial" pitchFamily="34" charset="0"/>
                <a:ea typeface="Times New Roman" pitchFamily="18" charset="0"/>
                <a:cs typeface="Arial" pitchFamily="34" charset="0"/>
                <a:sym typeface="Symbol"/>
              </a:rPr>
              <a:t> \ (</a:t>
            </a:r>
            <a:r>
              <a:rPr lang="pl-PL" sz="2000" b="1" dirty="0" smtClean="0">
                <a:latin typeface="Arial" pitchFamily="34" charset="0"/>
                <a:ea typeface="Times New Roman" pitchFamily="18" charset="0"/>
                <a:cs typeface="Arial" pitchFamily="34" charset="0"/>
                <a:sym typeface="Symbol" pitchFamily="18" charset="2"/>
              </a:rPr>
              <a:t>(A</a:t>
            </a:r>
            <a:r>
              <a:rPr lang="pl-PL" sz="2000" b="1" dirty="0" smtClean="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pitchFamily="18" charset="2"/>
              </a:rPr>
              <a:t> C</a:t>
            </a:r>
            <a:r>
              <a:rPr lang="pl-PL" sz="2000" b="1" dirty="0">
                <a:latin typeface="Arial" pitchFamily="34" charset="0"/>
                <a:ea typeface="Times New Roman" pitchFamily="18" charset="0"/>
                <a:cs typeface="Arial" pitchFamily="34" charset="0"/>
                <a:sym typeface="Symbol"/>
              </a:rPr>
              <a:t> </a:t>
            </a:r>
            <a:r>
              <a:rPr lang="pl-PL" sz="2000" b="1" dirty="0">
                <a:latin typeface="Arial" pitchFamily="34" charset="0"/>
                <a:ea typeface="Times New Roman" pitchFamily="18" charset="0"/>
                <a:cs typeface="Arial" pitchFamily="34" charset="0"/>
                <a:sym typeface="Symbol" pitchFamily="18" charset="2"/>
              </a:rPr>
              <a:t> </a:t>
            </a:r>
            <a:r>
              <a:rPr lang="pl-PL" sz="2000" b="1" dirty="0">
                <a:latin typeface="Arial" pitchFamily="34" charset="0"/>
                <a:ea typeface="Times New Roman" pitchFamily="18" charset="0"/>
                <a:cs typeface="Arial" pitchFamily="34" charset="0"/>
                <a:sym typeface="Symbol"/>
              </a:rPr>
              <a:t>B </a:t>
            </a:r>
            <a:r>
              <a:rPr lang="pl-PL" sz="2000" b="1" dirty="0" smtClean="0">
                <a:latin typeface="Arial" pitchFamily="34" charset="0"/>
                <a:ea typeface="Times New Roman" pitchFamily="18" charset="0"/>
                <a:cs typeface="Arial" pitchFamily="34" charset="0"/>
                <a:sym typeface="Symbol"/>
              </a:rPr>
              <a:t></a:t>
            </a:r>
            <a:r>
              <a:rPr lang="pl-PL" sz="2000" b="1" dirty="0" smtClean="0">
                <a:latin typeface="Arial" pitchFamily="34" charset="0"/>
                <a:ea typeface="Times New Roman" pitchFamily="18" charset="0"/>
                <a:cs typeface="Arial" pitchFamily="34" charset="0"/>
                <a:sym typeface="Symbol" pitchFamily="18" charset="2"/>
              </a:rPr>
              <a:t> C)</a:t>
            </a:r>
            <a:r>
              <a:rPr lang="pl-PL" sz="2000" b="1" dirty="0" smtClean="0">
                <a:latin typeface="Arial" pitchFamily="34" charset="0"/>
                <a:ea typeface="Times New Roman" pitchFamily="18" charset="0"/>
                <a:cs typeface="Arial" pitchFamily="34" charset="0"/>
                <a:sym typeface="Symbol"/>
              </a:rPr>
              <a:t> \ (A </a:t>
            </a:r>
            <a:r>
              <a:rPr lang="pl-PL" sz="2000" b="1" dirty="0">
                <a:latin typeface="Arial" pitchFamily="34" charset="0"/>
                <a:ea typeface="Times New Roman" pitchFamily="18" charset="0"/>
                <a:cs typeface="Arial" pitchFamily="34" charset="0"/>
                <a:sym typeface="Symbol" pitchFamily="18" charset="2"/>
              </a:rPr>
              <a:t> </a:t>
            </a:r>
            <a:r>
              <a:rPr lang="pl-PL" sz="2000" b="1" dirty="0">
                <a:latin typeface="Arial" pitchFamily="34" charset="0"/>
                <a:ea typeface="Times New Roman" pitchFamily="18" charset="0"/>
                <a:cs typeface="Arial" pitchFamily="34" charset="0"/>
                <a:sym typeface="Symbol"/>
              </a:rPr>
              <a:t> </a:t>
            </a:r>
            <a:r>
              <a:rPr lang="pl-PL" sz="2000" b="1" dirty="0">
                <a:latin typeface="Arial" pitchFamily="34" charset="0"/>
                <a:ea typeface="Times New Roman" pitchFamily="18" charset="0"/>
                <a:cs typeface="Arial" pitchFamily="34" charset="0"/>
                <a:sym typeface="Symbol" pitchFamily="18" charset="2"/>
              </a:rPr>
              <a:t>B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C</a:t>
            </a:r>
            <a:r>
              <a:rPr lang="pl-PL" sz="2000" b="1" dirty="0" smtClean="0">
                <a:latin typeface="Arial" pitchFamily="34" charset="0"/>
                <a:ea typeface="Times New Roman" pitchFamily="18" charset="0"/>
                <a:cs typeface="Arial" pitchFamily="34" charset="0"/>
                <a:sym typeface="Symbol" pitchFamily="18" charset="2"/>
              </a:rPr>
              <a:t>)) =</a:t>
            </a: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 {5,7,10,14,20,21,28,35,42,49,50,55, 56,63,65,70,77,84,85}</a:t>
            </a:r>
          </a:p>
          <a:p>
            <a:pPr marL="0" lvl="1" eaLnBrk="0" fontAlgn="base" hangingPunct="0">
              <a:lnSpc>
                <a:spcPct val="150000"/>
              </a:lnSpc>
              <a:spcBef>
                <a:spcPct val="0"/>
              </a:spcBef>
              <a:spcAft>
                <a:spcPct val="0"/>
              </a:spcAft>
            </a:pPr>
            <a:r>
              <a:rPr lang="pl-PL" sz="1600" b="1" dirty="0" smtClean="0">
                <a:latin typeface="Arial" pitchFamily="34" charset="0"/>
                <a:ea typeface="Times New Roman" pitchFamily="18" charset="0"/>
                <a:cs typeface="Arial" pitchFamily="34" charset="0"/>
                <a:sym typeface="Symbol" pitchFamily="18" charset="2"/>
              </a:rPr>
              <a:t>Bo:</a:t>
            </a:r>
          </a:p>
          <a:p>
            <a:pPr marL="0" lvl="1" eaLnBrk="0" fontAlgn="base" hangingPunct="0">
              <a:lnSpc>
                <a:spcPct val="150000"/>
              </a:lnSpc>
              <a:spcBef>
                <a:spcPct val="0"/>
              </a:spcBef>
              <a:spcAft>
                <a:spcPct val="0"/>
              </a:spcAft>
            </a:pPr>
            <a:r>
              <a:rPr lang="pl-PL" sz="1600" b="1" dirty="0" smtClean="0">
                <a:latin typeface="Arial" pitchFamily="34" charset="0"/>
                <a:ea typeface="Times New Roman" pitchFamily="18" charset="0"/>
                <a:cs typeface="Arial" pitchFamily="34" charset="0"/>
                <a:sym typeface="Symbol" pitchFamily="18" charset="2"/>
              </a:rPr>
              <a:t>A = { </a:t>
            </a:r>
            <a:r>
              <a:rPr lang="pl-PL" sz="1600" b="1" i="1" dirty="0" err="1" smtClean="0">
                <a:latin typeface="Arial" pitchFamily="34" charset="0"/>
                <a:ea typeface="Times New Roman" pitchFamily="18" charset="0"/>
                <a:cs typeface="Arial" pitchFamily="34" charset="0"/>
                <a:sym typeface="Symbol" pitchFamily="18" charset="2"/>
              </a:rPr>
              <a:t>n</a:t>
            </a:r>
            <a:r>
              <a:rPr lang="pl-PL" sz="1600" b="1" dirty="0" err="1" smtClean="0">
                <a:latin typeface="Arial" pitchFamily="34" charset="0"/>
                <a:ea typeface="Times New Roman" pitchFamily="18" charset="0"/>
                <a:cs typeface="Arial" pitchFamily="34" charset="0"/>
                <a:sym typeface="Symbol" pitchFamily="18" charset="2"/>
              </a:rPr>
              <a:t></a:t>
            </a:r>
            <a:r>
              <a:rPr lang="pl-PL" sz="1600" b="1" dirty="0" err="1"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rPr>
              <a:t> : 5</a:t>
            </a:r>
            <a:r>
              <a:rPr lang="pl-PL" sz="1600" b="1" dirty="0" smtClean="0">
                <a:latin typeface="Arial" pitchFamily="34" charset="0"/>
                <a:ea typeface="Times New Roman" pitchFamily="18" charset="0"/>
                <a:cs typeface="Arial" pitchFamily="34" charset="0"/>
                <a:sym typeface="Symbol" pitchFamily="18" charset="2"/>
              </a:rPr>
              <a:t></a:t>
            </a:r>
            <a:r>
              <a:rPr lang="pl-PL" sz="1600" b="1" i="1" dirty="0"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sym typeface="Symbol" pitchFamily="18" charset="2"/>
              </a:rPr>
              <a:t> } = {5,10,15,20,25,30,35,40,45,50,55,60,65,70,75,80,85,90}</a:t>
            </a:r>
          </a:p>
          <a:p>
            <a:pPr marL="0" lvl="1" eaLnBrk="0" fontAlgn="base" hangingPunct="0">
              <a:lnSpc>
                <a:spcPct val="150000"/>
              </a:lnSpc>
              <a:spcBef>
                <a:spcPct val="0"/>
              </a:spcBef>
              <a:spcAft>
                <a:spcPct val="0"/>
              </a:spcAft>
            </a:pPr>
            <a:r>
              <a:rPr lang="pl-PL" sz="1600" b="1" dirty="0" smtClean="0">
                <a:latin typeface="Arial" pitchFamily="34" charset="0"/>
                <a:ea typeface="Times New Roman" pitchFamily="18" charset="0"/>
                <a:cs typeface="Arial" pitchFamily="34" charset="0"/>
                <a:sym typeface="Symbol" pitchFamily="18" charset="2"/>
              </a:rPr>
              <a:t> B = { </a:t>
            </a:r>
            <a:r>
              <a:rPr lang="pl-PL" sz="1600" b="1" i="1" dirty="0" err="1" smtClean="0">
                <a:latin typeface="Arial" pitchFamily="34" charset="0"/>
                <a:ea typeface="Times New Roman" pitchFamily="18" charset="0"/>
                <a:cs typeface="Arial" pitchFamily="34" charset="0"/>
                <a:sym typeface="Symbol" pitchFamily="18" charset="2"/>
              </a:rPr>
              <a:t>n</a:t>
            </a:r>
            <a:r>
              <a:rPr lang="pl-PL" sz="1600" b="1" dirty="0" err="1" smtClean="0">
                <a:latin typeface="Arial" pitchFamily="34" charset="0"/>
                <a:ea typeface="Times New Roman" pitchFamily="18" charset="0"/>
                <a:cs typeface="Arial" pitchFamily="34" charset="0"/>
                <a:sym typeface="Symbol" pitchFamily="18" charset="2"/>
              </a:rPr>
              <a:t></a:t>
            </a:r>
            <a:r>
              <a:rPr lang="pl-PL" sz="1600" b="1" dirty="0" err="1"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rPr>
              <a:t> : </a:t>
            </a:r>
            <a:r>
              <a:rPr lang="pl-PL" sz="1600" b="1" dirty="0" err="1" smtClean="0">
                <a:latin typeface="Arial" pitchFamily="34" charset="0"/>
                <a:ea typeface="Times New Roman" pitchFamily="18" charset="0"/>
                <a:cs typeface="Arial" pitchFamily="34" charset="0"/>
              </a:rPr>
              <a:t>7</a:t>
            </a:r>
            <a:r>
              <a:rPr lang="pl-PL" sz="1600" b="1" dirty="0" err="1" smtClean="0">
                <a:latin typeface="Arial" pitchFamily="34" charset="0"/>
                <a:ea typeface="Times New Roman" pitchFamily="18" charset="0"/>
                <a:cs typeface="Arial" pitchFamily="34" charset="0"/>
                <a:sym typeface="Symbol" pitchFamily="18" charset="2"/>
              </a:rPr>
              <a:t></a:t>
            </a:r>
            <a:r>
              <a:rPr lang="pl-PL" sz="1600" b="1" i="1" dirty="0" err="1"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sym typeface="Symbol" pitchFamily="18" charset="2"/>
              </a:rPr>
              <a:t> } = {7,14,21,28,35,42,49,56,63,70,77,84}</a:t>
            </a:r>
          </a:p>
          <a:p>
            <a:pPr marL="0" lvl="1" eaLnBrk="0" fontAlgn="base" hangingPunct="0">
              <a:lnSpc>
                <a:spcPct val="150000"/>
              </a:lnSpc>
              <a:spcBef>
                <a:spcPct val="0"/>
              </a:spcBef>
              <a:spcAft>
                <a:spcPct val="0"/>
              </a:spcAft>
            </a:pPr>
            <a:r>
              <a:rPr lang="pl-PL" sz="1600" b="1" dirty="0" smtClean="0">
                <a:latin typeface="Arial" pitchFamily="34" charset="0"/>
                <a:ea typeface="Times New Roman" pitchFamily="18" charset="0"/>
                <a:cs typeface="Arial" pitchFamily="34" charset="0"/>
                <a:sym typeface="Symbol" pitchFamily="18" charset="2"/>
              </a:rPr>
              <a:t>C = { </a:t>
            </a:r>
            <a:r>
              <a:rPr lang="pl-PL" sz="1600" b="1" i="1" dirty="0" err="1" smtClean="0">
                <a:latin typeface="Arial" pitchFamily="34" charset="0"/>
                <a:ea typeface="Times New Roman" pitchFamily="18" charset="0"/>
                <a:cs typeface="Arial" pitchFamily="34" charset="0"/>
                <a:sym typeface="Symbol" pitchFamily="18" charset="2"/>
              </a:rPr>
              <a:t>n</a:t>
            </a:r>
            <a:r>
              <a:rPr lang="pl-PL" sz="1600" b="1" dirty="0" err="1" smtClean="0">
                <a:latin typeface="Arial" pitchFamily="34" charset="0"/>
                <a:ea typeface="Times New Roman" pitchFamily="18" charset="0"/>
                <a:cs typeface="Arial" pitchFamily="34" charset="0"/>
                <a:sym typeface="Symbol" pitchFamily="18" charset="2"/>
              </a:rPr>
              <a:t></a:t>
            </a:r>
            <a:r>
              <a:rPr lang="pl-PL" sz="1600" b="1" dirty="0" err="1"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rPr>
              <a:t> : </a:t>
            </a:r>
            <a:r>
              <a:rPr lang="pl-PL" sz="1600" b="1" dirty="0" err="1" smtClean="0">
                <a:latin typeface="Arial" pitchFamily="34" charset="0"/>
                <a:ea typeface="Times New Roman" pitchFamily="18" charset="0"/>
                <a:cs typeface="Arial" pitchFamily="34" charset="0"/>
              </a:rPr>
              <a:t>15</a:t>
            </a:r>
            <a:r>
              <a:rPr lang="pl-PL" sz="1600" b="1" dirty="0" err="1" smtClean="0">
                <a:latin typeface="Arial" pitchFamily="34" charset="0"/>
                <a:ea typeface="Times New Roman" pitchFamily="18" charset="0"/>
                <a:cs typeface="Arial" pitchFamily="34" charset="0"/>
                <a:sym typeface="Symbol" pitchFamily="18" charset="2"/>
              </a:rPr>
              <a:t></a:t>
            </a:r>
            <a:r>
              <a:rPr lang="pl-PL" sz="1600" b="1" i="1" dirty="0" err="1" smtClean="0">
                <a:latin typeface="Arial" pitchFamily="34" charset="0"/>
                <a:ea typeface="Times New Roman" pitchFamily="18" charset="0"/>
                <a:cs typeface="Arial" pitchFamily="34" charset="0"/>
              </a:rPr>
              <a:t>n</a:t>
            </a:r>
            <a:r>
              <a:rPr lang="pl-PL" sz="1600" b="1" dirty="0" smtClean="0">
                <a:latin typeface="Arial" pitchFamily="34" charset="0"/>
                <a:ea typeface="Times New Roman" pitchFamily="18" charset="0"/>
                <a:cs typeface="Arial" pitchFamily="34" charset="0"/>
                <a:sym typeface="Symbol" pitchFamily="18" charset="2"/>
              </a:rPr>
              <a:t> } = {15,30,45,60,75,90}</a:t>
            </a:r>
          </a:p>
          <a:p>
            <a:pPr marL="0" lvl="1" eaLnBrk="0" fontAlgn="base" hangingPunct="0">
              <a:lnSpc>
                <a:spcPct val="150000"/>
              </a:lnSpc>
              <a:spcBef>
                <a:spcPct val="0"/>
              </a:spcBef>
              <a:spcAft>
                <a:spcPct val="0"/>
              </a:spcAft>
            </a:pPr>
            <a:r>
              <a:rPr lang="pl-PL" sz="1600" b="1" dirty="0" smtClean="0">
                <a:latin typeface="Arial" pitchFamily="34" charset="0"/>
                <a:ea typeface="Times New Roman" pitchFamily="18" charset="0"/>
                <a:cs typeface="Arial" pitchFamily="34" charset="0"/>
                <a:sym typeface="Symbol" pitchFamily="18" charset="2"/>
              </a:rPr>
              <a:t>D= {1,.,14,16,.,29,31,.,44,46,.,59,61,.,74,76,.,89}</a:t>
            </a:r>
          </a:p>
          <a:p>
            <a:pPr marL="0" lvl="1" eaLnBrk="0" fontAlgn="base" hangingPunct="0">
              <a:lnSpc>
                <a:spcPct val="150000"/>
              </a:lnSpc>
              <a:spcBef>
                <a:spcPct val="0"/>
              </a:spcBef>
              <a:spcAft>
                <a:spcPct val="0"/>
              </a:spcAft>
            </a:pPr>
            <a:endParaRPr lang="pl-PL" sz="2000" b="1" dirty="0" smtClean="0">
              <a:latin typeface="Arial" pitchFamily="34" charset="0"/>
              <a:ea typeface="Times New Roman" pitchFamily="18" charset="0"/>
              <a:cs typeface="Arial" pitchFamily="34" charset="0"/>
              <a:sym typeface="Symbol" pitchFamily="18" charset="2"/>
            </a:endParaRPr>
          </a:p>
          <a:p>
            <a:pPr marL="0" lvl="1" eaLnBrk="0" fontAlgn="base" hangingPunct="0">
              <a:lnSpc>
                <a:spcPct val="150000"/>
              </a:lnSpc>
              <a:spcBef>
                <a:spcPct val="0"/>
              </a:spcBef>
              <a:spcAft>
                <a:spcPct val="0"/>
              </a:spcAft>
            </a:pPr>
            <a:endParaRPr lang="pl-PL" sz="2000" dirty="0" smtClean="0">
              <a:solidFill>
                <a:srgbClr val="000000"/>
              </a:solidFill>
              <a:latin typeface="Arial" pitchFamily="34" charset="0"/>
              <a:ea typeface="Calibri" pitchFamily="34" charset="0"/>
              <a:cs typeface="Arial" pitchFamily="34" charset="0"/>
              <a:sym typeface="Symbol"/>
            </a:endParaRP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 </a:t>
            </a:r>
            <a:endParaRPr lang="pl-PL" sz="2000" dirty="0" smtClean="0">
              <a:solidFill>
                <a:srgbClr val="000000"/>
              </a:solidFill>
              <a:latin typeface="Arial" pitchFamily="34" charset="0"/>
              <a:ea typeface="Calibri" pitchFamily="34" charset="0"/>
              <a:cs typeface="Arial" pitchFamily="34" charset="0"/>
              <a:sym typeface="Symbol"/>
            </a:endParaRPr>
          </a:p>
          <a:p>
            <a:pPr marL="0" lvl="1" eaLnBrk="0" fontAlgn="base" hangingPunct="0">
              <a:lnSpc>
                <a:spcPct val="150000"/>
              </a:lnSpc>
              <a:spcBef>
                <a:spcPct val="0"/>
              </a:spcBef>
              <a:spcAft>
                <a:spcPct val="0"/>
              </a:spcAft>
            </a:pPr>
            <a:endParaRPr lang="pl-PL" sz="2000" b="1" dirty="0" smtClean="0">
              <a:latin typeface="Arial" pitchFamily="34" charset="0"/>
              <a:ea typeface="Times New Roman" pitchFamily="18" charset="0"/>
              <a:cs typeface="Arial" pitchFamily="34" charset="0"/>
              <a:sym typeface="Symbol" pitchFamily="18" charset="2"/>
            </a:endParaRPr>
          </a:p>
          <a:p>
            <a:pPr marL="0" lvl="1" eaLnBrk="0" fontAlgn="base" hangingPunct="0">
              <a:lnSpc>
                <a:spcPct val="150000"/>
              </a:lnSpc>
              <a:spcBef>
                <a:spcPct val="0"/>
              </a:spcBef>
              <a:spcAft>
                <a:spcPct val="0"/>
              </a:spcAft>
            </a:pPr>
            <a:endParaRPr lang="pl-PL" sz="2000" dirty="0" smtClean="0">
              <a:solidFill>
                <a:srgbClr val="000000"/>
              </a:solidFill>
              <a:latin typeface="Arial" pitchFamily="34" charset="0"/>
              <a:ea typeface="Calibri" pitchFamily="34" charset="0"/>
              <a:cs typeface="Arial" pitchFamily="34" charset="0"/>
              <a:sym typeface="Symbol"/>
            </a:endParaRPr>
          </a:p>
          <a:p>
            <a:pPr marL="0" lvl="1" eaLnBrk="0" fontAlgn="base" hangingPunct="0">
              <a:lnSpc>
                <a:spcPct val="150000"/>
              </a:lnSpc>
              <a:spcBef>
                <a:spcPct val="0"/>
              </a:spcBef>
              <a:spcAft>
                <a:spcPct val="0"/>
              </a:spcAft>
            </a:pPr>
            <a:endParaRPr lang="pl-PL" sz="2000" dirty="0" smtClean="0">
              <a:solidFill>
                <a:srgbClr val="000000"/>
              </a:solidFill>
              <a:latin typeface="Arial" pitchFamily="34" charset="0"/>
              <a:ea typeface="Calibri" pitchFamily="34" charset="0"/>
              <a:cs typeface="Arial" pitchFamily="34" charset="0"/>
              <a:sym typeface="Symbol"/>
            </a:endParaRPr>
          </a:p>
          <a:p>
            <a:pPr marL="0" lvl="1" eaLnBrk="0" fontAlgn="base" hangingPunct="0">
              <a:lnSpc>
                <a:spcPct val="150000"/>
              </a:lnSpc>
              <a:spcBef>
                <a:spcPct val="0"/>
              </a:spcBef>
              <a:spcAft>
                <a:spcPct val="0"/>
              </a:spcAft>
            </a:pPr>
            <a:r>
              <a:rPr lang="pl-PL" sz="2000" dirty="0" smtClean="0">
                <a:solidFill>
                  <a:srgbClr val="000000"/>
                </a:solidFill>
                <a:latin typeface="Arial" pitchFamily="34" charset="0"/>
                <a:ea typeface="Calibri" pitchFamily="34" charset="0"/>
                <a:cs typeface="Arial" pitchFamily="34" charset="0"/>
                <a:sym typeface="Symbol"/>
              </a:rPr>
              <a:t> </a:t>
            </a:r>
            <a:r>
              <a:rPr lang="pl-PL" sz="2000" dirty="0" smtClean="0">
                <a:solidFill>
                  <a:srgbClr val="000000"/>
                </a:solidFill>
                <a:latin typeface="Arial" pitchFamily="34" charset="0"/>
                <a:ea typeface="Calibri" pitchFamily="34" charset="0"/>
                <a:cs typeface="Arial" pitchFamily="34" charset="0"/>
              </a:rPr>
              <a:t> </a:t>
            </a:r>
          </a:p>
        </p:txBody>
      </p:sp>
      <p:sp>
        <p:nvSpPr>
          <p:cNvPr id="8" name="Prostokąt zaokrąglony 7"/>
          <p:cNvSpPr/>
          <p:nvPr/>
        </p:nvSpPr>
        <p:spPr>
          <a:xfrm>
            <a:off x="5868144" y="1597030"/>
            <a:ext cx="3168352" cy="2088232"/>
          </a:xfrm>
          <a:prstGeom prst="round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C</a:t>
            </a:r>
            <a:endParaRPr lang="pl-PL" dirty="0"/>
          </a:p>
        </p:txBody>
      </p:sp>
      <p:sp>
        <p:nvSpPr>
          <p:cNvPr id="4" name="Owal 3"/>
          <p:cNvSpPr/>
          <p:nvPr/>
        </p:nvSpPr>
        <p:spPr>
          <a:xfrm>
            <a:off x="6268959" y="1700808"/>
            <a:ext cx="1224136" cy="1152128"/>
          </a:xfrm>
          <a:prstGeom prst="ellipse">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Owal 5"/>
          <p:cNvSpPr/>
          <p:nvPr/>
        </p:nvSpPr>
        <p:spPr>
          <a:xfrm>
            <a:off x="7265233" y="1848274"/>
            <a:ext cx="1224136" cy="1152128"/>
          </a:xfrm>
          <a:prstGeom prst="ellipse">
            <a:avLst/>
          </a:prstGeom>
          <a:pattFill prst="lgConfetti">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Owal 4"/>
          <p:cNvSpPr/>
          <p:nvPr/>
        </p:nvSpPr>
        <p:spPr>
          <a:xfrm>
            <a:off x="6438157" y="2528116"/>
            <a:ext cx="1224136" cy="1152128"/>
          </a:xfrm>
          <a:prstGeom prst="ellipse">
            <a:avLst/>
          </a:prstGeom>
          <a:pattFill prst="narHorz">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3" name="Łącznik prosty ze strzałką 12"/>
          <p:cNvCxnSpPr/>
          <p:nvPr/>
        </p:nvCxnSpPr>
        <p:spPr>
          <a:xfrm>
            <a:off x="5545088" y="3000402"/>
            <a:ext cx="10081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p:cNvCxnSpPr/>
          <p:nvPr/>
        </p:nvCxnSpPr>
        <p:spPr>
          <a:xfrm>
            <a:off x="5430045" y="2424338"/>
            <a:ext cx="231030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5525357" y="2060848"/>
            <a:ext cx="10081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p:nvPr/>
        </p:nvCxnSpPr>
        <p:spPr>
          <a:xfrm>
            <a:off x="4679504" y="3284984"/>
            <a:ext cx="13696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Dowolny kształt 20"/>
          <p:cNvSpPr/>
          <p:nvPr/>
        </p:nvSpPr>
        <p:spPr>
          <a:xfrm>
            <a:off x="7274915" y="2073539"/>
            <a:ext cx="195502" cy="461639"/>
          </a:xfrm>
          <a:custGeom>
            <a:avLst/>
            <a:gdLst>
              <a:gd name="connsiteX0" fmla="*/ 97654 w 195502"/>
              <a:gd name="connsiteY0" fmla="*/ 0 h 461639"/>
              <a:gd name="connsiteX1" fmla="*/ 159798 w 195502"/>
              <a:gd name="connsiteY1" fmla="*/ 17755 h 461639"/>
              <a:gd name="connsiteX2" fmla="*/ 177553 w 195502"/>
              <a:gd name="connsiteY2" fmla="*/ 44388 h 461639"/>
              <a:gd name="connsiteX3" fmla="*/ 195309 w 195502"/>
              <a:gd name="connsiteY3" fmla="*/ 142043 h 461639"/>
              <a:gd name="connsiteX4" fmla="*/ 186431 w 195502"/>
              <a:gd name="connsiteY4" fmla="*/ 230819 h 461639"/>
              <a:gd name="connsiteX5" fmla="*/ 177553 w 195502"/>
              <a:gd name="connsiteY5" fmla="*/ 292963 h 461639"/>
              <a:gd name="connsiteX6" fmla="*/ 150920 w 195502"/>
              <a:gd name="connsiteY6" fmla="*/ 346229 h 461639"/>
              <a:gd name="connsiteX7" fmla="*/ 106532 w 195502"/>
              <a:gd name="connsiteY7" fmla="*/ 390617 h 461639"/>
              <a:gd name="connsiteX8" fmla="*/ 0 w 195502"/>
              <a:gd name="connsiteY8" fmla="*/ 461639 h 461639"/>
              <a:gd name="connsiteX9" fmla="*/ 0 w 195502"/>
              <a:gd name="connsiteY9" fmla="*/ 461639 h 461639"/>
              <a:gd name="connsiteX10" fmla="*/ 8878 w 195502"/>
              <a:gd name="connsiteY10" fmla="*/ 461639 h 461639"/>
              <a:gd name="connsiteX11" fmla="*/ 8878 w 195502"/>
              <a:gd name="connsiteY11" fmla="*/ 461639 h 46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02" h="461639">
                <a:moveTo>
                  <a:pt x="97654" y="0"/>
                </a:moveTo>
                <a:cubicBezTo>
                  <a:pt x="122068" y="5178"/>
                  <a:pt x="146482" y="10357"/>
                  <a:pt x="159798" y="17755"/>
                </a:cubicBezTo>
                <a:cubicBezTo>
                  <a:pt x="173114" y="25153"/>
                  <a:pt x="171635" y="23673"/>
                  <a:pt x="177553" y="44388"/>
                </a:cubicBezTo>
                <a:cubicBezTo>
                  <a:pt x="183471" y="65103"/>
                  <a:pt x="193829" y="110971"/>
                  <a:pt x="195309" y="142043"/>
                </a:cubicBezTo>
                <a:cubicBezTo>
                  <a:pt x="196789" y="173115"/>
                  <a:pt x="189390" y="205666"/>
                  <a:pt x="186431" y="230819"/>
                </a:cubicBezTo>
                <a:cubicBezTo>
                  <a:pt x="183472" y="255972"/>
                  <a:pt x="183471" y="273728"/>
                  <a:pt x="177553" y="292963"/>
                </a:cubicBezTo>
                <a:cubicBezTo>
                  <a:pt x="171635" y="312198"/>
                  <a:pt x="162757" y="329953"/>
                  <a:pt x="150920" y="346229"/>
                </a:cubicBezTo>
                <a:cubicBezTo>
                  <a:pt x="139083" y="362505"/>
                  <a:pt x="131685" y="371382"/>
                  <a:pt x="106532" y="390617"/>
                </a:cubicBezTo>
                <a:cubicBezTo>
                  <a:pt x="81379" y="409852"/>
                  <a:pt x="0" y="461639"/>
                  <a:pt x="0" y="461639"/>
                </a:cubicBezTo>
                <a:lnTo>
                  <a:pt x="0" y="461639"/>
                </a:lnTo>
                <a:lnTo>
                  <a:pt x="8878" y="461639"/>
                </a:lnTo>
                <a:lnTo>
                  <a:pt x="8878" y="46163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514137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0" y="429662"/>
            <a:ext cx="9144000" cy="63555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defTabSz="914400" rtl="0" eaLnBrk="1" fontAlgn="base" latinLnBrk="0" hangingPunct="1">
              <a:lnSpc>
                <a:spcPct val="15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Ile liczb naturalnych ze zbioru S = {1,2,3,...,1000} dzieli się przez  3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lub 5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lub przez obie te liczby jednocześnie?</a:t>
            </a:r>
          </a:p>
          <a:p>
            <a:pPr marL="0" marR="0" lvl="0" indent="449263" defTabSz="914400" rtl="0" eaLnBrk="1" fontAlgn="base" latinLnBrk="0" hangingPunct="1">
              <a:lnSpc>
                <a:spcPct val="100000"/>
              </a:lnSpc>
              <a:spcBef>
                <a:spcPct val="0"/>
              </a:spcBef>
              <a:spcAft>
                <a:spcPct val="0"/>
              </a:spcAft>
              <a:buClrTx/>
              <a:buSzTx/>
              <a:buFontTx/>
              <a:buNone/>
              <a:tabLst/>
            </a:pPr>
            <a:endParaRPr kumimoji="0" lang="pl-PL" sz="2200" b="0" i="0" u="none" strike="noStrike" cap="none" normalizeH="0" baseline="0" dirty="0" smtClean="0">
              <a:ln>
                <a:noFill/>
              </a:ln>
              <a:solidFill>
                <a:schemeClr val="tx1"/>
              </a:solidFill>
              <a:effectLst/>
              <a:latin typeface="Arial" pitchFamily="34" charset="0"/>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Niech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3</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n</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S</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n dzieli się przez 3}</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5</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n</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S</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n dzieli się przez 5}</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3</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5</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n</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S</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n dzieli się przez 15}</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3</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3m</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S</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1</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m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333}</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3</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1000/3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333</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5</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5m</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S</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1</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m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200}</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5</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1000/5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200</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endPar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3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5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1000/15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66</a:t>
            </a:r>
            <a:endPar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Zatem</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3</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5</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3</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5</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3</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D</a:t>
            </a:r>
            <a:r>
              <a:rPr kumimoji="0" lang="pl-PL" sz="22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5</a:t>
            </a:r>
            <a:r>
              <a:rPr kumimoji="0" lang="pl-PL" sz="22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333 + 200 – 66 = 467</a:t>
            </a:r>
          </a:p>
        </p:txBody>
      </p:sp>
      <p:sp>
        <p:nvSpPr>
          <p:cNvPr id="3" name="Symbol zastępczy numeru slajdu 2"/>
          <p:cNvSpPr>
            <a:spLocks noGrp="1"/>
          </p:cNvSpPr>
          <p:nvPr>
            <p:ph type="sldNum" sz="quarter" idx="12"/>
          </p:nvPr>
        </p:nvSpPr>
        <p:spPr/>
        <p:txBody>
          <a:bodyPr/>
          <a:lstStyle/>
          <a:p>
            <a:fld id="{AD0E5A88-7BC7-4173-BA3C-65B4C2B37C9C}" type="slidenum">
              <a:rPr lang="pl-PL" smtClean="0"/>
              <a:pPr/>
              <a:t>12</a:t>
            </a:fld>
            <a:endParaRPr lang="pl-PL"/>
          </a:p>
        </p:txBody>
      </p:sp>
      <p:sp>
        <p:nvSpPr>
          <p:cNvPr id="4" name="Prostokąt 3"/>
          <p:cNvSpPr/>
          <p:nvPr/>
        </p:nvSpPr>
        <p:spPr>
          <a:xfrm>
            <a:off x="0" y="0"/>
            <a:ext cx="5429256" cy="461665"/>
          </a:xfrm>
          <a:prstGeom prst="rect">
            <a:avLst/>
          </a:prstGeom>
        </p:spPr>
        <p:txBody>
          <a:bodyPr wrap="square">
            <a:spAutoFit/>
          </a:bodyPr>
          <a:lstStyle/>
          <a:p>
            <a:pPr lvl="0" fontAlgn="base">
              <a:spcBef>
                <a:spcPct val="0"/>
              </a:spcBef>
              <a:spcAft>
                <a:spcPct val="0"/>
              </a:spcAft>
            </a:pPr>
            <a:r>
              <a:rPr lang="pl-PL" sz="2400" b="1" dirty="0" smtClean="0">
                <a:latin typeface="Arial" pitchFamily="34" charset="0"/>
                <a:ea typeface="Times New Roman" pitchFamily="18" charset="0"/>
                <a:cs typeface="Times New Roman" pitchFamily="18" charset="0"/>
              </a:rPr>
              <a:t>Przykład zastosowania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0" name="Rectangle 8"/>
          <p:cNvSpPr>
            <a:spLocks noChangeArrowheads="1"/>
          </p:cNvSpPr>
          <p:nvPr/>
        </p:nvSpPr>
        <p:spPr bwMode="auto">
          <a:xfrm>
            <a:off x="0" y="0"/>
            <a:ext cx="91440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Przykład zastosowania</a:t>
            </a:r>
            <a:r>
              <a:rPr lang="pl-PL" sz="2000" b="1" dirty="0" smtClean="0">
                <a:latin typeface="Arial" pitchFamily="34" charset="0"/>
                <a:ea typeface="Times New Roman" pitchFamily="18" charset="0"/>
                <a:cs typeface="Times New Roman" pitchFamily="18" charset="0"/>
              </a:rPr>
              <a:t> - raz jeszcze</a:t>
            </a: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sz="1400" b="1" dirty="0" smtClean="0">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Ile jest liczb między 1  a  999 niepodzielnych, ani przez 5, ani przez 7?</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ndParaRPr>
          </a:p>
        </p:txBody>
      </p:sp>
      <p:grpSp>
        <p:nvGrpSpPr>
          <p:cNvPr id="74753" name="Group 1"/>
          <p:cNvGrpSpPr>
            <a:grpSpLocks/>
          </p:cNvGrpSpPr>
          <p:nvPr/>
        </p:nvGrpSpPr>
        <p:grpSpPr bwMode="auto">
          <a:xfrm>
            <a:off x="1071538" y="1142984"/>
            <a:ext cx="4187825" cy="1600200"/>
            <a:chOff x="1481" y="3217"/>
            <a:chExt cx="6596" cy="2520"/>
          </a:xfrm>
        </p:grpSpPr>
        <p:sp>
          <p:nvSpPr>
            <p:cNvPr id="74759" name="Rectangle 7"/>
            <p:cNvSpPr>
              <a:spLocks noChangeArrowheads="1"/>
            </p:cNvSpPr>
            <p:nvPr/>
          </p:nvSpPr>
          <p:spPr bwMode="auto">
            <a:xfrm>
              <a:off x="1481" y="3217"/>
              <a:ext cx="6596" cy="2520"/>
            </a:xfrm>
            <a:prstGeom prst="rect">
              <a:avLst/>
            </a:prstGeom>
            <a:no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4758" name="Oval 6"/>
            <p:cNvSpPr>
              <a:spLocks noChangeArrowheads="1"/>
            </p:cNvSpPr>
            <p:nvPr/>
          </p:nvSpPr>
          <p:spPr bwMode="auto">
            <a:xfrm>
              <a:off x="2037" y="4117"/>
              <a:ext cx="1552" cy="1440"/>
            </a:xfrm>
            <a:prstGeom prst="ellipse">
              <a:avLst/>
            </a:prstGeom>
            <a:solidFill>
              <a:srgbClr val="FFFFFF"/>
            </a:solid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4757" name="Oval 5"/>
            <p:cNvSpPr>
              <a:spLocks noChangeArrowheads="1"/>
            </p:cNvSpPr>
            <p:nvPr/>
          </p:nvSpPr>
          <p:spPr bwMode="auto">
            <a:xfrm>
              <a:off x="2963" y="3757"/>
              <a:ext cx="1553" cy="1440"/>
            </a:xfrm>
            <a:prstGeom prst="ellips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4756" name="Text Box 4"/>
            <p:cNvSpPr txBox="1">
              <a:spLocks noChangeArrowheads="1"/>
            </p:cNvSpPr>
            <p:nvPr/>
          </p:nvSpPr>
          <p:spPr bwMode="auto">
            <a:xfrm>
              <a:off x="3506" y="4005"/>
              <a:ext cx="780" cy="540"/>
            </a:xfrm>
            <a:prstGeom prst="rect">
              <a:avLst/>
            </a:prstGeom>
            <a:solidFill>
              <a:srgbClr val="FFFFFF"/>
            </a:solidFill>
            <a:ln w="9525">
              <a:solidFill>
                <a:schemeClr val="bg1">
                  <a:alpha val="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a:t>
              </a:r>
              <a:endParaRPr kumimoji="0" lang="pl-PL" b="0" i="0" u="none" strike="noStrike" cap="none" normalizeH="0" baseline="0" dirty="0" smtClean="0">
                <a:ln>
                  <a:noFill/>
                </a:ln>
                <a:solidFill>
                  <a:schemeClr val="tx1"/>
                </a:solidFill>
                <a:effectLst/>
                <a:latin typeface="Arial" pitchFamily="34" charset="0"/>
              </a:endParaRPr>
            </a:p>
          </p:txBody>
        </p:sp>
        <p:sp>
          <p:nvSpPr>
            <p:cNvPr id="74755" name="Text Box 3"/>
            <p:cNvSpPr txBox="1">
              <a:spLocks noChangeArrowheads="1"/>
            </p:cNvSpPr>
            <p:nvPr/>
          </p:nvSpPr>
          <p:spPr bwMode="auto">
            <a:xfrm>
              <a:off x="2269" y="4657"/>
              <a:ext cx="720" cy="720"/>
            </a:xfrm>
            <a:prstGeom prst="rect">
              <a:avLst/>
            </a:prstGeom>
            <a:solidFill>
              <a:srgbClr val="FFFFFF"/>
            </a:solidFill>
            <a:ln w="9525">
              <a:solidFill>
                <a:schemeClr val="bg1">
                  <a:alpha val="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a:t>
              </a:r>
              <a:endParaRPr kumimoji="0" lang="pl-PL" b="0" i="0" u="none" strike="noStrike" cap="none" normalizeH="0" baseline="0" dirty="0" smtClean="0">
                <a:ln>
                  <a:noFill/>
                </a:ln>
                <a:solidFill>
                  <a:schemeClr val="tx1"/>
                </a:solidFill>
                <a:effectLst/>
                <a:latin typeface="Arial" pitchFamily="34" charset="0"/>
              </a:endParaRPr>
            </a:p>
          </p:txBody>
        </p:sp>
        <p:sp>
          <p:nvSpPr>
            <p:cNvPr id="74754" name="Text Box 2"/>
            <p:cNvSpPr txBox="1">
              <a:spLocks noChangeArrowheads="1"/>
            </p:cNvSpPr>
            <p:nvPr/>
          </p:nvSpPr>
          <p:spPr bwMode="auto">
            <a:xfrm>
              <a:off x="5557" y="3577"/>
              <a:ext cx="2328" cy="720"/>
            </a:xfrm>
            <a:prstGeom prst="rect">
              <a:avLst/>
            </a:prstGeom>
            <a:solidFill>
              <a:srgbClr val="FFFFFF"/>
            </a:solidFill>
            <a:ln w="9525">
              <a:solidFill>
                <a:schemeClr val="bg1">
                  <a:alpha val="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1, 2, ... , 999</a:t>
              </a:r>
              <a:endParaRPr kumimoji="0" lang="pl-PL" b="0" i="0" u="none" strike="noStrike" cap="none" normalizeH="0" baseline="0" dirty="0" smtClean="0">
                <a:ln>
                  <a:noFill/>
                </a:ln>
                <a:solidFill>
                  <a:schemeClr val="tx1"/>
                </a:solidFill>
                <a:effectLst/>
                <a:latin typeface="Arial" pitchFamily="34" charset="0"/>
              </a:endParaRPr>
            </a:p>
          </p:txBody>
        </p:sp>
      </p:grpSp>
      <p:sp>
        <p:nvSpPr>
          <p:cNvPr id="74764" name="Rectangle 12"/>
          <p:cNvSpPr>
            <a:spLocks noChangeArrowheads="1"/>
          </p:cNvSpPr>
          <p:nvPr/>
        </p:nvSpPr>
        <p:spPr bwMode="auto">
          <a:xfrm>
            <a:off x="285720" y="2786058"/>
            <a:ext cx="8443938"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800" b="0" i="0" u="none" strike="noStrike" cap="none" normalizeH="0" baseline="0" dirty="0" smtClean="0">
                <a:ln>
                  <a:noFill/>
                </a:ln>
                <a:solidFill>
                  <a:schemeClr val="tx1"/>
                </a:solidFill>
                <a:effectLst/>
                <a:latin typeface="Arial" pitchFamily="34" charset="0"/>
              </a:rPr>
              <a:t/>
            </a:r>
            <a:br>
              <a:rPr kumimoji="0" lang="pl-PL" sz="800" b="0" i="0" u="none" strike="noStrike" cap="none" normalizeH="0" baseline="0" dirty="0" smtClean="0">
                <a:ln>
                  <a:noFill/>
                </a:ln>
                <a:solidFill>
                  <a:schemeClr val="tx1"/>
                </a:solidFill>
                <a:effectLst/>
                <a:latin typeface="Arial" pitchFamily="34" charset="0"/>
              </a:rPr>
            </a:br>
            <a:endParaRPr kumimoji="0" lang="pl-PL"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999 - „/5”  -  „/7” +  „/5 7”  =  999  -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999/5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999/7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999/(</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5*7</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lvl="0" eaLnBrk="0" fontAlgn="base" hangingPunct="0">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lang="pl-PL" sz="2000" b="1" dirty="0" smtClean="0">
                <a:latin typeface="Arial" pitchFamily="34" charset="0"/>
                <a:ea typeface="Times New Roman" pitchFamily="18" charset="0"/>
                <a:cs typeface="Times New Roman" pitchFamily="18" charset="0"/>
              </a:rPr>
              <a:t>999  -  </a:t>
            </a:r>
            <a:r>
              <a:rPr lang="pl-PL" sz="2000" b="1" dirty="0"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999/5 </a:t>
            </a:r>
            <a:r>
              <a:rPr lang="pl-PL" sz="2000" b="1" dirty="0"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a:t>
            </a:r>
            <a:r>
              <a:rPr lang="pl-PL" sz="2000" b="1" dirty="0" smtClean="0">
                <a:latin typeface="Arial" pitchFamily="34" charset="0"/>
                <a:ea typeface="Times New Roman" pitchFamily="18" charset="0"/>
                <a:cs typeface="Times New Roman" pitchFamily="18" charset="0"/>
                <a:sym typeface="Symbol" pitchFamily="18" charset="2"/>
              </a:rPr>
              <a:t>- </a:t>
            </a:r>
            <a:r>
              <a:rPr lang="pl-PL" sz="2000" b="1" dirty="0" smtClean="0">
                <a:latin typeface="Arial" pitchFamily="34" charset="0"/>
                <a:ea typeface="Times New Roman" pitchFamily="18" charset="0"/>
                <a:cs typeface="Times New Roman" pitchFamily="18" charset="0"/>
              </a:rPr>
              <a:t> 999/7 </a:t>
            </a:r>
            <a:r>
              <a:rPr lang="pl-PL" sz="2000" b="1" dirty="0"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 </a:t>
            </a:r>
            <a:r>
              <a:rPr lang="pl-PL" sz="2000" b="1" dirty="0"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999/</a:t>
            </a:r>
            <a:r>
              <a:rPr lang="pl-PL" sz="2000" b="1" dirty="0" err="1" smtClean="0">
                <a:latin typeface="Arial" pitchFamily="34" charset="0"/>
                <a:ea typeface="Times New Roman" pitchFamily="18" charset="0"/>
                <a:cs typeface="Times New Roman" pitchFamily="18" charset="0"/>
              </a:rPr>
              <a:t>35</a:t>
            </a:r>
            <a:r>
              <a:rPr lang="pl-PL" sz="2000" b="1" dirty="0" err="1"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999  -  199  - 142  + 28 = 686</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11" name="Symbol zastępczy numeru slajdu 10"/>
          <p:cNvSpPr>
            <a:spLocks noGrp="1"/>
          </p:cNvSpPr>
          <p:nvPr>
            <p:ph type="sldNum" sz="quarter" idx="12"/>
          </p:nvPr>
        </p:nvSpPr>
        <p:spPr/>
        <p:txBody>
          <a:bodyPr/>
          <a:lstStyle/>
          <a:p>
            <a:fld id="{AD0E5A88-7BC7-4173-BA3C-65B4C2B37C9C}" type="slidenum">
              <a:rPr lang="pl-PL" smtClean="0"/>
              <a:pPr/>
              <a:t>13</a:t>
            </a:fld>
            <a:endParaRPr lang="pl-PL"/>
          </a:p>
        </p:txBody>
      </p:sp>
      <p:sp>
        <p:nvSpPr>
          <p:cNvPr id="223233" name="Rectangle 1"/>
          <p:cNvSpPr>
            <a:spLocks noChangeArrowheads="1"/>
          </p:cNvSpPr>
          <p:nvPr/>
        </p:nvSpPr>
        <p:spPr bwMode="auto">
          <a:xfrm>
            <a:off x="0" y="4429132"/>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dokładniej:</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999 </a:t>
            </a:r>
            <a:r>
              <a:rPr lang="pl-PL" sz="2000" b="1" dirty="0" smtClean="0">
                <a:latin typeface="Arial" pitchFamily="34" charset="0"/>
                <a:ea typeface="Times New Roman" pitchFamily="18" charset="0"/>
                <a:cs typeface="Times New Roman" pitchFamily="18" charset="0"/>
              </a:rPr>
              <a:t>-  </a:t>
            </a:r>
            <a:r>
              <a:rPr lang="pl-PL" sz="2000" b="1" dirty="0"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999/5 </a:t>
            </a:r>
            <a:r>
              <a:rPr lang="pl-PL" sz="2000" b="1" dirty="0"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a:t>
            </a:r>
            <a:r>
              <a:rPr lang="pl-PL" sz="2000" b="1" dirty="0" smtClean="0">
                <a:latin typeface="Arial" pitchFamily="34" charset="0"/>
                <a:ea typeface="Times New Roman" pitchFamily="18" charset="0"/>
                <a:cs typeface="Times New Roman" pitchFamily="18" charset="0"/>
                <a:sym typeface="Symbol" pitchFamily="18" charset="2"/>
              </a:rPr>
              <a:t>- </a:t>
            </a:r>
            <a:r>
              <a:rPr lang="pl-PL" sz="2000" b="1" dirty="0" smtClean="0">
                <a:latin typeface="Arial" pitchFamily="34" charset="0"/>
                <a:ea typeface="Times New Roman" pitchFamily="18" charset="0"/>
                <a:cs typeface="Times New Roman" pitchFamily="18" charset="0"/>
              </a:rPr>
              <a:t> 999/7 </a:t>
            </a:r>
            <a:r>
              <a:rPr lang="pl-PL" sz="2000" b="1" dirty="0"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pl-PL" sz="2000" b="1" dirty="0" smtClean="0">
                <a:latin typeface="Arial" pitchFamily="34" charset="0"/>
                <a:ea typeface="Times New Roman" pitchFamily="18" charset="0"/>
                <a:cs typeface="Times New Roman" pitchFamily="18" charset="0"/>
                <a:sym typeface="Symbol" pitchFamily="18" charset="2"/>
              </a:rPr>
              <a:t> </a:t>
            </a:r>
            <a:r>
              <a:rPr lang="pl-PL" sz="2000" b="1" dirty="0" err="1" smtClean="0">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999</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/NWW(3,5)</a:t>
            </a:r>
            <a:r>
              <a:rPr lang="pl-PL" sz="2000" b="1" dirty="0" smtClean="0">
                <a:latin typeface="Arial" pitchFamily="34" charset="0"/>
                <a:ea typeface="Times New Roman" pitchFamily="18" charset="0"/>
                <a:cs typeface="Times New Roman" pitchFamily="18" charset="0"/>
                <a:sym typeface="Symbol" pitchFamily="18" charset="2"/>
              </a:rPr>
              <a:t></a:t>
            </a:r>
            <a:r>
              <a:rPr lang="pl-PL" sz="2000" b="1" dirty="0" smtClean="0">
                <a:latin typeface="Arial" pitchFamily="34" charset="0"/>
                <a:ea typeface="Times New Roman" pitchFamily="18" charset="0"/>
                <a:cs typeface="Times New Roman" pitchFamily="18" charset="0"/>
              </a:rPr>
              <a:t> </a:t>
            </a:r>
            <a:endParaRPr kumimoji="0" lang="pl-PL"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lub też</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999 – DIV(999,5) – DIV(999,7) + DIV(</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999,NWW</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(3,5)) </a:t>
            </a:r>
            <a:endParaRPr kumimoji="0" lang="pl-PL" sz="2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14</a:t>
            </a:fld>
            <a:endParaRPr lang="pl-PL"/>
          </a:p>
        </p:txBody>
      </p:sp>
      <p:sp>
        <p:nvSpPr>
          <p:cNvPr id="305153" name="Rectangle 1"/>
          <p:cNvSpPr>
            <a:spLocks noChangeArrowheads="1"/>
          </p:cNvSpPr>
          <p:nvPr/>
        </p:nvSpPr>
        <p:spPr bwMode="auto">
          <a:xfrm>
            <a:off x="0" y="0"/>
            <a:ext cx="8986756"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 zależności od asymptotycznego tempa wzrostu, funkcje dzieli się na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rzędy </a:t>
            </a:r>
          </a:p>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złożoności obliczeniowej.</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Najczęściej wyróżnia się:</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ela 3"/>
          <p:cNvGraphicFramePr>
            <a:graphicFrameLocks noGrp="1"/>
          </p:cNvGraphicFramePr>
          <p:nvPr/>
        </p:nvGraphicFramePr>
        <p:xfrm>
          <a:off x="214282" y="928670"/>
          <a:ext cx="8429684" cy="2571750"/>
        </p:xfrm>
        <a:graphic>
          <a:graphicData uri="http://schemas.openxmlformats.org/drawingml/2006/table">
            <a:tbl>
              <a:tblPr/>
              <a:tblGrid>
                <a:gridCol w="4214842">
                  <a:extLst>
                    <a:ext uri="{9D8B030D-6E8A-4147-A177-3AD203B41FA5}">
                      <a16:colId xmlns:a16="http://schemas.microsoft.com/office/drawing/2014/main" val="20000"/>
                    </a:ext>
                  </a:extLst>
                </a:gridCol>
                <a:gridCol w="4214842">
                  <a:extLst>
                    <a:ext uri="{9D8B030D-6E8A-4147-A177-3AD203B41FA5}">
                      <a16:colId xmlns:a16="http://schemas.microsoft.com/office/drawing/2014/main" val="20001"/>
                    </a:ext>
                  </a:extLst>
                </a:gridCol>
              </a:tblGrid>
              <a:tr h="285752">
                <a:tc>
                  <a:txBody>
                    <a:bodyPr/>
                    <a:lstStyle/>
                    <a:p>
                      <a:pPr marL="180340" algn="l">
                        <a:spcAft>
                          <a:spcPts val="0"/>
                        </a:spcAft>
                      </a:pPr>
                      <a:endParaRPr lang="pl-PL" sz="12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180340" algn="l">
                        <a:spcAft>
                          <a:spcPts val="0"/>
                        </a:spcAft>
                      </a:pPr>
                      <a:r>
                        <a:rPr lang="pl-PL" sz="2000">
                          <a:latin typeface="Arial" pitchFamily="34" charset="0"/>
                          <a:ea typeface="Times New Roman"/>
                          <a:cs typeface="Arial" pitchFamily="34" charset="0"/>
                        </a:rPr>
                        <a:t>stała</a:t>
                      </a:r>
                      <a:endParaRPr lang="pl-PL" sz="2000">
                        <a:latin typeface="Arial" pitchFamily="34" charset="0"/>
                        <a:ea typeface="Calibri"/>
                        <a:cs typeface="Arial"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285752">
                <a:tc>
                  <a:txBody>
                    <a:bodyPr/>
                    <a:lstStyle/>
                    <a:p>
                      <a:pPr marL="180340" algn="l">
                        <a:spcAft>
                          <a:spcPts val="0"/>
                        </a:spcAft>
                      </a:pPr>
                      <a:endParaRPr lang="pl-PL" sz="120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180340" algn="l">
                        <a:spcAft>
                          <a:spcPts val="0"/>
                        </a:spcAft>
                      </a:pPr>
                      <a:r>
                        <a:rPr lang="pl-PL" sz="2000">
                          <a:latin typeface="Arial" pitchFamily="34" charset="0"/>
                          <a:ea typeface="Times New Roman"/>
                          <a:cs typeface="Arial" pitchFamily="34" charset="0"/>
                        </a:rPr>
                        <a:t>logarytmiczna</a:t>
                      </a:r>
                      <a:endParaRPr lang="pl-PL" sz="2000">
                        <a:latin typeface="Arial" pitchFamily="34" charset="0"/>
                        <a:ea typeface="Calibri"/>
                        <a:cs typeface="Arial"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285752">
                <a:tc>
                  <a:txBody>
                    <a:bodyPr/>
                    <a:lstStyle/>
                    <a:p>
                      <a:pPr marL="180340" algn="l">
                        <a:spcAft>
                          <a:spcPts val="0"/>
                        </a:spcAft>
                      </a:pPr>
                      <a:endParaRPr lang="pl-PL" sz="12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180340" algn="l">
                        <a:spcAft>
                          <a:spcPts val="0"/>
                        </a:spcAft>
                      </a:pPr>
                      <a:r>
                        <a:rPr lang="pl-PL" sz="2000">
                          <a:latin typeface="Arial" pitchFamily="34" charset="0"/>
                          <a:ea typeface="Times New Roman"/>
                          <a:cs typeface="Arial" pitchFamily="34" charset="0"/>
                        </a:rPr>
                        <a:t>liniowa</a:t>
                      </a:r>
                      <a:endParaRPr lang="pl-PL" sz="2000">
                        <a:latin typeface="Arial" pitchFamily="34" charset="0"/>
                        <a:ea typeface="Calibri"/>
                        <a:cs typeface="Arial"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285752">
                <a:tc>
                  <a:txBody>
                    <a:bodyPr/>
                    <a:lstStyle/>
                    <a:p>
                      <a:pPr marL="180340" algn="l">
                        <a:spcAft>
                          <a:spcPts val="0"/>
                        </a:spcAft>
                      </a:pPr>
                      <a:endParaRPr lang="pl-PL" sz="12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180340" algn="l">
                        <a:spcAft>
                          <a:spcPts val="0"/>
                        </a:spcAft>
                      </a:pPr>
                      <a:r>
                        <a:rPr lang="pl-PL" sz="2000" dirty="0">
                          <a:latin typeface="Arial" pitchFamily="34" charset="0"/>
                          <a:ea typeface="Times New Roman"/>
                          <a:cs typeface="Arial" pitchFamily="34" charset="0"/>
                        </a:rPr>
                        <a:t>liniowo-logarytmiczna (lub quasi-liniowa)</a:t>
                      </a:r>
                      <a:endParaRPr lang="pl-PL" sz="2000" dirty="0">
                        <a:latin typeface="Arial" pitchFamily="34" charset="0"/>
                        <a:ea typeface="Calibri"/>
                        <a:cs typeface="Arial"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285752">
                <a:tc>
                  <a:txBody>
                    <a:bodyPr/>
                    <a:lstStyle/>
                    <a:p>
                      <a:pPr marL="180340" algn="l">
                        <a:spcAft>
                          <a:spcPts val="0"/>
                        </a:spcAft>
                      </a:pPr>
                      <a:endParaRPr lang="pl-PL" sz="120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180340" algn="l">
                        <a:spcAft>
                          <a:spcPts val="0"/>
                        </a:spcAft>
                      </a:pPr>
                      <a:r>
                        <a:rPr lang="pl-PL" sz="2000" dirty="0">
                          <a:latin typeface="Arial" pitchFamily="34" charset="0"/>
                          <a:ea typeface="Times New Roman"/>
                          <a:cs typeface="Arial" pitchFamily="34" charset="0"/>
                        </a:rPr>
                        <a:t>kwadratowa</a:t>
                      </a:r>
                      <a:endParaRPr lang="pl-PL" sz="2000" dirty="0">
                        <a:latin typeface="Arial" pitchFamily="34" charset="0"/>
                        <a:ea typeface="Calibri"/>
                        <a:cs typeface="Arial"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285752">
                <a:tc>
                  <a:txBody>
                    <a:bodyPr/>
                    <a:lstStyle/>
                    <a:p>
                      <a:pPr marL="180340" algn="l">
                        <a:spcAft>
                          <a:spcPts val="0"/>
                        </a:spcAft>
                      </a:pPr>
                      <a:endParaRPr lang="pl-PL" sz="12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180340" algn="l">
                        <a:spcAft>
                          <a:spcPts val="0"/>
                        </a:spcAft>
                      </a:pPr>
                      <a:r>
                        <a:rPr lang="pl-PL" sz="2000">
                          <a:latin typeface="Arial" pitchFamily="34" charset="0"/>
                          <a:ea typeface="Times New Roman"/>
                          <a:cs typeface="Arial" pitchFamily="34" charset="0"/>
                        </a:rPr>
                        <a:t>wielomianowa</a:t>
                      </a:r>
                      <a:endParaRPr lang="pl-PL" sz="2000">
                        <a:latin typeface="Arial" pitchFamily="34" charset="0"/>
                        <a:ea typeface="Calibri"/>
                        <a:cs typeface="Arial"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285752">
                <a:tc>
                  <a:txBody>
                    <a:bodyPr/>
                    <a:lstStyle/>
                    <a:p>
                      <a:pPr marL="180340" algn="l">
                        <a:spcAft>
                          <a:spcPts val="0"/>
                        </a:spcAft>
                      </a:pPr>
                      <a:endParaRPr lang="pl-PL" sz="12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180340" algn="l">
                        <a:spcAft>
                          <a:spcPts val="0"/>
                        </a:spcAft>
                      </a:pPr>
                      <a:r>
                        <a:rPr lang="pl-PL" sz="2000" dirty="0">
                          <a:latin typeface="Arial" pitchFamily="34" charset="0"/>
                          <a:ea typeface="Times New Roman"/>
                          <a:cs typeface="Arial" pitchFamily="34" charset="0"/>
                        </a:rPr>
                        <a:t>wykładnicza</a:t>
                      </a:r>
                      <a:endParaRPr lang="pl-PL" sz="2000" dirty="0">
                        <a:latin typeface="Arial" pitchFamily="34" charset="0"/>
                        <a:ea typeface="Calibri"/>
                        <a:cs typeface="Arial"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305160" name="Obraz 1" descr="1\;"/>
          <p:cNvPicPr>
            <a:picLocks noChangeAspect="1" noChangeArrowheads="1"/>
          </p:cNvPicPr>
          <p:nvPr/>
        </p:nvPicPr>
        <p:blipFill>
          <a:blip r:embed="rId2"/>
          <a:srcRect/>
          <a:stretch>
            <a:fillRect/>
          </a:stretch>
        </p:blipFill>
        <p:spPr bwMode="auto">
          <a:xfrm>
            <a:off x="1643042" y="928670"/>
            <a:ext cx="114301" cy="214314"/>
          </a:xfrm>
          <a:prstGeom prst="rect">
            <a:avLst/>
          </a:prstGeom>
          <a:noFill/>
        </p:spPr>
      </p:pic>
      <p:pic>
        <p:nvPicPr>
          <p:cNvPr id="305159" name="Obraz 2" descr="\log n\;"/>
          <p:cNvPicPr>
            <a:picLocks noChangeAspect="1" noChangeArrowheads="1"/>
          </p:cNvPicPr>
          <p:nvPr/>
        </p:nvPicPr>
        <p:blipFill>
          <a:blip r:embed="rId3"/>
          <a:srcRect/>
          <a:stretch>
            <a:fillRect/>
          </a:stretch>
        </p:blipFill>
        <p:spPr bwMode="auto">
          <a:xfrm>
            <a:off x="1571604" y="1318006"/>
            <a:ext cx="468313" cy="210741"/>
          </a:xfrm>
          <a:prstGeom prst="rect">
            <a:avLst/>
          </a:prstGeom>
          <a:noFill/>
        </p:spPr>
      </p:pic>
      <p:pic>
        <p:nvPicPr>
          <p:cNvPr id="305158" name="Obraz 3" descr="n\;"/>
          <p:cNvPicPr>
            <a:picLocks noChangeAspect="1" noChangeArrowheads="1"/>
          </p:cNvPicPr>
          <p:nvPr/>
        </p:nvPicPr>
        <p:blipFill>
          <a:blip r:embed="rId4"/>
          <a:srcRect/>
          <a:stretch>
            <a:fillRect/>
          </a:stretch>
        </p:blipFill>
        <p:spPr bwMode="auto">
          <a:xfrm>
            <a:off x="1714480" y="1643050"/>
            <a:ext cx="214314" cy="160736"/>
          </a:xfrm>
          <a:prstGeom prst="rect">
            <a:avLst/>
          </a:prstGeom>
          <a:noFill/>
        </p:spPr>
      </p:pic>
      <p:pic>
        <p:nvPicPr>
          <p:cNvPr id="305157" name="Obraz 4" descr="n \log n\;"/>
          <p:cNvPicPr>
            <a:picLocks noChangeAspect="1" noChangeArrowheads="1"/>
          </p:cNvPicPr>
          <p:nvPr/>
        </p:nvPicPr>
        <p:blipFill>
          <a:blip r:embed="rId5"/>
          <a:srcRect/>
          <a:stretch>
            <a:fillRect/>
          </a:stretch>
        </p:blipFill>
        <p:spPr bwMode="auto">
          <a:xfrm>
            <a:off x="1571604" y="2071678"/>
            <a:ext cx="755652" cy="242888"/>
          </a:xfrm>
          <a:prstGeom prst="rect">
            <a:avLst/>
          </a:prstGeom>
          <a:noFill/>
        </p:spPr>
      </p:pic>
      <p:pic>
        <p:nvPicPr>
          <p:cNvPr id="305156" name="Obraz 5" descr="n^2\;"/>
          <p:cNvPicPr>
            <a:picLocks noChangeAspect="1" noChangeArrowheads="1"/>
          </p:cNvPicPr>
          <p:nvPr/>
        </p:nvPicPr>
        <p:blipFill>
          <a:blip r:embed="rId6"/>
          <a:srcRect/>
          <a:stretch>
            <a:fillRect/>
          </a:stretch>
        </p:blipFill>
        <p:spPr bwMode="auto">
          <a:xfrm>
            <a:off x="1714480" y="2500306"/>
            <a:ext cx="256382" cy="242888"/>
          </a:xfrm>
          <a:prstGeom prst="rect">
            <a:avLst/>
          </a:prstGeom>
          <a:noFill/>
        </p:spPr>
      </p:pic>
      <p:pic>
        <p:nvPicPr>
          <p:cNvPr id="305155" name="Obraz 6" descr="n^c\;"/>
          <p:cNvPicPr>
            <a:picLocks noChangeAspect="1" noChangeArrowheads="1"/>
          </p:cNvPicPr>
          <p:nvPr/>
        </p:nvPicPr>
        <p:blipFill>
          <a:blip r:embed="rId7"/>
          <a:srcRect/>
          <a:stretch>
            <a:fillRect/>
          </a:stretch>
        </p:blipFill>
        <p:spPr bwMode="auto">
          <a:xfrm>
            <a:off x="1643043" y="2846215"/>
            <a:ext cx="285752" cy="225594"/>
          </a:xfrm>
          <a:prstGeom prst="rect">
            <a:avLst/>
          </a:prstGeom>
          <a:noFill/>
        </p:spPr>
      </p:pic>
      <p:pic>
        <p:nvPicPr>
          <p:cNvPr id="305154" name="Obraz 7" descr="c^n\;"/>
          <p:cNvPicPr>
            <a:picLocks noChangeAspect="1" noChangeArrowheads="1"/>
          </p:cNvPicPr>
          <p:nvPr/>
        </p:nvPicPr>
        <p:blipFill>
          <a:blip r:embed="rId8"/>
          <a:srcRect/>
          <a:stretch>
            <a:fillRect/>
          </a:stretch>
        </p:blipFill>
        <p:spPr bwMode="auto">
          <a:xfrm>
            <a:off x="1714480" y="3214686"/>
            <a:ext cx="252413" cy="222717"/>
          </a:xfrm>
          <a:prstGeom prst="rect">
            <a:avLst/>
          </a:prstGeom>
          <a:noFill/>
        </p:spPr>
      </p:pic>
      <p:sp>
        <p:nvSpPr>
          <p:cNvPr id="12" name="Prostokąt 11"/>
          <p:cNvSpPr/>
          <p:nvPr/>
        </p:nvSpPr>
        <p:spPr>
          <a:xfrm>
            <a:off x="0" y="3714752"/>
            <a:ext cx="9144000" cy="3170099"/>
          </a:xfrm>
          <a:prstGeom prst="rect">
            <a:avLst/>
          </a:prstGeom>
        </p:spPr>
        <p:txBody>
          <a:bodyPr wrap="square">
            <a:spAutoFit/>
          </a:bodyPr>
          <a:lstStyle/>
          <a:p>
            <a:r>
              <a:rPr lang="pl-PL" sz="2000" dirty="0" smtClean="0">
                <a:latin typeface="Arial" pitchFamily="34" charset="0"/>
                <a:cs typeface="Arial" pitchFamily="34" charset="0"/>
              </a:rPr>
              <a:t>Najczęstszym zastosowaniem asymptotycznego tempa wzrostu jest szacowanie złożoność problemów obliczeniowych, w szczególności algorytmów. </a:t>
            </a:r>
          </a:p>
          <a:p>
            <a:r>
              <a:rPr lang="pl-PL" sz="2000" dirty="0" smtClean="0">
                <a:latin typeface="Arial" pitchFamily="34" charset="0"/>
                <a:cs typeface="Arial" pitchFamily="34" charset="0"/>
              </a:rPr>
              <a:t>Oszacowanie rzędów złożoności obliczeniowej funkcji pozwala na porównywanie ilości zasobów (np. czasu, pamięci), jakich wymagają do rozwiązania problemu opisanego określoną ilością danych wejściowych. </a:t>
            </a:r>
          </a:p>
          <a:p>
            <a:endParaRPr lang="pl-PL" sz="2000" dirty="0" smtClean="0">
              <a:latin typeface="Arial" pitchFamily="34" charset="0"/>
              <a:cs typeface="Arial" pitchFamily="34" charset="0"/>
            </a:endParaRPr>
          </a:p>
          <a:p>
            <a:r>
              <a:rPr lang="pl-PL" sz="2000" dirty="0" smtClean="0">
                <a:latin typeface="Arial" pitchFamily="34" charset="0"/>
                <a:cs typeface="Arial" pitchFamily="34" charset="0"/>
              </a:rPr>
              <a:t>W dużym uproszczeniu można powiedzieć, że im niższy rząd złożoności obliczeniowej algorytmu, tym będzie on wydajniejszy przy coraz większym rozmiarze problemu (np. ilości danych do algorytmu).</a:t>
            </a:r>
            <a:endParaRPr lang="pl-PL"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15</a:t>
            </a:fld>
            <a:endParaRPr lang="pl-PL"/>
          </a:p>
        </p:txBody>
      </p:sp>
      <p:sp>
        <p:nvSpPr>
          <p:cNvPr id="3" name="Prostokąt 2"/>
          <p:cNvSpPr/>
          <p:nvPr/>
        </p:nvSpPr>
        <p:spPr>
          <a:xfrm>
            <a:off x="0" y="0"/>
            <a:ext cx="9144000" cy="1754326"/>
          </a:xfrm>
          <a:prstGeom prst="rect">
            <a:avLst/>
          </a:prstGeom>
        </p:spPr>
        <p:txBody>
          <a:bodyPr wrap="square">
            <a:spAutoFit/>
          </a:bodyPr>
          <a:lstStyle/>
          <a:p>
            <a:r>
              <a:rPr lang="pl-PL" b="1" dirty="0" smtClean="0">
                <a:latin typeface="Arial" pitchFamily="34" charset="0"/>
                <a:cs typeface="Arial" pitchFamily="34" charset="0"/>
              </a:rPr>
              <a:t>Asymptotyczne tempo wzrostu</a:t>
            </a:r>
            <a:r>
              <a:rPr lang="pl-PL" dirty="0" smtClean="0">
                <a:latin typeface="Arial" pitchFamily="34" charset="0"/>
                <a:cs typeface="Arial" pitchFamily="34" charset="0"/>
              </a:rPr>
              <a:t> jest miarą określającą zachowanie wartości funkcji wraz ze wzrostem jej argumentów. Stosowane jest w teorii obliczeń, w celu opisu złożoności obliczeniowej, czyli zależności ilości potrzebnych zasobów (np. czasu i) od rozmiaru danych wejściowych algorytmu. Asymptotyczne tempo wzrostu opisuje jak szybko dana funkcja rośnie lub maleje, abstrahując od konkretnej postaci tych zmian. </a:t>
            </a:r>
          </a:p>
          <a:p>
            <a:r>
              <a:rPr lang="pl-PL" dirty="0" smtClean="0"/>
              <a:t> </a:t>
            </a:r>
            <a:endParaRPr lang="pl-PL" dirty="0"/>
          </a:p>
        </p:txBody>
      </p:sp>
      <p:pic>
        <p:nvPicPr>
          <p:cNvPr id="303107" name="Obraz 42" descr="c&gt;0\;"/>
          <p:cNvPicPr>
            <a:picLocks noChangeAspect="1" noChangeArrowheads="1"/>
          </p:cNvPicPr>
          <p:nvPr/>
        </p:nvPicPr>
        <p:blipFill>
          <a:blip r:embed="rId2"/>
          <a:srcRect/>
          <a:stretch>
            <a:fillRect/>
          </a:stretch>
        </p:blipFill>
        <p:spPr bwMode="auto">
          <a:xfrm>
            <a:off x="7786710" y="1857364"/>
            <a:ext cx="628992" cy="204788"/>
          </a:xfrm>
          <a:prstGeom prst="rect">
            <a:avLst/>
          </a:prstGeom>
          <a:noFill/>
        </p:spPr>
      </p:pic>
      <p:pic>
        <p:nvPicPr>
          <p:cNvPr id="303106" name="Obraz 43" descr="&#10;\begin{matrix}&#10;\forall &amp; f(n) \leqslant c \cdot g(n) \\&#10;{}^{n \geqslant n_0}&#10;\end{matrix}&#10;"/>
          <p:cNvPicPr>
            <a:picLocks noChangeAspect="1" noChangeArrowheads="1"/>
          </p:cNvPicPr>
          <p:nvPr/>
        </p:nvPicPr>
        <p:blipFill>
          <a:blip r:embed="rId3"/>
          <a:srcRect/>
          <a:stretch>
            <a:fillRect/>
          </a:stretch>
        </p:blipFill>
        <p:spPr bwMode="auto">
          <a:xfrm>
            <a:off x="2428859" y="2285992"/>
            <a:ext cx="2514617" cy="500066"/>
          </a:xfrm>
          <a:prstGeom prst="rect">
            <a:avLst/>
          </a:prstGeom>
          <a:noFill/>
        </p:spPr>
      </p:pic>
      <p:pic>
        <p:nvPicPr>
          <p:cNvPr id="303105" name="Obraz 44" descr="f(n)=O(g(n))\;"/>
          <p:cNvPicPr>
            <a:picLocks noChangeAspect="1" noChangeArrowheads="1"/>
          </p:cNvPicPr>
          <p:nvPr/>
        </p:nvPicPr>
        <p:blipFill>
          <a:blip r:embed="rId4"/>
          <a:srcRect/>
          <a:stretch>
            <a:fillRect/>
          </a:stretch>
        </p:blipFill>
        <p:spPr bwMode="auto">
          <a:xfrm>
            <a:off x="785786" y="3071810"/>
            <a:ext cx="2122720" cy="342901"/>
          </a:xfrm>
          <a:prstGeom prst="rect">
            <a:avLst/>
          </a:prstGeom>
          <a:noFill/>
        </p:spPr>
      </p:pic>
      <p:sp>
        <p:nvSpPr>
          <p:cNvPr id="303109" name="Rectangle 5"/>
          <p:cNvSpPr>
            <a:spLocks noChangeArrowheads="1"/>
          </p:cNvSpPr>
          <p:nvPr/>
        </p:nvSpPr>
        <p:spPr bwMode="auto">
          <a:xfrm>
            <a:off x="0" y="1500174"/>
            <a:ext cx="666932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Notacja "duże O"</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Mówimy, że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 jest co najwyżej rzędu g</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gdy istnieją takie stałe </a:t>
            </a:r>
            <a:endParaRPr kumimoji="0" lang="pl-PL" b="0" i="0" u="none" strike="noStrike" cap="none" normalizeH="0" baseline="0" dirty="0" smtClean="0">
              <a:ln>
                <a:noFill/>
              </a:ln>
              <a:solidFill>
                <a:schemeClr val="tx1"/>
              </a:solidFill>
              <a:effectLst/>
              <a:latin typeface="Arial" pitchFamily="34" charset="0"/>
              <a:cs typeface="Arial" pitchFamily="34" charset="0"/>
            </a:endParaRPr>
          </a:p>
        </p:txBody>
      </p:sp>
      <p:sp>
        <p:nvSpPr>
          <p:cNvPr id="303110" name="Rectangle 6"/>
          <p:cNvSpPr>
            <a:spLocks noChangeArrowheads="1"/>
          </p:cNvSpPr>
          <p:nvPr/>
        </p:nvSpPr>
        <p:spPr bwMode="auto">
          <a:xfrm>
            <a:off x="7000892" y="1785926"/>
            <a:ext cx="85725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oraz </a:t>
            </a:r>
            <a:endParaRPr kumimoji="0" lang="pl-PL" b="0" i="0" u="none" strike="noStrike" cap="none" normalizeH="0" baseline="0" dirty="0" smtClean="0">
              <a:ln>
                <a:noFill/>
              </a:ln>
              <a:solidFill>
                <a:schemeClr val="tx1"/>
              </a:solidFill>
              <a:effectLst/>
              <a:latin typeface="Arial" pitchFamily="34" charset="0"/>
              <a:cs typeface="Arial" pitchFamily="34" charset="0"/>
            </a:endParaRPr>
          </a:p>
        </p:txBody>
      </p:sp>
      <p:sp>
        <p:nvSpPr>
          <p:cNvPr id="303111" name="Rectangle 7"/>
          <p:cNvSpPr>
            <a:spLocks noChangeArrowheads="1"/>
          </p:cNvSpPr>
          <p:nvPr/>
        </p:nvSpPr>
        <p:spPr bwMode="auto">
          <a:xfrm>
            <a:off x="8429620" y="1785926"/>
            <a:ext cx="71438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że:</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dirty="0" smtClean="0">
              <a:ln>
                <a:noFill/>
              </a:ln>
              <a:solidFill>
                <a:schemeClr val="tx1"/>
              </a:solidFill>
              <a:effectLst/>
              <a:latin typeface="Arial" pitchFamily="34" charset="0"/>
            </a:endParaRPr>
          </a:p>
        </p:txBody>
      </p:sp>
      <p:sp>
        <p:nvSpPr>
          <p:cNvPr id="303112" name="Rectangle 8"/>
          <p:cNvSpPr>
            <a:spLocks noChangeArrowheads="1"/>
          </p:cNvSpPr>
          <p:nvPr/>
        </p:nvSpPr>
        <p:spPr bwMode="auto">
          <a:xfrm>
            <a:off x="0" y="3071810"/>
            <a:ext cx="92869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Zapis: </a:t>
            </a:r>
            <a:endParaRPr kumimoji="0" lang="pl-PL" b="0" i="0" u="none" strike="noStrike" cap="none" normalizeH="0" baseline="0" dirty="0" smtClean="0">
              <a:ln>
                <a:noFill/>
              </a:ln>
              <a:solidFill>
                <a:schemeClr val="tx1"/>
              </a:solidFill>
              <a:effectLst/>
              <a:latin typeface="Arial" pitchFamily="34" charset="0"/>
              <a:cs typeface="Arial" pitchFamily="34" charset="0"/>
            </a:endParaRPr>
          </a:p>
        </p:txBody>
      </p:sp>
      <p:sp>
        <p:nvSpPr>
          <p:cNvPr id="303113" name="Rectangle 9"/>
          <p:cNvSpPr>
            <a:spLocks noChangeArrowheads="1"/>
          </p:cNvSpPr>
          <p:nvPr/>
        </p:nvSpPr>
        <p:spPr bwMode="auto">
          <a:xfrm>
            <a:off x="0" y="3571876"/>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Określenia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"złożoność co najwyżej </a:t>
            </a:r>
            <a:r>
              <a:rPr kumimoji="0" lang="pl-PL"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O(f(n))"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"złożoność </a:t>
            </a:r>
            <a:r>
              <a:rPr kumimoji="0" lang="pl-PL"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O(f(n))"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są matematycznie równoważne</a:t>
            </a:r>
            <a:r>
              <a:rPr kumimoji="0" lang="pl-PL"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l-P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 name="Obraz 12" descr="n_0 &gt;0\;"/>
          <p:cNvPicPr/>
          <p:nvPr/>
        </p:nvPicPr>
        <p:blipFill>
          <a:blip r:embed="rId5"/>
          <a:srcRect/>
          <a:stretch>
            <a:fillRect/>
          </a:stretch>
        </p:blipFill>
        <p:spPr bwMode="auto">
          <a:xfrm>
            <a:off x="6500826" y="1857364"/>
            <a:ext cx="571504" cy="232093"/>
          </a:xfrm>
          <a:prstGeom prst="rect">
            <a:avLst/>
          </a:prstGeom>
          <a:noFill/>
          <a:ln w="9525">
            <a:noFill/>
            <a:miter lim="800000"/>
            <a:headEnd/>
            <a:tailEnd/>
          </a:ln>
        </p:spPr>
      </p:pic>
      <p:sp>
        <p:nvSpPr>
          <p:cNvPr id="14" name="Prostokąt 13"/>
          <p:cNvSpPr/>
          <p:nvPr/>
        </p:nvSpPr>
        <p:spPr>
          <a:xfrm>
            <a:off x="0" y="4286256"/>
            <a:ext cx="9144000" cy="1754326"/>
          </a:xfrm>
          <a:prstGeom prst="rect">
            <a:avLst/>
          </a:prstGeom>
        </p:spPr>
        <p:txBody>
          <a:bodyPr wrap="square">
            <a:spAutoFit/>
          </a:bodyPr>
          <a:lstStyle/>
          <a:p>
            <a:pPr lvl="0" algn="just" eaLnBrk="0" fontAlgn="base" hangingPunct="0">
              <a:spcBef>
                <a:spcPct val="0"/>
              </a:spcBef>
              <a:spcAft>
                <a:spcPct val="0"/>
              </a:spcAft>
            </a:pPr>
            <a:r>
              <a:rPr lang="pl-PL" dirty="0" smtClean="0">
                <a:latin typeface="Arial" pitchFamily="34" charset="0"/>
                <a:ea typeface="Times New Roman" pitchFamily="18" charset="0"/>
                <a:cs typeface="Arial" pitchFamily="34" charset="0"/>
                <a:sym typeface="Symbol" pitchFamily="18" charset="2"/>
              </a:rPr>
              <a:t>Oznacza to, że funkcje </a:t>
            </a:r>
            <a:r>
              <a:rPr lang="pl-PL" b="1" i="1" dirty="0" smtClean="0">
                <a:latin typeface="Arial" pitchFamily="34" charset="0"/>
                <a:ea typeface="Times New Roman" pitchFamily="18" charset="0"/>
                <a:cs typeface="Arial" pitchFamily="34" charset="0"/>
                <a:sym typeface="Symbol" pitchFamily="18" charset="2"/>
              </a:rPr>
              <a:t>O(n),  O(</a:t>
            </a:r>
            <a:r>
              <a:rPr lang="pl-PL" b="1" i="1" dirty="0" err="1" smtClean="0">
                <a:latin typeface="Arial" pitchFamily="34" charset="0"/>
                <a:ea typeface="Times New Roman" pitchFamily="18" charset="0"/>
                <a:cs typeface="Arial" pitchFamily="34" charset="0"/>
                <a:sym typeface="Symbol" pitchFamily="18" charset="2"/>
              </a:rPr>
              <a:t>n</a:t>
            </a:r>
            <a:r>
              <a:rPr lang="pl-PL" b="1" i="1" baseline="30000" dirty="0" err="1" smtClean="0">
                <a:latin typeface="Arial" pitchFamily="34" charset="0"/>
                <a:ea typeface="Times New Roman" pitchFamily="18" charset="0"/>
                <a:cs typeface="Arial" pitchFamily="34" charset="0"/>
                <a:sym typeface="Symbol" pitchFamily="18" charset="2"/>
              </a:rPr>
              <a:t>c</a:t>
            </a:r>
            <a:r>
              <a:rPr lang="pl-PL" b="1" i="1" dirty="0" smtClean="0">
                <a:latin typeface="Arial" pitchFamily="34" charset="0"/>
                <a:ea typeface="Times New Roman" pitchFamily="18" charset="0"/>
                <a:cs typeface="Arial" pitchFamily="34" charset="0"/>
                <a:sym typeface="Symbol" pitchFamily="18" charset="2"/>
              </a:rPr>
              <a:t>) , O(</a:t>
            </a:r>
            <a:r>
              <a:rPr lang="pl-PL" b="1" i="1" dirty="0" err="1" smtClean="0">
                <a:latin typeface="Arial" pitchFamily="34" charset="0"/>
                <a:ea typeface="Times New Roman" pitchFamily="18" charset="0"/>
                <a:cs typeface="Arial" pitchFamily="34" charset="0"/>
                <a:sym typeface="Symbol" pitchFamily="18" charset="2"/>
              </a:rPr>
              <a:t>c</a:t>
            </a:r>
            <a:r>
              <a:rPr lang="pl-PL" b="1" i="1" baseline="30000" dirty="0" err="1" smtClean="0">
                <a:latin typeface="Arial" pitchFamily="34" charset="0"/>
                <a:ea typeface="Times New Roman" pitchFamily="18" charset="0"/>
                <a:cs typeface="Arial" pitchFamily="34" charset="0"/>
                <a:sym typeface="Symbol" pitchFamily="18" charset="2"/>
              </a:rPr>
              <a:t>n</a:t>
            </a:r>
            <a:r>
              <a:rPr lang="pl-PL" b="1" i="1" dirty="0" smtClean="0">
                <a:latin typeface="Arial" pitchFamily="34" charset="0"/>
                <a:ea typeface="Times New Roman" pitchFamily="18" charset="0"/>
                <a:cs typeface="Arial" pitchFamily="34" charset="0"/>
                <a:sym typeface="Symbol" pitchFamily="18" charset="2"/>
              </a:rPr>
              <a:t>) , O(n!) </a:t>
            </a:r>
            <a:r>
              <a:rPr lang="pl-PL" dirty="0" smtClean="0">
                <a:latin typeface="Arial" pitchFamily="34" charset="0"/>
                <a:ea typeface="Times New Roman" pitchFamily="18" charset="0"/>
                <a:cs typeface="Arial" pitchFamily="34" charset="0"/>
                <a:sym typeface="Symbol" pitchFamily="18" charset="2"/>
              </a:rPr>
              <a:t>są funkcjami asymptotycznie zdominowanymi przez funkcje: </a:t>
            </a:r>
            <a:r>
              <a:rPr lang="pl-PL" b="1" i="1" dirty="0" smtClean="0">
                <a:latin typeface="Arial" pitchFamily="34" charset="0"/>
                <a:ea typeface="Times New Roman" pitchFamily="18" charset="0"/>
                <a:cs typeface="Arial" pitchFamily="34" charset="0"/>
                <a:sym typeface="Symbol" pitchFamily="18" charset="2"/>
              </a:rPr>
              <a:t>F(n) = </a:t>
            </a:r>
            <a:r>
              <a:rPr lang="pl-PL" b="1" i="1" dirty="0" err="1" smtClean="0">
                <a:latin typeface="Arial" pitchFamily="34" charset="0"/>
                <a:ea typeface="Times New Roman" pitchFamily="18" charset="0"/>
                <a:cs typeface="Arial" pitchFamily="34" charset="0"/>
                <a:sym typeface="Symbol" pitchFamily="18" charset="2"/>
              </a:rPr>
              <a:t>n</a:t>
            </a:r>
            <a:r>
              <a:rPr lang="pl-PL" b="1" i="1" dirty="0" smtClean="0">
                <a:latin typeface="Arial" pitchFamily="34" charset="0"/>
                <a:ea typeface="Times New Roman" pitchFamily="18" charset="0"/>
                <a:cs typeface="Arial" pitchFamily="34" charset="0"/>
                <a:sym typeface="Symbol" pitchFamily="18" charset="2"/>
              </a:rPr>
              <a:t>, F(n) = </a:t>
            </a:r>
            <a:r>
              <a:rPr lang="pl-PL" b="1" i="1" dirty="0" err="1" smtClean="0">
                <a:latin typeface="Arial" pitchFamily="34" charset="0"/>
                <a:ea typeface="Times New Roman" pitchFamily="18" charset="0"/>
                <a:cs typeface="Arial" pitchFamily="34" charset="0"/>
                <a:sym typeface="Symbol" pitchFamily="18" charset="2"/>
              </a:rPr>
              <a:t>n</a:t>
            </a:r>
            <a:r>
              <a:rPr lang="pl-PL" b="1" i="1" baseline="30000" dirty="0" err="1" smtClean="0">
                <a:latin typeface="Arial" pitchFamily="34" charset="0"/>
                <a:ea typeface="Times New Roman" pitchFamily="18" charset="0"/>
                <a:cs typeface="Arial" pitchFamily="34" charset="0"/>
                <a:sym typeface="Symbol" pitchFamily="18" charset="2"/>
              </a:rPr>
              <a:t>c</a:t>
            </a:r>
            <a:r>
              <a:rPr lang="pl-PL" b="1" i="1" baseline="30000" dirty="0" smtClean="0">
                <a:latin typeface="Arial" pitchFamily="34" charset="0"/>
                <a:ea typeface="Times New Roman" pitchFamily="18" charset="0"/>
                <a:cs typeface="Arial" pitchFamily="34" charset="0"/>
                <a:sym typeface="Symbol" pitchFamily="18" charset="2"/>
              </a:rPr>
              <a:t> </a:t>
            </a:r>
            <a:r>
              <a:rPr lang="pl-PL" b="1" i="1" dirty="0" smtClean="0">
                <a:latin typeface="Arial" pitchFamily="34" charset="0"/>
                <a:ea typeface="Times New Roman" pitchFamily="18" charset="0"/>
                <a:cs typeface="Arial" pitchFamily="34" charset="0"/>
                <a:sym typeface="Symbol" pitchFamily="18" charset="2"/>
              </a:rPr>
              <a:t>, F(n) = </a:t>
            </a:r>
            <a:r>
              <a:rPr lang="pl-PL" b="1" i="1" dirty="0" err="1" smtClean="0">
                <a:latin typeface="Arial" pitchFamily="34" charset="0"/>
                <a:ea typeface="Times New Roman" pitchFamily="18" charset="0"/>
                <a:cs typeface="Arial" pitchFamily="34" charset="0"/>
                <a:sym typeface="Symbol" pitchFamily="18" charset="2"/>
              </a:rPr>
              <a:t>c</a:t>
            </a:r>
            <a:r>
              <a:rPr lang="pl-PL" b="1" i="1" baseline="30000" dirty="0" err="1" smtClean="0">
                <a:latin typeface="Arial" pitchFamily="34" charset="0"/>
                <a:ea typeface="Times New Roman" pitchFamily="18" charset="0"/>
                <a:cs typeface="Arial" pitchFamily="34" charset="0"/>
                <a:sym typeface="Symbol" pitchFamily="18" charset="2"/>
              </a:rPr>
              <a:t>n</a:t>
            </a:r>
            <a:r>
              <a:rPr lang="pl-PL" b="1" i="1" baseline="30000" dirty="0" smtClean="0">
                <a:latin typeface="Arial" pitchFamily="34" charset="0"/>
                <a:ea typeface="Times New Roman" pitchFamily="18" charset="0"/>
                <a:cs typeface="Arial" pitchFamily="34" charset="0"/>
                <a:sym typeface="Symbol" pitchFamily="18" charset="2"/>
              </a:rPr>
              <a:t> </a:t>
            </a:r>
            <a:r>
              <a:rPr lang="pl-PL" b="1" i="1" dirty="0" smtClean="0">
                <a:latin typeface="Arial" pitchFamily="34" charset="0"/>
                <a:ea typeface="Times New Roman" pitchFamily="18" charset="0"/>
                <a:cs typeface="Arial" pitchFamily="34" charset="0"/>
                <a:sym typeface="Symbol" pitchFamily="18" charset="2"/>
              </a:rPr>
              <a:t>, F(n) = </a:t>
            </a:r>
            <a:r>
              <a:rPr lang="pl-PL" b="1" i="1" dirty="0" err="1" smtClean="0">
                <a:latin typeface="Arial" pitchFamily="34" charset="0"/>
                <a:ea typeface="Times New Roman" pitchFamily="18" charset="0"/>
                <a:cs typeface="Arial" pitchFamily="34" charset="0"/>
                <a:sym typeface="Symbol" pitchFamily="18" charset="2"/>
              </a:rPr>
              <a:t>n</a:t>
            </a:r>
            <a:r>
              <a:rPr lang="pl-PL" b="1" i="1" dirty="0" smtClean="0">
                <a:latin typeface="Arial" pitchFamily="34" charset="0"/>
                <a:ea typeface="Times New Roman" pitchFamily="18" charset="0"/>
                <a:cs typeface="Arial" pitchFamily="34" charset="0"/>
                <a:sym typeface="Symbol" pitchFamily="18" charset="2"/>
              </a:rPr>
              <a:t>!</a:t>
            </a:r>
          </a:p>
          <a:p>
            <a:pPr lvl="0" algn="just" eaLnBrk="0" fontAlgn="base" hangingPunct="0">
              <a:spcBef>
                <a:spcPct val="0"/>
              </a:spcBef>
              <a:spcAft>
                <a:spcPct val="0"/>
              </a:spcAft>
            </a:pPr>
            <a:endParaRPr lang="pl-PL" dirty="0" smtClean="0">
              <a:latin typeface="Arial" pitchFamily="34" charset="0"/>
              <a:cs typeface="Arial" pitchFamily="34" charset="0"/>
              <a:sym typeface="Symbol" pitchFamily="18" charset="2"/>
            </a:endParaRPr>
          </a:p>
          <a:p>
            <a:pPr lvl="0" algn="just" eaLnBrk="0" fontAlgn="base" hangingPunct="0">
              <a:spcBef>
                <a:spcPct val="0"/>
              </a:spcBef>
              <a:spcAft>
                <a:spcPct val="0"/>
              </a:spcAft>
            </a:pPr>
            <a:r>
              <a:rPr lang="pl-PL" dirty="0" smtClean="0">
                <a:latin typeface="Arial" pitchFamily="34" charset="0"/>
                <a:ea typeface="Times New Roman" pitchFamily="18" charset="0"/>
                <a:cs typeface="Arial" pitchFamily="34" charset="0"/>
                <a:sym typeface="Symbol" pitchFamily="18" charset="2"/>
              </a:rPr>
              <a:t>Problemy o złożoności obliczeniowej </a:t>
            </a:r>
            <a:r>
              <a:rPr lang="pl-PL" b="1" i="1" dirty="0" smtClean="0">
                <a:latin typeface="Arial" pitchFamily="34" charset="0"/>
                <a:ea typeface="Times New Roman" pitchFamily="18" charset="0"/>
                <a:cs typeface="Arial" pitchFamily="34" charset="0"/>
                <a:sym typeface="Symbol" pitchFamily="18" charset="2"/>
              </a:rPr>
              <a:t>O(</a:t>
            </a:r>
            <a:r>
              <a:rPr lang="pl-PL" b="1" i="1" dirty="0" err="1" smtClean="0">
                <a:latin typeface="Arial" pitchFamily="34" charset="0"/>
                <a:ea typeface="Times New Roman" pitchFamily="18" charset="0"/>
                <a:cs typeface="Arial" pitchFamily="34" charset="0"/>
                <a:sym typeface="Symbol" pitchFamily="18" charset="2"/>
              </a:rPr>
              <a:t>c</a:t>
            </a:r>
            <a:r>
              <a:rPr lang="pl-PL" b="1" i="1" baseline="30000" dirty="0" err="1" smtClean="0">
                <a:latin typeface="Arial" pitchFamily="34" charset="0"/>
                <a:ea typeface="Times New Roman" pitchFamily="18" charset="0"/>
                <a:cs typeface="Arial" pitchFamily="34" charset="0"/>
                <a:sym typeface="Symbol" pitchFamily="18" charset="2"/>
              </a:rPr>
              <a:t>n</a:t>
            </a:r>
            <a:r>
              <a:rPr lang="pl-PL" b="1" i="1" dirty="0" smtClean="0">
                <a:latin typeface="Arial" pitchFamily="34" charset="0"/>
                <a:ea typeface="Times New Roman" pitchFamily="18" charset="0"/>
                <a:cs typeface="Arial" pitchFamily="34" charset="0"/>
                <a:sym typeface="Symbol" pitchFamily="18" charset="2"/>
              </a:rPr>
              <a:t>) </a:t>
            </a:r>
            <a:r>
              <a:rPr lang="pl-PL" dirty="0" smtClean="0">
                <a:latin typeface="Arial" pitchFamily="34" charset="0"/>
                <a:ea typeface="Times New Roman" pitchFamily="18" charset="0"/>
                <a:cs typeface="Arial" pitchFamily="34" charset="0"/>
                <a:sym typeface="Symbol" pitchFamily="18" charset="2"/>
              </a:rPr>
              <a:t>i</a:t>
            </a:r>
            <a:r>
              <a:rPr lang="pl-PL" b="1" i="1" dirty="0" smtClean="0">
                <a:latin typeface="Arial" pitchFamily="34" charset="0"/>
                <a:ea typeface="Times New Roman" pitchFamily="18" charset="0"/>
                <a:cs typeface="Arial" pitchFamily="34" charset="0"/>
                <a:sym typeface="Symbol" pitchFamily="18" charset="2"/>
              </a:rPr>
              <a:t> O(n!) </a:t>
            </a:r>
            <a:r>
              <a:rPr lang="pl-PL" dirty="0" smtClean="0">
                <a:latin typeface="Arial" pitchFamily="34" charset="0"/>
                <a:ea typeface="Times New Roman" pitchFamily="18" charset="0"/>
                <a:cs typeface="Arial" pitchFamily="34" charset="0"/>
                <a:sym typeface="Symbol" pitchFamily="18" charset="2"/>
              </a:rPr>
              <a:t>zaliczane są do klasy problemów trudnych, a problemy charakteryzujące się złożonością </a:t>
            </a:r>
            <a:r>
              <a:rPr lang="pl-PL" b="1" i="1" dirty="0" smtClean="0">
                <a:latin typeface="Arial" pitchFamily="34" charset="0"/>
                <a:ea typeface="Times New Roman" pitchFamily="18" charset="0"/>
                <a:cs typeface="Arial" pitchFamily="34" charset="0"/>
                <a:sym typeface="Symbol" pitchFamily="18" charset="2"/>
              </a:rPr>
              <a:t>O(</a:t>
            </a:r>
            <a:r>
              <a:rPr lang="pl-PL" b="1" i="1" dirty="0" err="1" smtClean="0">
                <a:latin typeface="Arial" pitchFamily="34" charset="0"/>
                <a:ea typeface="Times New Roman" pitchFamily="18" charset="0"/>
                <a:cs typeface="Arial" pitchFamily="34" charset="0"/>
                <a:sym typeface="Symbol" pitchFamily="18" charset="2"/>
              </a:rPr>
              <a:t>n</a:t>
            </a:r>
            <a:r>
              <a:rPr lang="pl-PL" b="1" i="1" baseline="30000" dirty="0" err="1" smtClean="0">
                <a:latin typeface="Arial" pitchFamily="34" charset="0"/>
                <a:ea typeface="Times New Roman" pitchFamily="18" charset="0"/>
                <a:cs typeface="Arial" pitchFamily="34" charset="0"/>
                <a:sym typeface="Symbol" pitchFamily="18" charset="2"/>
              </a:rPr>
              <a:t>c</a:t>
            </a:r>
            <a:r>
              <a:rPr lang="pl-PL" b="1" i="1" dirty="0" smtClean="0">
                <a:latin typeface="Arial" pitchFamily="34" charset="0"/>
                <a:ea typeface="Times New Roman" pitchFamily="18" charset="0"/>
                <a:cs typeface="Arial" pitchFamily="34" charset="0"/>
                <a:sym typeface="Symbol" pitchFamily="18" charset="2"/>
              </a:rPr>
              <a:t>) </a:t>
            </a:r>
            <a:r>
              <a:rPr lang="pl-PL" dirty="0" smtClean="0">
                <a:latin typeface="Arial" pitchFamily="34" charset="0"/>
                <a:ea typeface="Times New Roman" pitchFamily="18" charset="0"/>
                <a:cs typeface="Arial" pitchFamily="34" charset="0"/>
                <a:sym typeface="Symbol" pitchFamily="18" charset="2"/>
              </a:rPr>
              <a:t>zaliczane </a:t>
            </a:r>
            <a:br>
              <a:rPr lang="pl-PL" dirty="0" smtClean="0">
                <a:latin typeface="Arial" pitchFamily="34" charset="0"/>
                <a:ea typeface="Times New Roman" pitchFamily="18" charset="0"/>
                <a:cs typeface="Arial" pitchFamily="34" charset="0"/>
                <a:sym typeface="Symbol" pitchFamily="18" charset="2"/>
              </a:rPr>
            </a:br>
            <a:r>
              <a:rPr lang="pl-PL" dirty="0" smtClean="0">
                <a:latin typeface="Arial" pitchFamily="34" charset="0"/>
                <a:ea typeface="Times New Roman" pitchFamily="18" charset="0"/>
                <a:cs typeface="Arial" pitchFamily="34" charset="0"/>
                <a:sym typeface="Symbol" pitchFamily="18" charset="2"/>
              </a:rPr>
              <a:t>są do klasy problemów łatwych.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16</a:t>
            </a:fld>
            <a:endParaRPr lang="pl-PL"/>
          </a:p>
        </p:txBody>
      </p:sp>
      <p:graphicFrame>
        <p:nvGraphicFramePr>
          <p:cNvPr id="283654" name="Object 6"/>
          <p:cNvGraphicFramePr>
            <a:graphicFrameLocks noChangeAspect="1"/>
          </p:cNvGraphicFramePr>
          <p:nvPr/>
        </p:nvGraphicFramePr>
        <p:xfrm>
          <a:off x="7072330" y="785794"/>
          <a:ext cx="1000132" cy="732239"/>
        </p:xfrm>
        <a:graphic>
          <a:graphicData uri="http://schemas.openxmlformats.org/presentationml/2006/ole">
            <mc:AlternateContent xmlns:mc="http://schemas.openxmlformats.org/markup-compatibility/2006">
              <mc:Choice xmlns:v="urn:schemas-microsoft-com:vml" Requires="v">
                <p:oleObj spid="_x0000_s306214" name="Równanie" r:id="rId3" imgW="533169" imgH="393529" progId="Equation.3">
                  <p:embed/>
                </p:oleObj>
              </mc:Choice>
              <mc:Fallback>
                <p:oleObj name="Równanie" r:id="rId3" imgW="533169" imgH="39352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2330" y="785794"/>
                        <a:ext cx="1000132" cy="732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55" name="Rectangle 7"/>
          <p:cNvSpPr>
            <a:spLocks noChangeArrowheads="1"/>
          </p:cNvSpPr>
          <p:nvPr/>
        </p:nvSpPr>
        <p:spPr bwMode="auto">
          <a:xfrm>
            <a:off x="0" y="0"/>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rPr>
              <a:t>Przykład  ilustrujący szacowanie złożoności obliczeniowej algorytmu bąbelkowego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Wykaż, że 1 + 2 + 3 + ...+ </a:t>
            </a:r>
            <a:r>
              <a:rPr kumimoji="0" lang="pl-PL" sz="2000" b="0" i="1" u="none" strike="noStrike" cap="none" normalizeH="0" baseline="0" dirty="0" smtClean="0">
                <a:ln>
                  <a:noFill/>
                </a:ln>
                <a:solidFill>
                  <a:schemeClr val="tx1"/>
                </a:solidFill>
                <a:effectLst/>
                <a:latin typeface="Arial" pitchFamily="34" charset="0"/>
                <a:ea typeface="Times New Roman" pitchFamily="18" charset="0"/>
              </a:rPr>
              <a:t>n</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 </a:t>
            </a:r>
            <a:endParaRPr kumimoji="0" lang="pl-PL" sz="2000" b="0" i="0" u="none" strike="noStrike" cap="none" normalizeH="0" baseline="0" dirty="0" smtClean="0">
              <a:ln>
                <a:noFill/>
              </a:ln>
              <a:solidFill>
                <a:schemeClr val="tx1"/>
              </a:solidFill>
              <a:effectLst/>
              <a:latin typeface="Arial" pitchFamily="34" charset="0"/>
            </a:endParaRPr>
          </a:p>
        </p:txBody>
      </p:sp>
      <p:grpSp>
        <p:nvGrpSpPr>
          <p:cNvPr id="19" name="Grupa 18"/>
          <p:cNvGrpSpPr/>
          <p:nvPr/>
        </p:nvGrpSpPr>
        <p:grpSpPr>
          <a:xfrm>
            <a:off x="0" y="1928802"/>
            <a:ext cx="8957436" cy="3929089"/>
            <a:chOff x="186564" y="1142984"/>
            <a:chExt cx="8957436" cy="3929089"/>
          </a:xfrm>
        </p:grpSpPr>
        <p:sp>
          <p:nvSpPr>
            <p:cNvPr id="283658" name="Rectangle 10"/>
            <p:cNvSpPr>
              <a:spLocks noChangeArrowheads="1"/>
            </p:cNvSpPr>
            <p:nvPr/>
          </p:nvSpPr>
          <p:spPr bwMode="auto">
            <a:xfrm>
              <a:off x="214282" y="2786058"/>
              <a:ext cx="800105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rPr>
                <a:t>to dla </a:t>
              </a:r>
              <a:r>
                <a:rPr kumimoji="0" lang="pl-PL" sz="2000" b="0" i="1" u="none" strike="noStrike" cap="none" normalizeH="0" baseline="0" dirty="0" smtClean="0">
                  <a:ln>
                    <a:noFill/>
                  </a:ln>
                  <a:solidFill>
                    <a:schemeClr val="tx1"/>
                  </a:solidFill>
                  <a:effectLst/>
                  <a:latin typeface="Arial" pitchFamily="34" charset="0"/>
                  <a:ea typeface="Times New Roman" pitchFamily="18" charset="0"/>
                </a:rPr>
                <a:t>n </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1" u="none" strike="noStrike" cap="none" normalizeH="0" baseline="0" dirty="0" smtClean="0">
                  <a:ln>
                    <a:noFill/>
                  </a:ln>
                  <a:solidFill>
                    <a:schemeClr val="tx1"/>
                  </a:solidFill>
                  <a:effectLst/>
                  <a:latin typeface="Arial" pitchFamily="34" charset="0"/>
                  <a:ea typeface="Times New Roman" pitchFamily="18" charset="0"/>
                </a:rPr>
                <a:t>k </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rPr>
                <a:t>1 + 2 + 3 + ...+ </a:t>
              </a:r>
              <a:r>
                <a:rPr kumimoji="0" lang="pl-PL" sz="2000" b="0" i="1" u="none" strike="noStrike" cap="none" normalizeH="0" baseline="0" dirty="0" smtClean="0">
                  <a:ln>
                    <a:noFill/>
                  </a:ln>
                  <a:solidFill>
                    <a:schemeClr val="tx1"/>
                  </a:solidFill>
                  <a:effectLst/>
                  <a:latin typeface="Arial" pitchFamily="34" charset="0"/>
                  <a:ea typeface="Times New Roman" pitchFamily="18" charset="0"/>
                </a:rPr>
                <a:t>k </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rPr>
                <a:t>k</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+ 1) =</a:t>
              </a:r>
              <a:endParaRPr kumimoji="0" lang="pl-PL" sz="2000" b="0" i="0" u="none" strike="noStrike" cap="none" normalizeH="0" baseline="0" dirty="0" smtClean="0">
                <a:ln>
                  <a:noFill/>
                </a:ln>
                <a:solidFill>
                  <a:schemeClr val="tx1"/>
                </a:solidFill>
                <a:effectLst/>
                <a:latin typeface="Arial" pitchFamily="34" charset="0"/>
              </a:endParaRPr>
            </a:p>
          </p:txBody>
        </p:sp>
        <p:grpSp>
          <p:nvGrpSpPr>
            <p:cNvPr id="18" name="Grupa 17"/>
            <p:cNvGrpSpPr/>
            <p:nvPr/>
          </p:nvGrpSpPr>
          <p:grpSpPr>
            <a:xfrm>
              <a:off x="186564" y="1142984"/>
              <a:ext cx="8957436" cy="3929089"/>
              <a:chOff x="0" y="1142984"/>
              <a:chExt cx="8957436" cy="3929089"/>
            </a:xfrm>
          </p:grpSpPr>
          <p:sp>
            <p:nvSpPr>
              <p:cNvPr id="283656" name="Rectangle 8"/>
              <p:cNvSpPr>
                <a:spLocks noChangeArrowheads="1"/>
              </p:cNvSpPr>
              <p:nvPr/>
            </p:nvSpPr>
            <p:spPr bwMode="auto">
              <a:xfrm>
                <a:off x="0" y="1142984"/>
                <a:ext cx="338746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rPr>
                  <a:t>Dowód  indukcyjny: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err="1" smtClean="0">
                    <a:ln>
                      <a:noFill/>
                    </a:ln>
                    <a:solidFill>
                      <a:schemeClr val="tx1"/>
                    </a:solidFill>
                    <a:effectLst/>
                    <a:latin typeface="Arial" pitchFamily="34" charset="0"/>
                    <a:ea typeface="Times New Roman" pitchFamily="18" charset="0"/>
                  </a:rPr>
                  <a:t>1</a:t>
                </a:r>
                <a:r>
                  <a:rPr kumimoji="0" lang="pl-PL" sz="2000" b="0" i="0" u="none" strike="noStrike" cap="none" normalizeH="0" baseline="30000" dirty="0" err="1" smtClean="0">
                    <a:ln>
                      <a:noFill/>
                    </a:ln>
                    <a:solidFill>
                      <a:schemeClr val="tx1"/>
                    </a:solidFill>
                    <a:effectLst/>
                    <a:latin typeface="Arial" pitchFamily="34" charset="0"/>
                    <a:ea typeface="Times New Roman" pitchFamily="18" charset="0"/>
                  </a:rPr>
                  <a:t>o</a:t>
                </a:r>
                <a:r>
                  <a:rPr kumimoji="0" lang="pl-PL" sz="2000" b="0" i="0" u="none" strike="noStrike" cap="none" normalizeH="0" baseline="30000" dirty="0" smtClean="0">
                    <a:ln>
                      <a:noFill/>
                    </a:ln>
                    <a:solidFill>
                      <a:schemeClr val="tx1"/>
                    </a:solidFill>
                    <a:effectLst/>
                    <a:latin typeface="Arial" pitchFamily="34" charset="0"/>
                    <a:ea typeface="Times New Roman" pitchFamily="18" charset="0"/>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rPr>
                  <a:t>n</a:t>
                </a:r>
                <a:r>
                  <a:rPr kumimoji="0" lang="pl-PL" sz="2000" b="0" i="0" u="none" strike="noStrike" cap="none" normalizeH="0" baseline="0" dirty="0" err="1" smtClean="0">
                    <a:ln>
                      <a:noFill/>
                    </a:ln>
                    <a:solidFill>
                      <a:schemeClr val="tx1"/>
                    </a:solidFill>
                    <a:effectLst/>
                    <a:latin typeface="Arial" pitchFamily="34" charset="0"/>
                    <a:ea typeface="Times New Roman" pitchFamily="18" charset="0"/>
                  </a:rPr>
                  <a:t>=1</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wówczas	1 = </a:t>
                </a:r>
                <a:endParaRPr kumimoji="0" lang="pl-PL" sz="2000" b="0" i="0" u="none" strike="noStrike" cap="none" normalizeH="0" baseline="0" dirty="0" smtClean="0">
                  <a:ln>
                    <a:noFill/>
                  </a:ln>
                  <a:solidFill>
                    <a:schemeClr val="tx1"/>
                  </a:solidFill>
                  <a:effectLst/>
                  <a:latin typeface="Arial" pitchFamily="34" charset="0"/>
                </a:endParaRPr>
              </a:p>
            </p:txBody>
          </p:sp>
          <p:grpSp>
            <p:nvGrpSpPr>
              <p:cNvPr id="17" name="Grupa 16"/>
              <p:cNvGrpSpPr/>
              <p:nvPr/>
            </p:nvGrpSpPr>
            <p:grpSpPr>
              <a:xfrm>
                <a:off x="0" y="1643050"/>
                <a:ext cx="8429652" cy="3429023"/>
                <a:chOff x="0" y="1643050"/>
                <a:chExt cx="8429652" cy="3429023"/>
              </a:xfrm>
            </p:grpSpPr>
            <p:graphicFrame>
              <p:nvGraphicFramePr>
                <p:cNvPr id="283653" name="Object 5"/>
                <p:cNvGraphicFramePr>
                  <a:graphicFrameLocks noChangeAspect="1"/>
                </p:cNvGraphicFramePr>
                <p:nvPr/>
              </p:nvGraphicFramePr>
              <p:xfrm>
                <a:off x="3286116" y="1643050"/>
                <a:ext cx="857256" cy="675913"/>
              </p:xfrm>
              <a:graphic>
                <a:graphicData uri="http://schemas.openxmlformats.org/presentationml/2006/ole">
                  <mc:AlternateContent xmlns:mc="http://schemas.openxmlformats.org/markup-compatibility/2006">
                    <mc:Choice xmlns:v="urn:schemas-microsoft-com:vml" Requires="v">
                      <p:oleObj spid="_x0000_s306215" name="Równanie" r:id="rId5" imgW="495085" imgH="393529" progId="Equation.3">
                        <p:embed/>
                      </p:oleObj>
                    </mc:Choice>
                    <mc:Fallback>
                      <p:oleObj name="Równanie" r:id="rId5" imgW="495085"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16" y="1643050"/>
                              <a:ext cx="857256" cy="67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3652" name="Object 4"/>
                <p:cNvGraphicFramePr>
                  <a:graphicFrameLocks noChangeAspect="1"/>
                </p:cNvGraphicFramePr>
                <p:nvPr/>
              </p:nvGraphicFramePr>
              <p:xfrm>
                <a:off x="4714876" y="2214554"/>
                <a:ext cx="1033009" cy="756310"/>
              </p:xfrm>
              <a:graphic>
                <a:graphicData uri="http://schemas.openxmlformats.org/presentationml/2006/ole">
                  <mc:AlternateContent xmlns:mc="http://schemas.openxmlformats.org/markup-compatibility/2006">
                    <mc:Choice xmlns:v="urn:schemas-microsoft-com:vml" Requires="v">
                      <p:oleObj spid="_x0000_s306216" name="Równanie" r:id="rId7" imgW="533169" imgH="393529" progId="Equation.3">
                        <p:embed/>
                      </p:oleObj>
                    </mc:Choice>
                    <mc:Fallback>
                      <p:oleObj name="Równanie" r:id="rId7" imgW="533169" imgH="393529"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4876" y="2214554"/>
                              <a:ext cx="1033009" cy="756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3651" name="Object 3"/>
                <p:cNvGraphicFramePr>
                  <a:graphicFrameLocks noChangeAspect="1"/>
                </p:cNvGraphicFramePr>
                <p:nvPr/>
              </p:nvGraphicFramePr>
              <p:xfrm>
                <a:off x="3214678" y="3214686"/>
                <a:ext cx="1585575" cy="785818"/>
              </p:xfrm>
              <a:graphic>
                <a:graphicData uri="http://schemas.openxmlformats.org/presentationml/2006/ole">
                  <mc:AlternateContent xmlns:mc="http://schemas.openxmlformats.org/markup-compatibility/2006">
                    <mc:Choice xmlns:v="urn:schemas-microsoft-com:vml" Requires="v">
                      <p:oleObj spid="_x0000_s306217" name="Równanie" r:id="rId9" imgW="863225" imgH="393529" progId="Equation.3">
                        <p:embed/>
                      </p:oleObj>
                    </mc:Choice>
                    <mc:Fallback>
                      <p:oleObj name="Równanie" r:id="rId9" imgW="863225" imgH="393529"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78" y="3214686"/>
                              <a:ext cx="158557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3650" name="Object 2"/>
                <p:cNvGraphicFramePr>
                  <a:graphicFrameLocks noChangeAspect="1"/>
                </p:cNvGraphicFramePr>
                <p:nvPr/>
              </p:nvGraphicFramePr>
              <p:xfrm>
                <a:off x="0" y="4286256"/>
                <a:ext cx="1000101" cy="732217"/>
              </p:xfrm>
              <a:graphic>
                <a:graphicData uri="http://schemas.openxmlformats.org/presentationml/2006/ole">
                  <mc:AlternateContent xmlns:mc="http://schemas.openxmlformats.org/markup-compatibility/2006">
                    <mc:Choice xmlns:v="urn:schemas-microsoft-com:vml" Requires="v">
                      <p:oleObj spid="_x0000_s306218" name="Równanie" r:id="rId11" imgW="533169" imgH="393529" progId="Equation.3">
                        <p:embed/>
                      </p:oleObj>
                    </mc:Choice>
                    <mc:Fallback>
                      <p:oleObj name="Równanie" r:id="rId11" imgW="533169" imgH="393529"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286256"/>
                              <a:ext cx="1000101" cy="732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3649" name="Object 1"/>
                <p:cNvGraphicFramePr>
                  <a:graphicFrameLocks noChangeAspect="1"/>
                </p:cNvGraphicFramePr>
                <p:nvPr/>
              </p:nvGraphicFramePr>
              <p:xfrm>
                <a:off x="2000231" y="4299600"/>
                <a:ext cx="1714513" cy="772473"/>
              </p:xfrm>
              <a:graphic>
                <a:graphicData uri="http://schemas.openxmlformats.org/presentationml/2006/ole">
                  <mc:AlternateContent xmlns:mc="http://schemas.openxmlformats.org/markup-compatibility/2006">
                    <mc:Choice xmlns:v="urn:schemas-microsoft-com:vml" Requires="v">
                      <p:oleObj spid="_x0000_s306219" name="Równanie" r:id="rId13" imgW="863225" imgH="393529" progId="Equation.3">
                        <p:embed/>
                      </p:oleObj>
                    </mc:Choice>
                    <mc:Fallback>
                      <p:oleObj name="Równanie" r:id="rId13" imgW="863225" imgH="393529"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0231" y="4299600"/>
                              <a:ext cx="1714513" cy="772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57" name="Rectangle 9"/>
                <p:cNvSpPr>
                  <a:spLocks noChangeArrowheads="1"/>
                </p:cNvSpPr>
                <p:nvPr/>
              </p:nvSpPr>
              <p:spPr bwMode="auto">
                <a:xfrm>
                  <a:off x="0" y="2071678"/>
                  <a:ext cx="480772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err="1" smtClean="0">
                      <a:ln>
                        <a:noFill/>
                      </a:ln>
                      <a:solidFill>
                        <a:schemeClr val="tx1"/>
                      </a:solidFill>
                      <a:effectLst/>
                      <a:latin typeface="Arial" pitchFamily="34" charset="0"/>
                      <a:ea typeface="Times New Roman" pitchFamily="18" charset="0"/>
                    </a:rPr>
                    <a:t>2</a:t>
                  </a:r>
                  <a:r>
                    <a:rPr kumimoji="0" lang="pl-PL" sz="2000" b="0" i="0" u="none" strike="noStrike" cap="none" normalizeH="0" baseline="30000" dirty="0" err="1" smtClean="0">
                      <a:ln>
                        <a:noFill/>
                      </a:ln>
                      <a:solidFill>
                        <a:schemeClr val="tx1"/>
                      </a:solidFill>
                      <a:effectLst/>
                      <a:latin typeface="Arial" pitchFamily="34" charset="0"/>
                      <a:ea typeface="Times New Roman" pitchFamily="18" charset="0"/>
                    </a:rPr>
                    <a:t>o</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rPr>
                    <a:t>n=k</a:t>
                  </a:r>
                  <a:r>
                    <a:rPr kumimoji="0" lang="pl-PL" sz="2000" b="0" i="1"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wówczas   1 + 2 + 3 + ...+ </a:t>
                  </a:r>
                  <a:r>
                    <a:rPr kumimoji="0" lang="pl-PL" sz="2000" b="0" i="1" u="none" strike="noStrike" cap="none" normalizeH="0" baseline="0" dirty="0" smtClean="0">
                      <a:ln>
                        <a:noFill/>
                      </a:ln>
                      <a:solidFill>
                        <a:schemeClr val="tx1"/>
                      </a:solidFill>
                      <a:effectLst/>
                      <a:latin typeface="Arial" pitchFamily="34" charset="0"/>
                      <a:ea typeface="Times New Roman" pitchFamily="18" charset="0"/>
                    </a:rPr>
                    <a:t>k</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 </a:t>
                  </a:r>
                  <a:endParaRPr kumimoji="0" lang="pl-PL" sz="2000" b="0" i="0" u="none" strike="noStrike" cap="none" normalizeH="0" baseline="0" dirty="0" smtClean="0">
                    <a:ln>
                      <a:noFill/>
                    </a:ln>
                    <a:solidFill>
                      <a:schemeClr val="tx1"/>
                    </a:solidFill>
                    <a:effectLst/>
                    <a:latin typeface="Arial" pitchFamily="34" charset="0"/>
                  </a:endParaRPr>
                </a:p>
              </p:txBody>
            </p:sp>
            <p:sp>
              <p:nvSpPr>
                <p:cNvPr id="283659" name="Rectangle 11"/>
                <p:cNvSpPr>
                  <a:spLocks noChangeArrowheads="1"/>
                </p:cNvSpPr>
                <p:nvPr/>
              </p:nvSpPr>
              <p:spPr bwMode="auto">
                <a:xfrm>
                  <a:off x="5357818" y="3357562"/>
                  <a:ext cx="307183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rPr>
                    <a:t>(teza indukcyjna)  stąd     </a:t>
                  </a:r>
                  <a:endParaRPr kumimoji="0" lang="pl-PL" b="1" i="0" u="none" strike="noStrike" cap="none" normalizeH="0" baseline="0" dirty="0" smtClean="0">
                    <a:ln>
                      <a:noFill/>
                    </a:ln>
                    <a:solidFill>
                      <a:schemeClr val="tx1"/>
                    </a:solidFill>
                    <a:effectLst/>
                    <a:latin typeface="Arial" pitchFamily="34" charset="0"/>
                  </a:endParaRPr>
                </a:p>
              </p:txBody>
            </p:sp>
            <p:sp>
              <p:nvSpPr>
                <p:cNvPr id="283660" name="Rectangle 12"/>
                <p:cNvSpPr>
                  <a:spLocks noChangeArrowheads="1"/>
                </p:cNvSpPr>
                <p:nvPr/>
              </p:nvSpPr>
              <p:spPr bwMode="auto">
                <a:xfrm>
                  <a:off x="857224" y="4500570"/>
                  <a:ext cx="135732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1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0" u="none" strike="noStrike" cap="none" normalizeH="0" baseline="0" dirty="0" err="1" smtClean="0">
                      <a:ln>
                        <a:noFill/>
                      </a:ln>
                      <a:solidFill>
                        <a:schemeClr val="tx1"/>
                      </a:solidFill>
                      <a:effectLst/>
                      <a:latin typeface="Arial" pitchFamily="34" charset="0"/>
                      <a:ea typeface="Times New Roman" pitchFamily="18" charset="0"/>
                    </a:rPr>
                    <a:t>k+1</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 </a:t>
                  </a:r>
                  <a:endParaRPr kumimoji="0" lang="pl-PL" sz="2000" b="0" i="0" u="none" strike="noStrike" cap="none" normalizeH="0" baseline="0" dirty="0" smtClean="0">
                    <a:ln>
                      <a:noFill/>
                    </a:ln>
                    <a:solidFill>
                      <a:schemeClr val="tx1"/>
                    </a:solidFill>
                    <a:effectLst/>
                    <a:latin typeface="Arial" pitchFamily="34" charset="0"/>
                  </a:endParaRPr>
                </a:p>
              </p:txBody>
            </p:sp>
            <p:sp>
              <p:nvSpPr>
                <p:cNvPr id="283661" name="Rectangle 13"/>
                <p:cNvSpPr>
                  <a:spLocks noChangeArrowheads="1"/>
                </p:cNvSpPr>
                <p:nvPr/>
              </p:nvSpPr>
              <p:spPr bwMode="auto">
                <a:xfrm>
                  <a:off x="3857620" y="4500570"/>
                  <a:ext cx="78581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0" u="none" strike="noStrike" cap="none" normalizeH="0" baseline="0" dirty="0" err="1" smtClean="0">
                      <a:ln>
                        <a:noFill/>
                      </a:ln>
                      <a:solidFill>
                        <a:schemeClr val="tx1"/>
                      </a:solidFill>
                      <a:effectLst/>
                      <a:latin typeface="Arial" pitchFamily="34" charset="0"/>
                      <a:ea typeface="Times New Roman" pitchFamily="18" charset="0"/>
                    </a:rPr>
                    <a:t>cnd</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a:t>
                  </a:r>
                  <a:endParaRPr kumimoji="0" lang="pl-PL" sz="2000" b="0" i="0" u="none" strike="noStrike" cap="none" normalizeH="0" baseline="0" dirty="0" smtClean="0">
                    <a:ln>
                      <a:noFill/>
                    </a:ln>
                    <a:solidFill>
                      <a:schemeClr val="tx1"/>
                    </a:solidFill>
                    <a:effectLst/>
                    <a:latin typeface="Arial" pitchFamily="34" charset="0"/>
                  </a:endParaRPr>
                </a:p>
              </p:txBody>
            </p:sp>
          </p:grpSp>
          <p:sp>
            <p:nvSpPr>
              <p:cNvPr id="16" name="Prostokąt 15"/>
              <p:cNvSpPr/>
              <p:nvPr/>
            </p:nvSpPr>
            <p:spPr>
              <a:xfrm>
                <a:off x="6286512" y="2357430"/>
                <a:ext cx="2670924" cy="369332"/>
              </a:xfrm>
              <a:prstGeom prst="rect">
                <a:avLst/>
              </a:prstGeom>
            </p:spPr>
            <p:txBody>
              <a:bodyPr wrap="none">
                <a:spAutoFit/>
              </a:bodyPr>
              <a:lstStyle/>
              <a:p>
                <a:pPr lvl="0" fontAlgn="base">
                  <a:spcBef>
                    <a:spcPct val="0"/>
                  </a:spcBef>
                  <a:spcAft>
                    <a:spcPct val="0"/>
                  </a:spcAft>
                </a:pPr>
                <a:r>
                  <a:rPr lang="pl-PL" sz="1050" dirty="0" smtClean="0">
                    <a:latin typeface="Arial" pitchFamily="34" charset="0"/>
                    <a:ea typeface="Times New Roman" pitchFamily="18" charset="0"/>
                  </a:rPr>
                  <a:t> </a:t>
                </a:r>
                <a:r>
                  <a:rPr lang="pl-PL" b="1" dirty="0" smtClean="0">
                    <a:latin typeface="Arial" pitchFamily="34" charset="0"/>
                    <a:ea typeface="Times New Roman" pitchFamily="18" charset="0"/>
                  </a:rPr>
                  <a:t>(założenie indukcyjne)</a:t>
                </a:r>
                <a:endParaRPr lang="pl-PL" b="1" dirty="0" smtClean="0">
                  <a:latin typeface="Arial" pitchFamily="34" charset="0"/>
                </a:endParaRPr>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17</a:t>
            </a:fld>
            <a:endParaRPr lang="pl-PL"/>
          </a:p>
        </p:txBody>
      </p:sp>
      <p:sp>
        <p:nvSpPr>
          <p:cNvPr id="208898" name="Rectangle 2"/>
          <p:cNvSpPr>
            <a:spLocks noChangeArrowheads="1"/>
          </p:cNvSpPr>
          <p:nvPr/>
        </p:nvSpPr>
        <p:spPr bwMode="auto">
          <a:xfrm>
            <a:off x="0" y="0"/>
            <a:ext cx="91440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rPr>
              <a:t>Problem sortowania</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Dany jest zbiór: {7,5,6,1,3,4,2,9,8,10}. Zbiór ten należy uporządkować (posortować) od najmniejszego do największego elementu, tzn. {1,2,3,4,5,6,7,8,9, 0}. Ile, w najgorszym przypadku, należy dokonać elementarnych porównań i przestawień elementów zbioru, aby go uporządkować? </a:t>
            </a:r>
            <a:r>
              <a:rPr lang="pl-PL" dirty="0" err="1" smtClean="0">
                <a:latin typeface="Arial" pitchFamily="34" charset="0"/>
                <a:ea typeface="Times New Roman" pitchFamily="18" charset="0"/>
              </a:rPr>
              <a:t>W</a:t>
            </a:r>
            <a:r>
              <a:rPr kumimoji="0" lang="pl-PL" b="0" i="0" u="none" strike="noStrike" cap="none" normalizeH="0" baseline="0" dirty="0" err="1" smtClean="0">
                <a:ln>
                  <a:noFill/>
                </a:ln>
                <a:solidFill>
                  <a:schemeClr val="tx1"/>
                </a:solidFill>
                <a:effectLst/>
                <a:latin typeface="Arial" pitchFamily="34" charset="0"/>
                <a:ea typeface="Times New Roman" pitchFamily="18" charset="0"/>
              </a:rPr>
              <a:t>g</a:t>
            </a:r>
            <a:r>
              <a:rPr kumimoji="0" lang="pl-PL" b="0" i="0" u="none" strike="noStrike" cap="none" normalizeH="0" baseline="0" dirty="0" smtClean="0">
                <a:ln>
                  <a:noFill/>
                </a:ln>
                <a:solidFill>
                  <a:schemeClr val="tx1"/>
                </a:solidFill>
                <a:effectLst/>
                <a:latin typeface="Arial" pitchFamily="34" charset="0"/>
                <a:ea typeface="Times New Roman" pitchFamily="18" charset="0"/>
              </a:rPr>
              <a:t>. algorytmu „bąbelkowego” (patrz poniższy przykład) liczba ta nie przekracza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 </a:t>
            </a:r>
            <a:endParaRPr kumimoji="0" lang="pl-PL" b="0" i="0" u="none" strike="noStrike" cap="none" normalizeH="0" baseline="0" dirty="0" smtClean="0">
              <a:ln>
                <a:noFill/>
              </a:ln>
              <a:solidFill>
                <a:schemeClr val="tx1"/>
              </a:solidFill>
              <a:effectLst/>
              <a:latin typeface="Arial" pitchFamily="34" charset="0"/>
            </a:endParaRPr>
          </a:p>
        </p:txBody>
      </p:sp>
      <p:graphicFrame>
        <p:nvGraphicFramePr>
          <p:cNvPr id="208897" name="Object 1"/>
          <p:cNvGraphicFramePr>
            <a:graphicFrameLocks noChangeAspect="1"/>
          </p:cNvGraphicFramePr>
          <p:nvPr/>
        </p:nvGraphicFramePr>
        <p:xfrm>
          <a:off x="1643042" y="1428736"/>
          <a:ext cx="952506" cy="714380"/>
        </p:xfrm>
        <a:graphic>
          <a:graphicData uri="http://schemas.openxmlformats.org/presentationml/2006/ole">
            <mc:AlternateContent xmlns:mc="http://schemas.openxmlformats.org/markup-compatibility/2006">
              <mc:Choice xmlns:v="urn:schemas-microsoft-com:vml" Requires="v">
                <p:oleObj spid="_x0000_s208903" name="Równanie" r:id="rId3" imgW="609600" imgH="457200" progId="Equation.3">
                  <p:embed/>
                </p:oleObj>
              </mc:Choice>
              <mc:Fallback>
                <p:oleObj name="Równanie" r:id="rId3" imgW="609600" imgH="457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1428736"/>
                        <a:ext cx="952506"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Prostokąt 6"/>
          <p:cNvSpPr/>
          <p:nvPr/>
        </p:nvSpPr>
        <p:spPr>
          <a:xfrm>
            <a:off x="0" y="2071678"/>
            <a:ext cx="8929718" cy="369332"/>
          </a:xfrm>
          <a:prstGeom prst="rect">
            <a:avLst/>
          </a:prstGeom>
        </p:spPr>
        <p:txBody>
          <a:bodyPr wrap="square">
            <a:spAutoFit/>
          </a:bodyPr>
          <a:lstStyle/>
          <a:p>
            <a:pPr lvl="0" algn="just" fontAlgn="base">
              <a:spcBef>
                <a:spcPct val="0"/>
              </a:spcBef>
              <a:spcAft>
                <a:spcPct val="0"/>
              </a:spcAft>
            </a:pPr>
            <a:r>
              <a:rPr lang="pl-PL" b="1" dirty="0" smtClean="0">
                <a:latin typeface="Arial" pitchFamily="34" charset="0"/>
                <a:ea typeface="Times New Roman" pitchFamily="18" charset="0"/>
                <a:cs typeface="Arial" pitchFamily="34" charset="0"/>
              </a:rPr>
              <a:t>Złożoności obliczeniową tego problemu określa funkcja O(</a:t>
            </a:r>
            <a:r>
              <a:rPr lang="pl-PL" b="1" i="1" dirty="0" err="1" smtClean="0">
                <a:latin typeface="Arial" pitchFamily="34" charset="0"/>
                <a:ea typeface="Times New Roman" pitchFamily="18" charset="0"/>
                <a:cs typeface="Arial" pitchFamily="34" charset="0"/>
              </a:rPr>
              <a:t>n</a:t>
            </a:r>
            <a:r>
              <a:rPr lang="pl-PL" b="1" i="1" baseline="30000" dirty="0" err="1" smtClean="0">
                <a:latin typeface="Arial" pitchFamily="34" charset="0"/>
                <a:ea typeface="Times New Roman" pitchFamily="18" charset="0"/>
                <a:cs typeface="Arial" pitchFamily="34" charset="0"/>
              </a:rPr>
              <a:t>2</a:t>
            </a:r>
            <a:r>
              <a:rPr lang="pl-PL" b="1" dirty="0" smtClean="0">
                <a:latin typeface="Arial" pitchFamily="34" charset="0"/>
                <a:ea typeface="Times New Roman" pitchFamily="18" charset="0"/>
                <a:cs typeface="Arial" pitchFamily="34" charset="0"/>
              </a:rPr>
              <a:t>).</a:t>
            </a:r>
            <a:endParaRPr lang="pl-PL" b="1" dirty="0" smtClean="0">
              <a:latin typeface="Arial" pitchFamily="34" charset="0"/>
              <a:cs typeface="Arial" pitchFamily="34" charset="0"/>
            </a:endParaRPr>
          </a:p>
        </p:txBody>
      </p:sp>
      <p:sp>
        <p:nvSpPr>
          <p:cNvPr id="3" name="Rectangle 2"/>
          <p:cNvSpPr>
            <a:spLocks noChangeArrowheads="1"/>
          </p:cNvSpPr>
          <p:nvPr/>
        </p:nvSpPr>
        <p:spPr bwMode="auto">
          <a:xfrm>
            <a:off x="0" y="2500306"/>
            <a:ext cx="9144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Algorytm bąbelkowy </a:t>
            </a:r>
            <a:endParaRPr kumimoji="0" lang="pl-PL" b="1"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Ciąg wejściowy (4,2,5,1,7) należy posortować od najmniejszego do największego elementu. Porównywanie  parami kolejnych elementów ciągu powoduje „wypłynięcie największego bąbelka". Liczba porównań w każdy wierszu jest o jeden mniejsza od ilości elementów wymagających posortowania – w rozważanym przypadku liczby te składają się na sumę 4 + 3 + 2 + 1. Oznacza to, ze dla posortowania </a:t>
            </a:r>
            <a:r>
              <a:rPr kumimoji="0" lang="pl-PL" b="0" i="0" u="none" strike="noStrike" cap="none" normalizeH="0" baseline="0" dirty="0" err="1" smtClean="0">
                <a:ln>
                  <a:noFill/>
                </a:ln>
                <a:solidFill>
                  <a:schemeClr val="tx1"/>
                </a:solidFill>
                <a:effectLst/>
                <a:latin typeface="Arial" pitchFamily="34" charset="0"/>
                <a:ea typeface="Times New Roman" pitchFamily="18" charset="0"/>
              </a:rPr>
              <a:t>ciagu</a:t>
            </a:r>
            <a:r>
              <a:rPr kumimoji="0" lang="pl-PL" b="0" i="0" u="none" strike="noStrike" cap="none" normalizeH="0" baseline="0" dirty="0" smtClean="0">
                <a:ln>
                  <a:noFill/>
                </a:ln>
                <a:solidFill>
                  <a:schemeClr val="tx1"/>
                </a:solidFill>
                <a:effectLst/>
                <a:latin typeface="Arial" pitchFamily="34" charset="0"/>
                <a:ea typeface="Times New Roman" pitchFamily="18" charset="0"/>
              </a:rPr>
              <a:t> n elementowego potrzeba 1 + 2 +…+ </a:t>
            </a:r>
            <a:r>
              <a:rPr kumimoji="0" lang="pl-PL" b="0" i="0" u="none" strike="noStrike" cap="none" normalizeH="0" baseline="0" dirty="0" err="1" smtClean="0">
                <a:ln>
                  <a:noFill/>
                </a:ln>
                <a:solidFill>
                  <a:schemeClr val="tx1"/>
                </a:solidFill>
                <a:effectLst/>
                <a:latin typeface="Arial" pitchFamily="34" charset="0"/>
                <a:ea typeface="Times New Roman" pitchFamily="18" charset="0"/>
              </a:rPr>
              <a:t>n-1</a:t>
            </a:r>
            <a:r>
              <a:rPr kumimoji="0" lang="pl-PL" b="0" i="0" u="none" strike="noStrike" cap="none" normalizeH="0" baseline="0" dirty="0" smtClean="0">
                <a:ln>
                  <a:noFill/>
                </a:ln>
                <a:solidFill>
                  <a:schemeClr val="tx1"/>
                </a:solidFill>
                <a:effectLst/>
                <a:latin typeface="Arial" pitchFamily="34" charset="0"/>
                <a:ea typeface="Times New Roman" pitchFamily="18" charset="0"/>
              </a:rPr>
              <a:t> operacji.</a:t>
            </a:r>
            <a:endParaRPr kumimoji="0" lang="pl-PL" b="0" i="0" u="none" strike="noStrike" cap="none" normalizeH="0" baseline="0" dirty="0" smtClean="0">
              <a:ln>
                <a:noFill/>
              </a:ln>
              <a:solidFill>
                <a:schemeClr val="tx1"/>
              </a:solidFill>
              <a:effectLst/>
              <a:latin typeface="Arial" pitchFamily="34" charset="0"/>
            </a:endParaRPr>
          </a:p>
        </p:txBody>
      </p:sp>
      <p:pic>
        <p:nvPicPr>
          <p:cNvPr id="9" name="Obraz 8" descr="&#10;[\underbrace{\color{Red}4,2}_{4 &gt; 2},5,1,7] \rightarrow&#10;[2,\underbrace{\color{OliveGreen}4,5}_{4 &lt; 5},1,7] \rightarrow&#10;[2,4,\underbrace{\color{Red}5,1}_{5 &gt; 1},7] \rightarrow&#10;[2,4,1,\underbrace{\color{OliveGreen}5,7}_{5 &lt; 7}]&#10;"/>
          <p:cNvPicPr/>
          <p:nvPr/>
        </p:nvPicPr>
        <p:blipFill>
          <a:blip r:embed="rId5"/>
          <a:srcRect/>
          <a:stretch>
            <a:fillRect/>
          </a:stretch>
        </p:blipFill>
        <p:spPr bwMode="auto">
          <a:xfrm>
            <a:off x="142844" y="4500570"/>
            <a:ext cx="5715040" cy="500066"/>
          </a:xfrm>
          <a:prstGeom prst="rect">
            <a:avLst/>
          </a:prstGeom>
          <a:noFill/>
          <a:ln w="9525">
            <a:noFill/>
            <a:miter lim="800000"/>
            <a:headEnd/>
            <a:tailEnd/>
          </a:ln>
        </p:spPr>
      </p:pic>
      <p:pic>
        <p:nvPicPr>
          <p:cNvPr id="10" name="Obraz 9" descr="&#10;[\underbrace{\color{OliveGreen}2,4}_{2 &lt; 4},1,5,{\color{Blue}7}] \rightarrow&#10;[2,\underbrace{\color{Red}4,1}_{4 &gt; 1},5,{\color{Blue}7}] \rightarrow&#10;[2,1,\underbrace{\color{OliveGreen}4,5}_{4 &lt; 5},{\color{Blue}7}]&#10;"/>
          <p:cNvPicPr/>
          <p:nvPr/>
        </p:nvPicPr>
        <p:blipFill>
          <a:blip r:embed="rId6"/>
          <a:srcRect/>
          <a:stretch>
            <a:fillRect/>
          </a:stretch>
        </p:blipFill>
        <p:spPr bwMode="auto">
          <a:xfrm>
            <a:off x="142844" y="5143512"/>
            <a:ext cx="3429024" cy="428628"/>
          </a:xfrm>
          <a:prstGeom prst="rect">
            <a:avLst/>
          </a:prstGeom>
          <a:noFill/>
          <a:ln w="9525">
            <a:noFill/>
            <a:miter lim="800000"/>
            <a:headEnd/>
            <a:tailEnd/>
          </a:ln>
        </p:spPr>
      </p:pic>
      <p:pic>
        <p:nvPicPr>
          <p:cNvPr id="11" name="Obraz 10" descr="&#10;[\underbrace{\color{Red}2,1}_{2 &gt; 1},4,{\color{Blue}5},{\color{Blue}7}] \rightarrow&#10;[1,\underbrace{\color{OliveGreen}2,4}_{2 &lt; 4},{\color{Blue}5},{\color{Blue}7}]&#10;"/>
          <p:cNvPicPr/>
          <p:nvPr/>
        </p:nvPicPr>
        <p:blipFill>
          <a:blip r:embed="rId7"/>
          <a:srcRect/>
          <a:stretch>
            <a:fillRect/>
          </a:stretch>
        </p:blipFill>
        <p:spPr bwMode="auto">
          <a:xfrm>
            <a:off x="214282" y="5643578"/>
            <a:ext cx="2143140" cy="481013"/>
          </a:xfrm>
          <a:prstGeom prst="rect">
            <a:avLst/>
          </a:prstGeom>
          <a:noFill/>
          <a:ln w="9525">
            <a:noFill/>
            <a:miter lim="800000"/>
            <a:headEnd/>
            <a:tailEnd/>
          </a:ln>
        </p:spPr>
      </p:pic>
      <p:pic>
        <p:nvPicPr>
          <p:cNvPr id="12" name="Obraz 11" descr="&#10;[\underbrace{\color{OliveGreen}1,2}_{1 &lt; 2},{\color{Blue}4},{\color{Blue}5},{\color{Blue}7}]&#10;"/>
          <p:cNvPicPr/>
          <p:nvPr/>
        </p:nvPicPr>
        <p:blipFill>
          <a:blip r:embed="rId8"/>
          <a:srcRect/>
          <a:stretch>
            <a:fillRect/>
          </a:stretch>
        </p:blipFill>
        <p:spPr bwMode="auto">
          <a:xfrm>
            <a:off x="142844" y="6286520"/>
            <a:ext cx="1071570" cy="571479"/>
          </a:xfrm>
          <a:prstGeom prst="rect">
            <a:avLst/>
          </a:prstGeom>
          <a:noFill/>
          <a:ln w="9525">
            <a:noFill/>
            <a:miter lim="800000"/>
            <a:headEnd/>
            <a:tailEnd/>
          </a:ln>
        </p:spPr>
      </p:pic>
      <p:sp>
        <p:nvSpPr>
          <p:cNvPr id="13" name="Prostokąt 12"/>
          <p:cNvSpPr/>
          <p:nvPr/>
        </p:nvSpPr>
        <p:spPr>
          <a:xfrm>
            <a:off x="2786050" y="1428736"/>
            <a:ext cx="4519186" cy="369332"/>
          </a:xfrm>
          <a:prstGeom prst="rect">
            <a:avLst/>
          </a:prstGeom>
        </p:spPr>
        <p:txBody>
          <a:bodyPr wrap="none">
            <a:spAutoFit/>
          </a:bodyPr>
          <a:lstStyle/>
          <a:p>
            <a:r>
              <a:rPr lang="pl-PL" dirty="0" smtClean="0">
                <a:latin typeface="Arial" pitchFamily="34" charset="0"/>
                <a:ea typeface="Times New Roman" pitchFamily="18" charset="0"/>
                <a:cs typeface="Arial" pitchFamily="34" charset="0"/>
              </a:rPr>
              <a:t>gdzie </a:t>
            </a:r>
            <a:r>
              <a:rPr lang="pl-PL" i="1" dirty="0" smtClean="0">
                <a:latin typeface="Arial" pitchFamily="34" charset="0"/>
                <a:ea typeface="Times New Roman" pitchFamily="18" charset="0"/>
                <a:cs typeface="Arial" pitchFamily="34" charset="0"/>
              </a:rPr>
              <a:t>n</a:t>
            </a:r>
            <a:r>
              <a:rPr lang="pl-PL" dirty="0" smtClean="0">
                <a:latin typeface="Arial" pitchFamily="34" charset="0"/>
                <a:ea typeface="Times New Roman" pitchFamily="18" charset="0"/>
                <a:cs typeface="Arial" pitchFamily="34" charset="0"/>
              </a:rPr>
              <a:t> – liczność porządkowanego zbioru</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18</a:t>
            </a:fld>
            <a:endParaRPr lang="pl-PL"/>
          </a:p>
        </p:txBody>
      </p:sp>
      <p:sp>
        <p:nvSpPr>
          <p:cNvPr id="3" name="Rectangle 3"/>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Problem plecakowy</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Dany jest zbiór  A = {</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i</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1, ...,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różnych typów towarów. Każda jednostka danego typu towaru ma tę sama objętość </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a:t>
            </a:r>
            <a:r>
              <a:rPr kumimoji="0" lang="pl-PL"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i</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(wagę </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a:t>
            </a:r>
            <a:r>
              <a:rPr kumimoji="0" lang="pl-PL"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i</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oraz cenę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t>
            </a:r>
            <a:r>
              <a:rPr kumimoji="0" lang="pl-PL"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i</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Dysponujemy plecakiem o pojemności G (możemy udźwignąć W). Ile, jakich towarów należy załadować do plecaka aby wyjść z maksymalnym zyskiem? Przyjmując, że jednostek każdego towaru jest ta sama ilość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liczba wszystkich wariantów nie przekracza </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a:t>
            </a:r>
            <a:r>
              <a:rPr kumimoji="0" lang="pl-PL"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Złożoności obliczeniową tego problemu określa funkcja O(</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a:t>
            </a:r>
            <a:r>
              <a:rPr kumimoji="0" lang="pl-PL"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Problem komiwojażera</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Komiwojażer, każdego dnia odwiedza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miast. Dane są odległości </a:t>
            </a:r>
            <a:r>
              <a:rPr kumimoji="0" lang="pl-PL"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
            </a:r>
            <a:r>
              <a:rPr kumimoji="0" lang="pl-PL"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i,j</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pomiędzy każdą para miast </a:t>
            </a:r>
            <a:r>
              <a:rPr kumimoji="0" lang="pl-PL"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j</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Startując z wybranego miasta, należy powrócić do niego przejeżdżając przez każde z pozostałych miast tylko jeden raz. Która z tras jest najkrótsza? Liczba wszystkich tras, które trzeba sprawdzić nie przekracza (</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1</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Złożoności obliczeniową tego problemu określa funkcja O(</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Niech funkcja g(</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asymptotycznie dominuje</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nad funkcją f(</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wtedy i tylko wtedy gdy </a:t>
            </a:r>
            <a:r>
              <a:rPr kumimoji="0" lang="pl-PL"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0 </a:t>
            </a:r>
            <a:r>
              <a:rPr kumimoji="0" lang="pl-PL"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k</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|f(</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|g(</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endPar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19</a:t>
            </a:fld>
            <a:endParaRPr lang="pl-PL"/>
          </a:p>
        </p:txBody>
      </p:sp>
      <p:sp>
        <p:nvSpPr>
          <p:cNvPr id="209921" name="Rectangle 1"/>
          <p:cNvSpPr>
            <a:spLocks noChangeArrowheads="1"/>
          </p:cNvSpPr>
          <p:nvPr/>
        </p:nvSpPr>
        <p:spPr bwMode="auto">
          <a:xfrm>
            <a:off x="0" y="2071678"/>
            <a:ext cx="9144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9875" algn="l"/>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3. Uporządkuj podane funkcje w porządku rosnącego tempa wzrostu:</a:t>
            </a:r>
            <a:endParaRPr kumimoji="0" lang="pl-PL"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buFontTx/>
              <a:buChar char="•"/>
              <a:tabLst>
                <a:tab pos="269875" algn="l"/>
              </a:tabLst>
            </a:pPr>
            <a:r>
              <a:rPr kumimoji="0" lang="pl-PL" b="0" i="1" u="none" strike="noStrike" cap="none" normalizeH="0" baseline="0" dirty="0" smtClean="0">
                <a:ln>
                  <a:noFill/>
                </a:ln>
                <a:solidFill>
                  <a:schemeClr val="tx1"/>
                </a:solidFill>
                <a:effectLst/>
                <a:latin typeface="Arial" pitchFamily="34" charset="0"/>
                <a:ea typeface="Times New Roman" pitchFamily="18" charset="0"/>
              </a:rPr>
              <a:t>x</a:t>
            </a:r>
            <a:r>
              <a:rPr kumimoji="0" lang="pl-PL" b="0" i="0" u="none" strike="noStrike" cap="none" normalizeH="0" baseline="0" dirty="0" smtClean="0">
                <a:ln>
                  <a:noFill/>
                </a:ln>
                <a:solidFill>
                  <a:schemeClr val="tx1"/>
                </a:solidFill>
                <a:effectLst/>
                <a:latin typeface="Arial" pitchFamily="34" charset="0"/>
                <a:ea typeface="Times New Roman" pitchFamily="18" charset="0"/>
              </a:rPr>
              <a:t> + </a:t>
            </a:r>
            <a:r>
              <a:rPr kumimoji="0" lang="pl-PL" b="0" i="0" u="none" strike="noStrike" cap="none" normalizeH="0" baseline="0" dirty="0" err="1" smtClean="0">
                <a:ln>
                  <a:noFill/>
                </a:ln>
                <a:solidFill>
                  <a:schemeClr val="tx1"/>
                </a:solidFill>
                <a:effectLst/>
                <a:latin typeface="Arial" pitchFamily="34" charset="0"/>
                <a:ea typeface="Times New Roman" pitchFamily="18" charset="0"/>
              </a:rPr>
              <a:t>log</a:t>
            </a: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r>
              <a:rPr kumimoji="0" lang="pl-PL" b="0" i="0" u="none" strike="noStrike" cap="none" normalizeH="0" baseline="0" dirty="0" smtClean="0">
                <a:ln>
                  <a:noFill/>
                </a:ln>
                <a:solidFill>
                  <a:schemeClr val="tx1"/>
                </a:solidFill>
                <a:effectLst/>
                <a:latin typeface="Arial" pitchFamily="34" charset="0"/>
                <a:ea typeface="Times New Roman" pitchFamily="18" charset="0"/>
              </a:rPr>
              <a:t> + </a:t>
            </a: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r>
              <a:rPr kumimoji="0" lang="pl-PL" b="0" i="0" u="none" strike="noStrike" cap="none" normalizeH="0" baseline="30000" dirty="0" err="1" smtClean="0">
                <a:ln>
                  <a:noFill/>
                </a:ln>
                <a:solidFill>
                  <a:schemeClr val="tx1"/>
                </a:solidFill>
                <a:effectLst/>
                <a:latin typeface="Arial" pitchFamily="34" charset="0"/>
                <a:ea typeface="Times New Roman" pitchFamily="18" charset="0"/>
              </a:rPr>
              <a:t>2</a:t>
            </a:r>
            <a:r>
              <a:rPr kumimoji="0" lang="pl-PL" b="0" i="0" u="none" strike="noStrike" cap="none" normalizeH="0" baseline="0" dirty="0" smtClean="0">
                <a:ln>
                  <a:noFill/>
                </a:ln>
                <a:solidFill>
                  <a:schemeClr val="tx1"/>
                </a:solidFill>
                <a:effectLst/>
                <a:latin typeface="Arial" pitchFamily="34" charset="0"/>
                <a:ea typeface="Times New Roman" pitchFamily="18" charset="0"/>
              </a:rPr>
              <a:t> </a:t>
            </a:r>
            <a:endParaRPr kumimoji="0" lang="pl-PL"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buFontTx/>
              <a:buChar char="•"/>
              <a:tabLst>
                <a:tab pos="269875" algn="l"/>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(0,5)</a:t>
            </a:r>
            <a:r>
              <a:rPr kumimoji="0" lang="pl-PL" b="0" i="1" u="none" strike="noStrike" cap="none" normalizeH="0" baseline="30000" dirty="0" smtClean="0">
                <a:ln>
                  <a:noFill/>
                </a:ln>
                <a:solidFill>
                  <a:schemeClr val="tx1"/>
                </a:solidFill>
                <a:effectLst/>
                <a:latin typeface="Arial" pitchFamily="34" charset="0"/>
                <a:ea typeface="Times New Roman" pitchFamily="18" charset="0"/>
              </a:rPr>
              <a:t>x</a:t>
            </a:r>
            <a:r>
              <a:rPr kumimoji="0" lang="pl-PL" b="0" i="0" u="none" strike="noStrike" cap="none" normalizeH="0" baseline="0" dirty="0" smtClean="0">
                <a:ln>
                  <a:noFill/>
                </a:ln>
                <a:solidFill>
                  <a:schemeClr val="tx1"/>
                </a:solidFill>
                <a:effectLst/>
                <a:latin typeface="Arial" pitchFamily="34" charset="0"/>
                <a:ea typeface="Times New Roman" pitchFamily="18" charset="0"/>
              </a:rPr>
              <a:t> + </a:t>
            </a: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r>
              <a:rPr kumimoji="0" lang="pl-PL" b="0" i="1" u="none" strike="noStrike" cap="none" normalizeH="0" baseline="0" dirty="0" smtClean="0">
                <a:ln>
                  <a:noFill/>
                </a:ln>
                <a:solidFill>
                  <a:schemeClr val="tx1"/>
                </a:solidFill>
                <a:effectLst/>
                <a:latin typeface="Arial" pitchFamily="34" charset="0"/>
                <a:ea typeface="Times New Roman" pitchFamily="18" charset="0"/>
              </a:rPr>
              <a:t>/</a:t>
            </a:r>
            <a:r>
              <a:rPr kumimoji="0" lang="pl-PL" b="0" i="0" u="none" strike="noStrike" cap="none" normalizeH="0" baseline="0" dirty="0" err="1" smtClean="0">
                <a:ln>
                  <a:noFill/>
                </a:ln>
                <a:solidFill>
                  <a:schemeClr val="tx1"/>
                </a:solidFill>
                <a:effectLst/>
                <a:latin typeface="Arial" pitchFamily="34" charset="0"/>
                <a:ea typeface="Times New Roman" pitchFamily="18" charset="0"/>
              </a:rPr>
              <a:t>log</a:t>
            </a: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endParaRPr kumimoji="0" lang="pl-PL"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buFontTx/>
              <a:buChar char="•"/>
              <a:tabLst>
                <a:tab pos="269875" algn="l"/>
              </a:tabLst>
            </a:pPr>
            <a:r>
              <a:rPr kumimoji="0" lang="pl-PL" b="0" i="0" u="none" strike="noStrike" cap="none" normalizeH="0" baseline="0" dirty="0" err="1" smtClean="0">
                <a:ln>
                  <a:noFill/>
                </a:ln>
                <a:solidFill>
                  <a:schemeClr val="tx1"/>
                </a:solidFill>
                <a:effectLst/>
                <a:latin typeface="Arial" pitchFamily="34" charset="0"/>
                <a:ea typeface="Times New Roman" pitchFamily="18" charset="0"/>
              </a:rPr>
              <a:t>2002log</a:t>
            </a: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r>
              <a:rPr kumimoji="0" lang="pl-PL" b="0" i="0" u="none" strike="noStrike" cap="none" normalizeH="0" baseline="0" dirty="0" smtClean="0">
                <a:ln>
                  <a:noFill/>
                </a:ln>
                <a:solidFill>
                  <a:schemeClr val="tx1"/>
                </a:solidFill>
                <a:effectLst/>
                <a:latin typeface="Arial" pitchFamily="34" charset="0"/>
                <a:ea typeface="Times New Roman" pitchFamily="18" charset="0"/>
              </a:rPr>
              <a:t> + </a:t>
            </a:r>
            <a:r>
              <a:rPr kumimoji="0" lang="pl-PL" b="0" i="1" u="none" strike="noStrike" cap="none" normalizeH="0" baseline="0" dirty="0" smtClean="0">
                <a:ln>
                  <a:noFill/>
                </a:ln>
                <a:solidFill>
                  <a:schemeClr val="tx1"/>
                </a:solidFill>
                <a:effectLst/>
                <a:latin typeface="Arial" pitchFamily="34" charset="0"/>
                <a:ea typeface="Times New Roman" pitchFamily="18" charset="0"/>
              </a:rPr>
              <a:t>x</a:t>
            </a:r>
            <a:endParaRPr kumimoji="0" lang="pl-PL"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buFontTx/>
              <a:buChar char="•"/>
              <a:tabLst>
                <a:tab pos="269875" algn="l"/>
              </a:tabLst>
            </a:pP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r>
              <a:rPr kumimoji="0" lang="pl-PL" b="0" i="0" u="none" strike="noStrike" cap="none" normalizeH="0" baseline="0" dirty="0" err="1" smtClean="0">
                <a:ln>
                  <a:noFill/>
                </a:ln>
                <a:solidFill>
                  <a:schemeClr val="tx1"/>
                </a:solidFill>
                <a:effectLst/>
                <a:latin typeface="Arial" pitchFamily="34" charset="0"/>
                <a:ea typeface="Times New Roman" pitchFamily="18" charset="0"/>
              </a:rPr>
              <a:t>log</a:t>
            </a: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r>
              <a:rPr kumimoji="0" lang="pl-PL" b="0" i="0" u="none" strike="noStrike" cap="none" normalizeH="0" baseline="0" dirty="0" smtClean="0">
                <a:ln>
                  <a:noFill/>
                </a:ln>
                <a:solidFill>
                  <a:schemeClr val="tx1"/>
                </a:solidFill>
                <a:effectLst/>
                <a:latin typeface="Arial" pitchFamily="34" charset="0"/>
                <a:ea typeface="Times New Roman" pitchFamily="18" charset="0"/>
              </a:rPr>
              <a:t> + </a:t>
            </a:r>
            <a:r>
              <a:rPr kumimoji="0" lang="pl-PL" b="0" i="0" u="none" strike="noStrike" cap="none" normalizeH="0" baseline="0" dirty="0" err="1" smtClean="0">
                <a:ln>
                  <a:noFill/>
                </a:ln>
                <a:solidFill>
                  <a:schemeClr val="tx1"/>
                </a:solidFill>
                <a:effectLst/>
                <a:latin typeface="Arial" pitchFamily="34" charset="0"/>
                <a:ea typeface="Times New Roman" pitchFamily="18" charset="0"/>
              </a:rPr>
              <a:t>log</a:t>
            </a:r>
            <a:r>
              <a:rPr kumimoji="0" lang="pl-PL" b="0" i="0" u="none" strike="noStrike" cap="none" normalizeH="0" baseline="30000" dirty="0" err="1" smtClean="0">
                <a:ln>
                  <a:noFill/>
                </a:ln>
                <a:solidFill>
                  <a:schemeClr val="tx1"/>
                </a:solidFill>
                <a:effectLst/>
                <a:latin typeface="Arial" pitchFamily="34" charset="0"/>
                <a:ea typeface="Times New Roman" pitchFamily="18" charset="0"/>
              </a:rPr>
              <a:t>4</a:t>
            </a: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endParaRPr kumimoji="0" lang="pl-PL"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buFontTx/>
              <a:buChar char="•"/>
              <a:tabLst>
                <a:tab pos="269875" algn="l"/>
              </a:tabLst>
            </a:pPr>
            <a:r>
              <a:rPr kumimoji="0" lang="pl-PL" b="0" i="0" u="none" strike="noStrike" cap="none" normalizeH="0" baseline="0" dirty="0" err="1" smtClean="0">
                <a:ln>
                  <a:noFill/>
                </a:ln>
                <a:solidFill>
                  <a:schemeClr val="tx1"/>
                </a:solidFill>
                <a:effectLst/>
                <a:latin typeface="Arial" pitchFamily="34" charset="0"/>
                <a:ea typeface="Times New Roman" pitchFamily="18" charset="0"/>
              </a:rPr>
              <a:t>2002</a:t>
            </a:r>
            <a:r>
              <a:rPr kumimoji="0" lang="pl-PL" b="0" i="1" u="none" strike="noStrike" cap="none" normalizeH="0" baseline="0" dirty="0" err="1" smtClean="0">
                <a:ln>
                  <a:noFill/>
                </a:ln>
                <a:solidFill>
                  <a:schemeClr val="tx1"/>
                </a:solidFill>
                <a:effectLst/>
                <a:latin typeface="Arial" pitchFamily="34" charset="0"/>
                <a:ea typeface="Times New Roman" pitchFamily="18" charset="0"/>
              </a:rPr>
              <a:t>x</a:t>
            </a:r>
            <a:r>
              <a:rPr kumimoji="0" lang="pl-PL" b="0" i="0" u="none" strike="noStrike" cap="none" normalizeH="0" baseline="30000" dirty="0" err="1" smtClean="0">
                <a:ln>
                  <a:noFill/>
                </a:ln>
                <a:solidFill>
                  <a:schemeClr val="tx1"/>
                </a:solidFill>
                <a:effectLst/>
                <a:latin typeface="Arial" pitchFamily="34" charset="0"/>
                <a:ea typeface="Times New Roman" pitchFamily="18" charset="0"/>
              </a:rPr>
              <a:t>1</a:t>
            </a:r>
            <a:r>
              <a:rPr kumimoji="0" lang="pl-PL" b="0" i="0" u="none" strike="noStrike" cap="none" normalizeH="0" baseline="30000" dirty="0" smtClean="0">
                <a:ln>
                  <a:noFill/>
                </a:ln>
                <a:solidFill>
                  <a:schemeClr val="tx1"/>
                </a:solidFill>
                <a:effectLst/>
                <a:latin typeface="Arial" pitchFamily="34" charset="0"/>
                <a:ea typeface="Times New Roman" pitchFamily="18" charset="0"/>
              </a:rPr>
              <a:t>/2</a:t>
            </a:r>
            <a:r>
              <a:rPr kumimoji="0" lang="en-AU" b="0" i="0" u="none" strike="noStrike" cap="none" normalizeH="0" baseline="0" dirty="0" smtClean="0">
                <a:ln>
                  <a:noFill/>
                </a:ln>
                <a:solidFill>
                  <a:schemeClr val="tx1"/>
                </a:solidFill>
                <a:effectLst/>
                <a:latin typeface="Arial" pitchFamily="34" charset="0"/>
                <a:ea typeface="Times New Roman" pitchFamily="18" charset="0"/>
              </a:rPr>
              <a:t>  </a:t>
            </a:r>
            <a:endParaRPr kumimoji="0" lang="en-AU" b="0" i="0" u="none" strike="noStrike" cap="none" normalizeH="0" baseline="0" dirty="0" smtClean="0">
              <a:ln>
                <a:noFill/>
              </a:ln>
              <a:solidFill>
                <a:schemeClr val="tx1"/>
              </a:solidFill>
              <a:effectLst/>
              <a:latin typeface="Arial" pitchFamily="34" charset="0"/>
            </a:endParaRPr>
          </a:p>
        </p:txBody>
      </p:sp>
      <p:sp>
        <p:nvSpPr>
          <p:cNvPr id="301057" name="Rectangle 1"/>
          <p:cNvSpPr>
            <a:spLocks noChangeArrowheads="1"/>
          </p:cNvSpPr>
          <p:nvPr/>
        </p:nvSpPr>
        <p:spPr bwMode="auto">
          <a:xfrm>
            <a:off x="0" y="0"/>
            <a:ext cx="91440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lang="pl-PL" sz="2000" b="1" dirty="0" smtClean="0">
                <a:latin typeface="Arial" pitchFamily="34" charset="0"/>
                <a:ea typeface="Times New Roman" pitchFamily="18" charset="0"/>
                <a:cs typeface="Arial" pitchFamily="34" charset="0"/>
              </a:rPr>
              <a:t>Zadania</a:t>
            </a:r>
          </a:p>
          <a:p>
            <a:pPr marL="0" marR="0" lvl="0" indent="0" algn="ctr" defTabSz="914400" rtl="0" eaLnBrk="1" fontAlgn="base" latinLnBrk="0" hangingPunct="1">
              <a:lnSpc>
                <a:spcPct val="100000"/>
              </a:lnSpc>
              <a:spcBef>
                <a:spcPct val="0"/>
              </a:spcBef>
              <a:spcAft>
                <a:spcPct val="0"/>
              </a:spcAft>
              <a:buClrTx/>
              <a:buSzTx/>
              <a:tabLst/>
            </a:pPr>
            <a:endParaRPr lang="pl-PL" b="1" dirty="0" smtClean="0">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 Uporządkuj następujące funkcje tak, aby każda poprzednia funkcja była funkcją wolniej rosnącą niż funkcja po niej następująca (wszystkie logarytmy są przy takiej samej podstawie 2):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log n , (log n)</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log 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log(</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2 </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log 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3</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(1 +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1</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Wykaż, że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2</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10n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6n</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dla</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 &gt;2</a:t>
            </a:r>
            <a:endParaRPr kumimoji="0" lang="pl-PL" b="0" i="0" u="none" strike="noStrike" cap="none" normalizeH="0" baseline="0" dirty="0" smtClean="0">
              <a:ln>
                <a:noFill/>
              </a:ln>
              <a:solidFill>
                <a:schemeClr val="tx1"/>
              </a:solidFill>
              <a:effectLst/>
              <a:latin typeface="Arial" pitchFamily="34" charset="0"/>
            </a:endParaRPr>
          </a:p>
        </p:txBody>
      </p:sp>
      <p:sp>
        <p:nvSpPr>
          <p:cNvPr id="301058" name="Rectangle 2"/>
          <p:cNvSpPr>
            <a:spLocks noChangeArrowheads="1"/>
          </p:cNvSpPr>
          <p:nvPr/>
        </p:nvSpPr>
        <p:spPr bwMode="auto">
          <a:xfrm>
            <a:off x="0" y="3857628"/>
            <a:ext cx="892971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pl-PL" b="0" i="0" u="none" strike="noStrike" cap="none" normalizeH="0" baseline="0" dirty="0" smtClean="0">
                <a:ln>
                  <a:noFill/>
                </a:ln>
                <a:solidFill>
                  <a:srgbClr val="333333"/>
                </a:solidFill>
                <a:effectLst/>
                <a:latin typeface="Arial" pitchFamily="34" charset="0"/>
                <a:ea typeface="Calibri" pitchFamily="34" charset="0"/>
                <a:cs typeface="Arial" pitchFamily="34" charset="0"/>
              </a:rPr>
              <a:t>4. Dany jest zbiór {</a:t>
            </a:r>
            <a:r>
              <a:rPr kumimoji="0" lang="pl-PL"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1,2,3,…,500</a:t>
            </a:r>
            <a:r>
              <a:rPr kumimoji="0" lang="pl-PL" b="0" i="0" u="none" strike="noStrike" cap="none" normalizeH="0" baseline="0" dirty="0" smtClean="0">
                <a:ln>
                  <a:noFill/>
                </a:ln>
                <a:solidFill>
                  <a:srgbClr val="333333"/>
                </a:solidFill>
                <a:effectLst/>
                <a:latin typeface="Arial" pitchFamily="34" charset="0"/>
                <a:ea typeface="Calibri" pitchFamily="34" charset="0"/>
                <a:cs typeface="Arial" pitchFamily="34" charset="0"/>
              </a:rPr>
              <a:t>}. Ile w tym zbiorze jest liczb podzielnych przez 4 lub 6</a:t>
            </a:r>
          </a:p>
          <a:p>
            <a:pPr marL="0" marR="0" lvl="0" indent="0" algn="just" defTabSz="914400" rtl="0" eaLnBrk="1" fontAlgn="base" latinLnBrk="0" hangingPunct="1">
              <a:lnSpc>
                <a:spcPct val="100000"/>
              </a:lnSpc>
              <a:spcBef>
                <a:spcPct val="0"/>
              </a:spcBef>
              <a:spcAft>
                <a:spcPct val="0"/>
              </a:spcAft>
              <a:buClrTx/>
              <a:buSzTx/>
              <a:tabLst/>
            </a:pPr>
            <a:r>
              <a:rPr lang="pl-PL" dirty="0" smtClean="0">
                <a:solidFill>
                  <a:srgbClr val="333333"/>
                </a:solidFill>
                <a:latin typeface="Arial" pitchFamily="34" charset="0"/>
                <a:ea typeface="Calibri" pitchFamily="34" charset="0"/>
                <a:cs typeface="Arial" pitchFamily="34" charset="0"/>
              </a:rPr>
              <a:t> </a:t>
            </a:r>
            <a:r>
              <a:rPr kumimoji="0" lang="pl-PL" b="0" i="0" u="none" strike="noStrike" cap="none" normalizeH="0" baseline="0" dirty="0" smtClean="0">
                <a:ln>
                  <a:noFill/>
                </a:ln>
                <a:solidFill>
                  <a:srgbClr val="333333"/>
                </a:solidFill>
                <a:effectLst/>
                <a:latin typeface="Arial" pitchFamily="34" charset="0"/>
                <a:ea typeface="Calibri" pitchFamily="34" charset="0"/>
                <a:cs typeface="Arial" pitchFamily="34" charset="0"/>
              </a:rPr>
              <a:t>  i niepodzielnych przez 7. </a:t>
            </a:r>
          </a:p>
          <a:p>
            <a:pPr marL="0" marR="0" lvl="0" indent="0" algn="just" defTabSz="914400" rtl="0" eaLnBrk="1" fontAlgn="base" latinLnBrk="0" hangingPunct="1">
              <a:lnSpc>
                <a:spcPct val="100000"/>
              </a:lnSpc>
              <a:spcBef>
                <a:spcPct val="0"/>
              </a:spcBef>
              <a:spcAft>
                <a:spcPct val="0"/>
              </a:spcAft>
              <a:buClrTx/>
              <a:buSzTx/>
              <a:tabLst/>
            </a:pP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pl-PL" b="0" i="0" u="none" strike="noStrike" cap="none" normalizeH="0" baseline="0" dirty="0" smtClean="0">
                <a:ln>
                  <a:noFill/>
                </a:ln>
                <a:solidFill>
                  <a:srgbClr val="333333"/>
                </a:solidFill>
                <a:effectLst/>
                <a:latin typeface="Arial" pitchFamily="34" charset="0"/>
                <a:ea typeface="Calibri" pitchFamily="34" charset="0"/>
                <a:cs typeface="Arial" pitchFamily="34" charset="0"/>
              </a:rPr>
              <a:t>5. Dany jest zbiór {</a:t>
            </a:r>
            <a:r>
              <a:rPr kumimoji="0" lang="pl-PL"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1,2,3,…,400</a:t>
            </a:r>
            <a:r>
              <a:rPr kumimoji="0" lang="pl-PL" b="0" i="0" u="none" strike="noStrike" cap="none" normalizeH="0" baseline="0" dirty="0" smtClean="0">
                <a:ln>
                  <a:noFill/>
                </a:ln>
                <a:solidFill>
                  <a:srgbClr val="333333"/>
                </a:solidFill>
                <a:effectLst/>
                <a:latin typeface="Arial" pitchFamily="34" charset="0"/>
                <a:ea typeface="Calibri" pitchFamily="34" charset="0"/>
                <a:cs typeface="Arial" pitchFamily="34" charset="0"/>
              </a:rPr>
              <a:t>}. Ile w tym zbiorze jest liczb podzielnych przez 4 lub 5</a:t>
            </a:r>
          </a:p>
          <a:p>
            <a:pPr marL="0" marR="0" lvl="0" indent="0" algn="just" defTabSz="914400" rtl="0" eaLnBrk="0" fontAlgn="base" latinLnBrk="0" hangingPunct="0">
              <a:lnSpc>
                <a:spcPct val="100000"/>
              </a:lnSpc>
              <a:spcBef>
                <a:spcPct val="0"/>
              </a:spcBef>
              <a:spcAft>
                <a:spcPct val="0"/>
              </a:spcAft>
              <a:buClrTx/>
              <a:buSzTx/>
              <a:tabLst/>
            </a:pPr>
            <a:r>
              <a:rPr lang="pl-PL" dirty="0" smtClean="0">
                <a:solidFill>
                  <a:srgbClr val="333333"/>
                </a:solidFill>
                <a:latin typeface="Arial" pitchFamily="34" charset="0"/>
                <a:ea typeface="Calibri" pitchFamily="34" charset="0"/>
                <a:cs typeface="Arial" pitchFamily="34" charset="0"/>
              </a:rPr>
              <a:t>  </a:t>
            </a:r>
            <a:r>
              <a:rPr kumimoji="0" lang="pl-PL" b="0" i="0" u="none" strike="noStrike" cap="none" normalizeH="0" baseline="0" dirty="0" smtClean="0">
                <a:ln>
                  <a:noFill/>
                </a:ln>
                <a:solidFill>
                  <a:srgbClr val="333333"/>
                </a:solidFill>
                <a:effectLst/>
                <a:latin typeface="Arial" pitchFamily="34" charset="0"/>
                <a:ea typeface="Calibri" pitchFamily="34" charset="0"/>
                <a:cs typeface="Arial" pitchFamily="34" charset="0"/>
              </a:rPr>
              <a:t> i niepodzielnych przez 6. </a:t>
            </a:r>
            <a:endParaRPr kumimoji="0" lang="pl-PL" b="0" i="0" u="none" strike="noStrike" cap="none" normalizeH="0" baseline="0" dirty="0" smtClean="0">
              <a:ln>
                <a:noFill/>
              </a:ln>
              <a:solidFill>
                <a:schemeClr val="tx1"/>
              </a:solidFill>
              <a:effectLst/>
              <a:latin typeface="Arial" pitchFamily="34" charset="0"/>
            </a:endParaRPr>
          </a:p>
        </p:txBody>
      </p:sp>
      <p:sp>
        <p:nvSpPr>
          <p:cNvPr id="301059" name="Rectangle 3"/>
          <p:cNvSpPr>
            <a:spLocks noChangeArrowheads="1"/>
          </p:cNvSpPr>
          <p:nvPr/>
        </p:nvSpPr>
        <p:spPr bwMode="auto">
          <a:xfrm>
            <a:off x="0" y="5286388"/>
            <a:ext cx="914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tabLst/>
            </a:pP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6. Podaj dziedzinę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D</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do której muszą należeć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x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i</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y</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aby poniższa zależność była</a:t>
            </a:r>
          </a:p>
          <a:p>
            <a:pPr marR="0" lvl="0" algn="just" defTabSz="914400" rtl="0" eaLnBrk="1" fontAlgn="base" latinLnBrk="0" hangingPunct="1">
              <a:lnSpc>
                <a:spcPct val="100000"/>
              </a:lnSpc>
              <a:spcBef>
                <a:spcPct val="0"/>
              </a:spcBef>
              <a:spcAft>
                <a:spcPct val="0"/>
              </a:spcAft>
              <a:buClrTx/>
              <a:buSzTx/>
              <a:tabLst/>
            </a:pPr>
            <a:r>
              <a:rPr lang="pl-PL" dirty="0" smtClean="0">
                <a:latin typeface="Arial" pitchFamily="34" charset="0"/>
                <a:ea typeface="Calibri" pitchFamily="34"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prawdziwa: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x + </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y</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y</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endPar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R="0" lvl="0" algn="just" defTabSz="914400" rtl="0" eaLnBrk="1" fontAlgn="base" latinLnBrk="0" hangingPunct="1">
              <a:lnSpc>
                <a:spcPct val="100000"/>
              </a:lnSpc>
              <a:spcBef>
                <a:spcPct val="0"/>
              </a:spcBef>
              <a:spcAft>
                <a:spcPct val="0"/>
              </a:spcAft>
              <a:buClrTx/>
              <a:buSzTx/>
              <a:tabLst/>
            </a:pPr>
            <a:endParaRPr lang="pl-PL" dirty="0" smtClean="0">
              <a:latin typeface="Arial" pitchFamily="34" charset="0"/>
              <a:ea typeface="Calibri" pitchFamily="34" charset="0"/>
              <a:cs typeface="Arial" pitchFamily="34" charset="0"/>
              <a:sym typeface="Symbol" pitchFamily="18" charset="2"/>
            </a:endParaRPr>
          </a:p>
          <a:p>
            <a:pPr marR="0" lvl="0" algn="just" defTabSz="914400" rtl="0" eaLnBrk="1" fontAlgn="base" latinLnBrk="0" hangingPunct="1">
              <a:lnSpc>
                <a:spcPct val="100000"/>
              </a:lnSpc>
              <a:spcBef>
                <a:spcPct val="0"/>
              </a:spcBef>
              <a:spcAft>
                <a:spcPct val="0"/>
              </a:spcAft>
              <a:buClrTx/>
              <a:buSzTx/>
              <a:tabLst/>
            </a:pPr>
            <a:r>
              <a:rPr kumimoji="0" lang="pl-PL"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7</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Podaj dziedzinę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D</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do której muszą należeć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i</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y</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aby poniższa zależność była</a:t>
            </a:r>
          </a:p>
          <a:p>
            <a:pPr marR="0" lvl="0" algn="just" defTabSz="914400" rtl="0" eaLnBrk="1" fontAlgn="base" latinLnBrk="0" hangingPunct="1">
              <a:lnSpc>
                <a:spcPct val="100000"/>
              </a:lnSpc>
              <a:spcBef>
                <a:spcPct val="0"/>
              </a:spcBef>
              <a:spcAft>
                <a:spcPct val="0"/>
              </a:spcAft>
              <a:buClrTx/>
              <a:buSzTx/>
              <a:tabLst/>
            </a:pPr>
            <a:r>
              <a:rPr lang="pl-PL" dirty="0" smtClean="0">
                <a:latin typeface="Arial" pitchFamily="34" charset="0"/>
                <a:ea typeface="Calibri" pitchFamily="34" charset="0"/>
                <a:cs typeface="Arial" pitchFamily="34" charset="0"/>
                <a:sym typeface="Symbol" pitchFamily="18" charset="2"/>
              </a:rPr>
              <a:t>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prawdziwa: </a:t>
            </a: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x + y</a:t>
            </a: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x</a:t>
            </a: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y</a:t>
            </a: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a:t>
            </a:fld>
            <a:endParaRPr lang="pl-PL"/>
          </a:p>
        </p:txBody>
      </p:sp>
      <p:sp>
        <p:nvSpPr>
          <p:cNvPr id="1025" name="Rectangle 1"/>
          <p:cNvSpPr>
            <a:spLocks noChangeArrowheads="1"/>
          </p:cNvSpPr>
          <p:nvPr/>
        </p:nvSpPr>
        <p:spPr bwMode="auto">
          <a:xfrm>
            <a:off x="0" y="0"/>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rPr>
              <a:t>FUNKCJE CAŁKOWITOLICZBOWE</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rPr>
              <a:t>Liczby całkowite są duszą matematyki dyskretnej. Często jesteśmy zmuszeni przekształcać liczby wymierne lub rzeczywiste na całkowite. Jednymi z takich przekształceń są funkcje całkowitoliczbowe: </a:t>
            </a:r>
            <a:r>
              <a:rPr kumimoji="0" lang="pl-PL" sz="2000" b="1" i="0" u="none" strike="noStrike" cap="none" normalizeH="0" baseline="0" dirty="0" smtClean="0">
                <a:ln>
                  <a:noFill/>
                </a:ln>
                <a:solidFill>
                  <a:schemeClr val="tx1"/>
                </a:solidFill>
                <a:effectLst/>
                <a:latin typeface="Arial" pitchFamily="34" charset="0"/>
                <a:ea typeface="Times New Roman" pitchFamily="18" charset="0"/>
              </a:rPr>
              <a:t>podłoga i</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rPr>
              <a:t>sufit</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(powała).</a:t>
            </a:r>
            <a:endParaRPr kumimoji="0" lang="pl-PL" sz="2000" b="0" i="0" u="none" strike="noStrike" cap="none" normalizeH="0" baseline="0" dirty="0" smtClean="0">
              <a:ln>
                <a:noFill/>
              </a:ln>
              <a:solidFill>
                <a:schemeClr val="tx1"/>
              </a:solidFill>
              <a:effectLst/>
              <a:latin typeface="Arial" pitchFamily="34" charset="0"/>
            </a:endParaRPr>
          </a:p>
        </p:txBody>
      </p:sp>
      <p:sp>
        <p:nvSpPr>
          <p:cNvPr id="21" name="Prostokąt 20"/>
          <p:cNvSpPr/>
          <p:nvPr/>
        </p:nvSpPr>
        <p:spPr>
          <a:xfrm>
            <a:off x="3071802" y="1357298"/>
            <a:ext cx="1143008" cy="369332"/>
          </a:xfrm>
          <a:prstGeom prst="rect">
            <a:avLst/>
          </a:prstGeom>
        </p:spPr>
        <p:txBody>
          <a:bodyPr wrap="square">
            <a:spAutoFit/>
          </a:bodyPr>
          <a:lstStyle/>
          <a:p>
            <a:r>
              <a:rPr lang="pl-PL" b="1" dirty="0" smtClean="0"/>
              <a:t>f : R </a:t>
            </a:r>
            <a:r>
              <a:rPr lang="pl-PL" b="1" dirty="0" smtClean="0">
                <a:sym typeface="Symbol"/>
              </a:rPr>
              <a:t></a:t>
            </a:r>
            <a:r>
              <a:rPr lang="pl-PL" b="1" dirty="0" smtClean="0"/>
              <a:t> Z</a:t>
            </a:r>
            <a:endParaRPr lang="pl-PL" b="1" dirty="0"/>
          </a:p>
        </p:txBody>
      </p:sp>
      <p:sp>
        <p:nvSpPr>
          <p:cNvPr id="1049"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
          <p:cNvSpPr>
            <a:spLocks noChangeArrowheads="1"/>
          </p:cNvSpPr>
          <p:nvPr/>
        </p:nvSpPr>
        <p:spPr bwMode="auto">
          <a:xfrm>
            <a:off x="0" y="1785926"/>
            <a:ext cx="8501122"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Funkcje całkowitoliczbowe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Podłoga </a:t>
            </a:r>
            <a:r>
              <a:rPr lang="pl-PL" sz="2000" b="1" dirty="0" smtClean="0">
                <a:latin typeface="Arial" pitchFamily="34" charset="0"/>
                <a:ea typeface="Times New Roman" pitchFamily="18" charset="0"/>
                <a:cs typeface="Arial" pitchFamily="34" charset="0"/>
                <a:sym typeface="Symbol" pitchFamily="18" charset="2"/>
              </a:rPr>
              <a:t>  </a:t>
            </a:r>
            <a:r>
              <a:rPr lang="en-US" sz="2000" b="1" dirty="0" smtClean="0">
                <a:latin typeface="Arial" pitchFamily="34" charset="0"/>
                <a:ea typeface="Times New Roman" pitchFamily="18" charset="0"/>
                <a:cs typeface="Arial" pitchFamily="34" charset="0"/>
              </a:rPr>
              <a:t> </a:t>
            </a:r>
            <a:r>
              <a:rPr lang="pl-PL" sz="2000" b="1" dirty="0" smtClean="0">
                <a:latin typeface="Arial" pitchFamily="34" charset="0"/>
                <a:ea typeface="Times New Roman" pitchFamily="18" charset="0"/>
                <a:cs typeface="Arial" pitchFamily="34" charset="0"/>
              </a:rPr>
              <a:t> - </a:t>
            </a:r>
            <a:r>
              <a:rPr lang="pl-PL" sz="2000" dirty="0" smtClean="0">
                <a:latin typeface="Arial" pitchFamily="34" charset="0"/>
                <a:cs typeface="Arial" pitchFamily="34" charset="0"/>
              </a:rPr>
              <a:t>dolne zaokrąglenie całkowitoliczbowe</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x</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x</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max{n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 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3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-4</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lvl="0" algn="just" eaLnBrk="0" fontAlgn="base" hangingPunct="0">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Powała </a:t>
            </a:r>
            <a:r>
              <a:rPr lang="pl-PL" sz="2000" b="1" dirty="0" smtClean="0">
                <a:latin typeface="Arial" pitchFamily="34" charset="0"/>
                <a:ea typeface="Times New Roman" pitchFamily="18" charset="0"/>
                <a:cs typeface="Arial" pitchFamily="34" charset="0"/>
                <a:sym typeface="Symbol" pitchFamily="18" charset="2"/>
              </a:rPr>
              <a:t>  </a:t>
            </a:r>
            <a:r>
              <a:rPr lang="pl-PL" sz="2000" b="1" dirty="0" smtClean="0">
                <a:latin typeface="Arial" pitchFamily="34" charset="0"/>
                <a:ea typeface="Times New Roman" pitchFamily="18" charset="0"/>
                <a:cs typeface="Arial" pitchFamily="34" charset="0"/>
              </a:rPr>
              <a:t>   - </a:t>
            </a:r>
            <a:r>
              <a:rPr lang="pl-PL" sz="2000" dirty="0" smtClean="0">
                <a:latin typeface="Arial" pitchFamily="34" charset="0"/>
                <a:cs typeface="Arial" pitchFamily="34" charset="0"/>
              </a:rPr>
              <a:t>górne zaokrąglenie całkowitoliczbowe</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min{</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4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-3</a:t>
            </a:r>
          </a:p>
        </p:txBody>
      </p:sp>
      <p:grpSp>
        <p:nvGrpSpPr>
          <p:cNvPr id="3" name="Group 36"/>
          <p:cNvGrpSpPr>
            <a:grpSpLocks/>
          </p:cNvGrpSpPr>
          <p:nvPr/>
        </p:nvGrpSpPr>
        <p:grpSpPr bwMode="auto">
          <a:xfrm>
            <a:off x="1357290" y="6072182"/>
            <a:ext cx="6357982" cy="785818"/>
            <a:chOff x="3070" y="3469"/>
            <a:chExt cx="6275" cy="969"/>
          </a:xfrm>
        </p:grpSpPr>
        <p:sp>
          <p:nvSpPr>
            <p:cNvPr id="1061" name="Text Box 37"/>
            <p:cNvSpPr txBox="1">
              <a:spLocks noChangeArrowheads="1"/>
            </p:cNvSpPr>
            <p:nvPr/>
          </p:nvSpPr>
          <p:spPr bwMode="auto">
            <a:xfrm>
              <a:off x="3070" y="3469"/>
              <a:ext cx="1080" cy="4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Times New Roman" pitchFamily="18" charset="0"/>
                  <a:sym typeface="Symbol" pitchFamily="18" charset="2"/>
                </a:rPr>
                <a:t></a:t>
              </a:r>
              <a:r>
                <a:rPr kumimoji="0" lang="pl-PL" sz="1100" b="0" i="0" u="none" strike="noStrike" cap="none" normalizeH="0" baseline="0" smtClean="0">
                  <a:ln>
                    <a:noFill/>
                  </a:ln>
                  <a:solidFill>
                    <a:schemeClr val="tx1"/>
                  </a:solidFill>
                  <a:effectLst/>
                  <a:latin typeface="Times New Roman" pitchFamily="18" charset="0"/>
                </a:rPr>
                <a:t>-</a:t>
              </a:r>
              <a:r>
                <a:rPr kumimoji="0" lang="pl-PL" sz="1100" b="0" i="0" u="none" strike="noStrike" cap="none" normalizeH="0" baseline="0" smtClean="0">
                  <a:ln>
                    <a:noFill/>
                  </a:ln>
                  <a:solidFill>
                    <a:schemeClr val="tx1"/>
                  </a:solidFill>
                  <a:effectLst/>
                  <a:latin typeface="Times New Roman" pitchFamily="18" charset="0"/>
                  <a:sym typeface="Symbol" pitchFamily="18" charset="2"/>
                </a:rPr>
                <a:t></a:t>
              </a:r>
              <a:endParaRPr kumimoji="0" lang="pl-PL" sz="1800" b="0" i="0" u="none" strike="noStrike" cap="none" normalizeH="0" baseline="0" smtClean="0">
                <a:ln>
                  <a:noFill/>
                </a:ln>
                <a:solidFill>
                  <a:schemeClr val="tx1"/>
                </a:solidFill>
                <a:effectLst/>
                <a:latin typeface="Arial" pitchFamily="34" charset="0"/>
              </a:endParaRPr>
            </a:p>
          </p:txBody>
        </p:sp>
        <p:sp>
          <p:nvSpPr>
            <p:cNvPr id="1062" name="Text Box 38"/>
            <p:cNvSpPr txBox="1">
              <a:spLocks noChangeArrowheads="1"/>
            </p:cNvSpPr>
            <p:nvPr/>
          </p:nvSpPr>
          <p:spPr bwMode="auto">
            <a:xfrm>
              <a:off x="3925" y="3469"/>
              <a:ext cx="1080" cy="4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Times New Roman" pitchFamily="18" charset="0"/>
                  <a:sym typeface="Symbol" pitchFamily="18" charset="2"/>
                </a:rPr>
                <a:t></a:t>
              </a:r>
              <a:r>
                <a:rPr kumimoji="0" lang="pl-PL" sz="1100" b="0" i="0" u="none" strike="noStrike" cap="none" normalizeH="0" baseline="0" smtClean="0">
                  <a:ln>
                    <a:noFill/>
                  </a:ln>
                  <a:solidFill>
                    <a:schemeClr val="tx1"/>
                  </a:solidFill>
                  <a:effectLst/>
                  <a:latin typeface="Times New Roman" pitchFamily="18" charset="0"/>
                </a:rPr>
                <a:t>-</a:t>
              </a:r>
              <a:r>
                <a:rPr kumimoji="0" lang="pl-PL" sz="1100" b="0" i="1" u="none" strike="noStrike" cap="none" normalizeH="0" baseline="0" smtClean="0">
                  <a:ln>
                    <a:noFill/>
                  </a:ln>
                  <a:solidFill>
                    <a:schemeClr val="tx1"/>
                  </a:solidFill>
                  <a:effectLst/>
                  <a:latin typeface="Times New Roman" pitchFamily="18" charset="0"/>
                  <a:sym typeface="Symbol" pitchFamily="18" charset="2"/>
                </a:rPr>
                <a:t></a:t>
              </a:r>
              <a:r>
                <a:rPr kumimoji="0" lang="pl-PL" sz="1100" b="0" i="0" u="none" strike="noStrike" cap="none" normalizeH="0" baseline="0" smtClean="0">
                  <a:ln>
                    <a:noFill/>
                  </a:ln>
                  <a:solidFill>
                    <a:schemeClr val="tx1"/>
                  </a:solidFill>
                  <a:effectLst/>
                  <a:latin typeface="Times New Roman" pitchFamily="18" charset="0"/>
                  <a:sym typeface="Symbol" pitchFamily="18" charset="2"/>
                </a:rPr>
                <a:t></a:t>
              </a:r>
              <a:endParaRPr kumimoji="0" lang="pl-PL" sz="1800" b="0" i="0" u="none" strike="noStrike" cap="none" normalizeH="0" baseline="0" smtClean="0">
                <a:ln>
                  <a:noFill/>
                </a:ln>
                <a:solidFill>
                  <a:schemeClr val="tx1"/>
                </a:solidFill>
                <a:effectLst/>
                <a:latin typeface="Arial" pitchFamily="34" charset="0"/>
              </a:endParaRPr>
            </a:p>
          </p:txBody>
        </p:sp>
        <p:sp>
          <p:nvSpPr>
            <p:cNvPr id="1063" name="Text Box 39"/>
            <p:cNvSpPr txBox="1">
              <a:spLocks noChangeArrowheads="1"/>
            </p:cNvSpPr>
            <p:nvPr/>
          </p:nvSpPr>
          <p:spPr bwMode="auto">
            <a:xfrm>
              <a:off x="7060" y="3469"/>
              <a:ext cx="1080" cy="4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Times New Roman" pitchFamily="18" charset="0"/>
                  <a:sym typeface="Symbol" pitchFamily="18" charset="2"/>
                </a:rPr>
                <a:t></a:t>
              </a:r>
              <a:endParaRPr kumimoji="0" lang="pl-PL" sz="1800" b="0" i="0" u="none" strike="noStrike" cap="none" normalizeH="0" baseline="0" smtClean="0">
                <a:ln>
                  <a:noFill/>
                </a:ln>
                <a:solidFill>
                  <a:schemeClr val="tx1"/>
                </a:solidFill>
                <a:effectLst/>
                <a:latin typeface="Arial" pitchFamily="34" charset="0"/>
              </a:endParaRPr>
            </a:p>
          </p:txBody>
        </p:sp>
        <p:sp>
          <p:nvSpPr>
            <p:cNvPr id="1064" name="Text Box 40"/>
            <p:cNvSpPr txBox="1">
              <a:spLocks noChangeArrowheads="1"/>
            </p:cNvSpPr>
            <p:nvPr/>
          </p:nvSpPr>
          <p:spPr bwMode="auto">
            <a:xfrm>
              <a:off x="7972" y="3469"/>
              <a:ext cx="1080" cy="4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Times New Roman" pitchFamily="18" charset="0"/>
                  <a:sym typeface="Symbol" pitchFamily="18" charset="2"/>
                </a:rPr>
                <a:t></a:t>
              </a:r>
              <a:endParaRPr kumimoji="0" lang="pl-PL" sz="1800" b="0" i="0" u="none" strike="noStrike" cap="none" normalizeH="0" baseline="0" smtClean="0">
                <a:ln>
                  <a:noFill/>
                </a:ln>
                <a:solidFill>
                  <a:schemeClr val="tx1"/>
                </a:solidFill>
                <a:effectLst/>
                <a:latin typeface="Arial" pitchFamily="34" charset="0"/>
              </a:endParaRPr>
            </a:p>
          </p:txBody>
        </p:sp>
        <p:sp>
          <p:nvSpPr>
            <p:cNvPr id="1065" name="Text Box 41"/>
            <p:cNvSpPr txBox="1">
              <a:spLocks noChangeArrowheads="1"/>
            </p:cNvSpPr>
            <p:nvPr/>
          </p:nvSpPr>
          <p:spPr bwMode="auto">
            <a:xfrm>
              <a:off x="5749" y="4039"/>
              <a:ext cx="568" cy="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Times New Roman" pitchFamily="18" charset="0"/>
                </a:rPr>
                <a:t>0</a:t>
              </a:r>
              <a:endParaRPr kumimoji="0" lang="pl-PL" sz="1800" b="0" i="0" u="none" strike="noStrike" cap="none" normalizeH="0" baseline="0" smtClean="0">
                <a:ln>
                  <a:noFill/>
                </a:ln>
                <a:solidFill>
                  <a:schemeClr val="tx1"/>
                </a:solidFill>
                <a:effectLst/>
                <a:latin typeface="Arial" pitchFamily="34" charset="0"/>
              </a:endParaRPr>
            </a:p>
          </p:txBody>
        </p:sp>
        <p:sp>
          <p:nvSpPr>
            <p:cNvPr id="1066" name="Text Box 42"/>
            <p:cNvSpPr txBox="1">
              <a:spLocks noChangeArrowheads="1"/>
            </p:cNvSpPr>
            <p:nvPr/>
          </p:nvSpPr>
          <p:spPr bwMode="auto">
            <a:xfrm>
              <a:off x="4096" y="4039"/>
              <a:ext cx="568" cy="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Calibri" pitchFamily="34" charset="0"/>
                </a:rPr>
                <a:t>-3</a:t>
              </a:r>
              <a:endParaRPr kumimoji="0" lang="pl-PL" sz="1800" b="0" i="0" u="none" strike="noStrike" cap="none" normalizeH="0" baseline="0" smtClean="0">
                <a:ln>
                  <a:noFill/>
                </a:ln>
                <a:solidFill>
                  <a:schemeClr val="tx1"/>
                </a:solidFill>
                <a:effectLst/>
                <a:latin typeface="Arial" pitchFamily="34" charset="0"/>
              </a:endParaRPr>
            </a:p>
          </p:txBody>
        </p:sp>
        <p:sp>
          <p:nvSpPr>
            <p:cNvPr id="1067" name="Text Box 43"/>
            <p:cNvSpPr txBox="1">
              <a:spLocks noChangeArrowheads="1"/>
            </p:cNvSpPr>
            <p:nvPr/>
          </p:nvSpPr>
          <p:spPr bwMode="auto">
            <a:xfrm>
              <a:off x="3412" y="4039"/>
              <a:ext cx="568" cy="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Calibri" pitchFamily="34" charset="0"/>
                </a:rPr>
                <a:t>-4</a:t>
              </a:r>
              <a:endParaRPr kumimoji="0" lang="pl-PL" sz="1800" b="0" i="0" u="none" strike="noStrike" cap="none" normalizeH="0" baseline="0" smtClean="0">
                <a:ln>
                  <a:noFill/>
                </a:ln>
                <a:solidFill>
                  <a:schemeClr val="tx1"/>
                </a:solidFill>
                <a:effectLst/>
                <a:latin typeface="Arial" pitchFamily="34" charset="0"/>
              </a:endParaRPr>
            </a:p>
          </p:txBody>
        </p:sp>
        <p:sp>
          <p:nvSpPr>
            <p:cNvPr id="1068" name="Text Box 44"/>
            <p:cNvSpPr txBox="1">
              <a:spLocks noChangeArrowheads="1"/>
            </p:cNvSpPr>
            <p:nvPr/>
          </p:nvSpPr>
          <p:spPr bwMode="auto">
            <a:xfrm>
              <a:off x="3868" y="4039"/>
              <a:ext cx="568" cy="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Times New Roman" pitchFamily="18" charset="0"/>
                </a:rPr>
                <a:t>-</a:t>
              </a:r>
              <a:r>
                <a:rPr kumimoji="0" lang="pl-PL" sz="1100" b="0" i="0" u="none" strike="noStrike" cap="none" normalizeH="0" baseline="0" smtClean="0">
                  <a:ln>
                    <a:noFill/>
                  </a:ln>
                  <a:solidFill>
                    <a:schemeClr val="tx1"/>
                  </a:solidFill>
                  <a:effectLst/>
                  <a:latin typeface="Times New Roman" pitchFamily="18" charset="0"/>
                  <a:sym typeface="Symbol" pitchFamily="18" charset="2"/>
                </a:rPr>
                <a:t></a:t>
              </a:r>
              <a:endParaRPr kumimoji="0" lang="pl-PL" sz="1800" b="0" i="0" u="none" strike="noStrike" cap="none" normalizeH="0" baseline="0" smtClean="0">
                <a:ln>
                  <a:noFill/>
                </a:ln>
                <a:solidFill>
                  <a:schemeClr val="tx1"/>
                </a:solidFill>
                <a:effectLst/>
                <a:latin typeface="Arial" pitchFamily="34" charset="0"/>
              </a:endParaRPr>
            </a:p>
          </p:txBody>
        </p:sp>
        <p:sp>
          <p:nvSpPr>
            <p:cNvPr id="1069" name="Text Box 45"/>
            <p:cNvSpPr txBox="1">
              <a:spLocks noChangeArrowheads="1"/>
            </p:cNvSpPr>
            <p:nvPr/>
          </p:nvSpPr>
          <p:spPr bwMode="auto">
            <a:xfrm>
              <a:off x="7345" y="4039"/>
              <a:ext cx="568" cy="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Calibri" pitchFamily="34" charset="0"/>
                </a:rPr>
                <a:t>3</a:t>
              </a:r>
              <a:endParaRPr kumimoji="0" lang="pl-PL" sz="1800" b="0" i="0" u="none" strike="noStrike" cap="none" normalizeH="0" baseline="0" smtClean="0">
                <a:ln>
                  <a:noFill/>
                </a:ln>
                <a:solidFill>
                  <a:schemeClr val="tx1"/>
                </a:solidFill>
                <a:effectLst/>
                <a:latin typeface="Arial" pitchFamily="34" charset="0"/>
              </a:endParaRPr>
            </a:p>
          </p:txBody>
        </p:sp>
        <p:sp>
          <p:nvSpPr>
            <p:cNvPr id="1070" name="Text Box 46"/>
            <p:cNvSpPr txBox="1">
              <a:spLocks noChangeArrowheads="1"/>
            </p:cNvSpPr>
            <p:nvPr/>
          </p:nvSpPr>
          <p:spPr bwMode="auto">
            <a:xfrm>
              <a:off x="8143" y="4039"/>
              <a:ext cx="568" cy="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Calibri" pitchFamily="34" charset="0"/>
                </a:rPr>
                <a:t>4</a:t>
              </a:r>
              <a:endParaRPr kumimoji="0" lang="pl-PL" sz="1800" b="0" i="0" u="none" strike="noStrike" cap="none" normalizeH="0" baseline="0" smtClean="0">
                <a:ln>
                  <a:noFill/>
                </a:ln>
                <a:solidFill>
                  <a:schemeClr val="tx1"/>
                </a:solidFill>
                <a:effectLst/>
                <a:latin typeface="Arial" pitchFamily="34" charset="0"/>
              </a:endParaRPr>
            </a:p>
          </p:txBody>
        </p:sp>
        <p:sp>
          <p:nvSpPr>
            <p:cNvPr id="1071" name="Text Box 47"/>
            <p:cNvSpPr txBox="1">
              <a:spLocks noChangeArrowheads="1"/>
            </p:cNvSpPr>
            <p:nvPr/>
          </p:nvSpPr>
          <p:spPr bwMode="auto">
            <a:xfrm>
              <a:off x="7687" y="4039"/>
              <a:ext cx="568" cy="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100" b="0" i="0" u="none" strike="noStrike" cap="none" normalizeH="0" baseline="0" smtClean="0">
                  <a:ln>
                    <a:noFill/>
                  </a:ln>
                  <a:solidFill>
                    <a:schemeClr val="tx1"/>
                  </a:solidFill>
                  <a:effectLst/>
                  <a:latin typeface="Times New Roman" pitchFamily="18" charset="0"/>
                  <a:sym typeface="Symbol" pitchFamily="18" charset="2"/>
                </a:rPr>
                <a:t></a:t>
              </a:r>
              <a:endParaRPr kumimoji="0" lang="pl-PL" sz="1800" b="0" i="0" u="none" strike="noStrike" cap="none" normalizeH="0" baseline="0" smtClean="0">
                <a:ln>
                  <a:noFill/>
                </a:ln>
                <a:solidFill>
                  <a:schemeClr val="tx1"/>
                </a:solidFill>
                <a:effectLst/>
                <a:latin typeface="Arial" pitchFamily="34" charset="0"/>
              </a:endParaRPr>
            </a:p>
          </p:txBody>
        </p:sp>
        <p:grpSp>
          <p:nvGrpSpPr>
            <p:cNvPr id="4" name="Group 48"/>
            <p:cNvGrpSpPr>
              <a:grpSpLocks/>
            </p:cNvGrpSpPr>
            <p:nvPr/>
          </p:nvGrpSpPr>
          <p:grpSpPr bwMode="auto">
            <a:xfrm>
              <a:off x="3109" y="3925"/>
              <a:ext cx="6236" cy="180"/>
              <a:chOff x="3109" y="3925"/>
              <a:chExt cx="6236" cy="180"/>
            </a:xfrm>
          </p:grpSpPr>
          <p:sp>
            <p:nvSpPr>
              <p:cNvPr id="1073" name="Line 49"/>
              <p:cNvSpPr>
                <a:spLocks noChangeShapeType="1"/>
              </p:cNvSpPr>
              <p:nvPr/>
            </p:nvSpPr>
            <p:spPr bwMode="auto">
              <a:xfrm>
                <a:off x="3109" y="4016"/>
                <a:ext cx="6236" cy="0"/>
              </a:xfrm>
              <a:prstGeom prst="line">
                <a:avLst/>
              </a:prstGeom>
              <a:noFill/>
              <a:ln w="381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74" name="Line 50"/>
              <p:cNvSpPr>
                <a:spLocks noChangeShapeType="1"/>
              </p:cNvSpPr>
              <p:nvPr/>
            </p:nvSpPr>
            <p:spPr bwMode="auto">
              <a:xfrm>
                <a:off x="4819"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Line 51"/>
              <p:cNvSpPr>
                <a:spLocks noChangeShapeType="1"/>
              </p:cNvSpPr>
              <p:nvPr/>
            </p:nvSpPr>
            <p:spPr bwMode="auto">
              <a:xfrm>
                <a:off x="3685"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6" name="Line 52"/>
              <p:cNvSpPr>
                <a:spLocks noChangeShapeType="1"/>
              </p:cNvSpPr>
              <p:nvPr/>
            </p:nvSpPr>
            <p:spPr bwMode="auto">
              <a:xfrm>
                <a:off x="5953"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Line 53"/>
              <p:cNvSpPr>
                <a:spLocks noChangeShapeType="1"/>
              </p:cNvSpPr>
              <p:nvPr/>
            </p:nvSpPr>
            <p:spPr bwMode="auto">
              <a:xfrm>
                <a:off x="7087"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Line 54"/>
              <p:cNvSpPr>
                <a:spLocks noChangeShapeType="1"/>
              </p:cNvSpPr>
              <p:nvPr/>
            </p:nvSpPr>
            <p:spPr bwMode="auto">
              <a:xfrm>
                <a:off x="8221"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Line 55"/>
              <p:cNvSpPr>
                <a:spLocks noChangeShapeType="1"/>
              </p:cNvSpPr>
              <p:nvPr/>
            </p:nvSpPr>
            <p:spPr bwMode="auto">
              <a:xfrm>
                <a:off x="4257"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Line 56"/>
              <p:cNvSpPr>
                <a:spLocks noChangeShapeType="1"/>
              </p:cNvSpPr>
              <p:nvPr/>
            </p:nvSpPr>
            <p:spPr bwMode="auto">
              <a:xfrm>
                <a:off x="7665"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Line 57"/>
              <p:cNvSpPr>
                <a:spLocks noChangeShapeType="1"/>
              </p:cNvSpPr>
              <p:nvPr/>
            </p:nvSpPr>
            <p:spPr bwMode="auto">
              <a:xfrm>
                <a:off x="4153"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Line 58"/>
              <p:cNvSpPr>
                <a:spLocks noChangeShapeType="1"/>
              </p:cNvSpPr>
              <p:nvPr/>
            </p:nvSpPr>
            <p:spPr bwMode="auto">
              <a:xfrm>
                <a:off x="7801" y="3925"/>
                <a:ext cx="0" cy="18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20</a:t>
            </a:fld>
            <a:endParaRPr lang="pl-PL"/>
          </a:p>
        </p:txBody>
      </p:sp>
      <p:sp>
        <p:nvSpPr>
          <p:cNvPr id="3" name="Prostokąt 2"/>
          <p:cNvSpPr/>
          <p:nvPr/>
        </p:nvSpPr>
        <p:spPr>
          <a:xfrm>
            <a:off x="214282" y="285728"/>
            <a:ext cx="8715404" cy="1200329"/>
          </a:xfrm>
          <a:prstGeom prst="rect">
            <a:avLst/>
          </a:prstGeom>
        </p:spPr>
        <p:txBody>
          <a:bodyPr wrap="square">
            <a:spAutoFit/>
          </a:bodyPr>
          <a:lstStyle/>
          <a:p>
            <a:pPr lvl="0" algn="just" eaLnBrk="0" fontAlgn="base" hangingPunct="0">
              <a:spcBef>
                <a:spcPct val="0"/>
              </a:spcBef>
              <a:spcAft>
                <a:spcPct val="0"/>
              </a:spcAft>
            </a:pPr>
            <a:r>
              <a:rPr lang="pl-PL" dirty="0" err="1" smtClean="0">
                <a:latin typeface="Arial" pitchFamily="34" charset="0"/>
                <a:ea typeface="Times New Roman" pitchFamily="18" charset="0"/>
                <a:cs typeface="Arial" pitchFamily="34" charset="0"/>
              </a:rPr>
              <a:t>8.Podaj</a:t>
            </a:r>
            <a:r>
              <a:rPr lang="pl-PL" dirty="0" smtClean="0">
                <a:latin typeface="Arial" pitchFamily="34" charset="0"/>
                <a:ea typeface="Times New Roman" pitchFamily="18" charset="0"/>
                <a:cs typeface="Arial" pitchFamily="34" charset="0"/>
              </a:rPr>
              <a:t> przykład, że równość</a:t>
            </a:r>
            <a:r>
              <a:rPr lang="pl-PL" b="1" dirty="0" smtClean="0">
                <a:latin typeface="Arial" pitchFamily="34" charset="0"/>
                <a:ea typeface="Times New Roman" pitchFamily="18" charset="0"/>
                <a:cs typeface="Arial" pitchFamily="34" charset="0"/>
              </a:rPr>
              <a:t> </a:t>
            </a:r>
            <a:r>
              <a:rPr lang="pl-PL" b="1" dirty="0" err="1" smtClean="0">
                <a:latin typeface="Arial" pitchFamily="34" charset="0"/>
                <a:ea typeface="Times New Roman" pitchFamily="18" charset="0"/>
                <a:cs typeface="Arial" pitchFamily="34" charset="0"/>
                <a:sym typeface="Symbol" pitchFamily="18" charset="2"/>
              </a:rPr>
              <a:t></a:t>
            </a:r>
            <a:r>
              <a:rPr lang="pl-PL" b="1" i="1" dirty="0" err="1" smtClean="0">
                <a:latin typeface="Arial" pitchFamily="34" charset="0"/>
                <a:ea typeface="Times New Roman" pitchFamily="18" charset="0"/>
                <a:cs typeface="Arial" pitchFamily="34" charset="0"/>
              </a:rPr>
              <a:t>nx</a:t>
            </a:r>
            <a:r>
              <a:rPr lang="pl-PL" b="1" dirty="0" err="1"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 </a:t>
            </a:r>
            <a:r>
              <a:rPr lang="pl-PL" b="1" i="1" dirty="0" smtClean="0">
                <a:latin typeface="Arial" pitchFamily="34" charset="0"/>
                <a:ea typeface="Times New Roman" pitchFamily="18" charset="0"/>
                <a:cs typeface="Arial" pitchFamily="34" charset="0"/>
                <a:sym typeface="Symbol" pitchFamily="18" charset="2"/>
              </a:rPr>
              <a:t>n</a:t>
            </a:r>
            <a:r>
              <a:rPr lang="pl-PL" b="1" dirty="0" smtClean="0">
                <a:latin typeface="Arial" pitchFamily="34" charset="0"/>
                <a:ea typeface="Times New Roman" pitchFamily="18" charset="0"/>
                <a:cs typeface="Arial" pitchFamily="34" charset="0"/>
                <a:sym typeface="Symbol" pitchFamily="18" charset="2"/>
              </a:rPr>
              <a:t>  </a:t>
            </a:r>
            <a:r>
              <a:rPr lang="pl-PL" b="1" dirty="0" err="1" smtClean="0">
                <a:latin typeface="Arial" pitchFamily="34" charset="0"/>
                <a:ea typeface="Times New Roman" pitchFamily="18" charset="0"/>
                <a:cs typeface="Arial" pitchFamily="34" charset="0"/>
                <a:sym typeface="Symbol" pitchFamily="18" charset="2"/>
              </a:rPr>
              <a:t></a:t>
            </a:r>
            <a:r>
              <a:rPr lang="pl-PL" b="1" i="1" dirty="0" err="1" smtClean="0">
                <a:latin typeface="Arial" pitchFamily="34" charset="0"/>
                <a:ea typeface="Times New Roman" pitchFamily="18" charset="0"/>
                <a:cs typeface="Arial" pitchFamily="34" charset="0"/>
              </a:rPr>
              <a:t>x</a:t>
            </a:r>
            <a:r>
              <a:rPr lang="pl-PL" b="1" dirty="0" err="1" smtClean="0">
                <a:latin typeface="Arial" pitchFamily="34" charset="0"/>
                <a:ea typeface="Times New Roman" pitchFamily="18" charset="0"/>
                <a:cs typeface="Arial" pitchFamily="34" charset="0"/>
                <a:sym typeface="Symbol" pitchFamily="18" charset="2"/>
              </a:rPr>
              <a:t></a:t>
            </a:r>
            <a:r>
              <a:rPr lang="pl-PL" dirty="0" smtClean="0">
                <a:latin typeface="Arial" pitchFamily="34" charset="0"/>
                <a:ea typeface="Times New Roman" pitchFamily="18" charset="0"/>
                <a:cs typeface="Arial" pitchFamily="34" charset="0"/>
              </a:rPr>
              <a:t>, gdzie n jest liczbą naturalna, nie </a:t>
            </a:r>
            <a:endParaRPr lang="pl-PL" dirty="0" smtClean="0">
              <a:latin typeface="Arial" pitchFamily="34" charset="0"/>
              <a:cs typeface="Arial" pitchFamily="34" charset="0"/>
              <a:sym typeface="Symbol" pitchFamily="18" charset="2"/>
            </a:endParaRPr>
          </a:p>
          <a:p>
            <a:pPr lvl="0" algn="just" eaLnBrk="0" fontAlgn="base" hangingPunct="0">
              <a:spcBef>
                <a:spcPct val="0"/>
              </a:spcBef>
              <a:spcAft>
                <a:spcPct val="0"/>
              </a:spcAft>
            </a:pPr>
            <a:r>
              <a:rPr lang="pl-PL" dirty="0" smtClean="0">
                <a:latin typeface="Arial" pitchFamily="34" charset="0"/>
                <a:ea typeface="Times New Roman" pitchFamily="18" charset="0"/>
                <a:cs typeface="Arial" pitchFamily="34" charset="0"/>
                <a:sym typeface="Symbol" pitchFamily="18" charset="2"/>
              </a:rPr>
              <a:t>   zawsze jest spełniona. </a:t>
            </a:r>
          </a:p>
          <a:p>
            <a:pPr lvl="0" algn="just" eaLnBrk="0" fontAlgn="base" hangingPunct="0">
              <a:spcBef>
                <a:spcPct val="0"/>
              </a:spcBef>
              <a:spcAft>
                <a:spcPct val="0"/>
              </a:spcAft>
            </a:pPr>
            <a:endParaRPr lang="pl-PL" dirty="0" smtClean="0">
              <a:latin typeface="Arial" pitchFamily="34" charset="0"/>
              <a:ea typeface="Times New Roman" pitchFamily="18" charset="0"/>
              <a:cs typeface="Arial" pitchFamily="34" charset="0"/>
              <a:sym typeface="Symbol" pitchFamily="18" charset="2"/>
            </a:endParaRPr>
          </a:p>
          <a:p>
            <a:pPr lvl="0" algn="just" eaLnBrk="0" fontAlgn="base" hangingPunct="0">
              <a:spcBef>
                <a:spcPct val="0"/>
              </a:spcBef>
              <a:spcAft>
                <a:spcPct val="0"/>
              </a:spcAft>
            </a:pPr>
            <a:r>
              <a:rPr lang="pl-PL" dirty="0" smtClean="0">
                <a:latin typeface="Arial" pitchFamily="34" charset="0"/>
                <a:ea typeface="Times New Roman" pitchFamily="18" charset="0"/>
                <a:cs typeface="Arial" pitchFamily="34" charset="0"/>
                <a:sym typeface="Symbol" pitchFamily="18" charset="2"/>
              </a:rPr>
              <a:t>9. Wykaż, że  </a:t>
            </a:r>
            <a:r>
              <a:rPr lang="pl-PL" b="1" dirty="0"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a:t>
            </a:r>
            <a:r>
              <a:rPr lang="pl-PL" b="1" i="1" dirty="0" err="1" smtClean="0">
                <a:latin typeface="Arial" pitchFamily="34" charset="0"/>
                <a:ea typeface="Times New Roman" pitchFamily="18" charset="0"/>
                <a:cs typeface="Arial" pitchFamily="34" charset="0"/>
                <a:sym typeface="Symbol" pitchFamily="18" charset="2"/>
              </a:rPr>
              <a:t>x</a:t>
            </a:r>
            <a:r>
              <a:rPr lang="pl-PL" b="1" dirty="0" err="1"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 - </a:t>
            </a:r>
            <a:r>
              <a:rPr lang="pl-PL" b="1" dirty="0" err="1" smtClean="0">
                <a:latin typeface="Arial" pitchFamily="34" charset="0"/>
                <a:ea typeface="Times New Roman" pitchFamily="18" charset="0"/>
                <a:cs typeface="Arial" pitchFamily="34" charset="0"/>
                <a:sym typeface="Symbol" pitchFamily="18" charset="2"/>
              </a:rPr>
              <a:t></a:t>
            </a:r>
            <a:r>
              <a:rPr lang="pl-PL" b="1" i="1" dirty="0" err="1" smtClean="0">
                <a:latin typeface="Arial" pitchFamily="34" charset="0"/>
                <a:ea typeface="Times New Roman" pitchFamily="18" charset="0"/>
                <a:cs typeface="Arial" pitchFamily="34" charset="0"/>
              </a:rPr>
              <a:t>x</a:t>
            </a:r>
            <a:r>
              <a:rPr lang="pl-PL" b="1" dirty="0" err="1"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a:t>
            </a:r>
            <a:r>
              <a:rPr lang="pl-PL" dirty="0" smtClean="0">
                <a:latin typeface="Arial" pitchFamily="34" charset="0"/>
                <a:ea typeface="Times New Roman" pitchFamily="18" charset="0"/>
                <a:cs typeface="Arial" pitchFamily="34" charset="0"/>
                <a:sym typeface="Symbol" pitchFamily="18" charset="2"/>
              </a:rPr>
              <a:t>;  </a:t>
            </a:r>
            <a:r>
              <a:rPr lang="pl-PL" b="1" dirty="0"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a:t>
            </a:r>
            <a:r>
              <a:rPr lang="pl-PL" b="1" i="1" dirty="0" err="1" smtClean="0">
                <a:latin typeface="Arial" pitchFamily="34" charset="0"/>
                <a:ea typeface="Times New Roman" pitchFamily="18" charset="0"/>
                <a:cs typeface="Arial" pitchFamily="34" charset="0"/>
                <a:sym typeface="Symbol" pitchFamily="18" charset="2"/>
              </a:rPr>
              <a:t>x</a:t>
            </a:r>
            <a:r>
              <a:rPr lang="pl-PL" b="1" dirty="0" err="1"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 - </a:t>
            </a:r>
            <a:r>
              <a:rPr lang="pl-PL" b="1" dirty="0"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a:t>
            </a:r>
            <a:r>
              <a:rPr lang="pl-PL" b="1" i="1" dirty="0" err="1" smtClean="0">
                <a:latin typeface="Arial" pitchFamily="34" charset="0"/>
                <a:ea typeface="Times New Roman" pitchFamily="18" charset="0"/>
                <a:cs typeface="Arial" pitchFamily="34" charset="0"/>
                <a:sym typeface="Symbol" pitchFamily="18" charset="2"/>
              </a:rPr>
              <a:t>x</a:t>
            </a:r>
            <a:r>
              <a:rPr lang="pl-PL" b="1" dirty="0" err="1" smtClean="0">
                <a:latin typeface="Arial" pitchFamily="34" charset="0"/>
                <a:ea typeface="Times New Roman" pitchFamily="18" charset="0"/>
                <a:cs typeface="Arial" pitchFamily="34" charset="0"/>
                <a:sym typeface="Symbol" pitchFamily="18" charset="2"/>
              </a:rPr>
              <a:t></a:t>
            </a:r>
            <a:r>
              <a:rPr lang="pl-PL" dirty="0" smtClean="0">
                <a:latin typeface="Arial" pitchFamily="34" charset="0"/>
                <a:ea typeface="Times New Roman" pitchFamily="18" charset="0"/>
                <a:cs typeface="Arial" pitchFamily="34" charset="0"/>
              </a:rPr>
              <a:t>	</a:t>
            </a:r>
            <a:r>
              <a:rPr lang="pl-PL" dirty="0" smtClean="0">
                <a:latin typeface="Arial" pitchFamily="34" charset="0"/>
                <a:ea typeface="Times New Roman" pitchFamily="18" charset="0"/>
                <a:cs typeface="Arial" pitchFamily="34" charset="0"/>
                <a:sym typeface="Symbol" pitchFamily="18" charset="2"/>
              </a:rPr>
              <a:t>;	</a:t>
            </a:r>
            <a:r>
              <a:rPr lang="pl-PL" b="1" dirty="0" err="1" smtClean="0">
                <a:latin typeface="Arial" pitchFamily="34" charset="0"/>
                <a:ea typeface="Times New Roman" pitchFamily="18" charset="0"/>
                <a:cs typeface="Arial" pitchFamily="34" charset="0"/>
                <a:sym typeface="Symbol" pitchFamily="18" charset="2"/>
              </a:rPr>
              <a:t></a:t>
            </a:r>
            <a:r>
              <a:rPr lang="pl-PL" b="1" i="1" dirty="0" err="1" smtClean="0">
                <a:latin typeface="Arial" pitchFamily="34" charset="0"/>
                <a:ea typeface="Times New Roman" pitchFamily="18" charset="0"/>
                <a:cs typeface="Arial" pitchFamily="34" charset="0"/>
              </a:rPr>
              <a:t>x</a:t>
            </a:r>
            <a:r>
              <a:rPr lang="pl-PL" b="1" dirty="0" smtClean="0">
                <a:latin typeface="Arial" pitchFamily="34" charset="0"/>
                <a:ea typeface="Times New Roman" pitchFamily="18" charset="0"/>
                <a:cs typeface="Arial" pitchFamily="34" charset="0"/>
                <a:sym typeface="Symbol" pitchFamily="18" charset="2"/>
              </a:rPr>
              <a:t> + </a:t>
            </a:r>
            <a:r>
              <a:rPr lang="pl-PL" b="1" i="1" dirty="0" err="1" smtClean="0">
                <a:latin typeface="Arial" pitchFamily="34" charset="0"/>
                <a:ea typeface="Times New Roman" pitchFamily="18" charset="0"/>
                <a:cs typeface="Arial" pitchFamily="34" charset="0"/>
                <a:sym typeface="Symbol" pitchFamily="18" charset="2"/>
              </a:rPr>
              <a:t>y</a:t>
            </a:r>
            <a:r>
              <a:rPr lang="pl-PL" b="1" dirty="0" err="1"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a:t>
            </a:r>
            <a:r>
              <a:rPr lang="pl-PL" b="1" dirty="0" smtClean="0">
                <a:latin typeface="Arial" pitchFamily="34" charset="0"/>
                <a:ea typeface="Times New Roman" pitchFamily="18" charset="0"/>
                <a:cs typeface="Arial" pitchFamily="34" charset="0"/>
                <a:sym typeface="Symbol" pitchFamily="18" charset="2"/>
              </a:rPr>
              <a:t>=  </a:t>
            </a:r>
            <a:r>
              <a:rPr lang="pl-PL" b="1" dirty="0" err="1" smtClean="0">
                <a:latin typeface="Arial" pitchFamily="34" charset="0"/>
                <a:ea typeface="Times New Roman" pitchFamily="18" charset="0"/>
                <a:cs typeface="Arial" pitchFamily="34" charset="0"/>
                <a:sym typeface="Symbol" pitchFamily="18" charset="2"/>
              </a:rPr>
              <a:t></a:t>
            </a:r>
            <a:r>
              <a:rPr lang="pl-PL" b="1" i="1" dirty="0" err="1" smtClean="0">
                <a:latin typeface="Arial" pitchFamily="34" charset="0"/>
                <a:ea typeface="Times New Roman" pitchFamily="18" charset="0"/>
                <a:cs typeface="Arial" pitchFamily="34" charset="0"/>
              </a:rPr>
              <a:t>x</a:t>
            </a:r>
            <a:r>
              <a:rPr lang="pl-PL" b="1" dirty="0" err="1"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 </a:t>
            </a:r>
            <a:r>
              <a:rPr lang="pl-PL" b="1" dirty="0" err="1" smtClean="0">
                <a:latin typeface="Arial" pitchFamily="34" charset="0"/>
                <a:ea typeface="Times New Roman" pitchFamily="18" charset="0"/>
                <a:cs typeface="Arial" pitchFamily="34" charset="0"/>
                <a:sym typeface="Symbol" pitchFamily="18" charset="2"/>
              </a:rPr>
              <a:t></a:t>
            </a:r>
            <a:r>
              <a:rPr lang="pl-PL" b="1" i="1" dirty="0" err="1" smtClean="0">
                <a:latin typeface="Arial" pitchFamily="34" charset="0"/>
                <a:ea typeface="Times New Roman" pitchFamily="18" charset="0"/>
                <a:cs typeface="Arial" pitchFamily="34" charset="0"/>
              </a:rPr>
              <a:t>y</a:t>
            </a:r>
            <a:r>
              <a:rPr lang="pl-PL" b="1" dirty="0" err="1" smtClean="0">
                <a:latin typeface="Arial" pitchFamily="34" charset="0"/>
                <a:ea typeface="Times New Roman" pitchFamily="18" charset="0"/>
                <a:cs typeface="Arial" pitchFamily="34" charset="0"/>
                <a:sym typeface="Symbol" pitchFamily="18" charset="2"/>
              </a:rPr>
              <a:t></a:t>
            </a:r>
            <a:endParaRPr lang="pl-PL" b="1" dirty="0" smtClean="0">
              <a:latin typeface="Arial" pitchFamily="34" charset="0"/>
              <a:ea typeface="Times New Roman" pitchFamily="18" charset="0"/>
              <a:cs typeface="Arial" pitchFamily="34" charset="0"/>
              <a:sym typeface="Symbol" pitchFamily="18" charset="2"/>
            </a:endParaRPr>
          </a:p>
        </p:txBody>
      </p:sp>
      <p:sp>
        <p:nvSpPr>
          <p:cNvPr id="316417" name="Rectangle 1"/>
          <p:cNvSpPr>
            <a:spLocks noChangeArrowheads="1"/>
          </p:cNvSpPr>
          <p:nvPr/>
        </p:nvSpPr>
        <p:spPr bwMode="auto">
          <a:xfrm>
            <a:off x="0" y="1714488"/>
            <a:ext cx="9430851"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10. Stosując zasadę gołębnika uzasadnij, że wśród dowolnych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5</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punktów, umieszczonych </a:t>
            </a:r>
          </a:p>
          <a:p>
            <a:pPr marL="0" marR="0" lvl="0" indent="0" algn="just" defTabSz="914400" rtl="0" eaLnBrk="1" fontAlgn="base" latinLnBrk="0" hangingPunct="1">
              <a:lnSpc>
                <a:spcPct val="100000"/>
              </a:lnSpc>
              <a:spcBef>
                <a:spcPct val="0"/>
              </a:spcBef>
              <a:spcAft>
                <a:spcPct val="0"/>
              </a:spcAft>
              <a:buClrTx/>
              <a:buSzTx/>
              <a:tabLst/>
            </a:pP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w polu trójkąta równobocznego o boku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1</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zawsze można znaleźć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2</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punkty, które są </a:t>
            </a:r>
          </a:p>
          <a:p>
            <a:pPr marL="0" marR="0" lvl="0" indent="0" algn="just" defTabSz="914400" rtl="0" eaLnBrk="1" fontAlgn="base" latinLnBrk="0" hangingPunct="1">
              <a:lnSpc>
                <a:spcPct val="100000"/>
              </a:lnSpc>
              <a:spcBef>
                <a:spcPct val="0"/>
              </a:spcBef>
              <a:spcAft>
                <a:spcPct val="0"/>
              </a:spcAft>
              <a:buClrTx/>
              <a:buSzTx/>
              <a:tabLst/>
            </a:pP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oddalone od siebie o nie więcej niż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½</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pl-PL" b="0" i="0" u="none" strike="noStrike" cap="none" normalizeH="0" baseline="0" dirty="0" smtClean="0">
              <a:ln>
                <a:noFill/>
              </a:ln>
              <a:solidFill>
                <a:schemeClr val="tx1"/>
              </a:solidFill>
              <a:effectLst/>
              <a:latin typeface="Arial" pitchFamily="34" charset="0"/>
            </a:endParaRPr>
          </a:p>
        </p:txBody>
      </p:sp>
      <p:sp>
        <p:nvSpPr>
          <p:cNvPr id="5" name="Prostokąt 4"/>
          <p:cNvSpPr/>
          <p:nvPr/>
        </p:nvSpPr>
        <p:spPr>
          <a:xfrm>
            <a:off x="0" y="2643182"/>
            <a:ext cx="9144000" cy="923330"/>
          </a:xfrm>
          <a:prstGeom prst="rect">
            <a:avLst/>
          </a:prstGeom>
        </p:spPr>
        <p:txBody>
          <a:bodyPr wrap="square">
            <a:spAutoFit/>
          </a:bodyPr>
          <a:lstStyle/>
          <a:p>
            <a:r>
              <a:rPr lang="pl-PL" dirty="0" smtClean="0">
                <a:latin typeface="Arial" pitchFamily="34" charset="0"/>
                <a:cs typeface="Arial" pitchFamily="34" charset="0"/>
              </a:rPr>
              <a:t>11. Potrafisz bez większego problemu porządkować </a:t>
            </a:r>
            <a:r>
              <a:rPr lang="pl-PL" b="1" dirty="0" smtClean="0">
                <a:latin typeface="Arial" pitchFamily="34" charset="0"/>
                <a:cs typeface="Arial" pitchFamily="34" charset="0"/>
              </a:rPr>
              <a:t>trzy dowolne liczny</a:t>
            </a:r>
            <a:r>
              <a:rPr lang="pl-PL" dirty="0" smtClean="0">
                <a:latin typeface="Arial" pitchFamily="34" charset="0"/>
                <a:cs typeface="Arial" pitchFamily="34" charset="0"/>
              </a:rPr>
              <a:t>, wykonując</a:t>
            </a:r>
          </a:p>
          <a:p>
            <a:r>
              <a:rPr lang="pl-PL" dirty="0" smtClean="0">
                <a:latin typeface="Arial" pitchFamily="34" charset="0"/>
                <a:cs typeface="Arial" pitchFamily="34" charset="0"/>
              </a:rPr>
              <a:t>     </a:t>
            </a:r>
            <a:r>
              <a:rPr lang="pl-PL" b="1" dirty="0" smtClean="0">
                <a:latin typeface="Arial" pitchFamily="34" charset="0"/>
                <a:cs typeface="Arial" pitchFamily="34" charset="0"/>
              </a:rPr>
              <a:t>trzy porównania.</a:t>
            </a:r>
            <a:r>
              <a:rPr lang="pl-PL" dirty="0" smtClean="0">
                <a:latin typeface="Arial" pitchFamily="34" charset="0"/>
                <a:cs typeface="Arial" pitchFamily="34" charset="0"/>
              </a:rPr>
              <a:t> Podaj algorytm porządkowania dowolnych </a:t>
            </a:r>
            <a:r>
              <a:rPr lang="pl-PL" b="1" dirty="0" smtClean="0">
                <a:latin typeface="Arial" pitchFamily="34" charset="0"/>
                <a:cs typeface="Arial" pitchFamily="34" charset="0"/>
              </a:rPr>
              <a:t>czterech liczb</a:t>
            </a:r>
            <a:r>
              <a:rPr lang="pl-PL" dirty="0" smtClean="0">
                <a:latin typeface="Arial" pitchFamily="34" charset="0"/>
                <a:cs typeface="Arial" pitchFamily="34" charset="0"/>
              </a:rPr>
              <a:t>, w </a:t>
            </a:r>
          </a:p>
          <a:p>
            <a:r>
              <a:rPr lang="pl-PL" dirty="0" smtClean="0">
                <a:latin typeface="Arial" pitchFamily="34" charset="0"/>
                <a:cs typeface="Arial" pitchFamily="34" charset="0"/>
              </a:rPr>
              <a:t>     którym jest wykonywanych nie więcej niż </a:t>
            </a:r>
            <a:r>
              <a:rPr lang="pl-PL" b="1" dirty="0" smtClean="0">
                <a:latin typeface="Arial" pitchFamily="34" charset="0"/>
                <a:cs typeface="Arial" pitchFamily="34" charset="0"/>
              </a:rPr>
              <a:t>pięć porównań</a:t>
            </a:r>
            <a:r>
              <a:rPr lang="pl-PL" dirty="0" smtClean="0">
                <a:latin typeface="Arial" pitchFamily="34" charset="0"/>
                <a:cs typeface="Arial" pitchFamily="34" charset="0"/>
              </a:rPr>
              <a:t>. </a:t>
            </a:r>
            <a:endParaRPr lang="en-US" dirty="0">
              <a:latin typeface="Arial" pitchFamily="34" charset="0"/>
              <a:cs typeface="Arial" pitchFamily="34" charset="0"/>
            </a:endParaRPr>
          </a:p>
        </p:txBody>
      </p:sp>
      <p:sp>
        <p:nvSpPr>
          <p:cNvPr id="221185" name="Rectangle 1"/>
          <p:cNvSpPr>
            <a:spLocks noChangeArrowheads="1"/>
          </p:cNvSpPr>
          <p:nvPr/>
        </p:nvSpPr>
        <p:spPr bwMode="auto">
          <a:xfrm>
            <a:off x="0" y="3500438"/>
            <a:ext cx="9144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12. Wykaż, że każdy wielościan wypukły zawiera dwie ściany o tej samej liczbie </a:t>
            </a:r>
          </a:p>
          <a:p>
            <a:pPr marL="0" marR="0" lvl="0" indent="0" algn="l" defTabSz="914400" rtl="0" eaLnBrk="0" fontAlgn="base" latinLnBrk="0" hangingPunct="0">
              <a:lnSpc>
                <a:spcPct val="100000"/>
              </a:lnSpc>
              <a:spcBef>
                <a:spcPct val="0"/>
              </a:spcBef>
              <a:spcAft>
                <a:spcPct val="0"/>
              </a:spcAft>
              <a:buClrTx/>
              <a:buSzTx/>
              <a:tabLst/>
            </a:pPr>
            <a:r>
              <a:rPr lang="pl-PL" dirty="0" smtClean="0">
                <a:latin typeface="Arial" pitchFamily="34" charset="0"/>
                <a:ea typeface="Times New Roman" pitchFamily="18"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krawędzi.</a:t>
            </a:r>
          </a:p>
          <a:p>
            <a:pPr marL="0" marR="0" lvl="0" indent="0" algn="l" defTabSz="914400" rtl="0" eaLnBrk="0" fontAlgn="base" latinLnBrk="0" hangingPunct="0">
              <a:lnSpc>
                <a:spcPct val="100000"/>
              </a:lnSpc>
              <a:spcBef>
                <a:spcPct val="0"/>
              </a:spcBef>
              <a:spcAft>
                <a:spcPct val="0"/>
              </a:spcAft>
              <a:buClrTx/>
              <a:buSzTx/>
              <a:tabLst/>
            </a:pPr>
            <a:endParaRPr kumimoji="0" lang="pl-PL"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13. Wykaż, że wśród dowolnych trzech liczb całkowitych muszą być dwie takie, których</a:t>
            </a:r>
          </a:p>
          <a:p>
            <a:pPr marL="0" marR="0" lvl="0" indent="0" algn="l" defTabSz="914400" rtl="0" eaLnBrk="0" fontAlgn="base" latinLnBrk="0" hangingPunct="0">
              <a:lnSpc>
                <a:spcPct val="100000"/>
              </a:lnSpc>
              <a:spcBef>
                <a:spcPct val="0"/>
              </a:spcBef>
              <a:spcAft>
                <a:spcPct val="0"/>
              </a:spcAft>
              <a:buClrTx/>
              <a:buSzTx/>
              <a:tabLst/>
            </a:pPr>
            <a:r>
              <a:rPr lang="pl-PL" dirty="0" smtClean="0">
                <a:latin typeface="Arial" pitchFamily="34" charset="0"/>
                <a:ea typeface="Times New Roman" pitchFamily="18"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suma jest parzysta.</a:t>
            </a:r>
            <a:endParaRPr kumimoji="0" lang="pl-PL"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cstate="print"/>
          <a:srcRect/>
          <a:stretch>
            <a:fillRect/>
          </a:stretch>
        </p:blipFill>
        <p:spPr bwMode="auto">
          <a:xfrm>
            <a:off x="928662" y="1285861"/>
            <a:ext cx="7429552" cy="5286412"/>
          </a:xfrm>
          <a:prstGeom prst="rect">
            <a:avLst/>
          </a:prstGeom>
          <a:noFill/>
          <a:ln w="9525">
            <a:noFill/>
            <a:miter lim="800000"/>
            <a:headEnd/>
            <a:tailEnd/>
          </a:ln>
        </p:spPr>
      </p:pic>
      <p:sp>
        <p:nvSpPr>
          <p:cNvPr id="3" name="Symbol zastępczy numeru slajdu 2"/>
          <p:cNvSpPr>
            <a:spLocks noGrp="1"/>
          </p:cNvSpPr>
          <p:nvPr>
            <p:ph type="sldNum" sz="quarter" idx="12"/>
          </p:nvPr>
        </p:nvSpPr>
        <p:spPr/>
        <p:txBody>
          <a:bodyPr/>
          <a:lstStyle/>
          <a:p>
            <a:fld id="{AD0E5A88-7BC7-4173-BA3C-65B4C2B37C9C}" type="slidenum">
              <a:rPr lang="pl-PL" smtClean="0"/>
              <a:pPr/>
              <a:t>3</a:t>
            </a:fld>
            <a:endParaRPr lang="pl-P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14348" y="1785926"/>
            <a:ext cx="450059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pl-PL" sz="2000" dirty="0" err="1" smtClean="0">
                <a:latin typeface="Arial" pitchFamily="34" charset="0"/>
                <a:cs typeface="Arial" pitchFamily="34" charset="0"/>
                <a:sym typeface="Symbol"/>
              </a:rPr>
              <a:t></a:t>
            </a:r>
            <a:r>
              <a:rPr lang="pl-PL" sz="2000" dirty="0" err="1" smtClean="0">
                <a:latin typeface="Arial" pitchFamily="34" charset="0"/>
                <a:cs typeface="Arial" pitchFamily="34" charset="0"/>
              </a:rPr>
              <a:t>2</a:t>
            </a:r>
            <a:r>
              <a:rPr lang="pl-PL" sz="2000" dirty="0" err="1" smtClean="0">
                <a:latin typeface="Arial" pitchFamily="34" charset="0"/>
                <a:cs typeface="Arial" pitchFamily="34" charset="0"/>
                <a:sym typeface="Symbol"/>
              </a:rPr>
              <a:t></a:t>
            </a:r>
            <a:r>
              <a:rPr lang="pl-PL" sz="2000" dirty="0" smtClean="0">
                <a:latin typeface="Arial" pitchFamily="34" charset="0"/>
                <a:cs typeface="Arial" pitchFamily="34" charset="0"/>
              </a:rPr>
              <a:t> = 2            ;           </a:t>
            </a:r>
            <a:r>
              <a:rPr lang="pl-PL" sz="2000" dirty="0" err="1" smtClean="0">
                <a:latin typeface="Arial" pitchFamily="34" charset="0"/>
                <a:cs typeface="Arial" pitchFamily="34" charset="0"/>
                <a:sym typeface="Symbol"/>
              </a:rPr>
              <a:t></a:t>
            </a:r>
            <a:r>
              <a:rPr lang="pl-PL" sz="2000" dirty="0" err="1" smtClean="0">
                <a:latin typeface="Arial" pitchFamily="34" charset="0"/>
                <a:cs typeface="Arial" pitchFamily="34" charset="0"/>
              </a:rPr>
              <a:t>-3.5</a:t>
            </a:r>
            <a:r>
              <a:rPr lang="pl-PL" sz="2000" dirty="0" err="1" smtClean="0">
                <a:latin typeface="Arial" pitchFamily="34" charset="0"/>
                <a:cs typeface="Arial" pitchFamily="34" charset="0"/>
                <a:sym typeface="Symbol"/>
              </a:rPr>
              <a:t></a:t>
            </a:r>
            <a:r>
              <a:rPr lang="pl-PL" sz="2000" dirty="0" smtClean="0">
                <a:latin typeface="Arial" pitchFamily="34" charset="0"/>
                <a:cs typeface="Arial" pitchFamily="34" charset="0"/>
              </a:rPr>
              <a:t> = - 4</a:t>
            </a:r>
            <a:endParaRPr lang="pl-PL" sz="2000" dirty="0">
              <a:latin typeface="Arial" pitchFamily="34" charset="0"/>
              <a:cs typeface="Arial" pitchFamily="34" charset="0"/>
            </a:endParaRPr>
          </a:p>
        </p:txBody>
      </p:sp>
      <p:sp>
        <p:nvSpPr>
          <p:cNvPr id="59393" name="Rectangle 1"/>
          <p:cNvSpPr>
            <a:spLocks noChangeArrowheads="1"/>
          </p:cNvSpPr>
          <p:nvPr/>
        </p:nvSpPr>
        <p:spPr bwMode="auto">
          <a:xfrm>
            <a:off x="428596" y="3429000"/>
            <a:ext cx="635795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tabLst>
                <a:tab pos="2286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1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x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x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C</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x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2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1</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R</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tabLst>
                <a:tab pos="2286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3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x</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x</a:t>
            </a: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5940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59405" name="Rectangle 13"/>
          <p:cNvSpPr>
            <a:spLocks noChangeArrowheads="1"/>
          </p:cNvSpPr>
          <p:nvPr/>
        </p:nvSpPr>
        <p:spPr bwMode="auto">
          <a:xfrm>
            <a:off x="357158" y="4786322"/>
            <a:ext cx="6429420" cy="1881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tabLst>
                <a:tab pos="2286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4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n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n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x &lt;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n+1</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tabLst>
                <a:tab pos="2286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5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n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x – 1 &lt; n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x</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tabLst>
                <a:tab pos="2286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6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n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n – 1 &lt; x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n</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tabLst>
                <a:tab pos="2286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7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n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x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n &lt;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x+1</a:t>
            </a: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4</a:t>
            </a:fld>
            <a:endParaRPr lang="pl-PL"/>
          </a:p>
        </p:txBody>
      </p:sp>
      <p:graphicFrame>
        <p:nvGraphicFramePr>
          <p:cNvPr id="90114" name="Object 2"/>
          <p:cNvGraphicFramePr>
            <a:graphicFrameLocks noChangeAspect="1"/>
          </p:cNvGraphicFramePr>
          <p:nvPr/>
        </p:nvGraphicFramePr>
        <p:xfrm>
          <a:off x="642910" y="571480"/>
          <a:ext cx="966791" cy="473530"/>
        </p:xfrm>
        <a:graphic>
          <a:graphicData uri="http://schemas.openxmlformats.org/presentationml/2006/ole">
            <mc:AlternateContent xmlns:mc="http://schemas.openxmlformats.org/markup-compatibility/2006">
              <mc:Choice xmlns:v="urn:schemas-microsoft-com:vml" Requires="v">
                <p:oleObj spid="_x0000_s202778" name="Równanie" r:id="rId3" imgW="469900" imgH="228600" progId="Equation.3">
                  <p:embed/>
                </p:oleObj>
              </mc:Choice>
              <mc:Fallback>
                <p:oleObj name="Równanie" r:id="rId3" imgW="4699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571480"/>
                        <a:ext cx="966791" cy="473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3" name="Object 1"/>
          <p:cNvGraphicFramePr>
            <a:graphicFrameLocks noChangeAspect="1"/>
          </p:cNvGraphicFramePr>
          <p:nvPr/>
        </p:nvGraphicFramePr>
        <p:xfrm>
          <a:off x="3143240" y="571480"/>
          <a:ext cx="1232305" cy="428628"/>
        </p:xfrm>
        <a:graphic>
          <a:graphicData uri="http://schemas.openxmlformats.org/presentationml/2006/ole">
            <mc:AlternateContent xmlns:mc="http://schemas.openxmlformats.org/markup-compatibility/2006">
              <mc:Choice xmlns:v="urn:schemas-microsoft-com:vml" Requires="v">
                <p:oleObj spid="_x0000_s202779" name="Równanie" r:id="rId5" imgW="660400" imgH="228600" progId="Equation.3">
                  <p:embed/>
                </p:oleObj>
              </mc:Choice>
              <mc:Fallback>
                <p:oleObj name="Równanie" r:id="rId5" imgW="6604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40" y="571480"/>
                        <a:ext cx="1232305"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16" name="Rectangle 4"/>
          <p:cNvSpPr>
            <a:spLocks noChangeArrowheads="1"/>
          </p:cNvSpPr>
          <p:nvPr/>
        </p:nvSpPr>
        <p:spPr bwMode="auto">
          <a:xfrm>
            <a:off x="2285984" y="642918"/>
            <a:ext cx="55837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   </a:t>
            </a:r>
            <a:endParaRPr kumimoji="0" lang="pl-PL" sz="2000" b="0" i="0" u="none" strike="noStrike" cap="none" normalizeH="0" baseline="0" dirty="0" smtClean="0">
              <a:ln>
                <a:noFill/>
              </a:ln>
              <a:solidFill>
                <a:schemeClr val="tx1"/>
              </a:solidFill>
              <a:effectLst/>
              <a:latin typeface="Arial" pitchFamily="34" charset="0"/>
            </a:endParaRPr>
          </a:p>
        </p:txBody>
      </p:sp>
      <p:sp>
        <p:nvSpPr>
          <p:cNvPr id="9011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2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31"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35"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39"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0146" name="Object 34"/>
          <p:cNvGraphicFramePr>
            <a:graphicFrameLocks noChangeAspect="1"/>
          </p:cNvGraphicFramePr>
          <p:nvPr/>
        </p:nvGraphicFramePr>
        <p:xfrm>
          <a:off x="714348" y="1214422"/>
          <a:ext cx="885828" cy="442914"/>
        </p:xfrm>
        <a:graphic>
          <a:graphicData uri="http://schemas.openxmlformats.org/presentationml/2006/ole">
            <mc:AlternateContent xmlns:mc="http://schemas.openxmlformats.org/markup-compatibility/2006">
              <mc:Choice xmlns:v="urn:schemas-microsoft-com:vml" Requires="v">
                <p:oleObj spid="_x0000_s202780" name="Równanie" r:id="rId7" imgW="457200" imgH="228600" progId="Equation.3">
                  <p:embed/>
                </p:oleObj>
              </mc:Choice>
              <mc:Fallback>
                <p:oleObj name="Równanie" r:id="rId7" imgW="4572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48" y="1214422"/>
                        <a:ext cx="885828" cy="442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45" name="Object 33"/>
          <p:cNvGraphicFramePr>
            <a:graphicFrameLocks noChangeAspect="1"/>
          </p:cNvGraphicFramePr>
          <p:nvPr/>
        </p:nvGraphicFramePr>
        <p:xfrm>
          <a:off x="3143240" y="1195786"/>
          <a:ext cx="1285884" cy="447264"/>
        </p:xfrm>
        <a:graphic>
          <a:graphicData uri="http://schemas.openxmlformats.org/presentationml/2006/ole">
            <mc:AlternateContent xmlns:mc="http://schemas.openxmlformats.org/markup-compatibility/2006">
              <mc:Choice xmlns:v="urn:schemas-microsoft-com:vml" Requires="v">
                <p:oleObj spid="_x0000_s202781" name="Równanie" r:id="rId9" imgW="660400" imgH="228600" progId="Equation.3">
                  <p:embed/>
                </p:oleObj>
              </mc:Choice>
              <mc:Fallback>
                <p:oleObj name="Równanie" r:id="rId9" imgW="66040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40" y="1195786"/>
                        <a:ext cx="1285884" cy="447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47"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48" name="Rectangle 36"/>
          <p:cNvSpPr>
            <a:spLocks noChangeArrowheads="1"/>
          </p:cNvSpPr>
          <p:nvPr/>
        </p:nvSpPr>
        <p:spPr bwMode="auto">
          <a:xfrm>
            <a:off x="2071670" y="1214422"/>
            <a:ext cx="78581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  </a:t>
            </a:r>
            <a:r>
              <a:rPr kumimoji="0" lang="pl-PL" sz="1100" b="0" i="0" u="none" strike="noStrike" cap="none" normalizeH="0" baseline="0" dirty="0" smtClean="0">
                <a:ln>
                  <a:noFill/>
                </a:ln>
                <a:solidFill>
                  <a:schemeClr val="tx1"/>
                </a:solidFill>
                <a:effectLst/>
                <a:latin typeface="Arial" pitchFamily="34" charset="0"/>
                <a:ea typeface="Times New Roman" pitchFamily="18" charset="0"/>
              </a:rPr>
              <a:t> </a:t>
            </a:r>
            <a:endParaRPr kumimoji="0" lang="pl-PL" sz="1800" b="0" i="0" u="none" strike="noStrike" cap="none" normalizeH="0" baseline="0" dirty="0" smtClean="0">
              <a:ln>
                <a:noFill/>
              </a:ln>
              <a:solidFill>
                <a:schemeClr val="tx1"/>
              </a:solidFill>
              <a:effectLst/>
              <a:latin typeface="Arial" pitchFamily="34" charset="0"/>
            </a:endParaRPr>
          </a:p>
        </p:txBody>
      </p:sp>
      <p:sp>
        <p:nvSpPr>
          <p:cNvPr id="47" name="Prostokąt 46"/>
          <p:cNvSpPr/>
          <p:nvPr/>
        </p:nvSpPr>
        <p:spPr>
          <a:xfrm>
            <a:off x="714348" y="2428868"/>
            <a:ext cx="3663182" cy="400110"/>
          </a:xfrm>
          <a:prstGeom prst="rect">
            <a:avLst/>
          </a:prstGeom>
        </p:spPr>
        <p:txBody>
          <a:bodyPr wrap="none">
            <a:spAutoFit/>
          </a:bodyPr>
          <a:lstStyle/>
          <a:p>
            <a:r>
              <a:rPr lang="pl-PL" sz="2000" dirty="0" err="1" smtClean="0">
                <a:latin typeface="Arial" pitchFamily="34" charset="0"/>
                <a:cs typeface="Arial" pitchFamily="34" charset="0"/>
                <a:sym typeface="Symbol"/>
              </a:rPr>
              <a:t></a:t>
            </a:r>
            <a:r>
              <a:rPr lang="pl-PL" sz="2000" dirty="0" err="1" smtClean="0">
                <a:latin typeface="Arial" pitchFamily="34" charset="0"/>
                <a:cs typeface="Arial" pitchFamily="34" charset="0"/>
              </a:rPr>
              <a:t>-3.5</a:t>
            </a:r>
            <a:r>
              <a:rPr lang="pl-PL" sz="2000" dirty="0" smtClean="0">
                <a:latin typeface="Arial" pitchFamily="34" charset="0"/>
                <a:cs typeface="Arial" pitchFamily="34" charset="0"/>
              </a:rPr>
              <a:t> </a:t>
            </a:r>
            <a:r>
              <a:rPr lang="pl-PL" sz="2000" dirty="0" smtClean="0">
                <a:latin typeface="Arial" pitchFamily="34" charset="0"/>
                <a:cs typeface="Arial" pitchFamily="34" charset="0"/>
                <a:sym typeface="Symbol"/>
              </a:rPr>
              <a:t></a:t>
            </a:r>
            <a:r>
              <a:rPr lang="pl-PL" sz="2000" dirty="0" smtClean="0">
                <a:latin typeface="Arial" pitchFamily="34" charset="0"/>
                <a:cs typeface="Arial" pitchFamily="34" charset="0"/>
              </a:rPr>
              <a:t> = - 3    ;            </a:t>
            </a:r>
            <a:r>
              <a:rPr lang="pl-PL" sz="2000" dirty="0" err="1" smtClean="0">
                <a:latin typeface="Arial" pitchFamily="34" charset="0"/>
                <a:cs typeface="Arial" pitchFamily="34" charset="0"/>
                <a:sym typeface="Symbol"/>
              </a:rPr>
              <a:t></a:t>
            </a:r>
            <a:r>
              <a:rPr lang="pl-PL" sz="2000" dirty="0" err="1" smtClean="0">
                <a:latin typeface="Arial" pitchFamily="34" charset="0"/>
                <a:cs typeface="Arial" pitchFamily="34" charset="0"/>
              </a:rPr>
              <a:t>1.7</a:t>
            </a:r>
            <a:r>
              <a:rPr lang="pl-PL" sz="2000" dirty="0" err="1" smtClean="0">
                <a:latin typeface="Arial" pitchFamily="34" charset="0"/>
                <a:cs typeface="Arial" pitchFamily="34" charset="0"/>
                <a:sym typeface="Symbol"/>
              </a:rPr>
              <a:t></a:t>
            </a:r>
            <a:r>
              <a:rPr lang="pl-PL" sz="2000" dirty="0" smtClean="0">
                <a:latin typeface="Arial" pitchFamily="34" charset="0"/>
                <a:cs typeface="Arial" pitchFamily="34" charset="0"/>
              </a:rPr>
              <a:t> = 2</a:t>
            </a:r>
            <a:endParaRPr lang="en-US" sz="2000" dirty="0">
              <a:latin typeface="Arial" pitchFamily="34" charset="0"/>
              <a:cs typeface="Arial" pitchFamily="34" charset="0"/>
            </a:endParaRPr>
          </a:p>
        </p:txBody>
      </p:sp>
      <p:sp>
        <p:nvSpPr>
          <p:cNvPr id="48" name="Prostokąt 47"/>
          <p:cNvSpPr/>
          <p:nvPr/>
        </p:nvSpPr>
        <p:spPr>
          <a:xfrm>
            <a:off x="1643042" y="3071810"/>
            <a:ext cx="4498347" cy="400110"/>
          </a:xfrm>
          <a:prstGeom prst="rect">
            <a:avLst/>
          </a:prstGeom>
        </p:spPr>
        <p:txBody>
          <a:bodyPr wrap="none">
            <a:spAutoFit/>
          </a:bodyPr>
          <a:lstStyle/>
          <a:p>
            <a:r>
              <a:rPr lang="pl-PL" sz="2000" b="1" dirty="0" smtClean="0">
                <a:latin typeface="Arial" pitchFamily="34" charset="0"/>
                <a:cs typeface="Arial" pitchFamily="34" charset="0"/>
              </a:rPr>
              <a:t>Własności funkcji podłoga i powała</a:t>
            </a:r>
            <a:endParaRPr lang="pl-PL" sz="2000" b="1" dirty="0">
              <a:latin typeface="Arial" pitchFamily="34" charset="0"/>
              <a:cs typeface="Arial" pitchFamily="34" charset="0"/>
            </a:endParaRPr>
          </a:p>
        </p:txBody>
      </p:sp>
      <p:sp>
        <p:nvSpPr>
          <p:cNvPr id="49" name="Prostokąt 48"/>
          <p:cNvSpPr/>
          <p:nvPr/>
        </p:nvSpPr>
        <p:spPr>
          <a:xfrm>
            <a:off x="0" y="0"/>
            <a:ext cx="1452642" cy="400110"/>
          </a:xfrm>
          <a:prstGeom prst="rect">
            <a:avLst/>
          </a:prstGeom>
        </p:spPr>
        <p:txBody>
          <a:bodyPr wrap="none">
            <a:spAutoFit/>
          </a:bodyPr>
          <a:lstStyle/>
          <a:p>
            <a:r>
              <a:rPr lang="pl-PL" sz="2000" b="1" dirty="0" smtClean="0">
                <a:latin typeface="Arial" pitchFamily="34" charset="0"/>
                <a:cs typeface="Arial" pitchFamily="34" charset="0"/>
              </a:rPr>
              <a:t>Przykład 1</a:t>
            </a:r>
            <a:endParaRPr lang="pl-PL"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5</a:t>
            </a:fld>
            <a:endParaRPr lang="pl-PL" dirty="0"/>
          </a:p>
        </p:txBody>
      </p:sp>
      <p:sp>
        <p:nvSpPr>
          <p:cNvPr id="106497" name="Rectangle 1"/>
          <p:cNvSpPr>
            <a:spLocks noChangeArrowheads="1"/>
          </p:cNvSpPr>
          <p:nvPr/>
        </p:nvSpPr>
        <p:spPr bwMode="auto">
          <a:xfrm>
            <a:off x="0" y="-92332"/>
            <a:ext cx="9144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Przykład 2 </a:t>
            </a:r>
            <a:endParaRPr kumimoji="0" lang="pl-PL" sz="2000" b="1"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Jaką największa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liczbę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m</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można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zapisać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  </a:t>
            </a:r>
            <a:r>
              <a:rPr kumimoji="0" lang="pl-PL" sz="2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bitach</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Liczba taka ma wszystkie bity równe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1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w swoim rozwinięciu binarnym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111...1</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więc jej wartość jest równa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pl-PL" sz="24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n-1</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pl-PL" sz="24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n-2</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pl-PL" sz="24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1</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pl-PL" sz="24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0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2</a:t>
            </a:r>
            <a:r>
              <a:rPr kumimoji="0" lang="pl-PL" sz="24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-1</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Tę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równość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można uzasadnić obliczając sumę </a:t>
            </a:r>
            <a:r>
              <a:rPr lang="pl-PL" sz="2000" dirty="0">
                <a:latin typeface="Arial" pitchFamily="34" charset="0"/>
                <a:ea typeface="Times New Roman" pitchFamily="18" charset="0"/>
                <a:cs typeface="Arial" pitchFamily="34" charset="0"/>
                <a:sym typeface="Symbol" pitchFamily="18" charset="2"/>
              </a:rPr>
              <a:t>ciągu geometrycznego o ilorazie </a:t>
            </a:r>
            <a:endPar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10649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65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650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650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650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650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Prostokąt 4"/>
          <p:cNvSpPr/>
          <p:nvPr/>
        </p:nvSpPr>
        <p:spPr>
          <a:xfrm>
            <a:off x="6804248" y="1323440"/>
            <a:ext cx="5786999" cy="400110"/>
          </a:xfrm>
          <a:prstGeom prst="rect">
            <a:avLst/>
          </a:prstGeom>
        </p:spPr>
        <p:txBody>
          <a:bodyPr wrap="square">
            <a:spAutoFit/>
          </a:bodyPr>
          <a:lstStyle/>
          <a:p>
            <a:r>
              <a:rPr lang="pl-PL" sz="2000" b="1" i="1" dirty="0" smtClean="0">
                <a:latin typeface="Arial" pitchFamily="34" charset="0"/>
                <a:cs typeface="Arial" pitchFamily="34" charset="0"/>
              </a:rPr>
              <a:t>q</a:t>
            </a:r>
            <a:r>
              <a:rPr lang="pl-PL" sz="2000" b="1" dirty="0" smtClean="0">
                <a:latin typeface="Arial" pitchFamily="34" charset="0"/>
                <a:cs typeface="Arial" pitchFamily="34" charset="0"/>
              </a:rPr>
              <a:t> </a:t>
            </a:r>
            <a:r>
              <a:rPr lang="pl-PL" sz="2000" b="1" dirty="0" smtClean="0">
                <a:latin typeface="Arial" pitchFamily="34" charset="0"/>
                <a:cs typeface="Arial" pitchFamily="34" charset="0"/>
              </a:rPr>
              <a:t>= 2</a:t>
            </a:r>
            <a:r>
              <a:rPr lang="pl-PL" sz="2000" dirty="0" smtClean="0">
                <a:latin typeface="Arial" pitchFamily="34" charset="0"/>
                <a:cs typeface="Arial" pitchFamily="34" charset="0"/>
              </a:rPr>
              <a:t> i </a:t>
            </a:r>
            <a:r>
              <a:rPr lang="pl-PL" sz="2000" b="1" dirty="0" smtClean="0">
                <a:latin typeface="Arial" pitchFamily="34" charset="0"/>
                <a:cs typeface="Arial" pitchFamily="34" charset="0"/>
              </a:rPr>
              <a:t>a</a:t>
            </a:r>
            <a:r>
              <a:rPr lang="pl-PL" sz="2000" b="1" baseline="-25000" dirty="0" smtClean="0">
                <a:latin typeface="Arial" pitchFamily="34" charset="0"/>
                <a:cs typeface="Arial" pitchFamily="34" charset="0"/>
              </a:rPr>
              <a:t>1</a:t>
            </a:r>
            <a:r>
              <a:rPr lang="pl-PL" sz="2000" b="1" dirty="0" smtClean="0">
                <a:latin typeface="Arial" pitchFamily="34" charset="0"/>
                <a:cs typeface="Arial" pitchFamily="34" charset="0"/>
              </a:rPr>
              <a:t> = 1</a:t>
            </a:r>
            <a:r>
              <a:rPr lang="pl-PL" sz="2000" dirty="0" smtClean="0">
                <a:latin typeface="Arial" pitchFamily="34" charset="0"/>
                <a:cs typeface="Arial" pitchFamily="34" charset="0"/>
              </a:rPr>
              <a:t>, tzn.  </a:t>
            </a:r>
            <a:endParaRPr lang="en-US" sz="2000" dirty="0">
              <a:latin typeface="Arial" pitchFamily="34" charset="0"/>
              <a:cs typeface="Arial" pitchFamily="34" charset="0"/>
            </a:endParaRPr>
          </a:p>
        </p:txBody>
      </p:sp>
      <p:sp>
        <p:nvSpPr>
          <p:cNvPr id="6" name="Prostokąt 5"/>
          <p:cNvSpPr/>
          <p:nvPr/>
        </p:nvSpPr>
        <p:spPr>
          <a:xfrm>
            <a:off x="347192" y="3152344"/>
            <a:ext cx="8339608" cy="3817584"/>
          </a:xfrm>
          <a:prstGeom prst="rect">
            <a:avLst/>
          </a:prstGeom>
        </p:spPr>
        <p:txBody>
          <a:bodyPr wrap="square">
            <a:spAutoFit/>
          </a:bodyPr>
          <a:lstStyle/>
          <a:p>
            <a:pPr>
              <a:lnSpc>
                <a:spcPct val="107000"/>
              </a:lnSpc>
              <a:spcAft>
                <a:spcPts val="800"/>
              </a:spcAft>
            </a:pP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baseline="30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y</a:t>
            </a:r>
            <a:r>
              <a:rPr lang="pl-PL"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x  ; y = log</a:t>
            </a:r>
            <a:r>
              <a:rPr lang="pl-PL" sz="2400" b="1" baseline="-25000" dirty="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endParaRPr lang="pl-PL"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baseline="30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3</a:t>
            </a:r>
            <a:r>
              <a:rPr lang="pl-PL"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8  ; 3 = log</a:t>
            </a:r>
            <a:r>
              <a:rPr lang="pl-PL" sz="2400" b="1" baseline="-25000" dirty="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8</a:t>
            </a:r>
            <a:endParaRPr lang="pl-PL"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baseline="30000" dirty="0">
                <a:solidFill>
                  <a:srgbClr val="000000"/>
                </a:solidFill>
                <a:latin typeface="Arial" panose="020B0604020202020204" pitchFamily="34" charset="0"/>
                <a:ea typeface="Calibri" panose="020F0502020204030204" pitchFamily="34" charset="0"/>
                <a:cs typeface="Times New Roman" panose="02020603050405020304" pitchFamily="18" charset="0"/>
              </a:rPr>
              <a:t>n </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m + 1 / </a:t>
            </a:r>
            <a:r>
              <a:rPr lang="pl-PL"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log</a:t>
            </a:r>
            <a:r>
              <a:rPr lang="pl-PL" sz="2400" baseline="-25000" dirty="0">
                <a:solidFill>
                  <a:srgbClr val="000000"/>
                </a:solidFill>
                <a:latin typeface="Arial" panose="020B0604020202020204" pitchFamily="34" charset="0"/>
                <a:ea typeface="Calibri" panose="020F0502020204030204" pitchFamily="34" charset="0"/>
                <a:cs typeface="Times New Roman" panose="02020603050405020304" pitchFamily="18" charset="0"/>
              </a:rPr>
              <a:t>2</a:t>
            </a:r>
            <a:endParaRPr lang="pl-PL"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a:t>
            </a:r>
            <a:r>
              <a:rPr lang="pl-PL" sz="2400" b="1" baseline="30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log</a:t>
            </a:r>
            <a:r>
              <a:rPr lang="pl-PL" sz="2400" b="1" baseline="-25000" dirty="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 + 1)			n</a:t>
            </a:r>
            <a:r>
              <a:rPr lang="pl-PL" sz="2400" b="1" baseline="30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log</a:t>
            </a:r>
            <a:r>
              <a:rPr lang="pl-PL" sz="2400" b="1" baseline="-25000" dirty="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(6 + 1)</a:t>
            </a:r>
            <a:endParaRPr lang="pl-PL"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a:t>
            </a:r>
            <a:r>
              <a:rPr lang="pl-PL" sz="2400" b="1" baseline="30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log</a:t>
            </a:r>
            <a:r>
              <a:rPr lang="pl-PL" sz="2400" b="1" baseline="-25000" dirty="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 + 1)</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n</a:t>
            </a:r>
            <a:r>
              <a:rPr lang="pl-PL" sz="2400" b="1" baseline="30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log</a:t>
            </a:r>
            <a:r>
              <a:rPr lang="pl-PL" sz="2400" b="1" baseline="-25000" dirty="0">
                <a:solidFill>
                  <a:srgbClr val="000000"/>
                </a:solidFill>
                <a:latin typeface="Arial" panose="020B0604020202020204" pitchFamily="34" charset="0"/>
                <a:ea typeface="Calibri" panose="020F0502020204030204" pitchFamily="34" charset="0"/>
                <a:cs typeface="Times New Roman" panose="02020603050405020304" pitchFamily="18" charset="0"/>
              </a:rPr>
              <a:t>2</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7</a:t>
            </a:r>
            <a:endParaRPr lang="pl-PL" sz="2400" dirty="0">
              <a:latin typeface="Calibri" panose="020F0502020204030204" pitchFamily="34" charset="0"/>
              <a:ea typeface="Calibri" panose="020F0502020204030204" pitchFamily="34" charset="0"/>
              <a:cs typeface="Times New Roman" panose="02020603050405020304" pitchFamily="18" charset="0"/>
            </a:endParaRPr>
          </a:p>
          <a:p>
            <a:pPr marL="2697480" indent="449580">
              <a:lnSpc>
                <a:spcPct val="107000"/>
              </a:lnSpc>
              <a:spcAft>
                <a:spcPts val="800"/>
              </a:spcAft>
            </a:pPr>
            <a:r>
              <a:rPr lang="pl-PL"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n</a:t>
            </a:r>
            <a:r>
              <a:rPr lang="pl-PL" sz="2400" b="1" baseline="30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2.67</a:t>
            </a:r>
            <a:endParaRPr lang="pl-PL"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pl-PL" sz="2400" b="1" dirty="0">
                <a:solidFill>
                  <a:srgbClr val="000000"/>
                </a:solidFill>
                <a:latin typeface="Arial" panose="020B0604020202020204" pitchFamily="34" charset="0"/>
                <a:ea typeface="Times New Roman" panose="02020603050405020304" pitchFamily="18" charset="0"/>
              </a:rPr>
              <a:t>Ile bitów   n  zajmuje napisanie liczby naturalnej  m  w postaci binarnej? </a:t>
            </a:r>
            <a:endParaRPr lang="pl-PL" sz="2400" dirty="0">
              <a:effectLst/>
              <a:latin typeface="Times New Roman" panose="02020603050405020304" pitchFamily="18" charset="0"/>
              <a:ea typeface="Times New Roman" panose="02020603050405020304" pitchFamily="18" charset="0"/>
            </a:endParaRPr>
          </a:p>
        </p:txBody>
      </p:sp>
      <p:sp>
        <p:nvSpPr>
          <p:cNvPr id="7" name="Prostokąt 6"/>
          <p:cNvSpPr/>
          <p:nvPr/>
        </p:nvSpPr>
        <p:spPr>
          <a:xfrm>
            <a:off x="179512" y="2080728"/>
            <a:ext cx="2031325" cy="461665"/>
          </a:xfrm>
          <a:prstGeom prst="rect">
            <a:avLst/>
          </a:prstGeom>
        </p:spPr>
        <p:txBody>
          <a:bodyPr wrap="none">
            <a:spAutoFit/>
          </a:bodyPr>
          <a:lstStyle/>
          <a:p>
            <a:r>
              <a:rPr lang="pl-PL" sz="2400" b="1" dirty="0">
                <a:solidFill>
                  <a:srgbClr val="000000"/>
                </a:solidFill>
                <a:latin typeface="Arial" panose="020B0604020202020204" pitchFamily="34" charset="0"/>
                <a:ea typeface="Calibri" panose="020F0502020204030204" pitchFamily="34" charset="0"/>
              </a:rPr>
              <a:t>2</a:t>
            </a:r>
            <a:r>
              <a:rPr lang="pl-PL" sz="2400" b="1" baseline="30000" dirty="0">
                <a:solidFill>
                  <a:srgbClr val="000000"/>
                </a:solidFill>
                <a:latin typeface="Arial" panose="020B0604020202020204" pitchFamily="34" charset="0"/>
                <a:ea typeface="Calibri" panose="020F0502020204030204" pitchFamily="34" charset="0"/>
              </a:rPr>
              <a:t>n </a:t>
            </a:r>
            <a:r>
              <a:rPr lang="pl-PL" sz="2400" b="1" dirty="0">
                <a:solidFill>
                  <a:srgbClr val="000000"/>
                </a:solidFill>
                <a:latin typeface="Arial" panose="020B0604020202020204" pitchFamily="34" charset="0"/>
                <a:ea typeface="Calibri" panose="020F0502020204030204" pitchFamily="34" charset="0"/>
              </a:rPr>
              <a:t>-1 </a:t>
            </a:r>
            <a:r>
              <a:rPr lang="pl-PL" sz="2400" b="1" dirty="0">
                <a:solidFill>
                  <a:srgbClr val="000000"/>
                </a:solidFill>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pl-PL" sz="2400" b="1" dirty="0">
                <a:solidFill>
                  <a:srgbClr val="000000"/>
                </a:solidFill>
                <a:latin typeface="Arial" panose="020B0604020202020204" pitchFamily="34" charset="0"/>
                <a:ea typeface="Calibri" panose="020F0502020204030204" pitchFamily="34" charset="0"/>
              </a:rPr>
              <a:t> m	</a:t>
            </a:r>
            <a:endParaRPr lang="pl-PL" dirty="0"/>
          </a:p>
        </p:txBody>
      </p:sp>
      <p:sp>
        <p:nvSpPr>
          <p:cNvPr id="8" name="Prostokąt 7"/>
          <p:cNvSpPr/>
          <p:nvPr/>
        </p:nvSpPr>
        <p:spPr>
          <a:xfrm>
            <a:off x="6553200" y="1819673"/>
            <a:ext cx="898003" cy="461665"/>
          </a:xfrm>
          <a:prstGeom prst="rect">
            <a:avLst/>
          </a:prstGeom>
        </p:spPr>
        <p:txBody>
          <a:bodyPr wrap="none">
            <a:spAutoFit/>
          </a:bodyPr>
          <a:lstStyle/>
          <a:p>
            <a:r>
              <a:rPr lang="pl-PL" sz="2400" b="1" dirty="0">
                <a:solidFill>
                  <a:srgbClr val="000000"/>
                </a:solidFill>
                <a:latin typeface="Arial" panose="020B0604020202020204" pitchFamily="34" charset="0"/>
                <a:ea typeface="Calibri" panose="020F0502020204030204" pitchFamily="34" charset="0"/>
              </a:rPr>
              <a:t>2</a:t>
            </a:r>
            <a:r>
              <a:rPr lang="pl-PL" sz="2400" b="1" baseline="30000" dirty="0">
                <a:solidFill>
                  <a:srgbClr val="000000"/>
                </a:solidFill>
                <a:latin typeface="Arial" panose="020B0604020202020204" pitchFamily="34" charset="0"/>
                <a:ea typeface="Calibri" panose="020F0502020204030204" pitchFamily="34" charset="0"/>
              </a:rPr>
              <a:t>n </a:t>
            </a:r>
            <a:r>
              <a:rPr lang="pl-PL" sz="2400" b="1" dirty="0">
                <a:solidFill>
                  <a:srgbClr val="000000"/>
                </a:solidFill>
                <a:latin typeface="Arial" panose="020B0604020202020204" pitchFamily="34" charset="0"/>
                <a:ea typeface="Calibri" panose="020F0502020204030204" pitchFamily="34" charset="0"/>
              </a:rPr>
              <a:t>-1 </a:t>
            </a:r>
            <a:endParaRPr lang="pl-PL" dirty="0"/>
          </a:p>
        </p:txBody>
      </p:sp>
      <p:sp>
        <p:nvSpPr>
          <p:cNvPr id="9" name="Prostokąt 8"/>
          <p:cNvSpPr/>
          <p:nvPr/>
        </p:nvSpPr>
        <p:spPr>
          <a:xfrm>
            <a:off x="6602091" y="2141516"/>
            <a:ext cx="800219" cy="487506"/>
          </a:xfrm>
          <a:prstGeom prst="rect">
            <a:avLst/>
          </a:prstGeom>
        </p:spPr>
        <p:txBody>
          <a:bodyPr wrap="none">
            <a:spAutoFit/>
          </a:bodyPr>
          <a:lstStyle/>
          <a:p>
            <a:pPr>
              <a:lnSpc>
                <a:spcPct val="107000"/>
              </a:lnSpc>
              <a:spcAft>
                <a:spcPts val="0"/>
              </a:spcAft>
            </a:pPr>
            <a:r>
              <a:rPr lang="pl-PL"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2 -1 </a:t>
            </a:r>
            <a:endParaRPr lang="pl-PL"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Prostokąt 9"/>
          <p:cNvSpPr/>
          <p:nvPr/>
        </p:nvSpPr>
        <p:spPr>
          <a:xfrm>
            <a:off x="5949392" y="2024689"/>
            <a:ext cx="654346" cy="467629"/>
          </a:xfrm>
          <a:prstGeom prst="rect">
            <a:avLst/>
          </a:prstGeom>
        </p:spPr>
        <p:txBody>
          <a:bodyPr wrap="none">
            <a:spAutoFit/>
          </a:bodyPr>
          <a:lstStyle/>
          <a:p>
            <a:pPr>
              <a:lnSpc>
                <a:spcPct val="107000"/>
              </a:lnSpc>
              <a:spcAft>
                <a:spcPts val="0"/>
              </a:spcAft>
            </a:pPr>
            <a:r>
              <a:rPr lang="pl-PL"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 =</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Łącznik prosty 11"/>
          <p:cNvCxnSpPr/>
          <p:nvPr/>
        </p:nvCxnSpPr>
        <p:spPr>
          <a:xfrm flipV="1">
            <a:off x="6553198" y="2211220"/>
            <a:ext cx="79857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Prostokąt 30"/>
          <p:cNvSpPr/>
          <p:nvPr/>
        </p:nvSpPr>
        <p:spPr>
          <a:xfrm>
            <a:off x="7256437" y="1995870"/>
            <a:ext cx="893193" cy="487506"/>
          </a:xfrm>
          <a:prstGeom prst="rect">
            <a:avLst/>
          </a:prstGeom>
        </p:spPr>
        <p:txBody>
          <a:bodyPr wrap="none">
            <a:spAutoFit/>
          </a:bodyPr>
          <a:lstStyle/>
          <a:p>
            <a:pPr>
              <a:lnSpc>
                <a:spcPct val="107000"/>
              </a:lnSpc>
              <a:spcAft>
                <a:spcPts val="0"/>
              </a:spcAft>
            </a:pPr>
            <a:r>
              <a:rPr lang="pl-PL"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  m</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142852"/>
            <a:ext cx="8929718"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 inaczej mówiąc: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Ile potrzeba zarezerwować bitów pamięci dla zapisania  liczby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n</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w komputerze?</a:t>
            </a:r>
            <a:endParaRPr lang="pl-PL" sz="2000" dirty="0" smtClean="0">
              <a:latin typeface="Arial" pitchFamily="34" charset="0"/>
              <a:ea typeface="Times New Roman" pitchFamily="18" charset="0"/>
              <a:cs typeface="Times New Roman" pitchFamily="18" charset="0"/>
              <a:sym typeface="Symbol" pitchFamily="18" charset="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Zauważmy, że:</a:t>
            </a:r>
          </a:p>
          <a:p>
            <a:pPr marL="0" marR="0" lvl="0" indent="0" algn="just" defTabSz="914400" rtl="0" eaLnBrk="1" fontAlgn="base" latinLnBrk="0" hangingPunct="1">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W systemie dziesiętnym mamy (2002)</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10</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2 10</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3</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+ 0 10</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+ 0 10</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+ 2 10</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0   </a:t>
            </a: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60418" name="Rectangle 2"/>
          <p:cNvSpPr>
            <a:spLocks noChangeArrowheads="1"/>
          </p:cNvSpPr>
          <p:nvPr/>
        </p:nvSpPr>
        <p:spPr bwMode="auto">
          <a:xfrm>
            <a:off x="0" y="1857364"/>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I podobnie w dwójkowym (101001)</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2</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1 2</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5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+ 0 2</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4</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+ 1 2</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3</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+ 0 2</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2</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+ 0 2</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1</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+ 1 2</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0</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32                  8                               1</a:t>
            </a:r>
            <a:endParaRPr kumimoji="0" lang="pl-PL" sz="2000" b="0" i="0" u="none" strike="noStrike" cap="none" normalizeH="0" baseline="0" dirty="0" smtClean="0">
              <a:ln>
                <a:noFill/>
              </a:ln>
              <a:solidFill>
                <a:schemeClr val="tx1"/>
              </a:solidFill>
              <a:effectLst/>
              <a:latin typeface="Arial" pitchFamily="34" charset="0"/>
            </a:endParaRPr>
          </a:p>
        </p:txBody>
      </p:sp>
      <p:sp>
        <p:nvSpPr>
          <p:cNvPr id="60419" name="Rectangle 3"/>
          <p:cNvSpPr>
            <a:spLocks noChangeArrowheads="1"/>
          </p:cNvSpPr>
          <p:nvPr/>
        </p:nvSpPr>
        <p:spPr bwMode="auto">
          <a:xfrm>
            <a:off x="0" y="2410742"/>
            <a:ext cx="8358214" cy="15234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2</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5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32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41 &lt; 64 </a:t>
            </a:r>
            <a:r>
              <a:rPr lang="pl-PL" b="1" dirty="0" smtClean="0">
                <a:latin typeface="Arial" pitchFamily="34" charset="0"/>
                <a:ea typeface="Times New Roman" pitchFamily="18" charset="0"/>
                <a:cs typeface="Times New Roman" pitchFamily="18" charset="0"/>
              </a:rPr>
              <a:t>= 2</a:t>
            </a:r>
            <a:r>
              <a:rPr lang="pl-PL" b="1" baseline="30000" dirty="0" smtClean="0">
                <a:latin typeface="Arial" pitchFamily="34" charset="0"/>
                <a:ea typeface="Times New Roman" pitchFamily="18" charset="0"/>
                <a:cs typeface="Times New Roman" pitchFamily="18" charset="0"/>
                <a:sym typeface="Symbol" pitchFamily="18" charset="2"/>
              </a:rPr>
              <a:t>6</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dla liczby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n=41</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w obu systemach </a:t>
            </a:r>
            <a:r>
              <a:rPr lang="pl-PL" b="1" dirty="0" smtClean="0">
                <a:latin typeface="Arial" pitchFamily="34" charset="0"/>
                <a:ea typeface="Times New Roman" pitchFamily="18" charset="0"/>
                <a:cs typeface="Times New Roman" pitchFamily="18" charset="0"/>
                <a:sym typeface="Symbol" pitchFamily="18" charset="2"/>
              </a:rPr>
              <a:t>(41)</a:t>
            </a:r>
            <a:r>
              <a:rPr lang="pl-PL" b="1" baseline="-30000" dirty="0" smtClean="0">
                <a:latin typeface="Arial" pitchFamily="34" charset="0"/>
                <a:ea typeface="Times New Roman" pitchFamily="18" charset="0"/>
                <a:cs typeface="Times New Roman" pitchFamily="18" charset="0"/>
                <a:sym typeface="Symbol" pitchFamily="18" charset="2"/>
              </a:rPr>
              <a:t>10</a:t>
            </a:r>
            <a:r>
              <a:rPr lang="pl-PL" b="1" dirty="0" smtClean="0">
                <a:latin typeface="Arial" pitchFamily="34" charset="0"/>
                <a:ea typeface="Times New Roman" pitchFamily="18" charset="0"/>
                <a:cs typeface="Times New Roman" pitchFamily="18" charset="0"/>
              </a:rPr>
              <a:t> ~ (101001)</a:t>
            </a:r>
            <a:r>
              <a:rPr lang="pl-PL" b="1" baseline="-30000" dirty="0" smtClean="0">
                <a:latin typeface="Arial" pitchFamily="34" charset="0"/>
                <a:ea typeface="Times New Roman" pitchFamily="18" charset="0"/>
                <a:cs typeface="Times New Roman" pitchFamily="18" charset="0"/>
              </a:rPr>
              <a:t>2</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buFontTx/>
              <a:buNone/>
              <a:tabLst/>
            </a:pPr>
            <a:r>
              <a:rPr lang="pl-PL" sz="1400" b="1" dirty="0" smtClean="0">
                <a:latin typeface="Arial" pitchFamily="34" charset="0"/>
                <a:ea typeface="Times New Roman" pitchFamily="18" charset="0"/>
                <a:cs typeface="Times New Roman" pitchFamily="18" charset="0"/>
                <a:sym typeface="Symbol" pitchFamily="18" charset="2"/>
              </a:rPr>
              <a:t>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Zatem liczba   </a:t>
            </a:r>
            <a:r>
              <a:rPr kumimoji="0" lang="pl-PL" sz="2800" b="1"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n</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zapisana  na  </a:t>
            </a:r>
            <a:r>
              <a:rPr kumimoji="0" lang="pl-PL" sz="2400" b="1"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m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bitach spełnia nierówność</a:t>
            </a:r>
            <a:endParaRPr kumimoji="0" lang="pl-PL" sz="200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16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pl-PL" sz="16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m-1</a:t>
            </a:r>
            <a:r>
              <a:rPr kumimoji="0" lang="pl-PL" sz="16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n     &lt;      </a:t>
            </a:r>
            <a:r>
              <a:rPr kumimoji="0" lang="pl-PL" sz="16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2</a:t>
            </a:r>
            <a:r>
              <a:rPr kumimoji="0" lang="pl-PL" sz="16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m</a:t>
            </a:r>
            <a:r>
              <a:rPr kumimoji="0" lang="pl-PL" sz="16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endPar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60420" name="Rectangle 4"/>
          <p:cNvSpPr>
            <a:spLocks noChangeArrowheads="1"/>
          </p:cNvSpPr>
          <p:nvPr/>
        </p:nvSpPr>
        <p:spPr bwMode="auto">
          <a:xfrm>
            <a:off x="0" y="3857628"/>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16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2</a:t>
            </a:r>
            <a:r>
              <a:rPr kumimoji="0" lang="pl-PL" sz="16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m-1</a:t>
            </a:r>
            <a:r>
              <a:rPr kumimoji="0" lang="pl-PL" sz="16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n     &lt;     </a:t>
            </a:r>
            <a:r>
              <a:rPr kumimoji="0" lang="pl-PL" sz="16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pl-PL" sz="16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m</a:t>
            </a:r>
            <a:r>
              <a:rPr kumimoji="0" lang="pl-PL" sz="16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pl-PL" sz="16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log</a:t>
            </a:r>
            <a:r>
              <a:rPr kumimoji="0" lang="pl-PL" sz="16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endPar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60421" name="Rectangle 5"/>
          <p:cNvSpPr>
            <a:spLocks noChangeArrowheads="1"/>
          </p:cNvSpPr>
          <p:nvPr/>
        </p:nvSpPr>
        <p:spPr bwMode="auto">
          <a:xfrm>
            <a:off x="1714480" y="4796204"/>
            <a:ext cx="645792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rgbClr val="FF0000"/>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rgbClr val="FF0000"/>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smtClean="0">
                <a:ln>
                  <a:noFill/>
                </a:ln>
                <a:solidFill>
                  <a:srgbClr val="FF0000"/>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rgbClr val="FF0000"/>
                </a:solidFill>
                <a:effectLst/>
                <a:latin typeface="Arial" pitchFamily="34" charset="0"/>
                <a:ea typeface="Times New Roman" pitchFamily="18" charset="0"/>
                <a:cs typeface="Times New Roman" pitchFamily="18" charset="0"/>
              </a:rPr>
              <a:t> = n </a:t>
            </a:r>
            <a:r>
              <a:rPr kumimoji="0" lang="pl-PL" sz="2000" b="1" i="0" u="none" strike="noStrike" cap="none" normalizeH="0" baseline="0" dirty="0" smtClean="0">
                <a:ln>
                  <a:noFill/>
                </a:ln>
                <a:solidFill>
                  <a:srgbClr val="FF0000"/>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n</a:t>
            </a:r>
            <a:r>
              <a:rPr kumimoji="0" lang="pl-PL" sz="2000" b="1" i="0" u="none" strike="noStrike" cap="none" normalizeH="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x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&lt;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n+1</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lvl="0" indent="449263" algn="just" eaLnBrk="0" fontAlgn="base" hangingPunct="0">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           m-1</a:t>
            </a:r>
            <a:r>
              <a:rPr kumimoji="0" lang="pl-PL" sz="2000" b="1" i="0" u="none" strike="noStrike" cap="none" normalizeH="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 </a:t>
            </a:r>
            <a:r>
              <a:rPr lang="pl-PL" sz="2000" b="1" dirty="0" smtClean="0">
                <a:solidFill>
                  <a:srgbClr val="0070C0"/>
                </a:solidFill>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log</a:t>
            </a:r>
            <a:r>
              <a:rPr kumimoji="0" lang="pl-PL" sz="2000" b="1" i="0" u="none" strike="noStrike" cap="none" normalizeH="0" baseline="-3000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2</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n  </a:t>
            </a:r>
            <a:r>
              <a:rPr lang="pl-PL" sz="2000" b="1" dirty="0" smtClean="0">
                <a:solidFill>
                  <a:srgbClr val="0070C0"/>
                </a:solidFill>
                <a:latin typeface="Arial" pitchFamily="34" charset="0"/>
                <a:ea typeface="Times New Roman" pitchFamily="18" charset="0"/>
                <a:cs typeface="Times New Roman" pitchFamily="18" charset="0"/>
                <a:sym typeface="Symbol" pitchFamily="18" charset="2"/>
              </a:rPr>
              <a:t>&lt;</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m</a:t>
            </a:r>
          </a:p>
        </p:txBody>
      </p:sp>
      <p:sp>
        <p:nvSpPr>
          <p:cNvPr id="60422" name="Rectangle 6"/>
          <p:cNvSpPr>
            <a:spLocks noChangeArrowheads="1"/>
          </p:cNvSpPr>
          <p:nvPr/>
        </p:nvSpPr>
        <p:spPr bwMode="auto">
          <a:xfrm>
            <a:off x="142844" y="5541363"/>
            <a:ext cx="8215370" cy="12618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log</a:t>
            </a:r>
            <a:r>
              <a:rPr kumimoji="0" lang="pl-PL"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m-1</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 	zatem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m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log</a:t>
            </a:r>
            <a:r>
              <a:rPr kumimoji="0" lang="pl-PL" sz="24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n</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+1</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R="0" lvl="0" algn="just" defTabSz="914400" rtl="0" eaLnBrk="0" fontAlgn="base" latinLnBrk="0" hangingPunct="0">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Przykład</a:t>
            </a:r>
          </a:p>
          <a:p>
            <a:pPr marR="0" lvl="0" algn="just" defTabSz="914400" rtl="0" eaLnBrk="0" fontAlgn="base" latinLnBrk="0" hangingPunct="0">
              <a:lnSpc>
                <a:spcPct val="100000"/>
              </a:lnSpc>
              <a:spcBef>
                <a:spcPct val="0"/>
              </a:spcBef>
              <a:spcAft>
                <a:spcPct val="0"/>
              </a:spcAft>
              <a:buClrTx/>
              <a:buSzTx/>
              <a:buFontTx/>
              <a:buNone/>
              <a:tabLst/>
            </a:pPr>
            <a:endParaRPr lang="pl-PL" sz="1600" b="1" dirty="0" smtClean="0">
              <a:latin typeface="Arial" pitchFamily="34" charset="0"/>
              <a:ea typeface="Times New Roman" pitchFamily="18" charset="0"/>
              <a:cs typeface="Times New Roman" pitchFamily="18" charset="0"/>
              <a:sym typeface="Symbol" pitchFamily="18" charset="2"/>
            </a:endParaRPr>
          </a:p>
          <a:p>
            <a:pPr marR="0" lvl="0" algn="just" defTabSz="914400" rtl="0" eaLnBrk="0" fontAlgn="base" latinLnBrk="0" hangingPunct="0">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n = 7	;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log</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7</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2 (bo 2</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2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4  a  2</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3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8 ) zatem   </a:t>
            </a:r>
            <a:r>
              <a:rPr kumimoji="0" lang="pl-PL" b="1"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m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2 + 1 = 3</a:t>
            </a:r>
          </a:p>
        </p:txBody>
      </p:sp>
      <p:sp>
        <p:nvSpPr>
          <p:cNvPr id="60423" name="Rectangle 7"/>
          <p:cNvSpPr>
            <a:spLocks noChangeArrowheads="1"/>
          </p:cNvSpPr>
          <p:nvPr/>
        </p:nvSpPr>
        <p:spPr bwMode="auto">
          <a:xfrm>
            <a:off x="0" y="4429132"/>
            <a:ext cx="473238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286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Właściwość: 3    </a:t>
            </a:r>
            <a:r>
              <a:rPr kumimoji="0" lang="pl-PL" sz="2000" b="1" i="0" u="none" strike="noStrike" cap="none" normalizeH="0" baseline="0" dirty="0" err="1" smtClean="0">
                <a:ln>
                  <a:noFill/>
                </a:ln>
                <a:solidFill>
                  <a:srgbClr val="FF0000"/>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err="1" smtClean="0">
                <a:ln>
                  <a:noFill/>
                </a:ln>
                <a:solidFill>
                  <a:srgbClr val="FF0000"/>
                </a:solidFill>
                <a:effectLst/>
                <a:latin typeface="Arial" pitchFamily="34" charset="0"/>
                <a:ea typeface="Times New Roman" pitchFamily="18" charset="0"/>
                <a:cs typeface="Times New Roman" pitchFamily="18" charset="0"/>
              </a:rPr>
              <a:t>x</a:t>
            </a:r>
            <a:r>
              <a:rPr kumimoji="0" lang="pl-PL" sz="2000" b="1" i="0" u="none" strike="noStrike" cap="none" normalizeH="0" baseline="0" dirty="0" err="1" smtClean="0">
                <a:ln>
                  <a:noFill/>
                </a:ln>
                <a:solidFill>
                  <a:srgbClr val="FF0000"/>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rgbClr val="FF0000"/>
                </a:solidFill>
                <a:effectLst/>
                <a:latin typeface="Arial" pitchFamily="34" charset="0"/>
                <a:ea typeface="Times New Roman" pitchFamily="18" charset="0"/>
                <a:cs typeface="Times New Roman" pitchFamily="18" charset="0"/>
              </a:rPr>
              <a:t> = n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rPr>
              <a:t>n </a:t>
            </a: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rPr>
              <a:t> x &lt;</a:t>
            </a:r>
            <a:r>
              <a:rPr kumimoji="0" lang="pl-PL" sz="2000" b="1" i="0" u="none" strike="noStrike" cap="none" normalizeH="0" baseline="0" dirty="0" err="1" smtClean="0">
                <a:ln>
                  <a:noFill/>
                </a:ln>
                <a:solidFill>
                  <a:srgbClr val="0070C0"/>
                </a:solidFill>
                <a:effectLst/>
                <a:latin typeface="Arial" pitchFamily="34" charset="0"/>
                <a:ea typeface="Times New Roman" pitchFamily="18" charset="0"/>
                <a:cs typeface="Times New Roman" pitchFamily="18" charset="0"/>
              </a:rPr>
              <a:t>n+1</a:t>
            </a:r>
            <a:endPar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Times New Roman" pitchFamily="18" charset="0"/>
              <a:sym typeface="Symbol" pitchFamily="18" charset="2"/>
            </a:endParaRPr>
          </a:p>
        </p:txBody>
      </p:sp>
      <p:sp>
        <p:nvSpPr>
          <p:cNvPr id="9" name="Prostokąt 8"/>
          <p:cNvSpPr/>
          <p:nvPr/>
        </p:nvSpPr>
        <p:spPr>
          <a:xfrm>
            <a:off x="4572000" y="4143380"/>
            <a:ext cx="2056973" cy="369332"/>
          </a:xfrm>
          <a:prstGeom prst="rect">
            <a:avLst/>
          </a:prstGeom>
        </p:spPr>
        <p:txBody>
          <a:bodyPr wrap="none">
            <a:spAutoFit/>
          </a:bodyPr>
          <a:lstStyle/>
          <a:p>
            <a:r>
              <a:rPr lang="pl-PL" b="1" dirty="0" smtClean="0">
                <a:latin typeface="Arial" pitchFamily="34" charset="0"/>
                <a:ea typeface="Times New Roman" pitchFamily="18" charset="0"/>
                <a:cs typeface="Times New Roman" pitchFamily="18" charset="0"/>
                <a:sym typeface="Symbol" pitchFamily="18" charset="2"/>
              </a:rPr>
              <a:t> </a:t>
            </a:r>
            <a:r>
              <a:rPr lang="pl-PL" sz="1600" b="1" dirty="0" err="1" smtClean="0">
                <a:solidFill>
                  <a:srgbClr val="0070C0"/>
                </a:solidFill>
                <a:latin typeface="Arial" pitchFamily="34" charset="0"/>
                <a:ea typeface="Times New Roman" pitchFamily="18" charset="0"/>
                <a:cs typeface="Times New Roman" pitchFamily="18" charset="0"/>
                <a:sym typeface="Symbol" pitchFamily="18" charset="2"/>
              </a:rPr>
              <a:t>m-1</a:t>
            </a:r>
            <a:r>
              <a:rPr lang="pl-PL" sz="1600" b="1" dirty="0" smtClean="0">
                <a:solidFill>
                  <a:srgbClr val="0070C0"/>
                </a:solidFill>
                <a:latin typeface="Arial" pitchFamily="34" charset="0"/>
                <a:ea typeface="Times New Roman" pitchFamily="18" charset="0"/>
                <a:cs typeface="Times New Roman" pitchFamily="18" charset="0"/>
                <a:sym typeface="Symbol" pitchFamily="18" charset="2"/>
              </a:rPr>
              <a:t>   </a:t>
            </a:r>
            <a:r>
              <a:rPr lang="pl-PL" sz="1600" b="1" dirty="0" err="1" smtClean="0">
                <a:solidFill>
                  <a:srgbClr val="0070C0"/>
                </a:solidFill>
                <a:latin typeface="Arial" pitchFamily="34" charset="0"/>
                <a:ea typeface="Times New Roman" pitchFamily="18" charset="0"/>
                <a:cs typeface="Times New Roman" pitchFamily="18" charset="0"/>
                <a:sym typeface="Symbol" pitchFamily="18" charset="2"/>
              </a:rPr>
              <a:t>log</a:t>
            </a:r>
            <a:r>
              <a:rPr lang="pl-PL" sz="1600" b="1" baseline="-30000" dirty="0" err="1" smtClean="0">
                <a:solidFill>
                  <a:srgbClr val="0070C0"/>
                </a:solidFill>
                <a:latin typeface="Arial" pitchFamily="34" charset="0"/>
                <a:ea typeface="Times New Roman" pitchFamily="18" charset="0"/>
                <a:cs typeface="Times New Roman" pitchFamily="18" charset="0"/>
                <a:sym typeface="Symbol" pitchFamily="18" charset="2"/>
              </a:rPr>
              <a:t>2</a:t>
            </a:r>
            <a:r>
              <a:rPr lang="pl-PL" sz="1600" b="1" dirty="0" err="1" smtClean="0">
                <a:solidFill>
                  <a:srgbClr val="0070C0"/>
                </a:solidFill>
                <a:latin typeface="Arial" pitchFamily="34" charset="0"/>
                <a:ea typeface="Times New Roman" pitchFamily="18" charset="0"/>
                <a:cs typeface="Times New Roman" pitchFamily="18" charset="0"/>
                <a:sym typeface="Symbol" pitchFamily="18" charset="2"/>
              </a:rPr>
              <a:t>n</a:t>
            </a:r>
            <a:r>
              <a:rPr lang="pl-PL" sz="1600" b="1" dirty="0" smtClean="0">
                <a:solidFill>
                  <a:srgbClr val="0070C0"/>
                </a:solidFill>
                <a:latin typeface="Arial" pitchFamily="34" charset="0"/>
                <a:ea typeface="Times New Roman" pitchFamily="18" charset="0"/>
                <a:cs typeface="Times New Roman" pitchFamily="18" charset="0"/>
                <a:sym typeface="Symbol" pitchFamily="18" charset="2"/>
              </a:rPr>
              <a:t> &lt;     m</a:t>
            </a:r>
            <a:endParaRPr lang="pl-PL" sz="1600" dirty="0">
              <a:solidFill>
                <a:srgbClr val="0070C0"/>
              </a:solidFill>
            </a:endParaRPr>
          </a:p>
        </p:txBody>
      </p:sp>
      <p:sp>
        <p:nvSpPr>
          <p:cNvPr id="10" name="Symbol zastępczy numeru slajdu 9"/>
          <p:cNvSpPr>
            <a:spLocks noGrp="1"/>
          </p:cNvSpPr>
          <p:nvPr>
            <p:ph type="sldNum" sz="quarter" idx="12"/>
          </p:nvPr>
        </p:nvSpPr>
        <p:spPr/>
        <p:txBody>
          <a:bodyPr/>
          <a:lstStyle/>
          <a:p>
            <a:fld id="{AD0E5A88-7BC7-4173-BA3C-65B4C2B37C9C}" type="slidenum">
              <a:rPr lang="pl-PL" smtClean="0"/>
              <a:pPr/>
              <a:t>6</a:t>
            </a:fld>
            <a:endParaRPr lang="pl-PL" dirty="0"/>
          </a:p>
        </p:txBody>
      </p:sp>
      <p:cxnSp>
        <p:nvCxnSpPr>
          <p:cNvPr id="3" name="Łącznik prosty ze strzałką 2"/>
          <p:cNvCxnSpPr/>
          <p:nvPr/>
        </p:nvCxnSpPr>
        <p:spPr>
          <a:xfrm>
            <a:off x="3995936" y="5157192"/>
            <a:ext cx="504056" cy="216024"/>
          </a:xfrm>
          <a:prstGeom prst="straightConnector1">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Łącznik prosty ze strzałką 4"/>
          <p:cNvCxnSpPr/>
          <p:nvPr/>
        </p:nvCxnSpPr>
        <p:spPr>
          <a:xfrm>
            <a:off x="5724128" y="5085184"/>
            <a:ext cx="0" cy="21602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Dowolny kształt 7"/>
          <p:cNvSpPr/>
          <p:nvPr/>
        </p:nvSpPr>
        <p:spPr>
          <a:xfrm>
            <a:off x="3371273" y="4762024"/>
            <a:ext cx="2281418" cy="169429"/>
          </a:xfrm>
          <a:custGeom>
            <a:avLst/>
            <a:gdLst>
              <a:gd name="connsiteX0" fmla="*/ 0 w 2281418"/>
              <a:gd name="connsiteY0" fmla="*/ 151721 h 169429"/>
              <a:gd name="connsiteX1" fmla="*/ 812800 w 2281418"/>
              <a:gd name="connsiteY1" fmla="*/ 13176 h 169429"/>
              <a:gd name="connsiteX2" fmla="*/ 1911927 w 2281418"/>
              <a:gd name="connsiteY2" fmla="*/ 22412 h 169429"/>
              <a:gd name="connsiteX3" fmla="*/ 2235200 w 2281418"/>
              <a:gd name="connsiteY3" fmla="*/ 160958 h 169429"/>
              <a:gd name="connsiteX4" fmla="*/ 2272145 w 2281418"/>
              <a:gd name="connsiteY4" fmla="*/ 142485 h 169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1418" h="169429">
                <a:moveTo>
                  <a:pt x="0" y="151721"/>
                </a:moveTo>
                <a:cubicBezTo>
                  <a:pt x="247073" y="93224"/>
                  <a:pt x="494146" y="34727"/>
                  <a:pt x="812800" y="13176"/>
                </a:cubicBezTo>
                <a:cubicBezTo>
                  <a:pt x="1131455" y="-8376"/>
                  <a:pt x="1674860" y="-2218"/>
                  <a:pt x="1911927" y="22412"/>
                </a:cubicBezTo>
                <a:cubicBezTo>
                  <a:pt x="2148994" y="47042"/>
                  <a:pt x="2175164" y="140946"/>
                  <a:pt x="2235200" y="160958"/>
                </a:cubicBezTo>
                <a:cubicBezTo>
                  <a:pt x="2295236" y="180970"/>
                  <a:pt x="2283690" y="161727"/>
                  <a:pt x="2272145" y="142485"/>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107504" y="1691"/>
            <a:ext cx="8715404" cy="37548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265113" algn="l"/>
              </a:tabLst>
            </a:pP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Zasada Gołębnika</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(Zasada szufladkowa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DIRICHLET’A</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pl-PL"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Niech:	</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m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obiektów oraz   </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pudełek</a:t>
            </a:r>
            <a:endParaRPr kumimoji="0" lang="pl-PL" sz="24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lang="pl-PL" sz="2000" b="1" dirty="0" smtClean="0">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jeżeli  </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 &lt; m,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to przynajmniej dwa obiekty są w jednym pudełku</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Niech   |A| - moc zbioru A ; 	np.     A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a,b,c,d,e</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 |A| = 5</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Jeżeli skończony zbiór  </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S</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jest podzielony na  </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k</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zbiorów, to co najmniej jeden z tych zbiorów  ma </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|S|/k</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lub więcej elementów.</a:t>
            </a:r>
            <a:endParaRPr kumimoji="0" lang="pl-PL" sz="2000" b="0" i="0" u="none" strike="noStrike" cap="none" normalizeH="0" baseline="0" dirty="0" smtClean="0">
              <a:ln>
                <a:noFill/>
              </a:ln>
              <a:solidFill>
                <a:schemeClr val="tx1"/>
              </a:solidFill>
              <a:effectLst/>
              <a:latin typeface="Arial" pitchFamily="34" charset="0"/>
            </a:endParaRPr>
          </a:p>
        </p:txBody>
      </p:sp>
      <p:sp>
        <p:nvSpPr>
          <p:cNvPr id="71682" name="Rectangle 2"/>
          <p:cNvSpPr>
            <a:spLocks noChangeArrowheads="1"/>
          </p:cNvSpPr>
          <p:nvPr/>
        </p:nvSpPr>
        <p:spPr bwMode="auto">
          <a:xfrm>
            <a:off x="16946" y="3793647"/>
            <a:ext cx="8875534"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Przykład zastosowania: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W każdej grupie  n  osób są przynajmniej  2  osoby, które znają tę samą liczbę osób.</a:t>
            </a:r>
            <a:endParaRPr kumimoji="0" lang="pl-PL" sz="2000" b="0" i="0" u="none" strike="noStrike" cap="none" normalizeH="0" baseline="0" dirty="0" smtClean="0">
              <a:ln>
                <a:noFill/>
              </a:ln>
              <a:solidFill>
                <a:schemeClr val="tx1"/>
              </a:solidFill>
              <a:effectLst/>
              <a:latin typeface="Arial" pitchFamily="34" charset="0"/>
            </a:endParaRPr>
          </a:p>
        </p:txBody>
      </p:sp>
      <p:grpSp>
        <p:nvGrpSpPr>
          <p:cNvPr id="71683" name="Group 3"/>
          <p:cNvGrpSpPr>
            <a:grpSpLocks/>
          </p:cNvGrpSpPr>
          <p:nvPr/>
        </p:nvGrpSpPr>
        <p:grpSpPr bwMode="auto">
          <a:xfrm>
            <a:off x="928662" y="5357826"/>
            <a:ext cx="6929486" cy="857256"/>
            <a:chOff x="1777" y="12217"/>
            <a:chExt cx="8640" cy="1080"/>
          </a:xfrm>
        </p:grpSpPr>
        <p:grpSp>
          <p:nvGrpSpPr>
            <p:cNvPr id="71684" name="Group 4"/>
            <p:cNvGrpSpPr>
              <a:grpSpLocks/>
            </p:cNvGrpSpPr>
            <p:nvPr/>
          </p:nvGrpSpPr>
          <p:grpSpPr bwMode="auto">
            <a:xfrm>
              <a:off x="1777" y="12397"/>
              <a:ext cx="1260" cy="900"/>
              <a:chOff x="2317" y="12397"/>
              <a:chExt cx="1260" cy="900"/>
            </a:xfrm>
          </p:grpSpPr>
          <p:sp>
            <p:nvSpPr>
              <p:cNvPr id="71685" name="Oval 5"/>
              <p:cNvSpPr>
                <a:spLocks noChangeArrowheads="1"/>
              </p:cNvSpPr>
              <p:nvPr/>
            </p:nvSpPr>
            <p:spPr bwMode="auto">
              <a:xfrm>
                <a:off x="2317" y="12397"/>
                <a:ext cx="180" cy="1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86" name="Oval 6"/>
              <p:cNvSpPr>
                <a:spLocks noChangeArrowheads="1"/>
              </p:cNvSpPr>
              <p:nvPr/>
            </p:nvSpPr>
            <p:spPr bwMode="auto">
              <a:xfrm>
                <a:off x="3397" y="12397"/>
                <a:ext cx="180" cy="1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87" name="Oval 7"/>
              <p:cNvSpPr>
                <a:spLocks noChangeArrowheads="1"/>
              </p:cNvSpPr>
              <p:nvPr/>
            </p:nvSpPr>
            <p:spPr bwMode="auto">
              <a:xfrm>
                <a:off x="2857" y="13117"/>
                <a:ext cx="180" cy="1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71688" name="Group 8"/>
            <p:cNvGrpSpPr>
              <a:grpSpLocks/>
            </p:cNvGrpSpPr>
            <p:nvPr/>
          </p:nvGrpSpPr>
          <p:grpSpPr bwMode="auto">
            <a:xfrm>
              <a:off x="6637" y="12397"/>
              <a:ext cx="1260" cy="840"/>
              <a:chOff x="2317" y="12397"/>
              <a:chExt cx="1260" cy="900"/>
            </a:xfrm>
          </p:grpSpPr>
          <p:sp>
            <p:nvSpPr>
              <p:cNvPr id="71689" name="Oval 9"/>
              <p:cNvSpPr>
                <a:spLocks noChangeArrowheads="1"/>
              </p:cNvSpPr>
              <p:nvPr/>
            </p:nvSpPr>
            <p:spPr bwMode="auto">
              <a:xfrm>
                <a:off x="2317" y="12397"/>
                <a:ext cx="180" cy="1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0" name="Oval 10"/>
              <p:cNvSpPr>
                <a:spLocks noChangeArrowheads="1"/>
              </p:cNvSpPr>
              <p:nvPr/>
            </p:nvSpPr>
            <p:spPr bwMode="auto">
              <a:xfrm>
                <a:off x="3397" y="12397"/>
                <a:ext cx="180" cy="1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1" name="Oval 11"/>
              <p:cNvSpPr>
                <a:spLocks noChangeArrowheads="1"/>
              </p:cNvSpPr>
              <p:nvPr/>
            </p:nvSpPr>
            <p:spPr bwMode="auto">
              <a:xfrm>
                <a:off x="2857" y="13117"/>
                <a:ext cx="180" cy="1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71692" name="Oval 12"/>
            <p:cNvSpPr>
              <a:spLocks noChangeArrowheads="1"/>
            </p:cNvSpPr>
            <p:nvPr/>
          </p:nvSpPr>
          <p:spPr bwMode="auto">
            <a:xfrm>
              <a:off x="9157" y="1221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3" name="Line 13"/>
            <p:cNvSpPr>
              <a:spLocks noChangeShapeType="1"/>
            </p:cNvSpPr>
            <p:nvPr/>
          </p:nvSpPr>
          <p:spPr bwMode="auto">
            <a:xfrm flipH="1">
              <a:off x="4837" y="12462"/>
              <a:ext cx="360" cy="54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4" name="Line 14"/>
            <p:cNvSpPr>
              <a:spLocks noChangeShapeType="1"/>
            </p:cNvSpPr>
            <p:nvPr/>
          </p:nvSpPr>
          <p:spPr bwMode="auto">
            <a:xfrm flipH="1">
              <a:off x="7357" y="12397"/>
              <a:ext cx="540" cy="72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5" name="Line 15"/>
            <p:cNvSpPr>
              <a:spLocks noChangeShapeType="1"/>
            </p:cNvSpPr>
            <p:nvPr/>
          </p:nvSpPr>
          <p:spPr bwMode="auto">
            <a:xfrm>
              <a:off x="6637" y="12397"/>
              <a:ext cx="540" cy="72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6" name="Line 16"/>
            <p:cNvSpPr>
              <a:spLocks noChangeShapeType="1"/>
            </p:cNvSpPr>
            <p:nvPr/>
          </p:nvSpPr>
          <p:spPr bwMode="auto">
            <a:xfrm>
              <a:off x="9337" y="12397"/>
              <a:ext cx="900" cy="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7" name="Line 17"/>
            <p:cNvSpPr>
              <a:spLocks noChangeShapeType="1"/>
            </p:cNvSpPr>
            <p:nvPr/>
          </p:nvSpPr>
          <p:spPr bwMode="auto">
            <a:xfrm flipH="1">
              <a:off x="9877" y="12462"/>
              <a:ext cx="360" cy="54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8" name="Line 18"/>
            <p:cNvSpPr>
              <a:spLocks noChangeShapeType="1"/>
            </p:cNvSpPr>
            <p:nvPr/>
          </p:nvSpPr>
          <p:spPr bwMode="auto">
            <a:xfrm>
              <a:off x="9337" y="12397"/>
              <a:ext cx="360" cy="72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699" name="Oval 19"/>
            <p:cNvSpPr>
              <a:spLocks noChangeArrowheads="1"/>
            </p:cNvSpPr>
            <p:nvPr/>
          </p:nvSpPr>
          <p:spPr bwMode="auto">
            <a:xfrm>
              <a:off x="10057" y="1221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700" name="Oval 20"/>
            <p:cNvSpPr>
              <a:spLocks noChangeArrowheads="1"/>
            </p:cNvSpPr>
            <p:nvPr/>
          </p:nvSpPr>
          <p:spPr bwMode="auto">
            <a:xfrm>
              <a:off x="9517" y="1293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701" name="Oval 21"/>
            <p:cNvSpPr>
              <a:spLocks noChangeArrowheads="1"/>
            </p:cNvSpPr>
            <p:nvPr/>
          </p:nvSpPr>
          <p:spPr bwMode="auto">
            <a:xfrm>
              <a:off x="7177" y="1293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702" name="Oval 22"/>
            <p:cNvSpPr>
              <a:spLocks noChangeArrowheads="1"/>
            </p:cNvSpPr>
            <p:nvPr/>
          </p:nvSpPr>
          <p:spPr bwMode="auto">
            <a:xfrm>
              <a:off x="6457" y="1221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703" name="Oval 23"/>
            <p:cNvSpPr>
              <a:spLocks noChangeArrowheads="1"/>
            </p:cNvSpPr>
            <p:nvPr/>
          </p:nvSpPr>
          <p:spPr bwMode="auto">
            <a:xfrm>
              <a:off x="7717" y="1221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704" name="Oval 24"/>
            <p:cNvSpPr>
              <a:spLocks noChangeArrowheads="1"/>
            </p:cNvSpPr>
            <p:nvPr/>
          </p:nvSpPr>
          <p:spPr bwMode="auto">
            <a:xfrm>
              <a:off x="4477" y="1293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705" name="Oval 25"/>
            <p:cNvSpPr>
              <a:spLocks noChangeArrowheads="1"/>
            </p:cNvSpPr>
            <p:nvPr/>
          </p:nvSpPr>
          <p:spPr bwMode="auto">
            <a:xfrm>
              <a:off x="4117" y="1221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1706" name="Oval 26"/>
            <p:cNvSpPr>
              <a:spLocks noChangeArrowheads="1"/>
            </p:cNvSpPr>
            <p:nvPr/>
          </p:nvSpPr>
          <p:spPr bwMode="auto">
            <a:xfrm>
              <a:off x="5017" y="12217"/>
              <a:ext cx="360" cy="3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28" name="Symbol zastępczy numeru slajdu 27"/>
          <p:cNvSpPr>
            <a:spLocks noGrp="1"/>
          </p:cNvSpPr>
          <p:nvPr>
            <p:ph type="sldNum" sz="quarter" idx="12"/>
          </p:nvPr>
        </p:nvSpPr>
        <p:spPr/>
        <p:txBody>
          <a:bodyPr/>
          <a:lstStyle/>
          <a:p>
            <a:fld id="{AD0E5A88-7BC7-4173-BA3C-65B4C2B37C9C}" type="slidenum">
              <a:rPr lang="pl-PL" smtClean="0"/>
              <a:pPr/>
              <a:t>7</a:t>
            </a:fld>
            <a:endParaRPr lang="pl-P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8</a:t>
            </a:fld>
            <a:endParaRPr lang="pl-PL"/>
          </a:p>
        </p:txBody>
      </p:sp>
      <p:sp>
        <p:nvSpPr>
          <p:cNvPr id="3" name="Prostokąt 2"/>
          <p:cNvSpPr/>
          <p:nvPr/>
        </p:nvSpPr>
        <p:spPr>
          <a:xfrm>
            <a:off x="251520" y="812451"/>
            <a:ext cx="8640960" cy="5639942"/>
          </a:xfrm>
          <a:prstGeom prst="rect">
            <a:avLst/>
          </a:prstGeom>
        </p:spPr>
        <p:txBody>
          <a:bodyPr wrap="square">
            <a:spAutoFit/>
          </a:bodyPr>
          <a:lstStyle/>
          <a:p>
            <a:pPr>
              <a:lnSpc>
                <a:spcPct val="107000"/>
              </a:lnSpc>
              <a:spcAft>
                <a:spcPts val="800"/>
              </a:spcAft>
            </a:pPr>
            <a:r>
              <a:rPr lang="pl-PL" sz="2400" dirty="0">
                <a:latin typeface="Arial" panose="020B0604020202020204" pitchFamily="34" charset="0"/>
                <a:ea typeface="Calibri" panose="020F0502020204030204" pitchFamily="34" charset="0"/>
                <a:cs typeface="Arial" panose="020B0604020202020204" pitchFamily="34" charset="0"/>
              </a:rPr>
              <a:t>Udowodnij, że w grupie 2011 ludzi przynajmniej 2 osoby mają taką samą liczbę znajomych (osoba A zna osobę B wtedy i tylko wtedy, gdy osoba B zna osobę A). Rzeczywiście, niech naszymi przedmiotami będą ludzie. </a:t>
            </a:r>
            <a:r>
              <a:rPr lang="pl-PL" sz="2400" dirty="0" smtClean="0">
                <a:latin typeface="Arial" panose="020B0604020202020204" pitchFamily="34" charset="0"/>
                <a:ea typeface="Calibri" panose="020F0502020204030204" pitchFamily="34" charset="0"/>
                <a:cs typeface="Arial" panose="020B0604020202020204" pitchFamily="34" charset="0"/>
              </a:rPr>
              <a:t>Szufladkami </a:t>
            </a:r>
            <a:r>
              <a:rPr lang="pl-PL" sz="2400" dirty="0">
                <a:latin typeface="Arial" panose="020B0604020202020204" pitchFamily="34" charset="0"/>
                <a:ea typeface="Calibri" panose="020F0502020204030204" pitchFamily="34" charset="0"/>
                <a:cs typeface="Arial" panose="020B0604020202020204" pitchFamily="34" charset="0"/>
              </a:rPr>
              <a:t>zaś - ilość znajomych, jaką ma każdy człowiek. </a:t>
            </a:r>
            <a:endParaRPr lang="pl-PL" sz="240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pl-PL" sz="2400" dirty="0" smtClean="0">
                <a:latin typeface="Arial" panose="020B0604020202020204" pitchFamily="34" charset="0"/>
                <a:ea typeface="Calibri" panose="020F0502020204030204" pitchFamily="34" charset="0"/>
                <a:cs typeface="Arial" panose="020B0604020202020204" pitchFamily="34" charset="0"/>
              </a:rPr>
              <a:t>Ile </a:t>
            </a:r>
            <a:r>
              <a:rPr lang="pl-PL" sz="2400" dirty="0">
                <a:latin typeface="Arial" panose="020B0604020202020204" pitchFamily="34" charset="0"/>
                <a:ea typeface="Calibri" panose="020F0502020204030204" pitchFamily="34" charset="0"/>
                <a:cs typeface="Arial" panose="020B0604020202020204" pitchFamily="34" charset="0"/>
              </a:rPr>
              <a:t>jest szufladek? 2010, bo choć teoretycznie można znać 0 osób, 1 osobę, aż do 2010 osób, to nie mogą być jednocześnie opcje 0 osób i 2010 osób. </a:t>
            </a:r>
          </a:p>
          <a:p>
            <a:pPr>
              <a:lnSpc>
                <a:spcPct val="107000"/>
              </a:lnSpc>
              <a:spcAft>
                <a:spcPts val="800"/>
              </a:spcAft>
            </a:pPr>
            <a:r>
              <a:rPr lang="pl-PL" sz="2400" dirty="0">
                <a:latin typeface="Arial" panose="020B0604020202020204" pitchFamily="34" charset="0"/>
                <a:ea typeface="Calibri" panose="020F0502020204030204" pitchFamily="34" charset="0"/>
                <a:cs typeface="Arial" panose="020B0604020202020204" pitchFamily="34" charset="0"/>
              </a:rPr>
              <a:t>Jeśli istnieje osoba, która nie zna nikogo, to nie istnieje osoba, która zna wszystkich – i odwrotnie. Tak więc szufladek jest tak naprawdę 2010, zaś przedmiotów – 2011. </a:t>
            </a:r>
            <a:endParaRPr lang="pl-PL" sz="240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pl-PL" sz="240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pl-PL" sz="2400" dirty="0" smtClean="0">
                <a:latin typeface="Arial" panose="020B0604020202020204" pitchFamily="34" charset="0"/>
                <a:ea typeface="Calibri" panose="020F0502020204030204" pitchFamily="34" charset="0"/>
                <a:cs typeface="Arial" panose="020B0604020202020204" pitchFamily="34" charset="0"/>
              </a:rPr>
              <a:t>A </a:t>
            </a:r>
            <a:r>
              <a:rPr lang="pl-PL" sz="2400" dirty="0">
                <a:latin typeface="Arial" panose="020B0604020202020204" pitchFamily="34" charset="0"/>
                <a:ea typeface="Calibri" panose="020F0502020204030204" pitchFamily="34" charset="0"/>
                <a:cs typeface="Arial" panose="020B0604020202020204" pitchFamily="34" charset="0"/>
              </a:rPr>
              <a:t>więc pewne dwie osoby mają tyle samo znajomych.</a:t>
            </a:r>
            <a:endParaRPr lang="pl-PL"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1957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85720" y="146803"/>
            <a:ext cx="860676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Dany jest zbiór A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1</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2</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9</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taki, że suma jego elementów  = 90.</a:t>
            </a:r>
            <a:endParaRPr kumimoji="0" lang="pl-PL" sz="2000" b="0" i="0" u="none" strike="noStrike" cap="none" normalizeH="0" baseline="0" dirty="0" smtClean="0">
              <a:ln>
                <a:noFill/>
              </a:ln>
              <a:solidFill>
                <a:schemeClr val="tx1"/>
              </a:solidFill>
              <a:effectLst/>
              <a:latin typeface="Arial" pitchFamily="34" charset="0"/>
            </a:endParaRPr>
          </a:p>
          <a:p>
            <a:pPr marL="0" lvl="1"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Wykaż, że w obu przypadkach istnieją rozwiązania.</a:t>
            </a:r>
          </a:p>
          <a:p>
            <a:pPr lvl="1" indent="449263"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a:t>
            </a:r>
            <a:r>
              <a:rPr kumimoji="0" lang="pl-PL" sz="2000" b="1" i="0" u="none" strike="noStrike" cap="none" normalizeH="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trzy takie elementy zbioru A, że ich suma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30.</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lvl="1" indent="449263"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b)</a:t>
            </a:r>
            <a:r>
              <a:rPr kumimoji="0" lang="pl-PL" sz="2000" b="1" i="0" u="none" strike="noStrike" cap="none" normalizeH="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cztery takie elementy zbioru A, że ich suma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40.</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49263" algn="just"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1</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2</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3</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4</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5</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6</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000" b="1" i="0" u="none" strike="noStrike" cap="none" normalizeH="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7</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8</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9</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 90</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lvl="1" indent="449263"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&lt; 30</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&lt; 30</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&gt; 30</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lvl="1" indent="449263"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&lt; 30</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30</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&gt; 30</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7270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72706" name="Oval 2"/>
          <p:cNvSpPr>
            <a:spLocks noChangeArrowheads="1"/>
          </p:cNvSpPr>
          <p:nvPr/>
        </p:nvSpPr>
        <p:spPr bwMode="auto">
          <a:xfrm>
            <a:off x="2915816" y="4077072"/>
            <a:ext cx="413768" cy="1691841"/>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72708" name="Rectangle 4"/>
          <p:cNvSpPr>
            <a:spLocks noChangeArrowheads="1"/>
          </p:cNvSpPr>
          <p:nvPr/>
        </p:nvSpPr>
        <p:spPr bwMode="auto">
          <a:xfrm>
            <a:off x="215665" y="3503235"/>
            <a:ext cx="8858280" cy="33547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b</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endParaRPr kumimoji="0" lang="pl-PL" sz="1600" b="0" i="0" u="none" strike="noStrike" cap="none" normalizeH="0" baseline="0" dirty="0" smtClean="0">
              <a:ln>
                <a:noFill/>
              </a:ln>
              <a:solidFill>
                <a:schemeClr val="tx1"/>
              </a:solidFill>
              <a:effectLst/>
              <a:latin typeface="Arial" pitchFamily="34" charset="0"/>
            </a:endParaRPr>
          </a:p>
          <a:p>
            <a:pPr marL="0" marR="0" lvl="0" indent="449263"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1</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2</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3</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4</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5</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6</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7</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8</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9</a:t>
            </a:r>
            <a:endParaRPr kumimoji="0" lang="pl-PL" sz="2000" b="0" i="0" u="none" strike="noStrike" cap="none" normalizeH="0" baseline="0" dirty="0" smtClean="0">
              <a:ln>
                <a:noFill/>
              </a:ln>
              <a:solidFill>
                <a:schemeClr val="tx1"/>
              </a:solidFill>
              <a:effectLst/>
              <a:latin typeface="Arial" pitchFamily="34" charset="0"/>
            </a:endParaRPr>
          </a:p>
          <a:p>
            <a:pPr marL="0" marR="0" lvl="0" indent="449263"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2</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3</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4</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5</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6</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7</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8</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9</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1</a:t>
            </a:r>
            <a:endParaRPr kumimoji="0" lang="pl-PL" sz="2000" b="0" i="0" u="none" strike="noStrike" cap="none" normalizeH="0" baseline="0" dirty="0" smtClean="0">
              <a:ln>
                <a:noFill/>
              </a:ln>
              <a:solidFill>
                <a:schemeClr val="tx1"/>
              </a:solidFill>
              <a:effectLst/>
              <a:latin typeface="Arial" pitchFamily="34" charset="0"/>
            </a:endParaRPr>
          </a:p>
          <a:p>
            <a:pPr marL="0" marR="0" lvl="0" indent="449263"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3</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4</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5</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6</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7</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8</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9</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1</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2</a:t>
            </a:r>
            <a:endParaRPr kumimoji="0" lang="pl-PL" sz="2000" b="0" i="0" u="none" strike="noStrike" cap="none" normalizeH="0" baseline="0" dirty="0" smtClean="0">
              <a:ln>
                <a:noFill/>
              </a:ln>
              <a:solidFill>
                <a:schemeClr val="tx1"/>
              </a:solidFill>
              <a:effectLst/>
              <a:latin typeface="Arial" pitchFamily="34" charset="0"/>
            </a:endParaRPr>
          </a:p>
          <a:p>
            <a:pPr marL="0" marR="0" lvl="0" indent="449263"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4</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5</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6</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7</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8</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9</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1</a:t>
            </a:r>
            <a:r>
              <a:rPr kumimoji="0" lang="en-US" sz="2000"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2</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en-US" sz="2000"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3</a:t>
            </a:r>
            <a:endParaRPr kumimoji="0" lang="pl-PL" sz="2000" b="0" i="0" u="none" strike="noStrike" cap="none" normalizeH="0" baseline="0" dirty="0" smtClean="0">
              <a:ln>
                <a:noFill/>
              </a:ln>
              <a:solidFill>
                <a:schemeClr val="tx1"/>
              </a:solidFill>
              <a:effectLst/>
              <a:latin typeface="Arial" pitchFamily="34" charset="0"/>
            </a:endParaRPr>
          </a:p>
          <a:p>
            <a:pPr marL="0" marR="0" lvl="0" indent="449263" algn="l" defTabSz="914400" rtl="0" eaLnBrk="0" fontAlgn="base" latinLnBrk="0" hangingPunct="0">
              <a:lnSpc>
                <a:spcPct val="150000"/>
              </a:lnSpc>
              <a:spcBef>
                <a:spcPct val="0"/>
              </a:spcBef>
              <a:spcAft>
                <a:spcPct val="0"/>
              </a:spcAft>
              <a:buClrTx/>
              <a:buSzTx/>
              <a:buFontTx/>
              <a:buNone/>
              <a:tabLst/>
            </a:pP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4 x 90 = 360</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zatem  360/9 = 40</a:t>
            </a:r>
            <a:endParaRPr kumimoji="0" lang="pl-PL" b="0" i="0" u="none" strike="noStrike" cap="none" normalizeH="0" baseline="0" dirty="0" smtClean="0">
              <a:ln>
                <a:noFill/>
              </a:ln>
              <a:solidFill>
                <a:schemeClr val="tx1"/>
              </a:solidFill>
              <a:effectLst/>
              <a:latin typeface="Arial" pitchFamily="34" charset="0"/>
            </a:endParaRPr>
          </a:p>
          <a:p>
            <a:pPr marL="0" marR="0" lvl="0" indent="449263" algn="l"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1</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2</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3</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4</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lub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2</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3</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4</a:t>
            </a:r>
            <a:r>
              <a:rPr kumimoji="0" lang="pl-PL" b="1"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a</a:t>
            </a:r>
            <a:r>
              <a:rPr kumimoji="0" lang="pl-PL" b="1" i="0" u="none" strike="noStrike" cap="none" normalizeH="0" baseline="-30000" dirty="0" err="1" smtClean="0">
                <a:ln>
                  <a:noFill/>
                </a:ln>
                <a:solidFill>
                  <a:schemeClr val="tx1"/>
                </a:solidFill>
                <a:effectLst/>
                <a:latin typeface="Arial" pitchFamily="34" charset="0"/>
                <a:ea typeface="Times New Roman" pitchFamily="18" charset="0"/>
                <a:cs typeface="Times New Roman" pitchFamily="18" charset="0"/>
              </a:rPr>
              <a:t>5</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lub	 .......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40</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l-PL"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9</a:t>
            </a:fld>
            <a:endParaRPr lang="pl-PL"/>
          </a:p>
        </p:txBody>
      </p:sp>
      <p:sp>
        <p:nvSpPr>
          <p:cNvPr id="7" name="Prostokąt 6"/>
          <p:cNvSpPr/>
          <p:nvPr/>
        </p:nvSpPr>
        <p:spPr>
          <a:xfrm>
            <a:off x="0" y="0"/>
            <a:ext cx="1523174" cy="400110"/>
          </a:xfrm>
          <a:prstGeom prst="rect">
            <a:avLst/>
          </a:prstGeom>
        </p:spPr>
        <p:txBody>
          <a:bodyPr wrap="none">
            <a:spAutoFit/>
          </a:bodyPr>
          <a:lstStyle/>
          <a:p>
            <a:pPr lvl="0" fontAlgn="base">
              <a:spcBef>
                <a:spcPct val="0"/>
              </a:spcBef>
              <a:spcAft>
                <a:spcPct val="0"/>
              </a:spcAft>
            </a:pPr>
            <a:r>
              <a:rPr lang="pl-PL" sz="2000" b="1" dirty="0" smtClean="0">
                <a:latin typeface="Arial" pitchFamily="34" charset="0"/>
                <a:ea typeface="Times New Roman" pitchFamily="18" charset="0"/>
                <a:cs typeface="Arial" pitchFamily="34" charset="0"/>
              </a:rPr>
              <a:t>Przykład 3 </a:t>
            </a:r>
            <a:endParaRPr lang="pl-PL" sz="2000" b="1" dirty="0" smtClean="0">
              <a:latin typeface="Arial" pitchFamily="34" charset="0"/>
              <a:cs typeface="Arial" pitchFamily="34" charset="0"/>
            </a:endParaRPr>
          </a:p>
        </p:txBody>
      </p:sp>
      <p:sp>
        <p:nvSpPr>
          <p:cNvPr id="8" name="Prostokąt 7"/>
          <p:cNvSpPr/>
          <p:nvPr/>
        </p:nvSpPr>
        <p:spPr>
          <a:xfrm>
            <a:off x="-214346" y="2000240"/>
            <a:ext cx="928662" cy="507831"/>
          </a:xfrm>
          <a:prstGeom prst="rect">
            <a:avLst/>
          </a:prstGeom>
        </p:spPr>
        <p:txBody>
          <a:bodyPr wrap="square">
            <a:spAutoFit/>
          </a:bodyPr>
          <a:lstStyle/>
          <a:p>
            <a:pPr lvl="0" indent="449263" fontAlgn="base">
              <a:lnSpc>
                <a:spcPct val="150000"/>
              </a:lnSpc>
              <a:spcBef>
                <a:spcPct val="0"/>
              </a:spcBef>
              <a:spcAft>
                <a:spcPct val="0"/>
              </a:spcAft>
            </a:pPr>
            <a:r>
              <a:rPr lang="pl-PL" sz="1600" b="1" dirty="0" smtClean="0">
                <a:latin typeface="Arial" pitchFamily="34" charset="0"/>
                <a:ea typeface="Times New Roman" pitchFamily="18" charset="0"/>
                <a:cs typeface="Times New Roman" pitchFamily="18" charset="0"/>
              </a:rPr>
              <a:t>a</a:t>
            </a:r>
            <a:r>
              <a:rPr lang="en-US" b="1" dirty="0" smtClean="0">
                <a:latin typeface="Arial" pitchFamily="34" charset="0"/>
                <a:ea typeface="Times New Roman" pitchFamily="18" charset="0"/>
                <a:cs typeface="Times New Roman" pitchFamily="18" charset="0"/>
              </a:rPr>
              <a:t>)</a:t>
            </a:r>
            <a:endParaRPr lang="pl-PL" dirty="0" smtClean="0">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4317</TotalTime>
  <Words>3093</Words>
  <Application>Microsoft Office PowerPoint</Application>
  <PresentationFormat>Pokaz na ekranie (4:3)</PresentationFormat>
  <Paragraphs>290</Paragraphs>
  <Slides>20</Slides>
  <Notes>0</Notes>
  <HiddenSlides>0</HiddenSlides>
  <MMClips>0</MMClips>
  <ScaleCrop>false</ScaleCrop>
  <HeadingPairs>
    <vt:vector size="8" baseType="variant">
      <vt:variant>
        <vt:lpstr>Używane czcionki</vt:lpstr>
      </vt:variant>
      <vt:variant>
        <vt:i4>4</vt:i4>
      </vt:variant>
      <vt:variant>
        <vt:lpstr>Motyw</vt:lpstr>
      </vt:variant>
      <vt:variant>
        <vt:i4>1</vt:i4>
      </vt:variant>
      <vt:variant>
        <vt:lpstr>Osadzone serwery OLE</vt:lpstr>
      </vt:variant>
      <vt:variant>
        <vt:i4>1</vt:i4>
      </vt:variant>
      <vt:variant>
        <vt:lpstr>Tytuły slajdów</vt:lpstr>
      </vt:variant>
      <vt:variant>
        <vt:i4>20</vt:i4>
      </vt:variant>
    </vt:vector>
  </HeadingPairs>
  <TitlesOfParts>
    <vt:vector size="26" baseType="lpstr">
      <vt:lpstr>Arial</vt:lpstr>
      <vt:lpstr>Calibri</vt:lpstr>
      <vt:lpstr>Symbol</vt:lpstr>
      <vt:lpstr>Times New Roman</vt:lpstr>
      <vt:lpstr>Motyw pakietu Office</vt:lpstr>
      <vt:lpstr>Równanie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MATEMATYKA DYSKRETNA 2009/2010</dc:title>
  <dc:creator>zb</dc:creator>
  <cp:lastModifiedBy>Banaszak</cp:lastModifiedBy>
  <cp:revision>433</cp:revision>
  <dcterms:created xsi:type="dcterms:W3CDTF">2009-10-04T14:37:33Z</dcterms:created>
  <dcterms:modified xsi:type="dcterms:W3CDTF">2021-11-16T17:45:17Z</dcterms:modified>
</cp:coreProperties>
</file>