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322" r:id="rId2"/>
    <p:sldId id="415" r:id="rId3"/>
    <p:sldId id="323" r:id="rId4"/>
    <p:sldId id="324" r:id="rId5"/>
    <p:sldId id="325" r:id="rId6"/>
    <p:sldId id="414" r:id="rId7"/>
    <p:sldId id="326" r:id="rId8"/>
    <p:sldId id="412" r:id="rId9"/>
    <p:sldId id="327" r:id="rId10"/>
    <p:sldId id="411" r:id="rId11"/>
    <p:sldId id="413" r:id="rId12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71" autoAdjust="0"/>
    <p:restoredTop sz="86458" autoAdjust="0"/>
  </p:normalViewPr>
  <p:slideViewPr>
    <p:cSldViewPr>
      <p:cViewPr varScale="1">
        <p:scale>
          <a:sx n="68" d="100"/>
          <a:sy n="68" d="100"/>
        </p:scale>
        <p:origin x="164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A0DD79-1153-4ABA-B684-C0FC18EFD5E2}" type="datetimeFigureOut">
              <a:rPr lang="pl-PL" smtClean="0"/>
              <a:pPr/>
              <a:t>21.11.2021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586375-C6BF-4096-8947-D6C304E9B658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586375-C6BF-4096-8947-D6C304E9B658}" type="slidenum">
              <a:rPr lang="pl-PL" smtClean="0"/>
              <a:pPr/>
              <a:t>5</a:t>
            </a:fld>
            <a:endParaRPr lang="pl-P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 smtClean="0"/>
              <a:t>Kliknij, aby edytować styl wzorca podtytułu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540B-0922-4C37-A0B9-05606E1AC257}" type="datetime1">
              <a:rPr lang="pl-PL" smtClean="0"/>
              <a:pPr/>
              <a:t>21.11.2021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A2F92-3DB0-4296-BC18-4104FCB7E9DC}" type="datetime1">
              <a:rPr lang="pl-PL" smtClean="0"/>
              <a:pPr/>
              <a:t>21.11.2021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2789-E7C4-46DC-AE7D-64AF4C8484FE}" type="datetime1">
              <a:rPr lang="pl-PL" smtClean="0"/>
              <a:pPr/>
              <a:t>21.11.2021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03C80-903B-457A-9ABC-DFC15451F1B9}" type="datetime1">
              <a:rPr lang="pl-PL" smtClean="0"/>
              <a:pPr/>
              <a:t>21.11.2021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BCC03-0E3A-4CC2-8D75-972B262A3534}" type="datetime1">
              <a:rPr lang="pl-PL" smtClean="0"/>
              <a:pPr/>
              <a:t>21.11.2021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DF81C-ED17-421E-888C-C8A0D4849C5D}" type="datetime1">
              <a:rPr lang="pl-PL" smtClean="0"/>
              <a:pPr/>
              <a:t>21.11.2021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DCEFC-B6D0-447E-A238-128E8B227F31}" type="datetime1">
              <a:rPr lang="pl-PL" smtClean="0"/>
              <a:pPr/>
              <a:t>21.11.2021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F1B51-EC14-4426-9DDC-E2E1959A4BEE}" type="datetime1">
              <a:rPr lang="pl-PL" smtClean="0"/>
              <a:pPr/>
              <a:t>21.11.2021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3A420-3C28-4320-A288-8495CA0AC10B}" type="datetime1">
              <a:rPr lang="pl-PL" smtClean="0"/>
              <a:pPr/>
              <a:t>21.11.2021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48FE3-CB0E-4F4C-A70C-6C60635F27BB}" type="datetime1">
              <a:rPr lang="pl-PL" smtClean="0"/>
              <a:pPr/>
              <a:t>21.11.2021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87938-774F-4C45-A406-57E67F074B85}" type="datetime1">
              <a:rPr lang="pl-PL" smtClean="0"/>
              <a:pPr/>
              <a:t>21.11.2021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smtClean="0"/>
              <a:t>Kliknij, aby edytować styl</a:t>
            </a:r>
            <a:endParaRPr lang="pl-PL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74EE9-8DC3-4294-847C-B041A820A4E4}" type="datetime1">
              <a:rPr lang="pl-PL" smtClean="0"/>
              <a:pPr/>
              <a:t>21.11.2021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5A88-7BC7-4173-BA3C-65B4C2B37C9C}" type="slidenum">
              <a:rPr lang="pl-PL" smtClean="0"/>
              <a:pPr/>
              <a:t>‹#›</a:t>
            </a:fld>
            <a:endParaRPr lang="pl-P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/>
          <p:cNvSpPr>
            <a:spLocks noChangeArrowheads="1"/>
          </p:cNvSpPr>
          <p:nvPr/>
        </p:nvSpPr>
        <p:spPr bwMode="auto">
          <a:xfrm>
            <a:off x="150062" y="2424124"/>
            <a:ext cx="9144000" cy="187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PERMUTACJE	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>
                <a:tab pos="457200" algn="l"/>
              </a:tabLst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funkcje na zbiorze liczb naturalnych {</a:t>
            </a:r>
            <a:r>
              <a:rPr kumimoji="0" lang="pl-P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pl-PL" sz="2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pl-P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,a</a:t>
            </a:r>
            <a:r>
              <a:rPr kumimoji="0" lang="pl-PL" sz="2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, ...,a</a:t>
            </a:r>
            <a:r>
              <a:rPr kumimoji="0" lang="pl-PL" sz="24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457200" algn="l"/>
              </a:tabLst>
            </a:pP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Liczba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permutacji </a:t>
            </a:r>
            <a:r>
              <a:rPr kumimoji="0" lang="pl-P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P</a:t>
            </a:r>
            <a:r>
              <a:rPr kumimoji="0" lang="pl-PL" sz="2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= n! = n (n-1) (n-2) ...1 = 1 2 3 ...n ; </a:t>
            </a: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						0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! = 1</a:t>
            </a: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6" name="Grupa 25"/>
          <p:cNvGrpSpPr/>
          <p:nvPr/>
        </p:nvGrpSpPr>
        <p:grpSpPr>
          <a:xfrm>
            <a:off x="3779912" y="4238556"/>
            <a:ext cx="5000660" cy="2512472"/>
            <a:chOff x="1357290" y="1855389"/>
            <a:chExt cx="4929222" cy="2443009"/>
          </a:xfrm>
        </p:grpSpPr>
        <p:grpSp>
          <p:nvGrpSpPr>
            <p:cNvPr id="18" name="Grupa 17"/>
            <p:cNvGrpSpPr/>
            <p:nvPr/>
          </p:nvGrpSpPr>
          <p:grpSpPr>
            <a:xfrm>
              <a:off x="1714480" y="2214554"/>
              <a:ext cx="4114800" cy="1714500"/>
              <a:chOff x="1785930" y="2243134"/>
              <a:chExt cx="4114800" cy="1714500"/>
            </a:xfrm>
          </p:grpSpPr>
          <p:sp>
            <p:nvSpPr>
              <p:cNvPr id="76802" name="Line 2"/>
              <p:cNvSpPr>
                <a:spLocks noChangeShapeType="1"/>
              </p:cNvSpPr>
              <p:nvPr/>
            </p:nvSpPr>
            <p:spPr bwMode="auto">
              <a:xfrm flipH="1">
                <a:off x="2928930" y="2243134"/>
                <a:ext cx="571500" cy="4572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76803" name="Line 3"/>
              <p:cNvSpPr>
                <a:spLocks noChangeShapeType="1"/>
              </p:cNvSpPr>
              <p:nvPr/>
            </p:nvSpPr>
            <p:spPr bwMode="auto">
              <a:xfrm>
                <a:off x="3500430" y="2243134"/>
                <a:ext cx="1371600" cy="4572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76804" name="Line 4"/>
              <p:cNvSpPr>
                <a:spLocks noChangeShapeType="1"/>
              </p:cNvSpPr>
              <p:nvPr/>
            </p:nvSpPr>
            <p:spPr bwMode="auto">
              <a:xfrm>
                <a:off x="3500430" y="2243134"/>
                <a:ext cx="0" cy="4572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76805" name="Line 5"/>
              <p:cNvSpPr>
                <a:spLocks noChangeShapeType="1"/>
              </p:cNvSpPr>
              <p:nvPr/>
            </p:nvSpPr>
            <p:spPr bwMode="auto">
              <a:xfrm flipH="1">
                <a:off x="1900230" y="3043234"/>
                <a:ext cx="914400" cy="3429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76806" name="Line 6"/>
              <p:cNvSpPr>
                <a:spLocks noChangeShapeType="1"/>
              </p:cNvSpPr>
              <p:nvPr/>
            </p:nvSpPr>
            <p:spPr bwMode="auto">
              <a:xfrm>
                <a:off x="2814630" y="3043234"/>
                <a:ext cx="0" cy="3429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76807" name="Line 7"/>
              <p:cNvSpPr>
                <a:spLocks noChangeShapeType="1"/>
              </p:cNvSpPr>
              <p:nvPr/>
            </p:nvSpPr>
            <p:spPr bwMode="auto">
              <a:xfrm>
                <a:off x="3500430" y="2928934"/>
                <a:ext cx="114300" cy="4572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76808" name="Line 8"/>
              <p:cNvSpPr>
                <a:spLocks noChangeShapeType="1"/>
              </p:cNvSpPr>
              <p:nvPr/>
            </p:nvSpPr>
            <p:spPr bwMode="auto">
              <a:xfrm>
                <a:off x="3500430" y="2928934"/>
                <a:ext cx="571500" cy="4572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76809" name="Line 9"/>
              <p:cNvSpPr>
                <a:spLocks noChangeShapeType="1"/>
              </p:cNvSpPr>
              <p:nvPr/>
            </p:nvSpPr>
            <p:spPr bwMode="auto">
              <a:xfrm>
                <a:off x="4986330" y="3043234"/>
                <a:ext cx="0" cy="3429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76810" name="Line 10"/>
              <p:cNvSpPr>
                <a:spLocks noChangeShapeType="1"/>
              </p:cNvSpPr>
              <p:nvPr/>
            </p:nvSpPr>
            <p:spPr bwMode="auto">
              <a:xfrm>
                <a:off x="4986330" y="3043234"/>
                <a:ext cx="914400" cy="3429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76811" name="Line 11"/>
              <p:cNvSpPr>
                <a:spLocks noChangeShapeType="1"/>
              </p:cNvSpPr>
              <p:nvPr/>
            </p:nvSpPr>
            <p:spPr bwMode="auto">
              <a:xfrm>
                <a:off x="1785930" y="3614734"/>
                <a:ext cx="0" cy="3429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76812" name="Line 12"/>
              <p:cNvSpPr>
                <a:spLocks noChangeShapeType="1"/>
              </p:cNvSpPr>
              <p:nvPr/>
            </p:nvSpPr>
            <p:spPr bwMode="auto">
              <a:xfrm>
                <a:off x="2700330" y="3614734"/>
                <a:ext cx="0" cy="3429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76813" name="Line 13"/>
              <p:cNvSpPr>
                <a:spLocks noChangeShapeType="1"/>
              </p:cNvSpPr>
              <p:nvPr/>
            </p:nvSpPr>
            <p:spPr bwMode="auto">
              <a:xfrm>
                <a:off x="3614730" y="3614734"/>
                <a:ext cx="0" cy="3429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76814" name="Line 14"/>
              <p:cNvSpPr>
                <a:spLocks noChangeShapeType="1"/>
              </p:cNvSpPr>
              <p:nvPr/>
            </p:nvSpPr>
            <p:spPr bwMode="auto">
              <a:xfrm>
                <a:off x="4071930" y="3614734"/>
                <a:ext cx="0" cy="3429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76815" name="Line 15"/>
              <p:cNvSpPr>
                <a:spLocks noChangeShapeType="1"/>
              </p:cNvSpPr>
              <p:nvPr/>
            </p:nvSpPr>
            <p:spPr bwMode="auto">
              <a:xfrm>
                <a:off x="4986330" y="3614734"/>
                <a:ext cx="0" cy="3429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76816" name="Line 16"/>
              <p:cNvSpPr>
                <a:spLocks noChangeShapeType="1"/>
              </p:cNvSpPr>
              <p:nvPr/>
            </p:nvSpPr>
            <p:spPr bwMode="auto">
              <a:xfrm>
                <a:off x="5900730" y="3614734"/>
                <a:ext cx="0" cy="34290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  <p:sp>
          <p:nvSpPr>
            <p:cNvPr id="19" name="Prostokąt 18"/>
            <p:cNvSpPr/>
            <p:nvPr/>
          </p:nvSpPr>
          <p:spPr>
            <a:xfrm>
              <a:off x="2624804" y="1855389"/>
              <a:ext cx="1820595" cy="44890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400" b="1" dirty="0" smtClean="0"/>
                <a:t>U = {A , B , C}</a:t>
              </a:r>
              <a:endParaRPr lang="pl-PL" sz="2400" dirty="0"/>
            </a:p>
          </p:txBody>
        </p:sp>
        <p:sp>
          <p:nvSpPr>
            <p:cNvPr id="20" name="Prostokąt 19"/>
            <p:cNvSpPr/>
            <p:nvPr/>
          </p:nvSpPr>
          <p:spPr>
            <a:xfrm>
              <a:off x="2428860" y="2643182"/>
              <a:ext cx="2857520" cy="3890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sz="2000" b="1" dirty="0" smtClean="0"/>
                <a:t>   A           B           </a:t>
              </a:r>
              <a:r>
                <a:rPr lang="pl-PL" sz="2000" b="1" dirty="0" smtClean="0"/>
                <a:t>           </a:t>
              </a:r>
              <a:r>
                <a:rPr lang="pl-PL" sz="2000" b="1" dirty="0" smtClean="0"/>
                <a:t>C</a:t>
              </a:r>
              <a:endParaRPr lang="pl-PL" sz="2000" dirty="0"/>
            </a:p>
          </p:txBody>
        </p:sp>
        <p:sp>
          <p:nvSpPr>
            <p:cNvPr id="21" name="Prostokąt 20"/>
            <p:cNvSpPr/>
            <p:nvPr/>
          </p:nvSpPr>
          <p:spPr>
            <a:xfrm>
              <a:off x="1428728" y="3286124"/>
              <a:ext cx="48577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b="1" dirty="0" smtClean="0"/>
                <a:t>    B               C               A       C               A               B</a:t>
              </a:r>
              <a:endParaRPr lang="pl-PL" dirty="0"/>
            </a:p>
          </p:txBody>
        </p:sp>
        <p:sp>
          <p:nvSpPr>
            <p:cNvPr id="22" name="Prostokąt 21"/>
            <p:cNvSpPr/>
            <p:nvPr/>
          </p:nvSpPr>
          <p:spPr>
            <a:xfrm>
              <a:off x="1357290" y="3929066"/>
              <a:ext cx="485778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l-PL" b="1" dirty="0" smtClean="0"/>
                <a:t>    C               B               C       A               B               A</a:t>
              </a:r>
              <a:endParaRPr lang="pl-PL" dirty="0"/>
            </a:p>
          </p:txBody>
        </p:sp>
      </p:grpSp>
      <p:sp>
        <p:nvSpPr>
          <p:cNvPr id="24" name="Symbol zastępczy numeru slajdu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</a:t>
            </a:fld>
            <a:endParaRPr lang="pl-PL"/>
          </a:p>
        </p:txBody>
      </p:sp>
      <p:sp>
        <p:nvSpPr>
          <p:cNvPr id="388097" name="Rectangle 1"/>
          <p:cNvSpPr>
            <a:spLocks noChangeArrowheads="1"/>
          </p:cNvSpPr>
          <p:nvPr/>
        </p:nvSpPr>
        <p:spPr bwMode="auto">
          <a:xfrm>
            <a:off x="-30338" y="13266"/>
            <a:ext cx="9144000" cy="22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063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Elementy kombinatoryki</a:t>
            </a: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206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Permutacje, kombinacje, wariacje. Wykorzystanie w procedurach szacowana złożoności obliczeniowej problemów decyzyjnych i/lub optymalizacyjnych oraz rozwiązywaniu problemów z rachunku prawdopodobieństwa.</a:t>
            </a: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206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8" name="Prostokąt 27"/>
          <p:cNvSpPr/>
          <p:nvPr/>
        </p:nvSpPr>
        <p:spPr>
          <a:xfrm>
            <a:off x="100830" y="4516482"/>
            <a:ext cx="41085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Permutacja to 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n-elementowy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ciąg nie powtarzających się obiektów zbioru U.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10</a:t>
            </a:fld>
            <a:endParaRPr lang="pl-PL"/>
          </a:p>
        </p:txBody>
      </p:sp>
      <p:grpSp>
        <p:nvGrpSpPr>
          <p:cNvPr id="88065" name="Group 1"/>
          <p:cNvGrpSpPr>
            <a:grpSpLocks/>
          </p:cNvGrpSpPr>
          <p:nvPr/>
        </p:nvGrpSpPr>
        <p:grpSpPr bwMode="auto">
          <a:xfrm>
            <a:off x="1928794" y="3429000"/>
            <a:ext cx="500066" cy="928694"/>
            <a:chOff x="3381" y="12677"/>
            <a:chExt cx="350" cy="928"/>
          </a:xfrm>
        </p:grpSpPr>
        <p:sp>
          <p:nvSpPr>
            <p:cNvPr id="88067" name="AutoShape 3"/>
            <p:cNvSpPr>
              <a:spLocks/>
            </p:cNvSpPr>
            <p:nvPr/>
          </p:nvSpPr>
          <p:spPr bwMode="auto">
            <a:xfrm>
              <a:off x="3381" y="12677"/>
              <a:ext cx="143" cy="928"/>
            </a:xfrm>
            <a:prstGeom prst="leftBracket">
              <a:avLst>
                <a:gd name="adj" fmla="val 5407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066" name="AutoShape 2"/>
            <p:cNvSpPr>
              <a:spLocks/>
            </p:cNvSpPr>
            <p:nvPr/>
          </p:nvSpPr>
          <p:spPr bwMode="auto">
            <a:xfrm>
              <a:off x="3588" y="12677"/>
              <a:ext cx="143" cy="928"/>
            </a:xfrm>
            <a:prstGeom prst="rightBracket">
              <a:avLst>
                <a:gd name="adj" fmla="val 54079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8073" name="Rectangle 9"/>
          <p:cNvSpPr>
            <a:spLocks noChangeArrowheads="1"/>
          </p:cNvSpPr>
          <p:nvPr/>
        </p:nvSpPr>
        <p:spPr bwMode="auto">
          <a:xfrm>
            <a:off x="0" y="105478"/>
            <a:ext cx="9324528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ZADANIA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sz="20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1.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Dany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jest zbiór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20</a:t>
            </a:r>
            <a:r>
              <a:rPr kumimoji="0" lang="pl-PL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-cio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elementowy. Ile sekwencji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4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-o elementowych (nie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zawierających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tych samych liczb) można utworzyć z elementów tego zbioru? Ile podzbiorów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5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-o 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elementowych można utworzyć z elementów tego zbioru?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2.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Ile różnych sekwencji można wyrzucić rzucając kostką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6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razy po rząd?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3.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Dany jest zbiór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{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a,b,c,d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}.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Wypisz wszystkie sekwencje odpowiadające: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V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</a:t>
            </a:r>
            <a:r>
              <a:rPr kumimoji="0" lang="pl-PL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4</a:t>
            </a:r>
            <a:r>
              <a:rPr kumimoji="0" lang="pl-PL" sz="2000" b="0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oraz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wszystkie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podzbiory odpowiadające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C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</a:t>
            </a:r>
            <a:r>
              <a:rPr kumimoji="0" lang="pl-PL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4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15" name="Grupa 14"/>
          <p:cNvGrpSpPr/>
          <p:nvPr/>
        </p:nvGrpSpPr>
        <p:grpSpPr>
          <a:xfrm>
            <a:off x="0" y="4429132"/>
            <a:ext cx="7929586" cy="1754326"/>
            <a:chOff x="0" y="4214818"/>
            <a:chExt cx="7929586" cy="1754326"/>
          </a:xfrm>
        </p:grpSpPr>
        <p:grpSp>
          <p:nvGrpSpPr>
            <p:cNvPr id="14" name="Grupa 13"/>
            <p:cNvGrpSpPr/>
            <p:nvPr/>
          </p:nvGrpSpPr>
          <p:grpSpPr>
            <a:xfrm>
              <a:off x="857224" y="4786322"/>
              <a:ext cx="2415914" cy="857256"/>
              <a:chOff x="857224" y="4786322"/>
              <a:chExt cx="2415914" cy="857256"/>
            </a:xfrm>
          </p:grpSpPr>
          <p:sp>
            <p:nvSpPr>
              <p:cNvPr id="88072" name="AutoShape 8"/>
              <p:cNvSpPr>
                <a:spLocks/>
              </p:cNvSpPr>
              <p:nvPr/>
            </p:nvSpPr>
            <p:spPr bwMode="auto">
              <a:xfrm>
                <a:off x="857224" y="4786322"/>
                <a:ext cx="201336" cy="857256"/>
              </a:xfrm>
              <a:prstGeom prst="leftBracket">
                <a:avLst>
                  <a:gd name="adj" fmla="val 4638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71" name="AutoShape 7"/>
              <p:cNvSpPr>
                <a:spLocks/>
              </p:cNvSpPr>
              <p:nvPr/>
            </p:nvSpPr>
            <p:spPr bwMode="auto">
              <a:xfrm>
                <a:off x="1148669" y="4786322"/>
                <a:ext cx="201336" cy="857256"/>
              </a:xfrm>
              <a:prstGeom prst="rightBracket">
                <a:avLst>
                  <a:gd name="adj" fmla="val 4638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70" name="AutoShape 6"/>
              <p:cNvSpPr>
                <a:spLocks/>
              </p:cNvSpPr>
              <p:nvPr/>
            </p:nvSpPr>
            <p:spPr bwMode="auto">
              <a:xfrm>
                <a:off x="2786050" y="4786322"/>
                <a:ext cx="201336" cy="857256"/>
              </a:xfrm>
              <a:prstGeom prst="leftBracket">
                <a:avLst>
                  <a:gd name="adj" fmla="val 4638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069" name="AutoShape 5"/>
              <p:cNvSpPr>
                <a:spLocks/>
              </p:cNvSpPr>
              <p:nvPr/>
            </p:nvSpPr>
            <p:spPr bwMode="auto">
              <a:xfrm>
                <a:off x="3071802" y="4786322"/>
                <a:ext cx="201336" cy="857256"/>
              </a:xfrm>
              <a:prstGeom prst="rightBracket">
                <a:avLst>
                  <a:gd name="adj" fmla="val 46387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8074" name="Rectangle 10"/>
            <p:cNvSpPr>
              <a:spLocks noChangeArrowheads="1"/>
            </p:cNvSpPr>
            <p:nvPr/>
          </p:nvSpPr>
          <p:spPr bwMode="auto">
            <a:xfrm>
              <a:off x="0" y="4214818"/>
              <a:ext cx="7929586" cy="17543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5. Czy zależność ta jest prawdziwa </a:t>
              </a: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  	 n     	 	  </a:t>
              </a:r>
              <a:r>
                <a:rPr kumimoji="0" lang="pl-PL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n</a:t>
              </a:r>
              <a:endPara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		+         		 = 2</a:t>
              </a:r>
              <a:endPara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	1          		 </a:t>
              </a:r>
              <a:r>
                <a:rPr kumimoji="0" lang="pl-PL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Calibri" pitchFamily="34" charset="0"/>
                  <a:cs typeface="Arial" pitchFamily="34" charset="0"/>
                </a:rPr>
                <a:t>n-1</a:t>
              </a:r>
              <a:endPara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</p:grpSp>
      <p:sp>
        <p:nvSpPr>
          <p:cNvPr id="88075" name="Rectangle 11"/>
          <p:cNvSpPr>
            <a:spLocks noChangeArrowheads="1"/>
          </p:cNvSpPr>
          <p:nvPr/>
        </p:nvSpPr>
        <p:spPr bwMode="auto">
          <a:xfrm>
            <a:off x="0" y="2857496"/>
            <a:ext cx="914400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8417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l-PL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384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4  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4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4. 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Oblicz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:     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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=           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384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  <a:sym typeface="Symbol" pitchFamily="18" charset="2"/>
              </a:rPr>
              <a:t>                i =0     i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3841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11</a:t>
            </a:fld>
            <a:endParaRPr lang="pl-PL"/>
          </a:p>
        </p:txBody>
      </p:sp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285720" y="60401"/>
            <a:ext cx="8750776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6. Ile różnych</a:t>
            </a:r>
            <a:r>
              <a:rPr kumimoji="0" lang="pl-PL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liczb cztero cyfrowych można ułożyć z czterech klocków ponumerowanych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6, 7, 8, 9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7. Rozważmy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15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osobową grupę studencką. Na ile sposobów możemy z tej grupy wybrać trzy osoby na wycieczkę?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20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8. Ile liczb </a:t>
            </a:r>
            <a:r>
              <a:rPr lang="pl-PL" sz="2000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3-cyfrowych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można ułożyć używając cyfr ze zbiory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{1, 2, 3, 4, 5}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sz="2000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9. Zosia ma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5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spódnic,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7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bluzek i </a:t>
            </a:r>
            <a:r>
              <a:rPr lang="pl-PL" sz="20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3</a:t>
            </a:r>
            <a:r>
              <a:rPr lang="pl-PL" sz="2000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kapelusze. Na ile sposobów może skompletować swój strój?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dirty="0" smtClean="0"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10. Wykaż, że:  </a:t>
            </a:r>
            <a:endParaRPr kumimoji="0" lang="pl-PL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	 n +1     	 	  n                    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=        		 +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   k         		 </a:t>
            </a:r>
            <a:r>
              <a:rPr lang="pl-PL" b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k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-1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k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Para nawiasów 3"/>
          <p:cNvSpPr/>
          <p:nvPr/>
        </p:nvSpPr>
        <p:spPr>
          <a:xfrm>
            <a:off x="1285852" y="3786190"/>
            <a:ext cx="500066" cy="914400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ara nawiasów 6"/>
          <p:cNvSpPr/>
          <p:nvPr/>
        </p:nvSpPr>
        <p:spPr>
          <a:xfrm>
            <a:off x="3071802" y="3857628"/>
            <a:ext cx="500066" cy="914400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ara nawiasów 7"/>
          <p:cNvSpPr/>
          <p:nvPr/>
        </p:nvSpPr>
        <p:spPr>
          <a:xfrm>
            <a:off x="4572000" y="3786190"/>
            <a:ext cx="428628" cy="914400"/>
          </a:xfrm>
          <a:prstGeom prst="bracketPair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2</a:t>
            </a:fld>
            <a:endParaRPr lang="pl-PL"/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auto">
          <a:xfrm>
            <a:off x="206847" y="957521"/>
            <a:ext cx="871543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Urzędnik zapomniał hasła do swoje aktówki. Hasło jest liczbą 7 cyfrową złożoną z cyfr od 1 do 7. Cyfry w haśle nie powtarzają się. (Ostatnie 3 cyfry wybierane są ze zbioru {3,4,7}). </a:t>
            </a:r>
            <a:endParaRPr kumimoji="0" lang="pl-PL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Ile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możliwości w najgorszym przypadku trzeba sprawdzić aby otworzyć zamek?</a:t>
            </a: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{3,4,7}</a:t>
            </a:r>
            <a:r>
              <a:rPr kumimoji="0" lang="pl-PL" sz="24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- 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	(</a:t>
            </a:r>
            <a:r>
              <a:rPr kumimoji="0" lang="pl-P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3,4,7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 , (4,7,3) , (7,4,3) , (3,7,4) , (4,3,7) , (7,3,4)</a:t>
            </a: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06847" y="487125"/>
            <a:ext cx="207167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Przykład</a:t>
            </a:r>
            <a:r>
              <a:rPr kumimoji="0" lang="pl-PL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1</a:t>
            </a:r>
            <a:r>
              <a:rPr kumimoji="0" lang="de-DE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de-DE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080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/>
          <p:cNvSpPr>
            <a:spLocks noChangeArrowheads="1"/>
          </p:cNvSpPr>
          <p:nvPr/>
        </p:nvSpPr>
        <p:spPr bwMode="auto">
          <a:xfrm>
            <a:off x="26852" y="0"/>
            <a:ext cx="9286908" cy="2846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WARIACJE</a:t>
            </a: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bez powtórzeń</a:t>
            </a:r>
            <a:endParaRPr lang="pl-PL" sz="2200" dirty="0" smtClean="0"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Dany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zbiór A = {a</a:t>
            </a:r>
            <a:r>
              <a:rPr kumimoji="0" lang="pl-PL" sz="2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,a</a:t>
            </a:r>
            <a:r>
              <a:rPr kumimoji="0" lang="pl-PL" sz="2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, ...,a</a:t>
            </a:r>
            <a:r>
              <a:rPr kumimoji="0" lang="pl-PL" sz="22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}. Wariacja – </a:t>
            </a:r>
            <a:r>
              <a:rPr kumimoji="0" lang="pl-PL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k-elementowy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ciąg nie   </a:t>
            </a:r>
          </a:p>
          <a:p>
            <a:pPr marL="0" marR="0" lvl="0" indent="449263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powtarzających się obiektów zbioru A.</a:t>
            </a: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Liczba k-elementowych wariacji zbioru A,  n = |A|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         </a:t>
            </a:r>
            <a:endParaRPr kumimoji="0" lang="pl-PL" sz="2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lvl="0" indent="449263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				</a:t>
            </a:r>
            <a:r>
              <a:rPr kumimoji="0" lang="pl-PL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kumimoji="0" lang="pl-PL" sz="22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pl-PL" sz="22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kumimoji="0" lang="pl-PL" sz="22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= n (</a:t>
            </a:r>
            <a:r>
              <a:rPr kumimoji="0" lang="pl-PL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n-1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) (</a:t>
            </a:r>
            <a:r>
              <a:rPr kumimoji="0" lang="pl-PL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n-2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) ... (n – </a:t>
            </a:r>
            <a:r>
              <a:rPr kumimoji="0" lang="pl-PL" sz="22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k+1</a:t>
            </a:r>
            <a:r>
              <a:rPr kumimoji="0" lang="pl-PL" sz="2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))</a:t>
            </a:r>
          </a:p>
        </p:txBody>
      </p:sp>
      <p:sp>
        <p:nvSpPr>
          <p:cNvPr id="77826" name="Line 2"/>
          <p:cNvSpPr>
            <a:spLocks noChangeShapeType="1"/>
          </p:cNvSpPr>
          <p:nvPr/>
        </p:nvSpPr>
        <p:spPr bwMode="auto">
          <a:xfrm>
            <a:off x="1224042" y="5551865"/>
            <a:ext cx="4572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7827" name="Line 3"/>
          <p:cNvSpPr>
            <a:spLocks noChangeShapeType="1"/>
          </p:cNvSpPr>
          <p:nvPr/>
        </p:nvSpPr>
        <p:spPr bwMode="auto">
          <a:xfrm flipV="1">
            <a:off x="2339752" y="5551863"/>
            <a:ext cx="4536503" cy="1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6876255" y="5351808"/>
            <a:ext cx="23150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=   n(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n-1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)...(</a:t>
            </a:r>
            <a:r>
              <a:rPr lang="pl-PL" sz="20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n-k+1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)</a:t>
            </a:r>
            <a:endParaRPr lang="pl-PL" sz="2000" dirty="0"/>
          </a:p>
        </p:txBody>
      </p:sp>
      <p:sp>
        <p:nvSpPr>
          <p:cNvPr id="77830" name="Rectangle 6"/>
          <p:cNvSpPr>
            <a:spLocks noChangeArrowheads="1"/>
          </p:cNvSpPr>
          <p:nvPr/>
        </p:nvSpPr>
        <p:spPr bwMode="auto">
          <a:xfrm>
            <a:off x="179512" y="6228862"/>
            <a:ext cx="87381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 = {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a,b,c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</a:t>
            </a: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;    k = 2  ;	(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a,b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 , (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a,c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 , (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b,c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 , (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b,a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 , (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c,a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 , (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c,b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)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7831" name="Rectangle 7"/>
          <p:cNvSpPr>
            <a:spLocks noChangeArrowheads="1"/>
          </p:cNvSpPr>
          <p:nvPr/>
        </p:nvSpPr>
        <p:spPr bwMode="auto">
          <a:xfrm>
            <a:off x="26852" y="2829353"/>
            <a:ext cx="871540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W urnie jest 10 kul ponumerowanych od  1  do  10. Losujemy kolejno i bez zwrotu  5  kul. Po każdym losowaniu zapisujemy jej numer. Ile jest wszystkich możliwych wyników losowania?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V</a:t>
            </a:r>
            <a:r>
              <a:rPr kumimoji="0" lang="pl-PL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= n (n-1) (n-2) ... (n – (k-1))	; V</a:t>
            </a:r>
            <a:r>
              <a:rPr kumimoji="0" lang="pl-PL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10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5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= 10*9 *8 *7 *6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Symbol zastępczy numeru slajdu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3</a:t>
            </a:fld>
            <a:endParaRPr lang="pl-PL"/>
          </a:p>
        </p:txBody>
      </p:sp>
      <p:sp>
        <p:nvSpPr>
          <p:cNvPr id="11" name="Prostokąt 10"/>
          <p:cNvSpPr/>
          <p:nvPr/>
        </p:nvSpPr>
        <p:spPr>
          <a:xfrm>
            <a:off x="0" y="2500306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Przykład</a:t>
            </a:r>
            <a:r>
              <a:rPr lang="pl-PL" sz="24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2</a:t>
            </a:r>
            <a:endParaRPr lang="en-US" sz="2400" dirty="0"/>
          </a:p>
        </p:txBody>
      </p:sp>
      <p:sp>
        <p:nvSpPr>
          <p:cNvPr id="2" name="Prostokąt 1"/>
          <p:cNvSpPr/>
          <p:nvPr/>
        </p:nvSpPr>
        <p:spPr>
          <a:xfrm>
            <a:off x="179512" y="5061038"/>
            <a:ext cx="873814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!   </a:t>
            </a:r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n*(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n-1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)*(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n-2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)*...(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 – (k-1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))*(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n-k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)*(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n-k-1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)…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2 *1</a:t>
            </a:r>
          </a:p>
          <a:p>
            <a:r>
              <a:rPr lang="pl-PL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	        </a:t>
            </a:r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</a:p>
          <a:p>
            <a:r>
              <a:rPr lang="pt-BR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pt-BR" sz="2000" b="1" dirty="0">
                <a:latin typeface="Arial" panose="020B0604020202020204" pitchFamily="34" charset="0"/>
                <a:cs typeface="Arial" panose="020B0604020202020204" pitchFamily="34" charset="0"/>
              </a:rPr>
              <a:t>(n-k)!               (n-k) * (n-k-1) …2 *1</a:t>
            </a:r>
          </a:p>
          <a:p>
            <a:endParaRPr lang="pt-BR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az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5347239"/>
            <a:ext cx="7927935" cy="4046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/>
          </p:cNvSpPr>
          <p:nvPr/>
        </p:nvSpPr>
        <p:spPr bwMode="auto">
          <a:xfrm>
            <a:off x="0" y="-46166"/>
            <a:ext cx="91440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WARIACJE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ciag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dalszy</a:t>
            </a:r>
          </a:p>
          <a:p>
            <a:pPr marL="0" marR="0" lvl="0" indent="449263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z powtórzeniami</a:t>
            </a:r>
            <a:endParaRPr lang="pl-PL" sz="2000" dirty="0" smtClean="0"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marL="0" marR="0" lvl="0" indent="449263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Rzucamy  10  razy monetą. Ile jest możliwych wyników tego</a:t>
            </a:r>
          </a:p>
          <a:p>
            <a:pPr marL="0" marR="0" lvl="0" indent="449263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doświadczenia?</a:t>
            </a: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Liczba k- elementowych wariacji z powtórzeniami 	</a:t>
            </a:r>
          </a:p>
          <a:p>
            <a:pPr marL="0" marR="0" lvl="0" indent="449263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		</a:t>
            </a:r>
            <a:r>
              <a:rPr kumimoji="0" lang="pl-P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W</a:t>
            </a:r>
            <a:r>
              <a:rPr kumimoji="0" lang="pl-PL" sz="24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pl-PL" sz="2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kumimoji="0" lang="pl-PL" sz="24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= </a:t>
            </a:r>
            <a:r>
              <a:rPr kumimoji="0" lang="pl-P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n*n</a:t>
            </a:r>
            <a:r>
              <a:rPr lang="pl-PL" sz="24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kumimoji="0" lang="pl-P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pl-PL" sz="24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kumimoji="0" lang="pl-P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lang="pl-PL" sz="2400" b="1" dirty="0" err="1" smtClean="0"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kumimoji="0" lang="pl-P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...*n</a:t>
            </a:r>
            <a:r>
              <a:rPr kumimoji="0" lang="pl-PL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kumimoji="0" lang="pl-PL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n</a:t>
            </a:r>
            <a:r>
              <a:rPr kumimoji="0" lang="pl-PL" sz="24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endParaRPr kumimoji="0" lang="pl-PL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sym typeface="Symbol" pitchFamily="18" charset="2"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8849" name="AutoShape 1"/>
          <p:cNvSpPr>
            <a:spLocks/>
          </p:cNvSpPr>
          <p:nvPr/>
        </p:nvSpPr>
        <p:spPr bwMode="auto">
          <a:xfrm rot="5371366">
            <a:off x="3285220" y="1720117"/>
            <a:ext cx="144668" cy="1427605"/>
          </a:xfrm>
          <a:prstGeom prst="rightBrace">
            <a:avLst>
              <a:gd name="adj1" fmla="val 65753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3000364" y="2500306"/>
            <a:ext cx="42862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k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</a:p>
        </p:txBody>
      </p:sp>
      <p:sp>
        <p:nvSpPr>
          <p:cNvPr id="8" name="Prostokąt 7"/>
          <p:cNvSpPr/>
          <p:nvPr/>
        </p:nvSpPr>
        <p:spPr>
          <a:xfrm>
            <a:off x="642910" y="3000372"/>
            <a:ext cx="41248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000" b="1" dirty="0" smtClean="0">
                <a:latin typeface="Arial" pitchFamily="34" charset="0"/>
                <a:cs typeface="Arial" pitchFamily="34" charset="0"/>
              </a:rPr>
              <a:t>{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O,R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} , {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O,R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},..., {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O,R</a:t>
            </a:r>
            <a:r>
              <a:rPr lang="pl-PL" sz="2000" b="1" dirty="0" smtClean="0">
                <a:latin typeface="Arial" pitchFamily="34" charset="0"/>
                <a:cs typeface="Arial" pitchFamily="34" charset="0"/>
              </a:rPr>
              <a:t>}  ;	</a:t>
            </a:r>
            <a:r>
              <a:rPr lang="pl-PL" sz="2000" b="1" dirty="0" err="1" smtClean="0">
                <a:latin typeface="Arial" pitchFamily="34" charset="0"/>
                <a:cs typeface="Arial" pitchFamily="34" charset="0"/>
              </a:rPr>
              <a:t>2</a:t>
            </a:r>
            <a:r>
              <a:rPr lang="pl-PL" sz="2000" b="1" baseline="30000" dirty="0" err="1" smtClean="0">
                <a:latin typeface="Arial" pitchFamily="34" charset="0"/>
                <a:cs typeface="Arial" pitchFamily="34" charset="0"/>
              </a:rPr>
              <a:t>n</a:t>
            </a:r>
            <a:endParaRPr lang="pl-P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8855" name="Rectangle 7"/>
          <p:cNvSpPr>
            <a:spLocks noChangeArrowheads="1"/>
          </p:cNvSpPr>
          <p:nvPr/>
        </p:nvSpPr>
        <p:spPr bwMode="auto">
          <a:xfrm>
            <a:off x="-12514" y="3391169"/>
            <a:ext cx="9144000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Na ile sposobów można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rozmieścić 2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kule (czarną i białą)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w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3  szufladach?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I	II	III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0	b	c					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0	c	b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0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c-b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0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0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0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c-b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		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b	c	0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c	b	0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c-b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0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0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b	0	c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c	0	b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4</a:t>
            </a:fld>
            <a:endParaRPr lang="pl-PL"/>
          </a:p>
        </p:txBody>
      </p:sp>
      <p:sp>
        <p:nvSpPr>
          <p:cNvPr id="9" name="Prostokąt 8"/>
          <p:cNvSpPr/>
          <p:nvPr/>
        </p:nvSpPr>
        <p:spPr>
          <a:xfrm>
            <a:off x="0" y="2571744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b="1" dirty="0" err="1" smtClean="0">
                <a:latin typeface="Arial" pitchFamily="34" charset="0"/>
                <a:ea typeface="Calibri" pitchFamily="34" charset="0"/>
                <a:cs typeface="Arial" pitchFamily="34" charset="0"/>
              </a:rPr>
              <a:t>Przykład</a:t>
            </a:r>
            <a:r>
              <a:rPr lang="pl-PL" sz="2400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3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0" y="0"/>
            <a:ext cx="8358214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KOMBINACJE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Dany zbiór A = {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pl-PL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1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,a</a:t>
            </a:r>
            <a:r>
              <a:rPr kumimoji="0" lang="pl-PL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, ...,a</a:t>
            </a:r>
            <a:r>
              <a:rPr kumimoji="0" lang="pl-PL" sz="2000" b="1" i="0" u="none" strike="noStrike" cap="none" normalizeH="0" baseline="-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}.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2000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Kombinacja –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k-elementowy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podzbiór zbioru A.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Liczba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k-elementowych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kombinacji ze zbioru A,  n = |A| .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9887" name="AutoShape 15"/>
          <p:cNvSpPr>
            <a:spLocks noChangeArrowheads="1"/>
          </p:cNvSpPr>
          <p:nvPr/>
        </p:nvSpPr>
        <p:spPr bwMode="auto">
          <a:xfrm>
            <a:off x="714348" y="3714752"/>
            <a:ext cx="428628" cy="928694"/>
          </a:xfrm>
          <a:prstGeom prst="bracketPair">
            <a:avLst>
              <a:gd name="adj" fmla="val 16667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9886" name="Line 14"/>
          <p:cNvSpPr>
            <a:spLocks noChangeShapeType="1"/>
          </p:cNvSpPr>
          <p:nvPr/>
        </p:nvSpPr>
        <p:spPr bwMode="auto">
          <a:xfrm>
            <a:off x="1857356" y="4143380"/>
            <a:ext cx="3429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l-PL"/>
          </a:p>
        </p:txBody>
      </p:sp>
      <p:sp>
        <p:nvSpPr>
          <p:cNvPr id="79888" name="Rectangle 1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l-PL"/>
          </a:p>
        </p:txBody>
      </p:sp>
      <p:sp>
        <p:nvSpPr>
          <p:cNvPr id="79889" name="Rectangle 17"/>
          <p:cNvSpPr>
            <a:spLocks noChangeArrowheads="1"/>
          </p:cNvSpPr>
          <p:nvPr/>
        </p:nvSpPr>
        <p:spPr bwMode="auto">
          <a:xfrm>
            <a:off x="357158" y="3112471"/>
            <a:ext cx="635795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/>
            </a:r>
            <a:br>
              <a: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</a:br>
            <a:endParaRPr kumimoji="0" lang="pl-PL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</a:t>
            </a:r>
            <a:r>
              <a:rPr kumimoji="0" lang="pl-PL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3	</a:t>
            </a:r>
            <a:r>
              <a:rPr kumimoji="0" lang="pl-PL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  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3!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9890" name="Rectangle 18"/>
          <p:cNvSpPr>
            <a:spLocks noChangeArrowheads="1"/>
          </p:cNvSpPr>
          <p:nvPr/>
        </p:nvSpPr>
        <p:spPr bwMode="auto">
          <a:xfrm>
            <a:off x="357158" y="3858298"/>
            <a:ext cx="832964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=              =    3     ,      {3,2,1}	, k = 2	; 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{1,2}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{1,3}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{2,3}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  2	   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 2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! 1!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79892" name="Rectangle 20"/>
          <p:cNvSpPr>
            <a:spLocks noChangeArrowheads="1"/>
          </p:cNvSpPr>
          <p:nvPr/>
        </p:nvSpPr>
        <p:spPr bwMode="auto">
          <a:xfrm>
            <a:off x="714348" y="4929198"/>
            <a:ext cx="500066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Łatwo zauważyć, że: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	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6" name="Symbol zastępczy numeru slajdu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5</a:t>
            </a:fld>
            <a:endParaRPr lang="pl-PL"/>
          </a:p>
        </p:txBody>
      </p:sp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6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4925288"/>
              </p:ext>
            </p:extLst>
          </p:nvPr>
        </p:nvGraphicFramePr>
        <p:xfrm>
          <a:off x="2143107" y="2071678"/>
          <a:ext cx="3723595" cy="1213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6" name="Równanie" r:id="rId4" imgW="1397000" imgH="457200" progId="Equation.3">
                  <p:embed/>
                </p:oleObj>
              </mc:Choice>
              <mc:Fallback>
                <p:oleObj name="Równanie" r:id="rId4" imgW="1397000" imgH="4572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07" y="2071678"/>
                        <a:ext cx="3723595" cy="121330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197574"/>
              </p:ext>
            </p:extLst>
          </p:nvPr>
        </p:nvGraphicFramePr>
        <p:xfrm>
          <a:off x="2766878" y="5312011"/>
          <a:ext cx="3816424" cy="1190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7" name="Równanie" r:id="rId6" imgW="1346200" imgH="419100" progId="Equation.3">
                  <p:embed/>
                </p:oleObj>
              </mc:Choice>
              <mc:Fallback>
                <p:oleObj name="Równanie" r:id="rId6" imgW="1346200" imgH="419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6878" y="5312011"/>
                        <a:ext cx="3816424" cy="119094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6</a:t>
            </a:fld>
            <a:endParaRPr lang="pl-PL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739859"/>
              </p:ext>
            </p:extLst>
          </p:nvPr>
        </p:nvGraphicFramePr>
        <p:xfrm>
          <a:off x="2571736" y="857231"/>
          <a:ext cx="2144280" cy="850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3" name="Równanie" r:id="rId3" imgW="1155700" imgH="457200" progId="Equation.3">
                  <p:embed/>
                </p:oleObj>
              </mc:Choice>
              <mc:Fallback>
                <p:oleObj name="Równanie" r:id="rId3" imgW="1155700" imgH="4572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36" y="857231"/>
                        <a:ext cx="2144280" cy="85062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3"/>
          <p:cNvGraphicFramePr>
            <a:graphicFrameLocks noChangeAspect="1"/>
          </p:cNvGraphicFramePr>
          <p:nvPr/>
        </p:nvGraphicFramePr>
        <p:xfrm>
          <a:off x="569984" y="2714620"/>
          <a:ext cx="2158023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Równanie" r:id="rId5" imgW="1384300" imgH="457200" progId="Equation.3">
                  <p:embed/>
                </p:oleObj>
              </mc:Choice>
              <mc:Fallback>
                <p:oleObj name="Równanie" r:id="rId5" imgW="13843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84" y="2714620"/>
                        <a:ext cx="2158023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2714612" y="2714620"/>
          <a:ext cx="2270141" cy="71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5" name="Równanie" r:id="rId7" imgW="1358310" imgH="431613" progId="Equation.3">
                  <p:embed/>
                </p:oleObj>
              </mc:Choice>
              <mc:Fallback>
                <p:oleObj name="Równanie" r:id="rId7" imgW="1358310" imgH="431613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12" y="2714620"/>
                        <a:ext cx="2270141" cy="7143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7" name="Object 1"/>
          <p:cNvGraphicFramePr>
            <a:graphicFrameLocks noChangeAspect="1"/>
          </p:cNvGraphicFramePr>
          <p:nvPr/>
        </p:nvGraphicFramePr>
        <p:xfrm>
          <a:off x="4929190" y="2714620"/>
          <a:ext cx="1000132" cy="76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6" name="Równanie" r:id="rId9" imgW="558558" imgH="431613" progId="Equation.3">
                  <p:embed/>
                </p:oleObj>
              </mc:Choice>
              <mc:Fallback>
                <p:oleObj name="Równanie" r:id="rId9" imgW="558558" imgH="431613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90" y="2714620"/>
                        <a:ext cx="1000132" cy="76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5"/>
          <p:cNvSpPr>
            <a:spLocks noChangeArrowheads="1"/>
          </p:cNvSpPr>
          <p:nvPr/>
        </p:nvSpPr>
        <p:spPr bwMode="auto">
          <a:xfrm>
            <a:off x="0" y="0"/>
            <a:ext cx="908453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Przykład 3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Na ile sposobów można 52 karty rozdać pomiędzy 4 graczy tak aby każdy z nich dostał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13 kart.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2" name="Rectangle 6"/>
          <p:cNvSpPr>
            <a:spLocks noChangeArrowheads="1"/>
          </p:cNvSpPr>
          <p:nvPr/>
        </p:nvSpPr>
        <p:spPr bwMode="auto">
          <a:xfrm>
            <a:off x="0" y="2000240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Ile słów można utworzyć ze słowa MATEMATYKA przestawiając litery? Słowo oznacza dowolny skończony ciąg liter. 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180975" y="13716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</a:t>
            </a: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24584" name="Rectangle 8"/>
          <p:cNvSpPr>
            <a:spLocks noChangeArrowheads="1"/>
          </p:cNvSpPr>
          <p:nvPr/>
        </p:nvSpPr>
        <p:spPr bwMode="auto">
          <a:xfrm>
            <a:off x="180975" y="1800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  </a:t>
            </a: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4000504"/>
            <a:ext cx="9084538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Na ile sposobów można wybrać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kart z talii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24 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kart jeżeli kolejność nie jest ważna? 				</a:t>
            </a:r>
            <a:endParaRPr kumimoji="0" lang="pl-PL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Ile z tych układów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8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- </a:t>
            </a:r>
            <a:r>
              <a:rPr kumimoji="0" lang="pl-PL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kartowych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zawiera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asy?</a:t>
            </a:r>
            <a:endParaRPr kumimoji="0" lang="pl-PL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5286388"/>
            <a:ext cx="89297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Na ile sposobów można 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rozmieścić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6 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osób 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w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3 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różnych pokojach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 </a:t>
            </a:r>
            <a:r>
              <a:rPr kumimoji="0" lang="pl-PL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osobowych?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			                               </a:t>
            </a: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		 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pl-PL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pl-PL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pl-PL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4567230" y="5118758"/>
            <a:ext cx="19288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pl-PL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20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6</a:t>
            </a:r>
            <a:r>
              <a:rPr kumimoji="0" lang="pl-PL" sz="2000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pl-PL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4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6286512" y="4286256"/>
            <a:ext cx="192882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49263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pl-PL" sz="2000" b="1" i="0" u="none" strike="noStrike" cap="none" normalizeH="0" baseline="-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20</a:t>
            </a:r>
            <a:r>
              <a:rPr kumimoji="0" lang="pl-PL" sz="2000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8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upa 38"/>
          <p:cNvGrpSpPr/>
          <p:nvPr/>
        </p:nvGrpSpPr>
        <p:grpSpPr>
          <a:xfrm>
            <a:off x="0" y="0"/>
            <a:ext cx="7858180" cy="3914973"/>
            <a:chOff x="0" y="3000372"/>
            <a:chExt cx="7858180" cy="3914973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0" y="5715016"/>
              <a:ext cx="5572164" cy="12003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just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c)</a:t>
              </a:r>
              <a:endPara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n		 </a:t>
              </a:r>
              <a:r>
                <a:rPr kumimoji="0" lang="pl-PL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n</a:t>
              </a:r>
              <a:endPara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	=	</a:t>
              </a:r>
              <a:endPara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1		n - 1</a:t>
              </a:r>
              <a:endParaRPr kumimoji="0" lang="pl-PL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20" name="Grupa 19"/>
            <p:cNvGrpSpPr/>
            <p:nvPr/>
          </p:nvGrpSpPr>
          <p:grpSpPr>
            <a:xfrm>
              <a:off x="2714612" y="5929330"/>
              <a:ext cx="571504" cy="928670"/>
              <a:chOff x="5772152" y="2571744"/>
              <a:chExt cx="571500" cy="685800"/>
            </a:xfrm>
          </p:grpSpPr>
          <p:sp>
            <p:nvSpPr>
              <p:cNvPr id="21" name="AutoShape 6"/>
              <p:cNvSpPr>
                <a:spLocks/>
              </p:cNvSpPr>
              <p:nvPr/>
            </p:nvSpPr>
            <p:spPr bwMode="auto">
              <a:xfrm>
                <a:off x="5772152" y="2571744"/>
                <a:ext cx="114300" cy="685800"/>
              </a:xfrm>
              <a:prstGeom prst="leftBracket">
                <a:avLst>
                  <a:gd name="adj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2" name="AutoShape 7"/>
              <p:cNvSpPr>
                <a:spLocks/>
              </p:cNvSpPr>
              <p:nvPr/>
            </p:nvSpPr>
            <p:spPr bwMode="auto">
              <a:xfrm>
                <a:off x="6229352" y="2571744"/>
                <a:ext cx="114300" cy="685800"/>
              </a:xfrm>
              <a:prstGeom prst="rightBracket">
                <a:avLst>
                  <a:gd name="adj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  <p:grpSp>
          <p:nvGrpSpPr>
            <p:cNvPr id="37" name="Grupa 36"/>
            <p:cNvGrpSpPr/>
            <p:nvPr/>
          </p:nvGrpSpPr>
          <p:grpSpPr>
            <a:xfrm>
              <a:off x="0" y="3000372"/>
              <a:ext cx="7858180" cy="2843403"/>
              <a:chOff x="0" y="3000372"/>
              <a:chExt cx="7858180" cy="2843403"/>
            </a:xfrm>
          </p:grpSpPr>
          <p:grpSp>
            <p:nvGrpSpPr>
              <p:cNvPr id="19" name="Grupa 18"/>
              <p:cNvGrpSpPr/>
              <p:nvPr/>
            </p:nvGrpSpPr>
            <p:grpSpPr>
              <a:xfrm>
                <a:off x="2714612" y="3643314"/>
                <a:ext cx="500066" cy="928694"/>
                <a:chOff x="5772152" y="2571744"/>
                <a:chExt cx="571500" cy="685800"/>
              </a:xfrm>
            </p:grpSpPr>
            <p:sp>
              <p:nvSpPr>
                <p:cNvPr id="80902" name="AutoShape 6"/>
                <p:cNvSpPr>
                  <a:spLocks/>
                </p:cNvSpPr>
                <p:nvPr/>
              </p:nvSpPr>
              <p:spPr bwMode="auto">
                <a:xfrm>
                  <a:off x="5772152" y="2571744"/>
                  <a:ext cx="114300" cy="685800"/>
                </a:xfrm>
                <a:prstGeom prst="leftBracket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80903" name="AutoShape 7"/>
                <p:cNvSpPr>
                  <a:spLocks/>
                </p:cNvSpPr>
                <p:nvPr/>
              </p:nvSpPr>
              <p:spPr bwMode="auto">
                <a:xfrm>
                  <a:off x="6229352" y="2571744"/>
                  <a:ext cx="114300" cy="685800"/>
                </a:xfrm>
                <a:prstGeom prst="rightBracket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</p:grpSp>
          <p:sp>
            <p:nvSpPr>
              <p:cNvPr id="80904" name="Rectangle 8"/>
              <p:cNvSpPr>
                <a:spLocks noChangeArrowheads="1"/>
              </p:cNvSpPr>
              <p:nvPr/>
            </p:nvSpPr>
            <p:spPr bwMode="auto">
              <a:xfrm>
                <a:off x="0" y="3000372"/>
                <a:ext cx="7858180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20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Własności kombinacji</a:t>
                </a:r>
                <a:endParaRPr kumimoji="0" lang="pl-P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20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80905" name="Rectangle 9"/>
              <p:cNvSpPr>
                <a:spLocks noChangeArrowheads="1"/>
              </p:cNvSpPr>
              <p:nvPr/>
            </p:nvSpPr>
            <p:spPr bwMode="auto">
              <a:xfrm>
                <a:off x="0" y="3357562"/>
                <a:ext cx="5572164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a)</a:t>
                </a:r>
                <a:endPara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	n		 </a:t>
                </a:r>
                <a:r>
                  <a:rPr kumimoji="0" lang="pl-PL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n</a:t>
                </a:r>
                <a:endPara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pl-PL" b="1" dirty="0" smtClean="0"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	</a:t>
                </a: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	=	</a:t>
                </a:r>
                <a:endPara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	k	</a:t>
                </a:r>
                <a:r>
                  <a:rPr kumimoji="0" lang="pl-PL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             </a:t>
                </a: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n - k</a:t>
                </a:r>
                <a:endPara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sp>
            <p:nvSpPr>
              <p:cNvPr id="12" name="Rectangle 9"/>
              <p:cNvSpPr>
                <a:spLocks noChangeArrowheads="1"/>
              </p:cNvSpPr>
              <p:nvPr/>
            </p:nvSpPr>
            <p:spPr bwMode="auto">
              <a:xfrm>
                <a:off x="0" y="4643446"/>
                <a:ext cx="5715008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b)</a:t>
                </a:r>
                <a:endPara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	n		 </a:t>
                </a:r>
                <a:r>
                  <a:rPr kumimoji="0" lang="pl-PL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n</a:t>
                </a:r>
                <a:endPara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		=	</a:t>
                </a:r>
                <a:endPara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	0		 n </a:t>
                </a:r>
                <a:endPara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grpSp>
            <p:nvGrpSpPr>
              <p:cNvPr id="23" name="Grupa 22"/>
              <p:cNvGrpSpPr/>
              <p:nvPr/>
            </p:nvGrpSpPr>
            <p:grpSpPr>
              <a:xfrm>
                <a:off x="2714612" y="4857760"/>
                <a:ext cx="500066" cy="928694"/>
                <a:chOff x="5772152" y="2571744"/>
                <a:chExt cx="571500" cy="685800"/>
              </a:xfrm>
            </p:grpSpPr>
            <p:sp>
              <p:nvSpPr>
                <p:cNvPr id="24" name="AutoShape 6"/>
                <p:cNvSpPr>
                  <a:spLocks/>
                </p:cNvSpPr>
                <p:nvPr/>
              </p:nvSpPr>
              <p:spPr bwMode="auto">
                <a:xfrm>
                  <a:off x="5772152" y="2571744"/>
                  <a:ext cx="114300" cy="685800"/>
                </a:xfrm>
                <a:prstGeom prst="leftBracket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25" name="AutoShape 7"/>
                <p:cNvSpPr>
                  <a:spLocks/>
                </p:cNvSpPr>
                <p:nvPr/>
              </p:nvSpPr>
              <p:spPr bwMode="auto">
                <a:xfrm>
                  <a:off x="6229352" y="2571744"/>
                  <a:ext cx="114300" cy="685800"/>
                </a:xfrm>
                <a:prstGeom prst="rightBracket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</p:grpSp>
          <p:grpSp>
            <p:nvGrpSpPr>
              <p:cNvPr id="26" name="Grupa 25"/>
              <p:cNvGrpSpPr/>
              <p:nvPr/>
            </p:nvGrpSpPr>
            <p:grpSpPr>
              <a:xfrm>
                <a:off x="928662" y="3643314"/>
                <a:ext cx="285752" cy="928694"/>
                <a:chOff x="5772152" y="2571744"/>
                <a:chExt cx="571500" cy="685800"/>
              </a:xfrm>
            </p:grpSpPr>
            <p:sp>
              <p:nvSpPr>
                <p:cNvPr id="27" name="AutoShape 6"/>
                <p:cNvSpPr>
                  <a:spLocks/>
                </p:cNvSpPr>
                <p:nvPr/>
              </p:nvSpPr>
              <p:spPr bwMode="auto">
                <a:xfrm>
                  <a:off x="5772152" y="2571744"/>
                  <a:ext cx="114300" cy="685800"/>
                </a:xfrm>
                <a:prstGeom prst="leftBracket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28" name="AutoShape 7"/>
                <p:cNvSpPr>
                  <a:spLocks/>
                </p:cNvSpPr>
                <p:nvPr/>
              </p:nvSpPr>
              <p:spPr bwMode="auto">
                <a:xfrm>
                  <a:off x="6229352" y="2571744"/>
                  <a:ext cx="114300" cy="685800"/>
                </a:xfrm>
                <a:prstGeom prst="rightBracket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</p:grpSp>
          <p:grpSp>
            <p:nvGrpSpPr>
              <p:cNvPr id="29" name="Grupa 28"/>
              <p:cNvGrpSpPr/>
              <p:nvPr/>
            </p:nvGrpSpPr>
            <p:grpSpPr>
              <a:xfrm>
                <a:off x="857224" y="5072074"/>
                <a:ext cx="428628" cy="685800"/>
                <a:chOff x="5772152" y="2571744"/>
                <a:chExt cx="571500" cy="685800"/>
              </a:xfrm>
            </p:grpSpPr>
            <p:sp>
              <p:nvSpPr>
                <p:cNvPr id="30" name="AutoShape 6"/>
                <p:cNvSpPr>
                  <a:spLocks/>
                </p:cNvSpPr>
                <p:nvPr/>
              </p:nvSpPr>
              <p:spPr bwMode="auto">
                <a:xfrm>
                  <a:off x="5772152" y="2571744"/>
                  <a:ext cx="114300" cy="685800"/>
                </a:xfrm>
                <a:prstGeom prst="leftBracket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31" name="AutoShape 7"/>
                <p:cNvSpPr>
                  <a:spLocks/>
                </p:cNvSpPr>
                <p:nvPr/>
              </p:nvSpPr>
              <p:spPr bwMode="auto">
                <a:xfrm>
                  <a:off x="6229352" y="2571744"/>
                  <a:ext cx="114300" cy="685800"/>
                </a:xfrm>
                <a:prstGeom prst="rightBracket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</p:grpSp>
        </p:grpSp>
        <p:grpSp>
          <p:nvGrpSpPr>
            <p:cNvPr id="32" name="Grupa 31"/>
            <p:cNvGrpSpPr/>
            <p:nvPr/>
          </p:nvGrpSpPr>
          <p:grpSpPr>
            <a:xfrm>
              <a:off x="928662" y="6000768"/>
              <a:ext cx="357190" cy="857232"/>
              <a:chOff x="5772152" y="2571744"/>
              <a:chExt cx="571500" cy="685800"/>
            </a:xfrm>
          </p:grpSpPr>
          <p:sp>
            <p:nvSpPr>
              <p:cNvPr id="33" name="AutoShape 6"/>
              <p:cNvSpPr>
                <a:spLocks/>
              </p:cNvSpPr>
              <p:nvPr/>
            </p:nvSpPr>
            <p:spPr bwMode="auto">
              <a:xfrm>
                <a:off x="5772152" y="2571744"/>
                <a:ext cx="114300" cy="685800"/>
              </a:xfrm>
              <a:prstGeom prst="leftBracket">
                <a:avLst>
                  <a:gd name="adj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34" name="AutoShape 7"/>
              <p:cNvSpPr>
                <a:spLocks/>
              </p:cNvSpPr>
              <p:nvPr/>
            </p:nvSpPr>
            <p:spPr bwMode="auto">
              <a:xfrm>
                <a:off x="6229352" y="2571744"/>
                <a:ext cx="114300" cy="685800"/>
              </a:xfrm>
              <a:prstGeom prst="rightBracket">
                <a:avLst>
                  <a:gd name="adj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</p:grpSp>
      </p:grp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581049"/>
              </p:ext>
            </p:extLst>
          </p:nvPr>
        </p:nvGraphicFramePr>
        <p:xfrm>
          <a:off x="1797819" y="4371811"/>
          <a:ext cx="7313465" cy="9286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7" name="Równanie" r:id="rId3" imgW="3187700" imgH="457200" progId="Equation.3">
                  <p:embed/>
                </p:oleObj>
              </mc:Choice>
              <mc:Fallback>
                <p:oleObj name="Równanie" r:id="rId3" imgW="31877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7819" y="4371811"/>
                        <a:ext cx="7313465" cy="92869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165564"/>
              </p:ext>
            </p:extLst>
          </p:nvPr>
        </p:nvGraphicFramePr>
        <p:xfrm>
          <a:off x="2764617" y="6101748"/>
          <a:ext cx="2272823" cy="610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8" name="Równanie" r:id="rId5" imgW="888614" imgH="241195" progId="Equation.3">
                  <p:embed/>
                </p:oleObj>
              </mc:Choice>
              <mc:Fallback>
                <p:oleObj name="Równanie" r:id="rId5" imgW="888614" imgH="241195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4617" y="6101748"/>
                        <a:ext cx="2272823" cy="61097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4199429"/>
            <a:ext cx="4000496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Przykład  4</a:t>
            </a: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Udowodnij, że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5485313"/>
            <a:ext cx="6444207" cy="57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Calibri" pitchFamily="34" charset="0"/>
                <a:cs typeface="Times New Roman" pitchFamily="18" charset="0"/>
              </a:rPr>
              <a:t> </a:t>
            </a:r>
            <a:endParaRPr kumimoji="0" lang="pl-PL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Korzystając ze wzoru Newtona dla 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a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= 1, </a:t>
            </a:r>
            <a:r>
              <a:rPr kumimoji="0" lang="pl-PL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b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=-</a:t>
            </a:r>
            <a:r>
              <a:rPr kumimoji="0" lang="pl-PL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1 ,  to </a:t>
            </a:r>
            <a:endParaRPr kumimoji="0" lang="pl-PL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11525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11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pl-PL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rPr>
              <a:t> </a:t>
            </a: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umeru slajdu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8</a:t>
            </a:fld>
            <a:endParaRPr lang="pl-PL"/>
          </a:p>
        </p:txBody>
      </p:sp>
      <p:sp>
        <p:nvSpPr>
          <p:cNvPr id="87041" name="Rectangle 1"/>
          <p:cNvSpPr>
            <a:spLocks noChangeArrowheads="1"/>
          </p:cNvSpPr>
          <p:nvPr/>
        </p:nvSpPr>
        <p:spPr bwMode="auto">
          <a:xfrm>
            <a:off x="0" y="0"/>
            <a:ext cx="850109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Przykład 5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Wykaż, że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n	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=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k		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n-k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	n!	=	n!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(</a:t>
            </a:r>
            <a:r>
              <a:rPr lang="pl-PL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n-k</a:t>
            </a:r>
            <a:r>
              <a:rPr lang="pl-PL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)!k!               (n-(</a:t>
            </a:r>
            <a:r>
              <a:rPr lang="pl-PL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n-k</a:t>
            </a:r>
            <a:r>
              <a:rPr lang="pl-PL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))! (</a:t>
            </a:r>
            <a:r>
              <a:rPr lang="pl-PL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n-k</a:t>
            </a:r>
            <a:r>
              <a:rPr lang="pl-PL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)!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b="1" dirty="0" smtClean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l-PL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Para nawiasów 3"/>
          <p:cNvSpPr/>
          <p:nvPr/>
        </p:nvSpPr>
        <p:spPr>
          <a:xfrm>
            <a:off x="857224" y="1214422"/>
            <a:ext cx="428628" cy="914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ara nawiasów 5"/>
          <p:cNvSpPr/>
          <p:nvPr/>
        </p:nvSpPr>
        <p:spPr>
          <a:xfrm>
            <a:off x="2714612" y="1214422"/>
            <a:ext cx="500066" cy="914400"/>
          </a:xfrm>
          <a:prstGeom prst="bracketPair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rostokąt 6"/>
          <p:cNvSpPr/>
          <p:nvPr/>
        </p:nvSpPr>
        <p:spPr>
          <a:xfrm>
            <a:off x="0" y="3929066"/>
            <a:ext cx="62150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n!	=	n!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(</a:t>
            </a:r>
            <a:r>
              <a:rPr lang="pl-PL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n-k</a:t>
            </a:r>
            <a:r>
              <a:rPr lang="pl-PL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)!k!               (</a:t>
            </a:r>
            <a:r>
              <a:rPr lang="pl-PL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n-n+k</a:t>
            </a:r>
            <a:r>
              <a:rPr lang="pl-PL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)! (</a:t>
            </a:r>
            <a:r>
              <a:rPr lang="pl-PL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n-k</a:t>
            </a:r>
            <a:r>
              <a:rPr lang="pl-PL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)!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dirty="0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rostokąt 7"/>
          <p:cNvSpPr/>
          <p:nvPr/>
        </p:nvSpPr>
        <p:spPr>
          <a:xfrm>
            <a:off x="0" y="5072074"/>
            <a:ext cx="630019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	n!	=	n!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       (</a:t>
            </a:r>
            <a:r>
              <a:rPr lang="pl-PL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n-k</a:t>
            </a:r>
            <a:r>
              <a:rPr lang="pl-PL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)!k!                (k)! (</a:t>
            </a:r>
            <a:r>
              <a:rPr lang="pl-PL" b="1" dirty="0" err="1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n-k</a:t>
            </a:r>
            <a:r>
              <a:rPr lang="pl-PL" b="1" dirty="0" smtClean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)!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pl-PL" dirty="0" smtClean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Łącznik prosty 9"/>
          <p:cNvCxnSpPr/>
          <p:nvPr/>
        </p:nvCxnSpPr>
        <p:spPr>
          <a:xfrm>
            <a:off x="571472" y="3143248"/>
            <a:ext cx="114300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Łącznik prosty 10"/>
          <p:cNvCxnSpPr/>
          <p:nvPr/>
        </p:nvCxnSpPr>
        <p:spPr>
          <a:xfrm>
            <a:off x="2428860" y="5429264"/>
            <a:ext cx="114300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11"/>
          <p:cNvCxnSpPr/>
          <p:nvPr/>
        </p:nvCxnSpPr>
        <p:spPr>
          <a:xfrm>
            <a:off x="571472" y="4214818"/>
            <a:ext cx="114300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Łącznik prosty 12"/>
          <p:cNvCxnSpPr/>
          <p:nvPr/>
        </p:nvCxnSpPr>
        <p:spPr>
          <a:xfrm>
            <a:off x="571472" y="5357826"/>
            <a:ext cx="114300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Łącznik prosty 13"/>
          <p:cNvCxnSpPr/>
          <p:nvPr/>
        </p:nvCxnSpPr>
        <p:spPr>
          <a:xfrm>
            <a:off x="2285984" y="4214818"/>
            <a:ext cx="150019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Łącznik prosty 15"/>
          <p:cNvCxnSpPr/>
          <p:nvPr/>
        </p:nvCxnSpPr>
        <p:spPr>
          <a:xfrm>
            <a:off x="2500298" y="3143248"/>
            <a:ext cx="1500198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4" name="Rectangle 10"/>
          <p:cNvSpPr>
            <a:spLocks noChangeArrowheads="1"/>
          </p:cNvSpPr>
          <p:nvPr/>
        </p:nvSpPr>
        <p:spPr bwMode="auto">
          <a:xfrm>
            <a:off x="0" y="0"/>
            <a:ext cx="23006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Dwumian </a:t>
            </a:r>
            <a:r>
              <a:rPr kumimoji="0" lang="pl-PL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Times New Roman" pitchFamily="18" charset="0"/>
              </a:rPr>
              <a:t>Newton’a</a:t>
            </a:r>
            <a:endParaRPr kumimoji="0" lang="pl-PL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25" name="Grupa 24"/>
          <p:cNvGrpSpPr/>
          <p:nvPr/>
        </p:nvGrpSpPr>
        <p:grpSpPr>
          <a:xfrm>
            <a:off x="0" y="0"/>
            <a:ext cx="8598273" cy="1569660"/>
            <a:chOff x="142844" y="357166"/>
            <a:chExt cx="8598273" cy="1569660"/>
          </a:xfrm>
        </p:grpSpPr>
        <p:sp>
          <p:nvSpPr>
            <p:cNvPr id="82955" name="Rectangle 11"/>
            <p:cNvSpPr>
              <a:spLocks noChangeArrowheads="1"/>
            </p:cNvSpPr>
            <p:nvPr/>
          </p:nvSpPr>
          <p:spPr bwMode="auto">
            <a:xfrm>
              <a:off x="142844" y="357166"/>
              <a:ext cx="8598273" cy="1569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  <a:t/>
              </a:r>
              <a:br>
                <a:rPr kumimoji="0" lang="pl-P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rPr>
              </a:b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n	</a:t>
              </a:r>
              <a:r>
                <a:rPr kumimoji="0" lang="pl-PL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n</a:t>
              </a:r>
              <a:r>
                <a:rPr lang="pl-PL" sz="1400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	</a:t>
              </a:r>
              <a:r>
                <a:rPr kumimoji="0" lang="pl-PL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n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</a:t>
              </a:r>
              <a:r>
                <a:rPr kumimoji="0" lang="pl-PL" sz="14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     </a:t>
              </a:r>
              <a:r>
                <a:rPr kumimoji="0" lang="pl-PL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n</a:t>
              </a:r>
              <a:endParaRPr kumimoji="0" lang="pl-P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(a 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+ 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b)</a:t>
              </a:r>
              <a:r>
                <a:rPr kumimoji="0" lang="en-US" sz="1400" b="1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n 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=  	      a</a:t>
              </a:r>
              <a:r>
                <a:rPr kumimoji="0" lang="en-US" sz="1400" b="1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n 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+          a</a:t>
              </a:r>
              <a:r>
                <a:rPr kumimoji="0" lang="en-US" sz="1400" b="1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n-1 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b 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 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+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  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...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 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+        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  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</a:t>
              </a:r>
              <a:r>
                <a:rPr kumimoji="0" lang="pl-PL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 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a </a:t>
              </a: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b</a:t>
              </a:r>
              <a:r>
                <a:rPr kumimoji="0" lang="en-US" sz="1400" b="1" i="0" u="none" strike="noStrike" cap="none" normalizeH="0" baseline="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n</a:t>
              </a:r>
              <a:r>
                <a:rPr kumimoji="0" lang="en-US" sz="1400" b="1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-1 </a:t>
              </a:r>
              <a:r>
                <a:rPr kumimoji="0" lang="pl-PL" sz="1400" b="1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   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+          </a:t>
              </a:r>
              <a:r>
                <a:rPr kumimoji="0" lang="en-US" sz="1400" b="1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b</a:t>
              </a:r>
              <a:r>
                <a:rPr kumimoji="0" lang="en-US" sz="1400" b="1" i="0" u="none" strike="noStrike" cap="none" normalizeH="0" baseline="3000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n</a:t>
              </a:r>
              <a:r>
                <a:rPr kumimoji="0" lang="pl-PL" sz="1400" b="1" i="0" u="none" strike="noStrike" cap="none" normalizeH="0" baseline="3000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   </a:t>
              </a:r>
              <a:endParaRPr kumimoji="0" lang="pl-P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	0	1	</a:t>
              </a:r>
              <a:r>
                <a:rPr lang="pl-PL" sz="1400" b="1" dirty="0" smtClean="0"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             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   n-1	</a:t>
              </a:r>
              <a:r>
                <a:rPr kumimoji="0" lang="pl-PL" sz="14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       </a:t>
              </a: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</a:rPr>
                <a:t>n</a:t>
              </a:r>
              <a:endParaRPr kumimoji="0" lang="pl-PL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l-PL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grpSp>
          <p:nvGrpSpPr>
            <p:cNvPr id="23" name="Grupa 22"/>
            <p:cNvGrpSpPr/>
            <p:nvPr/>
          </p:nvGrpSpPr>
          <p:grpSpPr>
            <a:xfrm>
              <a:off x="1071538" y="928670"/>
              <a:ext cx="4271990" cy="757238"/>
              <a:chOff x="1071538" y="3643314"/>
              <a:chExt cx="4271990" cy="757238"/>
            </a:xfrm>
          </p:grpSpPr>
          <p:grpSp>
            <p:nvGrpSpPr>
              <p:cNvPr id="18" name="Grupa 17"/>
              <p:cNvGrpSpPr/>
              <p:nvPr/>
            </p:nvGrpSpPr>
            <p:grpSpPr>
              <a:xfrm>
                <a:off x="5000628" y="3714752"/>
                <a:ext cx="342900" cy="685800"/>
                <a:chOff x="3314700" y="658813"/>
                <a:chExt cx="342900" cy="685800"/>
              </a:xfrm>
            </p:grpSpPr>
            <p:sp>
              <p:nvSpPr>
                <p:cNvPr id="82948" name="AutoShape 4"/>
                <p:cNvSpPr>
                  <a:spLocks/>
                </p:cNvSpPr>
                <p:nvPr/>
              </p:nvSpPr>
              <p:spPr bwMode="auto">
                <a:xfrm>
                  <a:off x="3543300" y="658813"/>
                  <a:ext cx="114300" cy="685800"/>
                </a:xfrm>
                <a:prstGeom prst="rightBracket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82950" name="AutoShape 6"/>
                <p:cNvSpPr>
                  <a:spLocks/>
                </p:cNvSpPr>
                <p:nvPr/>
              </p:nvSpPr>
              <p:spPr bwMode="auto">
                <a:xfrm>
                  <a:off x="3314700" y="658813"/>
                  <a:ext cx="114300" cy="685800"/>
                </a:xfrm>
                <a:prstGeom prst="leftBracket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</p:grpSp>
          <p:grpSp>
            <p:nvGrpSpPr>
              <p:cNvPr id="13" name="Grupa 12"/>
              <p:cNvGrpSpPr/>
              <p:nvPr/>
            </p:nvGrpSpPr>
            <p:grpSpPr>
              <a:xfrm>
                <a:off x="1071538" y="3643314"/>
                <a:ext cx="342900" cy="685800"/>
                <a:chOff x="4343400" y="658813"/>
                <a:chExt cx="342900" cy="685800"/>
              </a:xfrm>
            </p:grpSpPr>
            <p:sp>
              <p:nvSpPr>
                <p:cNvPr id="82951" name="AutoShape 7"/>
                <p:cNvSpPr>
                  <a:spLocks/>
                </p:cNvSpPr>
                <p:nvPr/>
              </p:nvSpPr>
              <p:spPr bwMode="auto">
                <a:xfrm>
                  <a:off x="4572000" y="658813"/>
                  <a:ext cx="114300" cy="685800"/>
                </a:xfrm>
                <a:prstGeom prst="rightBracket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82949" name="AutoShape 5"/>
                <p:cNvSpPr>
                  <a:spLocks/>
                </p:cNvSpPr>
                <p:nvPr/>
              </p:nvSpPr>
              <p:spPr bwMode="auto">
                <a:xfrm>
                  <a:off x="4343400" y="658813"/>
                  <a:ext cx="114300" cy="685800"/>
                </a:xfrm>
                <a:prstGeom prst="leftBracket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</p:grpSp>
          <p:sp>
            <p:nvSpPr>
              <p:cNvPr id="14" name="AutoShape 4"/>
              <p:cNvSpPr>
                <a:spLocks/>
              </p:cNvSpPr>
              <p:nvPr/>
            </p:nvSpPr>
            <p:spPr bwMode="auto">
              <a:xfrm>
                <a:off x="2143108" y="3643314"/>
                <a:ext cx="114300" cy="685800"/>
              </a:xfrm>
              <a:prstGeom prst="rightBracket">
                <a:avLst>
                  <a:gd name="adj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15" name="AutoShape 6"/>
              <p:cNvSpPr>
                <a:spLocks/>
              </p:cNvSpPr>
              <p:nvPr/>
            </p:nvSpPr>
            <p:spPr bwMode="auto">
              <a:xfrm>
                <a:off x="2000232" y="3643314"/>
                <a:ext cx="114300" cy="685800"/>
              </a:xfrm>
              <a:prstGeom prst="leftBracket">
                <a:avLst>
                  <a:gd name="adj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grpSp>
            <p:nvGrpSpPr>
              <p:cNvPr id="19" name="Grupa 18"/>
              <p:cNvGrpSpPr/>
              <p:nvPr/>
            </p:nvGrpSpPr>
            <p:grpSpPr>
              <a:xfrm>
                <a:off x="3786182" y="3714752"/>
                <a:ext cx="428628" cy="685800"/>
                <a:chOff x="3314700" y="658813"/>
                <a:chExt cx="342900" cy="685800"/>
              </a:xfrm>
            </p:grpSpPr>
            <p:sp>
              <p:nvSpPr>
                <p:cNvPr id="20" name="AutoShape 4"/>
                <p:cNvSpPr>
                  <a:spLocks/>
                </p:cNvSpPr>
                <p:nvPr/>
              </p:nvSpPr>
              <p:spPr bwMode="auto">
                <a:xfrm>
                  <a:off x="3543300" y="658813"/>
                  <a:ext cx="114300" cy="685800"/>
                </a:xfrm>
                <a:prstGeom prst="rightBracket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21" name="AutoShape 6"/>
                <p:cNvSpPr>
                  <a:spLocks/>
                </p:cNvSpPr>
                <p:nvPr/>
              </p:nvSpPr>
              <p:spPr bwMode="auto">
                <a:xfrm>
                  <a:off x="3314700" y="658813"/>
                  <a:ext cx="114300" cy="685800"/>
                </a:xfrm>
                <a:prstGeom prst="leftBracket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</p:grpSp>
        </p:grpSp>
      </p:grpSp>
      <p:sp>
        <p:nvSpPr>
          <p:cNvPr id="22" name="Symbol zastępczy numeru slajdu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5A88-7BC7-4173-BA3C-65B4C2B37C9C}" type="slidenum">
              <a:rPr lang="pl-PL" smtClean="0"/>
              <a:pPr/>
              <a:t>9</a:t>
            </a:fld>
            <a:endParaRPr lang="pl-PL"/>
          </a:p>
        </p:txBody>
      </p:sp>
      <p:sp>
        <p:nvSpPr>
          <p:cNvPr id="66561" name="Rectangle 1"/>
          <p:cNvSpPr>
            <a:spLocks noChangeArrowheads="1"/>
          </p:cNvSpPr>
          <p:nvPr/>
        </p:nvSpPr>
        <p:spPr bwMode="auto">
          <a:xfrm>
            <a:off x="0" y="3857179"/>
            <a:ext cx="8715404" cy="3000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Od dwumianu Newtona                do                trójkąta</a:t>
            </a:r>
            <a:r>
              <a:rPr kumimoji="0" lang="pl-PL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</a:t>
            </a:r>
            <a:r>
              <a:rPr kumimoji="0" lang="pl-PL" b="1" i="0" u="none" strike="noStrike" cap="none" normalizeH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Pascal’a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Calibri" pitchFamily="34" charset="0"/>
              <a:cs typeface="Arial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a+b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kumimoji="0" lang="en-US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0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1					</a:t>
            </a:r>
            <a:r>
              <a:rPr lang="pl-PL" b="1" dirty="0" smtClean="0">
                <a:latin typeface="Arial" pitchFamily="34" charset="0"/>
                <a:ea typeface="Calibri" pitchFamily="34" charset="0"/>
                <a:cs typeface="Arial" pitchFamily="34" charset="0"/>
              </a:rPr>
              <a:t>        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1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a+b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kumimoji="0" lang="en-US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a + b					       1	     1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a+b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kumimoji="0" lang="en-US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</a:t>
            </a:r>
            <a:r>
              <a:rPr kumimoji="0" lang="en-US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+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2ab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+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</a:t>
            </a:r>
            <a:r>
              <a:rPr kumimoji="0" lang="en-US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</a:t>
            </a:r>
            <a:r>
              <a:rPr kumimoji="0" lang="en-US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			1           2          1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(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a+b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)</a:t>
            </a:r>
            <a:r>
              <a:rPr kumimoji="0" lang="en-US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=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a</a:t>
            </a:r>
            <a:r>
              <a:rPr kumimoji="0" lang="en-US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+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3a</a:t>
            </a:r>
            <a:r>
              <a:rPr kumimoji="0" lang="en-US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+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3ab</a:t>
            </a:r>
            <a:r>
              <a:rPr kumimoji="0" lang="en-US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2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+ </a:t>
            </a:r>
            <a:r>
              <a:rPr kumimoji="0" 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b</a:t>
            </a:r>
            <a:r>
              <a:rPr kumimoji="0" lang="en-US" b="1" i="0" u="none" strike="noStrike" cap="none" normalizeH="0" baseline="3000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3</a:t>
            </a:r>
            <a:r>
              <a:rPr kumimoji="0" lang="en-US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                       </a:t>
            </a:r>
            <a:r>
              <a:rPr kumimoji="0" lang="pl-PL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        </a:t>
            </a:r>
            <a:r>
              <a:rPr kumimoji="0" lang="en-US" b="1" i="0" u="none" strike="noStrike" cap="none" normalizeH="0" baseline="3000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 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1           3            3          1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. . . . . . . . . . . . . . . . . . . . . . . . . . .. . 		. . . . . . . . . . . . . . . . . . . . . . . . . . .. .</a:t>
            </a:r>
            <a:endParaRPr kumimoji="0" lang="pl-PL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grpSp>
        <p:nvGrpSpPr>
          <p:cNvPr id="33" name="Grupa 32"/>
          <p:cNvGrpSpPr/>
          <p:nvPr/>
        </p:nvGrpSpPr>
        <p:grpSpPr>
          <a:xfrm>
            <a:off x="6000760" y="357166"/>
            <a:ext cx="2563522" cy="1077218"/>
            <a:chOff x="6000760" y="428604"/>
            <a:chExt cx="2563522" cy="1077218"/>
          </a:xfrm>
        </p:grpSpPr>
        <p:grpSp>
          <p:nvGrpSpPr>
            <p:cNvPr id="27" name="Grupa 26"/>
            <p:cNvGrpSpPr/>
            <p:nvPr/>
          </p:nvGrpSpPr>
          <p:grpSpPr>
            <a:xfrm>
              <a:off x="6000760" y="428604"/>
              <a:ext cx="2563522" cy="1077218"/>
              <a:chOff x="6643702" y="5072074"/>
              <a:chExt cx="2563522" cy="1077218"/>
            </a:xfrm>
          </p:grpSpPr>
          <p:sp>
            <p:nvSpPr>
              <p:cNvPr id="31" name="AutoShape 13"/>
              <p:cNvSpPr>
                <a:spLocks/>
              </p:cNvSpPr>
              <p:nvPr/>
            </p:nvSpPr>
            <p:spPr bwMode="auto">
              <a:xfrm>
                <a:off x="8215338" y="5143512"/>
                <a:ext cx="114300" cy="971552"/>
              </a:xfrm>
              <a:prstGeom prst="rightBracket">
                <a:avLst>
                  <a:gd name="adj" fmla="val 50000"/>
                </a:avLst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pl-PL"/>
              </a:p>
            </p:txBody>
          </p:sp>
          <p:sp>
            <p:nvSpPr>
              <p:cNvPr id="29" name="Rectangle 15"/>
              <p:cNvSpPr>
                <a:spLocks noChangeArrowheads="1"/>
              </p:cNvSpPr>
              <p:nvPr/>
            </p:nvSpPr>
            <p:spPr bwMode="auto">
              <a:xfrm>
                <a:off x="6643702" y="5072074"/>
                <a:ext cx="2563522" cy="1077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	  </a:t>
                </a:r>
                <a:r>
                  <a:rPr kumimoji="0" lang="en-US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n</a:t>
                </a:r>
                <a:r>
                  <a:rPr lang="pl-PL" sz="1200" b="1" dirty="0" smtClean="0"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     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n</a:t>
                </a:r>
                <a:endPara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(a </a:t>
                </a: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+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b)</a:t>
                </a:r>
                <a:r>
                  <a:rPr kumimoji="0" lang="en-US" b="1" i="0" u="none" strike="noStrike" cap="none" normalizeH="0" baseline="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n 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= </a:t>
                </a:r>
                <a:r>
                  <a:rPr kumimoji="0" lang="pl-PL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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</a:t>
                </a: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a</a:t>
                </a:r>
                <a:r>
                  <a:rPr kumimoji="0" lang="en-US" b="1" i="0" u="none" strike="noStrike" cap="none" normalizeH="0" baseline="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n-</a:t>
                </a:r>
                <a:r>
                  <a:rPr kumimoji="0" lang="en-US" b="1" i="0" u="none" strike="noStrike" cap="none" normalizeH="0" baseline="3000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i</a:t>
                </a: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b</a:t>
                </a:r>
                <a:r>
                  <a:rPr kumimoji="0" lang="en-US" b="1" i="0" u="none" strike="noStrike" cap="none" normalizeH="0" baseline="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i</a:t>
                </a:r>
                <a:endParaRPr kumimoji="0" lang="pl-PL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sym typeface="Symbol" pitchFamily="18" charset="2"/>
                </a:endParaRPr>
              </a:p>
              <a:p>
                <a:pPr marL="0" marR="0" lvl="0" indent="0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	</a:t>
                </a: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kumimoji="0" lang="pl-PL" sz="12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</a:t>
                </a:r>
                <a:r>
                  <a:rPr kumimoji="0" lang="pl-PL" sz="12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i=0</a:t>
                </a:r>
                <a:r>
                  <a:rPr lang="pl-PL" sz="1200" b="1" dirty="0" smtClean="0"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 </a:t>
                </a:r>
                <a:r>
                  <a:rPr kumimoji="0" lang="pl-PL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i</a:t>
                </a:r>
              </a:p>
            </p:txBody>
          </p:sp>
        </p:grpSp>
        <p:sp>
          <p:nvSpPr>
            <p:cNvPr id="32" name="AutoShape 12"/>
            <p:cNvSpPr>
              <a:spLocks/>
            </p:cNvSpPr>
            <p:nvPr/>
          </p:nvSpPr>
          <p:spPr bwMode="auto">
            <a:xfrm>
              <a:off x="7358082" y="500042"/>
              <a:ext cx="145734" cy="971552"/>
            </a:xfrm>
            <a:prstGeom prst="leftBracket">
              <a:avLst>
                <a:gd name="adj" fmla="val 50000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l-PL"/>
            </a:p>
          </p:txBody>
        </p:sp>
      </p:grpSp>
      <p:grpSp>
        <p:nvGrpSpPr>
          <p:cNvPr id="45" name="Grupa 45"/>
          <p:cNvGrpSpPr/>
          <p:nvPr/>
        </p:nvGrpSpPr>
        <p:grpSpPr>
          <a:xfrm>
            <a:off x="0" y="1714488"/>
            <a:ext cx="8286808" cy="1948875"/>
            <a:chOff x="285720" y="3929066"/>
            <a:chExt cx="8286808" cy="1948875"/>
          </a:xfrm>
        </p:grpSpPr>
        <p:grpSp>
          <p:nvGrpSpPr>
            <p:cNvPr id="46" name="Grupa 44"/>
            <p:cNvGrpSpPr/>
            <p:nvPr/>
          </p:nvGrpSpPr>
          <p:grpSpPr>
            <a:xfrm>
              <a:off x="6643702" y="4000504"/>
              <a:ext cx="1928826" cy="1877437"/>
              <a:chOff x="6072198" y="714356"/>
              <a:chExt cx="1928826" cy="1877437"/>
            </a:xfrm>
          </p:grpSpPr>
          <p:sp>
            <p:nvSpPr>
              <p:cNvPr id="62" name="Rectangle 5"/>
              <p:cNvSpPr>
                <a:spLocks noChangeArrowheads="1"/>
              </p:cNvSpPr>
              <p:nvPr/>
            </p:nvSpPr>
            <p:spPr bwMode="auto">
              <a:xfrm>
                <a:off x="6072198" y="714356"/>
                <a:ext cx="1928826" cy="18774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/>
                </a:r>
                <a:br>
                  <a:rPr kumimoji="0" lang="pl-PL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</a:br>
                <a:endPara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      n      </a:t>
                </a:r>
                <a:r>
                  <a:rPr kumimoji="0" lang="pl-PL" sz="16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n</a:t>
                </a:r>
                <a:endPara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pl-PL" sz="28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,</a:t>
                </a:r>
                <a:r>
                  <a:rPr kumimoji="0" lang="pl-PL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    </a:t>
                </a:r>
                <a:r>
                  <a:rPr kumimoji="0" lang="pl-PL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</a:t>
                </a:r>
                <a:r>
                  <a:rPr kumimoji="0" lang="pl-PL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     </a:t>
                </a:r>
                <a:r>
                  <a:rPr kumimoji="0" lang="pl-PL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   = </a:t>
                </a:r>
                <a:r>
                  <a:rPr kumimoji="0" lang="pl-PL" sz="16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2</a:t>
                </a:r>
                <a:r>
                  <a:rPr kumimoji="0" lang="pl-PL" sz="1600" b="1" i="0" u="none" strike="noStrike" cap="none" normalizeH="0" baseline="3000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n</a:t>
                </a:r>
                <a:endPara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sym typeface="Symbol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    </a:t>
                </a:r>
                <a:r>
                  <a:rPr kumimoji="0" lang="pl-PL" sz="16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i=0</a:t>
                </a:r>
                <a:r>
                  <a:rPr kumimoji="0" lang="pl-PL" sz="16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  <a:sym typeface="Symbol" pitchFamily="18" charset="2"/>
                  </a:rPr>
                  <a:t>    i</a:t>
                </a:r>
                <a:endParaRPr kumimoji="0" lang="pl-PL" sz="16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Times New Roman" pitchFamily="18" charset="0"/>
                  <a:sym typeface="Symbol" pitchFamily="18" charset="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22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Times New Roman" pitchFamily="18" charset="0"/>
                  <a:cs typeface="Times New Roman" pitchFamily="18" charset="0"/>
                  <a:sym typeface="Symbol" pitchFamily="18" charset="2"/>
                </a:endParaRPr>
              </a:p>
            </p:txBody>
          </p:sp>
          <p:grpSp>
            <p:nvGrpSpPr>
              <p:cNvPr id="63" name="Group 1"/>
              <p:cNvGrpSpPr>
                <a:grpSpLocks/>
              </p:cNvGrpSpPr>
              <p:nvPr/>
            </p:nvGrpSpPr>
            <p:grpSpPr bwMode="auto">
              <a:xfrm>
                <a:off x="6929443" y="1285860"/>
                <a:ext cx="285751" cy="800100"/>
                <a:chOff x="6277" y="10306"/>
                <a:chExt cx="540" cy="1080"/>
              </a:xfrm>
            </p:grpSpPr>
            <p:sp>
              <p:nvSpPr>
                <p:cNvPr id="64" name="AutoShape 3"/>
                <p:cNvSpPr>
                  <a:spLocks/>
                </p:cNvSpPr>
                <p:nvPr/>
              </p:nvSpPr>
              <p:spPr bwMode="auto">
                <a:xfrm>
                  <a:off x="6277" y="10306"/>
                  <a:ext cx="179" cy="1080"/>
                </a:xfrm>
                <a:prstGeom prst="leftBracket">
                  <a:avLst>
                    <a:gd name="adj" fmla="val 50279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65" name="AutoShape 2"/>
                <p:cNvSpPr>
                  <a:spLocks/>
                </p:cNvSpPr>
                <p:nvPr/>
              </p:nvSpPr>
              <p:spPr bwMode="auto">
                <a:xfrm>
                  <a:off x="6637" y="10306"/>
                  <a:ext cx="180" cy="1080"/>
                </a:xfrm>
                <a:prstGeom prst="rightBracket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</p:grpSp>
        </p:grpSp>
        <p:grpSp>
          <p:nvGrpSpPr>
            <p:cNvPr id="47" name="Grupa 41"/>
            <p:cNvGrpSpPr/>
            <p:nvPr/>
          </p:nvGrpSpPr>
          <p:grpSpPr>
            <a:xfrm>
              <a:off x="285720" y="3929066"/>
              <a:ext cx="6072230" cy="1855412"/>
              <a:chOff x="285720" y="3929066"/>
              <a:chExt cx="6072230" cy="1855412"/>
            </a:xfrm>
          </p:grpSpPr>
          <p:grpSp>
            <p:nvGrpSpPr>
              <p:cNvPr id="48" name="Grupa 16"/>
              <p:cNvGrpSpPr/>
              <p:nvPr/>
            </p:nvGrpSpPr>
            <p:grpSpPr>
              <a:xfrm>
                <a:off x="1214414" y="4786322"/>
                <a:ext cx="342900" cy="685800"/>
                <a:chOff x="4343400" y="658813"/>
                <a:chExt cx="342900" cy="685800"/>
              </a:xfrm>
            </p:grpSpPr>
            <p:sp>
              <p:nvSpPr>
                <p:cNvPr id="60" name="AutoShape 11"/>
                <p:cNvSpPr>
                  <a:spLocks/>
                </p:cNvSpPr>
                <p:nvPr/>
              </p:nvSpPr>
              <p:spPr bwMode="auto">
                <a:xfrm>
                  <a:off x="4572000" y="658813"/>
                  <a:ext cx="114300" cy="685800"/>
                </a:xfrm>
                <a:prstGeom prst="rightBracket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61" name="AutoShape 9"/>
                <p:cNvSpPr>
                  <a:spLocks/>
                </p:cNvSpPr>
                <p:nvPr/>
              </p:nvSpPr>
              <p:spPr bwMode="auto">
                <a:xfrm>
                  <a:off x="4343400" y="658813"/>
                  <a:ext cx="114300" cy="685800"/>
                </a:xfrm>
                <a:prstGeom prst="leftBracket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</p:grpSp>
          <p:sp>
            <p:nvSpPr>
              <p:cNvPr id="49" name="Rectangle 14"/>
              <p:cNvSpPr>
                <a:spLocks noChangeArrowheads="1"/>
              </p:cNvSpPr>
              <p:nvPr/>
            </p:nvSpPr>
            <p:spPr bwMode="auto">
              <a:xfrm>
                <a:off x="500034" y="3929066"/>
                <a:ext cx="1071570" cy="5847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a = b = 1</a:t>
                </a:r>
                <a:endParaRPr kumimoji="0" lang="pl-P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  <p:grpSp>
            <p:nvGrpSpPr>
              <p:cNvPr id="50" name="Grupa 17"/>
              <p:cNvGrpSpPr/>
              <p:nvPr/>
            </p:nvGrpSpPr>
            <p:grpSpPr>
              <a:xfrm>
                <a:off x="2071670" y="4786322"/>
                <a:ext cx="342900" cy="685800"/>
                <a:chOff x="4343400" y="658813"/>
                <a:chExt cx="342900" cy="685800"/>
              </a:xfrm>
            </p:grpSpPr>
            <p:sp>
              <p:nvSpPr>
                <p:cNvPr id="58" name="AutoShape 11"/>
                <p:cNvSpPr>
                  <a:spLocks/>
                </p:cNvSpPr>
                <p:nvPr/>
              </p:nvSpPr>
              <p:spPr bwMode="auto">
                <a:xfrm>
                  <a:off x="4572000" y="658813"/>
                  <a:ext cx="114300" cy="685800"/>
                </a:xfrm>
                <a:prstGeom prst="rightBracket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59" name="AutoShape 9"/>
                <p:cNvSpPr>
                  <a:spLocks/>
                </p:cNvSpPr>
                <p:nvPr/>
              </p:nvSpPr>
              <p:spPr bwMode="auto">
                <a:xfrm>
                  <a:off x="4343400" y="658813"/>
                  <a:ext cx="114300" cy="685800"/>
                </a:xfrm>
                <a:prstGeom prst="leftBracket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</p:grpSp>
          <p:grpSp>
            <p:nvGrpSpPr>
              <p:cNvPr id="51" name="Grupa 20"/>
              <p:cNvGrpSpPr/>
              <p:nvPr/>
            </p:nvGrpSpPr>
            <p:grpSpPr>
              <a:xfrm>
                <a:off x="3643306" y="4786322"/>
                <a:ext cx="342900" cy="685800"/>
                <a:chOff x="4343400" y="658813"/>
                <a:chExt cx="342900" cy="685800"/>
              </a:xfrm>
            </p:grpSpPr>
            <p:sp>
              <p:nvSpPr>
                <p:cNvPr id="56" name="AutoShape 11"/>
                <p:cNvSpPr>
                  <a:spLocks/>
                </p:cNvSpPr>
                <p:nvPr/>
              </p:nvSpPr>
              <p:spPr bwMode="auto">
                <a:xfrm>
                  <a:off x="4572000" y="658813"/>
                  <a:ext cx="114300" cy="685800"/>
                </a:xfrm>
                <a:prstGeom prst="rightBracket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57" name="AutoShape 9"/>
                <p:cNvSpPr>
                  <a:spLocks/>
                </p:cNvSpPr>
                <p:nvPr/>
              </p:nvSpPr>
              <p:spPr bwMode="auto">
                <a:xfrm>
                  <a:off x="4343400" y="658813"/>
                  <a:ext cx="114300" cy="685800"/>
                </a:xfrm>
                <a:prstGeom prst="leftBracket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</p:grpSp>
          <p:grpSp>
            <p:nvGrpSpPr>
              <p:cNvPr id="52" name="Grupa 23"/>
              <p:cNvGrpSpPr/>
              <p:nvPr/>
            </p:nvGrpSpPr>
            <p:grpSpPr>
              <a:xfrm>
                <a:off x="4786314" y="4786322"/>
                <a:ext cx="342900" cy="685800"/>
                <a:chOff x="4343400" y="658813"/>
                <a:chExt cx="342900" cy="685800"/>
              </a:xfrm>
            </p:grpSpPr>
            <p:sp>
              <p:nvSpPr>
                <p:cNvPr id="54" name="AutoShape 11"/>
                <p:cNvSpPr>
                  <a:spLocks/>
                </p:cNvSpPr>
                <p:nvPr/>
              </p:nvSpPr>
              <p:spPr bwMode="auto">
                <a:xfrm>
                  <a:off x="4572000" y="658813"/>
                  <a:ext cx="114300" cy="685800"/>
                </a:xfrm>
                <a:prstGeom prst="rightBracket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  <p:sp>
              <p:nvSpPr>
                <p:cNvPr id="55" name="AutoShape 9"/>
                <p:cNvSpPr>
                  <a:spLocks/>
                </p:cNvSpPr>
                <p:nvPr/>
              </p:nvSpPr>
              <p:spPr bwMode="auto">
                <a:xfrm>
                  <a:off x="4343400" y="658813"/>
                  <a:ext cx="114300" cy="685800"/>
                </a:xfrm>
                <a:prstGeom prst="leftBracket">
                  <a:avLst>
                    <a:gd name="adj" fmla="val 50000"/>
                  </a:avLst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pl-PL"/>
                </a:p>
              </p:txBody>
            </p:sp>
          </p:grpSp>
          <p:sp>
            <p:nvSpPr>
              <p:cNvPr id="53" name="Rectangle 15"/>
              <p:cNvSpPr>
                <a:spLocks noChangeArrowheads="1"/>
              </p:cNvSpPr>
              <p:nvPr/>
            </p:nvSpPr>
            <p:spPr bwMode="auto">
              <a:xfrm>
                <a:off x="285720" y="4214818"/>
                <a:ext cx="6072230" cy="1569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449263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  <a:t/>
                </a:r>
                <a:br>
                  <a:rPr kumimoji="0" lang="pl-PL" sz="1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</a:rPr>
                </a:br>
                <a:endParaRPr kumimoji="0" lang="pl-P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449263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	n	</a:t>
                </a:r>
                <a:r>
                  <a:rPr kumimoji="0" lang="pl-PL" sz="14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n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	</a:t>
                </a:r>
                <a:r>
                  <a:rPr lang="pl-PL" sz="1400" b="1" dirty="0" smtClean="0"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             </a:t>
                </a:r>
                <a:r>
                  <a:rPr kumimoji="0" lang="pl-PL" sz="14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n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		</a:t>
                </a:r>
                <a:r>
                  <a:rPr kumimoji="0" lang="pl-PL" sz="14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n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                    </a:t>
                </a:r>
                <a:r>
                  <a:rPr kumimoji="0" lang="pl-PL" sz="14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n</a:t>
                </a:r>
                <a:endParaRPr kumimoji="0" lang="pl-P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449263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4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2</a:t>
                </a:r>
                <a:r>
                  <a:rPr kumimoji="0" lang="pl-PL" sz="1400" b="1" i="0" u="none" strike="noStrike" cap="none" normalizeH="0" baseline="3000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n</a:t>
                </a:r>
                <a:r>
                  <a:rPr kumimoji="0" lang="pl-PL" sz="1400" b="1" i="0" u="none" strike="noStrike" cap="none" normalizeH="0" baseline="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 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=  	      </a:t>
                </a:r>
                <a:r>
                  <a:rPr kumimoji="0" lang="pl-PL" sz="1400" b="1" i="0" u="none" strike="noStrike" cap="none" normalizeH="0" baseline="3000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 +                    +   ...   +                    +                = (a +   b)</a:t>
                </a:r>
                <a:r>
                  <a:rPr kumimoji="0" lang="pl-PL" sz="1400" b="1" i="0" u="none" strike="noStrike" cap="none" normalizeH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 </a:t>
                </a:r>
                <a:endParaRPr kumimoji="0" lang="pl-P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449263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	0	1	</a:t>
                </a:r>
                <a:r>
                  <a:rPr lang="pl-PL" sz="1400" b="1" dirty="0" smtClean="0"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          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  </a:t>
                </a:r>
                <a:r>
                  <a:rPr kumimoji="0" lang="pl-PL" sz="1400" b="1" i="0" u="none" strike="noStrike" cap="none" normalizeH="0" baseline="0" dirty="0" err="1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n-1</a:t>
                </a:r>
                <a:r>
                  <a:rPr kumimoji="0" lang="pl-PL" sz="1400" b="1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itchFamily="34" charset="0"/>
                    <a:ea typeface="Times New Roman" pitchFamily="18" charset="0"/>
                    <a:cs typeface="Times New Roman" pitchFamily="18" charset="0"/>
                  </a:rPr>
                  <a:t>		n</a:t>
                </a:r>
                <a:endParaRPr kumimoji="0" lang="pl-PL" sz="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  <a:p>
                <a:pPr marL="0" marR="0" lvl="0" indent="449263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l-PL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p:grpSp>
      </p:grpSp>
      <p:sp>
        <p:nvSpPr>
          <p:cNvPr id="66" name="Prostokąt 65"/>
          <p:cNvSpPr/>
          <p:nvPr/>
        </p:nvSpPr>
        <p:spPr>
          <a:xfrm>
            <a:off x="5643570" y="857232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1" dirty="0" smtClean="0">
                <a:latin typeface="Arial" pitchFamily="34" charset="0"/>
                <a:ea typeface="Times New Roman" pitchFamily="18" charset="0"/>
                <a:cs typeface="Times New Roman" pitchFamily="18" charset="0"/>
              </a:rPr>
              <a:t>,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4534</TotalTime>
  <Words>1347</Words>
  <Application>Microsoft Office PowerPoint</Application>
  <PresentationFormat>Pokaz na ekranie (4:3)</PresentationFormat>
  <Paragraphs>174</Paragraphs>
  <Slides>11</Slides>
  <Notes>1</Notes>
  <HiddenSlides>0</HiddenSlides>
  <MMClips>0</MMClips>
  <ScaleCrop>false</ScaleCrop>
  <HeadingPairs>
    <vt:vector size="8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Osadzone serwery OLE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Calibri</vt:lpstr>
      <vt:lpstr>Symbol</vt:lpstr>
      <vt:lpstr>Times New Roman</vt:lpstr>
      <vt:lpstr>Motyw pakietu Office</vt:lpstr>
      <vt:lpstr>Równanie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MATEMATYKA DYSKRETNA 2009/2010</dc:title>
  <dc:creator>zb</dc:creator>
  <cp:lastModifiedBy>Banaszak</cp:lastModifiedBy>
  <cp:revision>444</cp:revision>
  <dcterms:created xsi:type="dcterms:W3CDTF">2009-10-04T14:37:33Z</dcterms:created>
  <dcterms:modified xsi:type="dcterms:W3CDTF">2021-11-21T23:01:14Z</dcterms:modified>
</cp:coreProperties>
</file>