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325" r:id="rId2"/>
    <p:sldId id="432" r:id="rId3"/>
    <p:sldId id="437" r:id="rId4"/>
    <p:sldId id="431" r:id="rId5"/>
    <p:sldId id="411" r:id="rId6"/>
    <p:sldId id="430" r:id="rId7"/>
    <p:sldId id="412" r:id="rId8"/>
    <p:sldId id="413" r:id="rId9"/>
    <p:sldId id="427" r:id="rId10"/>
    <p:sldId id="426" r:id="rId11"/>
    <p:sldId id="329" r:id="rId12"/>
    <p:sldId id="414" r:id="rId13"/>
    <p:sldId id="415" r:id="rId14"/>
    <p:sldId id="417" r:id="rId15"/>
    <p:sldId id="332" r:id="rId16"/>
    <p:sldId id="336" r:id="rId17"/>
    <p:sldId id="333" r:id="rId18"/>
    <p:sldId id="337" r:id="rId19"/>
    <p:sldId id="420" r:id="rId20"/>
    <p:sldId id="435" r:id="rId21"/>
    <p:sldId id="433" r:id="rId22"/>
    <p:sldId id="434" r:id="rId23"/>
    <p:sldId id="421" r:id="rId24"/>
    <p:sldId id="422" r:id="rId25"/>
    <p:sldId id="423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418" r:id="rId39"/>
    <p:sldId id="419" r:id="rId40"/>
    <p:sldId id="425" r:id="rId41"/>
    <p:sldId id="351" r:id="rId42"/>
    <p:sldId id="352" r:id="rId43"/>
    <p:sldId id="353" r:id="rId44"/>
    <p:sldId id="354" r:id="rId45"/>
    <p:sldId id="355" r:id="rId46"/>
    <p:sldId id="356" r:id="rId4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34587" autoAdjust="0"/>
    <p:restoredTop sz="86387" autoAdjust="0"/>
  </p:normalViewPr>
  <p:slideViewPr>
    <p:cSldViewPr>
      <p:cViewPr varScale="1">
        <p:scale>
          <a:sx n="59" d="100"/>
          <a:sy n="59" d="100"/>
        </p:scale>
        <p:origin x="7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69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0DD79-1153-4ABA-B684-C0FC18EFD5E2}" type="datetimeFigureOut">
              <a:rPr lang="pl-PL" smtClean="0"/>
              <a:pPr/>
              <a:t>31.10.2020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86375-C6BF-4096-8947-D6C304E9B65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86375-C6BF-4096-8947-D6C304E9B658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86375-C6BF-4096-8947-D6C304E9B658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8311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86375-C6BF-4096-8947-D6C304E9B658}" type="slidenum">
              <a:rPr lang="pl-PL" smtClean="0"/>
              <a:pPr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1306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540B-0922-4C37-A0B9-05606E1AC257}" type="datetime1">
              <a:rPr lang="pl-PL" smtClean="0"/>
              <a:pPr/>
              <a:t>31.10.2020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2F92-3DB0-4296-BC18-4104FCB7E9DC}" type="datetime1">
              <a:rPr lang="pl-PL" smtClean="0"/>
              <a:pPr/>
              <a:t>31.10.2020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2789-E7C4-46DC-AE7D-64AF4C8484FE}" type="datetime1">
              <a:rPr lang="pl-PL" smtClean="0"/>
              <a:pPr/>
              <a:t>31.10.2020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3C80-903B-457A-9ABC-DFC15451F1B9}" type="datetime1">
              <a:rPr lang="pl-PL" smtClean="0"/>
              <a:pPr/>
              <a:t>31.10.2020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C03-0E3A-4CC2-8D75-972B262A3534}" type="datetime1">
              <a:rPr lang="pl-PL" smtClean="0"/>
              <a:pPr/>
              <a:t>31.10.2020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F81C-ED17-421E-888C-C8A0D4849C5D}" type="datetime1">
              <a:rPr lang="pl-PL" smtClean="0"/>
              <a:pPr/>
              <a:t>31.10.2020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CEFC-B6D0-447E-A238-128E8B227F31}" type="datetime1">
              <a:rPr lang="pl-PL" smtClean="0"/>
              <a:pPr/>
              <a:t>31.10.2020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B51-EC14-4426-9DDC-E2E1959A4BEE}" type="datetime1">
              <a:rPr lang="pl-PL" smtClean="0"/>
              <a:pPr/>
              <a:t>31.10.2020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A420-3C28-4320-A288-8495CA0AC10B}" type="datetime1">
              <a:rPr lang="pl-PL" smtClean="0"/>
              <a:pPr/>
              <a:t>31.10.2020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8FE3-CB0E-4F4C-A70C-6C60635F27BB}" type="datetime1">
              <a:rPr lang="pl-PL" smtClean="0"/>
              <a:pPr/>
              <a:t>31.10.2020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7938-774F-4C45-A406-57E67F074B85}" type="datetime1">
              <a:rPr lang="pl-PL" smtClean="0"/>
              <a:pPr/>
              <a:t>31.10.2020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74EE9-8DC3-4294-847C-B041A820A4E4}" type="datetime1">
              <a:rPr lang="pl-PL" smtClean="0"/>
              <a:pPr/>
              <a:t>31.10.2020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ogle.pl/url?sa=i&amp;url=http://analizy.investio.pl/seria-analiza-techniczna-leonardo-fibonacci-i-jego-ciag-liczbowy/&amp;psig=AOvVaw1W-QMEzv32b5-yJRpy7F-x&amp;ust=1604221506800000&amp;source=images&amp;cd=vfe&amp;ved=0CAIQjRxqFwoTCKD63IW93uwCFQAAAAAdAAAAABAO" TargetMode="External"/><Relationship Id="rId5" Type="http://schemas.openxmlformats.org/officeDocument/2006/relationships/image" Target="../media/image13.jpeg"/><Relationship Id="rId4" Type="http://schemas.openxmlformats.org/officeDocument/2006/relationships/hyperlink" Target="https://www.google.pl/url?sa=i&amp;url=https://www.istockphoto.com/pl/zdj%C4%99cie/%C5%82odzik-pow%C5%82oki-idealna-na-czarny-spirala-fibonacciego-gm523036478-91845465&amp;psig=AOvVaw1W-QMEzv32b5-yJRpy7F-x&amp;ust=1604221506800000&amp;source=images&amp;cd=vfe&amp;ved=0CAIQjRxqFwoTCKD63IW93uwCFQAAAAAdAAAAABA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pl/imgres?imgurl=https://cudaswiata.files.wordpress.com/2008/05/le_temple_de_neptune.jpg?w%3D300%26h%3D195&amp;imgrefurl=https://cudaswiata.wordpress.com/tag/styl-dorycki/&amp;tbnid=JcecTjSNT3HDdM&amp;vet=10CA8QxiAoAWoXChMIoP6Qk7ze7AIVAAAAAB0AAAAAEA4..i&amp;docid=pBm7VRw5lhWUYM&amp;w=300&amp;h=195&amp;itg=1&amp;q=front%20partenonu&amp;ved=0CA8QxiAoAWoXChMIoP6Qk7ze7AIVAAAAAB0AAAAAEA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Line 1"/>
          <p:cNvSpPr>
            <a:spLocks noChangeShapeType="1"/>
          </p:cNvSpPr>
          <p:nvPr/>
        </p:nvSpPr>
        <p:spPr bwMode="auto">
          <a:xfrm>
            <a:off x="3857620" y="2643182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sp>
        <p:nvSpPr>
          <p:cNvPr id="79874" name="AutoShape 2"/>
          <p:cNvSpPr>
            <a:spLocks/>
          </p:cNvSpPr>
          <p:nvPr/>
        </p:nvSpPr>
        <p:spPr bwMode="auto">
          <a:xfrm flipH="1">
            <a:off x="5143504" y="2357429"/>
            <a:ext cx="71438" cy="622331"/>
          </a:xfrm>
          <a:prstGeom prst="leftBracket">
            <a:avLst>
              <a:gd name="adj" fmla="val 41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sp>
        <p:nvSpPr>
          <p:cNvPr id="79875" name="AutoShape 3"/>
          <p:cNvSpPr>
            <a:spLocks/>
          </p:cNvSpPr>
          <p:nvPr/>
        </p:nvSpPr>
        <p:spPr bwMode="auto">
          <a:xfrm>
            <a:off x="4929190" y="2357430"/>
            <a:ext cx="71438" cy="571504"/>
          </a:xfrm>
          <a:prstGeom prst="leftBracket">
            <a:avLst>
              <a:gd name="adj" fmla="val 41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85720" y="17508"/>
            <a:ext cx="678657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REKURENCJE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Kombinacje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285720" y="2285992"/>
            <a:ext cx="50064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	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n!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n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691731" y="2428360"/>
            <a:ext cx="650085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		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k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         =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	    k!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 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(n-k)!      k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9889" name="Rectangle 17"/>
          <p:cNvSpPr>
            <a:spLocks noChangeArrowheads="1"/>
          </p:cNvSpPr>
          <p:nvPr/>
        </p:nvSpPr>
        <p:spPr bwMode="auto">
          <a:xfrm>
            <a:off x="637445" y="2691152"/>
            <a:ext cx="635795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3	</a:t>
            </a:r>
            <a:r>
              <a:rPr kumimoji="0" lang="pl-PL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!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" name="Grupa 2"/>
          <p:cNvGrpSpPr/>
          <p:nvPr/>
        </p:nvGrpSpPr>
        <p:grpSpPr>
          <a:xfrm>
            <a:off x="602648" y="3183797"/>
            <a:ext cx="7143800" cy="928694"/>
            <a:chOff x="514320" y="3643314"/>
            <a:chExt cx="7143800" cy="928694"/>
          </a:xfrm>
        </p:grpSpPr>
        <p:sp>
          <p:nvSpPr>
            <p:cNvPr id="79887" name="AutoShape 15"/>
            <p:cNvSpPr>
              <a:spLocks noChangeArrowheads="1"/>
            </p:cNvSpPr>
            <p:nvPr/>
          </p:nvSpPr>
          <p:spPr bwMode="auto">
            <a:xfrm>
              <a:off x="642910" y="3643314"/>
              <a:ext cx="428628" cy="928694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79886" name="Line 14"/>
            <p:cNvSpPr>
              <a:spLocks noChangeShapeType="1"/>
            </p:cNvSpPr>
            <p:nvPr/>
          </p:nvSpPr>
          <p:spPr bwMode="auto">
            <a:xfrm>
              <a:off x="1857356" y="4143380"/>
              <a:ext cx="3429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>
              <a:off x="514320" y="3774048"/>
              <a:ext cx="7143800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   =              =    3     ,      {3,2,1}	, k = 2	;    (1,2) , (1,3) , (2,3)</a:t>
              </a:r>
              <a:endParaRPr kumimoji="0" lang="pl-P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lvl="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     2	       </a:t>
              </a:r>
              <a:r>
                <a:rPr kumimoji="0" lang="pl-PL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2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! </a:t>
              </a:r>
              <a:r>
                <a:rPr lang="pl-PL" sz="1400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  <a:sym typeface="Symbol"/>
                </a:rPr>
                <a:t> 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1!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2" name="Grupa 1"/>
          <p:cNvGrpSpPr/>
          <p:nvPr/>
        </p:nvGrpSpPr>
        <p:grpSpPr>
          <a:xfrm>
            <a:off x="3275856" y="1111078"/>
            <a:ext cx="4714876" cy="646331"/>
            <a:chOff x="857224" y="5322671"/>
            <a:chExt cx="4714876" cy="646331"/>
          </a:xfrm>
        </p:grpSpPr>
        <p:sp>
          <p:nvSpPr>
            <p:cNvPr id="79892" name="Rectangle 20"/>
            <p:cNvSpPr>
              <a:spLocks noChangeArrowheads="1"/>
            </p:cNvSpPr>
            <p:nvPr/>
          </p:nvSpPr>
          <p:spPr bwMode="auto">
            <a:xfrm>
              <a:off x="857224" y="5322671"/>
              <a:ext cx="471487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		</a:t>
              </a: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n!</a:t>
              </a:r>
              <a:endPara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9891" name="Line 19"/>
            <p:cNvSpPr>
              <a:spLocks noChangeShapeType="1"/>
            </p:cNvSpPr>
            <p:nvPr/>
          </p:nvSpPr>
          <p:spPr bwMode="auto">
            <a:xfrm>
              <a:off x="3500430" y="5786454"/>
              <a:ext cx="5715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sp>
        <p:nvSpPr>
          <p:cNvPr id="79893" name="Rectangle 21"/>
          <p:cNvSpPr>
            <a:spLocks noChangeArrowheads="1"/>
          </p:cNvSpPr>
          <p:nvPr/>
        </p:nvSpPr>
        <p:spPr bwMode="auto">
          <a:xfrm>
            <a:off x="2597193" y="1353088"/>
            <a:ext cx="72152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V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k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=                  = k!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k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n-k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)!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Symbol zastępczy numeru slajdu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</a:t>
            </a:fld>
            <a:endParaRPr lang="pl-PL"/>
          </a:p>
        </p:txBody>
      </p:sp>
      <p:grpSp>
        <p:nvGrpSpPr>
          <p:cNvPr id="18" name="Grupa 17"/>
          <p:cNvGrpSpPr/>
          <p:nvPr/>
        </p:nvGrpSpPr>
        <p:grpSpPr>
          <a:xfrm>
            <a:off x="742082" y="5000636"/>
            <a:ext cx="2357450" cy="685800"/>
            <a:chOff x="928662" y="3643314"/>
            <a:chExt cx="2357450" cy="685800"/>
          </a:xfrm>
        </p:grpSpPr>
        <p:grpSp>
          <p:nvGrpSpPr>
            <p:cNvPr id="19" name="Grupa 18"/>
            <p:cNvGrpSpPr/>
            <p:nvPr/>
          </p:nvGrpSpPr>
          <p:grpSpPr>
            <a:xfrm>
              <a:off x="2714612" y="3643314"/>
              <a:ext cx="571500" cy="685800"/>
              <a:chOff x="5772152" y="2571744"/>
              <a:chExt cx="571500" cy="685800"/>
            </a:xfrm>
          </p:grpSpPr>
          <p:sp>
            <p:nvSpPr>
              <p:cNvPr id="35" name="AutoShape 6"/>
              <p:cNvSpPr>
                <a:spLocks/>
              </p:cNvSpPr>
              <p:nvPr/>
            </p:nvSpPr>
            <p:spPr bwMode="auto">
              <a:xfrm>
                <a:off x="5772152" y="2571744"/>
                <a:ext cx="114300" cy="685800"/>
              </a:xfrm>
              <a:prstGeom prst="leftBracket">
                <a:avLst>
                  <a:gd name="adj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36" name="AutoShape 7"/>
              <p:cNvSpPr>
                <a:spLocks/>
              </p:cNvSpPr>
              <p:nvPr/>
            </p:nvSpPr>
            <p:spPr bwMode="auto">
              <a:xfrm>
                <a:off x="6229352" y="2571744"/>
                <a:ext cx="114300" cy="685800"/>
              </a:xfrm>
              <a:prstGeom prst="rightBracket">
                <a:avLst>
                  <a:gd name="adj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</p:grpSp>
        <p:grpSp>
          <p:nvGrpSpPr>
            <p:cNvPr id="22" name="Grupa 21"/>
            <p:cNvGrpSpPr/>
            <p:nvPr/>
          </p:nvGrpSpPr>
          <p:grpSpPr>
            <a:xfrm>
              <a:off x="928662" y="3643314"/>
              <a:ext cx="276228" cy="685800"/>
              <a:chOff x="5772152" y="2571744"/>
              <a:chExt cx="571500" cy="685800"/>
            </a:xfrm>
          </p:grpSpPr>
          <p:sp>
            <p:nvSpPr>
              <p:cNvPr id="29" name="AutoShape 6"/>
              <p:cNvSpPr>
                <a:spLocks/>
              </p:cNvSpPr>
              <p:nvPr/>
            </p:nvSpPr>
            <p:spPr bwMode="auto">
              <a:xfrm>
                <a:off x="5772152" y="2571744"/>
                <a:ext cx="114300" cy="685800"/>
              </a:xfrm>
              <a:prstGeom prst="leftBracket">
                <a:avLst>
                  <a:gd name="adj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30" name="AutoShape 7"/>
              <p:cNvSpPr>
                <a:spLocks/>
              </p:cNvSpPr>
              <p:nvPr/>
            </p:nvSpPr>
            <p:spPr bwMode="auto">
              <a:xfrm>
                <a:off x="6229352" y="2571744"/>
                <a:ext cx="114300" cy="685800"/>
              </a:xfrm>
              <a:prstGeom prst="rightBracket">
                <a:avLst>
                  <a:gd name="adj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</p:grpSp>
      </p:grpSp>
      <p:grpSp>
        <p:nvGrpSpPr>
          <p:cNvPr id="37" name="Grupa 36"/>
          <p:cNvGrpSpPr/>
          <p:nvPr/>
        </p:nvGrpSpPr>
        <p:grpSpPr>
          <a:xfrm>
            <a:off x="3595438" y="4953482"/>
            <a:ext cx="2357450" cy="685800"/>
            <a:chOff x="928662" y="3643314"/>
            <a:chExt cx="2357450" cy="685800"/>
          </a:xfrm>
        </p:grpSpPr>
        <p:grpSp>
          <p:nvGrpSpPr>
            <p:cNvPr id="38" name="Grupa 37"/>
            <p:cNvGrpSpPr/>
            <p:nvPr/>
          </p:nvGrpSpPr>
          <p:grpSpPr>
            <a:xfrm>
              <a:off x="2714612" y="3643314"/>
              <a:ext cx="571500" cy="685800"/>
              <a:chOff x="5772152" y="2571744"/>
              <a:chExt cx="571500" cy="685800"/>
            </a:xfrm>
          </p:grpSpPr>
          <p:sp>
            <p:nvSpPr>
              <p:cNvPr id="54" name="AutoShape 6"/>
              <p:cNvSpPr>
                <a:spLocks/>
              </p:cNvSpPr>
              <p:nvPr/>
            </p:nvSpPr>
            <p:spPr bwMode="auto">
              <a:xfrm>
                <a:off x="5772152" y="2571744"/>
                <a:ext cx="114300" cy="685800"/>
              </a:xfrm>
              <a:prstGeom prst="leftBracket">
                <a:avLst>
                  <a:gd name="adj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55" name="AutoShape 7"/>
              <p:cNvSpPr>
                <a:spLocks/>
              </p:cNvSpPr>
              <p:nvPr/>
            </p:nvSpPr>
            <p:spPr bwMode="auto">
              <a:xfrm>
                <a:off x="6229352" y="2571744"/>
                <a:ext cx="114300" cy="685800"/>
              </a:xfrm>
              <a:prstGeom prst="rightBracket">
                <a:avLst>
                  <a:gd name="adj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</p:grpSp>
        <p:grpSp>
          <p:nvGrpSpPr>
            <p:cNvPr id="41" name="Grupa 40"/>
            <p:cNvGrpSpPr/>
            <p:nvPr/>
          </p:nvGrpSpPr>
          <p:grpSpPr>
            <a:xfrm>
              <a:off x="928662" y="3643314"/>
              <a:ext cx="276228" cy="685800"/>
              <a:chOff x="5772152" y="2571744"/>
              <a:chExt cx="571500" cy="685800"/>
            </a:xfrm>
          </p:grpSpPr>
          <p:sp>
            <p:nvSpPr>
              <p:cNvPr id="48" name="AutoShape 6"/>
              <p:cNvSpPr>
                <a:spLocks/>
              </p:cNvSpPr>
              <p:nvPr/>
            </p:nvSpPr>
            <p:spPr bwMode="auto">
              <a:xfrm>
                <a:off x="5772152" y="2571744"/>
                <a:ext cx="114300" cy="685800"/>
              </a:xfrm>
              <a:prstGeom prst="leftBracket">
                <a:avLst>
                  <a:gd name="adj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9" name="AutoShape 7"/>
              <p:cNvSpPr>
                <a:spLocks/>
              </p:cNvSpPr>
              <p:nvPr/>
            </p:nvSpPr>
            <p:spPr bwMode="auto">
              <a:xfrm>
                <a:off x="6229352" y="2571744"/>
                <a:ext cx="114300" cy="685800"/>
              </a:xfrm>
              <a:prstGeom prst="rightBracket">
                <a:avLst>
                  <a:gd name="adj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</p:grpSp>
      </p:grpSp>
      <p:grpSp>
        <p:nvGrpSpPr>
          <p:cNvPr id="75" name="Grupa 74"/>
          <p:cNvGrpSpPr/>
          <p:nvPr/>
        </p:nvGrpSpPr>
        <p:grpSpPr>
          <a:xfrm>
            <a:off x="6351121" y="4953482"/>
            <a:ext cx="2357450" cy="685800"/>
            <a:chOff x="928662" y="3643314"/>
            <a:chExt cx="2357450" cy="685800"/>
          </a:xfrm>
        </p:grpSpPr>
        <p:grpSp>
          <p:nvGrpSpPr>
            <p:cNvPr id="76" name="Grupa 75"/>
            <p:cNvGrpSpPr/>
            <p:nvPr/>
          </p:nvGrpSpPr>
          <p:grpSpPr>
            <a:xfrm>
              <a:off x="2714612" y="3643314"/>
              <a:ext cx="571500" cy="685800"/>
              <a:chOff x="5772152" y="2571744"/>
              <a:chExt cx="571500" cy="685800"/>
            </a:xfrm>
          </p:grpSpPr>
          <p:sp>
            <p:nvSpPr>
              <p:cNvPr id="80" name="AutoShape 6"/>
              <p:cNvSpPr>
                <a:spLocks/>
              </p:cNvSpPr>
              <p:nvPr/>
            </p:nvSpPr>
            <p:spPr bwMode="auto">
              <a:xfrm>
                <a:off x="5772152" y="2571744"/>
                <a:ext cx="114300" cy="685800"/>
              </a:xfrm>
              <a:prstGeom prst="leftBracket">
                <a:avLst>
                  <a:gd name="adj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81" name="AutoShape 7"/>
              <p:cNvSpPr>
                <a:spLocks/>
              </p:cNvSpPr>
              <p:nvPr/>
            </p:nvSpPr>
            <p:spPr bwMode="auto">
              <a:xfrm>
                <a:off x="6229352" y="2571744"/>
                <a:ext cx="114300" cy="685800"/>
              </a:xfrm>
              <a:prstGeom prst="rightBracket">
                <a:avLst>
                  <a:gd name="adj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</p:grpSp>
        <p:grpSp>
          <p:nvGrpSpPr>
            <p:cNvPr id="77" name="Grupa 76"/>
            <p:cNvGrpSpPr/>
            <p:nvPr/>
          </p:nvGrpSpPr>
          <p:grpSpPr>
            <a:xfrm>
              <a:off x="928662" y="3643314"/>
              <a:ext cx="276228" cy="685800"/>
              <a:chOff x="5772152" y="2571744"/>
              <a:chExt cx="571500" cy="685800"/>
            </a:xfrm>
          </p:grpSpPr>
          <p:sp>
            <p:nvSpPr>
              <p:cNvPr id="78" name="AutoShape 6"/>
              <p:cNvSpPr>
                <a:spLocks/>
              </p:cNvSpPr>
              <p:nvPr/>
            </p:nvSpPr>
            <p:spPr bwMode="auto">
              <a:xfrm>
                <a:off x="5772152" y="2571744"/>
                <a:ext cx="114300" cy="685800"/>
              </a:xfrm>
              <a:prstGeom prst="leftBracket">
                <a:avLst>
                  <a:gd name="adj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79" name="AutoShape 7"/>
              <p:cNvSpPr>
                <a:spLocks/>
              </p:cNvSpPr>
              <p:nvPr/>
            </p:nvSpPr>
            <p:spPr bwMode="auto">
              <a:xfrm>
                <a:off x="6229352" y="2571744"/>
                <a:ext cx="114300" cy="685800"/>
              </a:xfrm>
              <a:prstGeom prst="rightBracket">
                <a:avLst>
                  <a:gd name="adj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</p:grpSp>
      </p:grpSp>
      <p:sp>
        <p:nvSpPr>
          <p:cNvPr id="82" name="Rectangle 9"/>
          <p:cNvSpPr>
            <a:spLocks noChangeArrowheads="1"/>
          </p:cNvSpPr>
          <p:nvPr/>
        </p:nvSpPr>
        <p:spPr bwMode="auto">
          <a:xfrm>
            <a:off x="-188889" y="4762180"/>
            <a:ext cx="346474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b="1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pl-PL" sz="1400" b="1" dirty="0" smtClean="0">
                <a:latin typeface="Arial" pitchFamily="34" charset="0"/>
                <a:cs typeface="Times New Roman" pitchFamily="18" charset="0"/>
              </a:rPr>
              <a:t>     a)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n		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=	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k		n - k</a:t>
            </a: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3" name="Rectangle 9"/>
          <p:cNvSpPr>
            <a:spLocks noChangeArrowheads="1"/>
          </p:cNvSpPr>
          <p:nvPr/>
        </p:nvSpPr>
        <p:spPr bwMode="auto">
          <a:xfrm>
            <a:off x="2694170" y="4685175"/>
            <a:ext cx="557216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    b)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n		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=	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0		 n </a:t>
            </a: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4" name="Rectangle 9"/>
          <p:cNvSpPr>
            <a:spLocks noChangeArrowheads="1"/>
          </p:cNvSpPr>
          <p:nvPr/>
        </p:nvSpPr>
        <p:spPr bwMode="auto">
          <a:xfrm>
            <a:off x="5410952" y="4648954"/>
            <a:ext cx="557216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     c)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n		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=	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1		n - 1</a:t>
            </a: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6" name="Rectangle 8"/>
          <p:cNvSpPr>
            <a:spLocks noChangeArrowheads="1"/>
          </p:cNvSpPr>
          <p:nvPr/>
        </p:nvSpPr>
        <p:spPr bwMode="auto">
          <a:xfrm>
            <a:off x="15997" y="4379718"/>
            <a:ext cx="27729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Własności kombinacji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10</a:t>
            </a:fld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578" y="548680"/>
            <a:ext cx="3252886" cy="2376264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260648"/>
            <a:ext cx="4329481" cy="2664296"/>
          </a:xfrm>
          <a:prstGeom prst="rect">
            <a:avLst/>
          </a:prstGeom>
        </p:spPr>
      </p:pic>
      <p:sp>
        <p:nvSpPr>
          <p:cNvPr id="3" name="AutoShape 2" descr="Partenon – Wikipedia, wolna encyklopedia"/>
          <p:cNvSpPr>
            <a:spLocks noChangeAspect="1" noChangeArrowheads="1"/>
          </p:cNvSpPr>
          <p:nvPr/>
        </p:nvSpPr>
        <p:spPr bwMode="auto">
          <a:xfrm>
            <a:off x="63500" y="-136525"/>
            <a:ext cx="20955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5" name="Obraz 14" descr="Łodzik Powłoki Idealna Na Czarny Spirala Fibonacciego - zdjęcia stockowe i  więcej obrazów Bliskie zbliżenie - iStock">
            <a:hlinkClick r:id="rId4" tgtFrame="&quot;_blank&quot;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9" y="3685242"/>
            <a:ext cx="3935345" cy="2671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Obraz 15" descr="Leonardo Fibonacci i jego ciąg liczbowy">
            <a:hlinkClick r:id="rId6" tgtFrame="&quot;_blank&quot;"/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095" y="3685242"/>
            <a:ext cx="3600400" cy="2658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705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21" name="Rectangle 29"/>
          <p:cNvSpPr>
            <a:spLocks noChangeArrowheads="1"/>
          </p:cNvSpPr>
          <p:nvPr/>
        </p:nvSpPr>
        <p:spPr bwMode="auto">
          <a:xfrm>
            <a:off x="571472" y="714356"/>
            <a:ext cx="204735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b="1" dirty="0" smtClean="0">
                <a:latin typeface="Arial" pitchFamily="34" charset="0"/>
                <a:ea typeface="Times New Roman" pitchFamily="18" charset="0"/>
              </a:rPr>
              <a:t>Z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łota proporcja</a:t>
            </a:r>
          </a:p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5020" name="Picture 2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1538" y="1285860"/>
            <a:ext cx="785818" cy="357190"/>
          </a:xfrm>
          <a:prstGeom prst="rect">
            <a:avLst/>
          </a:prstGeom>
          <a:noFill/>
        </p:spPr>
      </p:pic>
      <p:sp>
        <p:nvSpPr>
          <p:cNvPr id="85022" name="Rectangle 30"/>
          <p:cNvSpPr>
            <a:spLocks noChangeArrowheads="1"/>
          </p:cNvSpPr>
          <p:nvPr/>
        </p:nvSpPr>
        <p:spPr bwMode="auto">
          <a:xfrm>
            <a:off x="179512" y="1700808"/>
            <a:ext cx="82868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2/1 = 2  ; 3/2 = 1.5 ; 5/3 = 1.667 ; 8/5 = 1.6 ; 13/8 = 1.625   21/13 = 1.615 ; 	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34/21 = 1.619 ; 55/34 = 1.618  . . .</a:t>
            </a: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5024" name="Picture 3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3357562"/>
            <a:ext cx="428628" cy="514354"/>
          </a:xfrm>
          <a:prstGeom prst="rect">
            <a:avLst/>
          </a:prstGeom>
          <a:noFill/>
        </p:spPr>
      </p:pic>
      <p:pic>
        <p:nvPicPr>
          <p:cNvPr id="85023" name="Picture 3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2643182"/>
            <a:ext cx="2095530" cy="440058"/>
          </a:xfrm>
          <a:prstGeom prst="rect">
            <a:avLst/>
          </a:prstGeom>
          <a:noFill/>
        </p:spPr>
      </p:pic>
      <p:sp>
        <p:nvSpPr>
          <p:cNvPr id="85026" name="Rectangle 34"/>
          <p:cNvSpPr>
            <a:spLocks noChangeArrowheads="1"/>
          </p:cNvSpPr>
          <p:nvPr/>
        </p:nvSpPr>
        <p:spPr bwMode="auto">
          <a:xfrm>
            <a:off x="3214678" y="3500438"/>
            <a:ext cx="39934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≈ 1,618033989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współczynnik „złotych proporcji”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Prostokąt 42"/>
          <p:cNvSpPr/>
          <p:nvPr/>
        </p:nvSpPr>
        <p:spPr>
          <a:xfrm>
            <a:off x="714348" y="2714620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rozwiązanie równania:</a:t>
            </a:r>
            <a:r>
              <a:rPr lang="pl-PL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lang="pl-PL" dirty="0"/>
          </a:p>
        </p:txBody>
      </p:sp>
      <p:sp>
        <p:nvSpPr>
          <p:cNvPr id="85048" name="Rectangle 56"/>
          <p:cNvSpPr>
            <a:spLocks noChangeArrowheads="1"/>
          </p:cNvSpPr>
          <p:nvPr/>
        </p:nvSpPr>
        <p:spPr bwMode="auto">
          <a:xfrm>
            <a:off x="214282" y="421481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		a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5049" name="Rectangle 57"/>
          <p:cNvSpPr>
            <a:spLocks noChangeArrowheads="1"/>
          </p:cNvSpPr>
          <p:nvPr/>
        </p:nvSpPr>
        <p:spPr bwMode="auto">
          <a:xfrm>
            <a:off x="0" y="442913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					a-x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61" name="Łącznik prosty 60"/>
          <p:cNvCxnSpPr/>
          <p:nvPr/>
        </p:nvCxnSpPr>
        <p:spPr>
          <a:xfrm>
            <a:off x="1428728" y="4500570"/>
            <a:ext cx="5857916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y 63"/>
          <p:cNvCxnSpPr/>
          <p:nvPr/>
        </p:nvCxnSpPr>
        <p:spPr>
          <a:xfrm rot="5400000">
            <a:off x="5072860" y="4499776"/>
            <a:ext cx="42862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056" name="Rectangle 64"/>
          <p:cNvSpPr>
            <a:spLocks noChangeArrowheads="1"/>
          </p:cNvSpPr>
          <p:nvPr/>
        </p:nvSpPr>
        <p:spPr bwMode="auto">
          <a:xfrm>
            <a:off x="857224" y="5192925"/>
            <a:ext cx="78581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pl-PL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x					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en-US" sz="14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a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2" name="Prostokąt 71"/>
          <p:cNvSpPr/>
          <p:nvPr/>
        </p:nvSpPr>
        <p:spPr>
          <a:xfrm>
            <a:off x="1071506" y="5357826"/>
            <a:ext cx="8072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smtClean="0"/>
              <a:t>  </a:t>
            </a:r>
            <a:r>
              <a:rPr lang="en-US" b="1" dirty="0" smtClean="0"/>
              <a:t>=</a:t>
            </a:r>
            <a:r>
              <a:rPr lang="pl-PL" b="1" dirty="0" smtClean="0"/>
              <a:t>  </a:t>
            </a:r>
            <a:r>
              <a:rPr lang="en-US" b="1" dirty="0" smtClean="0"/>
              <a:t>		;	</a:t>
            </a:r>
            <a:r>
              <a:rPr lang="en-US" b="1" dirty="0" err="1" smtClean="0"/>
              <a:t>a</a:t>
            </a:r>
            <a:r>
              <a:rPr lang="en-US" b="1" baseline="30000" dirty="0" err="1" smtClean="0"/>
              <a:t>2</a:t>
            </a:r>
            <a:r>
              <a:rPr lang="en-US" b="1" baseline="30000" dirty="0" smtClean="0"/>
              <a:t> </a:t>
            </a:r>
            <a:r>
              <a:rPr lang="en-US" b="1" dirty="0" smtClean="0"/>
              <a:t>– a x  = </a:t>
            </a:r>
            <a:r>
              <a:rPr lang="en-US" b="1" dirty="0" err="1" smtClean="0"/>
              <a:t>x</a:t>
            </a:r>
            <a:r>
              <a:rPr lang="en-US" b="1" baseline="30000" dirty="0" err="1" smtClean="0"/>
              <a:t>2</a:t>
            </a:r>
            <a:r>
              <a:rPr lang="en-US" b="1" baseline="30000" dirty="0" smtClean="0"/>
              <a:t> 	</a:t>
            </a:r>
            <a:r>
              <a:rPr lang="en-US" b="1" dirty="0" smtClean="0"/>
              <a:t>    </a:t>
            </a:r>
            <a:r>
              <a:rPr lang="pl-PL" b="1" dirty="0" smtClean="0"/>
              <a:t>                     </a:t>
            </a:r>
            <a:r>
              <a:rPr lang="en-US" b="1" dirty="0" smtClean="0"/>
              <a:t>-	     - 1 = 0</a:t>
            </a:r>
            <a:endParaRPr lang="pl-PL" dirty="0"/>
          </a:p>
        </p:txBody>
      </p:sp>
      <p:sp>
        <p:nvSpPr>
          <p:cNvPr id="73" name="Prostokąt 72"/>
          <p:cNvSpPr/>
          <p:nvPr/>
        </p:nvSpPr>
        <p:spPr>
          <a:xfrm>
            <a:off x="857224" y="5500702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smtClean="0"/>
              <a:t>x          a – x					</a:t>
            </a:r>
            <a:r>
              <a:rPr lang="pl-PL" b="1" dirty="0" err="1" smtClean="0"/>
              <a:t>x</a:t>
            </a:r>
            <a:r>
              <a:rPr lang="pl-PL" b="1" baseline="30000" dirty="0" err="1" smtClean="0"/>
              <a:t>2</a:t>
            </a:r>
            <a:r>
              <a:rPr lang="pl-PL" b="1" baseline="30000" dirty="0" smtClean="0"/>
              <a:t> </a:t>
            </a:r>
            <a:r>
              <a:rPr lang="pl-PL" b="1" dirty="0" smtClean="0"/>
              <a:t>	x</a:t>
            </a:r>
            <a:endParaRPr lang="pl-PL" dirty="0"/>
          </a:p>
        </p:txBody>
      </p:sp>
      <p:sp>
        <p:nvSpPr>
          <p:cNvPr id="85057" name="Line 65"/>
          <p:cNvSpPr>
            <a:spLocks noChangeShapeType="1"/>
          </p:cNvSpPr>
          <p:nvPr/>
        </p:nvSpPr>
        <p:spPr bwMode="auto">
          <a:xfrm>
            <a:off x="1128713" y="8083550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85058" name="Line 66"/>
          <p:cNvSpPr>
            <a:spLocks noChangeShapeType="1"/>
          </p:cNvSpPr>
          <p:nvPr/>
        </p:nvSpPr>
        <p:spPr bwMode="auto">
          <a:xfrm>
            <a:off x="1128713" y="8083550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cxnSp>
        <p:nvCxnSpPr>
          <p:cNvPr id="81" name="Łącznik prosty 80"/>
          <p:cNvCxnSpPr/>
          <p:nvPr/>
        </p:nvCxnSpPr>
        <p:spPr>
          <a:xfrm>
            <a:off x="785786" y="5572140"/>
            <a:ext cx="35719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Łącznik prosty 81"/>
          <p:cNvCxnSpPr/>
          <p:nvPr/>
        </p:nvCxnSpPr>
        <p:spPr>
          <a:xfrm>
            <a:off x="7286644" y="5572140"/>
            <a:ext cx="35719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Łącznik prosty 82"/>
          <p:cNvCxnSpPr/>
          <p:nvPr/>
        </p:nvCxnSpPr>
        <p:spPr>
          <a:xfrm>
            <a:off x="1571604" y="5572140"/>
            <a:ext cx="35719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Łącznik prosty 83"/>
          <p:cNvCxnSpPr/>
          <p:nvPr/>
        </p:nvCxnSpPr>
        <p:spPr>
          <a:xfrm>
            <a:off x="6357950" y="5500702"/>
            <a:ext cx="35719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pole tekstowe 85"/>
          <p:cNvSpPr txBox="1"/>
          <p:nvPr/>
        </p:nvSpPr>
        <p:spPr>
          <a:xfrm>
            <a:off x="1571604" y="3357562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a</a:t>
            </a:r>
          </a:p>
          <a:p>
            <a:r>
              <a:rPr lang="pl-PL" dirty="0" smtClean="0"/>
              <a:t>x</a:t>
            </a:r>
            <a:endParaRPr lang="pl-PL" dirty="0"/>
          </a:p>
        </p:txBody>
      </p:sp>
      <p:cxnSp>
        <p:nvCxnSpPr>
          <p:cNvPr id="88" name="Łącznik prosty 87"/>
          <p:cNvCxnSpPr/>
          <p:nvPr/>
        </p:nvCxnSpPr>
        <p:spPr>
          <a:xfrm>
            <a:off x="1571604" y="3714752"/>
            <a:ext cx="35719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pole tekstowe 88"/>
          <p:cNvSpPr txBox="1"/>
          <p:nvPr/>
        </p:nvSpPr>
        <p:spPr>
          <a:xfrm>
            <a:off x="2143108" y="350043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=</a:t>
            </a:r>
            <a:endParaRPr lang="pl-PL" dirty="0"/>
          </a:p>
        </p:txBody>
      </p:sp>
      <p:sp>
        <p:nvSpPr>
          <p:cNvPr id="25" name="Symbol zastępczy numeru slajdu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11</a:t>
            </a:fld>
            <a:endParaRPr lang="pl-P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21" name="Rectangle 29"/>
          <p:cNvSpPr>
            <a:spLocks noChangeArrowheads="1"/>
          </p:cNvSpPr>
          <p:nvPr/>
        </p:nvSpPr>
        <p:spPr bwMode="auto">
          <a:xfrm>
            <a:off x="0" y="0"/>
            <a:ext cx="20505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</a:rPr>
              <a:t>Z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łota proporcja</a:t>
            </a:r>
          </a:p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5020" name="Picture 2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282" y="642918"/>
            <a:ext cx="785818" cy="357190"/>
          </a:xfrm>
          <a:prstGeom prst="rect">
            <a:avLst/>
          </a:prstGeom>
          <a:noFill/>
        </p:spPr>
      </p:pic>
      <p:sp>
        <p:nvSpPr>
          <p:cNvPr id="85022" name="Rectangle 30"/>
          <p:cNvSpPr>
            <a:spLocks noChangeArrowheads="1"/>
          </p:cNvSpPr>
          <p:nvPr/>
        </p:nvSpPr>
        <p:spPr bwMode="auto">
          <a:xfrm>
            <a:off x="0" y="1214422"/>
            <a:ext cx="82868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2/1 = 2  ; 3/2 = 1.5 ; 5/3 = 1.667 ; 8/5 = 1.6 ; 13/8 = 1.625   21/13 = 1.615 ; 34/21 = 1.619: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16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 55/34 = 1.618  . . .</a:t>
            </a: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5024" name="Picture 3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56" y="1485886"/>
            <a:ext cx="500066" cy="600080"/>
          </a:xfrm>
          <a:prstGeom prst="rect">
            <a:avLst/>
          </a:prstGeom>
          <a:noFill/>
        </p:spPr>
      </p:pic>
      <p:pic>
        <p:nvPicPr>
          <p:cNvPr id="85023" name="Picture 3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3504" y="3429000"/>
            <a:ext cx="2095530" cy="440058"/>
          </a:xfrm>
          <a:prstGeom prst="rect">
            <a:avLst/>
          </a:prstGeom>
          <a:noFill/>
        </p:spPr>
      </p:pic>
      <p:sp>
        <p:nvSpPr>
          <p:cNvPr id="85026" name="Rectangle 34"/>
          <p:cNvSpPr>
            <a:spLocks noChangeArrowheads="1"/>
          </p:cNvSpPr>
          <p:nvPr/>
        </p:nvSpPr>
        <p:spPr bwMode="auto">
          <a:xfrm>
            <a:off x="2428860" y="1714488"/>
            <a:ext cx="39934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≈ 1,618033989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współczynnik „złotych proporcji”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Prostokąt 42"/>
          <p:cNvSpPr/>
          <p:nvPr/>
        </p:nvSpPr>
        <p:spPr>
          <a:xfrm>
            <a:off x="428596" y="4286256"/>
            <a:ext cx="3336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 dalej do:</a:t>
            </a:r>
            <a:r>
              <a:rPr lang="en-US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en-US" b="1" baseline="30000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/x</a:t>
            </a:r>
            <a:r>
              <a:rPr lang="en-US" b="1" baseline="30000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– </a:t>
            </a:r>
            <a:r>
              <a:rPr lang="en-US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/x – 1 = 0   </a:t>
            </a:r>
            <a:endParaRPr lang="pl-PL" dirty="0"/>
          </a:p>
        </p:txBody>
      </p:sp>
      <p:sp>
        <p:nvSpPr>
          <p:cNvPr id="85057" name="Line 65"/>
          <p:cNvSpPr>
            <a:spLocks noChangeShapeType="1"/>
          </p:cNvSpPr>
          <p:nvPr/>
        </p:nvSpPr>
        <p:spPr bwMode="auto">
          <a:xfrm>
            <a:off x="1128713" y="8083550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85058" name="Line 66"/>
          <p:cNvSpPr>
            <a:spLocks noChangeShapeType="1"/>
          </p:cNvSpPr>
          <p:nvPr/>
        </p:nvSpPr>
        <p:spPr bwMode="auto">
          <a:xfrm>
            <a:off x="1128713" y="8083550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86" name="pole tekstowe 85"/>
          <p:cNvSpPr txBox="1"/>
          <p:nvPr/>
        </p:nvSpPr>
        <p:spPr>
          <a:xfrm>
            <a:off x="428596" y="3571876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a/x = 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/(a-x)   prowadzi do równania</a:t>
            </a:r>
          </a:p>
        </p:txBody>
      </p:sp>
      <p:sp>
        <p:nvSpPr>
          <p:cNvPr id="25" name="Symbol zastępczy numeru slajdu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12</a:t>
            </a:fld>
            <a:endParaRPr lang="pl-PL"/>
          </a:p>
        </p:txBody>
      </p:sp>
      <p:grpSp>
        <p:nvGrpSpPr>
          <p:cNvPr id="27" name="Group 3"/>
          <p:cNvGrpSpPr>
            <a:grpSpLocks/>
          </p:cNvGrpSpPr>
          <p:nvPr/>
        </p:nvGrpSpPr>
        <p:grpSpPr bwMode="auto">
          <a:xfrm>
            <a:off x="714348" y="2357430"/>
            <a:ext cx="5429288" cy="1123949"/>
            <a:chOff x="2643" y="4677"/>
            <a:chExt cx="4494" cy="960"/>
          </a:xfrm>
        </p:grpSpPr>
        <p:sp>
          <p:nvSpPr>
            <p:cNvPr id="29" name="Line 4"/>
            <p:cNvSpPr>
              <a:spLocks noChangeShapeType="1"/>
            </p:cNvSpPr>
            <p:nvPr/>
          </p:nvSpPr>
          <p:spPr bwMode="auto">
            <a:xfrm>
              <a:off x="2643" y="5070"/>
              <a:ext cx="431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5"/>
            <p:cNvSpPr>
              <a:spLocks noChangeShapeType="1"/>
            </p:cNvSpPr>
            <p:nvPr/>
          </p:nvSpPr>
          <p:spPr bwMode="auto">
            <a:xfrm>
              <a:off x="5917" y="4864"/>
              <a:ext cx="0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5317" y="4677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</a:t>
              </a:r>
              <a:endPara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6177" y="5097"/>
              <a:ext cx="96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a-x</a:t>
              </a:r>
              <a:endPara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3217" y="5017"/>
              <a:ext cx="60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x</a:t>
              </a:r>
              <a:endPara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34" name="Prostokąt 33"/>
          <p:cNvSpPr/>
          <p:nvPr/>
        </p:nvSpPr>
        <p:spPr>
          <a:xfrm>
            <a:off x="500034" y="4929198"/>
            <a:ext cx="4910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 w konsekwencji do jego rozwiązania:   </a:t>
            </a:r>
            <a:r>
              <a:rPr lang="pl-PL" b="1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a/x =</a:t>
            </a:r>
            <a:r>
              <a:rPr lang="pl-PL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lang="pl-PL" dirty="0"/>
          </a:p>
        </p:txBody>
      </p:sp>
      <p:pic>
        <p:nvPicPr>
          <p:cNvPr id="36" name="Picture 3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4942" y="4629158"/>
            <a:ext cx="571504" cy="685806"/>
          </a:xfrm>
          <a:prstGeom prst="rect">
            <a:avLst/>
          </a:prstGeom>
          <a:noFill/>
        </p:spPr>
      </p:pic>
      <p:grpSp>
        <p:nvGrpSpPr>
          <p:cNvPr id="37" name="Grupa 36"/>
          <p:cNvGrpSpPr/>
          <p:nvPr/>
        </p:nvGrpSpPr>
        <p:grpSpPr>
          <a:xfrm>
            <a:off x="6000760" y="4572008"/>
            <a:ext cx="2971800" cy="2106630"/>
            <a:chOff x="1585913" y="1000108"/>
            <a:chExt cx="2971800" cy="2106630"/>
          </a:xfrm>
        </p:grpSpPr>
        <p:grpSp>
          <p:nvGrpSpPr>
            <p:cNvPr id="38" name="Group 2"/>
            <p:cNvGrpSpPr>
              <a:grpSpLocks/>
            </p:cNvGrpSpPr>
            <p:nvPr/>
          </p:nvGrpSpPr>
          <p:grpSpPr bwMode="auto">
            <a:xfrm>
              <a:off x="1585913" y="1392238"/>
              <a:ext cx="2971800" cy="1714500"/>
              <a:chOff x="2497" y="2192"/>
              <a:chExt cx="4680" cy="2700"/>
            </a:xfrm>
          </p:grpSpPr>
          <p:sp>
            <p:nvSpPr>
              <p:cNvPr id="42" name="Rectangle 3"/>
              <p:cNvSpPr>
                <a:spLocks noChangeArrowheads="1"/>
              </p:cNvSpPr>
              <p:nvPr/>
            </p:nvSpPr>
            <p:spPr bwMode="auto">
              <a:xfrm>
                <a:off x="2497" y="2192"/>
                <a:ext cx="4680" cy="270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4" name="Line 4"/>
              <p:cNvSpPr>
                <a:spLocks noChangeShapeType="1"/>
              </p:cNvSpPr>
              <p:nvPr/>
            </p:nvSpPr>
            <p:spPr bwMode="auto">
              <a:xfrm>
                <a:off x="5197" y="2192"/>
                <a:ext cx="0" cy="27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5" name="Line 5"/>
              <p:cNvSpPr>
                <a:spLocks noChangeShapeType="1"/>
              </p:cNvSpPr>
              <p:nvPr/>
            </p:nvSpPr>
            <p:spPr bwMode="auto">
              <a:xfrm>
                <a:off x="5197" y="3812"/>
                <a:ext cx="198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6" name="Line 6"/>
              <p:cNvSpPr>
                <a:spLocks noChangeShapeType="1"/>
              </p:cNvSpPr>
              <p:nvPr/>
            </p:nvSpPr>
            <p:spPr bwMode="auto">
              <a:xfrm>
                <a:off x="6457" y="3812"/>
                <a:ext cx="0" cy="10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7" name="Line 7"/>
              <p:cNvSpPr>
                <a:spLocks noChangeShapeType="1"/>
              </p:cNvSpPr>
              <p:nvPr/>
            </p:nvSpPr>
            <p:spPr bwMode="auto">
              <a:xfrm>
                <a:off x="6457" y="4532"/>
                <a:ext cx="72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</p:grpSp>
        <p:sp>
          <p:nvSpPr>
            <p:cNvPr id="39" name="pole tekstowe 38"/>
            <p:cNvSpPr txBox="1"/>
            <p:nvPr/>
          </p:nvSpPr>
          <p:spPr>
            <a:xfrm>
              <a:off x="3071802" y="100010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smtClean="0"/>
                <a:t> a</a:t>
              </a:r>
              <a:endParaRPr lang="pl-PL" dirty="0"/>
            </a:p>
          </p:txBody>
        </p:sp>
        <p:sp>
          <p:nvSpPr>
            <p:cNvPr id="40" name="pole tekstowe 39"/>
            <p:cNvSpPr txBox="1"/>
            <p:nvPr/>
          </p:nvSpPr>
          <p:spPr>
            <a:xfrm>
              <a:off x="2071670" y="1428736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smtClean="0"/>
                <a:t>x</a:t>
              </a:r>
              <a:endParaRPr lang="pl-PL" dirty="0"/>
            </a:p>
          </p:txBody>
        </p:sp>
        <p:sp>
          <p:nvSpPr>
            <p:cNvPr id="41" name="pole tekstowe 40"/>
            <p:cNvSpPr txBox="1"/>
            <p:nvPr/>
          </p:nvSpPr>
          <p:spPr>
            <a:xfrm>
              <a:off x="3571868" y="1428736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smtClean="0"/>
                <a:t>a –x </a:t>
              </a:r>
              <a:endParaRPr lang="pl-PL" dirty="0"/>
            </a:p>
          </p:txBody>
        </p:sp>
      </p:grpSp>
      <p:sp>
        <p:nvSpPr>
          <p:cNvPr id="48" name="Prostokąt 47"/>
          <p:cNvSpPr/>
          <p:nvPr/>
        </p:nvSpPr>
        <p:spPr>
          <a:xfrm>
            <a:off x="3571868" y="5929330"/>
            <a:ext cx="1748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/>
              <a:t>F</a:t>
            </a:r>
            <a:r>
              <a:rPr lang="en-US" b="1" dirty="0" err="1" smtClean="0"/>
              <a:t>ront</a:t>
            </a:r>
            <a:r>
              <a:rPr lang="en-US" b="1" dirty="0" smtClean="0"/>
              <a:t> </a:t>
            </a:r>
            <a:r>
              <a:rPr lang="en-US" b="1" dirty="0" err="1" smtClean="0"/>
              <a:t>Partenonu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4632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426997" y="314738"/>
            <a:ext cx="2272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/>
              <a:t>F</a:t>
            </a:r>
            <a:r>
              <a:rPr lang="en-US" sz="2400" b="1" dirty="0" err="1" smtClean="0"/>
              <a:t>ront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Partenonu</a:t>
            </a:r>
            <a:endParaRPr lang="pl-PL" sz="2400" dirty="0"/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1357290" y="4500570"/>
            <a:ext cx="3429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87049" name="Line 9"/>
          <p:cNvSpPr>
            <a:spLocks noChangeShapeType="1"/>
          </p:cNvSpPr>
          <p:nvPr/>
        </p:nvSpPr>
        <p:spPr bwMode="auto">
          <a:xfrm>
            <a:off x="2786050" y="4500570"/>
            <a:ext cx="5715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857224" y="4071942"/>
            <a:ext cx="55007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kumimoji="0" lang="en-US" sz="14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n+1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      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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+ 1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214282" y="4357694"/>
            <a:ext cx="87868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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=		= 	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 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= 1,618033989.....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  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kumimoji="0" lang="en-US" sz="1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		2</a:t>
            </a:r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>
            <a:off x="3114668" y="5715012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87053" name="Line 13"/>
          <p:cNvSpPr>
            <a:spLocks noChangeShapeType="1"/>
          </p:cNvSpPr>
          <p:nvPr/>
        </p:nvSpPr>
        <p:spPr bwMode="auto">
          <a:xfrm>
            <a:off x="3914768" y="5715012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87054" name="Line 14"/>
          <p:cNvSpPr>
            <a:spLocks noChangeShapeType="1"/>
          </p:cNvSpPr>
          <p:nvPr/>
        </p:nvSpPr>
        <p:spPr bwMode="auto">
          <a:xfrm>
            <a:off x="5286368" y="5715012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87055" name="AutoShape 15"/>
          <p:cNvSpPr>
            <a:spLocks noChangeArrowheads="1"/>
          </p:cNvSpPr>
          <p:nvPr/>
        </p:nvSpPr>
        <p:spPr bwMode="auto">
          <a:xfrm>
            <a:off x="5143504" y="5214950"/>
            <a:ext cx="757254" cy="800100"/>
          </a:xfrm>
          <a:prstGeom prst="bracketPair">
            <a:avLst>
              <a:gd name="adj" fmla="val 1666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87056" name="AutoShape 16"/>
          <p:cNvSpPr>
            <a:spLocks noChangeArrowheads="1"/>
          </p:cNvSpPr>
          <p:nvPr/>
        </p:nvSpPr>
        <p:spPr bwMode="auto">
          <a:xfrm>
            <a:off x="3800468" y="5257812"/>
            <a:ext cx="700094" cy="800100"/>
          </a:xfrm>
          <a:prstGeom prst="bracketPair">
            <a:avLst>
              <a:gd name="adj" fmla="val 1666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87057" name="AutoShape 17"/>
          <p:cNvSpPr>
            <a:spLocks noChangeArrowheads="1"/>
          </p:cNvSpPr>
          <p:nvPr/>
        </p:nvSpPr>
        <p:spPr bwMode="auto">
          <a:xfrm>
            <a:off x="3571868" y="5143512"/>
            <a:ext cx="2857520" cy="1028700"/>
          </a:xfrm>
          <a:prstGeom prst="bracketPair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87064" name="Rectangle 24"/>
          <p:cNvSpPr>
            <a:spLocks noChangeArrowheads="1"/>
          </p:cNvSpPr>
          <p:nvPr/>
        </p:nvSpPr>
        <p:spPr bwMode="auto">
          <a:xfrm>
            <a:off x="2143108" y="4857760"/>
            <a:ext cx="407196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1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1  +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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1  -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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5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7065" name="Rectangle 25"/>
          <p:cNvSpPr>
            <a:spLocks noChangeArrowheads="1"/>
          </p:cNvSpPr>
          <p:nvPr/>
        </p:nvSpPr>
        <p:spPr bwMode="auto">
          <a:xfrm>
            <a:off x="1857356" y="5357826"/>
            <a:ext cx="635798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kumimoji="0" lang="en-US" sz="1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=</a:t>
            </a: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   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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	  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2	 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8" name="pole tekstowe 27"/>
          <p:cNvSpPr txBox="1"/>
          <p:nvPr/>
        </p:nvSpPr>
        <p:spPr>
          <a:xfrm>
            <a:off x="4500562" y="5072074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endParaRPr lang="pl-PL" sz="1200" dirty="0"/>
          </a:p>
        </p:txBody>
      </p:sp>
      <p:sp>
        <p:nvSpPr>
          <p:cNvPr id="29" name="pole tekstowe 28"/>
          <p:cNvSpPr txBox="1"/>
          <p:nvPr/>
        </p:nvSpPr>
        <p:spPr>
          <a:xfrm>
            <a:off x="5929322" y="5072074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endParaRPr lang="pl-PL" sz="1200" dirty="0"/>
          </a:p>
        </p:txBody>
      </p:sp>
      <p:grpSp>
        <p:nvGrpSpPr>
          <p:cNvPr id="36" name="Grupa 35"/>
          <p:cNvGrpSpPr/>
          <p:nvPr/>
        </p:nvGrpSpPr>
        <p:grpSpPr>
          <a:xfrm>
            <a:off x="404871" y="1060381"/>
            <a:ext cx="3184515" cy="2290542"/>
            <a:chOff x="1585913" y="1000108"/>
            <a:chExt cx="2971800" cy="2106630"/>
          </a:xfrm>
        </p:grpSpPr>
        <p:grpSp>
          <p:nvGrpSpPr>
            <p:cNvPr id="87042" name="Group 2"/>
            <p:cNvGrpSpPr>
              <a:grpSpLocks/>
            </p:cNvGrpSpPr>
            <p:nvPr/>
          </p:nvGrpSpPr>
          <p:grpSpPr bwMode="auto">
            <a:xfrm>
              <a:off x="1585913" y="1392238"/>
              <a:ext cx="2971800" cy="1714500"/>
              <a:chOff x="2497" y="2192"/>
              <a:chExt cx="4680" cy="2700"/>
            </a:xfrm>
          </p:grpSpPr>
          <p:sp>
            <p:nvSpPr>
              <p:cNvPr id="87043" name="Rectangle 3"/>
              <p:cNvSpPr>
                <a:spLocks noChangeArrowheads="1"/>
              </p:cNvSpPr>
              <p:nvPr/>
            </p:nvSpPr>
            <p:spPr bwMode="auto">
              <a:xfrm>
                <a:off x="2497" y="2192"/>
                <a:ext cx="4680" cy="270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87044" name="Line 4"/>
              <p:cNvSpPr>
                <a:spLocks noChangeShapeType="1"/>
              </p:cNvSpPr>
              <p:nvPr/>
            </p:nvSpPr>
            <p:spPr bwMode="auto">
              <a:xfrm>
                <a:off x="5197" y="2192"/>
                <a:ext cx="0" cy="27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87045" name="Line 5"/>
              <p:cNvSpPr>
                <a:spLocks noChangeShapeType="1"/>
              </p:cNvSpPr>
              <p:nvPr/>
            </p:nvSpPr>
            <p:spPr bwMode="auto">
              <a:xfrm>
                <a:off x="5197" y="3812"/>
                <a:ext cx="198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87046" name="Line 6"/>
              <p:cNvSpPr>
                <a:spLocks noChangeShapeType="1"/>
              </p:cNvSpPr>
              <p:nvPr/>
            </p:nvSpPr>
            <p:spPr bwMode="auto">
              <a:xfrm>
                <a:off x="6457" y="3812"/>
                <a:ext cx="0" cy="10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87047" name="Line 7"/>
              <p:cNvSpPr>
                <a:spLocks noChangeShapeType="1"/>
              </p:cNvSpPr>
              <p:nvPr/>
            </p:nvSpPr>
            <p:spPr bwMode="auto">
              <a:xfrm>
                <a:off x="6457" y="4532"/>
                <a:ext cx="72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</p:grpSp>
        <p:sp>
          <p:nvSpPr>
            <p:cNvPr id="32" name="pole tekstowe 31"/>
            <p:cNvSpPr txBox="1"/>
            <p:nvPr/>
          </p:nvSpPr>
          <p:spPr>
            <a:xfrm>
              <a:off x="3071802" y="100010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smtClean="0"/>
                <a:t> a</a:t>
              </a:r>
              <a:endParaRPr lang="pl-PL" dirty="0"/>
            </a:p>
          </p:txBody>
        </p:sp>
        <p:sp>
          <p:nvSpPr>
            <p:cNvPr id="33" name="pole tekstowe 32"/>
            <p:cNvSpPr txBox="1"/>
            <p:nvPr/>
          </p:nvSpPr>
          <p:spPr>
            <a:xfrm>
              <a:off x="2071670" y="1428736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smtClean="0"/>
                <a:t>x</a:t>
              </a:r>
              <a:endParaRPr lang="pl-PL" dirty="0"/>
            </a:p>
          </p:txBody>
        </p:sp>
        <p:sp>
          <p:nvSpPr>
            <p:cNvPr id="34" name="pole tekstowe 33"/>
            <p:cNvSpPr txBox="1"/>
            <p:nvPr/>
          </p:nvSpPr>
          <p:spPr>
            <a:xfrm>
              <a:off x="3571868" y="1428736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smtClean="0"/>
                <a:t>a –x </a:t>
              </a:r>
              <a:endParaRPr lang="pl-PL" dirty="0"/>
            </a:p>
          </p:txBody>
        </p:sp>
      </p:grpSp>
      <p:cxnSp>
        <p:nvCxnSpPr>
          <p:cNvPr id="27" name="Łącznik prosty 26"/>
          <p:cNvCxnSpPr/>
          <p:nvPr/>
        </p:nvCxnSpPr>
        <p:spPr>
          <a:xfrm>
            <a:off x="4714876" y="5715016"/>
            <a:ext cx="214314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ymbol zastępczy numeru slajdu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13</a:t>
            </a:fld>
            <a:endParaRPr lang="pl-PL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3714744" y="3606051"/>
            <a:ext cx="4572032" cy="589708"/>
            <a:chOff x="2643" y="4677"/>
            <a:chExt cx="4494" cy="960"/>
          </a:xfrm>
        </p:grpSpPr>
        <p:sp>
          <p:nvSpPr>
            <p:cNvPr id="1028" name="Line 4"/>
            <p:cNvSpPr>
              <a:spLocks noChangeShapeType="1"/>
            </p:cNvSpPr>
            <p:nvPr/>
          </p:nvSpPr>
          <p:spPr bwMode="auto">
            <a:xfrm>
              <a:off x="2643" y="5070"/>
              <a:ext cx="431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Line 5"/>
            <p:cNvSpPr>
              <a:spLocks noChangeShapeType="1"/>
            </p:cNvSpPr>
            <p:nvPr/>
          </p:nvSpPr>
          <p:spPr bwMode="auto">
            <a:xfrm>
              <a:off x="5917" y="4864"/>
              <a:ext cx="0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5317" y="4677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6177" y="5097"/>
              <a:ext cx="96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a-x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2" name="Text Box 8"/>
            <p:cNvSpPr txBox="1">
              <a:spLocks noChangeArrowheads="1"/>
            </p:cNvSpPr>
            <p:nvPr/>
          </p:nvSpPr>
          <p:spPr bwMode="auto">
            <a:xfrm>
              <a:off x="3217" y="5017"/>
              <a:ext cx="60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x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pic>
        <p:nvPicPr>
          <p:cNvPr id="37" name="Obraz 36" descr="styl dorycki | Cuda świata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033" y="1427060"/>
            <a:ext cx="3281618" cy="1802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943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a 20"/>
          <p:cNvGrpSpPr/>
          <p:nvPr/>
        </p:nvGrpSpPr>
        <p:grpSpPr>
          <a:xfrm>
            <a:off x="0" y="3304751"/>
            <a:ext cx="8286808" cy="2614626"/>
            <a:chOff x="285720" y="3929066"/>
            <a:chExt cx="8286808" cy="2614626"/>
          </a:xfrm>
        </p:grpSpPr>
        <p:sp>
          <p:nvSpPr>
            <p:cNvPr id="1026" name="Rectangle 2"/>
            <p:cNvSpPr>
              <a:spLocks noChangeArrowheads="1"/>
            </p:cNvSpPr>
            <p:nvPr/>
          </p:nvSpPr>
          <p:spPr bwMode="auto">
            <a:xfrm>
              <a:off x="285720" y="3929066"/>
              <a:ext cx="8286808" cy="723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49121" tIns="4572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						</a:t>
              </a:r>
            </a:p>
            <a:p>
              <a:pPr marL="0" marR="0" lvl="0" indent="449263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449263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Trzy kręgi 	wymagają  7 przełożeń       bo	2</a:t>
              </a:r>
              <a:r>
                <a:rPr kumimoji="0" lang="pl-PL" sz="1400" b="1" i="0" u="none" strike="noStrike" kern="120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r>
                <a:rPr kumimoji="0" lang="pl-PL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 – 1 = 7</a:t>
              </a:r>
              <a:endParaRPr kumimoji="0" lang="pl-PL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1142976" y="4929198"/>
              <a:ext cx="6572296" cy="685800"/>
              <a:chOff x="1417" y="4477"/>
              <a:chExt cx="8280" cy="1080"/>
            </a:xfrm>
          </p:grpSpPr>
          <p:sp>
            <p:nvSpPr>
              <p:cNvPr id="1028" name="Line 4"/>
              <p:cNvSpPr>
                <a:spLocks noChangeShapeType="1"/>
              </p:cNvSpPr>
              <p:nvPr/>
            </p:nvSpPr>
            <p:spPr bwMode="auto">
              <a:xfrm>
                <a:off x="1417" y="5557"/>
                <a:ext cx="828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9" name="Rectangle 5"/>
              <p:cNvSpPr>
                <a:spLocks noChangeArrowheads="1"/>
              </p:cNvSpPr>
              <p:nvPr/>
            </p:nvSpPr>
            <p:spPr bwMode="auto">
              <a:xfrm>
                <a:off x="1957" y="5197"/>
                <a:ext cx="1440" cy="180"/>
              </a:xfrm>
              <a:prstGeom prst="rect">
                <a:avLst/>
              </a:prstGeom>
              <a:solidFill>
                <a:srgbClr val="FFFFFF"/>
              </a:solidFill>
              <a:ln w="762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30" name="Rectangle 6"/>
              <p:cNvSpPr>
                <a:spLocks noChangeArrowheads="1"/>
              </p:cNvSpPr>
              <p:nvPr/>
            </p:nvSpPr>
            <p:spPr bwMode="auto">
              <a:xfrm>
                <a:off x="2317" y="5017"/>
                <a:ext cx="720" cy="180"/>
              </a:xfrm>
              <a:prstGeom prst="rect">
                <a:avLst/>
              </a:prstGeom>
              <a:solidFill>
                <a:srgbClr val="FFFFFF"/>
              </a:solidFill>
              <a:ln w="762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31" name="Rectangle 7"/>
              <p:cNvSpPr>
                <a:spLocks noChangeArrowheads="1"/>
              </p:cNvSpPr>
              <p:nvPr/>
            </p:nvSpPr>
            <p:spPr bwMode="auto">
              <a:xfrm>
                <a:off x="2497" y="4837"/>
                <a:ext cx="360" cy="183"/>
              </a:xfrm>
              <a:prstGeom prst="rect">
                <a:avLst/>
              </a:prstGeom>
              <a:solidFill>
                <a:srgbClr val="FFFFFF"/>
              </a:solidFill>
              <a:ln w="762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32" name="Line 8"/>
              <p:cNvSpPr>
                <a:spLocks noChangeShapeType="1"/>
              </p:cNvSpPr>
              <p:nvPr/>
            </p:nvSpPr>
            <p:spPr bwMode="auto">
              <a:xfrm>
                <a:off x="2677" y="4477"/>
                <a:ext cx="0" cy="10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33" name="Line 9"/>
              <p:cNvSpPr>
                <a:spLocks noChangeShapeType="1"/>
              </p:cNvSpPr>
              <p:nvPr/>
            </p:nvSpPr>
            <p:spPr bwMode="auto">
              <a:xfrm>
                <a:off x="8437" y="4477"/>
                <a:ext cx="0" cy="10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34" name="Line 10"/>
              <p:cNvSpPr>
                <a:spLocks noChangeShapeType="1"/>
              </p:cNvSpPr>
              <p:nvPr/>
            </p:nvSpPr>
            <p:spPr bwMode="auto">
              <a:xfrm>
                <a:off x="5017" y="4477"/>
                <a:ext cx="0" cy="10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142976" y="5857892"/>
              <a:ext cx="6572296" cy="685800"/>
              <a:chOff x="1417" y="6277"/>
              <a:chExt cx="8280" cy="1080"/>
            </a:xfrm>
          </p:grpSpPr>
          <p:sp>
            <p:nvSpPr>
              <p:cNvPr id="1036" name="Line 12"/>
              <p:cNvSpPr>
                <a:spLocks noChangeShapeType="1"/>
              </p:cNvSpPr>
              <p:nvPr/>
            </p:nvSpPr>
            <p:spPr bwMode="auto">
              <a:xfrm>
                <a:off x="1417" y="7357"/>
                <a:ext cx="828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7717" y="6637"/>
                <a:ext cx="1440" cy="540"/>
                <a:chOff x="1957" y="6637"/>
                <a:chExt cx="1440" cy="540"/>
              </a:xfrm>
            </p:grpSpPr>
            <p:sp>
              <p:nvSpPr>
                <p:cNvPr id="1038" name="Rectangle 14"/>
                <p:cNvSpPr>
                  <a:spLocks noChangeArrowheads="1"/>
                </p:cNvSpPr>
                <p:nvPr/>
              </p:nvSpPr>
              <p:spPr bwMode="auto">
                <a:xfrm>
                  <a:off x="1957" y="6997"/>
                  <a:ext cx="1440" cy="180"/>
                </a:xfrm>
                <a:prstGeom prst="rect">
                  <a:avLst/>
                </a:prstGeom>
                <a:solidFill>
                  <a:srgbClr val="FFFFFF"/>
                </a:solidFill>
                <a:ln w="762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39" name="Rectangle 15"/>
                <p:cNvSpPr>
                  <a:spLocks noChangeArrowheads="1"/>
                </p:cNvSpPr>
                <p:nvPr/>
              </p:nvSpPr>
              <p:spPr bwMode="auto">
                <a:xfrm>
                  <a:off x="2317" y="6817"/>
                  <a:ext cx="720" cy="180"/>
                </a:xfrm>
                <a:prstGeom prst="rect">
                  <a:avLst/>
                </a:prstGeom>
                <a:solidFill>
                  <a:srgbClr val="FFFFFF"/>
                </a:solidFill>
                <a:ln w="762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40" name="Rectangle 16"/>
                <p:cNvSpPr>
                  <a:spLocks noChangeArrowheads="1"/>
                </p:cNvSpPr>
                <p:nvPr/>
              </p:nvSpPr>
              <p:spPr bwMode="auto">
                <a:xfrm>
                  <a:off x="2497" y="6637"/>
                  <a:ext cx="360" cy="183"/>
                </a:xfrm>
                <a:prstGeom prst="rect">
                  <a:avLst/>
                </a:prstGeom>
                <a:solidFill>
                  <a:srgbClr val="FFFFFF"/>
                </a:solidFill>
                <a:ln w="762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41" name="Line 17"/>
              <p:cNvSpPr>
                <a:spLocks noChangeShapeType="1"/>
              </p:cNvSpPr>
              <p:nvPr/>
            </p:nvSpPr>
            <p:spPr bwMode="auto">
              <a:xfrm>
                <a:off x="2677" y="6277"/>
                <a:ext cx="0" cy="10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2" name="Line 18"/>
              <p:cNvSpPr>
                <a:spLocks noChangeShapeType="1"/>
              </p:cNvSpPr>
              <p:nvPr/>
            </p:nvSpPr>
            <p:spPr bwMode="auto">
              <a:xfrm>
                <a:off x="8437" y="6277"/>
                <a:ext cx="0" cy="10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3" name="Line 19"/>
              <p:cNvSpPr>
                <a:spLocks noChangeShapeType="1"/>
              </p:cNvSpPr>
              <p:nvPr/>
            </p:nvSpPr>
            <p:spPr bwMode="auto">
              <a:xfrm>
                <a:off x="5017" y="6277"/>
                <a:ext cx="0" cy="10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29025" name="Rectangle 1"/>
          <p:cNvSpPr>
            <a:spLocks noChangeArrowheads="1"/>
          </p:cNvSpPr>
          <p:nvPr/>
        </p:nvSpPr>
        <p:spPr bwMode="auto">
          <a:xfrm>
            <a:off x="107504" y="1281218"/>
            <a:ext cx="9144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Łamigłówka ta polega na przekładaniu kręgów piramidy A ze strony lewej na piramidę C ze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strony prawej,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w taki sposób, że pojedynczo przekładane kręgi mogą być odkładane bądź to bezpośrednio na podłożu, bądź też na kręgu o średnicy większej od aktualnie kładzionego. Pytanie dotyczy liczby niezbędnych przestawień dla  piramidy składającej się z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n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kręgów.  Łatwo zauważyć, że piramida o jeden kręgu wymaga jednego przełożenia (2</a:t>
            </a:r>
            <a:r>
              <a:rPr kumimoji="0" lang="pl-PL" sz="18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1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– 1), piramida składająca się z dwóch kręgów wymaga trzech przełożeń (2</a:t>
            </a:r>
            <a:r>
              <a:rPr kumimoji="0" lang="pl-PL" sz="18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2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– 1), z kolei piramida składająca się z trzech kręgów wymaga 7 przełożeń (2</a:t>
            </a:r>
            <a:r>
              <a:rPr kumimoji="0" lang="pl-PL" sz="18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3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– 1) = 7. Zatem w przypadku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n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kręgów wymaganych jest 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2</a:t>
            </a:r>
            <a:r>
              <a:rPr kumimoji="0" lang="pl-PL" sz="1800" b="0" i="0" u="none" strike="noStrike" kern="1200" cap="none" spc="0" normalizeH="0" baseline="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n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– 1 przełożeń.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667951" y="6068128"/>
            <a:ext cx="600079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  okręgów 	wymaga     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pl-PL" sz="1800" b="1" i="0" u="none" strike="noStrike" kern="1200" cap="none" spc="0" normalizeH="0" baseline="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1    przełożeń 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107504" y="29497"/>
            <a:ext cx="889360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Algorytmy i zależności  </a:t>
            </a:r>
            <a:r>
              <a:rPr lang="pl-PL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rekurencyjne</a:t>
            </a:r>
            <a:endParaRPr lang="pl-PL" sz="20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r>
              <a:rPr lang="pl-PL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Rekurencja jest jedną z najważniejszych metod konstruowania rozwiązań i algorytmów. Polega ona na tym że rozwiązanie badanego problemu wyraża się za pomocą tego samego problemu dla danych o mniejszych rozmiarach. </a:t>
            </a:r>
            <a:endParaRPr lang="pl-PL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329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642910" y="5857892"/>
            <a:ext cx="7072362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Trzy kręgi 	wymagają  7 przełożeń	bo	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1 = 7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1600" b="1" dirty="0" smtClean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  okręgów 	wymaga</a:t>
            </a:r>
            <a:r>
              <a:rPr kumimoji="0" lang="pl-PL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</a:t>
            </a:r>
            <a:r>
              <a:rPr lang="pl-PL" sz="1600" b="1" dirty="0" err="1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1600" b="1" baseline="30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pl-PL" sz="1600" b="1" dirty="0" smtClean="0">
                <a:latin typeface="Arial" pitchFamily="34" charset="0"/>
                <a:cs typeface="Arial" pitchFamily="34" charset="0"/>
              </a:rPr>
              <a:t> – 1    przełożeń 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285720" y="214290"/>
            <a:ext cx="8215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Jeden krąg	- jedno przełożenie			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- 1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Dwa kręgi	- trzy przełożenia				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- 1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428728" y="1142984"/>
            <a:ext cx="6429420" cy="4286280"/>
            <a:chOff x="1597" y="9844"/>
            <a:chExt cx="8280" cy="5836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1597" y="9844"/>
              <a:ext cx="8280" cy="1080"/>
              <a:chOff x="1597" y="8257"/>
              <a:chExt cx="8280" cy="1080"/>
            </a:xfrm>
          </p:grpSpPr>
          <p:sp>
            <p:nvSpPr>
              <p:cNvPr id="4118" name="Line 22"/>
              <p:cNvSpPr>
                <a:spLocks noChangeShapeType="1"/>
              </p:cNvSpPr>
              <p:nvPr/>
            </p:nvSpPr>
            <p:spPr bwMode="auto">
              <a:xfrm>
                <a:off x="1597" y="9337"/>
                <a:ext cx="828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119" name="Rectangle 23"/>
              <p:cNvSpPr>
                <a:spLocks noChangeArrowheads="1"/>
              </p:cNvSpPr>
              <p:nvPr/>
            </p:nvSpPr>
            <p:spPr bwMode="auto">
              <a:xfrm>
                <a:off x="2137" y="8977"/>
                <a:ext cx="1440" cy="180"/>
              </a:xfrm>
              <a:prstGeom prst="rect">
                <a:avLst/>
              </a:prstGeom>
              <a:solidFill>
                <a:srgbClr val="FFFFFF"/>
              </a:solidFill>
              <a:ln w="762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120" name="Rectangle 24"/>
              <p:cNvSpPr>
                <a:spLocks noChangeArrowheads="1"/>
              </p:cNvSpPr>
              <p:nvPr/>
            </p:nvSpPr>
            <p:spPr bwMode="auto">
              <a:xfrm>
                <a:off x="2497" y="8797"/>
                <a:ext cx="720" cy="180"/>
              </a:xfrm>
              <a:prstGeom prst="rect">
                <a:avLst/>
              </a:prstGeom>
              <a:solidFill>
                <a:srgbClr val="FFFFFF"/>
              </a:solidFill>
              <a:ln w="762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121" name="Line 25"/>
              <p:cNvSpPr>
                <a:spLocks noChangeShapeType="1"/>
              </p:cNvSpPr>
              <p:nvPr/>
            </p:nvSpPr>
            <p:spPr bwMode="auto">
              <a:xfrm>
                <a:off x="2857" y="8257"/>
                <a:ext cx="0" cy="10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122" name="Line 26"/>
              <p:cNvSpPr>
                <a:spLocks noChangeShapeType="1"/>
              </p:cNvSpPr>
              <p:nvPr/>
            </p:nvSpPr>
            <p:spPr bwMode="auto">
              <a:xfrm>
                <a:off x="8617" y="8257"/>
                <a:ext cx="0" cy="10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123" name="Line 27"/>
              <p:cNvSpPr>
                <a:spLocks noChangeShapeType="1"/>
              </p:cNvSpPr>
              <p:nvPr/>
            </p:nvSpPr>
            <p:spPr bwMode="auto">
              <a:xfrm>
                <a:off x="5197" y="8257"/>
                <a:ext cx="0" cy="10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</p:grpSp>
        <p:sp>
          <p:nvSpPr>
            <p:cNvPr id="4124" name="Line 28"/>
            <p:cNvSpPr>
              <a:spLocks noChangeShapeType="1"/>
            </p:cNvSpPr>
            <p:nvPr/>
          </p:nvSpPr>
          <p:spPr bwMode="auto">
            <a:xfrm>
              <a:off x="1597" y="12544"/>
              <a:ext cx="82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125" name="Rectangle 29"/>
            <p:cNvSpPr>
              <a:spLocks noChangeArrowheads="1"/>
            </p:cNvSpPr>
            <p:nvPr/>
          </p:nvSpPr>
          <p:spPr bwMode="auto">
            <a:xfrm>
              <a:off x="2137" y="12184"/>
              <a:ext cx="1440" cy="180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126" name="Rectangle 30"/>
            <p:cNvSpPr>
              <a:spLocks noChangeArrowheads="1"/>
            </p:cNvSpPr>
            <p:nvPr/>
          </p:nvSpPr>
          <p:spPr bwMode="auto">
            <a:xfrm>
              <a:off x="4837" y="12184"/>
              <a:ext cx="720" cy="180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127" name="Line 31"/>
            <p:cNvSpPr>
              <a:spLocks noChangeShapeType="1"/>
            </p:cNvSpPr>
            <p:nvPr/>
          </p:nvSpPr>
          <p:spPr bwMode="auto">
            <a:xfrm>
              <a:off x="2857" y="11464"/>
              <a:ext cx="0" cy="10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128" name="Line 32"/>
            <p:cNvSpPr>
              <a:spLocks noChangeShapeType="1"/>
            </p:cNvSpPr>
            <p:nvPr/>
          </p:nvSpPr>
          <p:spPr bwMode="auto">
            <a:xfrm>
              <a:off x="8617" y="11464"/>
              <a:ext cx="0" cy="10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129" name="Line 33"/>
            <p:cNvSpPr>
              <a:spLocks noChangeShapeType="1"/>
            </p:cNvSpPr>
            <p:nvPr/>
          </p:nvSpPr>
          <p:spPr bwMode="auto">
            <a:xfrm>
              <a:off x="5197" y="11464"/>
              <a:ext cx="0" cy="10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1597" y="13084"/>
              <a:ext cx="8280" cy="1080"/>
              <a:chOff x="1597" y="11497"/>
              <a:chExt cx="8280" cy="1080"/>
            </a:xfrm>
          </p:grpSpPr>
          <p:sp>
            <p:nvSpPr>
              <p:cNvPr id="4131" name="Line 35"/>
              <p:cNvSpPr>
                <a:spLocks noChangeShapeType="1"/>
              </p:cNvSpPr>
              <p:nvPr/>
            </p:nvSpPr>
            <p:spPr bwMode="auto">
              <a:xfrm>
                <a:off x="1597" y="12577"/>
                <a:ext cx="828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132" name="Rectangle 36"/>
              <p:cNvSpPr>
                <a:spLocks noChangeArrowheads="1"/>
              </p:cNvSpPr>
              <p:nvPr/>
            </p:nvSpPr>
            <p:spPr bwMode="auto">
              <a:xfrm>
                <a:off x="7897" y="12217"/>
                <a:ext cx="1440" cy="180"/>
              </a:xfrm>
              <a:prstGeom prst="rect">
                <a:avLst/>
              </a:prstGeom>
              <a:solidFill>
                <a:srgbClr val="FFFFFF"/>
              </a:solidFill>
              <a:ln w="762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133" name="Rectangle 37"/>
              <p:cNvSpPr>
                <a:spLocks noChangeArrowheads="1"/>
              </p:cNvSpPr>
              <p:nvPr/>
            </p:nvSpPr>
            <p:spPr bwMode="auto">
              <a:xfrm>
                <a:off x="4837" y="12217"/>
                <a:ext cx="720" cy="180"/>
              </a:xfrm>
              <a:prstGeom prst="rect">
                <a:avLst/>
              </a:prstGeom>
              <a:solidFill>
                <a:srgbClr val="FFFFFF"/>
              </a:solidFill>
              <a:ln w="762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134" name="Line 38"/>
              <p:cNvSpPr>
                <a:spLocks noChangeShapeType="1"/>
              </p:cNvSpPr>
              <p:nvPr/>
            </p:nvSpPr>
            <p:spPr bwMode="auto">
              <a:xfrm>
                <a:off x="2857" y="11497"/>
                <a:ext cx="0" cy="10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135" name="Line 39"/>
              <p:cNvSpPr>
                <a:spLocks noChangeShapeType="1"/>
              </p:cNvSpPr>
              <p:nvPr/>
            </p:nvSpPr>
            <p:spPr bwMode="auto">
              <a:xfrm>
                <a:off x="8617" y="11497"/>
                <a:ext cx="0" cy="10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136" name="Line 40"/>
              <p:cNvSpPr>
                <a:spLocks noChangeShapeType="1"/>
              </p:cNvSpPr>
              <p:nvPr/>
            </p:nvSpPr>
            <p:spPr bwMode="auto">
              <a:xfrm>
                <a:off x="5197" y="11497"/>
                <a:ext cx="0" cy="10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</p:grp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7897" y="15140"/>
              <a:ext cx="1440" cy="360"/>
              <a:chOff x="2137" y="14197"/>
              <a:chExt cx="1440" cy="360"/>
            </a:xfrm>
          </p:grpSpPr>
          <p:sp>
            <p:nvSpPr>
              <p:cNvPr id="4138" name="Rectangle 42"/>
              <p:cNvSpPr>
                <a:spLocks noChangeArrowheads="1"/>
              </p:cNvSpPr>
              <p:nvPr/>
            </p:nvSpPr>
            <p:spPr bwMode="auto">
              <a:xfrm>
                <a:off x="2137" y="14377"/>
                <a:ext cx="1440" cy="180"/>
              </a:xfrm>
              <a:prstGeom prst="rect">
                <a:avLst/>
              </a:prstGeom>
              <a:solidFill>
                <a:srgbClr val="FFFFFF"/>
              </a:solidFill>
              <a:ln w="762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139" name="Rectangle 43"/>
              <p:cNvSpPr>
                <a:spLocks noChangeArrowheads="1"/>
              </p:cNvSpPr>
              <p:nvPr/>
            </p:nvSpPr>
            <p:spPr bwMode="auto">
              <a:xfrm>
                <a:off x="2497" y="14197"/>
                <a:ext cx="720" cy="180"/>
              </a:xfrm>
              <a:prstGeom prst="rect">
                <a:avLst/>
              </a:prstGeom>
              <a:solidFill>
                <a:srgbClr val="FFFFFF"/>
              </a:solidFill>
              <a:ln w="762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</p:grpSp>
        <p:grpSp>
          <p:nvGrpSpPr>
            <p:cNvPr id="6" name="Group 44"/>
            <p:cNvGrpSpPr>
              <a:grpSpLocks/>
            </p:cNvGrpSpPr>
            <p:nvPr/>
          </p:nvGrpSpPr>
          <p:grpSpPr bwMode="auto">
            <a:xfrm>
              <a:off x="1597" y="14600"/>
              <a:ext cx="8280" cy="1080"/>
              <a:chOff x="1597" y="13657"/>
              <a:chExt cx="8280" cy="1080"/>
            </a:xfrm>
          </p:grpSpPr>
          <p:sp>
            <p:nvSpPr>
              <p:cNvPr id="4141" name="Line 45"/>
              <p:cNvSpPr>
                <a:spLocks noChangeShapeType="1"/>
              </p:cNvSpPr>
              <p:nvPr/>
            </p:nvSpPr>
            <p:spPr bwMode="auto">
              <a:xfrm>
                <a:off x="1597" y="14737"/>
                <a:ext cx="828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142" name="Line 46"/>
              <p:cNvSpPr>
                <a:spLocks noChangeShapeType="1"/>
              </p:cNvSpPr>
              <p:nvPr/>
            </p:nvSpPr>
            <p:spPr bwMode="auto">
              <a:xfrm>
                <a:off x="2857" y="13657"/>
                <a:ext cx="0" cy="10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143" name="Line 47"/>
              <p:cNvSpPr>
                <a:spLocks noChangeShapeType="1"/>
              </p:cNvSpPr>
              <p:nvPr/>
            </p:nvSpPr>
            <p:spPr bwMode="auto">
              <a:xfrm>
                <a:off x="8617" y="13657"/>
                <a:ext cx="0" cy="10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144" name="Line 48"/>
              <p:cNvSpPr>
                <a:spLocks noChangeShapeType="1"/>
              </p:cNvSpPr>
              <p:nvPr/>
            </p:nvSpPr>
            <p:spPr bwMode="auto">
              <a:xfrm>
                <a:off x="5197" y="13657"/>
                <a:ext cx="0" cy="10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</p:grpSp>
      </p:grpSp>
      <p:sp>
        <p:nvSpPr>
          <p:cNvPr id="33" name="Symbol zastępczy numeru slajdu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15</a:t>
            </a:fld>
            <a:endParaRPr lang="pl-P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142844" y="285728"/>
            <a:ext cx="8786842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Liczby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Fibonacciego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pl-PL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2</a:t>
            </a:r>
            <a:r>
              <a:rPr kumimoji="0" lang="pl-PL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3	5</a:t>
            </a:r>
            <a:r>
              <a:rPr kumimoji="0" lang="pl-PL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8	13</a:t>
            </a:r>
            <a:r>
              <a:rPr kumimoji="0" lang="pl-PL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21	34	55	89	144	...</a:t>
            </a: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571472" y="1500174"/>
            <a:ext cx="64283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= 1	;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= 1	;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n-1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n-2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dla n &gt; 2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14546" y="2285992"/>
            <a:ext cx="3086100" cy="1028700"/>
            <a:chOff x="2317" y="4564"/>
            <a:chExt cx="4860" cy="1620"/>
          </a:xfrm>
        </p:grpSpPr>
        <p:sp>
          <p:nvSpPr>
            <p:cNvPr id="7172" name="Line 4"/>
            <p:cNvSpPr>
              <a:spLocks noChangeShapeType="1"/>
            </p:cNvSpPr>
            <p:nvPr/>
          </p:nvSpPr>
          <p:spPr bwMode="auto">
            <a:xfrm>
              <a:off x="2317" y="5464"/>
              <a:ext cx="3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7173" name="Line 5"/>
            <p:cNvSpPr>
              <a:spLocks noChangeShapeType="1"/>
            </p:cNvSpPr>
            <p:nvPr/>
          </p:nvSpPr>
          <p:spPr bwMode="auto">
            <a:xfrm>
              <a:off x="3577" y="5464"/>
              <a:ext cx="7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7174" name="Line 6"/>
            <p:cNvSpPr>
              <a:spLocks noChangeShapeType="1"/>
            </p:cNvSpPr>
            <p:nvPr/>
          </p:nvSpPr>
          <p:spPr bwMode="auto">
            <a:xfrm>
              <a:off x="5737" y="5464"/>
              <a:ext cx="7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7175" name="AutoShape 7"/>
            <p:cNvSpPr>
              <a:spLocks noChangeArrowheads="1"/>
            </p:cNvSpPr>
            <p:nvPr/>
          </p:nvSpPr>
          <p:spPr bwMode="auto">
            <a:xfrm>
              <a:off x="5557" y="4799"/>
              <a:ext cx="1080" cy="1260"/>
            </a:xfrm>
            <a:prstGeom prst="bracketPair">
              <a:avLst>
                <a:gd name="adj" fmla="val 16667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7176" name="AutoShape 8"/>
            <p:cNvSpPr>
              <a:spLocks noChangeArrowheads="1"/>
            </p:cNvSpPr>
            <p:nvPr/>
          </p:nvSpPr>
          <p:spPr bwMode="auto">
            <a:xfrm>
              <a:off x="3397" y="4744"/>
              <a:ext cx="1080" cy="1315"/>
            </a:xfrm>
            <a:prstGeom prst="bracketPair">
              <a:avLst>
                <a:gd name="adj" fmla="val 16667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7177" name="AutoShape 9"/>
            <p:cNvSpPr>
              <a:spLocks noChangeArrowheads="1"/>
            </p:cNvSpPr>
            <p:nvPr/>
          </p:nvSpPr>
          <p:spPr bwMode="auto">
            <a:xfrm>
              <a:off x="3037" y="4564"/>
              <a:ext cx="4140" cy="1620"/>
            </a:xfrm>
            <a:prstGeom prst="bracketPair">
              <a:avLst>
                <a:gd name="adj" fmla="val 16667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3857620" y="2857496"/>
            <a:ext cx="276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1071538" y="1785926"/>
            <a:ext cx="592935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n                        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    1	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+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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	</a:t>
            </a:r>
            <a:r>
              <a:rPr kumimoji="0" lang="pl-PL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   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1  -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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kumimoji="0" lang="pl-PL" sz="20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    =                                                  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  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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	    2	</a:t>
            </a:r>
            <a:r>
              <a:rPr kumimoji="0" lang="pl-PL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 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   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" name="Symbol zastępczy numeru slajd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16</a:t>
            </a:fld>
            <a:endParaRPr lang="pl-P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14282" y="571480"/>
            <a:ext cx="750099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Zależności rekurencyjne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1" indent="4492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1 , -3 , - 27 , -185 ,  …  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1" indent="4492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lvl="1" indent="4492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kumimoji="0" lang="en-US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6S</a:t>
            </a:r>
            <a:r>
              <a:rPr kumimoji="0" lang="en-US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-1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–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9S</a:t>
            </a:r>
            <a:r>
              <a:rPr kumimoji="0" lang="en-US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-2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, n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2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, S</a:t>
            </a:r>
            <a:r>
              <a:rPr kumimoji="0" lang="en-US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= 1  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= -3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1" indent="4492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 indent="4492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-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2n3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 , n 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3571868" y="4143380"/>
            <a:ext cx="0" cy="2057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1071538" y="4143380"/>
            <a:ext cx="0" cy="2057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28596" y="3143248"/>
            <a:ext cx="200026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Sprawdzenie: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28596" y="4143380"/>
            <a:ext cx="527099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	S</a:t>
            </a:r>
            <a:r>
              <a:rPr kumimoji="0" lang="pl-PL" sz="1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6S</a:t>
            </a:r>
            <a:r>
              <a:rPr kumimoji="0" lang="pl-PL" sz="14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n-1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–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9S</a:t>
            </a:r>
            <a:r>
              <a:rPr kumimoji="0" lang="pl-PL" sz="14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n-2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		S</a:t>
            </a:r>
            <a:r>
              <a:rPr kumimoji="0" lang="pl-PL" sz="1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pl-PL" sz="14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-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2n3</a:t>
            </a:r>
            <a:r>
              <a:rPr kumimoji="0" lang="pl-PL" sz="14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pl-PL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428596" y="4214818"/>
            <a:ext cx="8229624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0		           1		3</a:t>
            </a:r>
            <a:r>
              <a:rPr kumimoji="0" lang="pl-PL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-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2*0*3</a:t>
            </a:r>
            <a:r>
              <a:rPr kumimoji="0" lang="pl-PL" sz="14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pl-PL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=1    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1		          -3		3</a:t>
            </a:r>
            <a:r>
              <a:rPr kumimoji="0" lang="pl-PL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-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2*1*3</a:t>
            </a:r>
            <a:r>
              <a:rPr kumimoji="0" lang="pl-PL" sz="14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pl-PL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= -3</a:t>
            </a:r>
            <a:r>
              <a:rPr kumimoji="0" lang="pl-PL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2	6*(-3)–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9*1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=   -27  		3</a:t>
            </a:r>
            <a:r>
              <a:rPr kumimoji="0" lang="pl-PL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-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2*2*3</a:t>
            </a:r>
            <a:r>
              <a:rPr kumimoji="0" lang="pl-PL" sz="14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pl-PL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= -27</a:t>
            </a:r>
            <a:r>
              <a:rPr kumimoji="0" lang="pl-PL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3	6*(-27)– 9*(-3) =  -185		3</a:t>
            </a:r>
            <a:r>
              <a:rPr kumimoji="0" lang="pl-PL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-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2*3*3</a:t>
            </a:r>
            <a:r>
              <a:rPr kumimoji="0" lang="pl-PL" sz="14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pl-PL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= -185</a:t>
            </a:r>
            <a:r>
              <a:rPr kumimoji="0" lang="pl-PL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4	    . . . 			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. . . 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" name="Łącznik prosty 9"/>
          <p:cNvCxnSpPr/>
          <p:nvPr/>
        </p:nvCxnSpPr>
        <p:spPr>
          <a:xfrm>
            <a:off x="500034" y="4572008"/>
            <a:ext cx="500066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17</a:t>
            </a:fld>
            <a:endParaRPr lang="pl-P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500034" y="357166"/>
            <a:ext cx="8215402" cy="1524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Na płaszczyźnie jest danych  n  okręgów. 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Jaka jest </a:t>
            </a:r>
            <a:r>
              <a:rPr kumimoji="0" lang="pl-PL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maksymalna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liczba obszarów, na które dzielą one płaszczyznę? 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1600" b="1" dirty="0" smtClean="0">
              <a:latin typeface="Arial" pitchFamily="34" charset="0"/>
              <a:ea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Wyprowadź rozwiązanie w postaci odpowiedniej zależności rekurencyjnej.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42910" y="2786058"/>
            <a:ext cx="5214974" cy="1357322"/>
            <a:chOff x="1417" y="1597"/>
            <a:chExt cx="9000" cy="2160"/>
          </a:xfrm>
        </p:grpSpPr>
        <p:sp>
          <p:nvSpPr>
            <p:cNvPr id="20483" name="Rectangle 3"/>
            <p:cNvSpPr>
              <a:spLocks noChangeArrowheads="1"/>
            </p:cNvSpPr>
            <p:nvPr/>
          </p:nvSpPr>
          <p:spPr bwMode="auto">
            <a:xfrm>
              <a:off x="1417" y="1597"/>
              <a:ext cx="2700" cy="216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484" name="Oval 4"/>
            <p:cNvSpPr>
              <a:spLocks noChangeArrowheads="1"/>
            </p:cNvSpPr>
            <p:nvPr/>
          </p:nvSpPr>
          <p:spPr bwMode="auto">
            <a:xfrm>
              <a:off x="7717" y="1777"/>
              <a:ext cx="1620" cy="14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4477" y="1597"/>
              <a:ext cx="2700" cy="216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7537" y="1597"/>
              <a:ext cx="2880" cy="216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487" name="Oval 7"/>
            <p:cNvSpPr>
              <a:spLocks noChangeArrowheads="1"/>
            </p:cNvSpPr>
            <p:nvPr/>
          </p:nvSpPr>
          <p:spPr bwMode="auto">
            <a:xfrm>
              <a:off x="8437" y="1957"/>
              <a:ext cx="1800" cy="144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488" name="Oval 8"/>
            <p:cNvSpPr>
              <a:spLocks noChangeArrowheads="1"/>
            </p:cNvSpPr>
            <p:nvPr/>
          </p:nvSpPr>
          <p:spPr bwMode="auto">
            <a:xfrm>
              <a:off x="5017" y="1777"/>
              <a:ext cx="1440" cy="126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4837" y="3037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1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5557" y="2317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2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7717" y="3217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1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7897" y="2317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2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9517" y="2497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4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8617" y="2317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3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500034" y="4786322"/>
            <a:ext cx="55867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1 = 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1 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2 = 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 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1 + 2 + 1 = 4 = 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215074" y="2857496"/>
            <a:ext cx="1643074" cy="1285884"/>
            <a:chOff x="3577" y="4837"/>
            <a:chExt cx="3780" cy="3240"/>
          </a:xfrm>
        </p:grpSpPr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3577" y="4837"/>
              <a:ext cx="3780" cy="324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028" name="Oval 4"/>
            <p:cNvSpPr>
              <a:spLocks noChangeArrowheads="1"/>
            </p:cNvSpPr>
            <p:nvPr/>
          </p:nvSpPr>
          <p:spPr bwMode="auto">
            <a:xfrm>
              <a:off x="4117" y="5377"/>
              <a:ext cx="1620" cy="162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029" name="Oval 5"/>
            <p:cNvSpPr>
              <a:spLocks noChangeArrowheads="1"/>
            </p:cNvSpPr>
            <p:nvPr/>
          </p:nvSpPr>
          <p:spPr bwMode="auto">
            <a:xfrm>
              <a:off x="4657" y="6097"/>
              <a:ext cx="1620" cy="162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030" name="Oval 6"/>
            <p:cNvSpPr>
              <a:spLocks noChangeArrowheads="1"/>
            </p:cNvSpPr>
            <p:nvPr/>
          </p:nvSpPr>
          <p:spPr bwMode="auto">
            <a:xfrm>
              <a:off x="5017" y="5377"/>
              <a:ext cx="1620" cy="162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sp>
        <p:nvSpPr>
          <p:cNvPr id="22" name="Prostokąt 21"/>
          <p:cNvSpPr/>
          <p:nvPr/>
        </p:nvSpPr>
        <p:spPr>
          <a:xfrm>
            <a:off x="6215074" y="4714884"/>
            <a:ext cx="2223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1 + 3 + 3 + 1 = 8 = 2</a:t>
            </a:r>
            <a:r>
              <a:rPr lang="en-US" sz="1600" b="1" baseline="30000" dirty="0" smtClean="0">
                <a:latin typeface="Arial" pitchFamily="34" charset="0"/>
                <a:cs typeface="Arial" pitchFamily="34" charset="0"/>
              </a:rPr>
              <a:t>3 </a:t>
            </a:r>
            <a:endParaRPr lang="pl-PL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18</a:t>
            </a:fld>
            <a:endParaRPr lang="pl-PL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571480"/>
            <a:ext cx="8715436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Na płaszczyźnie jest danych  n  okręgów. Jaka jest </a:t>
            </a:r>
            <a:r>
              <a:rPr kumimoji="0" lang="pl-PL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maksymalna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liczba obszarów, na które dzielą one płaszczyznę? </a:t>
            </a:r>
            <a:endParaRPr lang="pl-PL" b="1" dirty="0" smtClean="0">
              <a:latin typeface="Arial" pitchFamily="34" charset="0"/>
              <a:ea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Wyprowadź rozwiązanie w postaci odpowiedniej zależności rekurencyjnej.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42910" y="2786058"/>
            <a:ext cx="5214974" cy="1357322"/>
            <a:chOff x="1417" y="1597"/>
            <a:chExt cx="9000" cy="2160"/>
          </a:xfrm>
        </p:grpSpPr>
        <p:sp>
          <p:nvSpPr>
            <p:cNvPr id="20483" name="Rectangle 3"/>
            <p:cNvSpPr>
              <a:spLocks noChangeArrowheads="1"/>
            </p:cNvSpPr>
            <p:nvPr/>
          </p:nvSpPr>
          <p:spPr bwMode="auto">
            <a:xfrm>
              <a:off x="1417" y="1597"/>
              <a:ext cx="2700" cy="216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484" name="Oval 4"/>
            <p:cNvSpPr>
              <a:spLocks noChangeArrowheads="1"/>
            </p:cNvSpPr>
            <p:nvPr/>
          </p:nvSpPr>
          <p:spPr bwMode="auto">
            <a:xfrm>
              <a:off x="7717" y="1777"/>
              <a:ext cx="1620" cy="14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4477" y="1597"/>
              <a:ext cx="2700" cy="216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7537" y="1597"/>
              <a:ext cx="2880" cy="216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487" name="Oval 7"/>
            <p:cNvSpPr>
              <a:spLocks noChangeArrowheads="1"/>
            </p:cNvSpPr>
            <p:nvPr/>
          </p:nvSpPr>
          <p:spPr bwMode="auto">
            <a:xfrm>
              <a:off x="8437" y="1957"/>
              <a:ext cx="1800" cy="144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488" name="Oval 8"/>
            <p:cNvSpPr>
              <a:spLocks noChangeArrowheads="1"/>
            </p:cNvSpPr>
            <p:nvPr/>
          </p:nvSpPr>
          <p:spPr bwMode="auto">
            <a:xfrm>
              <a:off x="5017" y="1777"/>
              <a:ext cx="1440" cy="126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4837" y="3037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1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5557" y="2317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2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7717" y="3217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1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7897" y="2317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2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9517" y="2497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4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8617" y="2317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3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0" y="4786322"/>
            <a:ext cx="62648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1 = 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    1 +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2 = 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 + 2 + 1 = 4 = 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215074" y="2857496"/>
            <a:ext cx="1643074" cy="1285884"/>
            <a:chOff x="3577" y="4837"/>
            <a:chExt cx="3780" cy="3240"/>
          </a:xfrm>
        </p:grpSpPr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3577" y="4837"/>
              <a:ext cx="3780" cy="324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028" name="Oval 4"/>
            <p:cNvSpPr>
              <a:spLocks noChangeArrowheads="1"/>
            </p:cNvSpPr>
            <p:nvPr/>
          </p:nvSpPr>
          <p:spPr bwMode="auto">
            <a:xfrm>
              <a:off x="4117" y="5377"/>
              <a:ext cx="1620" cy="162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029" name="Oval 5"/>
            <p:cNvSpPr>
              <a:spLocks noChangeArrowheads="1"/>
            </p:cNvSpPr>
            <p:nvPr/>
          </p:nvSpPr>
          <p:spPr bwMode="auto">
            <a:xfrm>
              <a:off x="4657" y="6097"/>
              <a:ext cx="1620" cy="162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030" name="Oval 6"/>
            <p:cNvSpPr>
              <a:spLocks noChangeArrowheads="1"/>
            </p:cNvSpPr>
            <p:nvPr/>
          </p:nvSpPr>
          <p:spPr bwMode="auto">
            <a:xfrm>
              <a:off x="5017" y="5377"/>
              <a:ext cx="1620" cy="162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sp>
        <p:nvSpPr>
          <p:cNvPr id="22" name="Prostokąt 21"/>
          <p:cNvSpPr/>
          <p:nvPr/>
        </p:nvSpPr>
        <p:spPr>
          <a:xfrm>
            <a:off x="6143636" y="4786322"/>
            <a:ext cx="2428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 + 3 + 3 + 1 = 8 = 2</a:t>
            </a:r>
            <a:r>
              <a:rPr lang="en-US" b="1" baseline="30000" dirty="0" smtClean="0">
                <a:latin typeface="Arial" pitchFamily="34" charset="0"/>
                <a:cs typeface="Arial" pitchFamily="34" charset="0"/>
              </a:rPr>
              <a:t>3 </a:t>
            </a:r>
            <a:endParaRPr lang="pl-P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19</a:t>
            </a:fld>
            <a:endParaRPr lang="pl-PL"/>
          </a:p>
        </p:txBody>
      </p:sp>
      <p:sp>
        <p:nvSpPr>
          <p:cNvPr id="24" name="Prostokąt 23"/>
          <p:cNvSpPr/>
          <p:nvPr/>
        </p:nvSpPr>
        <p:spPr>
          <a:xfrm>
            <a:off x="0" y="0"/>
            <a:ext cx="1452642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Przykład 2</a:t>
            </a:r>
          </a:p>
        </p:txBody>
      </p:sp>
    </p:spTree>
    <p:extLst>
      <p:ext uri="{BB962C8B-B14F-4D97-AF65-F5344CB8AC3E}">
        <p14:creationId xmlns:p14="http://schemas.microsoft.com/office/powerpoint/2010/main" val="176738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4"/>
          <p:cNvGrpSpPr/>
          <p:nvPr/>
        </p:nvGrpSpPr>
        <p:grpSpPr>
          <a:xfrm>
            <a:off x="7429520" y="2428868"/>
            <a:ext cx="342900" cy="685800"/>
            <a:chOff x="3314700" y="658813"/>
            <a:chExt cx="342900" cy="685800"/>
          </a:xfrm>
        </p:grpSpPr>
        <p:sp>
          <p:nvSpPr>
            <p:cNvPr id="19461" name="AutoShape 5"/>
            <p:cNvSpPr>
              <a:spLocks/>
            </p:cNvSpPr>
            <p:nvPr/>
          </p:nvSpPr>
          <p:spPr bwMode="auto">
            <a:xfrm>
              <a:off x="3543300" y="658813"/>
              <a:ext cx="114300" cy="685800"/>
            </a:xfrm>
            <a:prstGeom prst="righ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9463" name="AutoShape 7"/>
            <p:cNvSpPr>
              <a:spLocks/>
            </p:cNvSpPr>
            <p:nvPr/>
          </p:nvSpPr>
          <p:spPr bwMode="auto">
            <a:xfrm>
              <a:off x="3314700" y="658813"/>
              <a:ext cx="114300" cy="685800"/>
            </a:xfrm>
            <a:prstGeom prst="lef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142844" y="311000"/>
            <a:ext cx="871543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Trójkąt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Pascal’a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1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	1	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1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1		2		1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1		3	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1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1		4		6		4		1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142844" y="4500570"/>
            <a:ext cx="864396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n	</a:t>
            </a:r>
            <a:r>
              <a:rPr kumimoji="0" lang="pl-PL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               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pl-PL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(a – b)</a:t>
            </a:r>
            <a:r>
              <a:rPr kumimoji="0" lang="en-US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=  	      a</a:t>
            </a:r>
            <a:r>
              <a:rPr kumimoji="0" lang="en-US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+             a</a:t>
            </a:r>
            <a:r>
              <a:rPr kumimoji="0" lang="en-US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n-1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b + .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. +           a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kumimoji="0" lang="en-US" sz="14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-1 </a:t>
            </a:r>
            <a:r>
              <a:rPr kumimoji="0" lang="pl-PL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+     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kumimoji="0" lang="en-US" sz="14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0	</a:t>
            </a:r>
            <a:r>
              <a:rPr kumimoji="0" lang="pl-PL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1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    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n-1	</a:t>
            </a:r>
            <a:r>
              <a:rPr kumimoji="0" lang="pl-PL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357158" y="3786190"/>
            <a:ext cx="321471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n  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n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(a – b)</a:t>
            </a:r>
            <a:r>
              <a:rPr kumimoji="0" lang="en-US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=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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a</a:t>
            </a:r>
            <a:r>
              <a:rPr kumimoji="0" lang="en-US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n-</a:t>
            </a:r>
            <a:r>
              <a:rPr kumimoji="0" lang="en-US" sz="14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b</a:t>
            </a:r>
            <a:r>
              <a:rPr kumimoji="0" lang="en-US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i=0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   i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5072066" y="3571876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Dwumian 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Newton’a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pl-PL" dirty="0"/>
          </a:p>
        </p:txBody>
      </p:sp>
      <p:grpSp>
        <p:nvGrpSpPr>
          <p:cNvPr id="3" name="Grupa 16"/>
          <p:cNvGrpSpPr/>
          <p:nvPr/>
        </p:nvGrpSpPr>
        <p:grpSpPr>
          <a:xfrm>
            <a:off x="571472" y="2428868"/>
            <a:ext cx="342900" cy="685800"/>
            <a:chOff x="3314700" y="658813"/>
            <a:chExt cx="342900" cy="685800"/>
          </a:xfrm>
        </p:grpSpPr>
        <p:sp>
          <p:nvSpPr>
            <p:cNvPr id="18" name="AutoShape 5"/>
            <p:cNvSpPr>
              <a:spLocks/>
            </p:cNvSpPr>
            <p:nvPr/>
          </p:nvSpPr>
          <p:spPr bwMode="auto">
            <a:xfrm>
              <a:off x="3543300" y="658813"/>
              <a:ext cx="114300" cy="685800"/>
            </a:xfrm>
            <a:prstGeom prst="righ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9" name="AutoShape 7"/>
            <p:cNvSpPr>
              <a:spLocks/>
            </p:cNvSpPr>
            <p:nvPr/>
          </p:nvSpPr>
          <p:spPr bwMode="auto">
            <a:xfrm>
              <a:off x="3314700" y="658813"/>
              <a:ext cx="114300" cy="685800"/>
            </a:xfrm>
            <a:prstGeom prst="lef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grpSp>
        <p:nvGrpSpPr>
          <p:cNvPr id="4" name="Grupa 19"/>
          <p:cNvGrpSpPr/>
          <p:nvPr/>
        </p:nvGrpSpPr>
        <p:grpSpPr>
          <a:xfrm>
            <a:off x="3786182" y="2357430"/>
            <a:ext cx="342900" cy="685800"/>
            <a:chOff x="3314700" y="658813"/>
            <a:chExt cx="342900" cy="685800"/>
          </a:xfrm>
        </p:grpSpPr>
        <p:sp>
          <p:nvSpPr>
            <p:cNvPr id="21" name="AutoShape 5"/>
            <p:cNvSpPr>
              <a:spLocks/>
            </p:cNvSpPr>
            <p:nvPr/>
          </p:nvSpPr>
          <p:spPr bwMode="auto">
            <a:xfrm>
              <a:off x="3543300" y="658813"/>
              <a:ext cx="114300" cy="685800"/>
            </a:xfrm>
            <a:prstGeom prst="righ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2" name="AutoShape 7"/>
            <p:cNvSpPr>
              <a:spLocks/>
            </p:cNvSpPr>
            <p:nvPr/>
          </p:nvSpPr>
          <p:spPr bwMode="auto">
            <a:xfrm>
              <a:off x="3314700" y="658813"/>
              <a:ext cx="114300" cy="685800"/>
            </a:xfrm>
            <a:prstGeom prst="lef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grpSp>
        <p:nvGrpSpPr>
          <p:cNvPr id="5" name="Grupa 22"/>
          <p:cNvGrpSpPr/>
          <p:nvPr/>
        </p:nvGrpSpPr>
        <p:grpSpPr>
          <a:xfrm>
            <a:off x="5643570" y="2428868"/>
            <a:ext cx="342900" cy="685800"/>
            <a:chOff x="3314700" y="658813"/>
            <a:chExt cx="342900" cy="685800"/>
          </a:xfrm>
        </p:grpSpPr>
        <p:sp>
          <p:nvSpPr>
            <p:cNvPr id="24" name="AutoShape 5"/>
            <p:cNvSpPr>
              <a:spLocks/>
            </p:cNvSpPr>
            <p:nvPr/>
          </p:nvSpPr>
          <p:spPr bwMode="auto">
            <a:xfrm>
              <a:off x="3543300" y="658813"/>
              <a:ext cx="114300" cy="685800"/>
            </a:xfrm>
            <a:prstGeom prst="righ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5" name="AutoShape 7"/>
            <p:cNvSpPr>
              <a:spLocks/>
            </p:cNvSpPr>
            <p:nvPr/>
          </p:nvSpPr>
          <p:spPr bwMode="auto">
            <a:xfrm>
              <a:off x="3314700" y="658813"/>
              <a:ext cx="114300" cy="685800"/>
            </a:xfrm>
            <a:prstGeom prst="lef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grpSp>
        <p:nvGrpSpPr>
          <p:cNvPr id="6" name="Grupa 25"/>
          <p:cNvGrpSpPr/>
          <p:nvPr/>
        </p:nvGrpSpPr>
        <p:grpSpPr>
          <a:xfrm>
            <a:off x="1928794" y="2357430"/>
            <a:ext cx="342900" cy="685800"/>
            <a:chOff x="3314700" y="658813"/>
            <a:chExt cx="342900" cy="685800"/>
          </a:xfrm>
        </p:grpSpPr>
        <p:sp>
          <p:nvSpPr>
            <p:cNvPr id="27" name="AutoShape 5"/>
            <p:cNvSpPr>
              <a:spLocks/>
            </p:cNvSpPr>
            <p:nvPr/>
          </p:nvSpPr>
          <p:spPr bwMode="auto">
            <a:xfrm>
              <a:off x="3543300" y="658813"/>
              <a:ext cx="114300" cy="685800"/>
            </a:xfrm>
            <a:prstGeom prst="righ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8" name="AutoShape 7"/>
            <p:cNvSpPr>
              <a:spLocks/>
            </p:cNvSpPr>
            <p:nvPr/>
          </p:nvSpPr>
          <p:spPr bwMode="auto">
            <a:xfrm>
              <a:off x="3314700" y="658813"/>
              <a:ext cx="114300" cy="685800"/>
            </a:xfrm>
            <a:prstGeom prst="lef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grpSp>
        <p:nvGrpSpPr>
          <p:cNvPr id="7" name="Grupa 28"/>
          <p:cNvGrpSpPr/>
          <p:nvPr/>
        </p:nvGrpSpPr>
        <p:grpSpPr>
          <a:xfrm>
            <a:off x="1857356" y="3857628"/>
            <a:ext cx="342900" cy="685800"/>
            <a:chOff x="3314700" y="658813"/>
            <a:chExt cx="342900" cy="685800"/>
          </a:xfrm>
        </p:grpSpPr>
        <p:sp>
          <p:nvSpPr>
            <p:cNvPr id="30" name="AutoShape 5"/>
            <p:cNvSpPr>
              <a:spLocks/>
            </p:cNvSpPr>
            <p:nvPr/>
          </p:nvSpPr>
          <p:spPr bwMode="auto">
            <a:xfrm>
              <a:off x="3543300" y="658813"/>
              <a:ext cx="114300" cy="685800"/>
            </a:xfrm>
            <a:prstGeom prst="righ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1" name="AutoShape 7"/>
            <p:cNvSpPr>
              <a:spLocks/>
            </p:cNvSpPr>
            <p:nvPr/>
          </p:nvSpPr>
          <p:spPr bwMode="auto">
            <a:xfrm>
              <a:off x="3314700" y="658813"/>
              <a:ext cx="114300" cy="685800"/>
            </a:xfrm>
            <a:prstGeom prst="lef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grpSp>
        <p:nvGrpSpPr>
          <p:cNvPr id="8" name="Grupa 31"/>
          <p:cNvGrpSpPr/>
          <p:nvPr/>
        </p:nvGrpSpPr>
        <p:grpSpPr>
          <a:xfrm>
            <a:off x="3857620" y="5072074"/>
            <a:ext cx="342900" cy="685800"/>
            <a:chOff x="3314700" y="658813"/>
            <a:chExt cx="342900" cy="685800"/>
          </a:xfrm>
        </p:grpSpPr>
        <p:sp>
          <p:nvSpPr>
            <p:cNvPr id="33" name="AutoShape 5"/>
            <p:cNvSpPr>
              <a:spLocks/>
            </p:cNvSpPr>
            <p:nvPr/>
          </p:nvSpPr>
          <p:spPr bwMode="auto">
            <a:xfrm>
              <a:off x="3543300" y="658813"/>
              <a:ext cx="114300" cy="685800"/>
            </a:xfrm>
            <a:prstGeom prst="righ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4" name="AutoShape 7"/>
            <p:cNvSpPr>
              <a:spLocks/>
            </p:cNvSpPr>
            <p:nvPr/>
          </p:nvSpPr>
          <p:spPr bwMode="auto">
            <a:xfrm>
              <a:off x="3314700" y="658813"/>
              <a:ext cx="114300" cy="685800"/>
            </a:xfrm>
            <a:prstGeom prst="lef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grpSp>
        <p:nvGrpSpPr>
          <p:cNvPr id="9" name="Grupa 34"/>
          <p:cNvGrpSpPr/>
          <p:nvPr/>
        </p:nvGrpSpPr>
        <p:grpSpPr>
          <a:xfrm>
            <a:off x="5072066" y="5072074"/>
            <a:ext cx="342900" cy="685800"/>
            <a:chOff x="3314700" y="658813"/>
            <a:chExt cx="342900" cy="685800"/>
          </a:xfrm>
        </p:grpSpPr>
        <p:sp>
          <p:nvSpPr>
            <p:cNvPr id="36" name="AutoShape 5"/>
            <p:cNvSpPr>
              <a:spLocks/>
            </p:cNvSpPr>
            <p:nvPr/>
          </p:nvSpPr>
          <p:spPr bwMode="auto">
            <a:xfrm>
              <a:off x="3543300" y="658813"/>
              <a:ext cx="114300" cy="685800"/>
            </a:xfrm>
            <a:prstGeom prst="righ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7" name="AutoShape 7"/>
            <p:cNvSpPr>
              <a:spLocks/>
            </p:cNvSpPr>
            <p:nvPr/>
          </p:nvSpPr>
          <p:spPr bwMode="auto">
            <a:xfrm>
              <a:off x="3314700" y="658813"/>
              <a:ext cx="114300" cy="685800"/>
            </a:xfrm>
            <a:prstGeom prst="lef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grpSp>
        <p:nvGrpSpPr>
          <p:cNvPr id="10" name="Grupa 37"/>
          <p:cNvGrpSpPr/>
          <p:nvPr/>
        </p:nvGrpSpPr>
        <p:grpSpPr>
          <a:xfrm>
            <a:off x="2214546" y="5072074"/>
            <a:ext cx="342900" cy="685800"/>
            <a:chOff x="3314700" y="658813"/>
            <a:chExt cx="342900" cy="685800"/>
          </a:xfrm>
        </p:grpSpPr>
        <p:sp>
          <p:nvSpPr>
            <p:cNvPr id="39" name="AutoShape 5"/>
            <p:cNvSpPr>
              <a:spLocks/>
            </p:cNvSpPr>
            <p:nvPr/>
          </p:nvSpPr>
          <p:spPr bwMode="auto">
            <a:xfrm>
              <a:off x="3543300" y="658813"/>
              <a:ext cx="114300" cy="685800"/>
            </a:xfrm>
            <a:prstGeom prst="righ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0" name="AutoShape 7"/>
            <p:cNvSpPr>
              <a:spLocks/>
            </p:cNvSpPr>
            <p:nvPr/>
          </p:nvSpPr>
          <p:spPr bwMode="auto">
            <a:xfrm>
              <a:off x="3314700" y="658813"/>
              <a:ext cx="114300" cy="685800"/>
            </a:xfrm>
            <a:prstGeom prst="lef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grpSp>
        <p:nvGrpSpPr>
          <p:cNvPr id="11" name="Grupa 40"/>
          <p:cNvGrpSpPr/>
          <p:nvPr/>
        </p:nvGrpSpPr>
        <p:grpSpPr>
          <a:xfrm>
            <a:off x="1000100" y="5072074"/>
            <a:ext cx="342900" cy="685800"/>
            <a:chOff x="3314700" y="658813"/>
            <a:chExt cx="342900" cy="685800"/>
          </a:xfrm>
        </p:grpSpPr>
        <p:sp>
          <p:nvSpPr>
            <p:cNvPr id="42" name="AutoShape 5"/>
            <p:cNvSpPr>
              <a:spLocks/>
            </p:cNvSpPr>
            <p:nvPr/>
          </p:nvSpPr>
          <p:spPr bwMode="auto">
            <a:xfrm>
              <a:off x="3543300" y="658813"/>
              <a:ext cx="114300" cy="685800"/>
            </a:xfrm>
            <a:prstGeom prst="righ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3" name="AutoShape 7"/>
            <p:cNvSpPr>
              <a:spLocks/>
            </p:cNvSpPr>
            <p:nvPr/>
          </p:nvSpPr>
          <p:spPr bwMode="auto">
            <a:xfrm>
              <a:off x="3314700" y="658813"/>
              <a:ext cx="114300" cy="685800"/>
            </a:xfrm>
            <a:prstGeom prst="lef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sp>
        <p:nvSpPr>
          <p:cNvPr id="38" name="Symbol zastępczy numeru slajdu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1874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20</a:t>
            </a:fld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366271" y="303027"/>
            <a:ext cx="8291264" cy="6036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Ciąg arytmetyczny</a:t>
            </a:r>
            <a:r>
              <a:rPr lang="pl-PL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a</a:t>
            </a:r>
            <a:r>
              <a:rPr lang="pl-PL" sz="2000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l-PL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</a:t>
            </a:r>
            <a:r>
              <a:rPr lang="pl-PL" sz="2000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l-PL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,….,</a:t>
            </a:r>
            <a:r>
              <a:rPr lang="pl-PL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l-PL" sz="2000" baseline="-25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,….</a:t>
            </a:r>
            <a:r>
              <a:rPr lang="pl-PL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l-PL" sz="2000" baseline="-25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b="1" baseline="-25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a</a:t>
            </a:r>
            <a:r>
              <a:rPr lang="en-US" sz="20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i-1   =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</a:t>
            </a:r>
            <a:r>
              <a:rPr lang="en-US" sz="20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i+1 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b="1" baseline="-25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pl-PL" sz="2000" baseline="-25000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aseline="-25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2000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=</a:t>
            </a:r>
            <a:r>
              <a:rPr lang="en-US" sz="2000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baseline="-25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a</a:t>
            </a:r>
            <a:r>
              <a:rPr lang="en-US" sz="2000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i-1   ; 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</a:t>
            </a:r>
            <a:r>
              <a:rPr lang="en-US" sz="2000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a</a:t>
            </a:r>
            <a:r>
              <a:rPr lang="en-US" sz="2000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d  ; a</a:t>
            </a:r>
            <a:r>
              <a:rPr lang="en-US" sz="2000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a</a:t>
            </a:r>
            <a:r>
              <a:rPr lang="en-US" sz="2000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d  = a</a:t>
            </a:r>
            <a:r>
              <a:rPr lang="en-US" sz="2000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+ 2d  </a:t>
            </a:r>
            <a:r>
              <a:rPr lang="en-US" sz="2000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…..</a:t>
            </a:r>
            <a:r>
              <a:rPr lang="en-US" sz="2000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44958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a</a:t>
            </a:r>
            <a:r>
              <a:rPr lang="en-US" sz="2000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(n-1)d  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Ciąg geometryczny</a:t>
            </a:r>
            <a:r>
              <a:rPr lang="pl-PL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</a:t>
            </a:r>
            <a:r>
              <a:rPr lang="pl-PL" sz="2000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l-PL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</a:t>
            </a:r>
            <a:r>
              <a:rPr lang="pl-PL" sz="2000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l-PL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,….,</a:t>
            </a:r>
            <a:r>
              <a:rPr lang="pl-PL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l-PL" sz="2000" baseline="-25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,….</a:t>
            </a:r>
            <a:r>
              <a:rPr lang="pl-PL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l-PL" sz="2000" baseline="-25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000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b="1" baseline="-25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a</a:t>
            </a:r>
            <a:r>
              <a:rPr lang="en-US" sz="20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i-1   =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</a:t>
            </a:r>
            <a:r>
              <a:rPr lang="en-US" sz="20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i+1 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b="1" baseline="-25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pl-PL" sz="2000" baseline="-25000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aseline="-25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2000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 =</a:t>
            </a:r>
            <a:r>
              <a:rPr lang="en-US" sz="2000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baseline="-25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a</a:t>
            </a:r>
            <a:r>
              <a:rPr lang="en-US" sz="2000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i-1 ; 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</a:t>
            </a:r>
            <a:r>
              <a:rPr lang="en-US" sz="2000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a</a:t>
            </a:r>
            <a:r>
              <a:rPr lang="en-US" sz="2000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d  ; a</a:t>
            </a:r>
            <a:r>
              <a:rPr lang="en-US" sz="2000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a</a:t>
            </a:r>
            <a:r>
              <a:rPr lang="en-US" sz="2000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d  = a</a:t>
            </a:r>
            <a:r>
              <a:rPr lang="en-US" sz="2000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d</a:t>
            </a:r>
            <a:r>
              <a:rPr lang="en-US" sz="2000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…..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44958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a</a:t>
            </a:r>
            <a:r>
              <a:rPr lang="en-US" sz="2000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d</a:t>
            </a:r>
            <a:r>
              <a:rPr lang="en-US" sz="2000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(n-1)</a:t>
            </a:r>
            <a:endParaRPr lang="pl-P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201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Obraz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90" y="783430"/>
            <a:ext cx="6030019" cy="529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42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22</a:t>
            </a:fld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251520" y="116632"/>
            <a:ext cx="79928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=q	,	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	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	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 = 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qq	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600" b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pl-PL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600" b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pl-PL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600" b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pl-PL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. . . . . . . </a:t>
            </a:r>
            <a:endParaRPr lang="pl-PL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600" b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endParaRPr lang="pl-PL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0" y="1872188"/>
            <a:ext cx="7200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+…+a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 + 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600" b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600" b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+…..+ 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600" b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endParaRPr lang="pl-PL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 + 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600" b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600" b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+…..+ 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600" b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endParaRPr lang="pl-PL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 + 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600" b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600" b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+…..+ 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600" b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/q</a:t>
            </a:r>
            <a:endParaRPr lang="pl-PL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q= 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 + 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600" b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600" b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600" b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+…..+ a</a:t>
            </a:r>
            <a:r>
              <a:rPr lang="en-US" sz="1600" b="1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600" b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pl-PL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724128" y="4461857"/>
            <a:ext cx="2273379" cy="1894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6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600" b="1" baseline="-25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 + a</a:t>
            </a:r>
            <a:r>
              <a:rPr lang="en-US" sz="1600" b="1" baseline="-25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S</a:t>
            </a:r>
            <a:r>
              <a:rPr lang="en-US" sz="1600" b="1" baseline="-25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a</a:t>
            </a:r>
            <a:r>
              <a:rPr lang="en-US" sz="1600" b="1" baseline="-25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600" b="1" baseline="30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pl-PL" sz="12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6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600" b="1" baseline="-25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 - S</a:t>
            </a:r>
            <a:r>
              <a:rPr lang="en-US" sz="1600" b="1" baseline="-25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a</a:t>
            </a:r>
            <a:r>
              <a:rPr lang="en-US" sz="1600" b="1" baseline="-25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600" b="1" baseline="30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a</a:t>
            </a:r>
            <a:r>
              <a:rPr lang="en-US" sz="1600" b="1" baseline="-25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l-PL" sz="12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6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600" b="1" baseline="-25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(q – 1) = a</a:t>
            </a:r>
            <a:r>
              <a:rPr lang="en-US" sz="1600" b="1" baseline="-25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1(</a:t>
            </a:r>
            <a:r>
              <a:rPr lang="en-US" sz="16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600" b="1" baseline="30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1) </a:t>
            </a:r>
            <a:endParaRPr lang="pl-PL" sz="12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6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600" b="1" baseline="-25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(q – 1) = a</a:t>
            </a:r>
            <a:r>
              <a:rPr lang="en-US" sz="1600" b="1" baseline="-25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1(</a:t>
            </a:r>
            <a:r>
              <a:rPr lang="en-US" sz="16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600" b="1" baseline="30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1) </a:t>
            </a:r>
            <a:endParaRPr lang="pl-PL" sz="12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6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600" b="1" baseline="-25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a</a:t>
            </a:r>
            <a:r>
              <a:rPr lang="en-US" sz="1600" b="1" baseline="-25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1(</a:t>
            </a:r>
            <a:r>
              <a:rPr lang="en-US" sz="16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600" b="1" baseline="30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1)/(q – 1)  </a:t>
            </a:r>
            <a:endParaRPr lang="pl-PL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AutoShape 7"/>
          <p:cNvSpPr>
            <a:spLocks/>
          </p:cNvSpPr>
          <p:nvPr/>
        </p:nvSpPr>
        <p:spPr bwMode="auto">
          <a:xfrm rot="16200000">
            <a:off x="3221460" y="2909971"/>
            <a:ext cx="138112" cy="3341687"/>
          </a:xfrm>
          <a:prstGeom prst="leftBrace">
            <a:avLst>
              <a:gd name="adj1" fmla="val 201629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-468560" y="4161725"/>
            <a:ext cx="58195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kumimoji="0" lang="en-US" alt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kumimoji="0" lang="en-US" alt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 + a</a:t>
            </a:r>
            <a:r>
              <a:rPr kumimoji="0" lang="en-US" alt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a</a:t>
            </a:r>
            <a:r>
              <a:rPr kumimoji="0" lang="en-US" alt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a</a:t>
            </a:r>
            <a:r>
              <a:rPr kumimoji="0" lang="en-US" alt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 + a</a:t>
            </a:r>
            <a:r>
              <a:rPr kumimoji="0" lang="en-US" alt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</a:t>
            </a:r>
            <a:r>
              <a:rPr kumimoji="0" lang="en-US" alt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 a</a:t>
            </a:r>
            <a:r>
              <a:rPr kumimoji="0" lang="en-US" alt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</a:t>
            </a:r>
            <a:r>
              <a:rPr kumimoji="0" lang="en-US" alt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 </a:t>
            </a:r>
            <a:r>
              <a:rPr kumimoji="0" lang="en-US" alt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a</a:t>
            </a:r>
            <a:r>
              <a:rPr kumimoji="0" lang="en-US" alt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</a:t>
            </a:r>
            <a:r>
              <a:rPr kumimoji="0" lang="en-US" alt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kumimoji="0" lang="en-US" alt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+…..+ q</a:t>
            </a:r>
            <a:r>
              <a:rPr kumimoji="0" lang="en-US" alt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n-1</a:t>
            </a:r>
            <a:r>
              <a:rPr kumimoji="0" lang="en-US" alt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 a</a:t>
            </a:r>
            <a:r>
              <a:rPr kumimoji="0" lang="en-US" alt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</a:t>
            </a:r>
            <a:r>
              <a:rPr kumimoji="0" lang="en-US" alt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endParaRPr kumimoji="0" lang="pl-PL" altLang="pl-PL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600" b="1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altLang="pl-PL" sz="1600" b="1" dirty="0" smtClean="0"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         </a:t>
            </a:r>
            <a:r>
              <a:rPr kumimoji="0" lang="en-US" alt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kumimoji="0" lang="en-US" alt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endParaRPr kumimoji="0" lang="en-US" alt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37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23</a:t>
            </a:fld>
            <a:endParaRPr lang="pl-PL"/>
          </a:p>
        </p:txBody>
      </p:sp>
      <p:sp>
        <p:nvSpPr>
          <p:cNvPr id="210945" name="Rectangle 1"/>
          <p:cNvSpPr>
            <a:spLocks noChangeArrowheads="1"/>
          </p:cNvSpPr>
          <p:nvPr/>
        </p:nvSpPr>
        <p:spPr bwMode="auto">
          <a:xfrm>
            <a:off x="142844" y="785794"/>
            <a:ext cx="9001156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</a:t>
            </a:r>
            <a:r>
              <a:rPr kumimoji="0" lang="en-US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=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4a</a:t>
            </a:r>
            <a:r>
              <a:rPr kumimoji="0" lang="en-US" sz="28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</a:t>
            </a:r>
            <a:r>
              <a:rPr kumimoji="0" lang="en-US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-1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+ 3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;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</a:t>
            </a:r>
            <a:r>
              <a:rPr kumimoji="0" lang="en-US" sz="24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= 3	;; 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</a:t>
            </a:r>
            <a:r>
              <a:rPr kumimoji="0" lang="en-US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=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4</a:t>
            </a:r>
            <a:r>
              <a:rPr kumimoji="0" lang="en-US" sz="28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n+1</a:t>
            </a:r>
            <a:r>
              <a:rPr kumimoji="0" lang="en-US" sz="28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-1  ;;  a</a:t>
            </a:r>
            <a:r>
              <a:rPr kumimoji="0" lang="en-US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= 4</a:t>
            </a:r>
            <a:r>
              <a:rPr kumimoji="0" lang="pl-PL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</a:t>
            </a:r>
            <a:r>
              <a:rPr kumimoji="0" lang="en-US" sz="28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2n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-1</a:t>
            </a:r>
            <a:endParaRPr kumimoji="0" lang="pl-PL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</a:t>
            </a:r>
            <a:endParaRPr kumimoji="0" 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kumimoji="0" lang="en-US" sz="24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= 3,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kumimoji="0" lang="en-US" sz="24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= 15, 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kumimoji="0" lang="en-US" sz="24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= 63, . . .</a:t>
            </a:r>
            <a:endParaRPr kumimoji="0" lang="pl-P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kumimoji="0" lang="de-DE" sz="2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= </a:t>
            </a:r>
            <a:r>
              <a:rPr kumimoji="0" lang="de-DE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4a</a:t>
            </a:r>
            <a:r>
              <a:rPr kumimoji="0" lang="de-DE" sz="24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de-DE" sz="2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-1</a:t>
            </a: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+ 3  </a:t>
            </a:r>
            <a:endParaRPr kumimoji="0" lang="pl-P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kumimoji="0" lang="de-DE" sz="2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= 4(</a:t>
            </a:r>
            <a:r>
              <a:rPr kumimoji="0" lang="de-DE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4a</a:t>
            </a:r>
            <a:r>
              <a:rPr kumimoji="0" lang="de-DE" sz="24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de-DE" sz="2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-2</a:t>
            </a: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+ 3)  + 3  = </a:t>
            </a:r>
            <a:r>
              <a:rPr kumimoji="0" lang="de-DE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4</a:t>
            </a:r>
            <a:r>
              <a:rPr kumimoji="0" lang="de-DE" sz="24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de-DE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kumimoji="0" lang="de-DE" sz="24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de-DE" sz="2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-2</a:t>
            </a: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+ 4</a:t>
            </a:r>
            <a:r>
              <a:rPr kumimoji="0" lang="de-DE" sz="2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3 + 4</a:t>
            </a:r>
            <a:r>
              <a:rPr kumimoji="0" lang="de-DE" sz="2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0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3</a:t>
            </a:r>
            <a:endParaRPr kumimoji="0" lang="pl-P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kumimoji="0" lang="de-DE" sz="2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= 4(4(</a:t>
            </a:r>
            <a:r>
              <a:rPr kumimoji="0" lang="de-DE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4a</a:t>
            </a:r>
            <a:r>
              <a:rPr kumimoji="0" lang="de-DE" sz="24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de-DE" sz="2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-3</a:t>
            </a: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+ 3)  + 3)  + 3  = </a:t>
            </a:r>
            <a:r>
              <a:rPr kumimoji="0" lang="de-DE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4</a:t>
            </a:r>
            <a:r>
              <a:rPr kumimoji="0" lang="de-DE" sz="24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kumimoji="0" lang="de-DE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kumimoji="0" lang="de-DE" sz="24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de-DE" sz="2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-3</a:t>
            </a: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+ 4</a:t>
            </a:r>
            <a:r>
              <a:rPr kumimoji="0" lang="de-DE" sz="2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3 + 4</a:t>
            </a:r>
            <a:r>
              <a:rPr kumimoji="0" lang="de-DE" sz="2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3 + 4</a:t>
            </a:r>
            <a:r>
              <a:rPr kumimoji="0" lang="de-DE" sz="2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0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3</a:t>
            </a:r>
            <a:endParaRPr kumimoji="0" 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……………………………………………</a:t>
            </a:r>
            <a:endParaRPr kumimoji="0" lang="pl-P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kumimoji="0" lang="de-DE" sz="2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= </a:t>
            </a:r>
            <a:r>
              <a:rPr kumimoji="0" lang="de-DE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4</a:t>
            </a:r>
            <a:r>
              <a:rPr kumimoji="0" lang="de-DE" sz="24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de-DE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kumimoji="0" lang="de-DE" sz="24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0</a:t>
            </a: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+ </a:t>
            </a:r>
            <a:r>
              <a:rPr kumimoji="0" lang="de-DE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4</a:t>
            </a:r>
            <a:r>
              <a:rPr kumimoji="0" lang="de-DE" sz="24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de-DE" sz="2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-1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3 + …+ 4</a:t>
            </a:r>
            <a:r>
              <a:rPr kumimoji="0" lang="de-DE" sz="2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3 + 4</a:t>
            </a:r>
            <a:r>
              <a:rPr kumimoji="0" lang="de-DE" sz="2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3 + 4</a:t>
            </a:r>
            <a:r>
              <a:rPr kumimoji="0" lang="de-DE" sz="2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0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3</a:t>
            </a:r>
            <a:endParaRPr kumimoji="0" lang="pl-P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kumimoji="0" lang="de-DE" sz="2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= 3(</a:t>
            </a:r>
            <a:r>
              <a:rPr kumimoji="0" lang="de-DE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4</a:t>
            </a:r>
            <a:r>
              <a:rPr kumimoji="0" lang="de-DE" sz="24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+ </a:t>
            </a:r>
            <a:r>
              <a:rPr kumimoji="0" lang="de-DE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4</a:t>
            </a:r>
            <a:r>
              <a:rPr kumimoji="0" lang="de-DE" sz="24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de-DE" sz="2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-1</a:t>
            </a: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+ …+ 4</a:t>
            </a:r>
            <a:r>
              <a:rPr kumimoji="0" lang="de-DE" sz="2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+ 4</a:t>
            </a:r>
            <a:r>
              <a:rPr kumimoji="0" lang="de-DE" sz="2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</a:t>
            </a: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+ 4</a:t>
            </a:r>
            <a:r>
              <a:rPr kumimoji="0" lang="de-DE" sz="2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0</a:t>
            </a: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 = 3(1-</a:t>
            </a:r>
            <a:r>
              <a:rPr kumimoji="0" lang="de-DE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4</a:t>
            </a:r>
            <a:r>
              <a:rPr kumimoji="0" lang="de-DE" sz="24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n+1</a:t>
            </a: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)/(1-4) =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 </a:t>
            </a:r>
            <a:r>
              <a:rPr lang="de-DE" sz="2800" b="1" dirty="0" err="1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4</a:t>
            </a:r>
            <a:r>
              <a:rPr lang="de-DE" sz="2800" b="1" baseline="30000" dirty="0" err="1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n+1</a:t>
            </a:r>
            <a:r>
              <a:rPr lang="de-DE" sz="2800" b="1" baseline="30000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de-DE" sz="28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-1 </a:t>
            </a:r>
            <a:endParaRPr kumimoji="0" lang="pl-PL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0"/>
            <a:ext cx="1837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a</a:t>
            </a:r>
            <a:r>
              <a:rPr lang="en-US" sz="2000" b="1" baseline="-30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n</a:t>
            </a:r>
            <a:r>
              <a:rPr lang="en-US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= </a:t>
            </a:r>
            <a:r>
              <a:rPr lang="en-US" sz="2000" b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4a</a:t>
            </a:r>
            <a:r>
              <a:rPr lang="en-US" sz="2000" b="1" baseline="-300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n</a:t>
            </a:r>
            <a:r>
              <a:rPr lang="en-US" sz="2000" b="1" baseline="-30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-1</a:t>
            </a:r>
            <a:r>
              <a:rPr lang="en-US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+ 3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lang="en-US" sz="2000" dirty="0"/>
          </a:p>
        </p:txBody>
      </p:sp>
      <p:sp>
        <p:nvSpPr>
          <p:cNvPr id="5" name="Prostokąt 4"/>
          <p:cNvSpPr/>
          <p:nvPr/>
        </p:nvSpPr>
        <p:spPr>
          <a:xfrm>
            <a:off x="2143108" y="0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a</a:t>
            </a:r>
            <a:r>
              <a:rPr lang="en-US" sz="2000" b="1" baseline="-30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n </a:t>
            </a:r>
            <a:r>
              <a:rPr lang="de-DE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=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 </a:t>
            </a:r>
            <a:r>
              <a:rPr lang="de-DE" sz="2000" b="1" dirty="0" err="1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4</a:t>
            </a:r>
            <a:r>
              <a:rPr lang="de-DE" sz="2000" b="1" baseline="30000" dirty="0" err="1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n+1</a:t>
            </a:r>
            <a:r>
              <a:rPr lang="de-DE" sz="2000" b="1" baseline="30000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de-DE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-1 </a:t>
            </a:r>
            <a:endParaRPr lang="en-US" sz="2000" dirty="0"/>
          </a:p>
        </p:txBody>
      </p:sp>
      <p:cxnSp>
        <p:nvCxnSpPr>
          <p:cNvPr id="7" name="Łącznik prosty 6"/>
          <p:cNvCxnSpPr/>
          <p:nvPr/>
        </p:nvCxnSpPr>
        <p:spPr>
          <a:xfrm>
            <a:off x="0" y="500042"/>
            <a:ext cx="3643306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286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835818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Wyznaczanie postaci zwartej - Metoda przez podstawiani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6143644"/>
            <a:ext cx="76438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Zatem	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sz="20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	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sz="20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1	; </a:t>
            </a:r>
            <a:r>
              <a:rPr kumimoji="0" lang="pl-PL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n&gt;1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2143116"/>
            <a:ext cx="7929618" cy="29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 a</a:t>
            </a:r>
            <a:r>
              <a:rPr kumimoji="0" lang="en-US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2(2 a</a:t>
            </a:r>
            <a:r>
              <a:rPr kumimoji="0" lang="en-US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n-2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+ 1) + 1 = 2</a:t>
            </a:r>
            <a:r>
              <a:rPr kumimoji="0" lang="en-US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</a:t>
            </a:r>
            <a:r>
              <a:rPr kumimoji="0" lang="en-US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n-2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+ 2 + 1  =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     = 2</a:t>
            </a:r>
            <a:r>
              <a:rPr kumimoji="0" lang="en-US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(2 a</a:t>
            </a:r>
            <a:r>
              <a:rPr kumimoji="0" lang="en-US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n-3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+ 1) + 2 + 1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en-US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-3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+ 2</a:t>
            </a:r>
            <a:r>
              <a:rPr kumimoji="0" lang="en-US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+ 2</a:t>
            </a:r>
            <a:r>
              <a:rPr kumimoji="0" lang="en-US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+ 2</a:t>
            </a:r>
            <a:r>
              <a:rPr kumimoji="0" lang="en-US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.  .  .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     =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n-k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k-1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k-2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 ... + 2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	  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 ... + 2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1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0" y="357166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Dany jest ciąg liczbowy: 	1 , 2 , 3 , 7 , 5 . 31 . ... ,  który opisuje zależność rekurencyjna,  </a:t>
            </a:r>
            <a:r>
              <a:rPr lang="pl-PL" i="1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pl-PL" i="1" baseline="-250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i="1" dirty="0" err="1" smtClean="0">
                <a:latin typeface="Arial" pitchFamily="34" charset="0"/>
                <a:cs typeface="Arial" pitchFamily="34" charset="0"/>
              </a:rPr>
              <a:t>=1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 ,   </a:t>
            </a:r>
            <a:r>
              <a:rPr lang="pl-PL" i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pl-PL" i="1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l-PL" i="1" dirty="0" smtClean="0">
                <a:latin typeface="Arial" pitchFamily="34" charset="0"/>
                <a:cs typeface="Arial" pitchFamily="34" charset="0"/>
              </a:rPr>
              <a:t> = 2 </a:t>
            </a:r>
            <a:r>
              <a:rPr lang="pl-PL" i="1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pl-PL" i="1" baseline="-25000" dirty="0" err="1" smtClean="0">
                <a:latin typeface="Arial" pitchFamily="34" charset="0"/>
                <a:cs typeface="Arial" pitchFamily="34" charset="0"/>
              </a:rPr>
              <a:t>n-1</a:t>
            </a:r>
            <a:r>
              <a:rPr lang="pl-PL" i="1" dirty="0" smtClean="0">
                <a:latin typeface="Arial" pitchFamily="34" charset="0"/>
                <a:cs typeface="Arial" pitchFamily="34" charset="0"/>
              </a:rPr>
              <a:t> + 1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, 	</a:t>
            </a:r>
            <a:r>
              <a:rPr lang="pl-PL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&gt; 1 .  Znaleźć wzór jawny (algebraiczny) na </a:t>
            </a:r>
            <a:r>
              <a:rPr lang="pl-PL" i="1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-ty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wyraz tego ciągu stosując metodę podstawiania. Polega ona na tym, że wielkość stojącą po prawej stronie zależności rekurencyjnej można również wyrazić przez tę samą zależność. Zatem dla </a:t>
            </a:r>
            <a:r>
              <a:rPr lang="pl-PL" i="1" dirty="0" err="1" smtClean="0">
                <a:latin typeface="Arial" pitchFamily="34" charset="0"/>
                <a:cs typeface="Arial" pitchFamily="34" charset="0"/>
              </a:rPr>
              <a:t>n-1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otrzymujemy zależność </a:t>
            </a:r>
            <a:r>
              <a:rPr lang="pl-PL" i="1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l-PL" i="1" baseline="-25000" dirty="0" err="1" smtClean="0">
                <a:latin typeface="Arial" pitchFamily="34" charset="0"/>
                <a:cs typeface="Arial" pitchFamily="34" charset="0"/>
              </a:rPr>
              <a:t>n-1</a:t>
            </a:r>
            <a:r>
              <a:rPr lang="pl-PL" i="1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i="1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pl-PL" i="1" dirty="0" err="1" smtClean="0">
                <a:latin typeface="Arial" pitchFamily="34" charset="0"/>
                <a:cs typeface="Arial" pitchFamily="34" charset="0"/>
              </a:rPr>
              <a:t>2a</a:t>
            </a:r>
            <a:r>
              <a:rPr lang="pl-PL" i="1" baseline="-25000" dirty="0" err="1" smtClean="0">
                <a:latin typeface="Arial" pitchFamily="34" charset="0"/>
                <a:cs typeface="Arial" pitchFamily="34" charset="0"/>
              </a:rPr>
              <a:t>n-2</a:t>
            </a:r>
            <a:r>
              <a:rPr lang="pl-PL" i="1" dirty="0" smtClean="0">
                <a:latin typeface="Arial" pitchFamily="34" charset="0"/>
                <a:cs typeface="Arial" pitchFamily="34" charset="0"/>
              </a:rPr>
              <a:t> + 1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, którą podstawiamy do wzoru. Takie podstawianie kontynuujemy aż do otrzymania 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pl-PL" baseline="-250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. </a:t>
            </a:r>
            <a:endParaRPr lang="pl-P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5500702"/>
            <a:ext cx="76594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Bo jest to suma postępu geometrycznego o ilorazie 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q = 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a</a:t>
            </a:r>
            <a:r>
              <a:rPr kumimoji="0" lang="pl-PL" b="1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i+1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/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a</a:t>
            </a:r>
            <a:r>
              <a:rPr kumimoji="0" lang="pl-PL" b="1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i</a:t>
            </a:r>
            <a:r>
              <a:rPr kumimoji="0" lang="pl-PL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=2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i  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a</a:t>
            </a:r>
            <a:r>
              <a:rPr kumimoji="0" lang="pl-PL" b="1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1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=1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(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123905" name="Object 1"/>
          <p:cNvGraphicFramePr>
            <a:graphicFrameLocks noChangeAspect="1"/>
          </p:cNvGraphicFramePr>
          <p:nvPr/>
        </p:nvGraphicFramePr>
        <p:xfrm>
          <a:off x="7500958" y="5357826"/>
          <a:ext cx="1073090" cy="710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4" name="Równanie" r:id="rId3" imgW="672808" imgH="444307" progId="Equation.3">
                  <p:embed/>
                </p:oleObj>
              </mc:Choice>
              <mc:Fallback>
                <p:oleObj name="Równanie" r:id="rId3" imgW="672808" imgH="444307" progId="Equation.3">
                  <p:embed/>
                  <p:pic>
                    <p:nvPicPr>
                      <p:cNvPr id="12390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58" y="5357826"/>
                        <a:ext cx="1073090" cy="7103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8429620" y="5500702"/>
            <a:ext cx="428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);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47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7429520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Suma wyrazów postępu geometrycznego 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		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,...,a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i+1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,... ; .q =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i+1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endParaRPr kumimoji="0" lang="pl-PL" b="1" i="0" u="none" strike="noStrike" cap="none" normalizeH="0" baseline="-30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				   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1 -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q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505" name="Line 1"/>
          <p:cNvSpPr>
            <a:spLocks noChangeShapeType="1"/>
          </p:cNvSpPr>
          <p:nvPr/>
        </p:nvSpPr>
        <p:spPr bwMode="auto">
          <a:xfrm>
            <a:off x="5000628" y="1500174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28596" y="1071546"/>
            <a:ext cx="8501122" cy="297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		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b="1" dirty="0" smtClean="0">
                <a:latin typeface="Arial" pitchFamily="34" charset="0"/>
                <a:cs typeface="Arial" pitchFamily="34" charset="0"/>
              </a:rPr>
              <a:t>				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 =        </a:t>
            </a:r>
            <a:r>
              <a:rPr kumimoji="0" lang="pl-PL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	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1 - q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+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 ...  +  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 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 	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1	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+</a:t>
            </a:r>
            <a:r>
              <a:rPr kumimoji="0" lang="pl-PL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</a:t>
            </a:r>
            <a:r>
              <a:rPr kumimoji="0" lang="pl-PL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...+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+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+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Ponieważ</a:t>
            </a: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q =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i+1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2   	i  	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				zatem      S</a:t>
            </a:r>
            <a:r>
              <a:rPr kumimoji="0" lang="pl-PL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1-2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)/(1-2) = - 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1-2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=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-1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357158" y="4643446"/>
            <a:ext cx="56007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85720" y="3500438"/>
            <a:ext cx="371474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Sprawdzenie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14282" y="4143380"/>
            <a:ext cx="85010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	a</a:t>
            </a:r>
            <a:r>
              <a:rPr kumimoji="0" lang="en-US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2 a</a:t>
            </a:r>
            <a:r>
              <a:rPr kumimoji="0" lang="en-US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n-1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+ 1	a</a:t>
            </a:r>
            <a:r>
              <a:rPr kumimoji="0" lang="en-US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</a:t>
            </a:r>
            <a:r>
              <a:rPr kumimoji="0" lang="pl-PL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- 1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214282" y="4214818"/>
            <a:ext cx="850109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79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7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7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2*1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+ 1 = 3	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– 1 = 3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7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2*3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+ 1 = 7	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– 1 = 7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7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2*7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+ 1 = 15 	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– 1 = 15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7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2*15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+ 1 = 31	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– 1 = 31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2" name="Łącznik prosty 11"/>
          <p:cNvCxnSpPr/>
          <p:nvPr/>
        </p:nvCxnSpPr>
        <p:spPr>
          <a:xfrm rot="5400000">
            <a:off x="-178627" y="5107793"/>
            <a:ext cx="192882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/>
          <p:cNvCxnSpPr/>
          <p:nvPr/>
        </p:nvCxnSpPr>
        <p:spPr>
          <a:xfrm rot="5400000">
            <a:off x="1679555" y="5106999"/>
            <a:ext cx="192882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8301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214290"/>
            <a:ext cx="8358182" cy="164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Zależności rekurencyjne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– wzory jawne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Metoda przez podstawianie</a:t>
            </a:r>
          </a:p>
          <a:p>
            <a:pPr marL="0" marR="0" lvl="0" indent="449263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14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Przykład</a:t>
            </a:r>
            <a:endParaRPr kumimoji="0" 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357290" y="1785926"/>
            <a:ext cx="6786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,...,a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i+1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,... ;		1 , 2 , 3 , 7 ,15 , 31, . ...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785786" y="2571744"/>
            <a:ext cx="76438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sz="20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=1	a</a:t>
            </a:r>
            <a:r>
              <a:rPr kumimoji="0" lang="en-US" sz="20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2 a</a:t>
            </a:r>
            <a:r>
              <a:rPr kumimoji="0" lang="en-US" sz="20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+ 1	n&gt;1</a:t>
            </a:r>
            <a:r>
              <a:rPr kumimoji="0" lang="pl-PL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sz="20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	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sz="20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1	; </a:t>
            </a:r>
            <a:r>
              <a:rPr kumimoji="0" lang="pl-PL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n&gt;1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71472" y="3429000"/>
            <a:ext cx="7929618" cy="29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 a</a:t>
            </a:r>
            <a:r>
              <a:rPr kumimoji="0" lang="en-US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2(2 a</a:t>
            </a:r>
            <a:r>
              <a:rPr kumimoji="0" lang="en-US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n-2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+ 1) + 1 = 2</a:t>
            </a:r>
            <a:r>
              <a:rPr kumimoji="0" lang="en-US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</a:t>
            </a:r>
            <a:r>
              <a:rPr kumimoji="0" lang="en-US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n-2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+ 2 + 1  =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     = 2</a:t>
            </a:r>
            <a:r>
              <a:rPr kumimoji="0" lang="en-US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(2 a</a:t>
            </a:r>
            <a:r>
              <a:rPr kumimoji="0" lang="en-US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n-3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+ 1) + 2 + 1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en-US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-3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+ 2</a:t>
            </a:r>
            <a:r>
              <a:rPr kumimoji="0" lang="en-US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+ 2</a:t>
            </a:r>
            <a:r>
              <a:rPr kumimoji="0" lang="en-US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+ 2</a:t>
            </a:r>
            <a:r>
              <a:rPr kumimoji="0" lang="en-US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.  .  .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     =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n-k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k-1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k-2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 ... + 2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	  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 ... + 2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1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26</a:t>
            </a:fld>
            <a:endParaRPr lang="pl-PL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85720" y="285728"/>
            <a:ext cx="7143800" cy="141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Suma wyrazów postępu geometrycznego 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	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,...,a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i+1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,... ; .q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i+1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endParaRPr kumimoji="0" lang="pl-PL" sz="1600" b="1" i="0" u="none" strike="noStrike" cap="none" normalizeH="0" baseline="-30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-30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				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1 -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q</a:t>
            </a:r>
            <a:r>
              <a:rPr kumimoji="0" lang="pl-PL" sz="14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505" name="Line 1"/>
          <p:cNvSpPr>
            <a:spLocks noChangeShapeType="1"/>
          </p:cNvSpPr>
          <p:nvPr/>
        </p:nvSpPr>
        <p:spPr bwMode="auto">
          <a:xfrm>
            <a:off x="5000628" y="1500174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28596" y="1071546"/>
            <a:ext cx="7715304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	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b="1" dirty="0" smtClean="0">
                <a:latin typeface="Arial" pitchFamily="34" charset="0"/>
                <a:cs typeface="Arial" pitchFamily="34" charset="0"/>
              </a:rPr>
              <a:t>				    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 =              </a:t>
            </a:r>
            <a:r>
              <a:rPr kumimoji="0" lang="pl-PL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r>
              <a:rPr kumimoji="0" lang="pl-PL" sz="14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	                 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1 - q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 ... + 2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 	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1</a:t>
            </a:r>
            <a:r>
              <a:rPr kumimoji="0" lang="pl-P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sz="1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+</a:t>
            </a:r>
            <a:r>
              <a:rPr kumimoji="0" lang="pl-PL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sz="1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n-1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</a:t>
            </a:r>
            <a:r>
              <a:rPr kumimoji="0" lang="pl-PL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...+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sz="14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+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sz="14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+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sz="14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Ponieważ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q =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4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i+1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4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pl-PL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2   	i  	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sz="14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				zatem  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1-2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)/(1-2) = - 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1-2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-1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357158" y="4643446"/>
            <a:ext cx="56007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85720" y="3500438"/>
            <a:ext cx="371474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Sprawdzenie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14282" y="4143380"/>
            <a:ext cx="85010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	a</a:t>
            </a:r>
            <a:r>
              <a:rPr kumimoji="0" lang="en-US" sz="1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2 a</a:t>
            </a:r>
            <a:r>
              <a:rPr kumimoji="0" lang="en-US" sz="1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n-1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+ 1	a</a:t>
            </a:r>
            <a:r>
              <a:rPr kumimoji="0" lang="en-US" sz="1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</a:t>
            </a:r>
            <a:r>
              <a:rPr kumimoji="0" lang="pl-PL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sz="14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- 1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214282" y="4214818"/>
            <a:ext cx="8501090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79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7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	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7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	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2*1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+ 1 = 3		2</a:t>
            </a:r>
            <a:r>
              <a:rPr kumimoji="0" lang="pl-PL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– 1 = 3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7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	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2*3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+ 1 = 7	      	2</a:t>
            </a:r>
            <a:r>
              <a:rPr kumimoji="0" lang="pl-PL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– 1 = 7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7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	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2*7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+ 1 = 15 	2</a:t>
            </a:r>
            <a:r>
              <a:rPr kumimoji="0" lang="pl-PL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– 1 = 15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7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	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2*15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+ 1 = 31	2</a:t>
            </a:r>
            <a:r>
              <a:rPr kumimoji="0" lang="pl-PL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– 1 = 31</a:t>
            </a: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2" name="Łącznik prosty 11"/>
          <p:cNvCxnSpPr/>
          <p:nvPr/>
        </p:nvCxnSpPr>
        <p:spPr>
          <a:xfrm rot="5400000">
            <a:off x="-178627" y="5107793"/>
            <a:ext cx="192882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/>
          <p:cNvCxnSpPr/>
          <p:nvPr/>
        </p:nvCxnSpPr>
        <p:spPr>
          <a:xfrm rot="5400000">
            <a:off x="1679555" y="5106999"/>
            <a:ext cx="192882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27</a:t>
            </a:fld>
            <a:endParaRPr lang="pl-PL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79512" y="476672"/>
            <a:ext cx="8001024" cy="457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Przykład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Dana jest zależność rekurencyjna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f(n) = f(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;	n &gt; 1  ; f(1) = 3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16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Wyznacz postać analityczną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f(n) = f(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;	n &gt; 1  ; f(1) = 3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f(n) = f(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(f(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= ((f(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n-3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= 	. .  .	=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= 3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 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+ 3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+ 3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+ 3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. . . + 3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+ 3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Ponieważ kolejny wyraz f(n) jest sumą postępu arytmetycznego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857356" y="5786454"/>
            <a:ext cx="2537874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1 -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q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554" name="Line 2"/>
          <p:cNvSpPr>
            <a:spLocks noChangeShapeType="1"/>
          </p:cNvSpPr>
          <p:nvPr/>
        </p:nvSpPr>
        <p:spPr bwMode="auto">
          <a:xfrm>
            <a:off x="3786182" y="6143644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5929330"/>
            <a:ext cx="9144000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		     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 = 	</a:t>
            </a:r>
            <a:r>
              <a:rPr kumimoji="0" lang="pl-PL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   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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a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	1 - q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28</a:t>
            </a:fld>
            <a:endParaRPr lang="pl-PL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642910" y="1199033"/>
            <a:ext cx="8072494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q = f(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i+1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)/f(i) =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i+1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3	,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3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16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Zatem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f(n) = (1-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)/(1-3)*3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/2(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– 1)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602" name="Line 2"/>
          <p:cNvSpPr>
            <a:spLocks noChangeShapeType="1"/>
          </p:cNvSpPr>
          <p:nvPr/>
        </p:nvSpPr>
        <p:spPr bwMode="auto">
          <a:xfrm>
            <a:off x="285720" y="5000636"/>
            <a:ext cx="5715040" cy="4571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1214414" y="4643446"/>
            <a:ext cx="0" cy="1943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4071934" y="4572008"/>
            <a:ext cx="0" cy="1943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214282" y="3500438"/>
            <a:ext cx="664370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Sprawdzenie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42844" y="3929066"/>
            <a:ext cx="7929618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		f(n) = f(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f(n) = 3/2(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– 1)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14282" y="4572008"/>
            <a:ext cx="857252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		3		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		3 + 3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12		3/2(3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1) = 3/2(8) = 12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		12 + 3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39		3/2(3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1) = 3/2(26) = 39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		39 + 3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3/2(3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1)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29</a:t>
            </a:fld>
            <a:endParaRPr lang="pl-P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714480" y="1142984"/>
            <a:ext cx="285752" cy="800100"/>
            <a:chOff x="6277" y="10306"/>
            <a:chExt cx="540" cy="1080"/>
          </a:xfrm>
        </p:grpSpPr>
        <p:sp>
          <p:nvSpPr>
            <p:cNvPr id="2051" name="AutoShape 3"/>
            <p:cNvSpPr>
              <a:spLocks/>
            </p:cNvSpPr>
            <p:nvPr/>
          </p:nvSpPr>
          <p:spPr bwMode="auto">
            <a:xfrm>
              <a:off x="6277" y="10306"/>
              <a:ext cx="179" cy="1080"/>
            </a:xfrm>
            <a:prstGeom prst="leftBracket">
              <a:avLst>
                <a:gd name="adj" fmla="val 50279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0" name="AutoShape 2"/>
            <p:cNvSpPr>
              <a:spLocks/>
            </p:cNvSpPr>
            <p:nvPr/>
          </p:nvSpPr>
          <p:spPr bwMode="auto">
            <a:xfrm>
              <a:off x="6637" y="10306"/>
              <a:ext cx="180" cy="1080"/>
            </a:xfrm>
            <a:prstGeom prst="righ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072198" y="714356"/>
            <a:ext cx="192882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/>
            </a:r>
            <a:b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</a:br>
            <a:endParaRPr kumimoji="0" lang="pl-PL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n      </a:t>
            </a:r>
            <a:r>
              <a:rPr kumimoji="0" lang="pl-PL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endParaRPr kumimoji="0" lang="pl-PL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kumimoji="0" lang="pl-PL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</a:t>
            </a:r>
            <a:r>
              <a:rPr kumimoji="0" lang="pl-PL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pl-PL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  = </a:t>
            </a:r>
            <a:r>
              <a:rPr kumimoji="0" lang="pl-PL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pl-PL" sz="1600" b="1" i="0" u="none" strike="noStrike" kern="1200" cap="none" spc="0" normalizeH="0" baseline="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endParaRPr kumimoji="0" lang="pl-PL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   </a:t>
            </a:r>
            <a:r>
              <a:rPr kumimoji="0" lang="pl-PL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i=0</a:t>
            </a:r>
            <a:r>
              <a:rPr kumimoji="0" lang="pl-PL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 i</a:t>
            </a:r>
            <a:endParaRPr kumimoji="0" lang="pl-PL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2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3" name="Grupa 16"/>
          <p:cNvGrpSpPr/>
          <p:nvPr/>
        </p:nvGrpSpPr>
        <p:grpSpPr>
          <a:xfrm>
            <a:off x="1214414" y="4786322"/>
            <a:ext cx="342900" cy="685800"/>
            <a:chOff x="4343400" y="658813"/>
            <a:chExt cx="342900" cy="685800"/>
          </a:xfrm>
        </p:grpSpPr>
        <p:sp>
          <p:nvSpPr>
            <p:cNvPr id="2059" name="AutoShape 11"/>
            <p:cNvSpPr>
              <a:spLocks/>
            </p:cNvSpPr>
            <p:nvPr/>
          </p:nvSpPr>
          <p:spPr bwMode="auto">
            <a:xfrm>
              <a:off x="4572000" y="658813"/>
              <a:ext cx="114300" cy="685800"/>
            </a:xfrm>
            <a:prstGeom prst="righ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7" name="AutoShape 9"/>
            <p:cNvSpPr>
              <a:spLocks/>
            </p:cNvSpPr>
            <p:nvPr/>
          </p:nvSpPr>
          <p:spPr bwMode="auto">
            <a:xfrm>
              <a:off x="4343400" y="658813"/>
              <a:ext cx="114300" cy="685800"/>
            </a:xfrm>
            <a:prstGeom prst="lef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500034" y="3929066"/>
            <a:ext cx="10715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a = b = 1</a:t>
            </a:r>
            <a:endParaRPr kumimoji="0" lang="pl-PL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4071902" y="1857364"/>
            <a:ext cx="507209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/>
            </a:r>
            <a:b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</a:b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	n	</a:t>
            </a:r>
            <a:r>
              <a:rPr kumimoji="0" lang="pl-PL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	             </a:t>
            </a:r>
            <a:r>
              <a:rPr kumimoji="0" lang="pl-PL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	              </a:t>
            </a:r>
            <a:r>
              <a:rPr kumimoji="0" lang="pl-PL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endParaRPr kumimoji="0" lang="pl-PL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pl-PL" sz="1400" b="1" i="0" u="none" strike="noStrike" kern="1200" cap="none" spc="0" normalizeH="0" baseline="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pl-PL" sz="1400" b="1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=  	      </a:t>
            </a:r>
            <a:r>
              <a:rPr kumimoji="0" lang="pl-PL" sz="1400" b="1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 +                    +   ...   +                    +          </a:t>
            </a:r>
            <a:endParaRPr kumimoji="0" lang="pl-PL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	0	1	            </a:t>
            </a:r>
            <a:r>
              <a:rPr kumimoji="0" lang="pl-PL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n-1</a:t>
            </a: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	              n</a:t>
            </a:r>
            <a:endParaRPr kumimoji="0" lang="pl-PL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4" name="Grupa 17"/>
          <p:cNvGrpSpPr/>
          <p:nvPr/>
        </p:nvGrpSpPr>
        <p:grpSpPr>
          <a:xfrm>
            <a:off x="2071670" y="4786322"/>
            <a:ext cx="342900" cy="685800"/>
            <a:chOff x="4343400" y="658813"/>
            <a:chExt cx="342900" cy="685800"/>
          </a:xfrm>
        </p:grpSpPr>
        <p:sp>
          <p:nvSpPr>
            <p:cNvPr id="19" name="AutoShape 11"/>
            <p:cNvSpPr>
              <a:spLocks/>
            </p:cNvSpPr>
            <p:nvPr/>
          </p:nvSpPr>
          <p:spPr bwMode="auto">
            <a:xfrm>
              <a:off x="4572000" y="658813"/>
              <a:ext cx="114300" cy="685800"/>
            </a:xfrm>
            <a:prstGeom prst="righ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AutoShape 9"/>
            <p:cNvSpPr>
              <a:spLocks/>
            </p:cNvSpPr>
            <p:nvPr/>
          </p:nvSpPr>
          <p:spPr bwMode="auto">
            <a:xfrm>
              <a:off x="4343400" y="658813"/>
              <a:ext cx="114300" cy="685800"/>
            </a:xfrm>
            <a:prstGeom prst="lef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Grupa 20"/>
          <p:cNvGrpSpPr/>
          <p:nvPr/>
        </p:nvGrpSpPr>
        <p:grpSpPr>
          <a:xfrm>
            <a:off x="3643306" y="4786322"/>
            <a:ext cx="342900" cy="685800"/>
            <a:chOff x="4343400" y="658813"/>
            <a:chExt cx="342900" cy="685800"/>
          </a:xfrm>
        </p:grpSpPr>
        <p:sp>
          <p:nvSpPr>
            <p:cNvPr id="22" name="AutoShape 11"/>
            <p:cNvSpPr>
              <a:spLocks/>
            </p:cNvSpPr>
            <p:nvPr/>
          </p:nvSpPr>
          <p:spPr bwMode="auto">
            <a:xfrm>
              <a:off x="4572000" y="658813"/>
              <a:ext cx="114300" cy="685800"/>
            </a:xfrm>
            <a:prstGeom prst="righ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AutoShape 9"/>
            <p:cNvSpPr>
              <a:spLocks/>
            </p:cNvSpPr>
            <p:nvPr/>
          </p:nvSpPr>
          <p:spPr bwMode="auto">
            <a:xfrm>
              <a:off x="4343400" y="658813"/>
              <a:ext cx="114300" cy="685800"/>
            </a:xfrm>
            <a:prstGeom prst="lef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" name="Grupa 23"/>
          <p:cNvGrpSpPr/>
          <p:nvPr/>
        </p:nvGrpSpPr>
        <p:grpSpPr>
          <a:xfrm>
            <a:off x="4786314" y="4786322"/>
            <a:ext cx="342900" cy="685800"/>
            <a:chOff x="4343400" y="658813"/>
            <a:chExt cx="342900" cy="685800"/>
          </a:xfrm>
        </p:grpSpPr>
        <p:sp>
          <p:nvSpPr>
            <p:cNvPr id="25" name="AutoShape 11"/>
            <p:cNvSpPr>
              <a:spLocks/>
            </p:cNvSpPr>
            <p:nvPr/>
          </p:nvSpPr>
          <p:spPr bwMode="auto">
            <a:xfrm>
              <a:off x="4572000" y="658813"/>
              <a:ext cx="114300" cy="685800"/>
            </a:xfrm>
            <a:prstGeom prst="righ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AutoShape 9"/>
            <p:cNvSpPr>
              <a:spLocks/>
            </p:cNvSpPr>
            <p:nvPr/>
          </p:nvSpPr>
          <p:spPr bwMode="auto">
            <a:xfrm>
              <a:off x="4343400" y="658813"/>
              <a:ext cx="114300" cy="685800"/>
            </a:xfrm>
            <a:prstGeom prst="lef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7" name="Prostokąt 26"/>
          <p:cNvSpPr/>
          <p:nvPr/>
        </p:nvSpPr>
        <p:spPr>
          <a:xfrm>
            <a:off x="571472" y="2500306"/>
            <a:ext cx="2526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+ 4 + 6 + 4 + 1 = 16 = 2</a:t>
            </a:r>
            <a:r>
              <a:rPr kumimoji="0" lang="en-US" sz="1800" b="1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857224" y="571480"/>
            <a:ext cx="192882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/>
            </a:r>
            <a:b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</a:br>
            <a:endParaRPr kumimoji="0" lang="pl-PL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4      n</a:t>
            </a:r>
            <a:endParaRPr kumimoji="0" lang="pl-PL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kumimoji="0" lang="pl-PL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</a:t>
            </a:r>
            <a:r>
              <a:rPr kumimoji="0" lang="pl-PL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pl-PL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  = 2</a:t>
            </a:r>
            <a:r>
              <a:rPr kumimoji="0" lang="pl-PL" sz="1600" b="1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  <a:endParaRPr kumimoji="0" lang="pl-PL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   </a:t>
            </a:r>
            <a:r>
              <a:rPr kumimoji="0" lang="pl-PL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i=0</a:t>
            </a:r>
            <a:r>
              <a:rPr kumimoji="0" lang="pl-PL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 i</a:t>
            </a:r>
            <a:endParaRPr kumimoji="0" lang="pl-PL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2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7" name="Group 1"/>
          <p:cNvGrpSpPr>
            <a:grpSpLocks/>
          </p:cNvGrpSpPr>
          <p:nvPr/>
        </p:nvGrpSpPr>
        <p:grpSpPr bwMode="auto">
          <a:xfrm>
            <a:off x="6929454" y="1285860"/>
            <a:ext cx="285752" cy="800100"/>
            <a:chOff x="6277" y="10306"/>
            <a:chExt cx="540" cy="1080"/>
          </a:xfrm>
        </p:grpSpPr>
        <p:sp>
          <p:nvSpPr>
            <p:cNvPr id="30" name="AutoShape 3"/>
            <p:cNvSpPr>
              <a:spLocks/>
            </p:cNvSpPr>
            <p:nvPr/>
          </p:nvSpPr>
          <p:spPr bwMode="auto">
            <a:xfrm>
              <a:off x="6277" y="10306"/>
              <a:ext cx="179" cy="1080"/>
            </a:xfrm>
            <a:prstGeom prst="leftBracket">
              <a:avLst>
                <a:gd name="adj" fmla="val 50279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AutoShape 2"/>
            <p:cNvSpPr>
              <a:spLocks/>
            </p:cNvSpPr>
            <p:nvPr/>
          </p:nvSpPr>
          <p:spPr bwMode="auto">
            <a:xfrm>
              <a:off x="6637" y="10306"/>
              <a:ext cx="180" cy="1080"/>
            </a:xfrm>
            <a:prstGeom prst="righ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285720" y="4214818"/>
            <a:ext cx="757242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/>
            </a:r>
            <a:b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</a:b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	n	</a:t>
            </a:r>
            <a:r>
              <a:rPr kumimoji="0" lang="pl-PL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	             </a:t>
            </a:r>
            <a:r>
              <a:rPr kumimoji="0" lang="pl-PL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</a:t>
            </a:r>
            <a:r>
              <a:rPr kumimoji="0" lang="pl-PL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            </a:t>
            </a:r>
            <a:r>
              <a:rPr kumimoji="0" lang="pl-PL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endParaRPr kumimoji="0" lang="pl-PL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pl-PL" sz="1400" b="1" i="0" u="none" strike="noStrike" kern="1200" cap="none" spc="0" normalizeH="0" baseline="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pl-PL" sz="1400" b="1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=  	      </a:t>
            </a:r>
            <a:r>
              <a:rPr kumimoji="0" lang="pl-PL" sz="1400" b="1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 +                    +   ...   +                    +                = (a +   b) </a:t>
            </a:r>
            <a:endParaRPr kumimoji="0" lang="pl-PL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	0	1	            </a:t>
            </a:r>
            <a:r>
              <a:rPr kumimoji="0" lang="pl-PL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n-1</a:t>
            </a: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n</a:t>
            </a:r>
            <a:endParaRPr kumimoji="0" lang="pl-PL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8" name="Group 1"/>
          <p:cNvGrpSpPr>
            <a:grpSpLocks/>
          </p:cNvGrpSpPr>
          <p:nvPr/>
        </p:nvGrpSpPr>
        <p:grpSpPr bwMode="auto">
          <a:xfrm>
            <a:off x="5000628" y="2357430"/>
            <a:ext cx="285752" cy="800100"/>
            <a:chOff x="6277" y="10306"/>
            <a:chExt cx="540" cy="1080"/>
          </a:xfrm>
        </p:grpSpPr>
        <p:sp>
          <p:nvSpPr>
            <p:cNvPr id="34" name="AutoShape 3"/>
            <p:cNvSpPr>
              <a:spLocks/>
            </p:cNvSpPr>
            <p:nvPr/>
          </p:nvSpPr>
          <p:spPr bwMode="auto">
            <a:xfrm>
              <a:off x="6277" y="10306"/>
              <a:ext cx="179" cy="1080"/>
            </a:xfrm>
            <a:prstGeom prst="leftBracket">
              <a:avLst>
                <a:gd name="adj" fmla="val 50279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AutoShape 2"/>
            <p:cNvSpPr>
              <a:spLocks/>
            </p:cNvSpPr>
            <p:nvPr/>
          </p:nvSpPr>
          <p:spPr bwMode="auto">
            <a:xfrm>
              <a:off x="6637" y="10306"/>
              <a:ext cx="180" cy="1080"/>
            </a:xfrm>
            <a:prstGeom prst="righ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" name="Group 1"/>
          <p:cNvGrpSpPr>
            <a:grpSpLocks/>
          </p:cNvGrpSpPr>
          <p:nvPr/>
        </p:nvGrpSpPr>
        <p:grpSpPr bwMode="auto">
          <a:xfrm>
            <a:off x="5929322" y="2428868"/>
            <a:ext cx="285752" cy="800100"/>
            <a:chOff x="6277" y="10306"/>
            <a:chExt cx="540" cy="1080"/>
          </a:xfrm>
        </p:grpSpPr>
        <p:sp>
          <p:nvSpPr>
            <p:cNvPr id="37" name="AutoShape 3"/>
            <p:cNvSpPr>
              <a:spLocks/>
            </p:cNvSpPr>
            <p:nvPr/>
          </p:nvSpPr>
          <p:spPr bwMode="auto">
            <a:xfrm>
              <a:off x="6277" y="10306"/>
              <a:ext cx="179" cy="1080"/>
            </a:xfrm>
            <a:prstGeom prst="leftBracket">
              <a:avLst>
                <a:gd name="adj" fmla="val 50279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AutoShape 2"/>
            <p:cNvSpPr>
              <a:spLocks/>
            </p:cNvSpPr>
            <p:nvPr/>
          </p:nvSpPr>
          <p:spPr bwMode="auto">
            <a:xfrm>
              <a:off x="6637" y="10306"/>
              <a:ext cx="180" cy="1080"/>
            </a:xfrm>
            <a:prstGeom prst="righ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" name="Group 1"/>
          <p:cNvGrpSpPr>
            <a:grpSpLocks/>
          </p:cNvGrpSpPr>
          <p:nvPr/>
        </p:nvGrpSpPr>
        <p:grpSpPr bwMode="auto">
          <a:xfrm>
            <a:off x="7429520" y="2357430"/>
            <a:ext cx="428628" cy="800100"/>
            <a:chOff x="6277" y="10306"/>
            <a:chExt cx="540" cy="1080"/>
          </a:xfrm>
        </p:grpSpPr>
        <p:sp>
          <p:nvSpPr>
            <p:cNvPr id="40" name="AutoShape 3"/>
            <p:cNvSpPr>
              <a:spLocks/>
            </p:cNvSpPr>
            <p:nvPr/>
          </p:nvSpPr>
          <p:spPr bwMode="auto">
            <a:xfrm>
              <a:off x="6277" y="10306"/>
              <a:ext cx="179" cy="1080"/>
            </a:xfrm>
            <a:prstGeom prst="leftBracket">
              <a:avLst>
                <a:gd name="adj" fmla="val 50279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AutoShape 2"/>
            <p:cNvSpPr>
              <a:spLocks/>
            </p:cNvSpPr>
            <p:nvPr/>
          </p:nvSpPr>
          <p:spPr bwMode="auto">
            <a:xfrm>
              <a:off x="6637" y="10306"/>
              <a:ext cx="180" cy="1080"/>
            </a:xfrm>
            <a:prstGeom prst="righ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Group 1"/>
          <p:cNvGrpSpPr>
            <a:grpSpLocks/>
          </p:cNvGrpSpPr>
          <p:nvPr/>
        </p:nvGrpSpPr>
        <p:grpSpPr bwMode="auto">
          <a:xfrm>
            <a:off x="8429652" y="2285992"/>
            <a:ext cx="357190" cy="1000132"/>
            <a:chOff x="6277" y="10306"/>
            <a:chExt cx="540" cy="1080"/>
          </a:xfrm>
        </p:grpSpPr>
        <p:sp>
          <p:nvSpPr>
            <p:cNvPr id="43" name="AutoShape 3"/>
            <p:cNvSpPr>
              <a:spLocks/>
            </p:cNvSpPr>
            <p:nvPr/>
          </p:nvSpPr>
          <p:spPr bwMode="auto">
            <a:xfrm>
              <a:off x="6277" y="10306"/>
              <a:ext cx="179" cy="1080"/>
            </a:xfrm>
            <a:prstGeom prst="leftBracket">
              <a:avLst>
                <a:gd name="adj" fmla="val 50279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AutoShape 2"/>
            <p:cNvSpPr>
              <a:spLocks/>
            </p:cNvSpPr>
            <p:nvPr/>
          </p:nvSpPr>
          <p:spPr bwMode="auto">
            <a:xfrm>
              <a:off x="6637" y="10306"/>
              <a:ext cx="180" cy="1080"/>
            </a:xfrm>
            <a:prstGeom prst="righ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Symbol zastępczy numeru slajdu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786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214282" y="500042"/>
            <a:ext cx="8501122" cy="238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8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Metoda równania charakterystycznego</a:t>
            </a:r>
          </a:p>
          <a:p>
            <a:pPr marL="0" marR="0" lvl="0" indent="15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15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Rozważmy ciągi postaci: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15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15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a*s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+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b*s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n-2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 a , b  - stałe</a:t>
            </a:r>
          </a:p>
          <a:p>
            <a:pPr marL="0" marR="0" lvl="0" indent="15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1400" b="1" dirty="0" smtClean="0">
              <a:latin typeface="Arial" pitchFamily="34" charset="0"/>
              <a:cs typeface="Arial" pitchFamily="34" charset="0"/>
            </a:endParaRPr>
          </a:p>
          <a:p>
            <a:pPr marL="0" marR="0" lvl="0" indent="15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1587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Przypadek a)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15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a = 0  lub  b = 0	;	 znane są wartości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i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15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85720" y="2857497"/>
            <a:ext cx="7286676" cy="222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Jeżeli b = 0	 to	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a*s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	dla n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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	Zatem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0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,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o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,...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Ostatecznie	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a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1600" b="1" baseline="-30000" dirty="0" smtClean="0"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600" b="1" dirty="0" smtClean="0">
                <a:latin typeface="Arial" pitchFamily="34" charset="0"/>
                <a:sym typeface="Symbol" pitchFamily="18" charset="2"/>
              </a:rPr>
              <a:t>Przykład</a:t>
            </a: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571472" y="5072074"/>
            <a:ext cx="72152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92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lang="pl-PL" b="1" baseline="-30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3s</a:t>
            </a:r>
            <a:r>
              <a:rPr lang="pl-PL" b="1" baseline="-30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n-1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, gdzie  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lang="pl-PL" b="1" baseline="-30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= 5   		; 	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15, 45, …</a:t>
            </a:r>
            <a:endParaRPr lang="pl-PL" dirty="0" smtClean="0">
              <a:latin typeface="Arial" pitchFamily="34" charset="0"/>
            </a:endParaRPr>
          </a:p>
          <a:p>
            <a:pPr lvl="0" indent="4492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l-PL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indent="4492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ponieważ a = 3  zatem ostatecznie  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lang="pl-PL" b="1" baseline="-30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lang="pl-PL" b="1" baseline="30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r>
              <a:rPr lang="pl-PL" b="1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;	5, 15, 45, …</a:t>
            </a:r>
            <a:endParaRPr lang="pl-PL" dirty="0" smtClean="0">
              <a:latin typeface="Arial" pitchFamily="34" charset="0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30</a:t>
            </a:fld>
            <a:endParaRPr lang="pl-PL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214282" y="500042"/>
            <a:ext cx="8501122" cy="149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8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Metoda równania charakterystycznego</a:t>
            </a:r>
          </a:p>
          <a:p>
            <a:pPr marL="0" marR="0" lvl="0" indent="15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15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Rozważmy ciągi postaci: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15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15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a*s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+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b*s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n-2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 a , b  - stałe</a:t>
            </a:r>
          </a:p>
          <a:p>
            <a:pPr marL="0" marR="0" lvl="0" indent="15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2000240"/>
            <a:ext cx="728667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Jeżeli a = 0         to  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b*s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n-2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 dla n 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2.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16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	Zatem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bs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0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,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4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bs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b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o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,...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14282" y="3071810"/>
            <a:ext cx="81439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Ostatecznie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	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dla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N</a:t>
            </a: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4282" y="3714752"/>
            <a:ext cx="82868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Podobnie			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,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,...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	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Ostatecznie	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			               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2n+1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	 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dla 	n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N</a:t>
            </a: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5288340"/>
            <a:ext cx="828677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Przykład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, 	gdzie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5  i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2  , </a:t>
            </a: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Ostatecznie 	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5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i 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2n+1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31</a:t>
            </a:fld>
            <a:endParaRPr lang="pl-PL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7158" y="428604"/>
            <a:ext cx="8286776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Przykład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, 	gdzie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5  i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2  , </a:t>
            </a: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Ostatecznie 	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5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     i 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2n+1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23528" y="2708920"/>
            <a:ext cx="8358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latin typeface="Arial" pitchFamily="34" charset="0"/>
                <a:cs typeface="Arial" pitchFamily="34" charset="0"/>
              </a:rPr>
              <a:t>Sprawdzenie:</a:t>
            </a:r>
          </a:p>
          <a:p>
            <a:endParaRPr lang="pl-PL" dirty="0" smtClean="0">
              <a:latin typeface="Arial" pitchFamily="34" charset="0"/>
              <a:cs typeface="Arial" pitchFamily="34" charset="0"/>
            </a:endParaRPr>
          </a:p>
          <a:p>
            <a:r>
              <a:rPr lang="pl-PL" b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lang="pl-PL" b="1" baseline="-30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3s</a:t>
            </a:r>
            <a:r>
              <a:rPr lang="pl-PL" b="1" baseline="-30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n-2</a:t>
            </a:r>
            <a:r>
              <a:rPr lang="pl-PL" b="1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lang="pl-P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2771800" y="3284984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</a:t>
            </a:r>
            <a:r>
              <a:rPr lang="pl-PL" b="1" baseline="-30000" dirty="0" err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2n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</a:t>
            </a:r>
            <a:r>
              <a:rPr lang="pl-PL" b="1" baseline="30000" dirty="0" err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5</a:t>
            </a:r>
            <a:r>
              <a:rPr lang="pl-PL" b="1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,  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</a:t>
            </a:r>
            <a:r>
              <a:rPr lang="pl-PL" b="1" baseline="-30000" dirty="0" err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2n+1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</a:t>
            </a:r>
            <a:r>
              <a:rPr lang="pl-PL" b="1" baseline="30000" dirty="0" err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lang="pl-PL" b="1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323528" y="4005064"/>
            <a:ext cx="8501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latin typeface="Arial" pitchFamily="34" charset="0"/>
                <a:cs typeface="Arial" pitchFamily="34" charset="0"/>
              </a:rPr>
              <a:t>0	5	            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5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				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2n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 = 0 	    </a:t>
            </a:r>
            <a:r>
              <a:rPr lang="pl-PL" b="1" dirty="0" smtClean="0">
                <a:latin typeface="Arial" pitchFamily="34" charset="0"/>
                <a:cs typeface="Arial" pitchFamily="34" charset="0"/>
                <a:sym typeface="Symbol"/>
              </a:rPr>
              <a:t>	n = 0</a:t>
            </a:r>
            <a:endParaRPr lang="pl-PL" b="1" dirty="0" smtClean="0">
              <a:latin typeface="Arial" pitchFamily="34" charset="0"/>
              <a:cs typeface="Arial" pitchFamily="34" charset="0"/>
            </a:endParaRPr>
          </a:p>
          <a:p>
            <a:r>
              <a:rPr lang="pl-PL" b="1" dirty="0" smtClean="0">
                <a:latin typeface="Arial" pitchFamily="34" charset="0"/>
                <a:cs typeface="Arial" pitchFamily="34" charset="0"/>
              </a:rPr>
              <a:t>1	2			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2n+1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 = 1     </a:t>
            </a:r>
            <a:r>
              <a:rPr lang="pl-PL" b="1" dirty="0" smtClean="0">
                <a:latin typeface="Arial" pitchFamily="34" charset="0"/>
                <a:cs typeface="Arial" pitchFamily="34" charset="0"/>
                <a:sym typeface="Symbol"/>
              </a:rPr>
              <a:t>	n = 0</a:t>
            </a:r>
            <a:endParaRPr lang="pl-PL" b="1" dirty="0" smtClean="0">
              <a:latin typeface="Arial" pitchFamily="34" charset="0"/>
              <a:cs typeface="Arial" pitchFamily="34" charset="0"/>
            </a:endParaRPr>
          </a:p>
          <a:p>
            <a:r>
              <a:rPr lang="pl-PL" b="1" dirty="0" smtClean="0">
                <a:latin typeface="Arial" pitchFamily="34" charset="0"/>
                <a:cs typeface="Arial" pitchFamily="34" charset="0"/>
              </a:rPr>
              <a:t>2	15	           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15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		 	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2n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 = 2 	     </a:t>
            </a:r>
            <a:r>
              <a:rPr lang="pl-PL" b="1" dirty="0" smtClean="0">
                <a:latin typeface="Arial" pitchFamily="34" charset="0"/>
                <a:cs typeface="Arial" pitchFamily="34" charset="0"/>
                <a:sym typeface="Symbol"/>
              </a:rPr>
              <a:t>	n = 1</a:t>
            </a:r>
            <a:endParaRPr lang="pl-PL" b="1" dirty="0" smtClean="0">
              <a:latin typeface="Arial" pitchFamily="34" charset="0"/>
              <a:cs typeface="Arial" pitchFamily="34" charset="0"/>
            </a:endParaRPr>
          </a:p>
          <a:p>
            <a:r>
              <a:rPr lang="pl-PL" b="1" dirty="0" smtClean="0">
                <a:latin typeface="Arial" pitchFamily="34" charset="0"/>
                <a:cs typeface="Arial" pitchFamily="34" charset="0"/>
              </a:rPr>
              <a:t>3	6			 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6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2n+1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 = 3     </a:t>
            </a:r>
            <a:r>
              <a:rPr lang="pl-PL" b="1" dirty="0" smtClean="0">
                <a:latin typeface="Arial" pitchFamily="34" charset="0"/>
                <a:cs typeface="Arial" pitchFamily="34" charset="0"/>
                <a:sym typeface="Symbol"/>
              </a:rPr>
              <a:t>	n = 1</a:t>
            </a:r>
            <a:endParaRPr lang="pl-PL" b="1" dirty="0" smtClean="0">
              <a:latin typeface="Arial" pitchFamily="34" charset="0"/>
              <a:cs typeface="Arial" pitchFamily="34" charset="0"/>
            </a:endParaRPr>
          </a:p>
          <a:p>
            <a:r>
              <a:rPr lang="pl-PL" b="1" dirty="0" smtClean="0">
                <a:latin typeface="Arial" pitchFamily="34" charset="0"/>
                <a:cs typeface="Arial" pitchFamily="34" charset="0"/>
              </a:rPr>
              <a:t>4	45	           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45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		 	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2n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 = 4 	     </a:t>
            </a:r>
            <a:r>
              <a:rPr lang="pl-PL" b="1" dirty="0" smtClean="0">
                <a:latin typeface="Arial" pitchFamily="34" charset="0"/>
                <a:cs typeface="Arial" pitchFamily="34" charset="0"/>
                <a:sym typeface="Symbol"/>
              </a:rPr>
              <a:t>	n = 2</a:t>
            </a:r>
            <a:endParaRPr lang="pl-PL" b="1" dirty="0" smtClean="0">
              <a:latin typeface="Arial" pitchFamily="34" charset="0"/>
              <a:cs typeface="Arial" pitchFamily="34" charset="0"/>
            </a:endParaRPr>
          </a:p>
          <a:p>
            <a:r>
              <a:rPr lang="pl-PL" b="1" dirty="0" smtClean="0">
                <a:latin typeface="Arial" pitchFamily="34" charset="0"/>
                <a:cs typeface="Arial" pitchFamily="34" charset="0"/>
              </a:rPr>
              <a:t>5	18			 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18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2n+1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 = 5     </a:t>
            </a:r>
            <a:r>
              <a:rPr lang="pl-PL" b="1" dirty="0" smtClean="0">
                <a:latin typeface="Arial" pitchFamily="34" charset="0"/>
                <a:cs typeface="Arial" pitchFamily="34" charset="0"/>
                <a:sym typeface="Symbol"/>
              </a:rPr>
              <a:t>	n = 2</a:t>
            </a:r>
            <a:endParaRPr lang="pl-PL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pl-PL" b="1" dirty="0" smtClean="0">
                <a:latin typeface="Arial" pitchFamily="34" charset="0"/>
                <a:cs typeface="Arial" pitchFamily="34" charset="0"/>
              </a:rPr>
              <a:t>…              …                          …                       …                                 …                               …</a:t>
            </a:r>
            <a:endParaRPr lang="pl-PL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32</a:t>
            </a:fld>
            <a:endParaRPr lang="pl-PL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142852"/>
            <a:ext cx="7572428" cy="503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Przypadek b)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a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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0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lub  b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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; znane są wartości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0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i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Znana jest zależność</a:t>
            </a: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a*s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n-1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+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b*s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n-2</a:t>
            </a:r>
            <a:r>
              <a:rPr kumimoji="0" lang="pl-PL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;   a , b  - stałe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Rozważmy równanie charakterystyczne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–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a*x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– b = 0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pl-PL" b="1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pl-PL" b="1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n-1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+ 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pl-PL" b="1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n-2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równanie jednorodne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b="1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b="1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n-1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+  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b="1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n-2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równanie charakterystyczne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b="1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b="1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n-1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+  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b="1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n-2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/ 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b="1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n-2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b="1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x+  1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pl-PL" b="1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A 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b="1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kumimoji="0" lang="pl-PL" b="1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+  B 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b="1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b="1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ogólna postać rozwiązania 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5500702"/>
            <a:ext cx="735811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Rozważmy równanie charakterystyczne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a*x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b = 0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33</a:t>
            </a:fld>
            <a:endParaRPr lang="pl-PL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42844" y="1668322"/>
            <a:ext cx="8715436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 sytuacji gdy równanie to ma dwa różne rozwiązania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wówczas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20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c</a:t>
            </a:r>
            <a:r>
              <a:rPr kumimoji="0" lang="pl-PL" sz="20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 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sz="20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+ c</a:t>
            </a:r>
            <a:r>
              <a:rPr kumimoji="0" lang="pl-PL" sz="20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 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sz="20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20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Gdy s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są dane wówczas przez podstawienie n = 0 i n = 1 wyznaczyć można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 sytuacji gdy równanie to ma tylko jedno rozwiązanie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wówczas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20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c</a:t>
            </a:r>
            <a:r>
              <a:rPr kumimoji="0" lang="pl-PL" sz="20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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sz="20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+ c</a:t>
            </a:r>
            <a:r>
              <a:rPr kumimoji="0" lang="pl-PL" sz="20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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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sz="20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20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Gdy s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są dane wówczas przez podstawienie n = 0 i n = 1 wyznaczyć można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357290" y="311000"/>
            <a:ext cx="550072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Rozważmy równanie charakterystyczne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indent="449263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a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 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 – b = 0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34</a:t>
            </a:fld>
            <a:endParaRPr lang="pl-PL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42852"/>
            <a:ext cx="8858280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Przykład</a:t>
            </a: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+ 2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;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3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równanie charakterystyczne ma postać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a*x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b = 0 zatem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	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–x – 2 = 0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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–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4ac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1 +8 = 9      ;  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(-b 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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)/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2a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(1 + 3)/2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.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-1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Postać poszukiwana: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+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Zatem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(-1)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Wiadomo, że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0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3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85720" y="4429132"/>
            <a:ext cx="8715436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Wyznaczane są: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Dla n = 0	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(-1)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3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Dla n = 1	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(-1)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3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		     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6      ,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2   ,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1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Ostatecznie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2*2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+ (-1)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35</a:t>
            </a:fld>
            <a:endParaRPr lang="pl-PL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Line 1"/>
          <p:cNvSpPr>
            <a:spLocks noChangeShapeType="1"/>
          </p:cNvSpPr>
          <p:nvPr/>
        </p:nvSpPr>
        <p:spPr bwMode="auto">
          <a:xfrm>
            <a:off x="357158" y="928670"/>
            <a:ext cx="44577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928662" y="500042"/>
            <a:ext cx="0" cy="160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3143240" y="500042"/>
            <a:ext cx="0" cy="160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142852"/>
            <a:ext cx="7072362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Sprawdzenie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85720" y="500042"/>
            <a:ext cx="512191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+ 2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</a:t>
            </a:r>
            <a:r>
              <a:rPr kumimoji="0" lang="pl-PL" sz="14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pl-PL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2*2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+ (-1)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57158" y="428604"/>
            <a:ext cx="6715172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	3		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2*2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(-1)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3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	3		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2*2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(-1)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3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	3  +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2*3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2*2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(-1)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9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	9   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2*3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2*2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(-1)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15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	15 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2*9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2*2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(-1)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85720" y="3214686"/>
            <a:ext cx="8358246" cy="346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Przykład</a:t>
            </a: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, n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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;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0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1 ,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8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równanie charakterystyczne ma postać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–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ax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– b = 0 zatem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–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4x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+ 4 = 0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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–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4ac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16 -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16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0     ;  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4/2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Postać poszukiwana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nr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,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 dokładniej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			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n2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36</a:t>
            </a:fld>
            <a:endParaRPr lang="pl-PL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357158" y="142852"/>
            <a:ext cx="750095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Wyznaczane są: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pl-PL" sz="1600" b="1" i="0" u="none" strike="noStrike" cap="none" normalizeH="0" baseline="-30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Dla n = 0	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*0*2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1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Dla n = 1	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*1*2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8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		         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1	,</a:t>
            </a:r>
            <a:r>
              <a:rPr kumimoji="0" lang="pl-PL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3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Ostatecznie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3*n*2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1285852" y="3071810"/>
            <a:ext cx="0" cy="13255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4143372" y="3143248"/>
            <a:ext cx="0" cy="13255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85720" y="2571744"/>
            <a:ext cx="55721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Sprawdzenie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42844" y="3000372"/>
            <a:ext cx="785814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n	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		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3*n*2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571472" y="2928934"/>
            <a:ext cx="7572396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		1			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3*0*2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1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		8			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3*1*2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8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	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4*8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-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4*1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3*2*2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28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	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4*28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-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4*8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3*3*2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" name="Łącznik prosty 9"/>
          <p:cNvCxnSpPr/>
          <p:nvPr/>
        </p:nvCxnSpPr>
        <p:spPr>
          <a:xfrm>
            <a:off x="357158" y="3429000"/>
            <a:ext cx="6786610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37</a:t>
            </a:fld>
            <a:endParaRPr lang="pl-PL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121" name="Rectangle 1"/>
          <p:cNvSpPr>
            <a:spLocks noChangeArrowheads="1"/>
          </p:cNvSpPr>
          <p:nvPr/>
        </p:nvSpPr>
        <p:spPr bwMode="auto">
          <a:xfrm>
            <a:off x="0" y="0"/>
            <a:ext cx="914400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ZADANIA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1. Stosując równanie charakterystyczne, rozwiąż następujące równania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     rekurencyjne :   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   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a</a:t>
            </a:r>
            <a:r>
              <a:rPr kumimoji="0" lang="pl-PL" sz="1800" b="1" i="1" u="none" strike="noStrike" kern="1200" cap="none" spc="0" normalizeH="0" baseline="-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n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= </a:t>
            </a:r>
            <a:r>
              <a:rPr kumimoji="0" lang="pl-PL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6a</a:t>
            </a:r>
            <a:r>
              <a:rPr kumimoji="0" lang="pl-PL" sz="1800" b="1" i="1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n-1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– </a:t>
            </a:r>
            <a:r>
              <a:rPr kumimoji="0" lang="pl-PL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9a</a:t>
            </a:r>
            <a:r>
              <a:rPr kumimoji="0" lang="pl-PL" sz="1800" b="1" i="1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n-2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, dla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n &gt; 1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,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	gdzie 	</a:t>
            </a:r>
            <a:r>
              <a:rPr kumimoji="0" lang="pl-PL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a</a:t>
            </a:r>
            <a:r>
              <a:rPr kumimoji="0" lang="pl-PL" sz="1800" b="1" i="1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0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= 1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 , </a:t>
            </a:r>
            <a:r>
              <a:rPr kumimoji="0" lang="pl-PL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a</a:t>
            </a:r>
            <a:r>
              <a:rPr kumimoji="0" lang="pl-PL" sz="1800" b="1" i="1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1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= 2</a:t>
            </a: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     </a:t>
            </a:r>
            <a:r>
              <a:rPr kumimoji="0" lang="en-US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a</a:t>
            </a:r>
            <a:r>
              <a:rPr kumimoji="0" lang="en-US" sz="1800" b="1" i="1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n+2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–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2</a:t>
            </a:r>
            <a:r>
              <a:rPr kumimoji="0" lang="en-US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a</a:t>
            </a:r>
            <a:r>
              <a:rPr kumimoji="0" lang="en-US" sz="1800" b="1" i="1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n+1</a:t>
            </a: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+ </a:t>
            </a: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a</a:t>
            </a:r>
            <a:r>
              <a:rPr kumimoji="0" lang="en-US" sz="1800" b="1" i="1" u="none" strike="noStrike" kern="1200" cap="none" spc="0" normalizeH="0" baseline="-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n</a:t>
            </a: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= 0 ,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dla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</a:t>
            </a: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n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&gt; 1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gdzie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 </a:t>
            </a:r>
            <a:r>
              <a:rPr kumimoji="0" lang="en-US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a</a:t>
            </a:r>
            <a:r>
              <a:rPr kumimoji="0" lang="en-US" sz="1800" b="1" i="1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0</a:t>
            </a: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= -2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 ,  </a:t>
            </a:r>
            <a:r>
              <a:rPr kumimoji="0" lang="en-US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a</a:t>
            </a:r>
            <a:r>
              <a:rPr kumimoji="0" lang="en-US" sz="1800" b="1" i="1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1</a:t>
            </a: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= 1</a:t>
            </a:r>
            <a:endParaRPr kumimoji="0" lang="pl-PL" sz="1800" b="1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2. Rozwiąż następującą zależność rekurencyjną stosując metodę podstawiania:</a:t>
            </a:r>
            <a:b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</a:b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   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a</a:t>
            </a:r>
            <a:r>
              <a:rPr kumimoji="0" lang="pl-PL" sz="1800" b="1" i="1" u="none" strike="noStrike" kern="1200" cap="none" spc="0" normalizeH="0" baseline="-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n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=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4</a:t>
            </a:r>
            <a:r>
              <a:rPr kumimoji="0" lang="pl-PL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a</a:t>
            </a:r>
            <a:r>
              <a:rPr kumimoji="0" lang="pl-PL" sz="1800" b="1" i="1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n-1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+  3   dla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n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&gt; 0  i  </a:t>
            </a:r>
            <a:r>
              <a:rPr kumimoji="0" lang="pl-PL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a</a:t>
            </a:r>
            <a:r>
              <a:rPr kumimoji="0" lang="pl-PL" sz="1800" b="1" i="1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0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= 3</a:t>
            </a:r>
            <a:b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</a:b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   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a</a:t>
            </a:r>
            <a:r>
              <a:rPr kumimoji="0" lang="pl-PL" sz="1800" b="1" i="1" u="none" strike="noStrike" kern="1200" cap="none" spc="0" normalizeH="0" baseline="-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n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=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3</a:t>
            </a:r>
            <a:r>
              <a:rPr kumimoji="0" lang="pl-PL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a</a:t>
            </a:r>
            <a:r>
              <a:rPr kumimoji="0" lang="pl-PL" sz="1800" b="1" i="1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n-1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+ 2    dla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n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&gt; 0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i  </a:t>
            </a:r>
            <a:r>
              <a:rPr kumimoji="0" lang="pl-PL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a</a:t>
            </a:r>
            <a:r>
              <a:rPr kumimoji="0" lang="pl-PL" sz="1800" b="1" i="1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0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= 2</a:t>
            </a: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0" y="3143248"/>
            <a:ext cx="80724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		    n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3. Oblicz    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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sz="1800" b="1" i="0" u="none" strike="noStrike" kern="1200" cap="none" spc="0" normalizeH="0" baseline="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k</a:t>
            </a:r>
            <a:r>
              <a:rPr kumimoji="0" lang="pl-PL" sz="1800" b="1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dla n = 1, 2, 3, 4, 5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. Podaj wzór ogólny dla tej sumy.</a:t>
            </a: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             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k=0</a:t>
            </a: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0" y="4143380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9088" algn="l"/>
              </a:tabLst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4. Na płaszczyźnie jest danych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okręgów, Jaka jest maksymalna liczba obszarów, na które dzielą one płaszczyznę? Wyprowadź rozwiązanie w postaci odpowiedniej zależności rekurencyjnej. 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0" y="5214950"/>
            <a:ext cx="853265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5. Wykaż, że dwie kolejne liczby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Fibonacciego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są względnie pierwsze.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6. Wykaż, że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pl-PL" sz="1800" b="1" i="0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2n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pl-PL" sz="1800" b="1" i="0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pl-PL" sz="1800" b="1" i="0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+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2F</a:t>
            </a:r>
            <a:r>
              <a:rPr kumimoji="0" lang="pl-PL" sz="1800" b="1" i="0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n-1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pl-PL" sz="1800" b="0" i="0" u="none" strike="noStrike" kern="1200" cap="none" spc="0" normalizeH="0" baseline="-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.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Skorzystaj z równości: 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pl-PL" sz="1800" b="1" i="0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m+n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pl-PL" sz="1800" b="1" i="0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m-1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pl-PL" sz="1800" b="1" i="0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+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pl-PL" sz="1800" b="1" i="0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pl-PL" sz="1800" b="1" i="0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n+1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2665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145" name="Rectangle 1"/>
          <p:cNvSpPr>
            <a:spLocks noChangeArrowheads="1"/>
          </p:cNvSpPr>
          <p:nvPr/>
        </p:nvSpPr>
        <p:spPr bwMode="auto">
          <a:xfrm>
            <a:off x="0" y="0"/>
            <a:ext cx="9144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920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7. Ciąg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(2,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x+3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, 8)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jest ciągiem arytmetycznym. Wynika stąd, że: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a) x &lt; 1 ; b) x = 1  ; c)  x = 2  ;   d)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x&gt;2</a:t>
            </a: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920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920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8. Ciąg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(8, -4, x)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jest ciągiem geometrycznym. Wynika stąd, że: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a) x = -16 ; b) x = -2  ; c)  x = 2  ;   d) x = 16</a:t>
            </a: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  <a:defRPr/>
            </a:pP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920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9.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Oblicz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		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r>
              <a:rPr kumimoji="0" lang="pl-PL" sz="1800" b="1" i="0" u="none" strike="noStrike" kern="1200" cap="none" spc="0" normalizeH="0" baseline="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=  ?  ,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dla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 =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k=0</a:t>
            </a: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      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n-1</a:t>
            </a: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10. Wykaż, że   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</a:t>
            </a:r>
            <a:r>
              <a:rPr kumimoji="0" lang="pl-PL" sz="1800" b="1" i="0" u="none" strike="noStrike" kern="1200" cap="none" spc="0" normalizeH="0" baseline="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pl-PL" sz="1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= 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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i  =  (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pl-PL" sz="1800" b="1" i="0" u="none" strike="noStrike" kern="1200" cap="none" spc="0" normalizeH="0" baseline="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n)/2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                                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i=1</a:t>
            </a: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  <a:defRPr/>
            </a:pP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  <a:defRPr/>
            </a:pP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  <a:defRPr/>
            </a:pP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58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428596" y="642918"/>
            <a:ext cx="792958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Trójkat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Pascal’a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	 n = 4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{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a,b,c,d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}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	k = 0		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					1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k = 1		{a}, {b}, {c}, {d}				4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k = 2		{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a,b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}, {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a,c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}, {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a,d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}, {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b,c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}, {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b,d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}, {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c,d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		6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k = 3		{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a,b,c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}, {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a,b,d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},{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a,c,d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}, {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b,c,d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			4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k = 4		{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a,b,c,d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					1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3500430" y="3571876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00628" y="3071810"/>
            <a:ext cx="428628" cy="1000128"/>
            <a:chOff x="5557" y="4734"/>
            <a:chExt cx="539" cy="900"/>
          </a:xfrm>
        </p:grpSpPr>
        <p:sp>
          <p:nvSpPr>
            <p:cNvPr id="8197" name="AutoShape 5"/>
            <p:cNvSpPr>
              <a:spLocks/>
            </p:cNvSpPr>
            <p:nvPr/>
          </p:nvSpPr>
          <p:spPr bwMode="auto">
            <a:xfrm flipH="1">
              <a:off x="5917" y="4734"/>
              <a:ext cx="179" cy="900"/>
            </a:xfrm>
            <a:prstGeom prst="leftBracket">
              <a:avLst>
                <a:gd name="adj" fmla="val 41899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8196" name="AutoShape 4"/>
            <p:cNvSpPr>
              <a:spLocks/>
            </p:cNvSpPr>
            <p:nvPr/>
          </p:nvSpPr>
          <p:spPr bwMode="auto">
            <a:xfrm>
              <a:off x="5557" y="4734"/>
              <a:ext cx="180" cy="900"/>
            </a:xfrm>
            <a:prstGeom prst="leftBracket">
              <a:avLst>
                <a:gd name="adj" fmla="val 41667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3143248"/>
            <a:ext cx="53976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		n!</a:t>
            </a:r>
            <a:r>
              <a:rPr lang="pl-PL" sz="14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             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n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285720" y="3429000"/>
            <a:ext cx="6143668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                                        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kumimoji="0" lang="pl-PL" sz="14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pl-PL" sz="14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k</a:t>
            </a:r>
            <a:r>
              <a:rPr kumimoji="0" lang="pl-PL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=                         =	 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	         k!(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n-k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)!                     k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85720" y="4357694"/>
            <a:ext cx="8715404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		1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	1		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1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1		2		1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   1		3		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1</a:t>
            </a:r>
          </a:p>
          <a:p>
            <a:pPr marL="0" marR="0" lvl="0" indent="449263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1		4		6		4		1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5786446" y="3643314"/>
            <a:ext cx="20681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(symbol </a:t>
            </a:r>
            <a:r>
              <a:rPr lang="pl-PL" sz="16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Newton’a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)</a:t>
            </a:r>
            <a:endParaRPr lang="pl-PL" sz="1600" dirty="0"/>
          </a:p>
        </p:txBody>
      </p:sp>
      <p:sp>
        <p:nvSpPr>
          <p:cNvPr id="12" name="Symbol zastępczy numeru slajd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0381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40</a:t>
            </a:fld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161189" y="260547"/>
            <a:ext cx="86868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200"/>
              </a:lnSpc>
            </a:pPr>
            <a:r>
              <a:rPr lang="pl-PL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Relacja </a:t>
            </a:r>
            <a:r>
              <a:rPr lang="pl-PL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równoważności</a:t>
            </a:r>
          </a:p>
          <a:p>
            <a:pPr algn="just">
              <a:lnSpc>
                <a:spcPts val="1200"/>
              </a:lnSpc>
            </a:pPr>
            <a:endParaRPr lang="pl-PL" sz="1600" dirty="0" smtClean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200"/>
              </a:lnSpc>
            </a:pPr>
            <a:r>
              <a:rPr lang="pl-PL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Niech X oznacza zbiór samochodów, które zostały wyprodukowane w latach 1951-2000. Zdefiniujemy w zbiorze X relację binarną ~ taką, że dla dowolnych x, y </a:t>
            </a:r>
            <a:r>
              <a:rPr lang="pl-PL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l-PL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X,</a:t>
            </a:r>
          </a:p>
          <a:p>
            <a:pPr algn="ctr">
              <a:lnSpc>
                <a:spcPts val="1200"/>
              </a:lnSpc>
            </a:pPr>
            <a:r>
              <a:rPr lang="pl-PL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 ~ y </a:t>
            </a:r>
            <a:r>
              <a:rPr lang="pl-PL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wttw</a:t>
            </a:r>
            <a:r>
              <a:rPr lang="pl-PL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samochody x i y mają ten sam rok produkcji.</a:t>
            </a:r>
          </a:p>
          <a:p>
            <a:pPr algn="just">
              <a:lnSpc>
                <a:spcPts val="1200"/>
              </a:lnSpc>
            </a:pPr>
            <a:endParaRPr lang="pl-PL" sz="1600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ts val="1200"/>
              </a:lnSpc>
            </a:pPr>
            <a:r>
              <a:rPr lang="pl-PL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Relacja </a:t>
            </a:r>
            <a:r>
              <a:rPr lang="pl-PL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 tworzy w zbiorze X pięćdziesiąt grup-klas. Oznaczmy te klasy kolejnymi liczbami rzymskimi I, II, III,... w taki sposób, że do klasy XL należą wszystkie te samochody, które zostały wyprodukowane w 1990 roku, a do klasy V - wszystkie te samochody, które zostały wyprodukowane w 1955r. Jeśli chcemy ustalić np. podatek drogowy, uzależniony od roku produkcji samochodu, to zamiast podawać wysokość podatku dla każdego x</a:t>
            </a:r>
            <a:r>
              <a:rPr lang="pl-PL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l-PL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X, wystarczy określić funkcję </a:t>
            </a:r>
            <a:r>
              <a:rPr lang="pl-PL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Podatek</a:t>
            </a:r>
            <a:r>
              <a:rPr lang="pl-PL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 klasach I, II,...,L. </a:t>
            </a:r>
            <a:r>
              <a:rPr lang="pl-PL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Podatek</a:t>
            </a:r>
            <a:r>
              <a:rPr lang="pl-PL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(IX) = x oznacza, </a:t>
            </a:r>
            <a:r>
              <a:rPr lang="pl-PL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że właściciele samochodów wyprodukowanych w 1959 roku płacą podatek w wysokości x zł.</a:t>
            </a:r>
            <a:endParaRPr lang="pl-PL" sz="16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268693" y="2502811"/>
            <a:ext cx="85792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latin typeface="Arial" panose="020B0604020202020204" pitchFamily="34" charset="0"/>
                <a:ea typeface="Calibri" panose="020F0502020204030204" pitchFamily="34" charset="0"/>
              </a:rPr>
              <a:t>Zauważmy, że relacja ~ jest zwrotna (dla wszystkich x, </a:t>
            </a:r>
            <a:r>
              <a:rPr lang="pl-PL" sz="1600" dirty="0" err="1">
                <a:latin typeface="Arial" panose="020B0604020202020204" pitchFamily="34" charset="0"/>
                <a:ea typeface="Calibri" panose="020F0502020204030204" pitchFamily="34" charset="0"/>
              </a:rPr>
              <a:t>x~x</a:t>
            </a:r>
            <a:r>
              <a:rPr lang="pl-PL" sz="1600" dirty="0">
                <a:latin typeface="Arial" panose="020B0604020202020204" pitchFamily="34" charset="0"/>
                <a:ea typeface="Calibri" panose="020F0502020204030204" pitchFamily="34" charset="0"/>
              </a:rPr>
              <a:t>), jest symetryczna (dla wszystkich x, y, jeśli </a:t>
            </a:r>
            <a:r>
              <a:rPr lang="pl-PL" sz="1600" dirty="0" err="1">
                <a:latin typeface="Arial" panose="020B0604020202020204" pitchFamily="34" charset="0"/>
                <a:ea typeface="Calibri" panose="020F0502020204030204" pitchFamily="34" charset="0"/>
              </a:rPr>
              <a:t>x~y</a:t>
            </a:r>
            <a:r>
              <a:rPr lang="pl-PL" sz="1600" dirty="0">
                <a:latin typeface="Arial" panose="020B0604020202020204" pitchFamily="34" charset="0"/>
                <a:ea typeface="Calibri" panose="020F0502020204030204" pitchFamily="34" charset="0"/>
              </a:rPr>
              <a:t>, to y~ x) oraz jest przechodnia (jeśli </a:t>
            </a:r>
            <a:r>
              <a:rPr lang="pl-PL" sz="1600" dirty="0" err="1">
                <a:latin typeface="Arial" panose="020B0604020202020204" pitchFamily="34" charset="0"/>
                <a:ea typeface="Calibri" panose="020F0502020204030204" pitchFamily="34" charset="0"/>
              </a:rPr>
              <a:t>x~y</a:t>
            </a:r>
            <a:r>
              <a:rPr lang="pl-PL" sz="1600" dirty="0">
                <a:latin typeface="Arial" panose="020B0604020202020204" pitchFamily="34" charset="0"/>
                <a:ea typeface="Calibri" panose="020F0502020204030204" pitchFamily="34" charset="0"/>
              </a:rPr>
              <a:t> i y ~z, to wszystkie trzy samochody zostały wyprodukowane w tym samym roku, czyli w szczególności, x i z są z tego samego roku). Własności zwrotności, symetrii i przechodniości przysługujące relacji = przeniosły się na relację ~. </a:t>
            </a:r>
            <a:endParaRPr lang="pl-PL" sz="1600" dirty="0"/>
          </a:p>
        </p:txBody>
      </p:sp>
      <p:sp>
        <p:nvSpPr>
          <p:cNvPr id="20" name="Prostokąt 19"/>
          <p:cNvSpPr/>
          <p:nvPr/>
        </p:nvSpPr>
        <p:spPr>
          <a:xfrm>
            <a:off x="330017" y="4655449"/>
            <a:ext cx="8784976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Relacja podobieństwa trójkątów ~ zachodząca między dowolnymi dwoma trójkątami na płaszczyźnie wtedy i tylko wtedy, gdy mają takie same kąty, jest relacją równoważności.</a:t>
            </a:r>
            <a:endParaRPr lang="pl-P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rójkąt równoramienny 21"/>
          <p:cNvSpPr/>
          <p:nvPr/>
        </p:nvSpPr>
        <p:spPr>
          <a:xfrm>
            <a:off x="2767965" y="8371840"/>
            <a:ext cx="58420" cy="87630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l-PL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524669" y="5636872"/>
            <a:ext cx="4572000" cy="6559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~ b 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wttw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a(mod5) = b(mod5)</a:t>
            </a:r>
            <a:endParaRPr lang="pl-PL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~ b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wttw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f’(a)=f’(b)   ; f’(a) = a </a:t>
            </a:r>
            <a:r>
              <a:rPr lang="pl-PL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endParaRPr lang="pl-P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rójkąt równoramienny 29"/>
          <p:cNvSpPr/>
          <p:nvPr/>
        </p:nvSpPr>
        <p:spPr>
          <a:xfrm>
            <a:off x="2767965" y="8371840"/>
            <a:ext cx="58420" cy="87630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l-PL"/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4" name="Prostokąt 3"/>
          <p:cNvSpPr/>
          <p:nvPr/>
        </p:nvSpPr>
        <p:spPr>
          <a:xfrm>
            <a:off x="276997" y="3912303"/>
            <a:ext cx="874700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Przykładami relacji równoważności jest relacja równości, relacja równoległości prostych na płaszczyźnie, relacja podobieństwa trójkątów.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927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357158" y="357166"/>
            <a:ext cx="857256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Kongruencje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y 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mod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m)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kongruencja	;	m - moduł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6 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 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mod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5)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;	12 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2 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mod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5)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;	14 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4 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mod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5)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Kongruencje nie zmieniają swoich właściwości przy obustronnym podnoszeniu do potęgi (pierwiastkowaniu) oraz przy mnożeniu i dzieleniu przez inne kongruencje</a:t>
            </a: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6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 (mod 5) / 6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1600" dirty="0" smtClean="0"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36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6 (mod 5)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 (mod 5)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6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 (mod 5) / * (12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2 (mod 5))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72 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2 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mod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5)</a:t>
            </a: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41</a:t>
            </a:fld>
            <a:endParaRPr lang="pl-PL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428596" y="214290"/>
            <a:ext cx="7643834" cy="39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Zastosowania</a:t>
            </a: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Wyznacz największe    x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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3</a:t>
            </a:r>
            <a:r>
              <a:rPr kumimoji="0" lang="pl-PL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15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podzielne przez  17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</a:t>
            </a:r>
            <a:r>
              <a:rPr kumimoji="0" lang="en-US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= 27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10 (mod 17)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27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10 (mod 17)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/ * 27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10 (mod 17)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3</a:t>
            </a:r>
            <a:r>
              <a:rPr kumimoji="0" lang="en-US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6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100 (mod 17)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15 (mod 17)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3</a:t>
            </a:r>
            <a:r>
              <a:rPr kumimoji="0" lang="en-US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6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15 (mod 17) / * 3</a:t>
            </a:r>
            <a:r>
              <a:rPr kumimoji="0" lang="en-US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6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15 (mod 17)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3</a:t>
            </a:r>
            <a:r>
              <a:rPr kumimoji="0" lang="en-US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12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225 (mod 17)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4 (mod 17)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3</a:t>
            </a:r>
            <a:r>
              <a:rPr kumimoji="0" lang="en-US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12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4 (mod 17)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/ *3</a:t>
            </a:r>
            <a:r>
              <a:rPr kumimoji="0" lang="en-US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10 (mod 17)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15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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40 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mod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17)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6 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mod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17)</a:t>
            </a: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28596" y="4143380"/>
            <a:ext cx="778674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Zatem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15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6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0 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mod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17)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bo 0 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mod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17) 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17 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mod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17)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34 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mod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17),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itd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 = 3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15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– 6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42</a:t>
            </a:fld>
            <a:endParaRPr lang="pl-PL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428596" y="357166"/>
            <a:ext cx="750099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Na jaką cyfrę kończy się liczba 2</a:t>
            </a:r>
            <a:r>
              <a:rPr kumimoji="0" lang="pl-PL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100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?</a:t>
            </a:r>
          </a:p>
          <a:p>
            <a:pPr marL="0" marR="0" lvl="0" indent="449263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4 (mod 10)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1024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4 (mod 10)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4 (mod 10) / </a:t>
            </a:r>
            <a:r>
              <a:rPr kumimoji="0" lang="en-US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20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16 (mod 10)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6 (mod 10)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20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6 (mod 10) / </a:t>
            </a:r>
            <a:r>
              <a:rPr kumimoji="0" lang="en-US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40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36 (mod 10)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6 (mod 10)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40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6 (mod 10)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/ </a:t>
            </a:r>
            <a:r>
              <a:rPr kumimoji="0" lang="en-US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80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36 (mod 10)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6 (mod 10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80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6 (mod 10) / (2</a:t>
            </a:r>
            <a:r>
              <a:rPr kumimoji="0" lang="en-US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20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6 (mod 10) )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100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36 (mod 10)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6 (mod 10)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100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6 (mod 10)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Zatem 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100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kończy się cyfrą 6.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0180E-DC50-4ADE-B5A8-B818ECB8C91B}" type="slidenum">
              <a:rPr lang="pl-PL" smtClean="0"/>
              <a:pPr/>
              <a:t>43</a:t>
            </a:fld>
            <a:endParaRPr lang="pl-PL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85720" y="142852"/>
            <a:ext cx="8215338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Schemat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Hornera</a:t>
            </a: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449263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Dana jest reprezentacja liczby M w systemie przy podstawie a. </a:t>
            </a:r>
          </a:p>
          <a:p>
            <a:pPr marL="0" marR="0" lvl="0" indent="449263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Oblicz jej dziesiętną postać.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1" indent="4492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k-1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k-1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k-2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k-2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...+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1" indent="4492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 = 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k-1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k-1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k-2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k-2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k-1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...+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1" indent="4492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 = ((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k-1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k-1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k-2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k-2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k-1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...+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)a+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)a 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1" indent="4492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 = (...((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k-1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)a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k-2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)a + ...+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)a 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sz="16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Przykład</a:t>
            </a:r>
          </a:p>
          <a:p>
            <a:pPr lvl="0" indent="4492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 = (45)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(101101)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1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 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+ 0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 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+ 1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 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+1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 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+ 0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 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+ 1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 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indent="4492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 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+ 0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 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+ 1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 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+1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 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+ 0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 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+ 1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 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1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 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+ 1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 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+1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 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+ 1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 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</a:t>
            </a: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		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100000 + 1000 + 100 + 1 = 101101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(101101)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indent="4492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((((1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 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+ 0)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 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+ 1)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 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+1)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 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 + 0)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 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2+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 = ((((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 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+1)2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+1)2)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 =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(((5) 2 +1)2)2+1 =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((11)2)2+1 = 44 + 1 = 45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44</a:t>
            </a:fld>
            <a:endParaRPr lang="pl-PL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14282" y="142852"/>
            <a:ext cx="700089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Zastosowanie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Najszybszy sposób obliczania potęgi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iech n = 45.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Zatem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45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x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((((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1*2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+ 0)2 + 1)2 +1)2 + 0)2+ 1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(((((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)x)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285720" y="1928802"/>
            <a:ext cx="78581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Bo 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x*x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;	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2+2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	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;	 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2*3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2428868"/>
            <a:ext cx="7715304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Sprawdzenie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((((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1*2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+ 0)2 + 1)2 +1)2 + 0)2+ 1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(x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((((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1*2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+ 0)2 + 1)2 +1)2 + 0)2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)x =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5" indent="449263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(x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(((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1*2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+ 0)2 + 1)2 +1)2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 =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5" indent="449263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((x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((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1*2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+ 0)2 + 1)2 +1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5" indent="449263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(((x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((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1*2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+ 0)2 + 1)2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)x)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5" indent="449263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(((((x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1*2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+ 0)2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)x)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)x)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5" indent="449263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(((((x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1*2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+ 0)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)x)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5" indent="449263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(((((x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1*2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)x)</a:t>
            </a:r>
            <a:r>
              <a:rPr kumimoji="0" lang="pl-PL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pl-PL" sz="16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5" indent="449263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(((((x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2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)x)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45</a:t>
            </a:fld>
            <a:endParaRPr lang="pl-PL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785786" y="428604"/>
            <a:ext cx="7143768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225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Przykład</a:t>
            </a:r>
          </a:p>
          <a:p>
            <a:pPr marL="0" marR="0" lvl="0" indent="22225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222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22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16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	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bo	 22 = 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+ 2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16 + 4 + 2</a:t>
            </a:r>
          </a:p>
          <a:p>
            <a:pPr marL="0" marR="0" lvl="0" indent="222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222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22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pl-PL" b="1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222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222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22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((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46</a:t>
            </a:fld>
            <a:endParaRPr lang="pl-P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0" y="4429132"/>
            <a:ext cx="792958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Trójkat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Pascal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	i 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4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Trójkat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Pascala i zbiór potęgowy zbioru A = {</a:t>
            </a:r>
            <a:r>
              <a:rPr lang="pl-PL" sz="14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a,b,c,d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} ,   | A| = n = 4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	k = 0		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					1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k = 1		{a}, {b}, {c}, {d}				4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k = 2		{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a,b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}, {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a,c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}, {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a,d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}, {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b,c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}, {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b,d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}, {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c,d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		6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k = 3		{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a,b,c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}, {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a,b,d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},{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a,c,d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}, {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b,c,d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			4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k = 4		{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a,b,c,d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					1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3" name="Grupa 12"/>
          <p:cNvGrpSpPr/>
          <p:nvPr/>
        </p:nvGrpSpPr>
        <p:grpSpPr>
          <a:xfrm>
            <a:off x="0" y="1071546"/>
            <a:ext cx="9144000" cy="3416320"/>
            <a:chOff x="0" y="1"/>
            <a:chExt cx="9144000" cy="3416320"/>
          </a:xfrm>
        </p:grpSpPr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0" y="1"/>
              <a:ext cx="9144000" cy="3416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l-PL" b="1" dirty="0" smtClean="0">
                  <a:latin typeface="Arial" pitchFamily="34" charset="0"/>
                  <a:ea typeface="Calibri" pitchFamily="34" charset="0"/>
                  <a:cs typeface="Arial" pitchFamily="34" charset="0"/>
                </a:rPr>
                <a:t>D</a:t>
              </a: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wumian Newtona 		</a:t>
              </a:r>
              <a:r>
                <a:rPr lang="pl-PL" b="1" dirty="0" smtClean="0"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rójkąt</a:t>
              </a:r>
              <a:r>
                <a:rPr kumimoji="0" lang="pl-PL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 Pascala		           Zbiór potęgowy </a:t>
              </a:r>
              <a:endPara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endParaRPr>
            </a:p>
            <a:p>
              <a:pPr lv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(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a+b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)</a:t>
              </a:r>
              <a:r>
                <a:rPr kumimoji="0" lang="en-US" b="1" i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0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= 1				</a:t>
              </a:r>
              <a:r>
                <a:rPr lang="pl-PL" b="1" dirty="0" smtClean="0">
                  <a:latin typeface="Arial" pitchFamily="34" charset="0"/>
                  <a:ea typeface="Calibri" pitchFamily="34" charset="0"/>
                  <a:cs typeface="Arial" pitchFamily="34" charset="0"/>
                </a:rPr>
                <a:t>      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1</a:t>
              </a: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                       2</a:t>
              </a:r>
              <a:r>
                <a:rPr lang="en-US" b="1" baseline="30000" dirty="0" smtClean="0">
                  <a:latin typeface="Arial" pitchFamily="34" charset="0"/>
                  <a:ea typeface="Calibri" pitchFamily="34" charset="0"/>
                  <a:cs typeface="Arial" pitchFamily="34" charset="0"/>
                </a:rPr>
                <a:t>0</a:t>
              </a: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	=    |P({ })|</a:t>
              </a:r>
              <a:endPara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(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a+b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)</a:t>
              </a:r>
              <a:r>
                <a:rPr kumimoji="0" lang="en-US" b="1" i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1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= a + b			</a:t>
              </a:r>
              <a:r>
                <a:rPr lang="pl-PL" b="1" dirty="0" smtClean="0">
                  <a:latin typeface="Arial" pitchFamily="34" charset="0"/>
                  <a:ea typeface="Calibri" pitchFamily="34" charset="0"/>
                  <a:cs typeface="Arial" pitchFamily="34" charset="0"/>
                </a:rPr>
                <a:t>  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  </a:t>
              </a: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     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</a:t>
              </a: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1	  1</a:t>
              </a: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               2</a:t>
              </a:r>
              <a:r>
                <a:rPr kumimoji="0" lang="pl-PL" b="1" i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1</a:t>
              </a: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	=</a:t>
              </a:r>
              <a:r>
                <a:rPr kumimoji="0" lang="pl-PL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 </a:t>
              </a: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 |P({x})|</a:t>
              </a:r>
              <a:endPara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(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a+b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)</a:t>
              </a:r>
              <a:r>
                <a:rPr kumimoji="0" lang="en-US" b="1" i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2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= 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a</a:t>
              </a:r>
              <a:r>
                <a:rPr kumimoji="0" lang="en-US" b="1" i="0" u="none" strike="noStrike" cap="none" normalizeH="0" baseline="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2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+ 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2ab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+ 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b</a:t>
              </a:r>
              <a:r>
                <a:rPr kumimoji="0" lang="en-US" b="1" i="0" u="none" strike="noStrike" cap="none" normalizeH="0" baseline="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2</a:t>
              </a:r>
              <a:r>
                <a:rPr kumimoji="0" lang="en-US" b="1" i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		</a:t>
              </a:r>
              <a:r>
                <a:rPr lang="pl-PL" b="1" dirty="0" smtClean="0">
                  <a:latin typeface="Arial" pitchFamily="34" charset="0"/>
                  <a:ea typeface="Calibri" pitchFamily="34" charset="0"/>
                  <a:cs typeface="Arial" pitchFamily="34" charset="0"/>
                </a:rPr>
                <a:t>         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1          </a:t>
              </a: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2          1</a:t>
              </a: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	</a:t>
              </a:r>
              <a:r>
                <a:rPr kumimoji="0" lang="pl-PL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    2</a:t>
              </a:r>
              <a:r>
                <a:rPr lang="pl-PL" b="1" baseline="30000" dirty="0" smtClean="0">
                  <a:latin typeface="Arial" pitchFamily="34" charset="0"/>
                  <a:ea typeface="Calibri" pitchFamily="34" charset="0"/>
                  <a:cs typeface="Arial" pitchFamily="34" charset="0"/>
                </a:rPr>
                <a:t>2</a:t>
              </a:r>
              <a:r>
                <a:rPr kumimoji="0" lang="pl-PL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   	=    |P({</a:t>
              </a:r>
              <a:r>
                <a:rPr kumimoji="0" lang="pl-PL" b="1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x,y</a:t>
              </a:r>
              <a:r>
                <a:rPr kumimoji="0" lang="pl-PL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})|</a:t>
              </a:r>
              <a:endPara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(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a+b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)</a:t>
              </a:r>
              <a:r>
                <a:rPr kumimoji="0" lang="en-US" b="1" i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3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= 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a</a:t>
              </a:r>
              <a:r>
                <a:rPr kumimoji="0" lang="en-US" b="1" i="0" u="none" strike="noStrike" cap="none" normalizeH="0" baseline="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3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+ 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3a</a:t>
              </a:r>
              <a:r>
                <a:rPr kumimoji="0" lang="en-US" b="1" i="0" u="none" strike="noStrike" cap="none" normalizeH="0" baseline="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2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b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+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3ab</a:t>
              </a:r>
              <a:r>
                <a:rPr kumimoji="0" lang="en-US" b="1" i="0" u="none" strike="noStrike" cap="none" normalizeH="0" baseline="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2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+ 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b</a:t>
              </a:r>
              <a:r>
                <a:rPr kumimoji="0" lang="en-US" b="1" i="0" u="none" strike="noStrike" cap="none" normalizeH="0" baseline="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3</a:t>
              </a:r>
              <a:r>
                <a:rPr kumimoji="0" lang="en-US" b="1" i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                   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1     </a:t>
              </a: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+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   3   </a:t>
              </a:r>
              <a:r>
                <a:rPr kumimoji="0" lang="pl-PL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</a:t>
              </a: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+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    3    </a:t>
              </a: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+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   1</a:t>
              </a: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  2</a:t>
              </a:r>
              <a:r>
                <a:rPr kumimoji="0" lang="pl-PL" b="1" i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3</a:t>
              </a: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      =    |P({</a:t>
              </a:r>
              <a:r>
                <a:rPr kumimoji="0" lang="pl-PL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x,y,z</a:t>
              </a: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})|</a:t>
              </a:r>
              <a:endPara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. . . . . . . . . . . . . . . . . . . . . . . .</a:t>
              </a:r>
              <a:r>
                <a:rPr kumimoji="0" lang="pl-PL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             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. . . . . . . . . . . . . . . . . . . . . .</a:t>
              </a: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        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. . . . .. .</a:t>
              </a:r>
              <a:endPara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			</a:t>
              </a:r>
              <a:r>
                <a:rPr kumimoji="0" lang="pl-PL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                 3            </a:t>
              </a:r>
              <a:r>
                <a:rPr kumimoji="0" lang="pl-PL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3</a:t>
              </a:r>
              <a:r>
                <a:rPr kumimoji="0" lang="pl-PL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           </a:t>
              </a:r>
              <a:r>
                <a:rPr kumimoji="0" lang="pl-PL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3</a:t>
              </a:r>
              <a:r>
                <a:rPr kumimoji="0" lang="pl-PL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          </a:t>
              </a:r>
              <a:r>
                <a:rPr kumimoji="0" lang="pl-PL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3</a:t>
              </a:r>
              <a:endParaRPr kumimoji="0" lang="pl-PL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l-PL" b="1" dirty="0" smtClean="0">
                  <a:latin typeface="Arial" pitchFamily="34" charset="0"/>
                </a:rPr>
                <a:t>	Symbol Newtona	    0            1            2           3</a:t>
              </a:r>
              <a:r>
                <a:rPr kumimoji="0" lang="pl-PL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	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Para nawiasów 20"/>
            <p:cNvSpPr/>
            <p:nvPr/>
          </p:nvSpPr>
          <p:spPr>
            <a:xfrm>
              <a:off x="3929058" y="2643182"/>
              <a:ext cx="285752" cy="642942"/>
            </a:xfrm>
            <a:prstGeom prst="bracketPair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 nawiasów 21"/>
            <p:cNvSpPr/>
            <p:nvPr/>
          </p:nvSpPr>
          <p:spPr>
            <a:xfrm>
              <a:off x="4786314" y="2643182"/>
              <a:ext cx="285752" cy="642942"/>
            </a:xfrm>
            <a:prstGeom prst="bracketPair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 nawiasów 22"/>
            <p:cNvSpPr/>
            <p:nvPr/>
          </p:nvSpPr>
          <p:spPr>
            <a:xfrm>
              <a:off x="5643570" y="2643182"/>
              <a:ext cx="285752" cy="642942"/>
            </a:xfrm>
            <a:prstGeom prst="bracketPair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 nawiasów 23"/>
            <p:cNvSpPr/>
            <p:nvPr/>
          </p:nvSpPr>
          <p:spPr>
            <a:xfrm>
              <a:off x="6500826" y="2643182"/>
              <a:ext cx="285752" cy="642942"/>
            </a:xfrm>
            <a:prstGeom prst="bracketPair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Łącznik prosty 25"/>
            <p:cNvCxnSpPr/>
            <p:nvPr/>
          </p:nvCxnSpPr>
          <p:spPr>
            <a:xfrm rot="5400000">
              <a:off x="3858414" y="2357430"/>
              <a:ext cx="427834" cy="794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Łącznik prosty 28"/>
            <p:cNvCxnSpPr/>
            <p:nvPr/>
          </p:nvCxnSpPr>
          <p:spPr>
            <a:xfrm rot="5400000">
              <a:off x="4715670" y="2285198"/>
              <a:ext cx="427834" cy="794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Łącznik prosty 29"/>
            <p:cNvCxnSpPr/>
            <p:nvPr/>
          </p:nvCxnSpPr>
          <p:spPr>
            <a:xfrm rot="5400000">
              <a:off x="5572926" y="2285198"/>
              <a:ext cx="427834" cy="794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Łącznik prosty 30"/>
            <p:cNvCxnSpPr/>
            <p:nvPr/>
          </p:nvCxnSpPr>
          <p:spPr>
            <a:xfrm rot="5400000">
              <a:off x="6358744" y="2285198"/>
              <a:ext cx="427834" cy="794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Prostokąt 13"/>
          <p:cNvSpPr/>
          <p:nvPr/>
        </p:nvSpPr>
        <p:spPr>
          <a:xfrm>
            <a:off x="0" y="0"/>
            <a:ext cx="9144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0638" algn="just" fontAlgn="base">
              <a:spcBef>
                <a:spcPct val="0"/>
              </a:spcBef>
              <a:spcAft>
                <a:spcPct val="0"/>
              </a:spcAft>
            </a:pPr>
            <a:r>
              <a:rPr lang="pl-PL" sz="22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lang="pl-PL" sz="2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unkcje </a:t>
            </a:r>
            <a:r>
              <a:rPr lang="pl-PL" sz="2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tworzące</a:t>
            </a:r>
            <a:endParaRPr lang="pl-PL" sz="2200" dirty="0" smtClean="0">
              <a:latin typeface="Arial" pitchFamily="34" charset="0"/>
            </a:endParaRPr>
          </a:p>
          <a:p>
            <a:pPr lvl="0" indent="20638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Symbol Newtona, trójkąt Paskala. Funkcja tworząca, zależność rekurencyjna, postać </a:t>
            </a:r>
          </a:p>
          <a:p>
            <a:pPr lvl="0" indent="20638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zwarta. Rozwiązywanie zależności rekurencyjnych.  </a:t>
            </a:r>
            <a:endParaRPr lang="pl-PL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69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6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268390"/>
            <a:ext cx="4049009" cy="308796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908078"/>
            <a:ext cx="3843377" cy="244827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2" y="332656"/>
            <a:ext cx="2374371" cy="2718655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478" y="301883"/>
            <a:ext cx="5286946" cy="233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9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a 52"/>
          <p:cNvGrpSpPr/>
          <p:nvPr/>
        </p:nvGrpSpPr>
        <p:grpSpPr>
          <a:xfrm>
            <a:off x="0" y="923318"/>
            <a:ext cx="8858280" cy="5857892"/>
            <a:chOff x="71438" y="-247457"/>
            <a:chExt cx="8858280" cy="6891167"/>
          </a:xfrm>
        </p:grpSpPr>
        <p:sp>
          <p:nvSpPr>
            <p:cNvPr id="83969" name="Rectangle 1"/>
            <p:cNvSpPr>
              <a:spLocks noChangeArrowheads="1"/>
            </p:cNvSpPr>
            <p:nvPr/>
          </p:nvSpPr>
          <p:spPr bwMode="auto">
            <a:xfrm>
              <a:off x="71438" y="-247457"/>
              <a:ext cx="8858280" cy="2330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Ciąg </a:t>
              </a:r>
              <a:r>
                <a:rPr kumimoji="0" lang="pl-PL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Fibonacciego</a:t>
              </a:r>
              <a:r>
                <a:rPr kumimoji="0" lang="pl-PL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      </a:t>
              </a:r>
              <a:r>
                <a:rPr kumimoji="0" lang="pl-PL" sz="18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Leonardo </a:t>
              </a:r>
              <a:r>
                <a:rPr kumimoji="0" lang="pl-PL" sz="18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Fibonacci</a:t>
              </a:r>
              <a:r>
                <a:rPr kumimoji="0" lang="pl-PL" sz="18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(1175 - 1250)).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342900" marR="0" lvl="0" indent="-34290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9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1, </a:t>
              </a:r>
              <a:r>
                <a:rPr kumimoji="0" lang="pl-PL" sz="19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r>
                <a:rPr kumimoji="0" lang="pl-PL" sz="19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 2, 3, 5, 8, 13, 21, 34, 55, 89, 144, 233, 377, 610, 987, 1597, 2584, 4181,... </a:t>
              </a:r>
              <a:endParaRPr kumimoji="0" lang="pl-PL" sz="1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342900" marR="0" lvl="0" indent="-34290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        </a:t>
              </a:r>
              <a:r>
                <a:rPr kumimoji="0" lang="pl-PL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r>
                <a:rPr kumimoji="0" lang="pl-PL" sz="2000" b="1" i="0" u="none" strike="noStrike" kern="1200" cap="none" spc="0" normalizeH="0" baseline="-3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pl-PL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= 1	;	</a:t>
              </a:r>
              <a:r>
                <a:rPr kumimoji="0" lang="pl-PL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r>
                <a:rPr kumimoji="0" lang="pl-PL" sz="2000" b="1" i="0" u="none" strike="noStrike" kern="1200" cap="none" spc="0" normalizeH="0" baseline="-3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r>
                <a:rPr kumimoji="0" lang="pl-PL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 = 1	;	</a:t>
              </a:r>
              <a:r>
                <a:rPr kumimoji="0" lang="pl-PL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r>
                <a:rPr kumimoji="0" lang="pl-PL" sz="2000" b="1" i="0" u="none" strike="noStrike" kern="1200" cap="none" spc="0" normalizeH="0" baseline="-3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n</a:t>
              </a:r>
              <a:r>
                <a:rPr kumimoji="0" lang="pl-PL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 = </a:t>
              </a:r>
              <a:r>
                <a:rPr kumimoji="0" lang="pl-PL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r>
                <a:rPr kumimoji="0" lang="pl-PL" sz="2000" b="1" i="0" u="none" strike="noStrike" kern="1200" cap="none" spc="0" normalizeH="0" baseline="-3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n-1</a:t>
              </a:r>
              <a:r>
                <a:rPr kumimoji="0" lang="pl-PL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 + </a:t>
              </a:r>
              <a:r>
                <a:rPr kumimoji="0" lang="pl-PL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r>
                <a:rPr kumimoji="0" lang="pl-PL" sz="2000" b="1" i="0" u="none" strike="noStrike" kern="1200" cap="none" spc="0" normalizeH="0" baseline="-3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n-2</a:t>
              </a:r>
              <a:r>
                <a:rPr kumimoji="0" lang="pl-PL" sz="2000" b="1" i="0" u="none" strike="noStrike" kern="1200" cap="none" spc="0" normalizeH="0" baseline="-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pl-PL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 dla n &gt; 2</a:t>
              </a:r>
              <a:endPara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3970" name="Text Box 2"/>
            <p:cNvSpPr txBox="1">
              <a:spLocks noChangeAspect="1" noChangeArrowheads="1"/>
            </p:cNvSpPr>
            <p:nvPr/>
          </p:nvSpPr>
          <p:spPr bwMode="auto">
            <a:xfrm>
              <a:off x="357158" y="3143248"/>
              <a:ext cx="7643866" cy="620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 Pary	   1                  </a:t>
              </a:r>
              <a:r>
                <a:rPr kumimoji="0" lang="pl-PL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r>
                <a:rPr kumimoji="0" lang="pl-PL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                2                  3                 5                8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 Okresy       1                  2                  3                  4                 5                6</a:t>
              </a:r>
            </a:p>
          </p:txBody>
        </p:sp>
        <p:grpSp>
          <p:nvGrpSpPr>
            <p:cNvPr id="83971" name="Group 3"/>
            <p:cNvGrpSpPr>
              <a:grpSpLocks/>
            </p:cNvGrpSpPr>
            <p:nvPr/>
          </p:nvGrpSpPr>
          <p:grpSpPr bwMode="auto">
            <a:xfrm>
              <a:off x="928662" y="4071942"/>
              <a:ext cx="6072230" cy="2571768"/>
              <a:chOff x="2930" y="12367"/>
              <a:chExt cx="6514" cy="3520"/>
            </a:xfrm>
          </p:grpSpPr>
          <p:sp>
            <p:nvSpPr>
              <p:cNvPr id="83972" name="Line 4"/>
              <p:cNvSpPr>
                <a:spLocks noChangeAspect="1" noChangeShapeType="1"/>
              </p:cNvSpPr>
              <p:nvPr/>
            </p:nvSpPr>
            <p:spPr bwMode="auto">
              <a:xfrm>
                <a:off x="2930" y="12473"/>
                <a:ext cx="63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3973" name="Line 5"/>
              <p:cNvSpPr>
                <a:spLocks noChangeAspect="1" noChangeShapeType="1"/>
              </p:cNvSpPr>
              <p:nvPr/>
            </p:nvSpPr>
            <p:spPr bwMode="auto">
              <a:xfrm>
                <a:off x="3890" y="12903"/>
                <a:ext cx="591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3974" name="Line 6"/>
              <p:cNvSpPr>
                <a:spLocks noChangeAspect="1" noChangeShapeType="1"/>
              </p:cNvSpPr>
              <p:nvPr/>
            </p:nvSpPr>
            <p:spPr bwMode="auto">
              <a:xfrm>
                <a:off x="5031" y="12873"/>
                <a:ext cx="56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3975" name="Line 7"/>
              <p:cNvSpPr>
                <a:spLocks noChangeAspect="1" noChangeShapeType="1"/>
              </p:cNvSpPr>
              <p:nvPr/>
            </p:nvSpPr>
            <p:spPr bwMode="auto">
              <a:xfrm>
                <a:off x="6059" y="12873"/>
                <a:ext cx="571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3976" name="Line 8"/>
              <p:cNvSpPr>
                <a:spLocks noChangeAspect="1" noChangeShapeType="1"/>
              </p:cNvSpPr>
              <p:nvPr/>
            </p:nvSpPr>
            <p:spPr bwMode="auto">
              <a:xfrm>
                <a:off x="7083" y="12903"/>
                <a:ext cx="55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3977" name="Line 9"/>
              <p:cNvSpPr>
                <a:spLocks noChangeAspect="1" noChangeShapeType="1"/>
              </p:cNvSpPr>
              <p:nvPr/>
            </p:nvSpPr>
            <p:spPr bwMode="auto">
              <a:xfrm>
                <a:off x="8116" y="12903"/>
                <a:ext cx="626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3978" name="Line 10"/>
              <p:cNvSpPr>
                <a:spLocks noChangeAspect="1" noChangeShapeType="1"/>
              </p:cNvSpPr>
              <p:nvPr/>
            </p:nvSpPr>
            <p:spPr bwMode="auto">
              <a:xfrm>
                <a:off x="8141" y="13437"/>
                <a:ext cx="601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3979" name="Line 11"/>
              <p:cNvSpPr>
                <a:spLocks noChangeAspect="1" noChangeShapeType="1"/>
              </p:cNvSpPr>
              <p:nvPr/>
            </p:nvSpPr>
            <p:spPr bwMode="auto">
              <a:xfrm>
                <a:off x="7220" y="13857"/>
                <a:ext cx="485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3980" name="Line 12"/>
              <p:cNvSpPr>
                <a:spLocks noChangeAspect="1" noChangeShapeType="1"/>
              </p:cNvSpPr>
              <p:nvPr/>
            </p:nvSpPr>
            <p:spPr bwMode="auto">
              <a:xfrm>
                <a:off x="8141" y="13857"/>
                <a:ext cx="601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3981" name="Line 13"/>
              <p:cNvSpPr>
                <a:spLocks noChangeAspect="1" noChangeShapeType="1"/>
              </p:cNvSpPr>
              <p:nvPr/>
            </p:nvSpPr>
            <p:spPr bwMode="auto">
              <a:xfrm>
                <a:off x="6180" y="14902"/>
                <a:ext cx="45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3982" name="Line 14"/>
              <p:cNvSpPr>
                <a:spLocks noChangeAspect="1" noChangeShapeType="1"/>
              </p:cNvSpPr>
              <p:nvPr/>
            </p:nvSpPr>
            <p:spPr bwMode="auto">
              <a:xfrm>
                <a:off x="7224" y="14902"/>
                <a:ext cx="481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3983" name="Line 15"/>
              <p:cNvSpPr>
                <a:spLocks noChangeAspect="1" noChangeShapeType="1"/>
              </p:cNvSpPr>
              <p:nvPr/>
            </p:nvSpPr>
            <p:spPr bwMode="auto">
              <a:xfrm>
                <a:off x="8141" y="14902"/>
                <a:ext cx="626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3984" name="Line 16"/>
              <p:cNvSpPr>
                <a:spLocks noChangeAspect="1" noChangeShapeType="1"/>
              </p:cNvSpPr>
              <p:nvPr/>
            </p:nvSpPr>
            <p:spPr bwMode="auto">
              <a:xfrm>
                <a:off x="8182" y="15647"/>
                <a:ext cx="585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3985" name="Line 17"/>
              <p:cNvSpPr>
                <a:spLocks noChangeAspect="1" noChangeShapeType="1"/>
              </p:cNvSpPr>
              <p:nvPr/>
            </p:nvSpPr>
            <p:spPr bwMode="auto">
              <a:xfrm>
                <a:off x="8182" y="13975"/>
                <a:ext cx="585" cy="3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3986" name="Line 18"/>
              <p:cNvSpPr>
                <a:spLocks noChangeAspect="1" noChangeShapeType="1"/>
              </p:cNvSpPr>
              <p:nvPr/>
            </p:nvSpPr>
            <p:spPr bwMode="auto">
              <a:xfrm>
                <a:off x="8182" y="14999"/>
                <a:ext cx="560" cy="23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3987" name="Text Box 19"/>
              <p:cNvSpPr txBox="1">
                <a:spLocks noChangeAspect="1" noChangeArrowheads="1"/>
              </p:cNvSpPr>
              <p:nvPr/>
            </p:nvSpPr>
            <p:spPr bwMode="auto">
              <a:xfrm>
                <a:off x="3162" y="12745"/>
                <a:ext cx="752" cy="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M</a:t>
                </a:r>
              </a:p>
            </p:txBody>
          </p:sp>
          <p:sp>
            <p:nvSpPr>
              <p:cNvPr id="83988" name="Text Box 20"/>
              <p:cNvSpPr txBox="1">
                <a:spLocks noChangeAspect="1" noChangeArrowheads="1"/>
              </p:cNvSpPr>
              <p:nvPr/>
            </p:nvSpPr>
            <p:spPr bwMode="auto">
              <a:xfrm>
                <a:off x="8642" y="12975"/>
                <a:ext cx="752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M</a:t>
                </a:r>
              </a:p>
            </p:txBody>
          </p:sp>
          <p:sp>
            <p:nvSpPr>
              <p:cNvPr id="83989" name="Text Box 21"/>
              <p:cNvSpPr txBox="1">
                <a:spLocks noChangeAspect="1" noChangeArrowheads="1"/>
              </p:cNvSpPr>
              <p:nvPr/>
            </p:nvSpPr>
            <p:spPr bwMode="auto">
              <a:xfrm>
                <a:off x="7534" y="13203"/>
                <a:ext cx="752" cy="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M</a:t>
                </a:r>
              </a:p>
            </p:txBody>
          </p:sp>
          <p:sp>
            <p:nvSpPr>
              <p:cNvPr id="83990" name="Text Box 22"/>
              <p:cNvSpPr txBox="1">
                <a:spLocks noChangeAspect="1" noChangeArrowheads="1"/>
              </p:cNvSpPr>
              <p:nvPr/>
            </p:nvSpPr>
            <p:spPr bwMode="auto">
              <a:xfrm>
                <a:off x="8692" y="14196"/>
                <a:ext cx="752" cy="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M</a:t>
                </a:r>
              </a:p>
            </p:txBody>
          </p:sp>
          <p:sp>
            <p:nvSpPr>
              <p:cNvPr id="83991" name="Text Box 23"/>
              <p:cNvSpPr txBox="1">
                <a:spLocks noChangeAspect="1" noChangeArrowheads="1"/>
              </p:cNvSpPr>
              <p:nvPr/>
            </p:nvSpPr>
            <p:spPr bwMode="auto">
              <a:xfrm>
                <a:off x="8692" y="14999"/>
                <a:ext cx="752" cy="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M</a:t>
                </a:r>
              </a:p>
            </p:txBody>
          </p:sp>
          <p:sp>
            <p:nvSpPr>
              <p:cNvPr id="83992" name="Text Box 24"/>
              <p:cNvSpPr txBox="1">
                <a:spLocks noChangeAspect="1" noChangeArrowheads="1"/>
              </p:cNvSpPr>
              <p:nvPr/>
            </p:nvSpPr>
            <p:spPr bwMode="auto">
              <a:xfrm>
                <a:off x="7534" y="15475"/>
                <a:ext cx="752" cy="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M</a:t>
                </a:r>
              </a:p>
            </p:txBody>
          </p:sp>
          <p:sp>
            <p:nvSpPr>
              <p:cNvPr id="83993" name="Text Box 25"/>
              <p:cNvSpPr txBox="1">
                <a:spLocks noChangeAspect="1" noChangeArrowheads="1"/>
              </p:cNvSpPr>
              <p:nvPr/>
            </p:nvSpPr>
            <p:spPr bwMode="auto">
              <a:xfrm>
                <a:off x="5504" y="14717"/>
                <a:ext cx="752" cy="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M</a:t>
                </a:r>
              </a:p>
            </p:txBody>
          </p:sp>
          <p:sp>
            <p:nvSpPr>
              <p:cNvPr id="83994" name="Text Box 26"/>
              <p:cNvSpPr txBox="1">
                <a:spLocks noChangeAspect="1" noChangeArrowheads="1"/>
              </p:cNvSpPr>
              <p:nvPr/>
            </p:nvSpPr>
            <p:spPr bwMode="auto">
              <a:xfrm>
                <a:off x="7534" y="13697"/>
                <a:ext cx="752" cy="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83995" name="Text Box 27"/>
              <p:cNvSpPr txBox="1">
                <a:spLocks noChangeAspect="1" noChangeArrowheads="1"/>
              </p:cNvSpPr>
              <p:nvPr/>
            </p:nvSpPr>
            <p:spPr bwMode="auto">
              <a:xfrm>
                <a:off x="4383" y="12745"/>
                <a:ext cx="752" cy="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83996" name="Text Box 28"/>
              <p:cNvSpPr txBox="1">
                <a:spLocks noChangeAspect="1" noChangeArrowheads="1"/>
              </p:cNvSpPr>
              <p:nvPr/>
            </p:nvSpPr>
            <p:spPr bwMode="auto">
              <a:xfrm>
                <a:off x="5428" y="12715"/>
                <a:ext cx="752" cy="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83997" name="Text Box 29"/>
              <p:cNvSpPr txBox="1">
                <a:spLocks noChangeAspect="1" noChangeArrowheads="1"/>
              </p:cNvSpPr>
              <p:nvPr/>
            </p:nvSpPr>
            <p:spPr bwMode="auto">
              <a:xfrm>
                <a:off x="6500" y="12715"/>
                <a:ext cx="752" cy="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83998" name="Text Box 30"/>
              <p:cNvSpPr txBox="1">
                <a:spLocks noChangeAspect="1" noChangeArrowheads="1"/>
              </p:cNvSpPr>
              <p:nvPr/>
            </p:nvSpPr>
            <p:spPr bwMode="auto">
              <a:xfrm>
                <a:off x="7534" y="12745"/>
                <a:ext cx="752" cy="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83999" name="Text Box 31"/>
              <p:cNvSpPr txBox="1">
                <a:spLocks noChangeAspect="1" noChangeArrowheads="1"/>
              </p:cNvSpPr>
              <p:nvPr/>
            </p:nvSpPr>
            <p:spPr bwMode="auto">
              <a:xfrm>
                <a:off x="8642" y="12715"/>
                <a:ext cx="752" cy="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84000" name="Text Box 32"/>
              <p:cNvSpPr txBox="1">
                <a:spLocks noChangeAspect="1" noChangeArrowheads="1"/>
              </p:cNvSpPr>
              <p:nvPr/>
            </p:nvSpPr>
            <p:spPr bwMode="auto">
              <a:xfrm>
                <a:off x="8642" y="13284"/>
                <a:ext cx="752" cy="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84001" name="Text Box 33"/>
              <p:cNvSpPr txBox="1">
                <a:spLocks noChangeAspect="1" noChangeArrowheads="1"/>
              </p:cNvSpPr>
              <p:nvPr/>
            </p:nvSpPr>
            <p:spPr bwMode="auto">
              <a:xfrm>
                <a:off x="8642" y="13697"/>
                <a:ext cx="752" cy="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84002" name="Text Box 34"/>
              <p:cNvSpPr txBox="1">
                <a:spLocks noChangeAspect="1" noChangeArrowheads="1"/>
              </p:cNvSpPr>
              <p:nvPr/>
            </p:nvSpPr>
            <p:spPr bwMode="auto">
              <a:xfrm>
                <a:off x="8692" y="14716"/>
                <a:ext cx="752" cy="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84003" name="Text Box 35"/>
              <p:cNvSpPr txBox="1">
                <a:spLocks noChangeAspect="1" noChangeArrowheads="1"/>
              </p:cNvSpPr>
              <p:nvPr/>
            </p:nvSpPr>
            <p:spPr bwMode="auto">
              <a:xfrm>
                <a:off x="8642" y="15474"/>
                <a:ext cx="752" cy="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84004" name="Text Box 36"/>
              <p:cNvSpPr txBox="1">
                <a:spLocks noChangeAspect="1" noChangeArrowheads="1"/>
              </p:cNvSpPr>
              <p:nvPr/>
            </p:nvSpPr>
            <p:spPr bwMode="auto">
              <a:xfrm>
                <a:off x="6571" y="14716"/>
                <a:ext cx="752" cy="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84005" name="Text Box 37"/>
              <p:cNvSpPr txBox="1">
                <a:spLocks noChangeAspect="1" noChangeArrowheads="1"/>
              </p:cNvSpPr>
              <p:nvPr/>
            </p:nvSpPr>
            <p:spPr bwMode="auto">
              <a:xfrm>
                <a:off x="6571" y="13616"/>
                <a:ext cx="752" cy="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M</a:t>
                </a:r>
              </a:p>
            </p:txBody>
          </p:sp>
          <p:sp>
            <p:nvSpPr>
              <p:cNvPr id="84006" name="Text Box 38"/>
              <p:cNvSpPr txBox="1">
                <a:spLocks noChangeAspect="1" noChangeArrowheads="1"/>
              </p:cNvSpPr>
              <p:nvPr/>
            </p:nvSpPr>
            <p:spPr bwMode="auto">
              <a:xfrm>
                <a:off x="7534" y="14763"/>
                <a:ext cx="752" cy="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R</a:t>
                </a:r>
              </a:p>
            </p:txBody>
          </p:sp>
          <p:cxnSp>
            <p:nvCxnSpPr>
              <p:cNvPr id="84007" name="AutoShape 39"/>
              <p:cNvCxnSpPr>
                <a:cxnSpLocks noChangeShapeType="1"/>
              </p:cNvCxnSpPr>
              <p:nvPr/>
            </p:nvCxnSpPr>
            <p:spPr bwMode="auto">
              <a:xfrm>
                <a:off x="7252" y="14999"/>
                <a:ext cx="528" cy="589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4008" name="AutoShape 40"/>
              <p:cNvCxnSpPr>
                <a:cxnSpLocks noChangeShapeType="1"/>
              </p:cNvCxnSpPr>
              <p:nvPr/>
            </p:nvCxnSpPr>
            <p:spPr bwMode="auto">
              <a:xfrm>
                <a:off x="3589" y="12387"/>
                <a:ext cx="0" cy="252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4009" name="AutoShape 41"/>
              <p:cNvCxnSpPr>
                <a:cxnSpLocks noChangeShapeType="1"/>
              </p:cNvCxnSpPr>
              <p:nvPr/>
            </p:nvCxnSpPr>
            <p:spPr bwMode="auto">
              <a:xfrm>
                <a:off x="4729" y="12387"/>
                <a:ext cx="0" cy="251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4010" name="AutoShape 42"/>
              <p:cNvCxnSpPr>
                <a:cxnSpLocks noChangeShapeType="1"/>
              </p:cNvCxnSpPr>
              <p:nvPr/>
            </p:nvCxnSpPr>
            <p:spPr bwMode="auto">
              <a:xfrm>
                <a:off x="5814" y="12387"/>
                <a:ext cx="0" cy="252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4011" name="AutoShape 43"/>
              <p:cNvCxnSpPr>
                <a:cxnSpLocks noChangeShapeType="1"/>
              </p:cNvCxnSpPr>
              <p:nvPr/>
            </p:nvCxnSpPr>
            <p:spPr bwMode="auto">
              <a:xfrm>
                <a:off x="6893" y="12386"/>
                <a:ext cx="0" cy="251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4012" name="AutoShape 44"/>
              <p:cNvCxnSpPr>
                <a:cxnSpLocks noChangeShapeType="1"/>
              </p:cNvCxnSpPr>
              <p:nvPr/>
            </p:nvCxnSpPr>
            <p:spPr bwMode="auto">
              <a:xfrm>
                <a:off x="7931" y="12367"/>
                <a:ext cx="0" cy="251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4013" name="AutoShape 45"/>
              <p:cNvCxnSpPr>
                <a:cxnSpLocks noChangeShapeType="1"/>
              </p:cNvCxnSpPr>
              <p:nvPr/>
            </p:nvCxnSpPr>
            <p:spPr bwMode="auto">
              <a:xfrm>
                <a:off x="8941" y="12367"/>
                <a:ext cx="0" cy="251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4014" name="AutoShape 46"/>
              <p:cNvCxnSpPr>
                <a:cxnSpLocks noChangeShapeType="1"/>
              </p:cNvCxnSpPr>
              <p:nvPr/>
            </p:nvCxnSpPr>
            <p:spPr bwMode="auto">
              <a:xfrm>
                <a:off x="8116" y="13023"/>
                <a:ext cx="626" cy="13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4015" name="AutoShape 47"/>
              <p:cNvCxnSpPr>
                <a:cxnSpLocks noChangeShapeType="1"/>
              </p:cNvCxnSpPr>
              <p:nvPr/>
            </p:nvCxnSpPr>
            <p:spPr bwMode="auto">
              <a:xfrm>
                <a:off x="7083" y="12993"/>
                <a:ext cx="558" cy="291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4016" name="AutoShape 48"/>
              <p:cNvCxnSpPr>
                <a:cxnSpLocks noChangeShapeType="1"/>
              </p:cNvCxnSpPr>
              <p:nvPr/>
            </p:nvCxnSpPr>
            <p:spPr bwMode="auto">
              <a:xfrm>
                <a:off x="6059" y="12975"/>
                <a:ext cx="636" cy="641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4017" name="AutoShape 49"/>
              <p:cNvCxnSpPr>
                <a:cxnSpLocks noChangeShapeType="1"/>
              </p:cNvCxnSpPr>
              <p:nvPr/>
            </p:nvCxnSpPr>
            <p:spPr bwMode="auto">
              <a:xfrm>
                <a:off x="4946" y="13128"/>
                <a:ext cx="739" cy="163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</p:grpSp>
      <p:sp>
        <p:nvSpPr>
          <p:cNvPr id="51" name="Symbol zastępczy numeru slajdu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1"/>
          <p:cNvSpPr>
            <a:spLocks noChangeArrowheads="1"/>
          </p:cNvSpPr>
          <p:nvPr/>
        </p:nvSpPr>
        <p:spPr bwMode="auto">
          <a:xfrm>
            <a:off x="0" y="0"/>
            <a:ext cx="878684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Liczby 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Fibonacciego</a:t>
            </a:r>
            <a:endParaRPr kumimoji="0" lang="pl-PL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1   ,  1  ,	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2 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,   3 , 5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,  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8 ,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13 ,   21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 ,</a:t>
            </a:r>
            <a:r>
              <a:rPr kumimoji="0" lang="pl-PL" sz="2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34    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,	55    ,	89    ,	144	...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5" name="Prostokąt 54"/>
          <p:cNvSpPr/>
          <p:nvPr/>
        </p:nvSpPr>
        <p:spPr>
          <a:xfrm>
            <a:off x="0" y="2928934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Przyjmując, że para nowonarodzonych królików staje się płodna po miesiącu życia, że każda para raz w miesiącu rodzi jedną parę nowych królików oraz że króliki nie umierają należy określić zależność podającą sposób rozrastania się stada.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30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85786" y="928670"/>
            <a:ext cx="70487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kumimoji="0" lang="pl-PL" sz="2000" b="1" i="0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= 1	;	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kumimoji="0" lang="pl-PL" sz="2000" b="1" i="0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 = 1	;	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kumimoji="0" lang="pl-PL" sz="2000" b="1" i="0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kumimoji="0" lang="pl-PL" sz="2000" b="1" i="0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n-1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 +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kumimoji="0" lang="pl-PL" sz="2000" b="1" i="0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n-2</a:t>
            </a:r>
            <a:r>
              <a:rPr kumimoji="0" lang="pl-PL" sz="2000" b="1" i="0" u="none" strike="noStrike" kern="1200" cap="none" spc="0" normalizeH="0" baseline="-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dla n &gt; 2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3" name="Symbol zastępczy numeru slajd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428596" y="42860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2063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Zależność rekurencyjna.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428596" y="2143116"/>
            <a:ext cx="2286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063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Postać zwarta.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428596" y="4500570"/>
            <a:ext cx="2857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063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Funkcja tworząca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Obraz 17" descr="\displaystyle \fGen{F}(x) =\sum_{n=0}^{\infty}f_nx^n =x+\sum_{n=2}^{\infty}\left(f_{n-1}+f_{n-2}\right)x^n=x+x\fGen{F}(x)+x^2\fGen{F}(x).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5143512"/>
            <a:ext cx="764386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6321" name="Object 1"/>
          <p:cNvGraphicFramePr>
            <a:graphicFrameLocks noChangeAspect="1"/>
          </p:cNvGraphicFramePr>
          <p:nvPr/>
        </p:nvGraphicFramePr>
        <p:xfrm>
          <a:off x="642910" y="2928934"/>
          <a:ext cx="4429156" cy="1206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0" name="Równanie" r:id="rId4" imgW="2133600" imgH="584200" progId="Equation.3">
                  <p:embed/>
                </p:oleObj>
              </mc:Choice>
              <mc:Fallback>
                <p:oleObj name="Równanie" r:id="rId4" imgW="2133600" imgH="584200" progId="Equation.3">
                  <p:embed/>
                  <p:pic>
                    <p:nvPicPr>
                      <p:cNvPr id="5632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928934"/>
                        <a:ext cx="4429156" cy="12061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36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9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48680"/>
            <a:ext cx="3456384" cy="2592288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73848"/>
            <a:ext cx="2880320" cy="2767120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97" y="3835152"/>
            <a:ext cx="3312368" cy="2736304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97" y="3803107"/>
            <a:ext cx="3038903" cy="25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1199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</TotalTime>
  <Words>1955</Words>
  <Application>Microsoft Office PowerPoint</Application>
  <PresentationFormat>Pokaz na ekranie (4:3)</PresentationFormat>
  <Paragraphs>685</Paragraphs>
  <Slides>46</Slides>
  <Notes>3</Notes>
  <HiddenSlides>0</HiddenSlides>
  <MMClips>0</MMClips>
  <ScaleCrop>false</ScaleCrop>
  <HeadingPairs>
    <vt:vector size="8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46</vt:i4>
      </vt:variant>
    </vt:vector>
  </HeadingPairs>
  <TitlesOfParts>
    <vt:vector size="53" baseType="lpstr">
      <vt:lpstr>Arial</vt:lpstr>
      <vt:lpstr>Calibri</vt:lpstr>
      <vt:lpstr>Symbol</vt:lpstr>
      <vt:lpstr>Times New Roman</vt:lpstr>
      <vt:lpstr>Verdana</vt:lpstr>
      <vt:lpstr>Motyw pakietu Office</vt:lpstr>
      <vt:lpstr>Równanie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MATEMATYKA DYSKRETNA 2009/2010</dc:title>
  <dc:creator>zb</dc:creator>
  <cp:lastModifiedBy>Banaszak</cp:lastModifiedBy>
  <cp:revision>297</cp:revision>
  <dcterms:created xsi:type="dcterms:W3CDTF">2009-10-04T14:37:33Z</dcterms:created>
  <dcterms:modified xsi:type="dcterms:W3CDTF">2020-10-31T09:45:27Z</dcterms:modified>
</cp:coreProperties>
</file>