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87" r:id="rId9"/>
    <p:sldId id="364" r:id="rId10"/>
    <p:sldId id="390" r:id="rId11"/>
    <p:sldId id="388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71" autoAdjust="0"/>
    <p:restoredTop sz="86458" autoAdjust="0"/>
  </p:normalViewPr>
  <p:slideViewPr>
    <p:cSldViewPr>
      <p:cViewPr varScale="1">
        <p:scale>
          <a:sx n="69" d="100"/>
          <a:sy n="69" d="100"/>
        </p:scale>
        <p:origin x="16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DD79-1153-4ABA-B684-C0FC18EFD5E2}" type="datetimeFigureOut">
              <a:rPr lang="pl-PL" smtClean="0"/>
              <a:pPr/>
              <a:t>23.11.2020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6375-C6BF-4096-8947-D6C304E9B6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17A1D-94CF-467C-ADD1-9D51D4E69F3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63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17A1D-94CF-467C-ADD1-9D51D4E69F3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2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17A1D-94CF-467C-ADD1-9D51D4E69F3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86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540B-0922-4C37-A0B9-05606E1AC257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F92-3DB0-4296-BC18-4104FCB7E9DC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789-E7C4-46DC-AE7D-64AF4C8484FE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3C80-903B-457A-9ABC-DFC15451F1B9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C03-0E3A-4CC2-8D75-972B262A3534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81C-ED17-421E-888C-C8A0D4849C5D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CEFC-B6D0-447E-A238-128E8B227F31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B51-EC14-4426-9DDC-E2E1959A4BEE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A420-3C28-4320-A288-8495CA0AC10B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8FE3-CB0E-4F4C-A70C-6C60635F27BB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938-774F-4C45-A406-57E67F074B85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4EE9-8DC3-4294-847C-B041A820A4E4}" type="datetime1">
              <a:rPr lang="pl-PL" smtClean="0"/>
              <a:pPr/>
              <a:t>23.11.2020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http://mathworld.wolfram.com/p1img2922.gif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850112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Elementy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teorii grafów (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Relacje i ich reprezentacje)</a:t>
            </a:r>
          </a:p>
          <a:p>
            <a:r>
              <a:rPr lang="pl-PL" dirty="0" smtClean="0">
                <a:latin typeface="Arial" pitchFamily="34" charset="0"/>
                <a:cs typeface="Arial" pitchFamily="34" charset="0"/>
              </a:rPr>
              <a:t>Klasyfikacja, reprezentacja, modele. Macierzowe reprezentacje grafów: macierz incydencji, macierz stowarzyszona. Wykorzystanie do modelowania dziedzin problemów decyzyjnych i/lub optymalizacyjnych 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143248"/>
            <a:ext cx="900115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4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Przykład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 = {1,2,3},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 = {a, b} 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S x T = {(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1,a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1,b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2,a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2,b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3,a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3,b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)}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R = S x T = {(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),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0232" y="4572008"/>
            <a:ext cx="4714908" cy="2028844"/>
            <a:chOff x="3217" y="9517"/>
            <a:chExt cx="5400" cy="4320"/>
          </a:xfrm>
        </p:grpSpPr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3217" y="951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3397" y="96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3217" y="1293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217" y="1113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3397" y="11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397" y="131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7717" y="1221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7717" y="1041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7897" y="105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7897" y="123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4117" y="10057"/>
              <a:ext cx="36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4117" y="10237"/>
              <a:ext cx="378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V="1">
              <a:off x="4117" y="10777"/>
              <a:ext cx="36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4117" y="11677"/>
              <a:ext cx="36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V="1">
              <a:off x="4117" y="11137"/>
              <a:ext cx="360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V="1">
              <a:off x="4117" y="12757"/>
              <a:ext cx="36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1" name="Symbol zastępczy numeru slajdu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1357298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RELACJE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  -  relacja dwuargumentowa na zbiorze S x T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Relacja na zbiorze  S x T jest to każdy podzbiór  tego zbioru.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Elementy relacji  R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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 x T wyróżniają się spośród elementów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zbioru  S x T tym,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że mają pewną wspólną własność.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Mówimy,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r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elacji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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885828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Jeszcze jedno zastosowanie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Problem sieci wodnej (W), gazowej (G) i elektrycznej (E). Są trzy domy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z których każdy musi być podłączony przewodami do każdej z trzech sieci. Czy jest możliwe dokonanie takich połączeń bez skrzyżowania przewodów?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596" y="2214554"/>
            <a:ext cx="4343400" cy="2171700"/>
            <a:chOff x="2497" y="3397"/>
            <a:chExt cx="6840" cy="3420"/>
          </a:xfrm>
        </p:grpSpPr>
        <p:sp>
          <p:nvSpPr>
            <p:cNvPr id="47107" name="Rectangle 3"/>
            <p:cNvSpPr>
              <a:spLocks noChangeArrowheads="1"/>
            </p:cNvSpPr>
            <p:nvPr/>
          </p:nvSpPr>
          <p:spPr bwMode="auto">
            <a:xfrm>
              <a:off x="2497" y="3397"/>
              <a:ext cx="1080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5017" y="3397"/>
              <a:ext cx="1080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8257" y="3397"/>
              <a:ext cx="1080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2497" y="5917"/>
              <a:ext cx="900" cy="9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5197" y="5917"/>
              <a:ext cx="900" cy="9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8257" y="5917"/>
              <a:ext cx="900" cy="9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2677" y="3577"/>
              <a:ext cx="72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</a:t>
              </a:r>
              <a:r>
                <a:rPr kumimoji="0" lang="pl-PL" sz="1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5197" y="3577"/>
              <a:ext cx="72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</a:t>
              </a:r>
              <a:r>
                <a:rPr kumimoji="0" lang="pl-PL" sz="1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8437" y="3577"/>
              <a:ext cx="72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</a:t>
              </a:r>
              <a:r>
                <a:rPr kumimoji="0" lang="pl-PL" sz="14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2677" y="6097"/>
              <a:ext cx="54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5377" y="6097"/>
              <a:ext cx="54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G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8437" y="6097"/>
              <a:ext cx="54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2857" y="4297"/>
              <a:ext cx="0" cy="1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>
              <a:off x="3397" y="3937"/>
              <a:ext cx="162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3577" y="3937"/>
              <a:ext cx="180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3577" y="3757"/>
              <a:ext cx="4680" cy="25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>
              <a:off x="3397" y="3757"/>
              <a:ext cx="4860" cy="2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5557" y="4297"/>
              <a:ext cx="0" cy="1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5917" y="4117"/>
              <a:ext cx="2340" cy="19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6097" y="3757"/>
              <a:ext cx="234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>
              <a:off x="8797" y="4297"/>
              <a:ext cx="0" cy="1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000496" y="4214818"/>
            <a:ext cx="4732337" cy="2498725"/>
            <a:chOff x="2391" y="7359"/>
            <a:chExt cx="7452" cy="3936"/>
          </a:xfrm>
        </p:grpSpPr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>
              <a:off x="2857" y="8617"/>
              <a:ext cx="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5737" y="8617"/>
              <a:ext cx="0" cy="19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8437" y="8617"/>
              <a:ext cx="0" cy="1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H="1">
              <a:off x="2857" y="8617"/>
              <a:ext cx="288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H="1">
              <a:off x="2857" y="8617"/>
              <a:ext cx="558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flipH="1">
              <a:off x="5737" y="8617"/>
              <a:ext cx="2700" cy="19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5" name="Freeform 31"/>
            <p:cNvSpPr>
              <a:spLocks/>
            </p:cNvSpPr>
            <p:nvPr/>
          </p:nvSpPr>
          <p:spPr bwMode="auto">
            <a:xfrm>
              <a:off x="5744" y="7999"/>
              <a:ext cx="3344" cy="2353"/>
            </a:xfrm>
            <a:custGeom>
              <a:avLst/>
              <a:gdLst/>
              <a:ahLst/>
              <a:cxnLst>
                <a:cxn ang="0">
                  <a:pos x="2704" y="2353"/>
                </a:cxn>
                <a:cxn ang="0">
                  <a:pos x="2896" y="2305"/>
                </a:cxn>
                <a:cxn ang="0">
                  <a:pos x="3008" y="2193"/>
                </a:cxn>
                <a:cxn ang="0">
                  <a:pos x="3184" y="1937"/>
                </a:cxn>
                <a:cxn ang="0">
                  <a:pos x="3232" y="1809"/>
                </a:cxn>
                <a:cxn ang="0">
                  <a:pos x="3264" y="1761"/>
                </a:cxn>
                <a:cxn ang="0">
                  <a:pos x="3296" y="1649"/>
                </a:cxn>
                <a:cxn ang="0">
                  <a:pos x="3344" y="1345"/>
                </a:cxn>
                <a:cxn ang="0">
                  <a:pos x="3328" y="705"/>
                </a:cxn>
                <a:cxn ang="0">
                  <a:pos x="3280" y="577"/>
                </a:cxn>
                <a:cxn ang="0">
                  <a:pos x="3184" y="449"/>
                </a:cxn>
                <a:cxn ang="0">
                  <a:pos x="3152" y="353"/>
                </a:cxn>
                <a:cxn ang="0">
                  <a:pos x="3104" y="321"/>
                </a:cxn>
                <a:cxn ang="0">
                  <a:pos x="3072" y="273"/>
                </a:cxn>
                <a:cxn ang="0">
                  <a:pos x="2528" y="129"/>
                </a:cxn>
                <a:cxn ang="0">
                  <a:pos x="1696" y="97"/>
                </a:cxn>
                <a:cxn ang="0">
                  <a:pos x="1360" y="161"/>
                </a:cxn>
                <a:cxn ang="0">
                  <a:pos x="1152" y="209"/>
                </a:cxn>
                <a:cxn ang="0">
                  <a:pos x="880" y="273"/>
                </a:cxn>
                <a:cxn ang="0">
                  <a:pos x="528" y="401"/>
                </a:cxn>
                <a:cxn ang="0">
                  <a:pos x="384" y="481"/>
                </a:cxn>
                <a:cxn ang="0">
                  <a:pos x="288" y="513"/>
                </a:cxn>
                <a:cxn ang="0">
                  <a:pos x="96" y="609"/>
                </a:cxn>
                <a:cxn ang="0">
                  <a:pos x="48" y="625"/>
                </a:cxn>
                <a:cxn ang="0">
                  <a:pos x="0" y="641"/>
                </a:cxn>
              </a:cxnLst>
              <a:rect l="0" t="0" r="r" b="b"/>
              <a:pathLst>
                <a:path w="3344" h="2353">
                  <a:moveTo>
                    <a:pt x="2704" y="2353"/>
                  </a:moveTo>
                  <a:cubicBezTo>
                    <a:pt x="2768" y="2337"/>
                    <a:pt x="2849" y="2352"/>
                    <a:pt x="2896" y="2305"/>
                  </a:cubicBezTo>
                  <a:cubicBezTo>
                    <a:pt x="2933" y="2268"/>
                    <a:pt x="2984" y="2240"/>
                    <a:pt x="3008" y="2193"/>
                  </a:cubicBezTo>
                  <a:cubicBezTo>
                    <a:pt x="3097" y="2014"/>
                    <a:pt x="3041" y="2101"/>
                    <a:pt x="3184" y="1937"/>
                  </a:cubicBezTo>
                  <a:cubicBezTo>
                    <a:pt x="3200" y="1894"/>
                    <a:pt x="3213" y="1850"/>
                    <a:pt x="3232" y="1809"/>
                  </a:cubicBezTo>
                  <a:cubicBezTo>
                    <a:pt x="3240" y="1791"/>
                    <a:pt x="3256" y="1779"/>
                    <a:pt x="3264" y="1761"/>
                  </a:cubicBezTo>
                  <a:cubicBezTo>
                    <a:pt x="3279" y="1725"/>
                    <a:pt x="3284" y="1686"/>
                    <a:pt x="3296" y="1649"/>
                  </a:cubicBezTo>
                  <a:cubicBezTo>
                    <a:pt x="3311" y="1543"/>
                    <a:pt x="3332" y="1452"/>
                    <a:pt x="3344" y="1345"/>
                  </a:cubicBezTo>
                  <a:cubicBezTo>
                    <a:pt x="3339" y="1132"/>
                    <a:pt x="3342" y="918"/>
                    <a:pt x="3328" y="705"/>
                  </a:cubicBezTo>
                  <a:cubicBezTo>
                    <a:pt x="3325" y="660"/>
                    <a:pt x="3304" y="615"/>
                    <a:pt x="3280" y="577"/>
                  </a:cubicBezTo>
                  <a:cubicBezTo>
                    <a:pt x="3251" y="532"/>
                    <a:pt x="3184" y="449"/>
                    <a:pt x="3184" y="449"/>
                  </a:cubicBezTo>
                  <a:cubicBezTo>
                    <a:pt x="3173" y="417"/>
                    <a:pt x="3170" y="382"/>
                    <a:pt x="3152" y="353"/>
                  </a:cubicBezTo>
                  <a:cubicBezTo>
                    <a:pt x="3142" y="337"/>
                    <a:pt x="3118" y="335"/>
                    <a:pt x="3104" y="321"/>
                  </a:cubicBezTo>
                  <a:cubicBezTo>
                    <a:pt x="3090" y="307"/>
                    <a:pt x="3088" y="284"/>
                    <a:pt x="3072" y="273"/>
                  </a:cubicBezTo>
                  <a:cubicBezTo>
                    <a:pt x="2915" y="163"/>
                    <a:pt x="2708" y="159"/>
                    <a:pt x="2528" y="129"/>
                  </a:cubicBezTo>
                  <a:cubicBezTo>
                    <a:pt x="2335" y="0"/>
                    <a:pt x="1724" y="96"/>
                    <a:pt x="1696" y="97"/>
                  </a:cubicBezTo>
                  <a:cubicBezTo>
                    <a:pt x="1583" y="135"/>
                    <a:pt x="1479" y="146"/>
                    <a:pt x="1360" y="161"/>
                  </a:cubicBezTo>
                  <a:cubicBezTo>
                    <a:pt x="1228" y="205"/>
                    <a:pt x="1297" y="188"/>
                    <a:pt x="1152" y="209"/>
                  </a:cubicBezTo>
                  <a:cubicBezTo>
                    <a:pt x="1057" y="241"/>
                    <a:pt x="981" y="259"/>
                    <a:pt x="880" y="273"/>
                  </a:cubicBezTo>
                  <a:cubicBezTo>
                    <a:pt x="779" y="341"/>
                    <a:pt x="643" y="363"/>
                    <a:pt x="528" y="401"/>
                  </a:cubicBezTo>
                  <a:cubicBezTo>
                    <a:pt x="493" y="413"/>
                    <a:pt x="420" y="465"/>
                    <a:pt x="384" y="481"/>
                  </a:cubicBezTo>
                  <a:cubicBezTo>
                    <a:pt x="353" y="495"/>
                    <a:pt x="316" y="494"/>
                    <a:pt x="288" y="513"/>
                  </a:cubicBezTo>
                  <a:cubicBezTo>
                    <a:pt x="164" y="596"/>
                    <a:pt x="228" y="565"/>
                    <a:pt x="96" y="609"/>
                  </a:cubicBezTo>
                  <a:cubicBezTo>
                    <a:pt x="80" y="614"/>
                    <a:pt x="64" y="620"/>
                    <a:pt x="48" y="625"/>
                  </a:cubicBezTo>
                  <a:cubicBezTo>
                    <a:pt x="32" y="630"/>
                    <a:pt x="0" y="641"/>
                    <a:pt x="0" y="641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6" name="Freeform 32"/>
            <p:cNvSpPr>
              <a:spLocks/>
            </p:cNvSpPr>
            <p:nvPr/>
          </p:nvSpPr>
          <p:spPr bwMode="auto">
            <a:xfrm>
              <a:off x="2864" y="7359"/>
              <a:ext cx="6979" cy="3089"/>
            </a:xfrm>
            <a:custGeom>
              <a:avLst/>
              <a:gdLst/>
              <a:ahLst/>
              <a:cxnLst>
                <a:cxn ang="0">
                  <a:pos x="5568" y="3041"/>
                </a:cxn>
                <a:cxn ang="0">
                  <a:pos x="6000" y="3089"/>
                </a:cxn>
                <a:cxn ang="0">
                  <a:pos x="6352" y="3073"/>
                </a:cxn>
                <a:cxn ang="0">
                  <a:pos x="6416" y="3041"/>
                </a:cxn>
                <a:cxn ang="0">
                  <a:pos x="6528" y="3025"/>
                </a:cxn>
                <a:cxn ang="0">
                  <a:pos x="6640" y="2929"/>
                </a:cxn>
                <a:cxn ang="0">
                  <a:pos x="6688" y="2865"/>
                </a:cxn>
                <a:cxn ang="0">
                  <a:pos x="6736" y="2817"/>
                </a:cxn>
                <a:cxn ang="0">
                  <a:pos x="6800" y="2689"/>
                </a:cxn>
                <a:cxn ang="0">
                  <a:pos x="6832" y="2641"/>
                </a:cxn>
                <a:cxn ang="0">
                  <a:pos x="6848" y="2577"/>
                </a:cxn>
                <a:cxn ang="0">
                  <a:pos x="6896" y="2433"/>
                </a:cxn>
                <a:cxn ang="0">
                  <a:pos x="6960" y="1681"/>
                </a:cxn>
                <a:cxn ang="0">
                  <a:pos x="6896" y="849"/>
                </a:cxn>
                <a:cxn ang="0">
                  <a:pos x="6608" y="481"/>
                </a:cxn>
                <a:cxn ang="0">
                  <a:pos x="6496" y="433"/>
                </a:cxn>
                <a:cxn ang="0">
                  <a:pos x="6288" y="289"/>
                </a:cxn>
                <a:cxn ang="0">
                  <a:pos x="6192" y="273"/>
                </a:cxn>
                <a:cxn ang="0">
                  <a:pos x="5872" y="177"/>
                </a:cxn>
                <a:cxn ang="0">
                  <a:pos x="5280" y="113"/>
                </a:cxn>
                <a:cxn ang="0">
                  <a:pos x="4784" y="65"/>
                </a:cxn>
                <a:cxn ang="0">
                  <a:pos x="2736" y="193"/>
                </a:cxn>
                <a:cxn ang="0">
                  <a:pos x="2688" y="241"/>
                </a:cxn>
                <a:cxn ang="0">
                  <a:pos x="2576" y="273"/>
                </a:cxn>
                <a:cxn ang="0">
                  <a:pos x="2240" y="385"/>
                </a:cxn>
                <a:cxn ang="0">
                  <a:pos x="1952" y="481"/>
                </a:cxn>
                <a:cxn ang="0">
                  <a:pos x="1840" y="513"/>
                </a:cxn>
                <a:cxn ang="0">
                  <a:pos x="1792" y="545"/>
                </a:cxn>
                <a:cxn ang="0">
                  <a:pos x="1664" y="577"/>
                </a:cxn>
                <a:cxn ang="0">
                  <a:pos x="1408" y="657"/>
                </a:cxn>
                <a:cxn ang="0">
                  <a:pos x="1280" y="689"/>
                </a:cxn>
                <a:cxn ang="0">
                  <a:pos x="1232" y="705"/>
                </a:cxn>
                <a:cxn ang="0">
                  <a:pos x="1184" y="737"/>
                </a:cxn>
                <a:cxn ang="0">
                  <a:pos x="1040" y="769"/>
                </a:cxn>
                <a:cxn ang="0">
                  <a:pos x="896" y="833"/>
                </a:cxn>
                <a:cxn ang="0">
                  <a:pos x="848" y="865"/>
                </a:cxn>
                <a:cxn ang="0">
                  <a:pos x="784" y="881"/>
                </a:cxn>
                <a:cxn ang="0">
                  <a:pos x="688" y="945"/>
                </a:cxn>
                <a:cxn ang="0">
                  <a:pos x="496" y="1073"/>
                </a:cxn>
                <a:cxn ang="0">
                  <a:pos x="304" y="1153"/>
                </a:cxn>
                <a:cxn ang="0">
                  <a:pos x="160" y="1201"/>
                </a:cxn>
                <a:cxn ang="0">
                  <a:pos x="32" y="1233"/>
                </a:cxn>
                <a:cxn ang="0">
                  <a:pos x="0" y="1265"/>
                </a:cxn>
              </a:cxnLst>
              <a:rect l="0" t="0" r="r" b="b"/>
              <a:pathLst>
                <a:path w="6979" h="3089">
                  <a:moveTo>
                    <a:pt x="5568" y="3041"/>
                  </a:moveTo>
                  <a:cubicBezTo>
                    <a:pt x="5741" y="3052"/>
                    <a:pt x="5841" y="3069"/>
                    <a:pt x="6000" y="3089"/>
                  </a:cubicBezTo>
                  <a:cubicBezTo>
                    <a:pt x="6117" y="3084"/>
                    <a:pt x="6235" y="3086"/>
                    <a:pt x="6352" y="3073"/>
                  </a:cubicBezTo>
                  <a:cubicBezTo>
                    <a:pt x="6376" y="3070"/>
                    <a:pt x="6393" y="3047"/>
                    <a:pt x="6416" y="3041"/>
                  </a:cubicBezTo>
                  <a:cubicBezTo>
                    <a:pt x="6452" y="3031"/>
                    <a:pt x="6491" y="3030"/>
                    <a:pt x="6528" y="3025"/>
                  </a:cubicBezTo>
                  <a:cubicBezTo>
                    <a:pt x="6563" y="2990"/>
                    <a:pt x="6605" y="2964"/>
                    <a:pt x="6640" y="2929"/>
                  </a:cubicBezTo>
                  <a:cubicBezTo>
                    <a:pt x="6659" y="2910"/>
                    <a:pt x="6671" y="2885"/>
                    <a:pt x="6688" y="2865"/>
                  </a:cubicBezTo>
                  <a:cubicBezTo>
                    <a:pt x="6703" y="2848"/>
                    <a:pt x="6724" y="2836"/>
                    <a:pt x="6736" y="2817"/>
                  </a:cubicBezTo>
                  <a:cubicBezTo>
                    <a:pt x="6762" y="2777"/>
                    <a:pt x="6774" y="2729"/>
                    <a:pt x="6800" y="2689"/>
                  </a:cubicBezTo>
                  <a:cubicBezTo>
                    <a:pt x="6811" y="2673"/>
                    <a:pt x="6821" y="2657"/>
                    <a:pt x="6832" y="2641"/>
                  </a:cubicBezTo>
                  <a:cubicBezTo>
                    <a:pt x="6837" y="2620"/>
                    <a:pt x="6842" y="2598"/>
                    <a:pt x="6848" y="2577"/>
                  </a:cubicBezTo>
                  <a:cubicBezTo>
                    <a:pt x="6863" y="2529"/>
                    <a:pt x="6896" y="2433"/>
                    <a:pt x="6896" y="2433"/>
                  </a:cubicBezTo>
                  <a:cubicBezTo>
                    <a:pt x="6919" y="2182"/>
                    <a:pt x="6942" y="1932"/>
                    <a:pt x="6960" y="1681"/>
                  </a:cubicBezTo>
                  <a:cubicBezTo>
                    <a:pt x="6957" y="1622"/>
                    <a:pt x="6979" y="1069"/>
                    <a:pt x="6896" y="849"/>
                  </a:cubicBezTo>
                  <a:cubicBezTo>
                    <a:pt x="6855" y="738"/>
                    <a:pt x="6718" y="541"/>
                    <a:pt x="6608" y="481"/>
                  </a:cubicBezTo>
                  <a:cubicBezTo>
                    <a:pt x="6572" y="462"/>
                    <a:pt x="6532" y="452"/>
                    <a:pt x="6496" y="433"/>
                  </a:cubicBezTo>
                  <a:cubicBezTo>
                    <a:pt x="6424" y="394"/>
                    <a:pt x="6357" y="335"/>
                    <a:pt x="6288" y="289"/>
                  </a:cubicBezTo>
                  <a:cubicBezTo>
                    <a:pt x="6261" y="271"/>
                    <a:pt x="6223" y="281"/>
                    <a:pt x="6192" y="273"/>
                  </a:cubicBezTo>
                  <a:cubicBezTo>
                    <a:pt x="6068" y="242"/>
                    <a:pt x="6009" y="197"/>
                    <a:pt x="5872" y="177"/>
                  </a:cubicBezTo>
                  <a:cubicBezTo>
                    <a:pt x="5692" y="117"/>
                    <a:pt x="5458" y="121"/>
                    <a:pt x="5280" y="113"/>
                  </a:cubicBezTo>
                  <a:cubicBezTo>
                    <a:pt x="5113" y="89"/>
                    <a:pt x="4953" y="76"/>
                    <a:pt x="4784" y="65"/>
                  </a:cubicBezTo>
                  <a:cubicBezTo>
                    <a:pt x="3652" y="77"/>
                    <a:pt x="3507" y="0"/>
                    <a:pt x="2736" y="193"/>
                  </a:cubicBezTo>
                  <a:cubicBezTo>
                    <a:pt x="2720" y="209"/>
                    <a:pt x="2708" y="230"/>
                    <a:pt x="2688" y="241"/>
                  </a:cubicBezTo>
                  <a:cubicBezTo>
                    <a:pt x="2654" y="260"/>
                    <a:pt x="2611" y="256"/>
                    <a:pt x="2576" y="273"/>
                  </a:cubicBezTo>
                  <a:cubicBezTo>
                    <a:pt x="2453" y="335"/>
                    <a:pt x="2381" y="365"/>
                    <a:pt x="2240" y="385"/>
                  </a:cubicBezTo>
                  <a:cubicBezTo>
                    <a:pt x="2146" y="416"/>
                    <a:pt x="2049" y="457"/>
                    <a:pt x="1952" y="481"/>
                  </a:cubicBezTo>
                  <a:cubicBezTo>
                    <a:pt x="1931" y="486"/>
                    <a:pt x="1863" y="502"/>
                    <a:pt x="1840" y="513"/>
                  </a:cubicBezTo>
                  <a:cubicBezTo>
                    <a:pt x="1823" y="522"/>
                    <a:pt x="1810" y="538"/>
                    <a:pt x="1792" y="545"/>
                  </a:cubicBezTo>
                  <a:cubicBezTo>
                    <a:pt x="1751" y="560"/>
                    <a:pt x="1707" y="566"/>
                    <a:pt x="1664" y="577"/>
                  </a:cubicBezTo>
                  <a:cubicBezTo>
                    <a:pt x="1577" y="599"/>
                    <a:pt x="1493" y="629"/>
                    <a:pt x="1408" y="657"/>
                  </a:cubicBezTo>
                  <a:cubicBezTo>
                    <a:pt x="1366" y="671"/>
                    <a:pt x="1322" y="675"/>
                    <a:pt x="1280" y="689"/>
                  </a:cubicBezTo>
                  <a:cubicBezTo>
                    <a:pt x="1264" y="694"/>
                    <a:pt x="1247" y="697"/>
                    <a:pt x="1232" y="705"/>
                  </a:cubicBezTo>
                  <a:cubicBezTo>
                    <a:pt x="1215" y="714"/>
                    <a:pt x="1202" y="729"/>
                    <a:pt x="1184" y="737"/>
                  </a:cubicBezTo>
                  <a:cubicBezTo>
                    <a:pt x="1164" y="745"/>
                    <a:pt x="1054" y="766"/>
                    <a:pt x="1040" y="769"/>
                  </a:cubicBezTo>
                  <a:cubicBezTo>
                    <a:pt x="964" y="820"/>
                    <a:pt x="1010" y="795"/>
                    <a:pt x="896" y="833"/>
                  </a:cubicBezTo>
                  <a:cubicBezTo>
                    <a:pt x="878" y="839"/>
                    <a:pt x="866" y="857"/>
                    <a:pt x="848" y="865"/>
                  </a:cubicBezTo>
                  <a:cubicBezTo>
                    <a:pt x="828" y="874"/>
                    <a:pt x="805" y="876"/>
                    <a:pt x="784" y="881"/>
                  </a:cubicBezTo>
                  <a:cubicBezTo>
                    <a:pt x="677" y="988"/>
                    <a:pt x="792" y="887"/>
                    <a:pt x="688" y="945"/>
                  </a:cubicBezTo>
                  <a:cubicBezTo>
                    <a:pt x="646" y="968"/>
                    <a:pt x="546" y="1056"/>
                    <a:pt x="496" y="1073"/>
                  </a:cubicBezTo>
                  <a:cubicBezTo>
                    <a:pt x="428" y="1096"/>
                    <a:pt x="375" y="1129"/>
                    <a:pt x="304" y="1153"/>
                  </a:cubicBezTo>
                  <a:cubicBezTo>
                    <a:pt x="258" y="1168"/>
                    <a:pt x="208" y="1191"/>
                    <a:pt x="160" y="1201"/>
                  </a:cubicBezTo>
                  <a:cubicBezTo>
                    <a:pt x="143" y="1204"/>
                    <a:pt x="57" y="1218"/>
                    <a:pt x="32" y="1233"/>
                  </a:cubicBezTo>
                  <a:cubicBezTo>
                    <a:pt x="19" y="1241"/>
                    <a:pt x="11" y="1254"/>
                    <a:pt x="0" y="126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2391" y="8656"/>
              <a:ext cx="3369" cy="2639"/>
            </a:xfrm>
            <a:custGeom>
              <a:avLst/>
              <a:gdLst/>
              <a:ahLst/>
              <a:cxnLst>
                <a:cxn ang="0">
                  <a:pos x="3369" y="1904"/>
                </a:cxn>
                <a:cxn ang="0">
                  <a:pos x="3289" y="2048"/>
                </a:cxn>
                <a:cxn ang="0">
                  <a:pos x="3145" y="2176"/>
                </a:cxn>
                <a:cxn ang="0">
                  <a:pos x="2857" y="2304"/>
                </a:cxn>
                <a:cxn ang="0">
                  <a:pos x="2601" y="2384"/>
                </a:cxn>
                <a:cxn ang="0">
                  <a:pos x="2537" y="2416"/>
                </a:cxn>
                <a:cxn ang="0">
                  <a:pos x="2201" y="2464"/>
                </a:cxn>
                <a:cxn ang="0">
                  <a:pos x="1897" y="2528"/>
                </a:cxn>
                <a:cxn ang="0">
                  <a:pos x="1785" y="2560"/>
                </a:cxn>
                <a:cxn ang="0">
                  <a:pos x="1385" y="2608"/>
                </a:cxn>
                <a:cxn ang="0">
                  <a:pos x="441" y="2560"/>
                </a:cxn>
                <a:cxn ang="0">
                  <a:pos x="249" y="2400"/>
                </a:cxn>
                <a:cxn ang="0">
                  <a:pos x="201" y="2352"/>
                </a:cxn>
                <a:cxn ang="0">
                  <a:pos x="153" y="2256"/>
                </a:cxn>
                <a:cxn ang="0">
                  <a:pos x="121" y="2160"/>
                </a:cxn>
                <a:cxn ang="0">
                  <a:pos x="89" y="2112"/>
                </a:cxn>
                <a:cxn ang="0">
                  <a:pos x="57" y="2016"/>
                </a:cxn>
                <a:cxn ang="0">
                  <a:pos x="41" y="992"/>
                </a:cxn>
                <a:cxn ang="0">
                  <a:pos x="153" y="608"/>
                </a:cxn>
                <a:cxn ang="0">
                  <a:pos x="217" y="496"/>
                </a:cxn>
                <a:cxn ang="0">
                  <a:pos x="425" y="96"/>
                </a:cxn>
                <a:cxn ang="0">
                  <a:pos x="489" y="0"/>
                </a:cxn>
              </a:cxnLst>
              <a:rect l="0" t="0" r="r" b="b"/>
              <a:pathLst>
                <a:path w="3369" h="2639">
                  <a:moveTo>
                    <a:pt x="3369" y="1904"/>
                  </a:moveTo>
                  <a:cubicBezTo>
                    <a:pt x="3237" y="2003"/>
                    <a:pt x="3360" y="1887"/>
                    <a:pt x="3289" y="2048"/>
                  </a:cubicBezTo>
                  <a:cubicBezTo>
                    <a:pt x="3282" y="2064"/>
                    <a:pt x="3163" y="2163"/>
                    <a:pt x="3145" y="2176"/>
                  </a:cubicBezTo>
                  <a:cubicBezTo>
                    <a:pt x="3059" y="2237"/>
                    <a:pt x="2956" y="2271"/>
                    <a:pt x="2857" y="2304"/>
                  </a:cubicBezTo>
                  <a:cubicBezTo>
                    <a:pt x="2603" y="2389"/>
                    <a:pt x="2855" y="2321"/>
                    <a:pt x="2601" y="2384"/>
                  </a:cubicBezTo>
                  <a:cubicBezTo>
                    <a:pt x="2578" y="2390"/>
                    <a:pt x="2560" y="2410"/>
                    <a:pt x="2537" y="2416"/>
                  </a:cubicBezTo>
                  <a:cubicBezTo>
                    <a:pt x="2441" y="2440"/>
                    <a:pt x="2302" y="2453"/>
                    <a:pt x="2201" y="2464"/>
                  </a:cubicBezTo>
                  <a:cubicBezTo>
                    <a:pt x="2098" y="2498"/>
                    <a:pt x="2004" y="2508"/>
                    <a:pt x="1897" y="2528"/>
                  </a:cubicBezTo>
                  <a:cubicBezTo>
                    <a:pt x="1859" y="2535"/>
                    <a:pt x="1824" y="2555"/>
                    <a:pt x="1785" y="2560"/>
                  </a:cubicBezTo>
                  <a:cubicBezTo>
                    <a:pt x="1286" y="2625"/>
                    <a:pt x="1609" y="2563"/>
                    <a:pt x="1385" y="2608"/>
                  </a:cubicBezTo>
                  <a:cubicBezTo>
                    <a:pt x="1034" y="2601"/>
                    <a:pt x="755" y="2639"/>
                    <a:pt x="441" y="2560"/>
                  </a:cubicBezTo>
                  <a:cubicBezTo>
                    <a:pt x="307" y="2471"/>
                    <a:pt x="372" y="2523"/>
                    <a:pt x="249" y="2400"/>
                  </a:cubicBezTo>
                  <a:cubicBezTo>
                    <a:pt x="233" y="2384"/>
                    <a:pt x="201" y="2352"/>
                    <a:pt x="201" y="2352"/>
                  </a:cubicBezTo>
                  <a:cubicBezTo>
                    <a:pt x="143" y="2177"/>
                    <a:pt x="236" y="2442"/>
                    <a:pt x="153" y="2256"/>
                  </a:cubicBezTo>
                  <a:cubicBezTo>
                    <a:pt x="139" y="2225"/>
                    <a:pt x="140" y="2188"/>
                    <a:pt x="121" y="2160"/>
                  </a:cubicBezTo>
                  <a:cubicBezTo>
                    <a:pt x="110" y="2144"/>
                    <a:pt x="97" y="2130"/>
                    <a:pt x="89" y="2112"/>
                  </a:cubicBezTo>
                  <a:cubicBezTo>
                    <a:pt x="75" y="2081"/>
                    <a:pt x="57" y="2016"/>
                    <a:pt x="57" y="2016"/>
                  </a:cubicBezTo>
                  <a:cubicBezTo>
                    <a:pt x="0" y="1559"/>
                    <a:pt x="4" y="1689"/>
                    <a:pt x="41" y="992"/>
                  </a:cubicBezTo>
                  <a:cubicBezTo>
                    <a:pt x="48" y="868"/>
                    <a:pt x="114" y="725"/>
                    <a:pt x="153" y="608"/>
                  </a:cubicBezTo>
                  <a:cubicBezTo>
                    <a:pt x="181" y="524"/>
                    <a:pt x="182" y="566"/>
                    <a:pt x="217" y="496"/>
                  </a:cubicBezTo>
                  <a:cubicBezTo>
                    <a:pt x="284" y="361"/>
                    <a:pt x="340" y="223"/>
                    <a:pt x="425" y="96"/>
                  </a:cubicBezTo>
                  <a:cubicBezTo>
                    <a:pt x="445" y="66"/>
                    <a:pt x="438" y="0"/>
                    <a:pt x="489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35" name="Symbol zastępczy numeru slajdu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0" y="2143116"/>
            <a:ext cx="914400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Narysuj rysunek grafu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 =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X,R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gdzie 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x,y,z,w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 ,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R={(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w,x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y,z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y,z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w,z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)}.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Wyznacz macierze incydencji i sąsiedztwa tego grafu. Wyznacz rząd i zerowość grafu.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3429000"/>
            <a:ext cx="81511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Wyznacz macierz incydencji grafu zadanego poniższą macierzą sąsiedztwa</a:t>
            </a: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378619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	1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1	0	1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1	0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ZADANIA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Zapisz relację dwuargumentową w zbiorze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określona wzorem: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m+n=5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max{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m,n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 =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Podaj przykład relacji która jest:: antysymetryczna i przechodnia ale nie jest zwrotna;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symetryczna ale nie jest zwrotna ani przechodnia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Nawias otwierający 8"/>
          <p:cNvSpPr/>
          <p:nvPr/>
        </p:nvSpPr>
        <p:spPr>
          <a:xfrm>
            <a:off x="1857356" y="3786190"/>
            <a:ext cx="45719" cy="92869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awias zamykający 9"/>
          <p:cNvSpPr/>
          <p:nvPr/>
        </p:nvSpPr>
        <p:spPr>
          <a:xfrm>
            <a:off x="3857620" y="3786190"/>
            <a:ext cx="71438" cy="9286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0" y="4929198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5. Czy graf może mieć nieparzystą liczbę wierzchołków nieparzystego stopnia?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0" y="5214950"/>
            <a:ext cx="87154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6. Dana jest społeczność  X w której istnieją relacje </a:t>
            </a:r>
            <a:r>
              <a:rPr lang="pl-PL" b="1" dirty="0" smtClean="0"/>
              <a:t>S, S’, S”, S”’  </a:t>
            </a:r>
            <a:r>
              <a:rPr lang="pl-PL" b="1" dirty="0" smtClean="0">
                <a:sym typeface="Symbol"/>
              </a:rPr>
              <a:t>   X </a:t>
            </a:r>
            <a:r>
              <a:rPr lang="pl-PL" b="1" dirty="0" err="1" smtClean="0">
                <a:sym typeface="Symbol"/>
              </a:rPr>
              <a:t>x</a:t>
            </a:r>
            <a:r>
              <a:rPr lang="pl-PL" b="1" dirty="0" smtClean="0">
                <a:sym typeface="Symbol"/>
              </a:rPr>
              <a:t> </a:t>
            </a:r>
            <a:r>
              <a:rPr lang="pl-PL" b="1" dirty="0" err="1" smtClean="0">
                <a:sym typeface="Symbol"/>
              </a:rPr>
              <a:t>X</a:t>
            </a:r>
            <a:r>
              <a:rPr lang="pl-PL" b="1" dirty="0" smtClean="0">
                <a:sym typeface="Symbol"/>
              </a:rPr>
              <a:t> </a:t>
            </a:r>
            <a:r>
              <a:rPr lang="pl-PL" dirty="0" smtClean="0">
                <a:sym typeface="Symbol"/>
              </a:rPr>
              <a:t>. Która z tych relacji</a:t>
            </a:r>
          </a:p>
          <a:p>
            <a:r>
              <a:rPr lang="pl-PL" dirty="0" smtClean="0">
                <a:sym typeface="Symbol"/>
              </a:rPr>
              <a:t>    jest relacja równoważności?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                          </a:t>
            </a:r>
            <a:r>
              <a:rPr lang="pl-PL" dirty="0" err="1" smtClean="0"/>
              <a:t>xSy</a:t>
            </a:r>
            <a:r>
              <a:rPr lang="pl-PL" dirty="0" smtClean="0"/>
              <a:t> &lt;=&gt; x jest szefem y ; </a:t>
            </a:r>
            <a:r>
              <a:rPr lang="pl-PL" dirty="0" err="1" smtClean="0"/>
              <a:t>xS’y</a:t>
            </a:r>
            <a:r>
              <a:rPr lang="pl-PL" dirty="0" smtClean="0"/>
              <a:t> &lt;=&gt; x jest przyjacielem y</a:t>
            </a:r>
            <a:br>
              <a:rPr lang="pl-PL" dirty="0" smtClean="0"/>
            </a:br>
            <a:r>
              <a:rPr lang="pl-PL" dirty="0" smtClean="0"/>
              <a:t>                          </a:t>
            </a:r>
            <a:r>
              <a:rPr lang="pl-PL" dirty="0" err="1" smtClean="0"/>
              <a:t>xS”y</a:t>
            </a:r>
            <a:r>
              <a:rPr lang="pl-PL" dirty="0" smtClean="0"/>
              <a:t> &lt;=&gt; x jest synem y  ; </a:t>
            </a:r>
            <a:r>
              <a:rPr lang="pl-PL" dirty="0" err="1" smtClean="0"/>
              <a:t>xS”’y</a:t>
            </a:r>
            <a:r>
              <a:rPr lang="pl-PL" dirty="0" smtClean="0"/>
              <a:t> &lt;=&gt; x ma taki sam wiek jak y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1733520"/>
            <a:ext cx="91440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KRAWĘDZIE, ŁUKI, WIERZCHOŁKI, DROGI, ŚCIEŻKI, PĘTLE, KONTURY, OBWODY, CYKLE, DROGI ZAMKNIĘTE.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Ścieżka (droga)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sekwencja łuków (krawędzi), np..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…(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b,d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d,c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)…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Ścieżka (droga) elementarna    - 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nie przecina samej siebie.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spójny G	-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jeżeli istnieje przynajmniej jedna ścieżka (droga) miedzy 				każdą para wierzchołków w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Podgraf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G’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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G =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X,R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	G’ =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X’,R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’);     X’ 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X ; R’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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Długość drogi	 – 	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liczba krawędzi drogi.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Stopień wierzchołka  - 	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liczba krawędzi z nim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incydentnych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Graf regularny	 – 	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wszystkie wierzchołki są tego samego stopnia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Krawędź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a,b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relacja symetryczna łącząca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b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Łuk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a,b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relacja niesymetryczna łącząca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np.,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poprzedza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Pętla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a,a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relacja zwrotna symetryczna łącząca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8938986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Grafy i ich właściwości</a:t>
            </a:r>
          </a:p>
          <a:p>
            <a:pPr marL="0" marR="0" lvl="0" indent="20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Grafy symetryczne i skierowane. Charakterystyki: drogi, cykle, pętle, itd. właściwości i</a:t>
            </a:r>
          </a:p>
          <a:p>
            <a:pPr marL="0" marR="0" lvl="0" indent="20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klasyfikacje grafów: drzewa, grafy  dwudzielne, grafy pełne, grafy planarne, itp. </a:t>
            </a:r>
          </a:p>
          <a:p>
            <a:pPr marL="0" marR="0" lvl="0" indent="20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Izomorfizm grafów. Wykorzystanie w algorytmach analizy związków chemicznych, </a:t>
            </a:r>
          </a:p>
          <a:p>
            <a:pPr marL="0" marR="0" lvl="0" indent="20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kolorowaniu map, trasowaniu ścieżek obwodów drukowanych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44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8429684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Charakterystyki grafu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  -  liczba wierzchołków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e  -  liczba krawędzi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  -  liczba składowych (spójności)								e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 – k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-  rząd grafu		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n – k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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  zerowość grafu		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= e – n + k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Przykład 1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57950" y="4643446"/>
            <a:ext cx="2286000" cy="1485900"/>
            <a:chOff x="3937" y="6097"/>
            <a:chExt cx="3600" cy="234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auto">
            <a:xfrm>
              <a:off x="4657" y="6997"/>
              <a:ext cx="2880" cy="1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56" name="Line 4"/>
            <p:cNvSpPr>
              <a:spLocks noChangeShapeType="1"/>
            </p:cNvSpPr>
            <p:nvPr/>
          </p:nvSpPr>
          <p:spPr bwMode="auto">
            <a:xfrm flipH="1">
              <a:off x="4657" y="6997"/>
              <a:ext cx="288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3937" y="6457"/>
              <a:ext cx="720" cy="7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7537" y="6097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H="1">
              <a:off x="4657" y="6097"/>
              <a:ext cx="288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4500570"/>
            <a:ext cx="664373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Rząd grafu  =  liczba gałęzi w każdym dendrycie grafu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Zerowość grafu  =  liczba cięciw w grafie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rząd  + zerowość   = liczba krawędzi w grafie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9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0" y="0"/>
            <a:ext cx="9358346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Izomorfizm grafów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Dwa grafy są izomorficzne jeśli zachodzi wzajemnie jednoznaczna odpowiedniość między ich wierzchołkami oraz ich krawędziami przy zachowaniu relacji incydencji.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00563" y="1500174"/>
            <a:ext cx="4000527" cy="1224651"/>
            <a:chOff x="1957" y="12037"/>
            <a:chExt cx="6974" cy="253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57" y="12217"/>
              <a:ext cx="3240" cy="2340"/>
              <a:chOff x="1957" y="12217"/>
              <a:chExt cx="3240" cy="2340"/>
            </a:xfrm>
          </p:grpSpPr>
          <p:sp>
            <p:nvSpPr>
              <p:cNvPr id="52228" name="Rectangle 4"/>
              <p:cNvSpPr>
                <a:spLocks noChangeArrowheads="1"/>
              </p:cNvSpPr>
              <p:nvPr/>
            </p:nvSpPr>
            <p:spPr bwMode="auto">
              <a:xfrm>
                <a:off x="1957" y="12217"/>
                <a:ext cx="3240" cy="23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29" name="Rectangle 5"/>
              <p:cNvSpPr>
                <a:spLocks noChangeArrowheads="1"/>
              </p:cNvSpPr>
              <p:nvPr/>
            </p:nvSpPr>
            <p:spPr bwMode="auto">
              <a:xfrm>
                <a:off x="2677" y="12937"/>
                <a:ext cx="1620" cy="9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0" name="Line 6"/>
              <p:cNvSpPr>
                <a:spLocks noChangeShapeType="1"/>
              </p:cNvSpPr>
              <p:nvPr/>
            </p:nvSpPr>
            <p:spPr bwMode="auto">
              <a:xfrm>
                <a:off x="1957" y="12217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1" name="Line 7"/>
              <p:cNvSpPr>
                <a:spLocks noChangeShapeType="1"/>
              </p:cNvSpPr>
              <p:nvPr/>
            </p:nvSpPr>
            <p:spPr bwMode="auto">
              <a:xfrm flipH="1">
                <a:off x="4297" y="12217"/>
                <a:ext cx="90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2" name="Line 8"/>
              <p:cNvSpPr>
                <a:spLocks noChangeShapeType="1"/>
              </p:cNvSpPr>
              <p:nvPr/>
            </p:nvSpPr>
            <p:spPr bwMode="auto">
              <a:xfrm flipH="1">
                <a:off x="1957" y="13837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3" name="Line 9"/>
              <p:cNvSpPr>
                <a:spLocks noChangeShapeType="1"/>
              </p:cNvSpPr>
              <p:nvPr/>
            </p:nvSpPr>
            <p:spPr bwMode="auto">
              <a:xfrm>
                <a:off x="4297" y="13837"/>
                <a:ext cx="90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7165" y="12037"/>
              <a:ext cx="1766" cy="2538"/>
              <a:chOff x="7165" y="12037"/>
              <a:chExt cx="1766" cy="2538"/>
            </a:xfrm>
          </p:grpSpPr>
          <p:sp>
            <p:nvSpPr>
              <p:cNvPr id="52235" name="Rectangle 11"/>
              <p:cNvSpPr>
                <a:spLocks noChangeArrowheads="1"/>
              </p:cNvSpPr>
              <p:nvPr/>
            </p:nvSpPr>
            <p:spPr bwMode="auto">
              <a:xfrm rot="1318766">
                <a:off x="7359" y="12203"/>
                <a:ext cx="1195" cy="126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 rot="1318766">
                <a:off x="7540" y="13098"/>
                <a:ext cx="1169" cy="126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7" name="Line 13"/>
              <p:cNvSpPr>
                <a:spLocks noChangeShapeType="1"/>
              </p:cNvSpPr>
              <p:nvPr/>
            </p:nvSpPr>
            <p:spPr bwMode="auto">
              <a:xfrm>
                <a:off x="7165" y="13171"/>
                <a:ext cx="192" cy="8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7618" y="12037"/>
                <a:ext cx="18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39" name="Line 15"/>
              <p:cNvSpPr>
                <a:spLocks noChangeShapeType="1"/>
              </p:cNvSpPr>
              <p:nvPr/>
            </p:nvSpPr>
            <p:spPr bwMode="auto">
              <a:xfrm>
                <a:off x="8751" y="12541"/>
                <a:ext cx="180" cy="8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40" name="Line 16"/>
              <p:cNvSpPr>
                <a:spLocks noChangeShapeType="1"/>
              </p:cNvSpPr>
              <p:nvPr/>
            </p:nvSpPr>
            <p:spPr bwMode="auto">
              <a:xfrm>
                <a:off x="8298" y="13675"/>
                <a:ext cx="18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229100" y="2928934"/>
            <a:ext cx="4557742" cy="900110"/>
            <a:chOff x="2137" y="1417"/>
            <a:chExt cx="7740" cy="1980"/>
          </a:xfrm>
        </p:grpSpPr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2137" y="2137"/>
              <a:ext cx="126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3397" y="2137"/>
              <a:ext cx="108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3397" y="2137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 flipV="1">
              <a:off x="2137" y="2677"/>
              <a:ext cx="126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3397" y="2677"/>
              <a:ext cx="108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 flipV="1">
              <a:off x="4477" y="1777"/>
              <a:ext cx="54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7717" y="2137"/>
              <a:ext cx="2160" cy="12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49" name="Line 25"/>
            <p:cNvSpPr>
              <a:spLocks noChangeShapeType="1"/>
            </p:cNvSpPr>
            <p:nvPr/>
          </p:nvSpPr>
          <p:spPr bwMode="auto">
            <a:xfrm flipH="1">
              <a:off x="7717" y="2137"/>
              <a:ext cx="216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 flipH="1">
              <a:off x="7717" y="1417"/>
              <a:ext cx="198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14778" y="4143380"/>
            <a:ext cx="4929222" cy="1114424"/>
            <a:chOff x="1957" y="7177"/>
            <a:chExt cx="8100" cy="2340"/>
          </a:xfrm>
        </p:grpSpPr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H="1">
              <a:off x="1957" y="7177"/>
              <a:ext cx="126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>
              <a:off x="1957" y="8257"/>
              <a:ext cx="54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4" name="Line 30"/>
            <p:cNvSpPr>
              <a:spLocks noChangeShapeType="1"/>
            </p:cNvSpPr>
            <p:nvPr/>
          </p:nvSpPr>
          <p:spPr bwMode="auto">
            <a:xfrm>
              <a:off x="2497" y="9517"/>
              <a:ext cx="16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5" name="Line 31"/>
            <p:cNvSpPr>
              <a:spLocks noChangeShapeType="1"/>
            </p:cNvSpPr>
            <p:nvPr/>
          </p:nvSpPr>
          <p:spPr bwMode="auto">
            <a:xfrm flipH="1">
              <a:off x="4117" y="8257"/>
              <a:ext cx="72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>
              <a:off x="3217" y="7177"/>
              <a:ext cx="162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 flipH="1">
              <a:off x="3037" y="8077"/>
              <a:ext cx="18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8" name="Line 34"/>
            <p:cNvSpPr>
              <a:spLocks noChangeShapeType="1"/>
            </p:cNvSpPr>
            <p:nvPr/>
          </p:nvSpPr>
          <p:spPr bwMode="auto">
            <a:xfrm>
              <a:off x="3217" y="8077"/>
              <a:ext cx="36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3217" y="7177"/>
              <a:ext cx="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0" name="Line 36"/>
            <p:cNvSpPr>
              <a:spLocks noChangeShapeType="1"/>
            </p:cNvSpPr>
            <p:nvPr/>
          </p:nvSpPr>
          <p:spPr bwMode="auto">
            <a:xfrm flipH="1">
              <a:off x="2497" y="8797"/>
              <a:ext cx="54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1" name="Line 37"/>
            <p:cNvSpPr>
              <a:spLocks noChangeShapeType="1"/>
            </p:cNvSpPr>
            <p:nvPr/>
          </p:nvSpPr>
          <p:spPr bwMode="auto">
            <a:xfrm>
              <a:off x="3577" y="8797"/>
              <a:ext cx="54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2" name="Line 38"/>
            <p:cNvSpPr>
              <a:spLocks noChangeShapeType="1"/>
            </p:cNvSpPr>
            <p:nvPr/>
          </p:nvSpPr>
          <p:spPr bwMode="auto">
            <a:xfrm>
              <a:off x="2677" y="8437"/>
              <a:ext cx="12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3" name="Line 39"/>
            <p:cNvSpPr>
              <a:spLocks noChangeShapeType="1"/>
            </p:cNvSpPr>
            <p:nvPr/>
          </p:nvSpPr>
          <p:spPr bwMode="auto">
            <a:xfrm flipV="1">
              <a:off x="3937" y="8257"/>
              <a:ext cx="90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957" y="8257"/>
              <a:ext cx="72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5" name="Line 41"/>
            <p:cNvSpPr>
              <a:spLocks noChangeShapeType="1"/>
            </p:cNvSpPr>
            <p:nvPr/>
          </p:nvSpPr>
          <p:spPr bwMode="auto">
            <a:xfrm>
              <a:off x="2677" y="8437"/>
              <a:ext cx="90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6" name="Line 42"/>
            <p:cNvSpPr>
              <a:spLocks noChangeShapeType="1"/>
            </p:cNvSpPr>
            <p:nvPr/>
          </p:nvSpPr>
          <p:spPr bwMode="auto">
            <a:xfrm flipH="1">
              <a:off x="3037" y="8437"/>
              <a:ext cx="90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7" name="Line 43"/>
            <p:cNvSpPr>
              <a:spLocks noChangeShapeType="1"/>
            </p:cNvSpPr>
            <p:nvPr/>
          </p:nvSpPr>
          <p:spPr bwMode="auto">
            <a:xfrm flipH="1">
              <a:off x="7177" y="7177"/>
              <a:ext cx="144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8" name="Line 44"/>
            <p:cNvSpPr>
              <a:spLocks noChangeShapeType="1"/>
            </p:cNvSpPr>
            <p:nvPr/>
          </p:nvSpPr>
          <p:spPr bwMode="auto">
            <a:xfrm>
              <a:off x="8617" y="7177"/>
              <a:ext cx="1260" cy="2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69" name="Line 45"/>
            <p:cNvSpPr>
              <a:spLocks noChangeShapeType="1"/>
            </p:cNvSpPr>
            <p:nvPr/>
          </p:nvSpPr>
          <p:spPr bwMode="auto">
            <a:xfrm>
              <a:off x="7177" y="7717"/>
              <a:ext cx="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0" name="Line 46"/>
            <p:cNvSpPr>
              <a:spLocks noChangeShapeType="1"/>
            </p:cNvSpPr>
            <p:nvPr/>
          </p:nvSpPr>
          <p:spPr bwMode="auto">
            <a:xfrm flipH="1">
              <a:off x="7177" y="7717"/>
              <a:ext cx="2880" cy="1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1" name="Line 47"/>
            <p:cNvSpPr>
              <a:spLocks noChangeShapeType="1"/>
            </p:cNvSpPr>
            <p:nvPr/>
          </p:nvSpPr>
          <p:spPr bwMode="auto">
            <a:xfrm>
              <a:off x="7177" y="7717"/>
              <a:ext cx="2700" cy="1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3" name="Line 49"/>
            <p:cNvSpPr>
              <a:spLocks noChangeShapeType="1"/>
            </p:cNvSpPr>
            <p:nvPr/>
          </p:nvSpPr>
          <p:spPr bwMode="auto">
            <a:xfrm>
              <a:off x="8617" y="7177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>
              <a:off x="7177" y="7717"/>
              <a:ext cx="126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5" name="Line 51"/>
            <p:cNvSpPr>
              <a:spLocks noChangeShapeType="1"/>
            </p:cNvSpPr>
            <p:nvPr/>
          </p:nvSpPr>
          <p:spPr bwMode="auto">
            <a:xfrm flipH="1">
              <a:off x="8797" y="7717"/>
              <a:ext cx="126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6" name="Line 52"/>
            <p:cNvSpPr>
              <a:spLocks noChangeShapeType="1"/>
            </p:cNvSpPr>
            <p:nvPr/>
          </p:nvSpPr>
          <p:spPr bwMode="auto">
            <a:xfrm flipV="1">
              <a:off x="7177" y="8257"/>
              <a:ext cx="126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7" name="Line 53"/>
            <p:cNvSpPr>
              <a:spLocks noChangeShapeType="1"/>
            </p:cNvSpPr>
            <p:nvPr/>
          </p:nvSpPr>
          <p:spPr bwMode="auto">
            <a:xfrm flipH="1" flipV="1">
              <a:off x="8797" y="8257"/>
              <a:ext cx="108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72" name="Oval 48"/>
            <p:cNvSpPr>
              <a:spLocks noChangeArrowheads="1"/>
            </p:cNvSpPr>
            <p:nvPr/>
          </p:nvSpPr>
          <p:spPr bwMode="auto">
            <a:xfrm>
              <a:off x="8370" y="7897"/>
              <a:ext cx="450" cy="47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278" name="Rectangle 54"/>
          <p:cNvSpPr>
            <a:spLocks noChangeArrowheads="1"/>
          </p:cNvSpPr>
          <p:nvPr/>
        </p:nvSpPr>
        <p:spPr bwMode="auto">
          <a:xfrm>
            <a:off x="0" y="1428736"/>
            <a:ext cx="442912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Grafy izomorficzne muszą mieć: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tę samą liczbę wierzchołków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tę samą liczbę krawędzi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8288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równa liczbę wierzchołków o </a:t>
            </a:r>
          </a:p>
          <a:p>
            <a:pPr marL="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danym stopniu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Symbol"/>
              </a:rPr>
              <a:t>  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Symbol"/>
              </a:rPr>
              <a:t>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Symbol"/>
              </a:rPr>
              <a:t> 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Symbol"/>
              </a:rPr>
              <a:t>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 nikt tak naprawdę nie wie ile i jakich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jeszcze cech zagwarantuje, że 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sprawdzenie wystarczy dla stwierdzenia podobieństwa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Poszukiwane jest kryterium efektywnego obliczeniowo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wykrywania izomorfizmu!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6" name="Symbol zastępczy numeru slajdu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Prostokąt 56"/>
          <p:cNvSpPr/>
          <p:nvPr/>
        </p:nvSpPr>
        <p:spPr>
          <a:xfrm>
            <a:off x="4500562" y="557214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Przykłady grafów izomorficznych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4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249" y="1571612"/>
            <a:ext cx="9144248" cy="5000599"/>
            <a:chOff x="897" y="1008"/>
            <a:chExt cx="10033" cy="7296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1240" y="2570"/>
              <a:ext cx="1660" cy="15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0" y="2570"/>
              <a:ext cx="1430" cy="1540"/>
              <a:chOff x="4920" y="2570"/>
              <a:chExt cx="1430" cy="1540"/>
            </a:xfrm>
          </p:grpSpPr>
          <p:cxnSp>
            <p:nvCxnSpPr>
              <p:cNvPr id="1029" name="AutoShape 5"/>
              <p:cNvCxnSpPr>
                <a:cxnSpLocks noChangeShapeType="1"/>
              </p:cNvCxnSpPr>
              <p:nvPr/>
            </p:nvCxnSpPr>
            <p:spPr bwMode="auto">
              <a:xfrm>
                <a:off x="5600" y="2570"/>
                <a:ext cx="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0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4920" y="3340"/>
                <a:ext cx="68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1" name="AutoShape 7"/>
              <p:cNvCxnSpPr>
                <a:cxnSpLocks noChangeShapeType="1"/>
              </p:cNvCxnSpPr>
              <p:nvPr/>
            </p:nvCxnSpPr>
            <p:spPr bwMode="auto">
              <a:xfrm>
                <a:off x="5600" y="3340"/>
                <a:ext cx="75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890" y="5377"/>
              <a:ext cx="1430" cy="1540"/>
              <a:chOff x="4920" y="2570"/>
              <a:chExt cx="1430" cy="1540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>
                <a:off x="5600" y="2570"/>
                <a:ext cx="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 flipH="1">
                <a:off x="4920" y="3340"/>
                <a:ext cx="68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1035" name="AutoShape 11"/>
              <p:cNvCxnSpPr>
                <a:cxnSpLocks noChangeShapeType="1"/>
              </p:cNvCxnSpPr>
              <p:nvPr/>
            </p:nvCxnSpPr>
            <p:spPr bwMode="auto">
              <a:xfrm>
                <a:off x="5600" y="3340"/>
                <a:ext cx="75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430" y="5377"/>
              <a:ext cx="1430" cy="1540"/>
              <a:chOff x="4920" y="2570"/>
              <a:chExt cx="1430" cy="1540"/>
            </a:xfrm>
          </p:grpSpPr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5600" y="2570"/>
                <a:ext cx="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8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4920" y="3340"/>
                <a:ext cx="68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9" name="AutoShape 15"/>
              <p:cNvCxnSpPr>
                <a:cxnSpLocks noChangeShapeType="1"/>
              </p:cNvCxnSpPr>
              <p:nvPr/>
            </p:nvCxnSpPr>
            <p:spPr bwMode="auto">
              <a:xfrm>
                <a:off x="5600" y="3340"/>
                <a:ext cx="75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8246" y="5224"/>
              <a:ext cx="1430" cy="1540"/>
              <a:chOff x="4920" y="2570"/>
              <a:chExt cx="1430" cy="1540"/>
            </a:xfrm>
          </p:grpSpPr>
          <p:cxnSp>
            <p:nvCxnSpPr>
              <p:cNvPr id="1041" name="AutoShape 17"/>
              <p:cNvCxnSpPr>
                <a:cxnSpLocks noChangeShapeType="1"/>
              </p:cNvCxnSpPr>
              <p:nvPr/>
            </p:nvCxnSpPr>
            <p:spPr bwMode="auto">
              <a:xfrm>
                <a:off x="5600" y="2570"/>
                <a:ext cx="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2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4920" y="3340"/>
                <a:ext cx="68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3" name="AutoShape 19"/>
              <p:cNvCxnSpPr>
                <a:cxnSpLocks noChangeShapeType="1"/>
              </p:cNvCxnSpPr>
              <p:nvPr/>
            </p:nvCxnSpPr>
            <p:spPr bwMode="auto">
              <a:xfrm>
                <a:off x="5600" y="3340"/>
                <a:ext cx="75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996" y="6764"/>
              <a:ext cx="1430" cy="1540"/>
              <a:chOff x="4920" y="2570"/>
              <a:chExt cx="1430" cy="1540"/>
            </a:xfrm>
          </p:grpSpPr>
          <p:cxnSp>
            <p:nvCxnSpPr>
              <p:cNvPr id="1045" name="AutoShape 21"/>
              <p:cNvCxnSpPr>
                <a:cxnSpLocks noChangeShapeType="1"/>
              </p:cNvCxnSpPr>
              <p:nvPr/>
            </p:nvCxnSpPr>
            <p:spPr bwMode="auto">
              <a:xfrm>
                <a:off x="5600" y="2570"/>
                <a:ext cx="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6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4920" y="3340"/>
                <a:ext cx="68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7" name="AutoShape 23"/>
              <p:cNvCxnSpPr>
                <a:cxnSpLocks noChangeShapeType="1"/>
              </p:cNvCxnSpPr>
              <p:nvPr/>
            </p:nvCxnSpPr>
            <p:spPr bwMode="auto">
              <a:xfrm>
                <a:off x="5600" y="3340"/>
                <a:ext cx="750" cy="77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897" y="1008"/>
              <a:ext cx="5016" cy="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Grafy nie  izomorficzne</a:t>
              </a: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1240" y="4724"/>
              <a:ext cx="2870" cy="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N o m e n k l a t u </a:t>
              </a:r>
              <a:r>
                <a:rPr kumimoji="0" lang="pl-PL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r</a:t>
              </a: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a</a:t>
              </a: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5584" y="2774"/>
              <a:ext cx="5346" cy="1432"/>
              <a:chOff x="5584" y="2774"/>
              <a:chExt cx="5346" cy="1432"/>
            </a:xfrm>
          </p:grpSpPr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5584" y="2858"/>
                <a:ext cx="1490" cy="1336"/>
                <a:chOff x="6450" y="2470"/>
                <a:chExt cx="1540" cy="1110"/>
              </a:xfrm>
            </p:grpSpPr>
            <p:cxnSp>
              <p:nvCxnSpPr>
                <p:cNvPr id="1052" name="AutoShape 28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80" y="2470"/>
                  <a:ext cx="680" cy="1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3" name="AutoShape 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80" y="3570"/>
                  <a:ext cx="680" cy="1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4" name="AutoShape 30"/>
                <p:cNvCxnSpPr>
                  <a:cxnSpLocks noChangeShapeType="1"/>
                </p:cNvCxnSpPr>
                <p:nvPr/>
              </p:nvCxnSpPr>
              <p:spPr bwMode="auto">
                <a:xfrm>
                  <a:off x="7560" y="2480"/>
                  <a:ext cx="430" cy="48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5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6450" y="3090"/>
                  <a:ext cx="430" cy="48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6" name="AutoShape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6450" y="2470"/>
                  <a:ext cx="430" cy="62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57" name="AutoShape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7560" y="2960"/>
                  <a:ext cx="430" cy="62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0" name="Group 34"/>
              <p:cNvGrpSpPr>
                <a:grpSpLocks/>
              </p:cNvGrpSpPr>
              <p:nvPr/>
            </p:nvGrpSpPr>
            <p:grpSpPr bwMode="auto">
              <a:xfrm>
                <a:off x="7654" y="2774"/>
                <a:ext cx="1490" cy="1336"/>
                <a:chOff x="6450" y="2470"/>
                <a:chExt cx="1540" cy="1110"/>
              </a:xfrm>
            </p:grpSpPr>
            <p:cxnSp>
              <p:nvCxnSpPr>
                <p:cNvPr id="1059" name="AutoShape 35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80" y="2470"/>
                  <a:ext cx="680" cy="1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0" name="AutoShape 36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80" y="3570"/>
                  <a:ext cx="680" cy="1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1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7560" y="2480"/>
                  <a:ext cx="430" cy="48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2" name="AutoShape 38"/>
                <p:cNvCxnSpPr>
                  <a:cxnSpLocks noChangeShapeType="1"/>
                </p:cNvCxnSpPr>
                <p:nvPr/>
              </p:nvCxnSpPr>
              <p:spPr bwMode="auto">
                <a:xfrm>
                  <a:off x="6450" y="3090"/>
                  <a:ext cx="430" cy="48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3" name="AutoShape 39"/>
                <p:cNvCxnSpPr>
                  <a:cxnSpLocks noChangeShapeType="1"/>
                </p:cNvCxnSpPr>
                <p:nvPr/>
              </p:nvCxnSpPr>
              <p:spPr bwMode="auto">
                <a:xfrm flipH="1">
                  <a:off x="6450" y="2470"/>
                  <a:ext cx="430" cy="62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4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7560" y="2960"/>
                  <a:ext cx="430" cy="62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065" name="AutoShape 41"/>
              <p:cNvCxnSpPr>
                <a:cxnSpLocks noChangeShapeType="1"/>
              </p:cNvCxnSpPr>
              <p:nvPr/>
            </p:nvCxnSpPr>
            <p:spPr bwMode="auto">
              <a:xfrm flipV="1">
                <a:off x="5584" y="3448"/>
                <a:ext cx="1490" cy="15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66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8071" y="2774"/>
                <a:ext cx="657" cy="133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1" name="Group 43"/>
              <p:cNvGrpSpPr>
                <a:grpSpLocks/>
              </p:cNvGrpSpPr>
              <p:nvPr/>
            </p:nvGrpSpPr>
            <p:grpSpPr bwMode="auto">
              <a:xfrm>
                <a:off x="9440" y="2870"/>
                <a:ext cx="1490" cy="1336"/>
                <a:chOff x="6450" y="2470"/>
                <a:chExt cx="1540" cy="1110"/>
              </a:xfrm>
            </p:grpSpPr>
            <p:cxnSp>
              <p:nvCxnSpPr>
                <p:cNvPr id="1068" name="AutoShape 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80" y="2470"/>
                  <a:ext cx="680" cy="1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9" name="AutoShape 45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80" y="3570"/>
                  <a:ext cx="680" cy="1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0" name="AutoShape 46"/>
                <p:cNvCxnSpPr>
                  <a:cxnSpLocks noChangeShapeType="1"/>
                </p:cNvCxnSpPr>
                <p:nvPr/>
              </p:nvCxnSpPr>
              <p:spPr bwMode="auto">
                <a:xfrm>
                  <a:off x="7560" y="2480"/>
                  <a:ext cx="430" cy="48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6450" y="3090"/>
                  <a:ext cx="430" cy="48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 flipH="1">
                  <a:off x="6450" y="2470"/>
                  <a:ext cx="430" cy="62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3" name="AutoShape 49"/>
                <p:cNvCxnSpPr>
                  <a:cxnSpLocks noChangeShapeType="1"/>
                </p:cNvCxnSpPr>
                <p:nvPr/>
              </p:nvCxnSpPr>
              <p:spPr bwMode="auto">
                <a:xfrm flipH="1">
                  <a:off x="7560" y="2960"/>
                  <a:ext cx="430" cy="62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074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9440" y="2870"/>
                <a:ext cx="1074" cy="74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51" name="Prostokąt 50"/>
          <p:cNvSpPr/>
          <p:nvPr/>
        </p:nvSpPr>
        <p:spPr>
          <a:xfrm>
            <a:off x="0" y="0"/>
            <a:ext cx="8929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 Izomorfizmie (podobieństwie) raz jeszcze -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Dwa grafy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są izomorficzne, jeżeli istnieje wzajemna jednoznaczna odpowiedniość między wierzchołkami grafu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 wierzchołkami grafu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taka że liczba krawędzi łącząca dwa dowolne wierzchołki w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jest równa liczbie krawędzi łączących odpowiadające im wierzchołki w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Symbol zastępczy numeru slajdu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Prostokąt 52"/>
          <p:cNvSpPr/>
          <p:nvPr/>
        </p:nvSpPr>
        <p:spPr>
          <a:xfrm>
            <a:off x="500034" y="59293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Krzak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Prostokąt 53"/>
          <p:cNvSpPr/>
          <p:nvPr/>
        </p:nvSpPr>
        <p:spPr>
          <a:xfrm>
            <a:off x="6572264" y="60722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Drzewo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0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00100" y="1000108"/>
            <a:ext cx="4014790" cy="800100"/>
            <a:chOff x="2137" y="12217"/>
            <a:chExt cx="5760" cy="1260"/>
          </a:xfrm>
        </p:grpSpPr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2137" y="12217"/>
              <a:ext cx="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2137" y="12217"/>
              <a:ext cx="90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3037" y="12217"/>
              <a:ext cx="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3037" y="12217"/>
              <a:ext cx="72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3757" y="12217"/>
              <a:ext cx="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 flipH="1">
              <a:off x="2137" y="12217"/>
              <a:ext cx="162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6277" y="12217"/>
              <a:ext cx="1620" cy="12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 flipH="1">
              <a:off x="6277" y="12217"/>
              <a:ext cx="162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6277" y="12217"/>
              <a:ext cx="162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6858016" y="1000108"/>
            <a:ext cx="914400" cy="685800"/>
            <a:chOff x="9157" y="12217"/>
            <a:chExt cx="1440" cy="1080"/>
          </a:xfrm>
        </p:grpSpPr>
        <p:sp>
          <p:nvSpPr>
            <p:cNvPr id="2053" name="Line 5"/>
            <p:cNvSpPr>
              <a:spLocks noChangeShapeType="1"/>
            </p:cNvSpPr>
            <p:nvPr/>
          </p:nvSpPr>
          <p:spPr bwMode="auto">
            <a:xfrm flipH="1">
              <a:off x="9157" y="12217"/>
              <a:ext cx="36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9517" y="12217"/>
              <a:ext cx="54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auto">
            <a:xfrm flipH="1">
              <a:off x="9337" y="12757"/>
              <a:ext cx="72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0" name="Line 2"/>
            <p:cNvSpPr>
              <a:spLocks noChangeShapeType="1"/>
            </p:cNvSpPr>
            <p:nvPr/>
          </p:nvSpPr>
          <p:spPr bwMode="auto">
            <a:xfrm>
              <a:off x="10057" y="12757"/>
              <a:ext cx="54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285720" y="0"/>
            <a:ext cx="885828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Grafy dwudzielne, grafy pełne, drzewa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dwudzielny		Graf pełny		Drzewo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2643182"/>
            <a:ext cx="90011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dwudzielny	 – wierzchołki którego można pokolorować dwoma barwami. 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pełny	 – każdy wierzchołek którego jest połączony (krawędzią lub łukiem) z 			    pozostałymi wierzchołkami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Drzewo 		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–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graf spójny bez obwodów (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drzewo genealogiczne, rzeka, 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	drzewo decyzyjne,   itp.)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4929198"/>
            <a:ext cx="778674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Właściwości drzewa:    </a:t>
            </a: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między każdą parą wierzchołków istnieje tylko jedna droga</a:t>
            </a:r>
          </a:p>
          <a:p>
            <a:pPr marL="457200" marR="0" lvl="1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drzewo o  n  wierzchołkach ma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krawędzi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15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Symbol zastępczy numeru slajdu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42844" y="428604"/>
            <a:ext cx="88583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Drzewo binarne 	 -  	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dokładnie jeden wierzchołek jest stopnia drugiego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 	pozostałe stopnia trzeciego lub pierwszego.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1472" y="1357298"/>
            <a:ext cx="2171700" cy="1714512"/>
            <a:chOff x="1957" y="12397"/>
            <a:chExt cx="3420" cy="1980"/>
          </a:xfrm>
        </p:grpSpPr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H="1">
              <a:off x="1957" y="13657"/>
              <a:ext cx="54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497" y="12397"/>
              <a:ext cx="2880" cy="1980"/>
              <a:chOff x="2497" y="12397"/>
              <a:chExt cx="2880" cy="1980"/>
            </a:xfrm>
          </p:grpSpPr>
          <p:sp>
            <p:nvSpPr>
              <p:cNvPr id="56335" name="Line 15"/>
              <p:cNvSpPr>
                <a:spLocks noChangeShapeType="1"/>
              </p:cNvSpPr>
              <p:nvPr/>
            </p:nvSpPr>
            <p:spPr bwMode="auto">
              <a:xfrm flipH="1">
                <a:off x="3217" y="12397"/>
                <a:ext cx="540" cy="5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34" name="Line 14"/>
              <p:cNvSpPr>
                <a:spLocks noChangeShapeType="1"/>
              </p:cNvSpPr>
              <p:nvPr/>
            </p:nvSpPr>
            <p:spPr bwMode="auto">
              <a:xfrm>
                <a:off x="3757" y="12397"/>
                <a:ext cx="540" cy="5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33" name="Line 13"/>
              <p:cNvSpPr>
                <a:spLocks noChangeShapeType="1"/>
              </p:cNvSpPr>
              <p:nvPr/>
            </p:nvSpPr>
            <p:spPr bwMode="auto">
              <a:xfrm flipH="1">
                <a:off x="2497" y="12937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32" name="Line 12"/>
              <p:cNvSpPr>
                <a:spLocks noChangeShapeType="1"/>
              </p:cNvSpPr>
              <p:nvPr/>
            </p:nvSpPr>
            <p:spPr bwMode="auto">
              <a:xfrm>
                <a:off x="3217" y="12937"/>
                <a:ext cx="1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31" name="Line 11"/>
              <p:cNvSpPr>
                <a:spLocks noChangeShapeType="1"/>
              </p:cNvSpPr>
              <p:nvPr/>
            </p:nvSpPr>
            <p:spPr bwMode="auto">
              <a:xfrm flipH="1">
                <a:off x="4117" y="12937"/>
                <a:ext cx="1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30" name="Line 10"/>
              <p:cNvSpPr>
                <a:spLocks noChangeShapeType="1"/>
              </p:cNvSpPr>
              <p:nvPr/>
            </p:nvSpPr>
            <p:spPr bwMode="auto">
              <a:xfrm>
                <a:off x="4297" y="12937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29" name="Line 9"/>
              <p:cNvSpPr>
                <a:spLocks noChangeShapeType="1"/>
              </p:cNvSpPr>
              <p:nvPr/>
            </p:nvSpPr>
            <p:spPr bwMode="auto">
              <a:xfrm>
                <a:off x="2497" y="13657"/>
                <a:ext cx="1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28" name="Line 8"/>
              <p:cNvSpPr>
                <a:spLocks noChangeShapeType="1"/>
              </p:cNvSpPr>
              <p:nvPr/>
            </p:nvSpPr>
            <p:spPr bwMode="auto">
              <a:xfrm flipH="1">
                <a:off x="3037" y="13657"/>
                <a:ext cx="36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27" name="Line 7"/>
              <p:cNvSpPr>
                <a:spLocks noChangeShapeType="1"/>
              </p:cNvSpPr>
              <p:nvPr/>
            </p:nvSpPr>
            <p:spPr bwMode="auto">
              <a:xfrm>
                <a:off x="3397" y="13657"/>
                <a:ext cx="1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26" name="Line 6"/>
              <p:cNvSpPr>
                <a:spLocks noChangeShapeType="1"/>
              </p:cNvSpPr>
              <p:nvPr/>
            </p:nvSpPr>
            <p:spPr bwMode="auto">
              <a:xfrm flipH="1">
                <a:off x="3937" y="13657"/>
                <a:ext cx="1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25" name="Line 5"/>
              <p:cNvSpPr>
                <a:spLocks noChangeShapeType="1"/>
              </p:cNvSpPr>
              <p:nvPr/>
            </p:nvSpPr>
            <p:spPr bwMode="auto">
              <a:xfrm>
                <a:off x="4117" y="13657"/>
                <a:ext cx="1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24" name="Line 4"/>
              <p:cNvSpPr>
                <a:spLocks noChangeShapeType="1"/>
              </p:cNvSpPr>
              <p:nvPr/>
            </p:nvSpPr>
            <p:spPr bwMode="auto">
              <a:xfrm flipH="1">
                <a:off x="4837" y="13657"/>
                <a:ext cx="1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23" name="Line 3"/>
              <p:cNvSpPr>
                <a:spLocks noChangeShapeType="1"/>
              </p:cNvSpPr>
              <p:nvPr/>
            </p:nvSpPr>
            <p:spPr bwMode="auto">
              <a:xfrm>
                <a:off x="5017" y="13657"/>
                <a:ext cx="36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428596" y="1142984"/>
            <a:ext cx="72866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poziom  0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	poziom  1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								poziom  3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								poziom  4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0" y="3786190"/>
            <a:ext cx="871543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Właściwości drzew binarnych: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- liczba wierzchołków   n  w drzewie binarnym jest zawsze nieparzysta.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liczba krawędzi w drzewie jest równa  p =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n+1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)/2,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457200" algn="l"/>
              </a:tabLst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 – liczba wierzchołków wiszących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		1/2(p + 3(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n-p-1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)+2) =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-  liczba krawędzi w drzewie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Symbol zastępczy numeru slajdu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89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8929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Własności drzew (dla grafu T mającego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n-wierzchołków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 nie zawiera cykli, ilość krawędzi =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n-1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 jest grafem spójnym, każda krawędź jest mostem.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Każde dwa wierzchołki T połączone są dokładnie jedną drogą.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 nie zawiera cykli, ale po dodaniu dowolnej nowej krawędzi otrzymujemy graf 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 dokładnie jednym cyklem.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Obraz 3" descr="graf platońsk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786322"/>
            <a:ext cx="184912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 descr="graf platoński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4786322"/>
            <a:ext cx="1706245" cy="161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az 5" descr="graf platoński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3143248"/>
            <a:ext cx="157163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 descr="graf platoński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3286124"/>
            <a:ext cx="135732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az 7" descr="graf platoński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3286124"/>
            <a:ext cx="126809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0" y="278605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Grafy  platońskie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Łatwo zauważyć, że liczba drzew niezaetykietowanych o czterech wierzchołkach wynosi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2.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Dendrytem grafu spójnego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nazywamy drzewo będące jego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podgrafem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i zawierającym wszystkie wierzchołki grafu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G.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niespójny  o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składowych ma las dendrytów składający się z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k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drzew.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Każdy graf spójny ma przynajmniej jeden dendryt.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Cięciwą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nazywamy krawędź grafu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która nie należy do danego dendrytu.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0" y="3143248"/>
            <a:ext cx="664370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Przykład 2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Przykładowe dendryty (rozpinające) grafu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upa 28"/>
          <p:cNvGrpSpPr/>
          <p:nvPr/>
        </p:nvGrpSpPr>
        <p:grpSpPr>
          <a:xfrm>
            <a:off x="1356519" y="4256088"/>
            <a:ext cx="5858686" cy="1674035"/>
            <a:chOff x="1356519" y="4256088"/>
            <a:chExt cx="5858686" cy="1674035"/>
          </a:xfrm>
        </p:grpSpPr>
        <p:sp>
          <p:nvSpPr>
            <p:cNvPr id="58372" name="Line 4"/>
            <p:cNvSpPr>
              <a:spLocks noChangeShapeType="1"/>
            </p:cNvSpPr>
            <p:nvPr/>
          </p:nvSpPr>
          <p:spPr bwMode="auto">
            <a:xfrm flipV="1">
              <a:off x="2268540" y="4256088"/>
              <a:ext cx="1562105" cy="5577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 flipH="1">
              <a:off x="3309943" y="4256088"/>
              <a:ext cx="520702" cy="5577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2268540" y="4813835"/>
              <a:ext cx="0" cy="11154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741872" y="4256088"/>
              <a:ext cx="2473333" cy="1673242"/>
              <a:chOff x="3037" y="4837"/>
              <a:chExt cx="3420" cy="2160"/>
            </a:xfrm>
          </p:grpSpPr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3037" y="5557"/>
                <a:ext cx="2700" cy="14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377" name="Line 9"/>
              <p:cNvSpPr>
                <a:spLocks noChangeShapeType="1"/>
              </p:cNvSpPr>
              <p:nvPr/>
            </p:nvSpPr>
            <p:spPr bwMode="auto">
              <a:xfrm flipV="1">
                <a:off x="4297" y="4837"/>
                <a:ext cx="216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378" name="Line 10"/>
              <p:cNvSpPr>
                <a:spLocks noChangeShapeType="1"/>
              </p:cNvSpPr>
              <p:nvPr/>
            </p:nvSpPr>
            <p:spPr bwMode="auto">
              <a:xfrm flipH="1">
                <a:off x="5737" y="4837"/>
                <a:ext cx="72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379" name="Line 11"/>
              <p:cNvSpPr>
                <a:spLocks noChangeShapeType="1"/>
              </p:cNvSpPr>
              <p:nvPr/>
            </p:nvSpPr>
            <p:spPr bwMode="auto">
              <a:xfrm>
                <a:off x="4297" y="5557"/>
                <a:ext cx="0" cy="14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>
              <a:off x="1357312" y="4813835"/>
              <a:ext cx="1952631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268540" y="4813835"/>
              <a:ext cx="0" cy="1115495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1357312" y="5929330"/>
              <a:ext cx="1952631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flipH="1">
              <a:off x="3309943" y="4256088"/>
              <a:ext cx="520702" cy="5577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H="1">
              <a:off x="5653100" y="4256088"/>
              <a:ext cx="1562105" cy="5577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741872" y="4813835"/>
              <a:ext cx="911228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>
              <a:off x="4741872" y="4813835"/>
              <a:ext cx="0" cy="1115495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741872" y="5929330"/>
              <a:ext cx="1952631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H="1">
              <a:off x="6694503" y="4256088"/>
              <a:ext cx="520702" cy="5577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Łącznik prosty 23"/>
            <p:cNvCxnSpPr>
              <a:stCxn id="58380" idx="0"/>
              <a:endCxn id="58382" idx="0"/>
            </p:cNvCxnSpPr>
            <p:nvPr/>
          </p:nvCxnSpPr>
          <p:spPr>
            <a:xfrm rot="5400000">
              <a:off x="799565" y="5371582"/>
              <a:ext cx="111549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>
              <a:stCxn id="58383" idx="1"/>
              <a:endCxn id="58382" idx="1"/>
            </p:cNvCxnSpPr>
            <p:nvPr/>
          </p:nvCxnSpPr>
          <p:spPr>
            <a:xfrm rot="16200000" flipH="1">
              <a:off x="2752195" y="5371582"/>
              <a:ext cx="111549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ymbol zastępczy numeru slajdu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02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28794" y="3500438"/>
            <a:ext cx="5357850" cy="2714644"/>
            <a:chOff x="2677" y="3615"/>
            <a:chExt cx="6660" cy="3382"/>
          </a:xfrm>
        </p:grpSpPr>
        <p:sp>
          <p:nvSpPr>
            <p:cNvPr id="40963" name="Oval 3"/>
            <p:cNvSpPr>
              <a:spLocks noChangeArrowheads="1"/>
            </p:cNvSpPr>
            <p:nvPr/>
          </p:nvSpPr>
          <p:spPr bwMode="auto">
            <a:xfrm>
              <a:off x="8437" y="375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5737" y="609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2677" y="3615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37" y="3615"/>
              <a:ext cx="900" cy="900"/>
              <a:chOff x="3037" y="3037"/>
              <a:chExt cx="900" cy="900"/>
            </a:xfrm>
          </p:grpSpPr>
          <p:sp>
            <p:nvSpPr>
              <p:cNvPr id="40967" name="Oval 7"/>
              <p:cNvSpPr>
                <a:spLocks noChangeArrowheads="1"/>
              </p:cNvSpPr>
              <p:nvPr/>
            </p:nvSpPr>
            <p:spPr bwMode="auto">
              <a:xfrm>
                <a:off x="3037" y="3037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0968" name="Text Box 8"/>
              <p:cNvSpPr txBox="1">
                <a:spLocks noChangeArrowheads="1"/>
              </p:cNvSpPr>
              <p:nvPr/>
            </p:nvSpPr>
            <p:spPr bwMode="auto">
              <a:xfrm>
                <a:off x="3217" y="3217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1</a:t>
                </a: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8257" y="3615"/>
              <a:ext cx="900" cy="900"/>
              <a:chOff x="3037" y="4657"/>
              <a:chExt cx="900" cy="900"/>
            </a:xfrm>
          </p:grpSpPr>
          <p:sp>
            <p:nvSpPr>
              <p:cNvPr id="40970" name="Oval 10"/>
              <p:cNvSpPr>
                <a:spLocks noChangeArrowheads="1"/>
              </p:cNvSpPr>
              <p:nvPr/>
            </p:nvSpPr>
            <p:spPr bwMode="auto">
              <a:xfrm>
                <a:off x="3037" y="4657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0971" name="Text Box 11"/>
              <p:cNvSpPr txBox="1">
                <a:spLocks noChangeArrowheads="1"/>
              </p:cNvSpPr>
              <p:nvPr/>
            </p:nvSpPr>
            <p:spPr bwMode="auto">
              <a:xfrm>
                <a:off x="3217" y="4837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2</a:t>
                </a: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5737" y="5955"/>
              <a:ext cx="900" cy="900"/>
              <a:chOff x="3037" y="6457"/>
              <a:chExt cx="900" cy="900"/>
            </a:xfrm>
          </p:grpSpPr>
          <p:sp>
            <p:nvSpPr>
              <p:cNvPr id="40973" name="Oval 13"/>
              <p:cNvSpPr>
                <a:spLocks noChangeArrowheads="1"/>
              </p:cNvSpPr>
              <p:nvPr/>
            </p:nvSpPr>
            <p:spPr bwMode="auto">
              <a:xfrm>
                <a:off x="3037" y="6457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0974" name="Text Box 14"/>
              <p:cNvSpPr txBox="1">
                <a:spLocks noChangeArrowheads="1"/>
              </p:cNvSpPr>
              <p:nvPr/>
            </p:nvSpPr>
            <p:spPr bwMode="auto">
              <a:xfrm>
                <a:off x="3217" y="6637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3</a:t>
                </a: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3937" y="379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>
              <a:off x="3937" y="415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3757" y="4335"/>
              <a:ext cx="216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H="1" flipV="1">
              <a:off x="3577" y="4515"/>
              <a:ext cx="216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6457" y="4335"/>
              <a:ext cx="180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V="1">
              <a:off x="6637" y="4515"/>
              <a:ext cx="180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3217" y="447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V="1">
              <a:off x="5737" y="645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H="1" flipV="1">
              <a:off x="8977" y="375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0" y="0"/>
            <a:ext cx="9144000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Przykład 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Dane są zbiory: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 = {1,2,3},	T = {1,2,3} ,	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Relacja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określona na tych zbiorach: 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</a:t>
            </a:r>
            <a:r>
              <a:rPr kumimoji="0" lang="pl-PL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def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baseline="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R   =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 x T  =  {(1,1), (1,2), (1,3), (2,1), (2,2), (2,3),(3,1), (3,2), (3,3)}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Jej reprezentacja graficzna: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parze (</a:t>
            </a:r>
            <a:r>
              <a:rPr kumimoji="0" lang="pl-PL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x,y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odpowiada łuk  x            y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ymbol zastępczy numeru slajdu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</a:t>
            </a:fld>
            <a:endParaRPr lang="pl-PL"/>
          </a:p>
        </p:txBody>
      </p:sp>
      <p:cxnSp>
        <p:nvCxnSpPr>
          <p:cNvPr id="27" name="Łącznik prosty ze strzałką 26"/>
          <p:cNvCxnSpPr/>
          <p:nvPr/>
        </p:nvCxnSpPr>
        <p:spPr>
          <a:xfrm>
            <a:off x="6429388" y="2857496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56"/>
          <p:cNvSpPr txBox="1">
            <a:spLocks noChangeArrowheads="1"/>
          </p:cNvSpPr>
          <p:nvPr/>
        </p:nvSpPr>
        <p:spPr bwMode="auto">
          <a:xfrm>
            <a:off x="0" y="4429132"/>
            <a:ext cx="214314" cy="21431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upa 81"/>
          <p:cNvGrpSpPr/>
          <p:nvPr/>
        </p:nvGrpSpPr>
        <p:grpSpPr>
          <a:xfrm>
            <a:off x="0" y="2357430"/>
            <a:ext cx="6786570" cy="1843090"/>
            <a:chOff x="1785918" y="2857496"/>
            <a:chExt cx="5715000" cy="1485900"/>
          </a:xfrm>
        </p:grpSpPr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3857620" y="3000372"/>
              <a:ext cx="342900" cy="4286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1785918" y="2928934"/>
              <a:ext cx="342900" cy="4286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73" name="Text Box 56"/>
            <p:cNvSpPr txBox="1">
              <a:spLocks noChangeArrowheads="1"/>
            </p:cNvSpPr>
            <p:nvPr/>
          </p:nvSpPr>
          <p:spPr bwMode="auto">
            <a:xfrm>
              <a:off x="6000760" y="2857496"/>
              <a:ext cx="342900" cy="4286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1"/>
            <p:cNvGrpSpPr>
              <a:grpSpLocks/>
            </p:cNvGrpSpPr>
            <p:nvPr/>
          </p:nvGrpSpPr>
          <p:grpSpPr bwMode="auto">
            <a:xfrm>
              <a:off x="1785918" y="2857496"/>
              <a:ext cx="5715000" cy="1485900"/>
              <a:chOff x="1417" y="8257"/>
              <a:chExt cx="9000" cy="2700"/>
            </a:xfrm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1417" y="8257"/>
                <a:ext cx="2520" cy="2520"/>
                <a:chOff x="1417" y="8257"/>
                <a:chExt cx="2520" cy="2520"/>
              </a:xfrm>
            </p:grpSpPr>
            <p:grpSp>
              <p:nvGrpSpPr>
                <p:cNvPr id="5" name="Group 22"/>
                <p:cNvGrpSpPr>
                  <a:grpSpLocks/>
                </p:cNvGrpSpPr>
                <p:nvPr/>
              </p:nvGrpSpPr>
              <p:grpSpPr bwMode="auto">
                <a:xfrm>
                  <a:off x="1597" y="8257"/>
                  <a:ext cx="2340" cy="2520"/>
                  <a:chOff x="1597" y="8257"/>
                  <a:chExt cx="2340" cy="2520"/>
                </a:xfrm>
              </p:grpSpPr>
              <p:sp>
                <p:nvSpPr>
                  <p:cNvPr id="5737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7" y="8257"/>
                    <a:ext cx="54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>
                        <a:alpha val="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B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7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7" y="10237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>
                        <a:alpha val="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+mn-cs"/>
                      </a:rPr>
                      <a:t>D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97" y="8939"/>
                    <a:ext cx="1800" cy="1260"/>
                    <a:chOff x="1597" y="8939"/>
                    <a:chExt cx="1800" cy="1260"/>
                  </a:xfrm>
                </p:grpSpPr>
                <p:sp>
                  <p:nvSpPr>
                    <p:cNvPr id="5736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7" y="8939"/>
                      <a:ext cx="18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368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77" y="8939"/>
                      <a:ext cx="1620" cy="126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736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17" y="10237"/>
                  <a:ext cx="72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+mn-cs"/>
                    </a:rPr>
                    <a:t>C</a:t>
                  </a:r>
                  <a:endPara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7363" name="Line 19"/>
              <p:cNvSpPr>
                <a:spLocks noChangeShapeType="1"/>
              </p:cNvSpPr>
              <p:nvPr/>
            </p:nvSpPr>
            <p:spPr bwMode="auto">
              <a:xfrm>
                <a:off x="1777" y="10237"/>
                <a:ext cx="16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4657" y="8437"/>
                <a:ext cx="2520" cy="2520"/>
                <a:chOff x="4657" y="8617"/>
                <a:chExt cx="2520" cy="2520"/>
              </a:xfrm>
            </p:grpSpPr>
            <p:sp>
              <p:nvSpPr>
                <p:cNvPr id="573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457" y="8617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B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8" name="Group 11"/>
                <p:cNvGrpSpPr>
                  <a:grpSpLocks/>
                </p:cNvGrpSpPr>
                <p:nvPr/>
              </p:nvGrpSpPr>
              <p:grpSpPr bwMode="auto">
                <a:xfrm>
                  <a:off x="4657" y="9299"/>
                  <a:ext cx="2520" cy="1838"/>
                  <a:chOff x="4657" y="9299"/>
                  <a:chExt cx="2520" cy="1838"/>
                </a:xfrm>
              </p:grpSpPr>
              <p:sp>
                <p:nvSpPr>
                  <p:cNvPr id="5736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7" y="10597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>
                        <a:alpha val="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+mn-cs"/>
                      </a:rPr>
                      <a:t>D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5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37" y="9299"/>
                    <a:ext cx="18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5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7" y="10597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>
                        <a:alpha val="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+mn-cs"/>
                      </a:rPr>
                      <a:t>C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5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37" y="9337"/>
                    <a:ext cx="1800" cy="10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5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017" y="10417"/>
                    <a:ext cx="16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" name="Group 2"/>
              <p:cNvGrpSpPr>
                <a:grpSpLocks/>
              </p:cNvGrpSpPr>
              <p:nvPr/>
            </p:nvGrpSpPr>
            <p:grpSpPr bwMode="auto">
              <a:xfrm>
                <a:off x="7897" y="8257"/>
                <a:ext cx="2520" cy="2520"/>
                <a:chOff x="7897" y="8257"/>
                <a:chExt cx="2520" cy="2520"/>
              </a:xfrm>
            </p:grpSpPr>
            <p:sp>
              <p:nvSpPr>
                <p:cNvPr id="573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697" y="8257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B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35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697" y="10237"/>
                  <a:ext cx="72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+mn-cs"/>
                    </a:rPr>
                    <a:t>D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350" name="Line 6"/>
                <p:cNvSpPr>
                  <a:spLocks noChangeShapeType="1"/>
                </p:cNvSpPr>
                <p:nvPr/>
              </p:nvSpPr>
              <p:spPr bwMode="auto">
                <a:xfrm>
                  <a:off x="9877" y="8939"/>
                  <a:ext cx="0" cy="12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3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7897" y="10237"/>
                  <a:ext cx="72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+mn-cs"/>
                    </a:rPr>
                    <a:t>C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348" name="Line 4"/>
                <p:cNvSpPr>
                  <a:spLocks noChangeShapeType="1"/>
                </p:cNvSpPr>
                <p:nvPr/>
              </p:nvSpPr>
              <p:spPr bwMode="auto">
                <a:xfrm>
                  <a:off x="8257" y="8977"/>
                  <a:ext cx="0" cy="12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347" name="Line 3"/>
                <p:cNvSpPr>
                  <a:spLocks noChangeShapeType="1"/>
                </p:cNvSpPr>
                <p:nvPr/>
              </p:nvSpPr>
              <p:spPr bwMode="auto">
                <a:xfrm>
                  <a:off x="8257" y="8977"/>
                  <a:ext cx="1620" cy="12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42844" y="4357694"/>
            <a:ext cx="1643074" cy="1428760"/>
            <a:chOff x="1417" y="11677"/>
            <a:chExt cx="2520" cy="2520"/>
          </a:xfrm>
        </p:grpSpPr>
        <p:sp>
          <p:nvSpPr>
            <p:cNvPr id="57379" name="Text Box 35"/>
            <p:cNvSpPr txBox="1">
              <a:spLocks noChangeArrowheads="1"/>
            </p:cNvSpPr>
            <p:nvPr/>
          </p:nvSpPr>
          <p:spPr bwMode="auto">
            <a:xfrm>
              <a:off x="3217" y="1167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7378" name="Text Box 34"/>
            <p:cNvSpPr txBox="1">
              <a:spLocks noChangeArrowheads="1"/>
            </p:cNvSpPr>
            <p:nvPr/>
          </p:nvSpPr>
          <p:spPr bwMode="auto">
            <a:xfrm>
              <a:off x="3217" y="13657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D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1597" y="12359"/>
              <a:ext cx="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 flipH="1">
              <a:off x="1777" y="12359"/>
              <a:ext cx="162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375" name="Text Box 31"/>
            <p:cNvSpPr txBox="1">
              <a:spLocks noChangeArrowheads="1"/>
            </p:cNvSpPr>
            <p:nvPr/>
          </p:nvSpPr>
          <p:spPr bwMode="auto">
            <a:xfrm>
              <a:off x="1417" y="13657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C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7374" name="Line 30"/>
            <p:cNvSpPr>
              <a:spLocks noChangeShapeType="1"/>
            </p:cNvSpPr>
            <p:nvPr/>
          </p:nvSpPr>
          <p:spPr bwMode="auto">
            <a:xfrm>
              <a:off x="1597" y="12397"/>
              <a:ext cx="1800" cy="1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7410" name="Rectangle 66"/>
          <p:cNvSpPr>
            <a:spLocks noChangeArrowheads="1"/>
          </p:cNvSpPr>
          <p:nvPr/>
        </p:nvSpPr>
        <p:spPr bwMode="auto">
          <a:xfrm>
            <a:off x="0" y="0"/>
            <a:ext cx="6357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Drzewa o wierzchołkach zaetykietowanych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7439" name="Rectangle 95"/>
          <p:cNvSpPr>
            <a:spLocks noChangeArrowheads="1"/>
          </p:cNvSpPr>
          <p:nvPr/>
        </p:nvSpPr>
        <p:spPr bwMode="auto">
          <a:xfrm>
            <a:off x="1500166" y="4857760"/>
            <a:ext cx="792961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/>
            </a:r>
            <a:br>
              <a:rPr kumimoji="0" lang="pl-PL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Liczba drzew zaetykietowanych o n wierzchołkach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wynosi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sz="1800" b="1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n-2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Uzupełnij przedstawione przykłady o pozostałe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brakujace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11" name="Grupa 82"/>
          <p:cNvGrpSpPr/>
          <p:nvPr/>
        </p:nvGrpSpPr>
        <p:grpSpPr>
          <a:xfrm>
            <a:off x="142844" y="571480"/>
            <a:ext cx="6600860" cy="1714512"/>
            <a:chOff x="642910" y="714356"/>
            <a:chExt cx="6600860" cy="1928826"/>
          </a:xfrm>
        </p:grpSpPr>
        <p:grpSp>
          <p:nvGrpSpPr>
            <p:cNvPr id="12" name="Grupa 79"/>
            <p:cNvGrpSpPr/>
            <p:nvPr/>
          </p:nvGrpSpPr>
          <p:grpSpPr>
            <a:xfrm>
              <a:off x="642910" y="714356"/>
              <a:ext cx="4071966" cy="1928826"/>
              <a:chOff x="0" y="571480"/>
              <a:chExt cx="3543300" cy="1522433"/>
            </a:xfrm>
          </p:grpSpPr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0" y="642918"/>
                <a:ext cx="342900" cy="4286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" name="Text Box 56"/>
              <p:cNvSpPr txBox="1">
                <a:spLocks noChangeArrowheads="1"/>
              </p:cNvSpPr>
              <p:nvPr/>
            </p:nvSpPr>
            <p:spPr bwMode="auto">
              <a:xfrm>
                <a:off x="1785918" y="642918"/>
                <a:ext cx="342900" cy="4286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3" name="Group 58"/>
              <p:cNvGrpSpPr>
                <a:grpSpLocks/>
              </p:cNvGrpSpPr>
              <p:nvPr/>
            </p:nvGrpSpPr>
            <p:grpSpPr bwMode="auto">
              <a:xfrm>
                <a:off x="114300" y="642938"/>
                <a:ext cx="1485900" cy="1450975"/>
                <a:chOff x="1597" y="5252"/>
                <a:chExt cx="2340" cy="2285"/>
              </a:xfrm>
            </p:grpSpPr>
            <p:sp>
              <p:nvSpPr>
                <p:cNvPr id="5740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104" y="5252"/>
                  <a:ext cx="54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B</a:t>
                  </a:r>
                  <a:endPara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40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217" y="6997"/>
                  <a:ext cx="72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+mn-cs"/>
                    </a:rPr>
                    <a:t>D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" name="Group 59"/>
                <p:cNvGrpSpPr>
                  <a:grpSpLocks/>
                </p:cNvGrpSpPr>
                <p:nvPr/>
              </p:nvGrpSpPr>
              <p:grpSpPr bwMode="auto">
                <a:xfrm>
                  <a:off x="1597" y="5699"/>
                  <a:ext cx="1800" cy="1260"/>
                  <a:chOff x="1957" y="5737"/>
                  <a:chExt cx="1800" cy="1260"/>
                </a:xfrm>
              </p:grpSpPr>
              <p:sp>
                <p:nvSpPr>
                  <p:cNvPr id="5740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5737"/>
                    <a:ext cx="18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405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7" y="5737"/>
                    <a:ext cx="1620" cy="126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40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57" y="5737"/>
                    <a:ext cx="0" cy="126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0" y="571480"/>
                <a:ext cx="3543300" cy="1485900"/>
                <a:chOff x="1417" y="5197"/>
                <a:chExt cx="5580" cy="2520"/>
              </a:xfrm>
            </p:grpSpPr>
            <p:sp>
              <p:nvSpPr>
                <p:cNvPr id="5739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417" y="6997"/>
                  <a:ext cx="72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C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" name="Group 39"/>
                <p:cNvGrpSpPr>
                  <a:grpSpLocks/>
                </p:cNvGrpSpPr>
                <p:nvPr/>
              </p:nvGrpSpPr>
              <p:grpSpPr bwMode="auto">
                <a:xfrm>
                  <a:off x="4477" y="5197"/>
                  <a:ext cx="2520" cy="2520"/>
                  <a:chOff x="4477" y="5197"/>
                  <a:chExt cx="2520" cy="2520"/>
                </a:xfrm>
              </p:grpSpPr>
              <p:grpSp>
                <p:nvGrpSpPr>
                  <p:cNvPr id="17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657" y="5197"/>
                    <a:ext cx="2340" cy="2520"/>
                    <a:chOff x="4657" y="5197"/>
                    <a:chExt cx="2340" cy="2520"/>
                  </a:xfrm>
                </p:grpSpPr>
                <p:sp>
                  <p:nvSpPr>
                    <p:cNvPr id="57391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77" y="5197"/>
                      <a:ext cx="54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>
                          <a:alpha val="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pl-PL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390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77" y="7177"/>
                      <a:ext cx="720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>
                          <a:alpha val="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Times New Roman" pitchFamily="18" charset="0"/>
                          <a:cs typeface="+mn-cs"/>
                        </a:rPr>
                        <a:t>D</a:t>
                      </a:r>
                      <a:endParaRPr kumimoji="0" lang="pl-PL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8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7" y="5879"/>
                      <a:ext cx="1800" cy="1298"/>
                      <a:chOff x="4657" y="5699"/>
                      <a:chExt cx="1800" cy="1298"/>
                    </a:xfrm>
                  </p:grpSpPr>
                  <p:sp>
                    <p:nvSpPr>
                      <p:cNvPr id="57389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57" y="5699"/>
                        <a:ext cx="180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388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57" y="5737"/>
                        <a:ext cx="0" cy="126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5738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657" y="5917"/>
                    <a:ext cx="1620" cy="10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8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7" y="7177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>
                        <a:alpha val="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rPr>
                      <a:t>C</a:t>
                    </a: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l-PL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9" name="Grupa 80"/>
            <p:cNvGrpSpPr/>
            <p:nvPr/>
          </p:nvGrpSpPr>
          <p:grpSpPr>
            <a:xfrm>
              <a:off x="5429256" y="1000108"/>
              <a:ext cx="1814514" cy="1643074"/>
              <a:chOff x="6000760" y="642918"/>
              <a:chExt cx="1814514" cy="1643074"/>
            </a:xfrm>
          </p:grpSpPr>
          <p:sp>
            <p:nvSpPr>
              <p:cNvPr id="79" name="Text Box 56"/>
              <p:cNvSpPr txBox="1">
                <a:spLocks noChangeArrowheads="1"/>
              </p:cNvSpPr>
              <p:nvPr/>
            </p:nvSpPr>
            <p:spPr bwMode="auto">
              <a:xfrm>
                <a:off x="6000760" y="1714488"/>
                <a:ext cx="342900" cy="4286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20" name="Grupa 77"/>
              <p:cNvGrpSpPr/>
              <p:nvPr/>
            </p:nvGrpSpPr>
            <p:grpSpPr>
              <a:xfrm>
                <a:off x="6286512" y="642918"/>
                <a:ext cx="1528762" cy="1643074"/>
                <a:chOff x="6286512" y="642918"/>
                <a:chExt cx="1528762" cy="1643074"/>
              </a:xfrm>
            </p:grpSpPr>
            <p:sp>
              <p:nvSpPr>
                <p:cNvPr id="7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86512" y="714356"/>
                  <a:ext cx="342900" cy="4107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>
                      <a:alpha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</a:t>
                  </a:r>
                  <a:endPara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" name="Group 50"/>
                <p:cNvGrpSpPr>
                  <a:grpSpLocks/>
                </p:cNvGrpSpPr>
                <p:nvPr/>
              </p:nvGrpSpPr>
              <p:grpSpPr bwMode="auto">
                <a:xfrm>
                  <a:off x="6329374" y="642918"/>
                  <a:ext cx="1485900" cy="1643074"/>
                  <a:chOff x="7897" y="5377"/>
                  <a:chExt cx="2340" cy="2160"/>
                </a:xfrm>
              </p:grpSpPr>
              <p:sp>
                <p:nvSpPr>
                  <p:cNvPr id="5740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17" y="5377"/>
                    <a:ext cx="54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>
                        <a:alpha val="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B</a:t>
                    </a:r>
                    <a:endParaRPr kumimoji="0" lang="pl-PL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9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17" y="6997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>
                        <a:alpha val="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+mn-cs"/>
                      </a:rPr>
                      <a:t>D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897" y="5737"/>
                    <a:ext cx="1620" cy="1260"/>
                    <a:chOff x="7897" y="5737"/>
                    <a:chExt cx="1620" cy="1260"/>
                  </a:xfrm>
                </p:grpSpPr>
                <p:sp>
                  <p:nvSpPr>
                    <p:cNvPr id="57397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897" y="5737"/>
                      <a:ext cx="1620" cy="126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396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97" y="5737"/>
                      <a:ext cx="0" cy="126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70" name="Łącznik prosty 69"/>
                <p:cNvCxnSpPr>
                  <a:stCxn id="57396" idx="1"/>
                  <a:endCxn id="57399" idx="0"/>
                </p:cNvCxnSpPr>
                <p:nvPr/>
              </p:nvCxnSpPr>
              <p:spPr>
                <a:xfrm rot="5400000" flipH="1" flipV="1">
                  <a:off x="6958024" y="1246574"/>
                  <a:ext cx="1" cy="1257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8" name="Symbol zastępczy numeru slajdu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8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177" name="Group 1"/>
          <p:cNvGrpSpPr>
            <a:grpSpLocks noChangeAspect="1"/>
          </p:cNvGrpSpPr>
          <p:nvPr/>
        </p:nvGrpSpPr>
        <p:grpSpPr bwMode="auto">
          <a:xfrm>
            <a:off x="1500166" y="5381280"/>
            <a:ext cx="3830637" cy="1257659"/>
            <a:chOff x="1346" y="1777"/>
            <a:chExt cx="8351" cy="2520"/>
          </a:xfrm>
        </p:grpSpPr>
        <p:grpSp>
          <p:nvGrpSpPr>
            <p:cNvPr id="50196" name="Group 20"/>
            <p:cNvGrpSpPr>
              <a:grpSpLocks noChangeAspect="1"/>
            </p:cNvGrpSpPr>
            <p:nvPr/>
          </p:nvGrpSpPr>
          <p:grpSpPr bwMode="auto">
            <a:xfrm>
              <a:off x="7537" y="2317"/>
              <a:ext cx="2160" cy="1800"/>
              <a:chOff x="7177" y="11497"/>
              <a:chExt cx="2160" cy="1800"/>
            </a:xfrm>
          </p:grpSpPr>
          <p:sp>
            <p:nvSpPr>
              <p:cNvPr id="50206" name="Line 30"/>
              <p:cNvSpPr>
                <a:spLocks noChangeAspect="1" noChangeShapeType="1"/>
              </p:cNvSpPr>
              <p:nvPr/>
            </p:nvSpPr>
            <p:spPr bwMode="auto">
              <a:xfrm flipH="1">
                <a:off x="7177" y="11497"/>
                <a:ext cx="1080" cy="7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05" name="Line 29"/>
              <p:cNvSpPr>
                <a:spLocks noChangeAspect="1" noChangeShapeType="1"/>
              </p:cNvSpPr>
              <p:nvPr/>
            </p:nvSpPr>
            <p:spPr bwMode="auto">
              <a:xfrm>
                <a:off x="8257" y="11497"/>
                <a:ext cx="1080" cy="7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04" name="Line 28"/>
              <p:cNvSpPr>
                <a:spLocks noChangeAspect="1" noChangeShapeType="1"/>
              </p:cNvSpPr>
              <p:nvPr/>
            </p:nvSpPr>
            <p:spPr bwMode="auto">
              <a:xfrm>
                <a:off x="7177" y="12217"/>
                <a:ext cx="540" cy="10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03" name="Line 27"/>
              <p:cNvSpPr>
                <a:spLocks noChangeAspect="1" noChangeShapeType="1"/>
              </p:cNvSpPr>
              <p:nvPr/>
            </p:nvSpPr>
            <p:spPr bwMode="auto">
              <a:xfrm>
                <a:off x="7717" y="13297"/>
                <a:ext cx="108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02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8797" y="12217"/>
                <a:ext cx="540" cy="10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01" name="Line 25"/>
              <p:cNvSpPr>
                <a:spLocks noChangeAspect="1" noChangeShapeType="1"/>
              </p:cNvSpPr>
              <p:nvPr/>
            </p:nvSpPr>
            <p:spPr bwMode="auto">
              <a:xfrm>
                <a:off x="7177" y="12217"/>
                <a:ext cx="21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00" name="Line 24"/>
              <p:cNvSpPr>
                <a:spLocks noChangeAspect="1" noChangeShapeType="1"/>
              </p:cNvSpPr>
              <p:nvPr/>
            </p:nvSpPr>
            <p:spPr bwMode="auto">
              <a:xfrm flipH="1">
                <a:off x="7717" y="11497"/>
                <a:ext cx="540" cy="18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99" name="Line 23"/>
              <p:cNvSpPr>
                <a:spLocks noChangeAspect="1" noChangeShapeType="1"/>
              </p:cNvSpPr>
              <p:nvPr/>
            </p:nvSpPr>
            <p:spPr bwMode="auto">
              <a:xfrm>
                <a:off x="7177" y="12217"/>
                <a:ext cx="1620" cy="10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98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7717" y="12217"/>
                <a:ext cx="1620" cy="10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97" name="Line 21"/>
              <p:cNvSpPr>
                <a:spLocks noChangeAspect="1" noChangeShapeType="1"/>
              </p:cNvSpPr>
              <p:nvPr/>
            </p:nvSpPr>
            <p:spPr bwMode="auto">
              <a:xfrm>
                <a:off x="8257" y="11497"/>
                <a:ext cx="540" cy="18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195" name="Line 19"/>
            <p:cNvSpPr>
              <a:spLocks noChangeAspect="1" noChangeShapeType="1"/>
            </p:cNvSpPr>
            <p:nvPr/>
          </p:nvSpPr>
          <p:spPr bwMode="auto">
            <a:xfrm flipH="1">
              <a:off x="2677" y="1777"/>
              <a:ext cx="144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94" name="Line 18"/>
            <p:cNvSpPr>
              <a:spLocks noChangeAspect="1" noChangeShapeType="1"/>
            </p:cNvSpPr>
            <p:nvPr/>
          </p:nvSpPr>
          <p:spPr bwMode="auto">
            <a:xfrm>
              <a:off x="4117" y="1777"/>
              <a:ext cx="144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93" name="Line 17"/>
            <p:cNvSpPr>
              <a:spLocks noChangeAspect="1" noChangeShapeType="1"/>
            </p:cNvSpPr>
            <p:nvPr/>
          </p:nvSpPr>
          <p:spPr bwMode="auto">
            <a:xfrm>
              <a:off x="2677" y="2785"/>
              <a:ext cx="720" cy="15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92" name="Line 16"/>
            <p:cNvSpPr>
              <a:spLocks noChangeAspect="1" noChangeShapeType="1"/>
            </p:cNvSpPr>
            <p:nvPr/>
          </p:nvSpPr>
          <p:spPr bwMode="auto">
            <a:xfrm>
              <a:off x="3397" y="4297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91" name="Line 15"/>
            <p:cNvSpPr>
              <a:spLocks noChangeAspect="1" noChangeShapeType="1"/>
            </p:cNvSpPr>
            <p:nvPr/>
          </p:nvSpPr>
          <p:spPr bwMode="auto">
            <a:xfrm flipH="1">
              <a:off x="4837" y="2785"/>
              <a:ext cx="720" cy="15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0185" name="Group 9"/>
            <p:cNvGrpSpPr>
              <a:grpSpLocks noChangeAspect="1"/>
            </p:cNvGrpSpPr>
            <p:nvPr/>
          </p:nvGrpSpPr>
          <p:grpSpPr bwMode="auto">
            <a:xfrm>
              <a:off x="3037" y="2137"/>
              <a:ext cx="2160" cy="1800"/>
              <a:chOff x="5557" y="517"/>
              <a:chExt cx="2160" cy="1800"/>
            </a:xfrm>
          </p:grpSpPr>
          <p:sp>
            <p:nvSpPr>
              <p:cNvPr id="50190" name="Line 14"/>
              <p:cNvSpPr>
                <a:spLocks noChangeAspect="1" noChangeShapeType="1"/>
              </p:cNvSpPr>
              <p:nvPr/>
            </p:nvSpPr>
            <p:spPr bwMode="auto">
              <a:xfrm>
                <a:off x="5557" y="1237"/>
                <a:ext cx="21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89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6097" y="517"/>
                <a:ext cx="540" cy="18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88" name="Line 12"/>
              <p:cNvSpPr>
                <a:spLocks noChangeAspect="1" noChangeShapeType="1"/>
              </p:cNvSpPr>
              <p:nvPr/>
            </p:nvSpPr>
            <p:spPr bwMode="auto">
              <a:xfrm>
                <a:off x="5557" y="1237"/>
                <a:ext cx="1620" cy="10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87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6097" y="1237"/>
                <a:ext cx="1620" cy="10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86" name="Line 10"/>
              <p:cNvSpPr>
                <a:spLocks noChangeAspect="1" noChangeShapeType="1"/>
              </p:cNvSpPr>
              <p:nvPr/>
            </p:nvSpPr>
            <p:spPr bwMode="auto">
              <a:xfrm>
                <a:off x="6637" y="517"/>
                <a:ext cx="540" cy="18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184" name="Line 8"/>
            <p:cNvSpPr>
              <a:spLocks noChangeAspect="1" noChangeShapeType="1"/>
            </p:cNvSpPr>
            <p:nvPr/>
          </p:nvSpPr>
          <p:spPr bwMode="auto">
            <a:xfrm>
              <a:off x="4117" y="1777"/>
              <a:ext cx="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83" name="Line 7"/>
            <p:cNvSpPr>
              <a:spLocks noChangeAspect="1" noChangeShapeType="1"/>
            </p:cNvSpPr>
            <p:nvPr/>
          </p:nvSpPr>
          <p:spPr bwMode="auto">
            <a:xfrm flipH="1">
              <a:off x="3397" y="3937"/>
              <a:ext cx="18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82" name="Line 6"/>
            <p:cNvSpPr>
              <a:spLocks noChangeAspect="1" noChangeShapeType="1"/>
            </p:cNvSpPr>
            <p:nvPr/>
          </p:nvSpPr>
          <p:spPr bwMode="auto">
            <a:xfrm>
              <a:off x="4657" y="3937"/>
              <a:ext cx="180" cy="3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81" name="Line 5"/>
            <p:cNvSpPr>
              <a:spLocks noChangeAspect="1" noChangeShapeType="1"/>
            </p:cNvSpPr>
            <p:nvPr/>
          </p:nvSpPr>
          <p:spPr bwMode="auto">
            <a:xfrm>
              <a:off x="1417" y="2677"/>
              <a:ext cx="1620" cy="1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80" name="Line 4"/>
            <p:cNvSpPr>
              <a:spLocks noChangeAspect="1" noChangeShapeType="1"/>
            </p:cNvSpPr>
            <p:nvPr/>
          </p:nvSpPr>
          <p:spPr bwMode="auto">
            <a:xfrm flipV="1">
              <a:off x="5197" y="2677"/>
              <a:ext cx="1260" cy="1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79" name="Freeform 3"/>
            <p:cNvSpPr>
              <a:spLocks noChangeAspect="1"/>
            </p:cNvSpPr>
            <p:nvPr/>
          </p:nvSpPr>
          <p:spPr bwMode="auto">
            <a:xfrm>
              <a:off x="5572" y="2496"/>
              <a:ext cx="973" cy="554"/>
            </a:xfrm>
            <a:custGeom>
              <a:avLst/>
              <a:gdLst/>
              <a:ahLst/>
              <a:cxnLst>
                <a:cxn ang="0">
                  <a:pos x="204" y="16"/>
                </a:cxn>
                <a:cxn ang="0">
                  <a:pos x="108" y="160"/>
                </a:cxn>
                <a:cxn ang="0">
                  <a:pos x="92" y="208"/>
                </a:cxn>
                <a:cxn ang="0">
                  <a:pos x="12" y="352"/>
                </a:cxn>
                <a:cxn ang="0">
                  <a:pos x="28" y="448"/>
                </a:cxn>
                <a:cxn ang="0">
                  <a:pos x="156" y="480"/>
                </a:cxn>
                <a:cxn ang="0">
                  <a:pos x="876" y="416"/>
                </a:cxn>
                <a:cxn ang="0">
                  <a:pos x="908" y="352"/>
                </a:cxn>
                <a:cxn ang="0">
                  <a:pos x="972" y="256"/>
                </a:cxn>
                <a:cxn ang="0">
                  <a:pos x="956" y="160"/>
                </a:cxn>
                <a:cxn ang="0">
                  <a:pos x="892" y="128"/>
                </a:cxn>
                <a:cxn ang="0">
                  <a:pos x="204" y="16"/>
                </a:cxn>
              </a:cxnLst>
              <a:rect l="0" t="0" r="r" b="b"/>
              <a:pathLst>
                <a:path w="973" h="554">
                  <a:moveTo>
                    <a:pt x="204" y="16"/>
                  </a:moveTo>
                  <a:cubicBezTo>
                    <a:pt x="172" y="64"/>
                    <a:pt x="126" y="105"/>
                    <a:pt x="108" y="160"/>
                  </a:cubicBezTo>
                  <a:cubicBezTo>
                    <a:pt x="103" y="176"/>
                    <a:pt x="100" y="193"/>
                    <a:pt x="92" y="208"/>
                  </a:cubicBezTo>
                  <a:cubicBezTo>
                    <a:pt x="0" y="373"/>
                    <a:pt x="48" y="243"/>
                    <a:pt x="12" y="352"/>
                  </a:cubicBezTo>
                  <a:cubicBezTo>
                    <a:pt x="17" y="384"/>
                    <a:pt x="4" y="426"/>
                    <a:pt x="28" y="448"/>
                  </a:cubicBezTo>
                  <a:cubicBezTo>
                    <a:pt x="61" y="477"/>
                    <a:pt x="156" y="480"/>
                    <a:pt x="156" y="480"/>
                  </a:cubicBezTo>
                  <a:cubicBezTo>
                    <a:pt x="395" y="432"/>
                    <a:pt x="669" y="554"/>
                    <a:pt x="876" y="416"/>
                  </a:cubicBezTo>
                  <a:cubicBezTo>
                    <a:pt x="887" y="395"/>
                    <a:pt x="896" y="372"/>
                    <a:pt x="908" y="352"/>
                  </a:cubicBezTo>
                  <a:cubicBezTo>
                    <a:pt x="928" y="319"/>
                    <a:pt x="972" y="256"/>
                    <a:pt x="972" y="256"/>
                  </a:cubicBezTo>
                  <a:cubicBezTo>
                    <a:pt x="967" y="224"/>
                    <a:pt x="973" y="188"/>
                    <a:pt x="956" y="160"/>
                  </a:cubicBezTo>
                  <a:cubicBezTo>
                    <a:pt x="943" y="140"/>
                    <a:pt x="913" y="140"/>
                    <a:pt x="892" y="128"/>
                  </a:cubicBezTo>
                  <a:cubicBezTo>
                    <a:pt x="667" y="0"/>
                    <a:pt x="480" y="26"/>
                    <a:pt x="204" y="16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78" name="Freeform 2"/>
            <p:cNvSpPr>
              <a:spLocks noChangeAspect="1"/>
            </p:cNvSpPr>
            <p:nvPr/>
          </p:nvSpPr>
          <p:spPr bwMode="auto">
            <a:xfrm>
              <a:off x="1346" y="2208"/>
              <a:ext cx="1342" cy="986"/>
            </a:xfrm>
            <a:custGeom>
              <a:avLst/>
              <a:gdLst/>
              <a:ahLst/>
              <a:cxnLst>
                <a:cxn ang="0">
                  <a:pos x="654" y="240"/>
                </a:cxn>
                <a:cxn ang="0">
                  <a:pos x="350" y="96"/>
                </a:cxn>
                <a:cxn ang="0">
                  <a:pos x="302" y="48"/>
                </a:cxn>
                <a:cxn ang="0">
                  <a:pos x="238" y="0"/>
                </a:cxn>
                <a:cxn ang="0">
                  <a:pos x="62" y="176"/>
                </a:cxn>
                <a:cxn ang="0">
                  <a:pos x="190" y="752"/>
                </a:cxn>
                <a:cxn ang="0">
                  <a:pos x="254" y="800"/>
                </a:cxn>
                <a:cxn ang="0">
                  <a:pos x="446" y="944"/>
                </a:cxn>
                <a:cxn ang="0">
                  <a:pos x="574" y="976"/>
                </a:cxn>
                <a:cxn ang="0">
                  <a:pos x="974" y="944"/>
                </a:cxn>
                <a:cxn ang="0">
                  <a:pos x="1246" y="864"/>
                </a:cxn>
                <a:cxn ang="0">
                  <a:pos x="1310" y="768"/>
                </a:cxn>
                <a:cxn ang="0">
                  <a:pos x="1342" y="576"/>
                </a:cxn>
                <a:cxn ang="0">
                  <a:pos x="1326" y="416"/>
                </a:cxn>
                <a:cxn ang="0">
                  <a:pos x="1310" y="368"/>
                </a:cxn>
                <a:cxn ang="0">
                  <a:pos x="1262" y="352"/>
                </a:cxn>
                <a:cxn ang="0">
                  <a:pos x="1214" y="320"/>
                </a:cxn>
                <a:cxn ang="0">
                  <a:pos x="894" y="240"/>
                </a:cxn>
                <a:cxn ang="0">
                  <a:pos x="654" y="240"/>
                </a:cxn>
              </a:cxnLst>
              <a:rect l="0" t="0" r="r" b="b"/>
              <a:pathLst>
                <a:path w="1342" h="986">
                  <a:moveTo>
                    <a:pt x="654" y="240"/>
                  </a:moveTo>
                  <a:cubicBezTo>
                    <a:pt x="446" y="32"/>
                    <a:pt x="655" y="198"/>
                    <a:pt x="350" y="96"/>
                  </a:cubicBezTo>
                  <a:cubicBezTo>
                    <a:pt x="329" y="89"/>
                    <a:pt x="319" y="63"/>
                    <a:pt x="302" y="48"/>
                  </a:cubicBezTo>
                  <a:cubicBezTo>
                    <a:pt x="282" y="31"/>
                    <a:pt x="259" y="16"/>
                    <a:pt x="238" y="0"/>
                  </a:cubicBezTo>
                  <a:cubicBezTo>
                    <a:pt x="121" y="39"/>
                    <a:pt x="132" y="83"/>
                    <a:pt x="62" y="176"/>
                  </a:cubicBezTo>
                  <a:cubicBezTo>
                    <a:pt x="0" y="361"/>
                    <a:pt x="47" y="609"/>
                    <a:pt x="190" y="752"/>
                  </a:cubicBezTo>
                  <a:cubicBezTo>
                    <a:pt x="209" y="771"/>
                    <a:pt x="234" y="783"/>
                    <a:pt x="254" y="800"/>
                  </a:cubicBezTo>
                  <a:cubicBezTo>
                    <a:pt x="296" y="836"/>
                    <a:pt x="396" y="934"/>
                    <a:pt x="446" y="944"/>
                  </a:cubicBezTo>
                  <a:cubicBezTo>
                    <a:pt x="543" y="963"/>
                    <a:pt x="500" y="951"/>
                    <a:pt x="574" y="976"/>
                  </a:cubicBezTo>
                  <a:cubicBezTo>
                    <a:pt x="707" y="965"/>
                    <a:pt x="847" y="986"/>
                    <a:pt x="974" y="944"/>
                  </a:cubicBezTo>
                  <a:cubicBezTo>
                    <a:pt x="1063" y="914"/>
                    <a:pt x="1154" y="887"/>
                    <a:pt x="1246" y="864"/>
                  </a:cubicBezTo>
                  <a:cubicBezTo>
                    <a:pt x="1267" y="832"/>
                    <a:pt x="1305" y="806"/>
                    <a:pt x="1310" y="768"/>
                  </a:cubicBezTo>
                  <a:cubicBezTo>
                    <a:pt x="1329" y="618"/>
                    <a:pt x="1316" y="682"/>
                    <a:pt x="1342" y="576"/>
                  </a:cubicBezTo>
                  <a:cubicBezTo>
                    <a:pt x="1337" y="523"/>
                    <a:pt x="1334" y="469"/>
                    <a:pt x="1326" y="416"/>
                  </a:cubicBezTo>
                  <a:cubicBezTo>
                    <a:pt x="1323" y="399"/>
                    <a:pt x="1322" y="380"/>
                    <a:pt x="1310" y="368"/>
                  </a:cubicBezTo>
                  <a:cubicBezTo>
                    <a:pt x="1298" y="356"/>
                    <a:pt x="1277" y="360"/>
                    <a:pt x="1262" y="352"/>
                  </a:cubicBezTo>
                  <a:cubicBezTo>
                    <a:pt x="1245" y="343"/>
                    <a:pt x="1232" y="327"/>
                    <a:pt x="1214" y="320"/>
                  </a:cubicBezTo>
                  <a:cubicBezTo>
                    <a:pt x="1113" y="283"/>
                    <a:pt x="1001" y="258"/>
                    <a:pt x="894" y="240"/>
                  </a:cubicBezTo>
                  <a:cubicBezTo>
                    <a:pt x="662" y="257"/>
                    <a:pt x="723" y="309"/>
                    <a:pt x="654" y="240"/>
                  </a:cubicBezTo>
                  <a:close/>
                </a:path>
              </a:pathLst>
            </a:custGeom>
            <a:solidFill>
              <a:srgbClr val="FFFFFF"/>
            </a:solidFill>
            <a:ln w="158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0230" name="Group 54"/>
          <p:cNvGrpSpPr>
            <a:grpSpLocks/>
          </p:cNvGrpSpPr>
          <p:nvPr/>
        </p:nvGrpSpPr>
        <p:grpSpPr bwMode="auto">
          <a:xfrm>
            <a:off x="4429124" y="1571612"/>
            <a:ext cx="3214710" cy="1071570"/>
            <a:chOff x="2857" y="9580"/>
            <a:chExt cx="4623" cy="1532"/>
          </a:xfrm>
        </p:grpSpPr>
        <p:grpSp>
          <p:nvGrpSpPr>
            <p:cNvPr id="50235" name="Group 59"/>
            <p:cNvGrpSpPr>
              <a:grpSpLocks/>
            </p:cNvGrpSpPr>
            <p:nvPr/>
          </p:nvGrpSpPr>
          <p:grpSpPr bwMode="auto">
            <a:xfrm>
              <a:off x="2857" y="9580"/>
              <a:ext cx="1654" cy="928"/>
              <a:chOff x="2857" y="9580"/>
              <a:chExt cx="1654" cy="928"/>
            </a:xfrm>
          </p:grpSpPr>
          <p:sp>
            <p:nvSpPr>
              <p:cNvPr id="50238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2857" y="9580"/>
                <a:ext cx="1654" cy="92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37" name="Line 61"/>
              <p:cNvSpPr>
                <a:spLocks noChangeAspect="1" noChangeShapeType="1"/>
              </p:cNvSpPr>
              <p:nvPr/>
            </p:nvSpPr>
            <p:spPr bwMode="auto">
              <a:xfrm flipH="1">
                <a:off x="2857" y="9580"/>
                <a:ext cx="1654" cy="92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36" name="Line 60"/>
              <p:cNvSpPr>
                <a:spLocks noChangeAspect="1" noChangeShapeType="1"/>
              </p:cNvSpPr>
              <p:nvPr/>
            </p:nvSpPr>
            <p:spPr bwMode="auto">
              <a:xfrm>
                <a:off x="2857" y="9580"/>
                <a:ext cx="1654" cy="92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0231" name="Group 55"/>
            <p:cNvGrpSpPr>
              <a:grpSpLocks/>
            </p:cNvGrpSpPr>
            <p:nvPr/>
          </p:nvGrpSpPr>
          <p:grpSpPr bwMode="auto">
            <a:xfrm>
              <a:off x="5137" y="9580"/>
              <a:ext cx="2343" cy="1532"/>
              <a:chOff x="6166" y="9580"/>
              <a:chExt cx="2343" cy="1532"/>
            </a:xfrm>
          </p:grpSpPr>
          <p:sp>
            <p:nvSpPr>
              <p:cNvPr id="50234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6855" y="9580"/>
                <a:ext cx="1654" cy="92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33" name="Line 57"/>
              <p:cNvSpPr>
                <a:spLocks noChangeAspect="1" noChangeShapeType="1"/>
              </p:cNvSpPr>
              <p:nvPr/>
            </p:nvSpPr>
            <p:spPr bwMode="auto">
              <a:xfrm flipH="1">
                <a:off x="6855" y="9580"/>
                <a:ext cx="1654" cy="92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32" name="Freeform 56"/>
              <p:cNvSpPr>
                <a:spLocks/>
              </p:cNvSpPr>
              <p:nvPr/>
            </p:nvSpPr>
            <p:spPr bwMode="auto">
              <a:xfrm>
                <a:off x="6166" y="9580"/>
                <a:ext cx="2343" cy="1532"/>
              </a:xfrm>
              <a:custGeom>
                <a:avLst/>
                <a:gdLst/>
                <a:ahLst/>
                <a:cxnLst>
                  <a:cxn ang="0">
                    <a:pos x="2343" y="928"/>
                  </a:cxn>
                  <a:cxn ang="0">
                    <a:pos x="276" y="1377"/>
                  </a:cxn>
                  <a:cxn ang="0">
                    <a:pos x="689" y="0"/>
                  </a:cxn>
                </a:cxnLst>
                <a:rect l="0" t="0" r="r" b="b"/>
                <a:pathLst>
                  <a:path w="2343" h="1532">
                    <a:moveTo>
                      <a:pt x="2343" y="928"/>
                    </a:moveTo>
                    <a:cubicBezTo>
                      <a:pt x="1447" y="1230"/>
                      <a:pt x="552" y="1532"/>
                      <a:pt x="276" y="1377"/>
                    </a:cubicBezTo>
                    <a:cubicBezTo>
                      <a:pt x="0" y="1222"/>
                      <a:pt x="344" y="611"/>
                      <a:pt x="689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207" name="Group 31"/>
          <p:cNvGrpSpPr>
            <a:grpSpLocks/>
          </p:cNvGrpSpPr>
          <p:nvPr/>
        </p:nvGrpSpPr>
        <p:grpSpPr bwMode="auto">
          <a:xfrm>
            <a:off x="4357686" y="2786058"/>
            <a:ext cx="3000396" cy="1125539"/>
            <a:chOff x="3559" y="13906"/>
            <a:chExt cx="4554" cy="1435"/>
          </a:xfrm>
        </p:grpSpPr>
        <p:grpSp>
          <p:nvGrpSpPr>
            <p:cNvPr id="50210" name="Group 34"/>
            <p:cNvGrpSpPr>
              <a:grpSpLocks/>
            </p:cNvGrpSpPr>
            <p:nvPr/>
          </p:nvGrpSpPr>
          <p:grpSpPr bwMode="auto">
            <a:xfrm>
              <a:off x="3793" y="14078"/>
              <a:ext cx="4320" cy="1263"/>
              <a:chOff x="2377" y="12546"/>
              <a:chExt cx="4320" cy="1263"/>
            </a:xfrm>
          </p:grpSpPr>
          <p:sp>
            <p:nvSpPr>
              <p:cNvPr id="50229" name="Line 53"/>
              <p:cNvSpPr>
                <a:spLocks noChangeAspect="1" noChangeShapeType="1"/>
              </p:cNvSpPr>
              <p:nvPr/>
            </p:nvSpPr>
            <p:spPr bwMode="auto">
              <a:xfrm>
                <a:off x="2903" y="12546"/>
                <a:ext cx="92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8" name="Line 52"/>
              <p:cNvSpPr>
                <a:spLocks noChangeAspect="1" noChangeShapeType="1"/>
              </p:cNvSpPr>
              <p:nvPr/>
            </p:nvSpPr>
            <p:spPr bwMode="auto">
              <a:xfrm>
                <a:off x="2903" y="13809"/>
                <a:ext cx="92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7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2377" y="12546"/>
                <a:ext cx="526" cy="5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6" name="Line 50"/>
              <p:cNvSpPr>
                <a:spLocks noChangeAspect="1" noChangeShapeType="1"/>
              </p:cNvSpPr>
              <p:nvPr/>
            </p:nvSpPr>
            <p:spPr bwMode="auto">
              <a:xfrm>
                <a:off x="2377" y="13120"/>
                <a:ext cx="526" cy="68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5" name="Line 49"/>
              <p:cNvSpPr>
                <a:spLocks noChangeAspect="1" noChangeShapeType="1"/>
              </p:cNvSpPr>
              <p:nvPr/>
            </p:nvSpPr>
            <p:spPr bwMode="auto">
              <a:xfrm>
                <a:off x="3824" y="12546"/>
                <a:ext cx="526" cy="5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4" name="Line 48"/>
              <p:cNvSpPr>
                <a:spLocks noChangeAspect="1" noChangeShapeType="1"/>
              </p:cNvSpPr>
              <p:nvPr/>
            </p:nvSpPr>
            <p:spPr bwMode="auto">
              <a:xfrm flipH="1">
                <a:off x="3824" y="13120"/>
                <a:ext cx="526" cy="68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3" name="Line 47"/>
              <p:cNvSpPr>
                <a:spLocks noChangeAspect="1" noChangeShapeType="1"/>
              </p:cNvSpPr>
              <p:nvPr/>
            </p:nvSpPr>
            <p:spPr bwMode="auto">
              <a:xfrm>
                <a:off x="2903" y="12546"/>
                <a:ext cx="921" cy="126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2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2903" y="12546"/>
                <a:ext cx="921" cy="126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1" name="Line 45"/>
              <p:cNvSpPr>
                <a:spLocks noChangeAspect="1" noChangeShapeType="1"/>
              </p:cNvSpPr>
              <p:nvPr/>
            </p:nvSpPr>
            <p:spPr bwMode="auto">
              <a:xfrm>
                <a:off x="2377" y="13160"/>
                <a:ext cx="1973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20" name="Line 44"/>
              <p:cNvSpPr>
                <a:spLocks noChangeAspect="1" noChangeShapeType="1"/>
              </p:cNvSpPr>
              <p:nvPr/>
            </p:nvSpPr>
            <p:spPr bwMode="auto">
              <a:xfrm flipH="1">
                <a:off x="5118" y="12546"/>
                <a:ext cx="790" cy="45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9" name="Line 43"/>
              <p:cNvSpPr>
                <a:spLocks noChangeAspect="1" noChangeShapeType="1"/>
              </p:cNvSpPr>
              <p:nvPr/>
            </p:nvSpPr>
            <p:spPr bwMode="auto">
              <a:xfrm>
                <a:off x="5908" y="12546"/>
                <a:ext cx="789" cy="45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8" name="Line 42"/>
              <p:cNvSpPr>
                <a:spLocks noChangeAspect="1" noChangeShapeType="1"/>
              </p:cNvSpPr>
              <p:nvPr/>
            </p:nvSpPr>
            <p:spPr bwMode="auto">
              <a:xfrm>
                <a:off x="5118" y="13005"/>
                <a:ext cx="395" cy="68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7" name="Line 41"/>
              <p:cNvSpPr>
                <a:spLocks noChangeAspect="1" noChangeShapeType="1"/>
              </p:cNvSpPr>
              <p:nvPr/>
            </p:nvSpPr>
            <p:spPr bwMode="auto">
              <a:xfrm>
                <a:off x="5513" y="13694"/>
                <a:ext cx="78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6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6302" y="13005"/>
                <a:ext cx="395" cy="68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5" name="Line 39"/>
              <p:cNvSpPr>
                <a:spLocks noChangeAspect="1" noChangeShapeType="1"/>
              </p:cNvSpPr>
              <p:nvPr/>
            </p:nvSpPr>
            <p:spPr bwMode="auto">
              <a:xfrm>
                <a:off x="5118" y="13005"/>
                <a:ext cx="15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4" name="Line 38"/>
              <p:cNvSpPr>
                <a:spLocks noChangeAspect="1" noChangeShapeType="1"/>
              </p:cNvSpPr>
              <p:nvPr/>
            </p:nvSpPr>
            <p:spPr bwMode="auto">
              <a:xfrm flipH="1">
                <a:off x="5513" y="12546"/>
                <a:ext cx="395" cy="11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3" name="Line 37"/>
              <p:cNvSpPr>
                <a:spLocks noChangeAspect="1" noChangeShapeType="1"/>
              </p:cNvSpPr>
              <p:nvPr/>
            </p:nvSpPr>
            <p:spPr bwMode="auto">
              <a:xfrm>
                <a:off x="5118" y="13005"/>
                <a:ext cx="1184" cy="68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2" name="Line 36"/>
              <p:cNvSpPr>
                <a:spLocks noChangeAspect="1" noChangeShapeType="1"/>
              </p:cNvSpPr>
              <p:nvPr/>
            </p:nvSpPr>
            <p:spPr bwMode="auto">
              <a:xfrm flipH="1">
                <a:off x="5513" y="13005"/>
                <a:ext cx="1184" cy="68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11" name="Line 35"/>
              <p:cNvSpPr>
                <a:spLocks noChangeAspect="1" noChangeShapeType="1"/>
              </p:cNvSpPr>
              <p:nvPr/>
            </p:nvSpPr>
            <p:spPr bwMode="auto">
              <a:xfrm>
                <a:off x="5908" y="12546"/>
                <a:ext cx="394" cy="11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209" name="Text Box 33"/>
            <p:cNvSpPr txBox="1">
              <a:spLocks noChangeArrowheads="1"/>
            </p:cNvSpPr>
            <p:nvPr/>
          </p:nvSpPr>
          <p:spPr bwMode="auto">
            <a:xfrm>
              <a:off x="3559" y="13906"/>
              <a:ext cx="59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a)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208" name="Text Box 32"/>
            <p:cNvSpPr txBox="1">
              <a:spLocks noChangeArrowheads="1"/>
            </p:cNvSpPr>
            <p:nvPr/>
          </p:nvSpPr>
          <p:spPr bwMode="auto">
            <a:xfrm>
              <a:off x="6296" y="13906"/>
              <a:ext cx="59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b)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50239" name="Rectangle 63"/>
          <p:cNvSpPr>
            <a:spLocks noChangeArrowheads="1"/>
          </p:cNvSpPr>
          <p:nvPr/>
        </p:nvSpPr>
        <p:spPr bwMode="auto">
          <a:xfrm>
            <a:off x="0" y="0"/>
            <a:ext cx="803296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GRAFY PLANARNE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Graf planarny to graf który można narysować na płaszczyźnie bez przecięć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to znaczy tak aby, żadne dwie krawędzie nie przecinały się na rysunku poza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wierzchołkiem z którym są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incydentne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.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0240" name="Rectangle 64"/>
          <p:cNvSpPr>
            <a:spLocks noChangeArrowheads="1"/>
          </p:cNvSpPr>
          <p:nvPr/>
        </p:nvSpPr>
        <p:spPr bwMode="auto">
          <a:xfrm>
            <a:off x="285720" y="1928802"/>
            <a:ext cx="91440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/>
            </a:r>
            <a:br>
              <a: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</a:b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Grafy planarne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Grafy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3,3</a:t>
            </a:r>
            <a:r>
              <a:rPr kumimoji="0" lang="pl-PL" sz="1800" b="0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i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5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są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nieplanarne</a:t>
            </a:r>
            <a:r>
              <a: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.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0243" name="Rectangle 67"/>
          <p:cNvSpPr>
            <a:spLocks noChangeArrowheads="1"/>
          </p:cNvSpPr>
          <p:nvPr/>
        </p:nvSpPr>
        <p:spPr bwMode="auto">
          <a:xfrm>
            <a:off x="0" y="3714752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                                       Grafy a)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3,3</a:t>
            </a:r>
            <a:r>
              <a:rPr kumimoji="0" lang="pl-PL" sz="1800" b="0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, b)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5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Dany graf G jest planarny wtedy i tylko wtedy gdy nie zawiera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podgrafu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homeomorficznego z grafem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3,3</a:t>
            </a:r>
            <a:r>
              <a:rPr kumimoji="0" lang="pl-PL" sz="1800" b="0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i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5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. Dany graf G nie  jest planarny wtedy i tylko wtedy gdy jest ściągalny do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podgrafu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3,3</a:t>
            </a:r>
            <a:r>
              <a:rPr kumimoji="0" lang="pl-PL" sz="1800" b="0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lub do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podgrafu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5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Rys. 5.23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0244" name="Rectangle 68"/>
          <p:cNvSpPr>
            <a:spLocks noChangeArrowheads="1"/>
          </p:cNvSpPr>
          <p:nvPr/>
        </p:nvSpPr>
        <p:spPr bwMode="auto">
          <a:xfrm>
            <a:off x="5357818" y="6072206"/>
            <a:ext cx="300039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/>
            </a:r>
            <a:br>
              <a: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</a:br>
            <a:r>
              <a: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Grafy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nieplanarne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21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0"/>
            <a:ext cx="9144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ZADANIA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1. Ile jest drzew nieoznakowanych mających 5 wierzchołków?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2143116"/>
            <a:ext cx="76918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3663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3. Dla poniższego grafu wyznacz wszystkie dendryty (grafy rozpinające).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1142976" y="2571744"/>
            <a:ext cx="2500330" cy="1000128"/>
            <a:chOff x="2857" y="11857"/>
            <a:chExt cx="3600" cy="1260"/>
          </a:xfrm>
        </p:grpSpPr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2857" y="11857"/>
              <a:ext cx="3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2857" y="11857"/>
              <a:ext cx="1800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203" name="Oval 3"/>
            <p:cNvSpPr>
              <a:spLocks noChangeArrowheads="1"/>
            </p:cNvSpPr>
            <p:nvPr/>
          </p:nvSpPr>
          <p:spPr bwMode="auto">
            <a:xfrm>
              <a:off x="4657" y="12577"/>
              <a:ext cx="540" cy="54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1142984"/>
            <a:ext cx="8929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2. Podaj przykład grafu skierowanego o wierzchołkach x, y, z, w którym jest cykl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z wierzchołkami  x i y i inny cykl z wierzchołkami  y i z ale nie ma cyklu mającego</a:t>
            </a: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wierzchołki x  i  z.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0" y="3786190"/>
            <a:ext cx="648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4.</a:t>
            </a:r>
            <a:r>
              <a:rPr kumimoji="0" 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Czy poniższe grafy są izomorficzne? Odpowiedź uzasadnij.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642910" y="4429132"/>
            <a:ext cx="4572000" cy="1028700"/>
            <a:chOff x="2317" y="8077"/>
            <a:chExt cx="7782" cy="2520"/>
          </a:xfrm>
        </p:grpSpPr>
        <p:grpSp>
          <p:nvGrpSpPr>
            <p:cNvPr id="51219" name="Group 19"/>
            <p:cNvGrpSpPr>
              <a:grpSpLocks/>
            </p:cNvGrpSpPr>
            <p:nvPr/>
          </p:nvGrpSpPr>
          <p:grpSpPr bwMode="auto">
            <a:xfrm>
              <a:off x="2317" y="8077"/>
              <a:ext cx="2700" cy="1980"/>
              <a:chOff x="2317" y="11497"/>
              <a:chExt cx="2700" cy="1980"/>
            </a:xfrm>
          </p:grpSpPr>
          <p:sp>
            <p:nvSpPr>
              <p:cNvPr id="51228" name="Line 28"/>
              <p:cNvSpPr>
                <a:spLocks noChangeShapeType="1"/>
              </p:cNvSpPr>
              <p:nvPr/>
            </p:nvSpPr>
            <p:spPr bwMode="auto">
              <a:xfrm>
                <a:off x="3037" y="11497"/>
                <a:ext cx="12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7" name="Line 27"/>
              <p:cNvSpPr>
                <a:spLocks noChangeShapeType="1"/>
              </p:cNvSpPr>
              <p:nvPr/>
            </p:nvSpPr>
            <p:spPr bwMode="auto">
              <a:xfrm>
                <a:off x="3037" y="13477"/>
                <a:ext cx="12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6" name="Line 26"/>
              <p:cNvSpPr>
                <a:spLocks noChangeShapeType="1"/>
              </p:cNvSpPr>
              <p:nvPr/>
            </p:nvSpPr>
            <p:spPr bwMode="auto">
              <a:xfrm flipH="1">
                <a:off x="2317" y="11497"/>
                <a:ext cx="72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5" name="Line 25"/>
              <p:cNvSpPr>
                <a:spLocks noChangeShapeType="1"/>
              </p:cNvSpPr>
              <p:nvPr/>
            </p:nvSpPr>
            <p:spPr bwMode="auto">
              <a:xfrm>
                <a:off x="2317" y="12397"/>
                <a:ext cx="720" cy="10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4" name="Line 24"/>
              <p:cNvSpPr>
                <a:spLocks noChangeShapeType="1"/>
              </p:cNvSpPr>
              <p:nvPr/>
            </p:nvSpPr>
            <p:spPr bwMode="auto">
              <a:xfrm>
                <a:off x="4297" y="11497"/>
                <a:ext cx="72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3" name="Line 23"/>
              <p:cNvSpPr>
                <a:spLocks noChangeShapeType="1"/>
              </p:cNvSpPr>
              <p:nvPr/>
            </p:nvSpPr>
            <p:spPr bwMode="auto">
              <a:xfrm flipH="1">
                <a:off x="4297" y="12397"/>
                <a:ext cx="720" cy="10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2" name="Line 22"/>
              <p:cNvSpPr>
                <a:spLocks noChangeShapeType="1"/>
              </p:cNvSpPr>
              <p:nvPr/>
            </p:nvSpPr>
            <p:spPr bwMode="auto">
              <a:xfrm>
                <a:off x="3037" y="11497"/>
                <a:ext cx="1260" cy="1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1" name="Line 21"/>
              <p:cNvSpPr>
                <a:spLocks noChangeShapeType="1"/>
              </p:cNvSpPr>
              <p:nvPr/>
            </p:nvSpPr>
            <p:spPr bwMode="auto">
              <a:xfrm flipH="1">
                <a:off x="3037" y="11497"/>
                <a:ext cx="1260" cy="1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20" name="Line 20"/>
              <p:cNvSpPr>
                <a:spLocks noChangeShapeType="1"/>
              </p:cNvSpPr>
              <p:nvPr/>
            </p:nvSpPr>
            <p:spPr bwMode="auto">
              <a:xfrm>
                <a:off x="2317" y="12397"/>
                <a:ext cx="27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1209" name="Group 9"/>
            <p:cNvGrpSpPr>
              <a:grpSpLocks/>
            </p:cNvGrpSpPr>
            <p:nvPr/>
          </p:nvGrpSpPr>
          <p:grpSpPr bwMode="auto">
            <a:xfrm>
              <a:off x="7357" y="8077"/>
              <a:ext cx="2742" cy="2520"/>
              <a:chOff x="7357" y="8077"/>
              <a:chExt cx="2742" cy="2520"/>
            </a:xfrm>
          </p:grpSpPr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>
                <a:off x="8077" y="8077"/>
                <a:ext cx="12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7" name="Line 17"/>
              <p:cNvSpPr>
                <a:spLocks noChangeShapeType="1"/>
              </p:cNvSpPr>
              <p:nvPr/>
            </p:nvSpPr>
            <p:spPr bwMode="auto">
              <a:xfrm>
                <a:off x="8077" y="10057"/>
                <a:ext cx="12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 flipH="1">
                <a:off x="7357" y="8077"/>
                <a:ext cx="72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5" name="Line 15"/>
              <p:cNvSpPr>
                <a:spLocks noChangeShapeType="1"/>
              </p:cNvSpPr>
              <p:nvPr/>
            </p:nvSpPr>
            <p:spPr bwMode="auto">
              <a:xfrm>
                <a:off x="7357" y="8977"/>
                <a:ext cx="720" cy="10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>
                <a:off x="9337" y="8077"/>
                <a:ext cx="72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 flipH="1">
                <a:off x="9337" y="8977"/>
                <a:ext cx="720" cy="10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2" name="Line 12"/>
              <p:cNvSpPr>
                <a:spLocks noChangeShapeType="1"/>
              </p:cNvSpPr>
              <p:nvPr/>
            </p:nvSpPr>
            <p:spPr bwMode="auto">
              <a:xfrm>
                <a:off x="8077" y="8077"/>
                <a:ext cx="0" cy="1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1" name="Line 11"/>
              <p:cNvSpPr>
                <a:spLocks noChangeShapeType="1"/>
              </p:cNvSpPr>
              <p:nvPr/>
            </p:nvSpPr>
            <p:spPr bwMode="auto">
              <a:xfrm>
                <a:off x="9337" y="8077"/>
                <a:ext cx="0" cy="19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10" name="AutoShape 10"/>
              <p:cNvSpPr>
                <a:spLocks noChangeArrowheads="1"/>
              </p:cNvSpPr>
              <p:nvPr/>
            </p:nvSpPr>
            <p:spPr bwMode="auto">
              <a:xfrm rot="-5437667">
                <a:off x="7918" y="8416"/>
                <a:ext cx="1620" cy="2742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0" y="5572140"/>
            <a:ext cx="8001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5. Znajdź wszystkie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nieizomorficzne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drzewa spinające grafu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3,3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 Ile cykli Hamiltona ma ten graf? Ile dróg Hamiltona ma graf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l-PL" sz="1800" b="1" i="0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n,n-1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04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72378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6. Udowodnij, że wszystkie grafy na rysunku poniżej są izomorficzne: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25" name="Picture 1" descr="http://mathworld.wolfram.com/p1img2922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85720" y="571480"/>
            <a:ext cx="8600706" cy="1714512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643182"/>
            <a:ext cx="87511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7.Czy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istnieje spójny graf kubiczny o 10 wierzchołkach, który nie jest izomorficzny z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powyższym grafem?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3357562"/>
            <a:ext cx="896591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8. Z dokładnością do izomorfizmu, wyznacz wszystkie drzewa siedmio-wierzchołkowe</a:t>
            </a:r>
            <a:r>
              <a:rPr kumimoji="0" lang="pl-PL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.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214818"/>
            <a:ext cx="7007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9. Jaka jest minimalna liczba liści (wierzchołków stp. 1) w drzewie?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0" y="478632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 Indiana Jones znalazł się nad labiryntem, w którym jest 6 podziemnych jaskiń. Każda z jaskiń połączona jest z każdą inną osobnym korytarzem, który nie przecina innego korytarza i ma zapadnię pozwalającą przejść tym korytarzem tylko jeden raz. W każdym korytarzu znajduje się skarb. Tylko dwie z jaskiń są połączone bezpiecznym przejściem z powierzchnia. Indiana może tylko raz zejść pod powierzchnię. Ile skarbów ma szanse zebrać?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4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2084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65325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11. Iloma ciągłymi pociągnięciami ołówka można narysować figurę pokazaną na rysunku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poniżej tak, aby nie rysować żadnej linii dwukrotnie?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3071802" y="1000108"/>
          <a:ext cx="2143108" cy="214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628158" imgH="1628158" progId="Visio.Drawing.11">
                  <p:embed/>
                </p:oleObj>
              </mc:Choice>
              <mc:Fallback>
                <p:oleObj r:id="rId3" imgW="1628158" imgH="1628158" progId="Visio.Drawing.11">
                  <p:embed/>
                  <p:pic>
                    <p:nvPicPr>
                      <p:cNvPr id="2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000108"/>
                        <a:ext cx="2143108" cy="2143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5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1357298"/>
            <a:ext cx="835818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Grafy Eulera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(przechodzenie przez krawędzie)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Grafem Eulera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nazywamy graf składający się z drogi Eulera.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Drogą Eulera nazywamy drogę zamknięta przechodzącą dokładnie jeden raz przez każdą krawędź z grafu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jest grafem Eulera wtedy i tylko wtedy gdy  wszystkie wierzchołki  G  są stopnia parzystego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0034" y="4000504"/>
            <a:ext cx="2143140" cy="1457328"/>
            <a:chOff x="2857" y="12937"/>
            <a:chExt cx="3240" cy="2340"/>
          </a:xfrm>
        </p:grpSpPr>
        <p:sp>
          <p:nvSpPr>
            <p:cNvPr id="60419" name="Line 3"/>
            <p:cNvSpPr>
              <a:spLocks noChangeShapeType="1"/>
            </p:cNvSpPr>
            <p:nvPr/>
          </p:nvSpPr>
          <p:spPr bwMode="auto">
            <a:xfrm flipH="1">
              <a:off x="2857" y="12937"/>
              <a:ext cx="144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420" name="Line 4"/>
            <p:cNvSpPr>
              <a:spLocks noChangeShapeType="1"/>
            </p:cNvSpPr>
            <p:nvPr/>
          </p:nvSpPr>
          <p:spPr bwMode="auto">
            <a:xfrm>
              <a:off x="4297" y="12937"/>
              <a:ext cx="180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2857" y="13837"/>
              <a:ext cx="3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2857" y="13837"/>
              <a:ext cx="3240" cy="1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2857" y="13837"/>
              <a:ext cx="324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flipH="1">
              <a:off x="2857" y="13837"/>
              <a:ext cx="324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upa 22"/>
          <p:cNvGrpSpPr/>
          <p:nvPr/>
        </p:nvGrpSpPr>
        <p:grpSpPr>
          <a:xfrm>
            <a:off x="4929190" y="3786190"/>
            <a:ext cx="3071834" cy="2071702"/>
            <a:chOff x="4929190" y="2857496"/>
            <a:chExt cx="2857500" cy="182880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5500690" y="3050001"/>
              <a:ext cx="1714500" cy="1347537"/>
              <a:chOff x="5737" y="9337"/>
              <a:chExt cx="2700" cy="2520"/>
            </a:xfrm>
          </p:grpSpPr>
          <p:sp>
            <p:nvSpPr>
              <p:cNvPr id="60427" name="Line 11"/>
              <p:cNvSpPr>
                <a:spLocks noChangeShapeType="1"/>
              </p:cNvSpPr>
              <p:nvPr/>
            </p:nvSpPr>
            <p:spPr bwMode="auto">
              <a:xfrm>
                <a:off x="5737" y="10597"/>
                <a:ext cx="27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28" name="Line 12"/>
              <p:cNvSpPr>
                <a:spLocks noChangeShapeType="1"/>
              </p:cNvSpPr>
              <p:nvPr/>
            </p:nvSpPr>
            <p:spPr bwMode="auto">
              <a:xfrm flipH="1">
                <a:off x="5737" y="9337"/>
                <a:ext cx="1688" cy="12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29" name="Line 13"/>
              <p:cNvSpPr>
                <a:spLocks noChangeShapeType="1"/>
              </p:cNvSpPr>
              <p:nvPr/>
            </p:nvSpPr>
            <p:spPr bwMode="auto">
              <a:xfrm>
                <a:off x="7425" y="9378"/>
                <a:ext cx="1012" cy="12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30" name="Line 14"/>
              <p:cNvSpPr>
                <a:spLocks noChangeShapeType="1"/>
              </p:cNvSpPr>
              <p:nvPr/>
            </p:nvSpPr>
            <p:spPr bwMode="auto">
              <a:xfrm>
                <a:off x="5737" y="10597"/>
                <a:ext cx="1688" cy="12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 flipH="1">
                <a:off x="7425" y="10597"/>
                <a:ext cx="1012" cy="12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32" name="AutoShape 16"/>
              <p:cNvSpPr>
                <a:spLocks noChangeArrowheads="1"/>
              </p:cNvSpPr>
              <p:nvPr/>
            </p:nvSpPr>
            <p:spPr bwMode="auto">
              <a:xfrm>
                <a:off x="5737" y="9378"/>
                <a:ext cx="1575" cy="2479"/>
              </a:xfrm>
              <a:prstGeom prst="moon">
                <a:avLst>
                  <a:gd name="adj" fmla="val 1606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6643690" y="2857496"/>
              <a:ext cx="457200" cy="2887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7329490" y="3627517"/>
              <a:ext cx="457200" cy="2887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4929190" y="3627517"/>
              <a:ext cx="457200" cy="2887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0436" name="Text Box 20"/>
            <p:cNvSpPr txBox="1">
              <a:spLocks noChangeArrowheads="1"/>
            </p:cNvSpPr>
            <p:nvPr/>
          </p:nvSpPr>
          <p:spPr bwMode="auto">
            <a:xfrm>
              <a:off x="6757990" y="4397538"/>
              <a:ext cx="342900" cy="2887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0" y="592933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spójny mający dokładnie dwa wierzchołki stopnia  nieparzystego, ma drogę Eulera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837274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6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Algorytmy na grafach</a:t>
            </a:r>
            <a:endParaRPr kumimoji="0" lang="pl-PL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0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Drzewa rozpinające. Grafy Eulera i Hamiltona. Grafy AND/OR. Wykorzystanie w</a:t>
            </a:r>
          </a:p>
          <a:p>
            <a:pPr marL="0" marR="0" lvl="0" indent="20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algorytmach wyznaczania  sieci instalacji elektrycznej, najkrótszych połączeń, </a:t>
            </a:r>
          </a:p>
          <a:p>
            <a:pPr marL="0" marR="0" lvl="0" indent="206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planowaniu działań (np. montażu).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051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0"/>
            <a:ext cx="892971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Obwód Hamiltona  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(przechodzenie przez wierzchołki)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Obwodem Hamiltona w grafie spójnym jest droga zamknięta. Która przechodzi przez każdy wierzchołek grafu G dokładnie jeden raz.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4348" y="2071678"/>
            <a:ext cx="2643206" cy="1928826"/>
            <a:chOff x="1777" y="13117"/>
            <a:chExt cx="3060" cy="2340"/>
          </a:xfrm>
        </p:grpSpPr>
        <p:sp>
          <p:nvSpPr>
            <p:cNvPr id="61443" name="Rectangle 3"/>
            <p:cNvSpPr>
              <a:spLocks noChangeArrowheads="1"/>
            </p:cNvSpPr>
            <p:nvPr/>
          </p:nvSpPr>
          <p:spPr bwMode="auto">
            <a:xfrm>
              <a:off x="1777" y="13117"/>
              <a:ext cx="3060" cy="23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2857" y="14017"/>
              <a:ext cx="900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 flipH="1">
              <a:off x="3757" y="13117"/>
              <a:ext cx="1080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>
              <a:off x="3757" y="14737"/>
              <a:ext cx="1080" cy="72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3757" y="14017"/>
              <a:ext cx="0" cy="72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1777" y="13117"/>
              <a:ext cx="3060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1777" y="13117"/>
              <a:ext cx="1080" cy="90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2857" y="14017"/>
              <a:ext cx="0" cy="72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 flipH="1">
              <a:off x="1777" y="14737"/>
              <a:ext cx="1080" cy="72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1777" y="15457"/>
              <a:ext cx="3060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42844" y="4572008"/>
            <a:ext cx="8429684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Obwód Hamiltona w grafie o  n wierzchołkach składa się z  n  krawędzi.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Problem komiwojażera.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Całkowita liczba różnych obwodów Hamiltona w grafie pełnym o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n  wierzchołkach: (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)/2!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57752" y="1785926"/>
            <a:ext cx="2643206" cy="2286016"/>
            <a:chOff x="3397" y="2137"/>
            <a:chExt cx="3600" cy="2880"/>
          </a:xfrm>
        </p:grpSpPr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H="1">
              <a:off x="3397" y="2137"/>
              <a:ext cx="1620" cy="1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>
              <a:off x="5017" y="2137"/>
              <a:ext cx="1980" cy="12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3397" y="3397"/>
              <a:ext cx="720" cy="16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 flipH="1">
              <a:off x="5917" y="3397"/>
              <a:ext cx="1080" cy="16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117" y="5017"/>
              <a:ext cx="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 flipH="1">
              <a:off x="3937" y="2857"/>
              <a:ext cx="108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>
              <a:off x="3937" y="3577"/>
              <a:ext cx="54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>
              <a:off x="4477" y="4657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>
              <a:off x="5017" y="2857"/>
              <a:ext cx="126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 flipH="1">
              <a:off x="5557" y="3577"/>
              <a:ext cx="72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>
              <a:off x="5017" y="2137"/>
              <a:ext cx="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 flipH="1">
              <a:off x="6277" y="3397"/>
              <a:ext cx="72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 flipH="1">
              <a:off x="4117" y="4657"/>
              <a:ext cx="36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>
              <a:off x="3397" y="3397"/>
              <a:ext cx="54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5557" y="4657"/>
              <a:ext cx="36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4837" y="3577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 flipH="1">
              <a:off x="4657" y="3577"/>
              <a:ext cx="18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5377" y="3577"/>
              <a:ext cx="18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>
              <a:off x="4657" y="3937"/>
              <a:ext cx="36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 flipH="1">
              <a:off x="5017" y="3937"/>
              <a:ext cx="54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 flipH="1">
              <a:off x="5377" y="3217"/>
              <a:ext cx="18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>
              <a:off x="5557" y="3937"/>
              <a:ext cx="36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5017" y="4297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 flipH="1">
              <a:off x="4297" y="3937"/>
              <a:ext cx="36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>
              <a:off x="4477" y="3217"/>
              <a:ext cx="36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>
              <a:off x="4477" y="3217"/>
              <a:ext cx="36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 flipH="1">
              <a:off x="4657" y="3577"/>
              <a:ext cx="18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3" name="Line 43"/>
            <p:cNvSpPr>
              <a:spLocks noChangeShapeType="1"/>
            </p:cNvSpPr>
            <p:nvPr/>
          </p:nvSpPr>
          <p:spPr bwMode="auto">
            <a:xfrm flipH="1">
              <a:off x="4297" y="3937"/>
              <a:ext cx="360" cy="1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 flipH="1">
              <a:off x="5017" y="3937"/>
              <a:ext cx="5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5377" y="3577"/>
              <a:ext cx="18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 flipH="1">
              <a:off x="5377" y="3217"/>
              <a:ext cx="18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>
              <a:off x="5017" y="2857"/>
              <a:ext cx="5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5017" y="2137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>
              <a:off x="5017" y="2137"/>
              <a:ext cx="1980" cy="12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 flipH="1">
              <a:off x="6277" y="3397"/>
              <a:ext cx="720" cy="1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 flipH="1">
              <a:off x="5557" y="3577"/>
              <a:ext cx="720" cy="10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4117" y="5017"/>
              <a:ext cx="1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5557" y="4657"/>
              <a:ext cx="36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4" name="Line 54"/>
            <p:cNvSpPr>
              <a:spLocks noChangeShapeType="1"/>
            </p:cNvSpPr>
            <p:nvPr/>
          </p:nvSpPr>
          <p:spPr bwMode="auto">
            <a:xfrm>
              <a:off x="3397" y="3397"/>
              <a:ext cx="540" cy="1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5" name="Line 55"/>
            <p:cNvSpPr>
              <a:spLocks noChangeShapeType="1"/>
            </p:cNvSpPr>
            <p:nvPr/>
          </p:nvSpPr>
          <p:spPr bwMode="auto">
            <a:xfrm flipH="1">
              <a:off x="3937" y="3217"/>
              <a:ext cx="5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6" name="Line 56"/>
            <p:cNvSpPr>
              <a:spLocks noChangeShapeType="1"/>
            </p:cNvSpPr>
            <p:nvPr/>
          </p:nvSpPr>
          <p:spPr bwMode="auto">
            <a:xfrm>
              <a:off x="3397" y="3397"/>
              <a:ext cx="720" cy="16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7" name="Line 57"/>
            <p:cNvSpPr>
              <a:spLocks noChangeShapeType="1"/>
            </p:cNvSpPr>
            <p:nvPr/>
          </p:nvSpPr>
          <p:spPr bwMode="auto">
            <a:xfrm flipH="1">
              <a:off x="4477" y="4657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>
              <a:off x="5017" y="4297"/>
              <a:ext cx="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499" name="Line 59"/>
            <p:cNvSpPr>
              <a:spLocks noChangeShapeType="1"/>
            </p:cNvSpPr>
            <p:nvPr/>
          </p:nvSpPr>
          <p:spPr bwMode="auto">
            <a:xfrm>
              <a:off x="4297" y="4117"/>
              <a:ext cx="18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Symbol zastępczy numeru slajdu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900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4" name="Rectangle 32"/>
          <p:cNvSpPr>
            <a:spLocks noChangeArrowheads="1"/>
          </p:cNvSpPr>
          <p:nvPr/>
        </p:nvSpPr>
        <p:spPr bwMode="auto">
          <a:xfrm rot="10800000" flipV="1">
            <a:off x="0" y="0"/>
            <a:ext cx="4786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Problem kolorowania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000232" y="1785926"/>
            <a:ext cx="6615135" cy="2351082"/>
            <a:chOff x="1957" y="6817"/>
            <a:chExt cx="9000" cy="2880"/>
          </a:xfrm>
        </p:grpSpPr>
        <p:sp>
          <p:nvSpPr>
            <p:cNvPr id="64546" name="Rectangle 34"/>
            <p:cNvSpPr>
              <a:spLocks noChangeArrowheads="1"/>
            </p:cNvSpPr>
            <p:nvPr/>
          </p:nvSpPr>
          <p:spPr bwMode="auto">
            <a:xfrm>
              <a:off x="2317" y="7357"/>
              <a:ext cx="6120" cy="16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547" name="Text Box 35"/>
            <p:cNvSpPr txBox="1">
              <a:spLocks noChangeArrowheads="1"/>
            </p:cNvSpPr>
            <p:nvPr/>
          </p:nvSpPr>
          <p:spPr bwMode="auto">
            <a:xfrm>
              <a:off x="2137" y="6817"/>
              <a:ext cx="64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Shell							       </a:t>
              </a:r>
              <a:r>
                <a:rPr kumimoji="0" lang="pl-PL" sz="11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Esso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4548" name="Text Box 36"/>
            <p:cNvSpPr txBox="1">
              <a:spLocks noChangeArrowheads="1"/>
            </p:cNvSpPr>
            <p:nvPr/>
          </p:nvSpPr>
          <p:spPr bwMode="auto">
            <a:xfrm>
              <a:off x="1957" y="9157"/>
              <a:ext cx="68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Gulf							       BP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>
              <a:off x="2317" y="7357"/>
              <a:ext cx="6120" cy="1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550" name="Line 38"/>
            <p:cNvSpPr>
              <a:spLocks noChangeShapeType="1"/>
            </p:cNvSpPr>
            <p:nvPr/>
          </p:nvSpPr>
          <p:spPr bwMode="auto">
            <a:xfrm flipH="1">
              <a:off x="2317" y="7357"/>
              <a:ext cx="6120" cy="1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551" name="Line 39"/>
            <p:cNvSpPr>
              <a:spLocks noChangeShapeType="1"/>
            </p:cNvSpPr>
            <p:nvPr/>
          </p:nvSpPr>
          <p:spPr bwMode="auto">
            <a:xfrm>
              <a:off x="8437" y="7357"/>
              <a:ext cx="108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552" name="Line 40"/>
            <p:cNvSpPr>
              <a:spLocks noChangeShapeType="1"/>
            </p:cNvSpPr>
            <p:nvPr/>
          </p:nvSpPr>
          <p:spPr bwMode="auto">
            <a:xfrm flipH="1">
              <a:off x="8437" y="8257"/>
              <a:ext cx="108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553" name="Text Box 41"/>
            <p:cNvSpPr txBox="1">
              <a:spLocks noChangeArrowheads="1"/>
            </p:cNvSpPr>
            <p:nvPr/>
          </p:nvSpPr>
          <p:spPr bwMode="auto">
            <a:xfrm>
              <a:off x="9697" y="7717"/>
              <a:ext cx="126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Shell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  lub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Gulf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500042"/>
            <a:ext cx="878687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Graf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jest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k -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kolorowalny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jeżeli każdemu wierzchołkowi można przypisać jeden z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kolorów, w taki sposób że żadne dwa wierzchołki sąsiednie nie mają tego samego koloru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</p:txBody>
      </p:sp>
      <p:sp>
        <p:nvSpPr>
          <p:cNvPr id="44" name="Symbol zastępczy numeru slajdu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2428860" y="4286256"/>
            <a:ext cx="390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Graf rozmieszczenia stacji benzynowych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886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357166"/>
            <a:ext cx="8929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Problem wyznaczania najkrótszej trasy: znaleźć taka ścieżkę, prowadzącą od węzła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 węzła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by suma wartości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przebywanych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połączeń była jak najmniejsza. Wyznacz najkrótsza ścieżkę łączącą węzły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 i  J.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PRZESZUKIWANIE GRAFÓW (metoda podziału i ograniczeń)</a:t>
            </a:r>
          </a:p>
        </p:txBody>
      </p:sp>
      <p:sp>
        <p:nvSpPr>
          <p:cNvPr id="45" name="Symbol zastępczy numeru slajdu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241" name="Group 1"/>
          <p:cNvGrpSpPr>
            <a:grpSpLocks/>
          </p:cNvGrpSpPr>
          <p:nvPr/>
        </p:nvGrpSpPr>
        <p:grpSpPr bwMode="auto">
          <a:xfrm>
            <a:off x="0" y="1785926"/>
            <a:ext cx="4786314" cy="3786214"/>
            <a:chOff x="2835" y="4098"/>
            <a:chExt cx="6358" cy="3732"/>
          </a:xfrm>
        </p:grpSpPr>
        <p:grpSp>
          <p:nvGrpSpPr>
            <p:cNvPr id="10242" name="Group 2"/>
            <p:cNvGrpSpPr>
              <a:grpSpLocks noChangeAspect="1"/>
            </p:cNvGrpSpPr>
            <p:nvPr/>
          </p:nvGrpSpPr>
          <p:grpSpPr bwMode="auto">
            <a:xfrm>
              <a:off x="3208" y="4409"/>
              <a:ext cx="5545" cy="3234"/>
              <a:chOff x="1597" y="10237"/>
              <a:chExt cx="8640" cy="5040"/>
            </a:xfrm>
          </p:grpSpPr>
          <p:grpSp>
            <p:nvGrpSpPr>
              <p:cNvPr id="10243" name="Group 3"/>
              <p:cNvGrpSpPr>
                <a:grpSpLocks noChangeAspect="1"/>
              </p:cNvGrpSpPr>
              <p:nvPr/>
            </p:nvGrpSpPr>
            <p:grpSpPr bwMode="auto">
              <a:xfrm>
                <a:off x="1597" y="10417"/>
                <a:ext cx="8640" cy="4500"/>
                <a:chOff x="1597" y="10777"/>
                <a:chExt cx="8640" cy="4500"/>
              </a:xfrm>
            </p:grpSpPr>
            <p:sp>
              <p:nvSpPr>
                <p:cNvPr id="10244" name="Line 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597" y="10777"/>
                  <a:ext cx="180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45" name="Line 5"/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10777"/>
                  <a:ext cx="41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46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7537" y="10777"/>
                  <a:ext cx="270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47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1597" y="12577"/>
                  <a:ext cx="1800" cy="27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48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15277"/>
                  <a:ext cx="50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49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8437" y="12757"/>
                  <a:ext cx="1800" cy="25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0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597" y="12577"/>
                  <a:ext cx="46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1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277" y="10777"/>
                  <a:ext cx="126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2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10777"/>
                  <a:ext cx="288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10777"/>
                  <a:ext cx="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4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12577"/>
                  <a:ext cx="5040" cy="27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5" name="Line 1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97" y="14017"/>
                  <a:ext cx="252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6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6277" y="12577"/>
                  <a:ext cx="198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7" name="Line 1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257" y="12757"/>
                  <a:ext cx="19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8" name="Line 18"/>
                <p:cNvSpPr>
                  <a:spLocks noChangeAspect="1" noChangeShapeType="1"/>
                </p:cNvSpPr>
                <p:nvPr/>
              </p:nvSpPr>
              <p:spPr bwMode="auto">
                <a:xfrm>
                  <a:off x="8257" y="12937"/>
                  <a:ext cx="180" cy="23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59" name="Line 1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917" y="12937"/>
                  <a:ext cx="234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60" name="Line 2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917" y="12577"/>
                  <a:ext cx="360" cy="14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61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597" y="10597"/>
                <a:ext cx="126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2" name="Line 22"/>
              <p:cNvSpPr>
                <a:spLocks noChangeAspect="1" noChangeShapeType="1"/>
              </p:cNvSpPr>
              <p:nvPr/>
            </p:nvSpPr>
            <p:spPr bwMode="auto">
              <a:xfrm>
                <a:off x="3577" y="10237"/>
                <a:ext cx="3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3" name="Line 23"/>
              <p:cNvSpPr>
                <a:spLocks noChangeAspect="1" noChangeShapeType="1"/>
              </p:cNvSpPr>
              <p:nvPr/>
            </p:nvSpPr>
            <p:spPr bwMode="auto">
              <a:xfrm>
                <a:off x="7897" y="10417"/>
                <a:ext cx="216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4" name="Line 24"/>
              <p:cNvSpPr>
                <a:spLocks noChangeAspect="1" noChangeShapeType="1"/>
              </p:cNvSpPr>
              <p:nvPr/>
            </p:nvSpPr>
            <p:spPr bwMode="auto">
              <a:xfrm>
                <a:off x="1957" y="12397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5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8437" y="12217"/>
                <a:ext cx="126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6" name="Line 26"/>
              <p:cNvSpPr>
                <a:spLocks noChangeAspect="1" noChangeShapeType="1"/>
              </p:cNvSpPr>
              <p:nvPr/>
            </p:nvSpPr>
            <p:spPr bwMode="auto">
              <a:xfrm>
                <a:off x="3937" y="12037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7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6277" y="10597"/>
                <a:ext cx="90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8" name="Line 28"/>
              <p:cNvSpPr>
                <a:spLocks noChangeAspect="1" noChangeShapeType="1"/>
              </p:cNvSpPr>
              <p:nvPr/>
            </p:nvSpPr>
            <p:spPr bwMode="auto">
              <a:xfrm>
                <a:off x="4477" y="10777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9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3217" y="10777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0" name="Line 30"/>
              <p:cNvSpPr>
                <a:spLocks noChangeAspect="1" noChangeShapeType="1"/>
              </p:cNvSpPr>
              <p:nvPr/>
            </p:nvSpPr>
            <p:spPr bwMode="auto">
              <a:xfrm>
                <a:off x="1597" y="12577"/>
                <a:ext cx="144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1" name="Line 31"/>
              <p:cNvSpPr>
                <a:spLocks noChangeAspect="1" noChangeShapeType="1"/>
              </p:cNvSpPr>
              <p:nvPr/>
            </p:nvSpPr>
            <p:spPr bwMode="auto">
              <a:xfrm>
                <a:off x="4477" y="15277"/>
                <a:ext cx="30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2" name="Line 32"/>
              <p:cNvSpPr>
                <a:spLocks noChangeAspect="1" noChangeShapeType="1"/>
              </p:cNvSpPr>
              <p:nvPr/>
            </p:nvSpPr>
            <p:spPr bwMode="auto">
              <a:xfrm>
                <a:off x="3757" y="12577"/>
                <a:ext cx="16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3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3937" y="13837"/>
                <a:ext cx="108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4" name="Line 34"/>
              <p:cNvSpPr>
                <a:spLocks noChangeAspect="1" noChangeShapeType="1"/>
              </p:cNvSpPr>
              <p:nvPr/>
            </p:nvSpPr>
            <p:spPr bwMode="auto">
              <a:xfrm>
                <a:off x="6817" y="12217"/>
                <a:ext cx="10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5" name="Line 35"/>
              <p:cNvSpPr>
                <a:spLocks noChangeAspect="1" noChangeShapeType="1"/>
              </p:cNvSpPr>
              <p:nvPr/>
            </p:nvSpPr>
            <p:spPr bwMode="auto">
              <a:xfrm>
                <a:off x="6277" y="14017"/>
                <a:ext cx="144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6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6097" y="12577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7" name="Line 37"/>
              <p:cNvSpPr>
                <a:spLocks noChangeAspect="1" noChangeShapeType="1"/>
              </p:cNvSpPr>
              <p:nvPr/>
            </p:nvSpPr>
            <p:spPr bwMode="auto">
              <a:xfrm flipV="1">
                <a:off x="6637" y="12937"/>
                <a:ext cx="108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8" name="Line 38"/>
              <p:cNvSpPr>
                <a:spLocks noChangeAspect="1" noChangeShapeType="1"/>
              </p:cNvSpPr>
              <p:nvPr/>
            </p:nvSpPr>
            <p:spPr bwMode="auto">
              <a:xfrm>
                <a:off x="8077" y="13117"/>
                <a:ext cx="18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9" name="Line 39"/>
              <p:cNvSpPr>
                <a:spLocks noChangeAspect="1" noChangeShapeType="1"/>
              </p:cNvSpPr>
              <p:nvPr/>
            </p:nvSpPr>
            <p:spPr bwMode="auto">
              <a:xfrm flipV="1">
                <a:off x="8977" y="12937"/>
                <a:ext cx="108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280" name="Text Box 40"/>
            <p:cNvSpPr txBox="1">
              <a:spLocks noChangeAspect="1" noChangeArrowheads="1"/>
            </p:cNvSpPr>
            <p:nvPr/>
          </p:nvSpPr>
          <p:spPr bwMode="auto">
            <a:xfrm>
              <a:off x="2835" y="5502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1" name="Text Box 41"/>
            <p:cNvSpPr txBox="1">
              <a:spLocks noChangeAspect="1" noChangeArrowheads="1"/>
            </p:cNvSpPr>
            <p:nvPr/>
          </p:nvSpPr>
          <p:spPr bwMode="auto">
            <a:xfrm>
              <a:off x="4132" y="4222"/>
              <a:ext cx="443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2" name="Text Box 42"/>
            <p:cNvSpPr txBox="1">
              <a:spLocks noChangeAspect="1" noChangeArrowheads="1"/>
            </p:cNvSpPr>
            <p:nvPr/>
          </p:nvSpPr>
          <p:spPr bwMode="auto">
            <a:xfrm>
              <a:off x="6789" y="4222"/>
              <a:ext cx="442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G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3" name="Text Box 43"/>
            <p:cNvSpPr txBox="1">
              <a:spLocks noChangeAspect="1" noChangeArrowheads="1"/>
            </p:cNvSpPr>
            <p:nvPr/>
          </p:nvSpPr>
          <p:spPr bwMode="auto">
            <a:xfrm>
              <a:off x="4232" y="5395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4" name="Text Box 44"/>
            <p:cNvSpPr txBox="1">
              <a:spLocks noChangeAspect="1" noChangeArrowheads="1"/>
            </p:cNvSpPr>
            <p:nvPr/>
          </p:nvSpPr>
          <p:spPr bwMode="auto">
            <a:xfrm>
              <a:off x="4132" y="7350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5" name="Text Box 45"/>
            <p:cNvSpPr txBox="1">
              <a:spLocks noChangeAspect="1" noChangeArrowheads="1"/>
            </p:cNvSpPr>
            <p:nvPr/>
          </p:nvSpPr>
          <p:spPr bwMode="auto">
            <a:xfrm>
              <a:off x="7393" y="7350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6" name="Text Box 46"/>
            <p:cNvSpPr txBox="1">
              <a:spLocks noChangeAspect="1" noChangeArrowheads="1"/>
            </p:cNvSpPr>
            <p:nvPr/>
          </p:nvSpPr>
          <p:spPr bwMode="auto">
            <a:xfrm>
              <a:off x="8628" y="5626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J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7" name="Text Box 47"/>
            <p:cNvSpPr txBox="1">
              <a:spLocks noChangeAspect="1" noChangeArrowheads="1"/>
            </p:cNvSpPr>
            <p:nvPr/>
          </p:nvSpPr>
          <p:spPr bwMode="auto">
            <a:xfrm>
              <a:off x="5769" y="6585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F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8" name="Text Box 48"/>
            <p:cNvSpPr txBox="1">
              <a:spLocks noChangeAspect="1" noChangeArrowheads="1"/>
            </p:cNvSpPr>
            <p:nvPr/>
          </p:nvSpPr>
          <p:spPr bwMode="auto">
            <a:xfrm>
              <a:off x="5787" y="5626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E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89" name="Text Box 49"/>
            <p:cNvSpPr txBox="1">
              <a:spLocks noChangeAspect="1" noChangeArrowheads="1"/>
            </p:cNvSpPr>
            <p:nvPr/>
          </p:nvSpPr>
          <p:spPr bwMode="auto">
            <a:xfrm>
              <a:off x="2835" y="5039"/>
              <a:ext cx="569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12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0" name="Text Box 50"/>
            <p:cNvSpPr txBox="1">
              <a:spLocks noChangeAspect="1" noChangeArrowheads="1"/>
            </p:cNvSpPr>
            <p:nvPr/>
          </p:nvSpPr>
          <p:spPr bwMode="auto">
            <a:xfrm>
              <a:off x="3404" y="4409"/>
              <a:ext cx="64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1" name="Text Box 51"/>
            <p:cNvSpPr txBox="1">
              <a:spLocks noChangeAspect="1" noChangeArrowheads="1"/>
            </p:cNvSpPr>
            <p:nvPr/>
          </p:nvSpPr>
          <p:spPr bwMode="auto">
            <a:xfrm>
              <a:off x="4470" y="4098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8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2" name="Text Box 52"/>
            <p:cNvSpPr txBox="1">
              <a:spLocks noChangeAspect="1" noChangeArrowheads="1"/>
            </p:cNvSpPr>
            <p:nvPr/>
          </p:nvSpPr>
          <p:spPr bwMode="auto">
            <a:xfrm>
              <a:off x="6222" y="4098"/>
              <a:ext cx="79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11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3" name="Text Box 53"/>
            <p:cNvSpPr txBox="1">
              <a:spLocks noChangeAspect="1" noChangeArrowheads="1"/>
            </p:cNvSpPr>
            <p:nvPr/>
          </p:nvSpPr>
          <p:spPr bwMode="auto">
            <a:xfrm>
              <a:off x="3921" y="4783"/>
              <a:ext cx="44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6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4" name="Text Box 54"/>
            <p:cNvSpPr txBox="1">
              <a:spLocks noChangeAspect="1" noChangeArrowheads="1"/>
            </p:cNvSpPr>
            <p:nvPr/>
          </p:nvSpPr>
          <p:spPr bwMode="auto">
            <a:xfrm>
              <a:off x="3903" y="5084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5" name="Text Box 55"/>
            <p:cNvSpPr txBox="1">
              <a:spLocks noChangeAspect="1" noChangeArrowheads="1"/>
            </p:cNvSpPr>
            <p:nvPr/>
          </p:nvSpPr>
          <p:spPr bwMode="auto">
            <a:xfrm>
              <a:off x="5067" y="4578"/>
              <a:ext cx="44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6" name="Text Box 56"/>
            <p:cNvSpPr txBox="1">
              <a:spLocks noChangeAspect="1" noChangeArrowheads="1"/>
            </p:cNvSpPr>
            <p:nvPr/>
          </p:nvSpPr>
          <p:spPr bwMode="auto">
            <a:xfrm>
              <a:off x="5431" y="4871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7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7" name="Text Box 57"/>
            <p:cNvSpPr txBox="1">
              <a:spLocks noChangeAspect="1" noChangeArrowheads="1"/>
            </p:cNvSpPr>
            <p:nvPr/>
          </p:nvSpPr>
          <p:spPr bwMode="auto">
            <a:xfrm>
              <a:off x="6346" y="4525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8" name="Text Box 58"/>
            <p:cNvSpPr txBox="1">
              <a:spLocks noChangeAspect="1" noChangeArrowheads="1"/>
            </p:cNvSpPr>
            <p:nvPr/>
          </p:nvSpPr>
          <p:spPr bwMode="auto">
            <a:xfrm>
              <a:off x="6045" y="5004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299" name="Text Box 59"/>
            <p:cNvSpPr txBox="1">
              <a:spLocks noChangeAspect="1" noChangeArrowheads="1"/>
            </p:cNvSpPr>
            <p:nvPr/>
          </p:nvSpPr>
          <p:spPr bwMode="auto">
            <a:xfrm>
              <a:off x="7155" y="4240"/>
              <a:ext cx="78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12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0" name="Text Box 60"/>
            <p:cNvSpPr txBox="1">
              <a:spLocks noChangeAspect="1" noChangeArrowheads="1"/>
            </p:cNvSpPr>
            <p:nvPr/>
          </p:nvSpPr>
          <p:spPr bwMode="auto">
            <a:xfrm>
              <a:off x="8424" y="5146"/>
              <a:ext cx="64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1" name="Text Box 61"/>
            <p:cNvSpPr txBox="1">
              <a:spLocks noChangeAspect="1" noChangeArrowheads="1"/>
            </p:cNvSpPr>
            <p:nvPr/>
          </p:nvSpPr>
          <p:spPr bwMode="auto">
            <a:xfrm>
              <a:off x="4664" y="5254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7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2" name="Text Box 62"/>
            <p:cNvSpPr txBox="1">
              <a:spLocks noChangeAspect="1" noChangeArrowheads="1"/>
            </p:cNvSpPr>
            <p:nvPr/>
          </p:nvSpPr>
          <p:spPr bwMode="auto">
            <a:xfrm>
              <a:off x="4984" y="5253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9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3" name="Text Box 63"/>
            <p:cNvSpPr txBox="1">
              <a:spLocks noChangeAspect="1" noChangeArrowheads="1"/>
            </p:cNvSpPr>
            <p:nvPr/>
          </p:nvSpPr>
          <p:spPr bwMode="auto">
            <a:xfrm>
              <a:off x="6443" y="5351"/>
              <a:ext cx="443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6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4" name="Text Box 64"/>
            <p:cNvSpPr txBox="1">
              <a:spLocks noChangeAspect="1" noChangeArrowheads="1"/>
            </p:cNvSpPr>
            <p:nvPr/>
          </p:nvSpPr>
          <p:spPr bwMode="auto">
            <a:xfrm>
              <a:off x="7020" y="5448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4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5" name="Text Box 65"/>
            <p:cNvSpPr txBox="1">
              <a:spLocks noChangeAspect="1" noChangeArrowheads="1"/>
            </p:cNvSpPr>
            <p:nvPr/>
          </p:nvSpPr>
          <p:spPr bwMode="auto">
            <a:xfrm>
              <a:off x="3404" y="5778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9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6" name="Text Box 66"/>
            <p:cNvSpPr txBox="1">
              <a:spLocks noChangeAspect="1" noChangeArrowheads="1"/>
            </p:cNvSpPr>
            <p:nvPr/>
          </p:nvSpPr>
          <p:spPr bwMode="auto">
            <a:xfrm>
              <a:off x="3672" y="5775"/>
              <a:ext cx="67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7" name="Text Box 67"/>
            <p:cNvSpPr txBox="1">
              <a:spLocks noChangeAspect="1" noChangeArrowheads="1"/>
            </p:cNvSpPr>
            <p:nvPr/>
          </p:nvSpPr>
          <p:spPr bwMode="auto">
            <a:xfrm>
              <a:off x="2835" y="5982"/>
              <a:ext cx="56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11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8" name="Text Box 68"/>
            <p:cNvSpPr txBox="1">
              <a:spLocks noChangeAspect="1" noChangeArrowheads="1"/>
            </p:cNvSpPr>
            <p:nvPr/>
          </p:nvSpPr>
          <p:spPr bwMode="auto">
            <a:xfrm>
              <a:off x="3439" y="6950"/>
              <a:ext cx="6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12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09" name="Text Box 69"/>
            <p:cNvSpPr txBox="1">
              <a:spLocks noChangeAspect="1" noChangeArrowheads="1"/>
            </p:cNvSpPr>
            <p:nvPr/>
          </p:nvSpPr>
          <p:spPr bwMode="auto">
            <a:xfrm>
              <a:off x="5024" y="7332"/>
              <a:ext cx="6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12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0" name="Text Box 70"/>
            <p:cNvSpPr txBox="1">
              <a:spLocks noChangeAspect="1" noChangeArrowheads="1"/>
            </p:cNvSpPr>
            <p:nvPr/>
          </p:nvSpPr>
          <p:spPr bwMode="auto">
            <a:xfrm>
              <a:off x="6542" y="7332"/>
              <a:ext cx="61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13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1" name="Text Box 71"/>
            <p:cNvSpPr txBox="1">
              <a:spLocks noChangeAspect="1" noChangeArrowheads="1"/>
            </p:cNvSpPr>
            <p:nvPr/>
          </p:nvSpPr>
          <p:spPr bwMode="auto">
            <a:xfrm>
              <a:off x="4526" y="6692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2" name="Text Box 72"/>
            <p:cNvSpPr txBox="1">
              <a:spLocks noChangeAspect="1" noChangeArrowheads="1"/>
            </p:cNvSpPr>
            <p:nvPr/>
          </p:nvSpPr>
          <p:spPr bwMode="auto">
            <a:xfrm>
              <a:off x="4924" y="6462"/>
              <a:ext cx="58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12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3" name="Text Box 73"/>
            <p:cNvSpPr txBox="1">
              <a:spLocks noChangeAspect="1" noChangeArrowheads="1"/>
            </p:cNvSpPr>
            <p:nvPr/>
          </p:nvSpPr>
          <p:spPr bwMode="auto">
            <a:xfrm>
              <a:off x="4437" y="5963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8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4" name="Text Box 74"/>
            <p:cNvSpPr txBox="1">
              <a:spLocks noChangeAspect="1" noChangeArrowheads="1"/>
            </p:cNvSpPr>
            <p:nvPr/>
          </p:nvSpPr>
          <p:spPr bwMode="auto">
            <a:xfrm>
              <a:off x="5107" y="6311"/>
              <a:ext cx="52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5" name="Text Box 75"/>
            <p:cNvSpPr txBox="1">
              <a:spLocks noChangeAspect="1" noChangeArrowheads="1"/>
            </p:cNvSpPr>
            <p:nvPr/>
          </p:nvSpPr>
          <p:spPr bwMode="auto">
            <a:xfrm>
              <a:off x="5919" y="6753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8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6" name="Text Box 76"/>
            <p:cNvSpPr txBox="1">
              <a:spLocks noChangeAspect="1" noChangeArrowheads="1"/>
            </p:cNvSpPr>
            <p:nvPr/>
          </p:nvSpPr>
          <p:spPr bwMode="auto">
            <a:xfrm>
              <a:off x="6589" y="7101"/>
              <a:ext cx="44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6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7" name="Text Box 77"/>
            <p:cNvSpPr txBox="1">
              <a:spLocks noChangeAspect="1" noChangeArrowheads="1"/>
            </p:cNvSpPr>
            <p:nvPr/>
          </p:nvSpPr>
          <p:spPr bwMode="auto">
            <a:xfrm>
              <a:off x="6310" y="6425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8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8" name="Text Box 78"/>
            <p:cNvSpPr txBox="1">
              <a:spLocks noChangeAspect="1" noChangeArrowheads="1"/>
            </p:cNvSpPr>
            <p:nvPr/>
          </p:nvSpPr>
          <p:spPr bwMode="auto">
            <a:xfrm>
              <a:off x="6761" y="6176"/>
              <a:ext cx="443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19" name="Text Box 79"/>
            <p:cNvSpPr txBox="1">
              <a:spLocks noChangeAspect="1" noChangeArrowheads="1"/>
            </p:cNvSpPr>
            <p:nvPr/>
          </p:nvSpPr>
          <p:spPr bwMode="auto">
            <a:xfrm>
              <a:off x="6057" y="5644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4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20" name="Text Box 80"/>
            <p:cNvSpPr txBox="1">
              <a:spLocks noChangeAspect="1" noChangeArrowheads="1"/>
            </p:cNvSpPr>
            <p:nvPr/>
          </p:nvSpPr>
          <p:spPr bwMode="auto">
            <a:xfrm>
              <a:off x="6045" y="6142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6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21" name="Text Box 81"/>
            <p:cNvSpPr txBox="1">
              <a:spLocks noChangeAspect="1" noChangeArrowheads="1"/>
            </p:cNvSpPr>
            <p:nvPr/>
          </p:nvSpPr>
          <p:spPr bwMode="auto">
            <a:xfrm>
              <a:off x="7087" y="6674"/>
              <a:ext cx="44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4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22" name="Text Box 82"/>
            <p:cNvSpPr txBox="1">
              <a:spLocks noChangeAspect="1" noChangeArrowheads="1"/>
            </p:cNvSpPr>
            <p:nvPr/>
          </p:nvSpPr>
          <p:spPr bwMode="auto">
            <a:xfrm>
              <a:off x="7945" y="6968"/>
              <a:ext cx="5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23" name="Text Box 83"/>
            <p:cNvSpPr txBox="1">
              <a:spLocks noChangeAspect="1" noChangeArrowheads="1"/>
            </p:cNvSpPr>
            <p:nvPr/>
          </p:nvSpPr>
          <p:spPr bwMode="auto">
            <a:xfrm>
              <a:off x="8525" y="6105"/>
              <a:ext cx="6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12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24" name="Text Box 84"/>
            <p:cNvSpPr txBox="1">
              <a:spLocks noChangeAspect="1" noChangeArrowheads="1"/>
            </p:cNvSpPr>
            <p:nvPr/>
          </p:nvSpPr>
          <p:spPr bwMode="auto">
            <a:xfrm>
              <a:off x="7367" y="5466"/>
              <a:ext cx="61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325" name="Text Box 85"/>
            <p:cNvSpPr txBox="1">
              <a:spLocks noChangeAspect="1" noChangeArrowheads="1"/>
            </p:cNvSpPr>
            <p:nvPr/>
          </p:nvSpPr>
          <p:spPr bwMode="auto">
            <a:xfrm>
              <a:off x="7981" y="5405"/>
              <a:ext cx="4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8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326" name="Group 86"/>
          <p:cNvGrpSpPr>
            <a:grpSpLocks/>
          </p:cNvGrpSpPr>
          <p:nvPr/>
        </p:nvGrpSpPr>
        <p:grpSpPr bwMode="auto">
          <a:xfrm>
            <a:off x="5157787" y="1071546"/>
            <a:ext cx="3986213" cy="5553071"/>
            <a:chOff x="2817" y="3264"/>
            <a:chExt cx="6276" cy="9532"/>
          </a:xfrm>
        </p:grpSpPr>
        <p:grpSp>
          <p:nvGrpSpPr>
            <p:cNvPr id="10327" name="Group 87"/>
            <p:cNvGrpSpPr>
              <a:grpSpLocks/>
            </p:cNvGrpSpPr>
            <p:nvPr/>
          </p:nvGrpSpPr>
          <p:grpSpPr bwMode="auto">
            <a:xfrm>
              <a:off x="2833" y="3264"/>
              <a:ext cx="6240" cy="2180"/>
              <a:chOff x="2817" y="1543"/>
              <a:chExt cx="6240" cy="2180"/>
            </a:xfrm>
          </p:grpSpPr>
          <p:sp>
            <p:nvSpPr>
              <p:cNvPr id="10328" name="Text Box 88"/>
              <p:cNvSpPr txBox="1">
                <a:spLocks noChangeArrowheads="1"/>
              </p:cNvSpPr>
              <p:nvPr/>
            </p:nvSpPr>
            <p:spPr bwMode="auto">
              <a:xfrm>
                <a:off x="2837" y="238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D(12)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29" name="Text Box 89"/>
              <p:cNvSpPr txBox="1">
                <a:spLocks noChangeArrowheads="1"/>
              </p:cNvSpPr>
              <p:nvPr/>
            </p:nvSpPr>
            <p:spPr bwMode="auto">
              <a:xfrm>
                <a:off x="5037" y="238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C(10)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30" name="Text Box 90"/>
              <p:cNvSpPr txBox="1">
                <a:spLocks noChangeArrowheads="1"/>
              </p:cNvSpPr>
              <p:nvPr/>
            </p:nvSpPr>
            <p:spPr bwMode="auto">
              <a:xfrm>
                <a:off x="7257" y="238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B(15)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331" name="Group 91"/>
              <p:cNvGrpSpPr>
                <a:grpSpLocks/>
              </p:cNvGrpSpPr>
              <p:nvPr/>
            </p:nvGrpSpPr>
            <p:grpSpPr bwMode="auto">
              <a:xfrm>
                <a:off x="3337" y="1963"/>
                <a:ext cx="4528" cy="420"/>
                <a:chOff x="3357" y="3397"/>
                <a:chExt cx="4528" cy="420"/>
              </a:xfrm>
            </p:grpSpPr>
            <p:sp>
              <p:nvSpPr>
                <p:cNvPr id="10332" name="Line 92"/>
                <p:cNvSpPr>
                  <a:spLocks noChangeShapeType="1"/>
                </p:cNvSpPr>
                <p:nvPr/>
              </p:nvSpPr>
              <p:spPr bwMode="auto">
                <a:xfrm>
                  <a:off x="5617" y="3397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3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357" y="3397"/>
                  <a:ext cx="2268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34" name="Line 94"/>
                <p:cNvSpPr>
                  <a:spLocks noChangeShapeType="1"/>
                </p:cNvSpPr>
                <p:nvPr/>
              </p:nvSpPr>
              <p:spPr bwMode="auto">
                <a:xfrm>
                  <a:off x="5617" y="3397"/>
                  <a:ext cx="2268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35" name="Text Box 95"/>
              <p:cNvSpPr txBox="1">
                <a:spLocks noChangeArrowheads="1"/>
              </p:cNvSpPr>
              <p:nvPr/>
            </p:nvSpPr>
            <p:spPr bwMode="auto">
              <a:xfrm>
                <a:off x="2817" y="316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36" name="Text Box 96"/>
              <p:cNvSpPr txBox="1">
                <a:spLocks noChangeArrowheads="1"/>
              </p:cNvSpPr>
              <p:nvPr/>
            </p:nvSpPr>
            <p:spPr bwMode="auto">
              <a:xfrm>
                <a:off x="3437" y="316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337" name="Group 97"/>
              <p:cNvGrpSpPr>
                <a:grpSpLocks/>
              </p:cNvGrpSpPr>
              <p:nvPr/>
            </p:nvGrpSpPr>
            <p:grpSpPr bwMode="auto">
              <a:xfrm>
                <a:off x="3374" y="2763"/>
                <a:ext cx="624" cy="420"/>
                <a:chOff x="3934" y="4197"/>
                <a:chExt cx="850" cy="420"/>
              </a:xfrm>
            </p:grpSpPr>
            <p:sp>
              <p:nvSpPr>
                <p:cNvPr id="10338" name="Line 98"/>
                <p:cNvSpPr>
                  <a:spLocks noChangeShapeType="1"/>
                </p:cNvSpPr>
                <p:nvPr/>
              </p:nvSpPr>
              <p:spPr bwMode="auto">
                <a:xfrm>
                  <a:off x="3934" y="4197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39" name="Line 99"/>
                <p:cNvSpPr>
                  <a:spLocks noChangeShapeType="1"/>
                </p:cNvSpPr>
                <p:nvPr/>
              </p:nvSpPr>
              <p:spPr bwMode="auto">
                <a:xfrm>
                  <a:off x="3934" y="4197"/>
                  <a:ext cx="85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40" name="Group 100"/>
              <p:cNvGrpSpPr>
                <a:grpSpLocks/>
              </p:cNvGrpSpPr>
              <p:nvPr/>
            </p:nvGrpSpPr>
            <p:grpSpPr bwMode="auto">
              <a:xfrm>
                <a:off x="4377" y="2803"/>
                <a:ext cx="2420" cy="920"/>
                <a:chOff x="4397" y="4457"/>
                <a:chExt cx="2420" cy="920"/>
              </a:xfrm>
            </p:grpSpPr>
            <p:sp>
              <p:nvSpPr>
                <p:cNvPr id="103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39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F(20)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2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01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E(19)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73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B(16)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44" name="Group 104"/>
                <p:cNvGrpSpPr>
                  <a:grpSpLocks/>
                </p:cNvGrpSpPr>
                <p:nvPr/>
              </p:nvGrpSpPr>
              <p:grpSpPr bwMode="auto">
                <a:xfrm>
                  <a:off x="5613" y="4457"/>
                  <a:ext cx="624" cy="420"/>
                  <a:chOff x="3934" y="4197"/>
                  <a:chExt cx="850" cy="420"/>
                </a:xfrm>
              </p:grpSpPr>
              <p:sp>
                <p:nvSpPr>
                  <p:cNvPr id="1034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4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85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347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5017" y="4457"/>
                  <a:ext cx="624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48" name="Group 108"/>
              <p:cNvGrpSpPr>
                <a:grpSpLocks/>
              </p:cNvGrpSpPr>
              <p:nvPr/>
            </p:nvGrpSpPr>
            <p:grpSpPr bwMode="auto">
              <a:xfrm>
                <a:off x="6637" y="2803"/>
                <a:ext cx="2420" cy="920"/>
                <a:chOff x="4397" y="4457"/>
                <a:chExt cx="2420" cy="920"/>
              </a:xfrm>
            </p:grpSpPr>
            <p:sp>
              <p:nvSpPr>
                <p:cNvPr id="103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439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C(20)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50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01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E(22)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5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573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G(26)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52" name="Group 112"/>
                <p:cNvGrpSpPr>
                  <a:grpSpLocks/>
                </p:cNvGrpSpPr>
                <p:nvPr/>
              </p:nvGrpSpPr>
              <p:grpSpPr bwMode="auto">
                <a:xfrm>
                  <a:off x="5613" y="4457"/>
                  <a:ext cx="624" cy="420"/>
                  <a:chOff x="3934" y="4197"/>
                  <a:chExt cx="850" cy="420"/>
                </a:xfrm>
              </p:grpSpPr>
              <p:sp>
                <p:nvSpPr>
                  <p:cNvPr id="1035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54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85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355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017" y="4457"/>
                  <a:ext cx="624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56" name="Text Box 116"/>
              <p:cNvSpPr txBox="1">
                <a:spLocks noChangeArrowheads="1"/>
              </p:cNvSpPr>
              <p:nvPr/>
            </p:nvSpPr>
            <p:spPr bwMode="auto">
              <a:xfrm>
                <a:off x="5097" y="154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A(0)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57" name="Group 117"/>
            <p:cNvGrpSpPr>
              <a:grpSpLocks/>
            </p:cNvGrpSpPr>
            <p:nvPr/>
          </p:nvGrpSpPr>
          <p:grpSpPr bwMode="auto">
            <a:xfrm>
              <a:off x="2817" y="5156"/>
              <a:ext cx="6240" cy="2140"/>
              <a:chOff x="2817" y="3603"/>
              <a:chExt cx="6240" cy="2140"/>
            </a:xfrm>
          </p:grpSpPr>
          <p:grpSp>
            <p:nvGrpSpPr>
              <p:cNvPr id="10358" name="Group 118"/>
              <p:cNvGrpSpPr>
                <a:grpSpLocks/>
              </p:cNvGrpSpPr>
              <p:nvPr/>
            </p:nvGrpSpPr>
            <p:grpSpPr bwMode="auto">
              <a:xfrm>
                <a:off x="2817" y="3983"/>
                <a:ext cx="6240" cy="1760"/>
                <a:chOff x="2837" y="3397"/>
                <a:chExt cx="6240" cy="1760"/>
              </a:xfrm>
            </p:grpSpPr>
            <p:sp>
              <p:nvSpPr>
                <p:cNvPr id="1035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857" y="381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D(12)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0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5057" y="381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C(10)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1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7277" y="381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B(15)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62" name="Group 122"/>
                <p:cNvGrpSpPr>
                  <a:grpSpLocks/>
                </p:cNvGrpSpPr>
                <p:nvPr/>
              </p:nvGrpSpPr>
              <p:grpSpPr bwMode="auto">
                <a:xfrm>
                  <a:off x="3357" y="3397"/>
                  <a:ext cx="4528" cy="420"/>
                  <a:chOff x="3357" y="3397"/>
                  <a:chExt cx="4528" cy="420"/>
                </a:xfrm>
              </p:grpSpPr>
              <p:sp>
                <p:nvSpPr>
                  <p:cNvPr id="1036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5617" y="33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64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57" y="3397"/>
                    <a:ext cx="2268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6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5617" y="3397"/>
                    <a:ext cx="2268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36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837" y="459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I(25)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457" y="459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F(24)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68" name="Group 128"/>
                <p:cNvGrpSpPr>
                  <a:grpSpLocks/>
                </p:cNvGrpSpPr>
                <p:nvPr/>
              </p:nvGrpSpPr>
              <p:grpSpPr bwMode="auto">
                <a:xfrm>
                  <a:off x="3394" y="4197"/>
                  <a:ext cx="624" cy="420"/>
                  <a:chOff x="3934" y="4197"/>
                  <a:chExt cx="850" cy="420"/>
                </a:xfrm>
              </p:grpSpPr>
              <p:sp>
                <p:nvSpPr>
                  <p:cNvPr id="10369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70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85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371" name="Group 131"/>
                <p:cNvGrpSpPr>
                  <a:grpSpLocks/>
                </p:cNvGrpSpPr>
                <p:nvPr/>
              </p:nvGrpSpPr>
              <p:grpSpPr bwMode="auto">
                <a:xfrm>
                  <a:off x="4397" y="4237"/>
                  <a:ext cx="2420" cy="920"/>
                  <a:chOff x="4397" y="4457"/>
                  <a:chExt cx="2420" cy="920"/>
                </a:xfrm>
              </p:grpSpPr>
              <p:sp>
                <p:nvSpPr>
                  <p:cNvPr id="10372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7" y="4837"/>
                    <a:ext cx="108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F(20)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73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7" y="4837"/>
                    <a:ext cx="108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E(19)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74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37" y="4837"/>
                    <a:ext cx="108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B(16)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375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5613" y="4457"/>
                    <a:ext cx="624" cy="420"/>
                    <a:chOff x="3934" y="4197"/>
                    <a:chExt cx="850" cy="420"/>
                  </a:xfrm>
                </p:grpSpPr>
                <p:sp>
                  <p:nvSpPr>
                    <p:cNvPr id="10376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4197"/>
                      <a:ext cx="0" cy="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377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4197"/>
                      <a:ext cx="850" cy="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378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17" y="4457"/>
                    <a:ext cx="624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379" name="Group 139"/>
                <p:cNvGrpSpPr>
                  <a:grpSpLocks/>
                </p:cNvGrpSpPr>
                <p:nvPr/>
              </p:nvGrpSpPr>
              <p:grpSpPr bwMode="auto">
                <a:xfrm>
                  <a:off x="6657" y="4237"/>
                  <a:ext cx="2420" cy="920"/>
                  <a:chOff x="4397" y="4457"/>
                  <a:chExt cx="2420" cy="920"/>
                </a:xfrm>
              </p:grpSpPr>
              <p:sp>
                <p:nvSpPr>
                  <p:cNvPr id="10380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7" y="4837"/>
                    <a:ext cx="108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C(20)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8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7" y="4837"/>
                    <a:ext cx="108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E(22)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82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37" y="4837"/>
                    <a:ext cx="108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l-PL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rPr>
                      <a:t>G(26)</a:t>
                    </a:r>
                    <a:endParaRPr kumimoji="0" lang="pl-PL" sz="1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383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5613" y="4457"/>
                    <a:ext cx="624" cy="420"/>
                    <a:chOff x="3934" y="4197"/>
                    <a:chExt cx="850" cy="420"/>
                  </a:xfrm>
                </p:grpSpPr>
                <p:sp>
                  <p:nvSpPr>
                    <p:cNvPr id="10384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4197"/>
                      <a:ext cx="0" cy="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385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4197"/>
                      <a:ext cx="850" cy="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386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17" y="4457"/>
                    <a:ext cx="624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387" name="Group 147"/>
              <p:cNvGrpSpPr>
                <a:grpSpLocks/>
              </p:cNvGrpSpPr>
              <p:nvPr/>
            </p:nvGrpSpPr>
            <p:grpSpPr bwMode="auto">
              <a:xfrm>
                <a:off x="3897" y="5263"/>
                <a:ext cx="227" cy="227"/>
                <a:chOff x="4177" y="7157"/>
                <a:chExt cx="227" cy="227"/>
              </a:xfrm>
            </p:grpSpPr>
            <p:sp>
              <p:nvSpPr>
                <p:cNvPr id="10388" name="Line 148"/>
                <p:cNvSpPr>
                  <a:spLocks noChangeShapeType="1"/>
                </p:cNvSpPr>
                <p:nvPr/>
              </p:nvSpPr>
              <p:spPr bwMode="auto">
                <a:xfrm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89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90" name="Group 150"/>
              <p:cNvGrpSpPr>
                <a:grpSpLocks/>
              </p:cNvGrpSpPr>
              <p:nvPr/>
            </p:nvGrpSpPr>
            <p:grpSpPr bwMode="auto">
              <a:xfrm>
                <a:off x="6177" y="5296"/>
                <a:ext cx="227" cy="227"/>
                <a:chOff x="4177" y="7157"/>
                <a:chExt cx="227" cy="227"/>
              </a:xfrm>
            </p:grpSpPr>
            <p:sp>
              <p:nvSpPr>
                <p:cNvPr id="10391" name="Line 151"/>
                <p:cNvSpPr>
                  <a:spLocks noChangeShapeType="1"/>
                </p:cNvSpPr>
                <p:nvPr/>
              </p:nvSpPr>
              <p:spPr bwMode="auto">
                <a:xfrm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92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93" name="Group 153"/>
              <p:cNvGrpSpPr>
                <a:grpSpLocks/>
              </p:cNvGrpSpPr>
              <p:nvPr/>
            </p:nvGrpSpPr>
            <p:grpSpPr bwMode="auto">
              <a:xfrm>
                <a:off x="7090" y="5296"/>
                <a:ext cx="227" cy="227"/>
                <a:chOff x="4177" y="7157"/>
                <a:chExt cx="227" cy="227"/>
              </a:xfrm>
            </p:grpSpPr>
            <p:sp>
              <p:nvSpPr>
                <p:cNvPr id="10394" name="Line 154"/>
                <p:cNvSpPr>
                  <a:spLocks noChangeShapeType="1"/>
                </p:cNvSpPr>
                <p:nvPr/>
              </p:nvSpPr>
              <p:spPr bwMode="auto">
                <a:xfrm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9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96" name="Group 156"/>
              <p:cNvGrpSpPr>
                <a:grpSpLocks/>
              </p:cNvGrpSpPr>
              <p:nvPr/>
            </p:nvGrpSpPr>
            <p:grpSpPr bwMode="auto">
              <a:xfrm>
                <a:off x="7650" y="5283"/>
                <a:ext cx="227" cy="227"/>
                <a:chOff x="4177" y="7157"/>
                <a:chExt cx="227" cy="227"/>
              </a:xfrm>
            </p:grpSpPr>
            <p:sp>
              <p:nvSpPr>
                <p:cNvPr id="10397" name="Line 157"/>
                <p:cNvSpPr>
                  <a:spLocks noChangeShapeType="1"/>
                </p:cNvSpPr>
                <p:nvPr/>
              </p:nvSpPr>
              <p:spPr bwMode="auto">
                <a:xfrm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98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4177" y="71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99" name="Text Box 159"/>
              <p:cNvSpPr txBox="1">
                <a:spLocks noChangeArrowheads="1"/>
              </p:cNvSpPr>
              <p:nvPr/>
            </p:nvSpPr>
            <p:spPr bwMode="auto">
              <a:xfrm>
                <a:off x="5090" y="360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A(0)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400" name="Group 160"/>
            <p:cNvGrpSpPr>
              <a:grpSpLocks/>
            </p:cNvGrpSpPr>
            <p:nvPr/>
          </p:nvGrpSpPr>
          <p:grpSpPr bwMode="auto">
            <a:xfrm>
              <a:off x="2837" y="7116"/>
              <a:ext cx="6240" cy="2900"/>
              <a:chOff x="2844" y="5897"/>
              <a:chExt cx="6240" cy="2900"/>
            </a:xfrm>
          </p:grpSpPr>
          <p:sp>
            <p:nvSpPr>
              <p:cNvPr id="10401" name="Text Box 161"/>
              <p:cNvSpPr txBox="1">
                <a:spLocks noChangeArrowheads="1"/>
              </p:cNvSpPr>
              <p:nvPr/>
            </p:nvSpPr>
            <p:spPr bwMode="auto">
              <a:xfrm>
                <a:off x="2864" y="66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D(12)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02" name="Text Box 162"/>
              <p:cNvSpPr txBox="1">
                <a:spLocks noChangeArrowheads="1"/>
              </p:cNvSpPr>
              <p:nvPr/>
            </p:nvSpPr>
            <p:spPr bwMode="auto">
              <a:xfrm>
                <a:off x="5064" y="66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C(10)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03" name="Text Box 163"/>
              <p:cNvSpPr txBox="1">
                <a:spLocks noChangeArrowheads="1"/>
              </p:cNvSpPr>
              <p:nvPr/>
            </p:nvSpPr>
            <p:spPr bwMode="auto">
              <a:xfrm>
                <a:off x="7284" y="66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B(15)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404" name="Group 164"/>
              <p:cNvGrpSpPr>
                <a:grpSpLocks/>
              </p:cNvGrpSpPr>
              <p:nvPr/>
            </p:nvGrpSpPr>
            <p:grpSpPr bwMode="auto">
              <a:xfrm>
                <a:off x="3364" y="6257"/>
                <a:ext cx="4528" cy="420"/>
                <a:chOff x="3357" y="3397"/>
                <a:chExt cx="4528" cy="420"/>
              </a:xfrm>
            </p:grpSpPr>
            <p:sp>
              <p:nvSpPr>
                <p:cNvPr id="10405" name="Line 165"/>
                <p:cNvSpPr>
                  <a:spLocks noChangeShapeType="1"/>
                </p:cNvSpPr>
                <p:nvPr/>
              </p:nvSpPr>
              <p:spPr bwMode="auto">
                <a:xfrm>
                  <a:off x="5617" y="3397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06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3357" y="3397"/>
                  <a:ext cx="2268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07" name="Line 167"/>
                <p:cNvSpPr>
                  <a:spLocks noChangeShapeType="1"/>
                </p:cNvSpPr>
                <p:nvPr/>
              </p:nvSpPr>
              <p:spPr bwMode="auto">
                <a:xfrm>
                  <a:off x="5617" y="3397"/>
                  <a:ext cx="2268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08" name="Text Box 168"/>
              <p:cNvSpPr txBox="1">
                <a:spLocks noChangeArrowheads="1"/>
              </p:cNvSpPr>
              <p:nvPr/>
            </p:nvSpPr>
            <p:spPr bwMode="auto">
              <a:xfrm>
                <a:off x="2844" y="74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09" name="Text Box 169"/>
              <p:cNvSpPr txBox="1">
                <a:spLocks noChangeArrowheads="1"/>
              </p:cNvSpPr>
              <p:nvPr/>
            </p:nvSpPr>
            <p:spPr bwMode="auto">
              <a:xfrm>
                <a:off x="3464" y="74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410" name="Group 170"/>
              <p:cNvGrpSpPr>
                <a:grpSpLocks/>
              </p:cNvGrpSpPr>
              <p:nvPr/>
            </p:nvGrpSpPr>
            <p:grpSpPr bwMode="auto">
              <a:xfrm>
                <a:off x="3401" y="7057"/>
                <a:ext cx="624" cy="420"/>
                <a:chOff x="3934" y="4197"/>
                <a:chExt cx="850" cy="420"/>
              </a:xfrm>
            </p:grpSpPr>
            <p:sp>
              <p:nvSpPr>
                <p:cNvPr id="10411" name="Line 171"/>
                <p:cNvSpPr>
                  <a:spLocks noChangeShapeType="1"/>
                </p:cNvSpPr>
                <p:nvPr/>
              </p:nvSpPr>
              <p:spPr bwMode="auto">
                <a:xfrm>
                  <a:off x="3934" y="4197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12" name="Line 172"/>
                <p:cNvSpPr>
                  <a:spLocks noChangeShapeType="1"/>
                </p:cNvSpPr>
                <p:nvPr/>
              </p:nvSpPr>
              <p:spPr bwMode="auto">
                <a:xfrm>
                  <a:off x="3934" y="4197"/>
                  <a:ext cx="85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13" name="Group 173"/>
              <p:cNvGrpSpPr>
                <a:grpSpLocks/>
              </p:cNvGrpSpPr>
              <p:nvPr/>
            </p:nvGrpSpPr>
            <p:grpSpPr bwMode="auto">
              <a:xfrm>
                <a:off x="4404" y="7097"/>
                <a:ext cx="2420" cy="920"/>
                <a:chOff x="4397" y="4457"/>
                <a:chExt cx="2420" cy="920"/>
              </a:xfrm>
            </p:grpSpPr>
            <p:sp>
              <p:nvSpPr>
                <p:cNvPr id="10414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439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F(20)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5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501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E(19)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573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B(16)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417" name="Group 177"/>
                <p:cNvGrpSpPr>
                  <a:grpSpLocks/>
                </p:cNvGrpSpPr>
                <p:nvPr/>
              </p:nvGrpSpPr>
              <p:grpSpPr bwMode="auto">
                <a:xfrm>
                  <a:off x="5613" y="4457"/>
                  <a:ext cx="624" cy="420"/>
                  <a:chOff x="3934" y="4197"/>
                  <a:chExt cx="850" cy="420"/>
                </a:xfrm>
              </p:grpSpPr>
              <p:sp>
                <p:nvSpPr>
                  <p:cNvPr id="10418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9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85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20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5017" y="4457"/>
                  <a:ext cx="624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21" name="Group 181"/>
              <p:cNvGrpSpPr>
                <a:grpSpLocks/>
              </p:cNvGrpSpPr>
              <p:nvPr/>
            </p:nvGrpSpPr>
            <p:grpSpPr bwMode="auto">
              <a:xfrm>
                <a:off x="6664" y="7097"/>
                <a:ext cx="2420" cy="920"/>
                <a:chOff x="4397" y="4457"/>
                <a:chExt cx="2420" cy="920"/>
              </a:xfrm>
            </p:grpSpPr>
            <p:sp>
              <p:nvSpPr>
                <p:cNvPr id="10422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439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C(20)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23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501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E(22)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24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573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G(26)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425" name="Group 185"/>
                <p:cNvGrpSpPr>
                  <a:grpSpLocks/>
                </p:cNvGrpSpPr>
                <p:nvPr/>
              </p:nvGrpSpPr>
              <p:grpSpPr bwMode="auto">
                <a:xfrm>
                  <a:off x="5613" y="4457"/>
                  <a:ext cx="624" cy="420"/>
                  <a:chOff x="3934" y="4197"/>
                  <a:chExt cx="850" cy="420"/>
                </a:xfrm>
              </p:grpSpPr>
              <p:sp>
                <p:nvSpPr>
                  <p:cNvPr id="10426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7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85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28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5017" y="4457"/>
                  <a:ext cx="624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29" name="Line 189"/>
              <p:cNvSpPr>
                <a:spLocks noChangeShapeType="1"/>
              </p:cNvSpPr>
              <p:nvPr/>
            </p:nvSpPr>
            <p:spPr bwMode="auto">
              <a:xfrm>
                <a:off x="3924" y="7537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30" name="Line 190"/>
              <p:cNvSpPr>
                <a:spLocks noChangeShapeType="1"/>
              </p:cNvSpPr>
              <p:nvPr/>
            </p:nvSpPr>
            <p:spPr bwMode="auto">
              <a:xfrm flipV="1">
                <a:off x="3924" y="7537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31" name="Line 191"/>
              <p:cNvSpPr>
                <a:spLocks noChangeShapeType="1"/>
              </p:cNvSpPr>
              <p:nvPr/>
            </p:nvSpPr>
            <p:spPr bwMode="auto">
              <a:xfrm>
                <a:off x="6204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32" name="Line 192"/>
              <p:cNvSpPr>
                <a:spLocks noChangeShapeType="1"/>
              </p:cNvSpPr>
              <p:nvPr/>
            </p:nvSpPr>
            <p:spPr bwMode="auto">
              <a:xfrm flipV="1">
                <a:off x="6204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33" name="Line 193"/>
              <p:cNvSpPr>
                <a:spLocks noChangeShapeType="1"/>
              </p:cNvSpPr>
              <p:nvPr/>
            </p:nvSpPr>
            <p:spPr bwMode="auto">
              <a:xfrm>
                <a:off x="7117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34" name="Line 194"/>
              <p:cNvSpPr>
                <a:spLocks noChangeShapeType="1"/>
              </p:cNvSpPr>
              <p:nvPr/>
            </p:nvSpPr>
            <p:spPr bwMode="auto">
              <a:xfrm flipV="1">
                <a:off x="7117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35" name="Group 195"/>
              <p:cNvGrpSpPr>
                <a:grpSpLocks/>
              </p:cNvGrpSpPr>
              <p:nvPr/>
            </p:nvGrpSpPr>
            <p:grpSpPr bwMode="auto">
              <a:xfrm>
                <a:off x="7677" y="7557"/>
                <a:ext cx="227" cy="227"/>
                <a:chOff x="7677" y="7557"/>
                <a:chExt cx="227" cy="227"/>
              </a:xfrm>
            </p:grpSpPr>
            <p:sp>
              <p:nvSpPr>
                <p:cNvPr id="10436" name="Line 196"/>
                <p:cNvSpPr>
                  <a:spLocks noChangeShapeType="1"/>
                </p:cNvSpPr>
                <p:nvPr/>
              </p:nvSpPr>
              <p:spPr bwMode="auto">
                <a:xfrm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37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38" name="Text Box 198"/>
              <p:cNvSpPr txBox="1">
                <a:spLocks noChangeArrowheads="1"/>
              </p:cNvSpPr>
              <p:nvPr/>
            </p:nvSpPr>
            <p:spPr bwMode="auto">
              <a:xfrm>
                <a:off x="398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39" name="Text Box 199"/>
              <p:cNvSpPr txBox="1">
                <a:spLocks noChangeArrowheads="1"/>
              </p:cNvSpPr>
              <p:nvPr/>
            </p:nvSpPr>
            <p:spPr bwMode="auto">
              <a:xfrm>
                <a:off x="540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G(24)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40" name="Text Box 200"/>
              <p:cNvSpPr txBox="1">
                <a:spLocks noChangeArrowheads="1"/>
              </p:cNvSpPr>
              <p:nvPr/>
            </p:nvSpPr>
            <p:spPr bwMode="auto">
              <a:xfrm>
                <a:off x="620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41" name="Line 201"/>
              <p:cNvSpPr>
                <a:spLocks noChangeShapeType="1"/>
              </p:cNvSpPr>
              <p:nvPr/>
            </p:nvSpPr>
            <p:spPr bwMode="auto">
              <a:xfrm>
                <a:off x="5620" y="7877"/>
                <a:ext cx="3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42" name="Line 202"/>
              <p:cNvSpPr>
                <a:spLocks noChangeShapeType="1"/>
              </p:cNvSpPr>
              <p:nvPr/>
            </p:nvSpPr>
            <p:spPr bwMode="auto">
              <a:xfrm>
                <a:off x="5620" y="7877"/>
                <a:ext cx="113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43" name="Line 203"/>
              <p:cNvSpPr>
                <a:spLocks noChangeShapeType="1"/>
              </p:cNvSpPr>
              <p:nvPr/>
            </p:nvSpPr>
            <p:spPr bwMode="auto">
              <a:xfrm flipH="1">
                <a:off x="4484" y="7877"/>
                <a:ext cx="113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44" name="Line 204"/>
              <p:cNvSpPr>
                <a:spLocks noChangeShapeType="1"/>
              </p:cNvSpPr>
              <p:nvPr/>
            </p:nvSpPr>
            <p:spPr bwMode="auto">
              <a:xfrm flipH="1">
                <a:off x="5232" y="7877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45" name="Text Box 205"/>
              <p:cNvSpPr txBox="1">
                <a:spLocks noChangeArrowheads="1"/>
              </p:cNvSpPr>
              <p:nvPr/>
            </p:nvSpPr>
            <p:spPr bwMode="auto">
              <a:xfrm>
                <a:off x="470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H(23)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46" name="Text Box 206"/>
              <p:cNvSpPr txBox="1">
                <a:spLocks noChangeArrowheads="1"/>
              </p:cNvSpPr>
              <p:nvPr/>
            </p:nvSpPr>
            <p:spPr bwMode="auto">
              <a:xfrm>
                <a:off x="5097" y="589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A(0)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447" name="Group 207"/>
            <p:cNvGrpSpPr>
              <a:grpSpLocks/>
            </p:cNvGrpSpPr>
            <p:nvPr/>
          </p:nvGrpSpPr>
          <p:grpSpPr bwMode="auto">
            <a:xfrm>
              <a:off x="2853" y="9896"/>
              <a:ext cx="6240" cy="2900"/>
              <a:chOff x="2844" y="5897"/>
              <a:chExt cx="6240" cy="2900"/>
            </a:xfrm>
          </p:grpSpPr>
          <p:sp>
            <p:nvSpPr>
              <p:cNvPr id="10448" name="Text Box 208"/>
              <p:cNvSpPr txBox="1">
                <a:spLocks noChangeArrowheads="1"/>
              </p:cNvSpPr>
              <p:nvPr/>
            </p:nvSpPr>
            <p:spPr bwMode="auto">
              <a:xfrm>
                <a:off x="2864" y="66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D(12)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49" name="Text Box 209"/>
              <p:cNvSpPr txBox="1">
                <a:spLocks noChangeArrowheads="1"/>
              </p:cNvSpPr>
              <p:nvPr/>
            </p:nvSpPr>
            <p:spPr bwMode="auto">
              <a:xfrm>
                <a:off x="5064" y="66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C(10)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50" name="Text Box 210"/>
              <p:cNvSpPr txBox="1">
                <a:spLocks noChangeArrowheads="1"/>
              </p:cNvSpPr>
              <p:nvPr/>
            </p:nvSpPr>
            <p:spPr bwMode="auto">
              <a:xfrm>
                <a:off x="7284" y="66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B(15)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451" name="Group 211"/>
              <p:cNvGrpSpPr>
                <a:grpSpLocks/>
              </p:cNvGrpSpPr>
              <p:nvPr/>
            </p:nvGrpSpPr>
            <p:grpSpPr bwMode="auto">
              <a:xfrm>
                <a:off x="3364" y="6257"/>
                <a:ext cx="4528" cy="420"/>
                <a:chOff x="3357" y="3397"/>
                <a:chExt cx="4528" cy="420"/>
              </a:xfrm>
            </p:grpSpPr>
            <p:sp>
              <p:nvSpPr>
                <p:cNvPr id="10452" name="Line 212"/>
                <p:cNvSpPr>
                  <a:spLocks noChangeShapeType="1"/>
                </p:cNvSpPr>
                <p:nvPr/>
              </p:nvSpPr>
              <p:spPr bwMode="auto">
                <a:xfrm>
                  <a:off x="5617" y="3397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53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3357" y="3397"/>
                  <a:ext cx="2268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54" name="Line 214"/>
                <p:cNvSpPr>
                  <a:spLocks noChangeShapeType="1"/>
                </p:cNvSpPr>
                <p:nvPr/>
              </p:nvSpPr>
              <p:spPr bwMode="auto">
                <a:xfrm>
                  <a:off x="5617" y="3397"/>
                  <a:ext cx="2268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55" name="Text Box 215"/>
              <p:cNvSpPr txBox="1">
                <a:spLocks noChangeArrowheads="1"/>
              </p:cNvSpPr>
              <p:nvPr/>
            </p:nvSpPr>
            <p:spPr bwMode="auto">
              <a:xfrm>
                <a:off x="2844" y="74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56" name="Text Box 216"/>
              <p:cNvSpPr txBox="1">
                <a:spLocks noChangeArrowheads="1"/>
              </p:cNvSpPr>
              <p:nvPr/>
            </p:nvSpPr>
            <p:spPr bwMode="auto">
              <a:xfrm>
                <a:off x="3464" y="74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457" name="Group 217"/>
              <p:cNvGrpSpPr>
                <a:grpSpLocks/>
              </p:cNvGrpSpPr>
              <p:nvPr/>
            </p:nvGrpSpPr>
            <p:grpSpPr bwMode="auto">
              <a:xfrm>
                <a:off x="3401" y="7057"/>
                <a:ext cx="624" cy="420"/>
                <a:chOff x="3934" y="4197"/>
                <a:chExt cx="850" cy="420"/>
              </a:xfrm>
            </p:grpSpPr>
            <p:sp>
              <p:nvSpPr>
                <p:cNvPr id="10458" name="Line 218"/>
                <p:cNvSpPr>
                  <a:spLocks noChangeShapeType="1"/>
                </p:cNvSpPr>
                <p:nvPr/>
              </p:nvSpPr>
              <p:spPr bwMode="auto">
                <a:xfrm>
                  <a:off x="3934" y="4197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59" name="Line 219"/>
                <p:cNvSpPr>
                  <a:spLocks noChangeShapeType="1"/>
                </p:cNvSpPr>
                <p:nvPr/>
              </p:nvSpPr>
              <p:spPr bwMode="auto">
                <a:xfrm>
                  <a:off x="3934" y="4197"/>
                  <a:ext cx="85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60" name="Group 220"/>
              <p:cNvGrpSpPr>
                <a:grpSpLocks/>
              </p:cNvGrpSpPr>
              <p:nvPr/>
            </p:nvGrpSpPr>
            <p:grpSpPr bwMode="auto">
              <a:xfrm>
                <a:off x="4404" y="7097"/>
                <a:ext cx="2420" cy="920"/>
                <a:chOff x="4397" y="4457"/>
                <a:chExt cx="2420" cy="920"/>
              </a:xfrm>
            </p:grpSpPr>
            <p:sp>
              <p:nvSpPr>
                <p:cNvPr id="10461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39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F(20)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62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501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E(19)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63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573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B(16)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464" name="Group 224"/>
                <p:cNvGrpSpPr>
                  <a:grpSpLocks/>
                </p:cNvGrpSpPr>
                <p:nvPr/>
              </p:nvGrpSpPr>
              <p:grpSpPr bwMode="auto">
                <a:xfrm>
                  <a:off x="5613" y="4457"/>
                  <a:ext cx="624" cy="420"/>
                  <a:chOff x="3934" y="4197"/>
                  <a:chExt cx="850" cy="420"/>
                </a:xfrm>
              </p:grpSpPr>
              <p:sp>
                <p:nvSpPr>
                  <p:cNvPr id="10465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66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85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67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5017" y="4457"/>
                  <a:ext cx="624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68" name="Group 228"/>
              <p:cNvGrpSpPr>
                <a:grpSpLocks/>
              </p:cNvGrpSpPr>
              <p:nvPr/>
            </p:nvGrpSpPr>
            <p:grpSpPr bwMode="auto">
              <a:xfrm>
                <a:off x="6664" y="7097"/>
                <a:ext cx="2420" cy="920"/>
                <a:chOff x="4397" y="4457"/>
                <a:chExt cx="2420" cy="920"/>
              </a:xfrm>
            </p:grpSpPr>
            <p:sp>
              <p:nvSpPr>
                <p:cNvPr id="10469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439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C(20)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70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501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E(22)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71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5737" y="4837"/>
                  <a:ext cx="10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9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rPr>
                    <a:t>G(26)</a:t>
                  </a:r>
                  <a:endParaRPr kumimoji="0" lang="pl-PL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472" name="Group 232"/>
                <p:cNvGrpSpPr>
                  <a:grpSpLocks/>
                </p:cNvGrpSpPr>
                <p:nvPr/>
              </p:nvGrpSpPr>
              <p:grpSpPr bwMode="auto">
                <a:xfrm>
                  <a:off x="5613" y="4457"/>
                  <a:ext cx="624" cy="420"/>
                  <a:chOff x="3934" y="4197"/>
                  <a:chExt cx="850" cy="420"/>
                </a:xfrm>
              </p:grpSpPr>
              <p:sp>
                <p:nvSpPr>
                  <p:cNvPr id="10473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74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3934" y="4197"/>
                    <a:ext cx="850" cy="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75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5017" y="4457"/>
                  <a:ext cx="624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76" name="Line 236"/>
              <p:cNvSpPr>
                <a:spLocks noChangeShapeType="1"/>
              </p:cNvSpPr>
              <p:nvPr/>
            </p:nvSpPr>
            <p:spPr bwMode="auto">
              <a:xfrm>
                <a:off x="3924" y="7537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77" name="Line 237"/>
              <p:cNvSpPr>
                <a:spLocks noChangeShapeType="1"/>
              </p:cNvSpPr>
              <p:nvPr/>
            </p:nvSpPr>
            <p:spPr bwMode="auto">
              <a:xfrm flipV="1">
                <a:off x="3924" y="7537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78" name="Line 238"/>
              <p:cNvSpPr>
                <a:spLocks noChangeShapeType="1"/>
              </p:cNvSpPr>
              <p:nvPr/>
            </p:nvSpPr>
            <p:spPr bwMode="auto">
              <a:xfrm>
                <a:off x="6204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79" name="Line 239"/>
              <p:cNvSpPr>
                <a:spLocks noChangeShapeType="1"/>
              </p:cNvSpPr>
              <p:nvPr/>
            </p:nvSpPr>
            <p:spPr bwMode="auto">
              <a:xfrm flipV="1">
                <a:off x="6204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0" name="Line 240"/>
              <p:cNvSpPr>
                <a:spLocks noChangeShapeType="1"/>
              </p:cNvSpPr>
              <p:nvPr/>
            </p:nvSpPr>
            <p:spPr bwMode="auto">
              <a:xfrm>
                <a:off x="7117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1" name="Line 241"/>
              <p:cNvSpPr>
                <a:spLocks noChangeShapeType="1"/>
              </p:cNvSpPr>
              <p:nvPr/>
            </p:nvSpPr>
            <p:spPr bwMode="auto">
              <a:xfrm flipV="1">
                <a:off x="7117" y="7570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82" name="Group 242"/>
              <p:cNvGrpSpPr>
                <a:grpSpLocks/>
              </p:cNvGrpSpPr>
              <p:nvPr/>
            </p:nvGrpSpPr>
            <p:grpSpPr bwMode="auto">
              <a:xfrm>
                <a:off x="7677" y="7557"/>
                <a:ext cx="227" cy="227"/>
                <a:chOff x="7677" y="7557"/>
                <a:chExt cx="227" cy="227"/>
              </a:xfrm>
            </p:grpSpPr>
            <p:sp>
              <p:nvSpPr>
                <p:cNvPr id="10483" name="Line 243"/>
                <p:cNvSpPr>
                  <a:spLocks noChangeShapeType="1"/>
                </p:cNvSpPr>
                <p:nvPr/>
              </p:nvSpPr>
              <p:spPr bwMode="auto">
                <a:xfrm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84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85" name="Text Box 245"/>
              <p:cNvSpPr txBox="1">
                <a:spLocks noChangeArrowheads="1"/>
              </p:cNvSpPr>
              <p:nvPr/>
            </p:nvSpPr>
            <p:spPr bwMode="auto">
              <a:xfrm>
                <a:off x="398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86" name="Text Box 246"/>
              <p:cNvSpPr txBox="1">
                <a:spLocks noChangeArrowheads="1"/>
              </p:cNvSpPr>
              <p:nvPr/>
            </p:nvSpPr>
            <p:spPr bwMode="auto">
              <a:xfrm>
                <a:off x="540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G(24)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87" name="Text Box 247"/>
              <p:cNvSpPr txBox="1">
                <a:spLocks noChangeArrowheads="1"/>
              </p:cNvSpPr>
              <p:nvPr/>
            </p:nvSpPr>
            <p:spPr bwMode="auto">
              <a:xfrm>
                <a:off x="620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88" name="Line 248"/>
              <p:cNvSpPr>
                <a:spLocks noChangeShapeType="1"/>
              </p:cNvSpPr>
              <p:nvPr/>
            </p:nvSpPr>
            <p:spPr bwMode="auto">
              <a:xfrm>
                <a:off x="5620" y="7877"/>
                <a:ext cx="3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9" name="Line 249"/>
              <p:cNvSpPr>
                <a:spLocks noChangeShapeType="1"/>
              </p:cNvSpPr>
              <p:nvPr/>
            </p:nvSpPr>
            <p:spPr bwMode="auto">
              <a:xfrm>
                <a:off x="5620" y="7877"/>
                <a:ext cx="113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0" name="Line 250"/>
              <p:cNvSpPr>
                <a:spLocks noChangeShapeType="1"/>
              </p:cNvSpPr>
              <p:nvPr/>
            </p:nvSpPr>
            <p:spPr bwMode="auto">
              <a:xfrm flipH="1">
                <a:off x="4484" y="7877"/>
                <a:ext cx="113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1" name="Line 251"/>
              <p:cNvSpPr>
                <a:spLocks noChangeShapeType="1"/>
              </p:cNvSpPr>
              <p:nvPr/>
            </p:nvSpPr>
            <p:spPr bwMode="auto">
              <a:xfrm flipH="1">
                <a:off x="5232" y="7877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2" name="Text Box 252"/>
              <p:cNvSpPr txBox="1">
                <a:spLocks noChangeArrowheads="1"/>
              </p:cNvSpPr>
              <p:nvPr/>
            </p:nvSpPr>
            <p:spPr bwMode="auto">
              <a:xfrm>
                <a:off x="4704" y="82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H(23)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93" name="Text Box 253"/>
              <p:cNvSpPr txBox="1">
                <a:spLocks noChangeArrowheads="1"/>
              </p:cNvSpPr>
              <p:nvPr/>
            </p:nvSpPr>
            <p:spPr bwMode="auto">
              <a:xfrm>
                <a:off x="5097" y="589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A(0)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494" name="Group 254"/>
              <p:cNvGrpSpPr>
                <a:grpSpLocks/>
              </p:cNvGrpSpPr>
              <p:nvPr/>
            </p:nvGrpSpPr>
            <p:grpSpPr bwMode="auto">
              <a:xfrm>
                <a:off x="8490" y="7570"/>
                <a:ext cx="227" cy="227"/>
                <a:chOff x="7677" y="7557"/>
                <a:chExt cx="227" cy="227"/>
              </a:xfrm>
            </p:grpSpPr>
            <p:sp>
              <p:nvSpPr>
                <p:cNvPr id="10495" name="Line 255"/>
                <p:cNvSpPr>
                  <a:spLocks noChangeShapeType="1"/>
                </p:cNvSpPr>
                <p:nvPr/>
              </p:nvSpPr>
              <p:spPr bwMode="auto">
                <a:xfrm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96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97" name="Group 257"/>
              <p:cNvGrpSpPr>
                <a:grpSpLocks/>
              </p:cNvGrpSpPr>
              <p:nvPr/>
            </p:nvGrpSpPr>
            <p:grpSpPr bwMode="auto">
              <a:xfrm>
                <a:off x="6654" y="8357"/>
                <a:ext cx="227" cy="227"/>
                <a:chOff x="7677" y="7557"/>
                <a:chExt cx="227" cy="227"/>
              </a:xfrm>
            </p:grpSpPr>
            <p:sp>
              <p:nvSpPr>
                <p:cNvPr id="10498" name="Line 258"/>
                <p:cNvSpPr>
                  <a:spLocks noChangeShapeType="1"/>
                </p:cNvSpPr>
                <p:nvPr/>
              </p:nvSpPr>
              <p:spPr bwMode="auto">
                <a:xfrm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9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00" name="Group 260"/>
              <p:cNvGrpSpPr>
                <a:grpSpLocks/>
              </p:cNvGrpSpPr>
              <p:nvPr/>
            </p:nvGrpSpPr>
            <p:grpSpPr bwMode="auto">
              <a:xfrm>
                <a:off x="4404" y="8357"/>
                <a:ext cx="227" cy="227"/>
                <a:chOff x="7677" y="7557"/>
                <a:chExt cx="227" cy="227"/>
              </a:xfrm>
            </p:grpSpPr>
            <p:sp>
              <p:nvSpPr>
                <p:cNvPr id="10501" name="Line 261"/>
                <p:cNvSpPr>
                  <a:spLocks noChangeShapeType="1"/>
                </p:cNvSpPr>
                <p:nvPr/>
              </p:nvSpPr>
              <p:spPr bwMode="auto">
                <a:xfrm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0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7677" y="7557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08" name="Prostokąt 307"/>
          <p:cNvSpPr/>
          <p:nvPr/>
        </p:nvSpPr>
        <p:spPr>
          <a:xfrm>
            <a:off x="1357290" y="6215082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Drzew kolejnych etapów przeszukiwania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8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571472" y="285728"/>
            <a:ext cx="3214710" cy="6143668"/>
            <a:chOff x="4122" y="3260"/>
            <a:chExt cx="4288" cy="9088"/>
          </a:xfrm>
        </p:grpSpPr>
        <p:grpSp>
          <p:nvGrpSpPr>
            <p:cNvPr id="41987" name="Group 3"/>
            <p:cNvGrpSpPr>
              <a:grpSpLocks/>
            </p:cNvGrpSpPr>
            <p:nvPr/>
          </p:nvGrpSpPr>
          <p:grpSpPr bwMode="auto">
            <a:xfrm>
              <a:off x="4122" y="3260"/>
              <a:ext cx="3660" cy="2900"/>
              <a:chOff x="2837" y="11657"/>
              <a:chExt cx="3660" cy="2900"/>
            </a:xfrm>
          </p:grpSpPr>
          <p:sp>
            <p:nvSpPr>
              <p:cNvPr id="41988" name="Text Box 4"/>
              <p:cNvSpPr txBox="1">
                <a:spLocks noChangeArrowheads="1"/>
              </p:cNvSpPr>
              <p:nvPr/>
            </p:nvSpPr>
            <p:spPr bwMode="auto">
              <a:xfrm>
                <a:off x="2877" y="1243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D(12)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989" name="Text Box 5"/>
              <p:cNvSpPr txBox="1">
                <a:spLocks noChangeArrowheads="1"/>
              </p:cNvSpPr>
              <p:nvPr/>
            </p:nvSpPr>
            <p:spPr bwMode="auto">
              <a:xfrm>
                <a:off x="5077" y="1243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C(10)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990" name="Line 6"/>
              <p:cNvSpPr>
                <a:spLocks noChangeShapeType="1"/>
              </p:cNvSpPr>
              <p:nvPr/>
            </p:nvSpPr>
            <p:spPr bwMode="auto">
              <a:xfrm>
                <a:off x="5637" y="12017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91" name="Line 7"/>
              <p:cNvSpPr>
                <a:spLocks noChangeShapeType="1"/>
              </p:cNvSpPr>
              <p:nvPr/>
            </p:nvSpPr>
            <p:spPr bwMode="auto">
              <a:xfrm flipH="1">
                <a:off x="3377" y="12017"/>
                <a:ext cx="2268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92" name="Text Box 8"/>
              <p:cNvSpPr txBox="1">
                <a:spLocks noChangeArrowheads="1"/>
              </p:cNvSpPr>
              <p:nvPr/>
            </p:nvSpPr>
            <p:spPr bwMode="auto">
              <a:xfrm>
                <a:off x="2837" y="1321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993" name="Text Box 9"/>
              <p:cNvSpPr txBox="1">
                <a:spLocks noChangeArrowheads="1"/>
              </p:cNvSpPr>
              <p:nvPr/>
            </p:nvSpPr>
            <p:spPr bwMode="auto">
              <a:xfrm>
                <a:off x="4417" y="1323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994" name="Text Box 10"/>
              <p:cNvSpPr txBox="1">
                <a:spLocks noChangeArrowheads="1"/>
              </p:cNvSpPr>
              <p:nvPr/>
            </p:nvSpPr>
            <p:spPr bwMode="auto">
              <a:xfrm>
                <a:off x="5037" y="1323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E(19)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995" name="Line 11"/>
              <p:cNvSpPr>
                <a:spLocks noChangeShapeType="1"/>
              </p:cNvSpPr>
              <p:nvPr/>
            </p:nvSpPr>
            <p:spPr bwMode="auto">
              <a:xfrm flipH="1">
                <a:off x="5037" y="12857"/>
                <a:ext cx="62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96" name="Text Box 12"/>
              <p:cNvSpPr txBox="1">
                <a:spLocks noChangeArrowheads="1"/>
              </p:cNvSpPr>
              <p:nvPr/>
            </p:nvSpPr>
            <p:spPr bwMode="auto">
              <a:xfrm>
                <a:off x="5417" y="1401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G(24)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997" name="Line 13"/>
              <p:cNvSpPr>
                <a:spLocks noChangeShapeType="1"/>
              </p:cNvSpPr>
              <p:nvPr/>
            </p:nvSpPr>
            <p:spPr bwMode="auto">
              <a:xfrm>
                <a:off x="5633" y="13637"/>
                <a:ext cx="3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98" name="Line 14"/>
              <p:cNvSpPr>
                <a:spLocks noChangeShapeType="1"/>
              </p:cNvSpPr>
              <p:nvPr/>
            </p:nvSpPr>
            <p:spPr bwMode="auto">
              <a:xfrm flipH="1">
                <a:off x="5245" y="13637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99" name="Text Box 15"/>
              <p:cNvSpPr txBox="1">
                <a:spLocks noChangeArrowheads="1"/>
              </p:cNvSpPr>
              <p:nvPr/>
            </p:nvSpPr>
            <p:spPr bwMode="auto">
              <a:xfrm>
                <a:off x="4717" y="1401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H(23)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00" name="Text Box 16"/>
              <p:cNvSpPr txBox="1">
                <a:spLocks noChangeArrowheads="1"/>
              </p:cNvSpPr>
              <p:nvPr/>
            </p:nvSpPr>
            <p:spPr bwMode="auto">
              <a:xfrm>
                <a:off x="5110" y="1165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A(0)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01" name="Line 17"/>
              <p:cNvSpPr>
                <a:spLocks noChangeShapeType="1"/>
              </p:cNvSpPr>
              <p:nvPr/>
            </p:nvSpPr>
            <p:spPr bwMode="auto">
              <a:xfrm>
                <a:off x="5637" y="12837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02" name="Line 18"/>
              <p:cNvSpPr>
                <a:spLocks noChangeShapeType="1"/>
              </p:cNvSpPr>
              <p:nvPr/>
            </p:nvSpPr>
            <p:spPr bwMode="auto">
              <a:xfrm>
                <a:off x="3377" y="12817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2003" name="Group 19"/>
            <p:cNvGrpSpPr>
              <a:grpSpLocks/>
            </p:cNvGrpSpPr>
            <p:nvPr/>
          </p:nvGrpSpPr>
          <p:grpSpPr bwMode="auto">
            <a:xfrm>
              <a:off x="4137" y="5893"/>
              <a:ext cx="4273" cy="2900"/>
              <a:chOff x="3816" y="2141"/>
              <a:chExt cx="4273" cy="2900"/>
            </a:xfrm>
          </p:grpSpPr>
          <p:sp>
            <p:nvSpPr>
              <p:cNvPr id="42004" name="Text Box 20"/>
              <p:cNvSpPr txBox="1">
                <a:spLocks noChangeArrowheads="1"/>
              </p:cNvSpPr>
              <p:nvPr/>
            </p:nvSpPr>
            <p:spPr bwMode="auto">
              <a:xfrm>
                <a:off x="3836" y="292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D(12)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05" name="Text Box 21"/>
              <p:cNvSpPr txBox="1">
                <a:spLocks noChangeArrowheads="1"/>
              </p:cNvSpPr>
              <p:nvPr/>
            </p:nvSpPr>
            <p:spPr bwMode="auto">
              <a:xfrm>
                <a:off x="6036" y="292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C(10)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06" name="Line 22"/>
              <p:cNvSpPr>
                <a:spLocks noChangeShapeType="1"/>
              </p:cNvSpPr>
              <p:nvPr/>
            </p:nvSpPr>
            <p:spPr bwMode="auto">
              <a:xfrm>
                <a:off x="6596" y="2501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07" name="Line 23"/>
              <p:cNvSpPr>
                <a:spLocks noChangeShapeType="1"/>
              </p:cNvSpPr>
              <p:nvPr/>
            </p:nvSpPr>
            <p:spPr bwMode="auto">
              <a:xfrm flipH="1">
                <a:off x="4336" y="2501"/>
                <a:ext cx="2268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08" name="Text Box 24"/>
              <p:cNvSpPr txBox="1">
                <a:spLocks noChangeArrowheads="1"/>
              </p:cNvSpPr>
              <p:nvPr/>
            </p:nvSpPr>
            <p:spPr bwMode="auto">
              <a:xfrm>
                <a:off x="3816" y="370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09" name="Line 25"/>
              <p:cNvSpPr>
                <a:spLocks noChangeShapeType="1"/>
              </p:cNvSpPr>
              <p:nvPr/>
            </p:nvSpPr>
            <p:spPr bwMode="auto">
              <a:xfrm>
                <a:off x="4373" y="3301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10" name="Text Box 26"/>
              <p:cNvSpPr txBox="1">
                <a:spLocks noChangeArrowheads="1"/>
              </p:cNvSpPr>
              <p:nvPr/>
            </p:nvSpPr>
            <p:spPr bwMode="auto">
              <a:xfrm>
                <a:off x="5376" y="372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11" name="Text Box 27"/>
              <p:cNvSpPr txBox="1">
                <a:spLocks noChangeArrowheads="1"/>
              </p:cNvSpPr>
              <p:nvPr/>
            </p:nvSpPr>
            <p:spPr bwMode="auto">
              <a:xfrm>
                <a:off x="6629" y="372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E(19)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12" name="Line 28"/>
              <p:cNvSpPr>
                <a:spLocks noChangeShapeType="1"/>
              </p:cNvSpPr>
              <p:nvPr/>
            </p:nvSpPr>
            <p:spPr bwMode="auto">
              <a:xfrm>
                <a:off x="6592" y="3341"/>
                <a:ext cx="62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13" name="Line 29"/>
              <p:cNvSpPr>
                <a:spLocks noChangeShapeType="1"/>
              </p:cNvSpPr>
              <p:nvPr/>
            </p:nvSpPr>
            <p:spPr bwMode="auto">
              <a:xfrm flipH="1">
                <a:off x="5996" y="3341"/>
                <a:ext cx="62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14" name="Text Box 30"/>
              <p:cNvSpPr txBox="1">
                <a:spLocks noChangeArrowheads="1"/>
              </p:cNvSpPr>
              <p:nvPr/>
            </p:nvSpPr>
            <p:spPr bwMode="auto">
              <a:xfrm>
                <a:off x="7009" y="450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G(24)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15" name="Line 31"/>
              <p:cNvSpPr>
                <a:spLocks noChangeShapeType="1"/>
              </p:cNvSpPr>
              <p:nvPr/>
            </p:nvSpPr>
            <p:spPr bwMode="auto">
              <a:xfrm>
                <a:off x="7225" y="4121"/>
                <a:ext cx="3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16" name="Line 32"/>
              <p:cNvSpPr>
                <a:spLocks noChangeShapeType="1"/>
              </p:cNvSpPr>
              <p:nvPr/>
            </p:nvSpPr>
            <p:spPr bwMode="auto">
              <a:xfrm flipH="1">
                <a:off x="6837" y="4121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17" name="Text Box 33"/>
              <p:cNvSpPr txBox="1">
                <a:spLocks noChangeArrowheads="1"/>
              </p:cNvSpPr>
              <p:nvPr/>
            </p:nvSpPr>
            <p:spPr bwMode="auto">
              <a:xfrm>
                <a:off x="6309" y="450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H(23)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18" name="Text Box 34"/>
              <p:cNvSpPr txBox="1">
                <a:spLocks noChangeArrowheads="1"/>
              </p:cNvSpPr>
              <p:nvPr/>
            </p:nvSpPr>
            <p:spPr bwMode="auto">
              <a:xfrm>
                <a:off x="6069" y="2141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A(0)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19" name="Text Box 35"/>
              <p:cNvSpPr txBox="1">
                <a:spLocks noChangeArrowheads="1"/>
              </p:cNvSpPr>
              <p:nvPr/>
            </p:nvSpPr>
            <p:spPr bwMode="auto">
              <a:xfrm>
                <a:off x="5758" y="44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E(24)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20" name="Line 36"/>
              <p:cNvSpPr>
                <a:spLocks noChangeShapeType="1"/>
              </p:cNvSpPr>
              <p:nvPr/>
            </p:nvSpPr>
            <p:spPr bwMode="auto">
              <a:xfrm>
                <a:off x="5963" y="4094"/>
                <a:ext cx="3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21" name="Line 37"/>
              <p:cNvSpPr>
                <a:spLocks noChangeShapeType="1"/>
              </p:cNvSpPr>
              <p:nvPr/>
            </p:nvSpPr>
            <p:spPr bwMode="auto">
              <a:xfrm flipH="1">
                <a:off x="5575" y="4094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22" name="Text Box 38"/>
              <p:cNvSpPr txBox="1">
                <a:spLocks noChangeArrowheads="1"/>
              </p:cNvSpPr>
              <p:nvPr/>
            </p:nvSpPr>
            <p:spPr bwMode="auto">
              <a:xfrm>
                <a:off x="5058" y="44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23" name="Text Box 39"/>
              <p:cNvSpPr txBox="1">
                <a:spLocks noChangeArrowheads="1"/>
              </p:cNvSpPr>
              <p:nvPr/>
            </p:nvSpPr>
            <p:spPr bwMode="auto">
              <a:xfrm>
                <a:off x="4471" y="44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I(26)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24" name="Text Box 40"/>
              <p:cNvSpPr txBox="1">
                <a:spLocks noChangeArrowheads="1"/>
              </p:cNvSpPr>
              <p:nvPr/>
            </p:nvSpPr>
            <p:spPr bwMode="auto">
              <a:xfrm>
                <a:off x="3934" y="4477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D(30)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25" name="Line 41"/>
              <p:cNvSpPr>
                <a:spLocks noChangeShapeType="1"/>
              </p:cNvSpPr>
              <p:nvPr/>
            </p:nvSpPr>
            <p:spPr bwMode="auto">
              <a:xfrm flipH="1">
                <a:off x="5058" y="4094"/>
                <a:ext cx="905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26" name="Line 42"/>
              <p:cNvSpPr>
                <a:spLocks noChangeShapeType="1"/>
              </p:cNvSpPr>
              <p:nvPr/>
            </p:nvSpPr>
            <p:spPr bwMode="auto">
              <a:xfrm flipH="1">
                <a:off x="4468" y="4094"/>
                <a:ext cx="1525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2027" name="Group 43"/>
            <p:cNvGrpSpPr>
              <a:grpSpLocks/>
            </p:cNvGrpSpPr>
            <p:nvPr/>
          </p:nvGrpSpPr>
          <p:grpSpPr bwMode="auto">
            <a:xfrm>
              <a:off x="4136" y="8785"/>
              <a:ext cx="4274" cy="3563"/>
              <a:chOff x="3816" y="5033"/>
              <a:chExt cx="4274" cy="3563"/>
            </a:xfrm>
          </p:grpSpPr>
          <p:sp>
            <p:nvSpPr>
              <p:cNvPr id="42028" name="Text Box 44"/>
              <p:cNvSpPr txBox="1">
                <a:spLocks noChangeArrowheads="1"/>
              </p:cNvSpPr>
              <p:nvPr/>
            </p:nvSpPr>
            <p:spPr bwMode="auto">
              <a:xfrm>
                <a:off x="3836" y="581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D(12)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29" name="Text Box 45"/>
              <p:cNvSpPr txBox="1">
                <a:spLocks noChangeArrowheads="1"/>
              </p:cNvSpPr>
              <p:nvPr/>
            </p:nvSpPr>
            <p:spPr bwMode="auto">
              <a:xfrm>
                <a:off x="6036" y="581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C(10)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30" name="Line 46"/>
              <p:cNvSpPr>
                <a:spLocks noChangeShapeType="1"/>
              </p:cNvSpPr>
              <p:nvPr/>
            </p:nvSpPr>
            <p:spPr bwMode="auto">
              <a:xfrm>
                <a:off x="6596" y="5393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31" name="Line 47"/>
              <p:cNvSpPr>
                <a:spLocks noChangeShapeType="1"/>
              </p:cNvSpPr>
              <p:nvPr/>
            </p:nvSpPr>
            <p:spPr bwMode="auto">
              <a:xfrm flipH="1">
                <a:off x="4336" y="5393"/>
                <a:ext cx="2268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32" name="Text Box 48"/>
              <p:cNvSpPr txBox="1">
                <a:spLocks noChangeArrowheads="1"/>
              </p:cNvSpPr>
              <p:nvPr/>
            </p:nvSpPr>
            <p:spPr bwMode="auto">
              <a:xfrm>
                <a:off x="3816" y="659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33" name="Line 49"/>
              <p:cNvSpPr>
                <a:spLocks noChangeShapeType="1"/>
              </p:cNvSpPr>
              <p:nvPr/>
            </p:nvSpPr>
            <p:spPr bwMode="auto">
              <a:xfrm>
                <a:off x="4373" y="6193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34" name="Text Box 50"/>
              <p:cNvSpPr txBox="1">
                <a:spLocks noChangeArrowheads="1"/>
              </p:cNvSpPr>
              <p:nvPr/>
            </p:nvSpPr>
            <p:spPr bwMode="auto">
              <a:xfrm>
                <a:off x="5376" y="661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F(20)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35" name="Text Box 51"/>
              <p:cNvSpPr txBox="1">
                <a:spLocks noChangeArrowheads="1"/>
              </p:cNvSpPr>
              <p:nvPr/>
            </p:nvSpPr>
            <p:spPr bwMode="auto">
              <a:xfrm>
                <a:off x="6629" y="661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E(19)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36" name="Line 52"/>
              <p:cNvSpPr>
                <a:spLocks noChangeShapeType="1"/>
              </p:cNvSpPr>
              <p:nvPr/>
            </p:nvSpPr>
            <p:spPr bwMode="auto">
              <a:xfrm>
                <a:off x="6592" y="6233"/>
                <a:ext cx="62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37" name="Line 53"/>
              <p:cNvSpPr>
                <a:spLocks noChangeShapeType="1"/>
              </p:cNvSpPr>
              <p:nvPr/>
            </p:nvSpPr>
            <p:spPr bwMode="auto">
              <a:xfrm flipH="1">
                <a:off x="5996" y="6233"/>
                <a:ext cx="62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38" name="Text Box 54"/>
              <p:cNvSpPr txBox="1">
                <a:spLocks noChangeArrowheads="1"/>
              </p:cNvSpPr>
              <p:nvPr/>
            </p:nvSpPr>
            <p:spPr bwMode="auto">
              <a:xfrm>
                <a:off x="7009" y="739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G(24)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39" name="Line 55"/>
              <p:cNvSpPr>
                <a:spLocks noChangeShapeType="1"/>
              </p:cNvSpPr>
              <p:nvPr/>
            </p:nvSpPr>
            <p:spPr bwMode="auto">
              <a:xfrm>
                <a:off x="7225" y="7013"/>
                <a:ext cx="3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40" name="Line 56"/>
              <p:cNvSpPr>
                <a:spLocks noChangeShapeType="1"/>
              </p:cNvSpPr>
              <p:nvPr/>
            </p:nvSpPr>
            <p:spPr bwMode="auto">
              <a:xfrm flipH="1">
                <a:off x="6837" y="7013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41" name="Text Box 57"/>
              <p:cNvSpPr txBox="1">
                <a:spLocks noChangeArrowheads="1"/>
              </p:cNvSpPr>
              <p:nvPr/>
            </p:nvSpPr>
            <p:spPr bwMode="auto">
              <a:xfrm>
                <a:off x="6309" y="739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H(23)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42" name="Text Box 58"/>
              <p:cNvSpPr txBox="1">
                <a:spLocks noChangeArrowheads="1"/>
              </p:cNvSpPr>
              <p:nvPr/>
            </p:nvSpPr>
            <p:spPr bwMode="auto">
              <a:xfrm>
                <a:off x="6069" y="5033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A(0)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43" name="Text Box 59"/>
              <p:cNvSpPr txBox="1">
                <a:spLocks noChangeArrowheads="1"/>
              </p:cNvSpPr>
              <p:nvPr/>
            </p:nvSpPr>
            <p:spPr bwMode="auto">
              <a:xfrm>
                <a:off x="5758" y="7369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E(24)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44" name="Line 60"/>
              <p:cNvSpPr>
                <a:spLocks noChangeShapeType="1"/>
              </p:cNvSpPr>
              <p:nvPr/>
            </p:nvSpPr>
            <p:spPr bwMode="auto">
              <a:xfrm>
                <a:off x="5963" y="6986"/>
                <a:ext cx="3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45" name="Line 61"/>
              <p:cNvSpPr>
                <a:spLocks noChangeShapeType="1"/>
              </p:cNvSpPr>
              <p:nvPr/>
            </p:nvSpPr>
            <p:spPr bwMode="auto">
              <a:xfrm flipH="1">
                <a:off x="5575" y="6986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46" name="Text Box 62"/>
              <p:cNvSpPr txBox="1">
                <a:spLocks noChangeArrowheads="1"/>
              </p:cNvSpPr>
              <p:nvPr/>
            </p:nvSpPr>
            <p:spPr bwMode="auto">
              <a:xfrm>
                <a:off x="5058" y="7369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H(25)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47" name="Text Box 63"/>
              <p:cNvSpPr txBox="1">
                <a:spLocks noChangeArrowheads="1"/>
              </p:cNvSpPr>
              <p:nvPr/>
            </p:nvSpPr>
            <p:spPr bwMode="auto">
              <a:xfrm>
                <a:off x="4471" y="7369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I(26)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48" name="Text Box 64"/>
              <p:cNvSpPr txBox="1">
                <a:spLocks noChangeArrowheads="1"/>
              </p:cNvSpPr>
              <p:nvPr/>
            </p:nvSpPr>
            <p:spPr bwMode="auto">
              <a:xfrm>
                <a:off x="3934" y="7369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D(30)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49" name="Line 65"/>
              <p:cNvSpPr>
                <a:spLocks noChangeShapeType="1"/>
              </p:cNvSpPr>
              <p:nvPr/>
            </p:nvSpPr>
            <p:spPr bwMode="auto">
              <a:xfrm flipH="1">
                <a:off x="5058" y="6986"/>
                <a:ext cx="905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50" name="Line 66"/>
              <p:cNvSpPr>
                <a:spLocks noChangeShapeType="1"/>
              </p:cNvSpPr>
              <p:nvPr/>
            </p:nvSpPr>
            <p:spPr bwMode="auto">
              <a:xfrm flipH="1">
                <a:off x="4468" y="6986"/>
                <a:ext cx="1525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51" name="Text Box 67"/>
              <p:cNvSpPr txBox="1">
                <a:spLocks noChangeArrowheads="1"/>
              </p:cNvSpPr>
              <p:nvPr/>
            </p:nvSpPr>
            <p:spPr bwMode="auto">
              <a:xfrm>
                <a:off x="7010" y="8056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J(36)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52" name="Text Box 68"/>
              <p:cNvSpPr txBox="1">
                <a:spLocks noChangeArrowheads="1"/>
              </p:cNvSpPr>
              <p:nvPr/>
            </p:nvSpPr>
            <p:spPr bwMode="auto">
              <a:xfrm>
                <a:off x="5473" y="8056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sng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J(31)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53" name="Text Box 69"/>
              <p:cNvSpPr txBox="1">
                <a:spLocks noChangeArrowheads="1"/>
              </p:cNvSpPr>
              <p:nvPr/>
            </p:nvSpPr>
            <p:spPr bwMode="auto">
              <a:xfrm>
                <a:off x="4704" y="8056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I(27)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54" name="Text Box 70"/>
              <p:cNvSpPr txBox="1">
                <a:spLocks noChangeArrowheads="1"/>
              </p:cNvSpPr>
              <p:nvPr/>
            </p:nvSpPr>
            <p:spPr bwMode="auto">
              <a:xfrm>
                <a:off x="3935" y="8056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F(31)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55" name="Text Box 71"/>
              <p:cNvSpPr txBox="1">
                <a:spLocks noChangeArrowheads="1"/>
              </p:cNvSpPr>
              <p:nvPr/>
            </p:nvSpPr>
            <p:spPr bwMode="auto">
              <a:xfrm>
                <a:off x="6242" y="8056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B(32)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056" name="Line 72"/>
              <p:cNvSpPr>
                <a:spLocks noChangeShapeType="1"/>
              </p:cNvSpPr>
              <p:nvPr/>
            </p:nvSpPr>
            <p:spPr bwMode="auto">
              <a:xfrm>
                <a:off x="7585" y="7729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57" name="Line 73"/>
              <p:cNvSpPr>
                <a:spLocks noChangeShapeType="1"/>
              </p:cNvSpPr>
              <p:nvPr/>
            </p:nvSpPr>
            <p:spPr bwMode="auto">
              <a:xfrm flipH="1">
                <a:off x="6838" y="7729"/>
                <a:ext cx="747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58" name="Line 74"/>
              <p:cNvSpPr>
                <a:spLocks noChangeShapeType="1"/>
              </p:cNvSpPr>
              <p:nvPr/>
            </p:nvSpPr>
            <p:spPr bwMode="auto">
              <a:xfrm flipH="1">
                <a:off x="5996" y="7684"/>
                <a:ext cx="842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59" name="Line 75"/>
              <p:cNvSpPr>
                <a:spLocks noChangeShapeType="1"/>
              </p:cNvSpPr>
              <p:nvPr/>
            </p:nvSpPr>
            <p:spPr bwMode="auto">
              <a:xfrm flipH="1">
                <a:off x="5224" y="7684"/>
                <a:ext cx="1605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60" name="Line 76"/>
              <p:cNvSpPr>
                <a:spLocks noChangeShapeType="1"/>
              </p:cNvSpPr>
              <p:nvPr/>
            </p:nvSpPr>
            <p:spPr bwMode="auto">
              <a:xfrm flipH="1">
                <a:off x="4463" y="7684"/>
                <a:ext cx="2366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2061" name="Group 77"/>
              <p:cNvGrpSpPr>
                <a:grpSpLocks/>
              </p:cNvGrpSpPr>
              <p:nvPr/>
            </p:nvGrpSpPr>
            <p:grpSpPr bwMode="auto">
              <a:xfrm>
                <a:off x="4373" y="7413"/>
                <a:ext cx="227" cy="227"/>
                <a:chOff x="4373" y="7413"/>
                <a:chExt cx="227" cy="227"/>
              </a:xfrm>
            </p:grpSpPr>
            <p:sp>
              <p:nvSpPr>
                <p:cNvPr id="42062" name="Line 78"/>
                <p:cNvSpPr>
                  <a:spLocks noChangeShapeType="1"/>
                </p:cNvSpPr>
                <p:nvPr/>
              </p:nvSpPr>
              <p:spPr bwMode="auto">
                <a:xfrm>
                  <a:off x="4373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63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4373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064" name="Group 80"/>
              <p:cNvGrpSpPr>
                <a:grpSpLocks/>
              </p:cNvGrpSpPr>
              <p:nvPr/>
            </p:nvGrpSpPr>
            <p:grpSpPr bwMode="auto">
              <a:xfrm>
                <a:off x="4916" y="7413"/>
                <a:ext cx="227" cy="227"/>
                <a:chOff x="4916" y="7413"/>
                <a:chExt cx="227" cy="227"/>
              </a:xfrm>
            </p:grpSpPr>
            <p:sp>
              <p:nvSpPr>
                <p:cNvPr id="42065" name="Line 81"/>
                <p:cNvSpPr>
                  <a:spLocks noChangeShapeType="1"/>
                </p:cNvSpPr>
                <p:nvPr/>
              </p:nvSpPr>
              <p:spPr bwMode="auto">
                <a:xfrm>
                  <a:off x="4916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66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4916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067" name="Group 83"/>
              <p:cNvGrpSpPr>
                <a:grpSpLocks/>
              </p:cNvGrpSpPr>
              <p:nvPr/>
            </p:nvGrpSpPr>
            <p:grpSpPr bwMode="auto">
              <a:xfrm>
                <a:off x="5523" y="7413"/>
                <a:ext cx="227" cy="227"/>
                <a:chOff x="5523" y="7413"/>
                <a:chExt cx="227" cy="227"/>
              </a:xfrm>
            </p:grpSpPr>
            <p:sp>
              <p:nvSpPr>
                <p:cNvPr id="42068" name="Line 84"/>
                <p:cNvSpPr>
                  <a:spLocks noChangeShapeType="1"/>
                </p:cNvSpPr>
                <p:nvPr/>
              </p:nvSpPr>
              <p:spPr bwMode="auto">
                <a:xfrm>
                  <a:off x="5523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6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523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070" name="Group 86"/>
              <p:cNvGrpSpPr>
                <a:grpSpLocks/>
              </p:cNvGrpSpPr>
              <p:nvPr/>
            </p:nvGrpSpPr>
            <p:grpSpPr bwMode="auto">
              <a:xfrm>
                <a:off x="6221" y="7413"/>
                <a:ext cx="227" cy="227"/>
                <a:chOff x="6221" y="7413"/>
                <a:chExt cx="227" cy="227"/>
              </a:xfrm>
            </p:grpSpPr>
            <p:sp>
              <p:nvSpPr>
                <p:cNvPr id="42071" name="Line 87"/>
                <p:cNvSpPr>
                  <a:spLocks noChangeShapeType="1"/>
                </p:cNvSpPr>
                <p:nvPr/>
              </p:nvSpPr>
              <p:spPr bwMode="auto">
                <a:xfrm>
                  <a:off x="6221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7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6221" y="7413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2073" name="Group 89"/>
          <p:cNvGrpSpPr>
            <a:grpSpLocks/>
          </p:cNvGrpSpPr>
          <p:nvPr/>
        </p:nvGrpSpPr>
        <p:grpSpPr bwMode="auto">
          <a:xfrm>
            <a:off x="4786314" y="785794"/>
            <a:ext cx="3929090" cy="3000396"/>
            <a:chOff x="3261" y="8533"/>
            <a:chExt cx="4840" cy="3563"/>
          </a:xfrm>
        </p:grpSpPr>
        <p:sp>
          <p:nvSpPr>
            <p:cNvPr id="42074" name="Text Box 90"/>
            <p:cNvSpPr txBox="1">
              <a:spLocks noChangeArrowheads="1"/>
            </p:cNvSpPr>
            <p:nvPr/>
          </p:nvSpPr>
          <p:spPr bwMode="auto">
            <a:xfrm>
              <a:off x="3847" y="9313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D(12)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75" name="Text Box 91"/>
            <p:cNvSpPr txBox="1">
              <a:spLocks noChangeArrowheads="1"/>
            </p:cNvSpPr>
            <p:nvPr/>
          </p:nvSpPr>
          <p:spPr bwMode="auto">
            <a:xfrm>
              <a:off x="6047" y="9313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C(10)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76" name="Line 92"/>
            <p:cNvSpPr>
              <a:spLocks noChangeShapeType="1"/>
            </p:cNvSpPr>
            <p:nvPr/>
          </p:nvSpPr>
          <p:spPr bwMode="auto">
            <a:xfrm>
              <a:off x="6607" y="8893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77" name="Line 93"/>
            <p:cNvSpPr>
              <a:spLocks noChangeShapeType="1"/>
            </p:cNvSpPr>
            <p:nvPr/>
          </p:nvSpPr>
          <p:spPr bwMode="auto">
            <a:xfrm flipH="1">
              <a:off x="4347" y="8893"/>
              <a:ext cx="2268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78" name="Text Box 94"/>
            <p:cNvSpPr txBox="1">
              <a:spLocks noChangeArrowheads="1"/>
            </p:cNvSpPr>
            <p:nvPr/>
          </p:nvSpPr>
          <p:spPr bwMode="auto">
            <a:xfrm>
              <a:off x="3827" y="10093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I(25)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79" name="Line 95"/>
            <p:cNvSpPr>
              <a:spLocks noChangeShapeType="1"/>
            </p:cNvSpPr>
            <p:nvPr/>
          </p:nvSpPr>
          <p:spPr bwMode="auto">
            <a:xfrm>
              <a:off x="4384" y="9693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80" name="Text Box 96"/>
            <p:cNvSpPr txBox="1">
              <a:spLocks noChangeArrowheads="1"/>
            </p:cNvSpPr>
            <p:nvPr/>
          </p:nvSpPr>
          <p:spPr bwMode="auto">
            <a:xfrm>
              <a:off x="6640" y="10113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E(19)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81" name="Line 97"/>
            <p:cNvSpPr>
              <a:spLocks noChangeShapeType="1"/>
            </p:cNvSpPr>
            <p:nvPr/>
          </p:nvSpPr>
          <p:spPr bwMode="auto">
            <a:xfrm>
              <a:off x="6603" y="9733"/>
              <a:ext cx="624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82" name="Text Box 98"/>
            <p:cNvSpPr txBox="1">
              <a:spLocks noChangeArrowheads="1"/>
            </p:cNvSpPr>
            <p:nvPr/>
          </p:nvSpPr>
          <p:spPr bwMode="auto">
            <a:xfrm>
              <a:off x="7020" y="10893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G(24)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83" name="Line 99"/>
            <p:cNvSpPr>
              <a:spLocks noChangeShapeType="1"/>
            </p:cNvSpPr>
            <p:nvPr/>
          </p:nvSpPr>
          <p:spPr bwMode="auto">
            <a:xfrm>
              <a:off x="7236" y="10513"/>
              <a:ext cx="34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84" name="Line 100"/>
            <p:cNvSpPr>
              <a:spLocks noChangeShapeType="1"/>
            </p:cNvSpPr>
            <p:nvPr/>
          </p:nvSpPr>
          <p:spPr bwMode="auto">
            <a:xfrm flipH="1">
              <a:off x="6848" y="10513"/>
              <a:ext cx="42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85" name="Text Box 101"/>
            <p:cNvSpPr txBox="1">
              <a:spLocks noChangeArrowheads="1"/>
            </p:cNvSpPr>
            <p:nvPr/>
          </p:nvSpPr>
          <p:spPr bwMode="auto">
            <a:xfrm>
              <a:off x="6320" y="10893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H(23)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86" name="Text Box 102"/>
            <p:cNvSpPr txBox="1">
              <a:spLocks noChangeArrowheads="1"/>
            </p:cNvSpPr>
            <p:nvPr/>
          </p:nvSpPr>
          <p:spPr bwMode="auto">
            <a:xfrm>
              <a:off x="6080" y="8533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A(0)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87" name="Line 103"/>
            <p:cNvSpPr>
              <a:spLocks noChangeShapeType="1"/>
            </p:cNvSpPr>
            <p:nvPr/>
          </p:nvSpPr>
          <p:spPr bwMode="auto">
            <a:xfrm flipH="1">
              <a:off x="4362" y="10456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88" name="Text Box 104"/>
            <p:cNvSpPr txBox="1">
              <a:spLocks noChangeArrowheads="1"/>
            </p:cNvSpPr>
            <p:nvPr/>
          </p:nvSpPr>
          <p:spPr bwMode="auto">
            <a:xfrm>
              <a:off x="4385" y="10869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J(35)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89" name="Text Box 105"/>
            <p:cNvSpPr txBox="1">
              <a:spLocks noChangeArrowheads="1"/>
            </p:cNvSpPr>
            <p:nvPr/>
          </p:nvSpPr>
          <p:spPr bwMode="auto">
            <a:xfrm>
              <a:off x="3798" y="10869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H(28)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90" name="Text Box 106"/>
            <p:cNvSpPr txBox="1">
              <a:spLocks noChangeArrowheads="1"/>
            </p:cNvSpPr>
            <p:nvPr/>
          </p:nvSpPr>
          <p:spPr bwMode="auto">
            <a:xfrm>
              <a:off x="3261" y="10869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F(33)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91" name="Line 107"/>
            <p:cNvSpPr>
              <a:spLocks noChangeShapeType="1"/>
            </p:cNvSpPr>
            <p:nvPr/>
          </p:nvSpPr>
          <p:spPr bwMode="auto">
            <a:xfrm>
              <a:off x="4375" y="10456"/>
              <a:ext cx="624" cy="4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92" name="Line 108"/>
            <p:cNvSpPr>
              <a:spLocks noChangeShapeType="1"/>
            </p:cNvSpPr>
            <p:nvPr/>
          </p:nvSpPr>
          <p:spPr bwMode="auto">
            <a:xfrm flipH="1">
              <a:off x="3768" y="10456"/>
              <a:ext cx="624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93" name="Text Box 109"/>
            <p:cNvSpPr txBox="1">
              <a:spLocks noChangeArrowheads="1"/>
            </p:cNvSpPr>
            <p:nvPr/>
          </p:nvSpPr>
          <p:spPr bwMode="auto">
            <a:xfrm>
              <a:off x="7021" y="11556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J(36)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94" name="Text Box 110"/>
            <p:cNvSpPr txBox="1">
              <a:spLocks noChangeArrowheads="1"/>
            </p:cNvSpPr>
            <p:nvPr/>
          </p:nvSpPr>
          <p:spPr bwMode="auto">
            <a:xfrm>
              <a:off x="5484" y="11556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sng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J(31)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95" name="Text Box 111"/>
            <p:cNvSpPr txBox="1">
              <a:spLocks noChangeArrowheads="1"/>
            </p:cNvSpPr>
            <p:nvPr/>
          </p:nvSpPr>
          <p:spPr bwMode="auto">
            <a:xfrm>
              <a:off x="4715" y="11556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I(27)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96" name="Text Box 112"/>
            <p:cNvSpPr txBox="1">
              <a:spLocks noChangeArrowheads="1"/>
            </p:cNvSpPr>
            <p:nvPr/>
          </p:nvSpPr>
          <p:spPr bwMode="auto">
            <a:xfrm>
              <a:off x="3946" y="11556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F(31)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97" name="Text Box 113"/>
            <p:cNvSpPr txBox="1">
              <a:spLocks noChangeArrowheads="1"/>
            </p:cNvSpPr>
            <p:nvPr/>
          </p:nvSpPr>
          <p:spPr bwMode="auto">
            <a:xfrm>
              <a:off x="6253" y="11556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B(32)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98" name="Line 114"/>
            <p:cNvSpPr>
              <a:spLocks noChangeShapeType="1"/>
            </p:cNvSpPr>
            <p:nvPr/>
          </p:nvSpPr>
          <p:spPr bwMode="auto">
            <a:xfrm>
              <a:off x="7596" y="11229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99" name="Line 115"/>
            <p:cNvSpPr>
              <a:spLocks noChangeShapeType="1"/>
            </p:cNvSpPr>
            <p:nvPr/>
          </p:nvSpPr>
          <p:spPr bwMode="auto">
            <a:xfrm flipH="1">
              <a:off x="6849" y="11229"/>
              <a:ext cx="747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100" name="Line 116"/>
            <p:cNvSpPr>
              <a:spLocks noChangeShapeType="1"/>
            </p:cNvSpPr>
            <p:nvPr/>
          </p:nvSpPr>
          <p:spPr bwMode="auto">
            <a:xfrm flipH="1">
              <a:off x="6007" y="11184"/>
              <a:ext cx="842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101" name="Line 117"/>
            <p:cNvSpPr>
              <a:spLocks noChangeShapeType="1"/>
            </p:cNvSpPr>
            <p:nvPr/>
          </p:nvSpPr>
          <p:spPr bwMode="auto">
            <a:xfrm flipH="1">
              <a:off x="5235" y="11184"/>
              <a:ext cx="1605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102" name="Line 118"/>
            <p:cNvSpPr>
              <a:spLocks noChangeShapeType="1"/>
            </p:cNvSpPr>
            <p:nvPr/>
          </p:nvSpPr>
          <p:spPr bwMode="auto">
            <a:xfrm flipH="1">
              <a:off x="4474" y="11184"/>
              <a:ext cx="2366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103" name="Group 119"/>
            <p:cNvGrpSpPr>
              <a:grpSpLocks/>
            </p:cNvGrpSpPr>
            <p:nvPr/>
          </p:nvGrpSpPr>
          <p:grpSpPr bwMode="auto">
            <a:xfrm>
              <a:off x="5149" y="11604"/>
              <a:ext cx="227" cy="227"/>
              <a:chOff x="4916" y="7413"/>
              <a:chExt cx="227" cy="227"/>
            </a:xfrm>
          </p:grpSpPr>
          <p:sp>
            <p:nvSpPr>
              <p:cNvPr id="42104" name="Line 120"/>
              <p:cNvSpPr>
                <a:spLocks noChangeShapeType="1"/>
              </p:cNvSpPr>
              <p:nvPr/>
            </p:nvSpPr>
            <p:spPr bwMode="auto">
              <a:xfrm>
                <a:off x="4916" y="7413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05" name="Line 121"/>
              <p:cNvSpPr>
                <a:spLocks noChangeShapeType="1"/>
              </p:cNvSpPr>
              <p:nvPr/>
            </p:nvSpPr>
            <p:spPr bwMode="auto">
              <a:xfrm flipV="1">
                <a:off x="4916" y="7413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2106" name="Group 122"/>
            <p:cNvGrpSpPr>
              <a:grpSpLocks/>
            </p:cNvGrpSpPr>
            <p:nvPr/>
          </p:nvGrpSpPr>
          <p:grpSpPr bwMode="auto">
            <a:xfrm>
              <a:off x="3710" y="10957"/>
              <a:ext cx="227" cy="227"/>
              <a:chOff x="4916" y="7413"/>
              <a:chExt cx="227" cy="227"/>
            </a:xfrm>
          </p:grpSpPr>
          <p:sp>
            <p:nvSpPr>
              <p:cNvPr id="42107" name="Line 123"/>
              <p:cNvSpPr>
                <a:spLocks noChangeShapeType="1"/>
              </p:cNvSpPr>
              <p:nvPr/>
            </p:nvSpPr>
            <p:spPr bwMode="auto">
              <a:xfrm>
                <a:off x="4916" y="7413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08" name="Line 124"/>
              <p:cNvSpPr>
                <a:spLocks noChangeShapeType="1"/>
              </p:cNvSpPr>
              <p:nvPr/>
            </p:nvSpPr>
            <p:spPr bwMode="auto">
              <a:xfrm flipV="1">
                <a:off x="4916" y="7413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2109" name="Group 125"/>
            <p:cNvGrpSpPr>
              <a:grpSpLocks/>
            </p:cNvGrpSpPr>
            <p:nvPr/>
          </p:nvGrpSpPr>
          <p:grpSpPr bwMode="auto">
            <a:xfrm>
              <a:off x="4257" y="10957"/>
              <a:ext cx="227" cy="227"/>
              <a:chOff x="5523" y="7413"/>
              <a:chExt cx="227" cy="227"/>
            </a:xfrm>
          </p:grpSpPr>
          <p:sp>
            <p:nvSpPr>
              <p:cNvPr id="42110" name="Line 126"/>
              <p:cNvSpPr>
                <a:spLocks noChangeShapeType="1"/>
              </p:cNvSpPr>
              <p:nvPr/>
            </p:nvSpPr>
            <p:spPr bwMode="auto">
              <a:xfrm>
                <a:off x="5523" y="7413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11" name="Line 127"/>
              <p:cNvSpPr>
                <a:spLocks noChangeShapeType="1"/>
              </p:cNvSpPr>
              <p:nvPr/>
            </p:nvSpPr>
            <p:spPr bwMode="auto">
              <a:xfrm flipV="1">
                <a:off x="5523" y="7413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9" name="Prostokąt 128"/>
          <p:cNvSpPr/>
          <p:nvPr/>
        </p:nvSpPr>
        <p:spPr>
          <a:xfrm>
            <a:off x="4500562" y="4857760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Drzewa kolejnych etapów przeszukiwania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Przykłady relacji  R’, R”, R”’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R’  = {(1,2),(1,3),(2,3)}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 x T	;	a R’ b 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&lt; 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dla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R”  = {(1,1),(2,2),(3,3)} 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 x T	;	a R” b 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= b	 dla  a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R’’’ = { } 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 x T	;			a R’’’ b 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5 = b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5 = 4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5								 dla  a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71670" y="3357562"/>
            <a:ext cx="4572032" cy="3357586"/>
            <a:chOff x="3217" y="9517"/>
            <a:chExt cx="5400" cy="4320"/>
          </a:xfrm>
        </p:grpSpPr>
        <p:sp>
          <p:nvSpPr>
            <p:cNvPr id="41987" name="Oval 3"/>
            <p:cNvSpPr>
              <a:spLocks noChangeArrowheads="1"/>
            </p:cNvSpPr>
            <p:nvPr/>
          </p:nvSpPr>
          <p:spPr bwMode="auto">
            <a:xfrm>
              <a:off x="3217" y="951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397" y="96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3217" y="1293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3217" y="1113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397" y="113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3397" y="131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7717" y="1221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7717" y="10417"/>
              <a:ext cx="900" cy="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7897" y="105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7897" y="1239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4117" y="10057"/>
              <a:ext cx="36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4117" y="10237"/>
              <a:ext cx="378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 flipV="1">
              <a:off x="4117" y="10777"/>
              <a:ext cx="36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4117" y="11677"/>
              <a:ext cx="36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flipV="1">
              <a:off x="4117" y="11137"/>
              <a:ext cx="360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 flipV="1">
              <a:off x="4117" y="12757"/>
              <a:ext cx="36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0" name="Symbol zastępczy numeru slajdu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0" y="0"/>
            <a:ext cx="885828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Korzystając z przedstawionej wyżej metody wyznacz: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Długość najkrótszej drogi łączącej dwa wierzchołki w danym grafie skierowanym?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Jeśli graf skierowany ma wagi, to jaka jest waga minimalna lub maksymalna takiej drogi?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2" name="Grupa 21"/>
          <p:cNvGrpSpPr/>
          <p:nvPr/>
        </p:nvGrpSpPr>
        <p:grpSpPr>
          <a:xfrm>
            <a:off x="642910" y="1643050"/>
            <a:ext cx="7572460" cy="2526874"/>
            <a:chOff x="785754" y="2786058"/>
            <a:chExt cx="7572460" cy="2526874"/>
          </a:xfrm>
        </p:grpSpPr>
        <p:grpSp>
          <p:nvGrpSpPr>
            <p:cNvPr id="21" name="Grupa 20"/>
            <p:cNvGrpSpPr/>
            <p:nvPr/>
          </p:nvGrpSpPr>
          <p:grpSpPr>
            <a:xfrm>
              <a:off x="1643042" y="3071810"/>
              <a:ext cx="5429288" cy="1617355"/>
              <a:chOff x="1643042" y="3071810"/>
              <a:chExt cx="5429288" cy="1617355"/>
            </a:xfrm>
          </p:grpSpPr>
          <p:grpSp>
            <p:nvGrpSpPr>
              <p:cNvPr id="2" name="Group 3"/>
              <p:cNvGrpSpPr>
                <a:grpSpLocks/>
              </p:cNvGrpSpPr>
              <p:nvPr/>
            </p:nvGrpSpPr>
            <p:grpSpPr bwMode="auto">
              <a:xfrm>
                <a:off x="1643042" y="3071810"/>
                <a:ext cx="5429288" cy="1571636"/>
                <a:chOff x="2317" y="2857"/>
                <a:chExt cx="6300" cy="1980"/>
              </a:xfrm>
            </p:grpSpPr>
            <p:sp>
              <p:nvSpPr>
                <p:cNvPr id="73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317" y="2857"/>
                  <a:ext cx="1800" cy="9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41" name="Line 13"/>
                <p:cNvSpPr>
                  <a:spLocks noChangeShapeType="1"/>
                </p:cNvSpPr>
                <p:nvPr/>
              </p:nvSpPr>
              <p:spPr bwMode="auto">
                <a:xfrm>
                  <a:off x="4117" y="2857"/>
                  <a:ext cx="23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40" name="Line 12"/>
                <p:cNvSpPr>
                  <a:spLocks noChangeShapeType="1"/>
                </p:cNvSpPr>
                <p:nvPr/>
              </p:nvSpPr>
              <p:spPr bwMode="auto">
                <a:xfrm>
                  <a:off x="6457" y="2857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9" name="Line 11"/>
                <p:cNvSpPr>
                  <a:spLocks noChangeShapeType="1"/>
                </p:cNvSpPr>
                <p:nvPr/>
              </p:nvSpPr>
              <p:spPr bwMode="auto">
                <a:xfrm>
                  <a:off x="2317" y="3757"/>
                  <a:ext cx="1620" cy="10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937" y="2857"/>
                  <a:ext cx="180" cy="19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7" name="Line 9"/>
                <p:cNvSpPr>
                  <a:spLocks noChangeShapeType="1"/>
                </p:cNvSpPr>
                <p:nvPr/>
              </p:nvSpPr>
              <p:spPr bwMode="auto">
                <a:xfrm>
                  <a:off x="4117" y="2857"/>
                  <a:ext cx="2520" cy="19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937" y="2857"/>
                  <a:ext cx="2520" cy="19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5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457" y="2857"/>
                  <a:ext cx="180" cy="19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637" y="2857"/>
                  <a:ext cx="1980" cy="19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3" name="Line 5"/>
                <p:cNvSpPr>
                  <a:spLocks noChangeShapeType="1"/>
                </p:cNvSpPr>
                <p:nvPr/>
              </p:nvSpPr>
              <p:spPr bwMode="auto">
                <a:xfrm>
                  <a:off x="8617" y="2857"/>
                  <a:ext cx="0" cy="19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732" name="Line 4"/>
                <p:cNvSpPr>
                  <a:spLocks noChangeShapeType="1"/>
                </p:cNvSpPr>
                <p:nvPr/>
              </p:nvSpPr>
              <p:spPr bwMode="auto">
                <a:xfrm>
                  <a:off x="6457" y="2857"/>
                  <a:ext cx="2160" cy="19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730" name="Line 2"/>
              <p:cNvSpPr>
                <a:spLocks noChangeShapeType="1"/>
              </p:cNvSpPr>
              <p:nvPr/>
            </p:nvSpPr>
            <p:spPr bwMode="auto">
              <a:xfrm flipH="1">
                <a:off x="3071802" y="4643446"/>
                <a:ext cx="2286016" cy="457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785754" y="2786058"/>
              <a:ext cx="7501022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/>
              </a:r>
              <a:b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</a:b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	</a:t>
              </a: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3                                                  7                        9</a:t>
              </a:r>
              <a:endPara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</a:t>
              </a:r>
              <a:r>
                <a:rPr kumimoji="0" lang="pl-PL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pl-PL" sz="16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      </a:t>
              </a:r>
              <a:endPara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		    2                                   5                                    4</a:t>
              </a:r>
              <a:endPara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	    9</a:t>
              </a:r>
              <a:endPara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                                     1                                  8</a:t>
              </a:r>
              <a:endPara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2500298" y="4143381"/>
              <a:ext cx="5857916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/>
              </a:r>
              <a:b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</a:b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</a:t>
              </a:r>
              <a:r>
                <a:rPr kumimoji="0" lang="pl-PL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pl-PL" sz="16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4                   </a:t>
              </a:r>
              <a:r>
                <a:rPr kumimoji="0" lang="pl-PL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pl-PL" sz="16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r>
                <a:rPr kumimoji="0" lang="pl-P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	             </a:t>
              </a:r>
              <a:r>
                <a:rPr kumimoji="0" lang="pl-PL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kumimoji="0" lang="pl-PL" sz="16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9" name="Symbol zastępczy numeru slajd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20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0" y="0"/>
            <a:ext cx="8929718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ALGORYTMY NA GRAFACH</a:t>
            </a: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Algorytm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Fleury’go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(wyznaczanie drogi Eulera)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Niech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ES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ciąg krawędzi drogi lub cyklu Eulera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,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VS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ciąg wierzchołków tej drogi lub cyklu.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Niech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V(G)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zbiór wierzchołków,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a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E(G)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–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zbiór krawędzi grafu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G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Wybierz dowolny wierzchołek 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v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nieparzystego stopnia, jeśli taki istnieje. W przeciwnym przypadku wybierz dowolny wierzchołek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v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.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Niech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VS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v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i  nie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ch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ES =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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Jeśli z wierzchołka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v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nie wychodzi już żadna krawędź, zatrzymaj się.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Jeśli pozostała dokładnie jedna krawędź wychodząca z wierzch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ołka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v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powiedzmy krawędź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e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z wierzchołka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v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do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w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to usuń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e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z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E(G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)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oraz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v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z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V(G)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i przejdź do kroku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5.</a:t>
            </a:r>
            <a:endParaRPr kumimoji="0" lang="pl-PL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Jeśli została więcej niż jedna krawędź wychodząca z wierzchołka  v  , wybierz krawędź, powiedzmy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e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z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v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do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w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po usunięciu której graf pozostanie spójny, następnie usuń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e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z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E(G).</a:t>
            </a:r>
            <a:endParaRPr kumimoji="0" lang="pl-PL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Dołącz  w  na końcu ciągu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VS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dołącz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e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na końcu ciągu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ES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zastąp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v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wierzchołkiem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w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i przejdź do kroku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2.</a:t>
            </a:r>
            <a:endParaRPr kumimoji="0" lang="pl-PL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kumimoji="0" lang="pl-PL" sz="14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51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78581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Algorytm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Fleury’go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(wyznaczanie drogi Eulera)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28662" y="1928802"/>
            <a:ext cx="7143800" cy="3643338"/>
            <a:chOff x="1597" y="12397"/>
            <a:chExt cx="8820" cy="288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957" y="12577"/>
              <a:ext cx="2340" cy="1080"/>
              <a:chOff x="1957" y="12577"/>
              <a:chExt cx="3060" cy="1800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 rot="2337493">
                <a:off x="1957" y="12757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89" name="AutoShape 5"/>
              <p:cNvSpPr>
                <a:spLocks noChangeArrowheads="1"/>
              </p:cNvSpPr>
              <p:nvPr/>
            </p:nvSpPr>
            <p:spPr bwMode="auto">
              <a:xfrm rot="-5357220">
                <a:off x="3217" y="12757"/>
                <a:ext cx="540" cy="1260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90" name="AutoShape 6"/>
              <p:cNvSpPr>
                <a:spLocks noChangeArrowheads="1"/>
              </p:cNvSpPr>
              <p:nvPr/>
            </p:nvSpPr>
            <p:spPr bwMode="auto">
              <a:xfrm rot="5380615">
                <a:off x="3217" y="12217"/>
                <a:ext cx="540" cy="1260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91" name="Oval 7"/>
              <p:cNvSpPr>
                <a:spLocks noChangeArrowheads="1"/>
              </p:cNvSpPr>
              <p:nvPr/>
            </p:nvSpPr>
            <p:spPr bwMode="auto">
              <a:xfrm>
                <a:off x="4117" y="12937"/>
                <a:ext cx="900" cy="360"/>
              </a:xfrm>
              <a:prstGeom prst="ellipse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92" name="Line 8"/>
              <p:cNvSpPr>
                <a:spLocks noChangeShapeType="1"/>
              </p:cNvSpPr>
              <p:nvPr/>
            </p:nvSpPr>
            <p:spPr bwMode="auto">
              <a:xfrm>
                <a:off x="4117" y="13117"/>
                <a:ext cx="0" cy="126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7897" y="12397"/>
              <a:ext cx="2520" cy="1260"/>
              <a:chOff x="7897" y="12217"/>
              <a:chExt cx="2520" cy="1260"/>
            </a:xfrm>
          </p:grpSpPr>
          <p:sp>
            <p:nvSpPr>
              <p:cNvPr id="67594" name="Rectangle 10"/>
              <p:cNvSpPr>
                <a:spLocks noChangeArrowheads="1"/>
              </p:cNvSpPr>
              <p:nvPr/>
            </p:nvSpPr>
            <p:spPr bwMode="auto">
              <a:xfrm rot="2337493">
                <a:off x="7897" y="12343"/>
                <a:ext cx="593" cy="504"/>
              </a:xfrm>
              <a:prstGeom prst="rect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95" name="AutoShape 11"/>
              <p:cNvSpPr>
                <a:spLocks noChangeArrowheads="1"/>
              </p:cNvSpPr>
              <p:nvPr/>
            </p:nvSpPr>
            <p:spPr bwMode="auto">
              <a:xfrm rot="-5357220">
                <a:off x="8968" y="12265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96" name="AutoShape 12"/>
              <p:cNvSpPr>
                <a:spLocks noChangeArrowheads="1"/>
              </p:cNvSpPr>
              <p:nvPr/>
            </p:nvSpPr>
            <p:spPr bwMode="auto">
              <a:xfrm rot="5380615">
                <a:off x="8968" y="11887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97" name="Oval 13"/>
              <p:cNvSpPr>
                <a:spLocks noChangeArrowheads="1"/>
              </p:cNvSpPr>
              <p:nvPr/>
            </p:nvSpPr>
            <p:spPr bwMode="auto">
              <a:xfrm>
                <a:off x="9676" y="12469"/>
                <a:ext cx="741" cy="252"/>
              </a:xfrm>
              <a:prstGeom prst="ellipse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98" name="Line 14"/>
              <p:cNvSpPr>
                <a:spLocks noChangeShapeType="1"/>
              </p:cNvSpPr>
              <p:nvPr/>
            </p:nvSpPr>
            <p:spPr bwMode="auto">
              <a:xfrm>
                <a:off x="9676" y="12595"/>
                <a:ext cx="0" cy="882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5017" y="12577"/>
              <a:ext cx="2160" cy="1080"/>
              <a:chOff x="5017" y="12577"/>
              <a:chExt cx="2160" cy="1080"/>
            </a:xfrm>
          </p:grpSpPr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 rot="2337493">
                <a:off x="5017" y="12685"/>
                <a:ext cx="508" cy="432"/>
              </a:xfrm>
              <a:prstGeom prst="rect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01" name="AutoShape 17"/>
              <p:cNvSpPr>
                <a:spLocks noChangeArrowheads="1"/>
              </p:cNvSpPr>
              <p:nvPr/>
            </p:nvSpPr>
            <p:spPr bwMode="auto">
              <a:xfrm rot="-5357220">
                <a:off x="5935" y="12618"/>
                <a:ext cx="324" cy="890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02" name="AutoShape 18"/>
              <p:cNvSpPr>
                <a:spLocks noChangeArrowheads="1"/>
              </p:cNvSpPr>
              <p:nvPr/>
            </p:nvSpPr>
            <p:spPr bwMode="auto">
              <a:xfrm rot="5380615">
                <a:off x="5935" y="12294"/>
                <a:ext cx="324" cy="890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03" name="Oval 19"/>
              <p:cNvSpPr>
                <a:spLocks noChangeArrowheads="1"/>
              </p:cNvSpPr>
              <p:nvPr/>
            </p:nvSpPr>
            <p:spPr bwMode="auto">
              <a:xfrm>
                <a:off x="6542" y="12793"/>
                <a:ext cx="635" cy="216"/>
              </a:xfrm>
              <a:prstGeom prst="ellipse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04" name="Line 20"/>
              <p:cNvSpPr>
                <a:spLocks noChangeShapeType="1"/>
              </p:cNvSpPr>
              <p:nvPr/>
            </p:nvSpPr>
            <p:spPr bwMode="auto">
              <a:xfrm>
                <a:off x="6542" y="12901"/>
                <a:ext cx="0" cy="756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597" y="14017"/>
              <a:ext cx="2520" cy="1260"/>
              <a:chOff x="1597" y="14017"/>
              <a:chExt cx="2520" cy="1260"/>
            </a:xfrm>
          </p:grpSpPr>
          <p:sp>
            <p:nvSpPr>
              <p:cNvPr id="67606" name="Rectangle 22"/>
              <p:cNvSpPr>
                <a:spLocks noChangeArrowheads="1"/>
              </p:cNvSpPr>
              <p:nvPr/>
            </p:nvSpPr>
            <p:spPr bwMode="auto">
              <a:xfrm rot="2337493">
                <a:off x="1597" y="14143"/>
                <a:ext cx="593" cy="504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07" name="AutoShape 23"/>
              <p:cNvSpPr>
                <a:spLocks noChangeArrowheads="1"/>
              </p:cNvSpPr>
              <p:nvPr/>
            </p:nvSpPr>
            <p:spPr bwMode="auto">
              <a:xfrm rot="-5357220">
                <a:off x="2668" y="14065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08" name="AutoShape 24"/>
              <p:cNvSpPr>
                <a:spLocks noChangeArrowheads="1"/>
              </p:cNvSpPr>
              <p:nvPr/>
            </p:nvSpPr>
            <p:spPr bwMode="auto">
              <a:xfrm rot="5380615">
                <a:off x="2668" y="13687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09" name="Oval 25"/>
              <p:cNvSpPr>
                <a:spLocks noChangeArrowheads="1"/>
              </p:cNvSpPr>
              <p:nvPr/>
            </p:nvSpPr>
            <p:spPr bwMode="auto">
              <a:xfrm>
                <a:off x="3376" y="14269"/>
                <a:ext cx="741" cy="252"/>
              </a:xfrm>
              <a:prstGeom prst="ellipse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10" name="Line 26"/>
              <p:cNvSpPr>
                <a:spLocks noChangeShapeType="1"/>
              </p:cNvSpPr>
              <p:nvPr/>
            </p:nvSpPr>
            <p:spPr bwMode="auto">
              <a:xfrm>
                <a:off x="3376" y="14395"/>
                <a:ext cx="0" cy="882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657" y="14017"/>
              <a:ext cx="2520" cy="1260"/>
              <a:chOff x="4657" y="14017"/>
              <a:chExt cx="2520" cy="1260"/>
            </a:xfrm>
          </p:grpSpPr>
          <p:sp>
            <p:nvSpPr>
              <p:cNvPr id="67612" name="Rectangle 28"/>
              <p:cNvSpPr>
                <a:spLocks noChangeArrowheads="1"/>
              </p:cNvSpPr>
              <p:nvPr/>
            </p:nvSpPr>
            <p:spPr bwMode="auto">
              <a:xfrm rot="2337493">
                <a:off x="4657" y="14143"/>
                <a:ext cx="593" cy="504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13" name="AutoShape 29"/>
              <p:cNvSpPr>
                <a:spLocks noChangeArrowheads="1"/>
              </p:cNvSpPr>
              <p:nvPr/>
            </p:nvSpPr>
            <p:spPr bwMode="auto">
              <a:xfrm rot="-5357220">
                <a:off x="5728" y="14065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14" name="AutoShape 30"/>
              <p:cNvSpPr>
                <a:spLocks noChangeArrowheads="1"/>
              </p:cNvSpPr>
              <p:nvPr/>
            </p:nvSpPr>
            <p:spPr bwMode="auto">
              <a:xfrm rot="5380615">
                <a:off x="5728" y="13687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15" name="Oval 31"/>
              <p:cNvSpPr>
                <a:spLocks noChangeArrowheads="1"/>
              </p:cNvSpPr>
              <p:nvPr/>
            </p:nvSpPr>
            <p:spPr bwMode="auto">
              <a:xfrm>
                <a:off x="6436" y="14269"/>
                <a:ext cx="741" cy="252"/>
              </a:xfrm>
              <a:prstGeom prst="ellipse">
                <a:avLst/>
              </a:prstGeom>
              <a:solidFill>
                <a:srgbClr val="FFFFFF"/>
              </a:solidFill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16" name="Line 32"/>
              <p:cNvSpPr>
                <a:spLocks noChangeShapeType="1"/>
              </p:cNvSpPr>
              <p:nvPr/>
            </p:nvSpPr>
            <p:spPr bwMode="auto">
              <a:xfrm>
                <a:off x="6436" y="14395"/>
                <a:ext cx="0" cy="882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7897" y="14017"/>
              <a:ext cx="2520" cy="1260"/>
              <a:chOff x="7897" y="14017"/>
              <a:chExt cx="2520" cy="1260"/>
            </a:xfrm>
          </p:grpSpPr>
          <p:sp>
            <p:nvSpPr>
              <p:cNvPr id="67618" name="Rectangle 34"/>
              <p:cNvSpPr>
                <a:spLocks noChangeArrowheads="1"/>
              </p:cNvSpPr>
              <p:nvPr/>
            </p:nvSpPr>
            <p:spPr bwMode="auto">
              <a:xfrm rot="2337493">
                <a:off x="7897" y="14143"/>
                <a:ext cx="593" cy="504"/>
              </a:xfrm>
              <a:prstGeom prst="rect">
                <a:avLst/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19" name="AutoShape 35"/>
              <p:cNvSpPr>
                <a:spLocks noChangeArrowheads="1"/>
              </p:cNvSpPr>
              <p:nvPr/>
            </p:nvSpPr>
            <p:spPr bwMode="auto">
              <a:xfrm rot="-5357220">
                <a:off x="8968" y="14065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20" name="AutoShape 36"/>
              <p:cNvSpPr>
                <a:spLocks noChangeArrowheads="1"/>
              </p:cNvSpPr>
              <p:nvPr/>
            </p:nvSpPr>
            <p:spPr bwMode="auto">
              <a:xfrm rot="5380615">
                <a:off x="8968" y="13687"/>
                <a:ext cx="378" cy="1038"/>
              </a:xfrm>
              <a:prstGeom prst="moon">
                <a:avLst>
                  <a:gd name="adj" fmla="val 0"/>
                </a:avLst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21" name="Oval 37"/>
              <p:cNvSpPr>
                <a:spLocks noChangeArrowheads="1"/>
              </p:cNvSpPr>
              <p:nvPr/>
            </p:nvSpPr>
            <p:spPr bwMode="auto">
              <a:xfrm>
                <a:off x="9676" y="14269"/>
                <a:ext cx="741" cy="252"/>
              </a:xfrm>
              <a:prstGeom prst="ellipse">
                <a:avLst/>
              </a:prstGeom>
              <a:solidFill>
                <a:srgbClr val="FFFFFF"/>
              </a:solidFill>
              <a:ln w="412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22" name="Line 38"/>
              <p:cNvSpPr>
                <a:spLocks noChangeShapeType="1"/>
              </p:cNvSpPr>
              <p:nvPr/>
            </p:nvSpPr>
            <p:spPr bwMode="auto">
              <a:xfrm>
                <a:off x="9676" y="14395"/>
                <a:ext cx="0" cy="882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Symbol zastępczy numeru slajdu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314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0" y="0"/>
            <a:ext cx="885828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-18250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Algorytm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Kruskala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(minimalne drzewo spinające)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Dane: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skończony graf spójny  G  z  wagami, którego krawędzie są  uporządkowane według 	wzrastających wag.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Wyniki: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zbiór  E  krawędzi minimalnego drzewa spinającego grafu  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Niech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E:=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  <a:sym typeface="Symbol" pitchFamily="18" charset="2"/>
              </a:rPr>
              <a:t>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Dla j = 1 do |E(G)|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Jeśli graf  E 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{e</a:t>
            </a:r>
            <a:r>
              <a:rPr kumimoji="0" lang="pl-PL" sz="1800" b="1" i="1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}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acykliczny, to dołącz e</a:t>
            </a:r>
            <a:r>
              <a:rPr kumimoji="0" lang="pl-PL" sz="1800" b="1" i="1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do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E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  <a:endParaRPr kumimoji="0" lang="pl-PL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0" y="3214686"/>
            <a:ext cx="123944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1472" y="3929066"/>
            <a:ext cx="2628900" cy="2119315"/>
            <a:chOff x="1597" y="4979"/>
            <a:chExt cx="4140" cy="2776"/>
          </a:xfrm>
        </p:grpSpPr>
        <p:sp>
          <p:nvSpPr>
            <p:cNvPr id="68611" name="Text Box 3"/>
            <p:cNvSpPr txBox="1">
              <a:spLocks noChangeArrowheads="1"/>
            </p:cNvSpPr>
            <p:nvPr/>
          </p:nvSpPr>
          <p:spPr bwMode="auto">
            <a:xfrm>
              <a:off x="5197" y="5992"/>
              <a:ext cx="540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2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1597" y="5534"/>
              <a:ext cx="540" cy="1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       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3217" y="5904"/>
              <a:ext cx="540" cy="3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4117" y="4979"/>
              <a:ext cx="54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8621" name="Text Box 13"/>
            <p:cNvSpPr txBox="1">
              <a:spLocks noChangeArrowheads="1"/>
            </p:cNvSpPr>
            <p:nvPr/>
          </p:nvSpPr>
          <p:spPr bwMode="auto">
            <a:xfrm>
              <a:off x="2497" y="4979"/>
              <a:ext cx="72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137" y="5349"/>
              <a:ext cx="3060" cy="1851"/>
              <a:chOff x="1777" y="6277"/>
              <a:chExt cx="3060" cy="1800"/>
            </a:xfrm>
          </p:grpSpPr>
          <p:sp>
            <p:nvSpPr>
              <p:cNvPr id="68620" name="Rectangle 12"/>
              <p:cNvSpPr>
                <a:spLocks noChangeArrowheads="1"/>
              </p:cNvSpPr>
              <p:nvPr/>
            </p:nvSpPr>
            <p:spPr bwMode="auto">
              <a:xfrm>
                <a:off x="1777" y="6277"/>
                <a:ext cx="3060" cy="18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619" name="Line 11"/>
              <p:cNvSpPr>
                <a:spLocks noChangeShapeType="1"/>
              </p:cNvSpPr>
              <p:nvPr/>
            </p:nvSpPr>
            <p:spPr bwMode="auto">
              <a:xfrm>
                <a:off x="3397" y="6277"/>
                <a:ext cx="0" cy="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618" name="Line 10"/>
              <p:cNvSpPr>
                <a:spLocks noChangeShapeType="1"/>
              </p:cNvSpPr>
              <p:nvPr/>
            </p:nvSpPr>
            <p:spPr bwMode="auto">
              <a:xfrm flipH="1">
                <a:off x="1777" y="6277"/>
                <a:ext cx="1620" cy="10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617" name="Line 9"/>
              <p:cNvSpPr>
                <a:spLocks noChangeShapeType="1"/>
              </p:cNvSpPr>
              <p:nvPr/>
            </p:nvSpPr>
            <p:spPr bwMode="auto">
              <a:xfrm>
                <a:off x="1777" y="7357"/>
                <a:ext cx="16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616" name="Line 8"/>
              <p:cNvSpPr>
                <a:spLocks noChangeShapeType="1"/>
              </p:cNvSpPr>
              <p:nvPr/>
            </p:nvSpPr>
            <p:spPr bwMode="auto">
              <a:xfrm flipH="1">
                <a:off x="3397" y="6277"/>
                <a:ext cx="1440" cy="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8614" name="Text Box 6"/>
            <p:cNvSpPr txBox="1">
              <a:spLocks noChangeArrowheads="1"/>
            </p:cNvSpPr>
            <p:nvPr/>
          </p:nvSpPr>
          <p:spPr bwMode="auto">
            <a:xfrm>
              <a:off x="2497" y="5429"/>
              <a:ext cx="54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3285" y="5879"/>
              <a:ext cx="338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8612" name="Text Box 4"/>
            <p:cNvSpPr txBox="1">
              <a:spLocks noChangeArrowheads="1"/>
            </p:cNvSpPr>
            <p:nvPr/>
          </p:nvSpPr>
          <p:spPr bwMode="auto">
            <a:xfrm>
              <a:off x="4072" y="5767"/>
              <a:ext cx="360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4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8610" name="Text Box 2"/>
            <p:cNvSpPr txBox="1">
              <a:spLocks noChangeArrowheads="1"/>
            </p:cNvSpPr>
            <p:nvPr/>
          </p:nvSpPr>
          <p:spPr bwMode="auto">
            <a:xfrm>
              <a:off x="2677" y="7385"/>
              <a:ext cx="198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1	5	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285852" y="4857760"/>
            <a:ext cx="342900" cy="235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2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4" name="Grupa 39"/>
          <p:cNvGrpSpPr/>
          <p:nvPr/>
        </p:nvGrpSpPr>
        <p:grpSpPr>
          <a:xfrm>
            <a:off x="4214509" y="3642880"/>
            <a:ext cx="4143706" cy="2303192"/>
            <a:chOff x="4214509" y="3642880"/>
            <a:chExt cx="4143706" cy="2303192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14509" y="3642880"/>
              <a:ext cx="4143706" cy="2303192"/>
              <a:chOff x="6678" y="5028"/>
              <a:chExt cx="4279" cy="2466"/>
            </a:xfrm>
          </p:grpSpPr>
          <p:sp>
            <p:nvSpPr>
              <p:cNvPr id="68640" name="Text Box 32"/>
              <p:cNvSpPr txBox="1">
                <a:spLocks noChangeArrowheads="1"/>
              </p:cNvSpPr>
              <p:nvPr/>
            </p:nvSpPr>
            <p:spPr bwMode="auto">
              <a:xfrm>
                <a:off x="8077" y="5906"/>
                <a:ext cx="720" cy="55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8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639" name="Text Box 31"/>
              <p:cNvSpPr txBox="1">
                <a:spLocks noChangeArrowheads="1"/>
              </p:cNvSpPr>
              <p:nvPr/>
            </p:nvSpPr>
            <p:spPr bwMode="auto">
              <a:xfrm>
                <a:off x="9113" y="5028"/>
                <a:ext cx="540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9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638" name="Text Box 30"/>
              <p:cNvSpPr txBox="1">
                <a:spLocks noChangeArrowheads="1"/>
              </p:cNvSpPr>
              <p:nvPr/>
            </p:nvSpPr>
            <p:spPr bwMode="auto">
              <a:xfrm>
                <a:off x="7564" y="5028"/>
                <a:ext cx="720" cy="2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7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637" name="Text Box 29"/>
              <p:cNvSpPr txBox="1">
                <a:spLocks noChangeArrowheads="1"/>
              </p:cNvSpPr>
              <p:nvPr/>
            </p:nvSpPr>
            <p:spPr bwMode="auto">
              <a:xfrm>
                <a:off x="6678" y="5487"/>
                <a:ext cx="443" cy="16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8</a:t>
                </a:r>
                <a:endParaRPr kumimoji="0" lang="pl-PL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4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7177" y="5352"/>
                <a:ext cx="3060" cy="1846"/>
                <a:chOff x="1777" y="6277"/>
                <a:chExt cx="3060" cy="1801"/>
              </a:xfrm>
            </p:grpSpPr>
            <p:sp>
              <p:nvSpPr>
                <p:cNvPr id="68636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7" y="6278"/>
                  <a:ext cx="3060" cy="180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635" name="Line 27"/>
                <p:cNvSpPr>
                  <a:spLocks noChangeShapeType="1"/>
                </p:cNvSpPr>
                <p:nvPr/>
              </p:nvSpPr>
              <p:spPr bwMode="auto">
                <a:xfrm>
                  <a:off x="3397" y="6277"/>
                  <a:ext cx="0" cy="1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63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77" y="6277"/>
                  <a:ext cx="1620" cy="108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633" name="Line 25"/>
                <p:cNvSpPr>
                  <a:spLocks noChangeShapeType="1"/>
                </p:cNvSpPr>
                <p:nvPr/>
              </p:nvSpPr>
              <p:spPr bwMode="auto">
                <a:xfrm>
                  <a:off x="1777" y="7357"/>
                  <a:ext cx="1620" cy="7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63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397" y="6277"/>
                  <a:ext cx="1440" cy="1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8630" name="Text Box 22"/>
              <p:cNvSpPr txBox="1">
                <a:spLocks noChangeArrowheads="1"/>
              </p:cNvSpPr>
              <p:nvPr/>
            </p:nvSpPr>
            <p:spPr bwMode="auto">
              <a:xfrm>
                <a:off x="8257" y="6262"/>
                <a:ext cx="450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5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629" name="Text Box 21"/>
              <p:cNvSpPr txBox="1">
                <a:spLocks noChangeArrowheads="1"/>
              </p:cNvSpPr>
              <p:nvPr/>
            </p:nvSpPr>
            <p:spPr bwMode="auto">
              <a:xfrm>
                <a:off x="9187" y="5717"/>
                <a:ext cx="369" cy="3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6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627" name="Text Box 19"/>
              <p:cNvSpPr txBox="1">
                <a:spLocks noChangeArrowheads="1"/>
              </p:cNvSpPr>
              <p:nvPr/>
            </p:nvSpPr>
            <p:spPr bwMode="auto">
              <a:xfrm>
                <a:off x="10417" y="6090"/>
                <a:ext cx="540" cy="5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2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626" name="Text Box 18"/>
              <p:cNvSpPr txBox="1">
                <a:spLocks noChangeArrowheads="1"/>
              </p:cNvSpPr>
              <p:nvPr/>
            </p:nvSpPr>
            <p:spPr bwMode="auto">
              <a:xfrm>
                <a:off x="7711" y="7247"/>
                <a:ext cx="1980" cy="24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1</a:t>
                </a:r>
                <a:r>
                  <a:rPr kumimoji="0" lang="pl-PL" sz="1200" b="1" i="0" u="none" strike="noStrike" kern="1200" cap="none" spc="0" normalizeH="0" baseline="-30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                        </a:t>
                </a:r>
                <a:r>
                  <a:rPr kumimoji="0" lang="pl-PL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	             </a:t>
                </a: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10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4929190" y="5286388"/>
              <a:ext cx="357190" cy="3510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000628" y="4143380"/>
              <a:ext cx="414338" cy="3510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11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39" name="Symbol zastępczy numeru slajdu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2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0" y="2786058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Wagi krawędzi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W(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mają tworzyć ciąg niemalejący, tzn.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W(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pl-PL" sz="1800" b="1" i="1" u="none" strike="noStrike" kern="1200" cap="none" spc="0" normalizeH="0" baseline="-3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 &lt; W(e</a:t>
            </a:r>
            <a:r>
              <a:rPr kumimoji="0" lang="pl-PL" sz="1800" b="1" i="1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dla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 &lt; j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, zatem: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3579911" y="6479799"/>
            <a:ext cx="2046943" cy="37820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e</a:t>
            </a:r>
            <a:r>
              <a:rPr kumimoji="0" lang="pl-PL" sz="1200" b="1" i="0" u="none" strike="noStrike" kern="1200" cap="none" spc="0" normalizeH="0" baseline="-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1</a:t>
            </a:r>
            <a:r>
              <a: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		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1472" y="642918"/>
            <a:ext cx="2628900" cy="2119314"/>
            <a:chOff x="1597" y="4979"/>
            <a:chExt cx="4140" cy="2776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5197" y="5992"/>
              <a:ext cx="540" cy="3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2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597" y="5534"/>
              <a:ext cx="540" cy="1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       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3217" y="5904"/>
              <a:ext cx="540" cy="3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17" y="4979"/>
              <a:ext cx="54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2497" y="4979"/>
              <a:ext cx="72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137" y="5349"/>
              <a:ext cx="3060" cy="1851"/>
              <a:chOff x="1777" y="6277"/>
              <a:chExt cx="3060" cy="1800"/>
            </a:xfrm>
          </p:grpSpPr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1777" y="6277"/>
                <a:ext cx="3060" cy="18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3397" y="6277"/>
                <a:ext cx="0" cy="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H="1">
                <a:off x="1777" y="6277"/>
                <a:ext cx="1620" cy="10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>
                <a:off x="1777" y="7357"/>
                <a:ext cx="16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Line 8"/>
              <p:cNvSpPr>
                <a:spLocks noChangeShapeType="1"/>
              </p:cNvSpPr>
              <p:nvPr/>
            </p:nvSpPr>
            <p:spPr bwMode="auto">
              <a:xfrm flipH="1">
                <a:off x="3397" y="6277"/>
                <a:ext cx="1440" cy="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2497" y="5429"/>
              <a:ext cx="54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3285" y="5879"/>
              <a:ext cx="338" cy="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4072" y="5767"/>
              <a:ext cx="360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4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2677" y="7385"/>
              <a:ext cx="1980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1	5	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357290" y="1714488"/>
            <a:ext cx="342900" cy="235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2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4" name="Grupa 66"/>
          <p:cNvGrpSpPr/>
          <p:nvPr/>
        </p:nvGrpSpPr>
        <p:grpSpPr>
          <a:xfrm>
            <a:off x="4286248" y="428604"/>
            <a:ext cx="4143706" cy="2303192"/>
            <a:chOff x="4214509" y="3642880"/>
            <a:chExt cx="4143706" cy="2303192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14509" y="3642878"/>
              <a:ext cx="4143706" cy="2303191"/>
              <a:chOff x="6678" y="5028"/>
              <a:chExt cx="4279" cy="2466"/>
            </a:xfrm>
          </p:grpSpPr>
          <p:sp>
            <p:nvSpPr>
              <p:cNvPr id="71" name="Text Box 32"/>
              <p:cNvSpPr txBox="1">
                <a:spLocks noChangeArrowheads="1"/>
              </p:cNvSpPr>
              <p:nvPr/>
            </p:nvSpPr>
            <p:spPr bwMode="auto">
              <a:xfrm>
                <a:off x="8077" y="5906"/>
                <a:ext cx="720" cy="55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8</a:t>
                </a:r>
                <a:endParaRPr kumimoji="0" lang="pl-PL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" name="Text Box 31"/>
              <p:cNvSpPr txBox="1">
                <a:spLocks noChangeArrowheads="1"/>
              </p:cNvSpPr>
              <p:nvPr/>
            </p:nvSpPr>
            <p:spPr bwMode="auto">
              <a:xfrm>
                <a:off x="9113" y="5028"/>
                <a:ext cx="540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9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7564" y="5028"/>
                <a:ext cx="720" cy="2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7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Text Box 29"/>
              <p:cNvSpPr txBox="1">
                <a:spLocks noChangeArrowheads="1"/>
              </p:cNvSpPr>
              <p:nvPr/>
            </p:nvSpPr>
            <p:spPr bwMode="auto">
              <a:xfrm>
                <a:off x="6678" y="5487"/>
                <a:ext cx="443" cy="16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8</a:t>
                </a:r>
                <a:endParaRPr kumimoji="0" lang="pl-PL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4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7177" y="5352"/>
                <a:ext cx="3060" cy="1846"/>
                <a:chOff x="1777" y="6277"/>
                <a:chExt cx="3060" cy="1801"/>
              </a:xfrm>
            </p:grpSpPr>
            <p:sp>
              <p:nvSpPr>
                <p:cNvPr id="80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7" y="6278"/>
                  <a:ext cx="3060" cy="180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auto">
                <a:xfrm>
                  <a:off x="3397" y="6277"/>
                  <a:ext cx="0" cy="1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77" y="6277"/>
                  <a:ext cx="1620" cy="108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Line 25"/>
                <p:cNvSpPr>
                  <a:spLocks noChangeShapeType="1"/>
                </p:cNvSpPr>
                <p:nvPr/>
              </p:nvSpPr>
              <p:spPr bwMode="auto">
                <a:xfrm>
                  <a:off x="1777" y="7357"/>
                  <a:ext cx="1620" cy="7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397" y="6277"/>
                  <a:ext cx="1440" cy="1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6" name="Text Box 22"/>
              <p:cNvSpPr txBox="1">
                <a:spLocks noChangeArrowheads="1"/>
              </p:cNvSpPr>
              <p:nvPr/>
            </p:nvSpPr>
            <p:spPr bwMode="auto">
              <a:xfrm>
                <a:off x="8257" y="6262"/>
                <a:ext cx="450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5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Text Box 21"/>
              <p:cNvSpPr txBox="1">
                <a:spLocks noChangeArrowheads="1"/>
              </p:cNvSpPr>
              <p:nvPr/>
            </p:nvSpPr>
            <p:spPr bwMode="auto">
              <a:xfrm>
                <a:off x="9187" y="5717"/>
                <a:ext cx="369" cy="3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6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 Box 19"/>
              <p:cNvSpPr txBox="1">
                <a:spLocks noChangeArrowheads="1"/>
              </p:cNvSpPr>
              <p:nvPr/>
            </p:nvSpPr>
            <p:spPr bwMode="auto">
              <a:xfrm>
                <a:off x="10417" y="6090"/>
                <a:ext cx="540" cy="5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2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7711" y="7247"/>
                <a:ext cx="1980" cy="24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1</a:t>
                </a:r>
                <a:r>
                  <a:rPr kumimoji="0" lang="pl-PL" sz="1200" b="1" i="0" u="none" strike="noStrike" kern="1200" cap="none" spc="0" normalizeH="0" baseline="-30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                        </a:t>
                </a:r>
                <a:r>
                  <a:rPr kumimoji="0" lang="pl-PL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	             </a:t>
                </a:r>
                <a:r>
                  <a:rPr kumimoji="0" lang="pl-PL" sz="1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e</a:t>
                </a:r>
                <a:r>
                  <a:rPr kumimoji="0" lang="pl-PL" sz="1200" b="1" i="0" u="none" strike="noStrike" kern="1200" cap="none" spc="0" normalizeH="0" baseline="-3000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Times New Roman" pitchFamily="18" charset="0"/>
                    <a:cs typeface="+mn-cs"/>
                  </a:rPr>
                  <a:t>10</a:t>
                </a: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4929190" y="5286388"/>
              <a:ext cx="357190" cy="3510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5000628" y="4143380"/>
              <a:ext cx="414338" cy="3510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11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85" name="pole tekstowe 84"/>
          <p:cNvSpPr txBox="1"/>
          <p:nvPr/>
        </p:nvSpPr>
        <p:spPr>
          <a:xfrm>
            <a:off x="2000232" y="37861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1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pl-PL" sz="1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1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7</a:t>
            </a:r>
            <a:r>
              <a:rPr kumimoji="0" lang="pl-PL" sz="1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8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9</a:t>
            </a:r>
            <a:r>
              <a:rPr kumimoji="0" lang="pl-PL" sz="1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11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1     2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3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4   5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pl-PL" sz="1800" b="1" i="0" u="none" strike="noStrike" kern="120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7" name="Grupa 87"/>
          <p:cNvGrpSpPr/>
          <p:nvPr/>
        </p:nvGrpSpPr>
        <p:grpSpPr>
          <a:xfrm>
            <a:off x="2714612" y="4643446"/>
            <a:ext cx="3915843" cy="1773048"/>
            <a:chOff x="2714612" y="4714860"/>
            <a:chExt cx="3915843" cy="1773048"/>
          </a:xfrm>
        </p:grpSpPr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393825" y="4714860"/>
              <a:ext cx="744343" cy="378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7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4641633" y="5047353"/>
              <a:ext cx="54792" cy="13071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3021653" y="5850116"/>
              <a:ext cx="1674772" cy="504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 flipH="1">
              <a:off x="4714876" y="5072074"/>
              <a:ext cx="1488686" cy="12608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3786182" y="5715016"/>
              <a:ext cx="428627" cy="285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3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4214810" y="5357826"/>
              <a:ext cx="357191" cy="378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5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5440768" y="5723396"/>
              <a:ext cx="558257" cy="378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6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6286512" y="5500702"/>
              <a:ext cx="343943" cy="378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e</a:t>
              </a:r>
              <a:r>
                <a:rPr kumimoji="0" lang="pl-PL" sz="12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2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69637" name="Freeform 5"/>
            <p:cNvSpPr>
              <a:spLocks/>
            </p:cNvSpPr>
            <p:nvPr/>
          </p:nvSpPr>
          <p:spPr bwMode="auto">
            <a:xfrm>
              <a:off x="2714612" y="5876741"/>
              <a:ext cx="441437" cy="475516"/>
            </a:xfrm>
            <a:custGeom>
              <a:avLst/>
              <a:gdLst/>
              <a:ahLst/>
              <a:cxnLst>
                <a:cxn ang="0">
                  <a:pos x="400" y="176"/>
                </a:cxn>
                <a:cxn ang="0">
                  <a:pos x="288" y="0"/>
                </a:cxn>
                <a:cxn ang="0">
                  <a:pos x="192" y="16"/>
                </a:cxn>
                <a:cxn ang="0">
                  <a:pos x="64" y="192"/>
                </a:cxn>
                <a:cxn ang="0">
                  <a:pos x="224" y="672"/>
                </a:cxn>
                <a:cxn ang="0">
                  <a:pos x="336" y="656"/>
                </a:cxn>
                <a:cxn ang="0">
                  <a:pos x="368" y="560"/>
                </a:cxn>
                <a:cxn ang="0">
                  <a:pos x="400" y="512"/>
                </a:cxn>
                <a:cxn ang="0">
                  <a:pos x="400" y="176"/>
                </a:cxn>
              </a:cxnLst>
              <a:rect l="0" t="0" r="r" b="b"/>
              <a:pathLst>
                <a:path w="427" h="679">
                  <a:moveTo>
                    <a:pt x="400" y="176"/>
                  </a:moveTo>
                  <a:cubicBezTo>
                    <a:pt x="368" y="80"/>
                    <a:pt x="373" y="57"/>
                    <a:pt x="288" y="0"/>
                  </a:cubicBezTo>
                  <a:cubicBezTo>
                    <a:pt x="256" y="5"/>
                    <a:pt x="223" y="6"/>
                    <a:pt x="192" y="16"/>
                  </a:cubicBezTo>
                  <a:cubicBezTo>
                    <a:pt x="117" y="41"/>
                    <a:pt x="102" y="134"/>
                    <a:pt x="64" y="192"/>
                  </a:cubicBezTo>
                  <a:cubicBezTo>
                    <a:pt x="10" y="407"/>
                    <a:pt x="0" y="616"/>
                    <a:pt x="224" y="672"/>
                  </a:cubicBezTo>
                  <a:cubicBezTo>
                    <a:pt x="261" y="667"/>
                    <a:pt x="306" y="679"/>
                    <a:pt x="336" y="656"/>
                  </a:cubicBezTo>
                  <a:cubicBezTo>
                    <a:pt x="363" y="635"/>
                    <a:pt x="349" y="588"/>
                    <a:pt x="368" y="560"/>
                  </a:cubicBezTo>
                  <a:cubicBezTo>
                    <a:pt x="379" y="544"/>
                    <a:pt x="389" y="528"/>
                    <a:pt x="400" y="512"/>
                  </a:cubicBezTo>
                  <a:cubicBezTo>
                    <a:pt x="419" y="250"/>
                    <a:pt x="427" y="362"/>
                    <a:pt x="400" y="1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636" name="Freeform 4"/>
            <p:cNvSpPr>
              <a:spLocks/>
            </p:cNvSpPr>
            <p:nvPr/>
          </p:nvSpPr>
          <p:spPr bwMode="auto">
            <a:xfrm>
              <a:off x="4660242" y="6219555"/>
              <a:ext cx="1547613" cy="268353"/>
            </a:xfrm>
            <a:custGeom>
              <a:avLst/>
              <a:gdLst/>
              <a:ahLst/>
              <a:cxnLst>
                <a:cxn ang="0">
                  <a:pos x="678" y="23"/>
                </a:cxn>
                <a:cxn ang="0">
                  <a:pos x="454" y="39"/>
                </a:cxn>
                <a:cxn ang="0">
                  <a:pos x="406" y="71"/>
                </a:cxn>
                <a:cxn ang="0">
                  <a:pos x="310" y="103"/>
                </a:cxn>
                <a:cxn ang="0">
                  <a:pos x="262" y="135"/>
                </a:cxn>
                <a:cxn ang="0">
                  <a:pos x="118" y="183"/>
                </a:cxn>
                <a:cxn ang="0">
                  <a:pos x="70" y="199"/>
                </a:cxn>
                <a:cxn ang="0">
                  <a:pos x="86" y="279"/>
                </a:cxn>
                <a:cxn ang="0">
                  <a:pos x="1126" y="343"/>
                </a:cxn>
                <a:cxn ang="0">
                  <a:pos x="1462" y="359"/>
                </a:cxn>
                <a:cxn ang="0">
                  <a:pos x="1494" y="311"/>
                </a:cxn>
                <a:cxn ang="0">
                  <a:pos x="1446" y="183"/>
                </a:cxn>
                <a:cxn ang="0">
                  <a:pos x="1350" y="151"/>
                </a:cxn>
                <a:cxn ang="0">
                  <a:pos x="1302" y="119"/>
                </a:cxn>
                <a:cxn ang="0">
                  <a:pos x="1126" y="87"/>
                </a:cxn>
                <a:cxn ang="0">
                  <a:pos x="646" y="7"/>
                </a:cxn>
                <a:cxn ang="0">
                  <a:pos x="678" y="23"/>
                </a:cxn>
              </a:cxnLst>
              <a:rect l="0" t="0" r="r" b="b"/>
              <a:pathLst>
                <a:path w="1497" h="384">
                  <a:moveTo>
                    <a:pt x="678" y="23"/>
                  </a:moveTo>
                  <a:cubicBezTo>
                    <a:pt x="603" y="28"/>
                    <a:pt x="528" y="26"/>
                    <a:pt x="454" y="39"/>
                  </a:cubicBezTo>
                  <a:cubicBezTo>
                    <a:pt x="435" y="42"/>
                    <a:pt x="424" y="63"/>
                    <a:pt x="406" y="71"/>
                  </a:cubicBezTo>
                  <a:cubicBezTo>
                    <a:pt x="375" y="85"/>
                    <a:pt x="338" y="84"/>
                    <a:pt x="310" y="103"/>
                  </a:cubicBezTo>
                  <a:cubicBezTo>
                    <a:pt x="294" y="114"/>
                    <a:pt x="280" y="127"/>
                    <a:pt x="262" y="135"/>
                  </a:cubicBezTo>
                  <a:cubicBezTo>
                    <a:pt x="262" y="135"/>
                    <a:pt x="142" y="175"/>
                    <a:pt x="118" y="183"/>
                  </a:cubicBezTo>
                  <a:cubicBezTo>
                    <a:pt x="102" y="188"/>
                    <a:pt x="70" y="199"/>
                    <a:pt x="70" y="199"/>
                  </a:cubicBezTo>
                  <a:cubicBezTo>
                    <a:pt x="49" y="230"/>
                    <a:pt x="0" y="269"/>
                    <a:pt x="86" y="279"/>
                  </a:cubicBezTo>
                  <a:cubicBezTo>
                    <a:pt x="417" y="317"/>
                    <a:pt x="791" y="330"/>
                    <a:pt x="1126" y="343"/>
                  </a:cubicBezTo>
                  <a:cubicBezTo>
                    <a:pt x="1248" y="384"/>
                    <a:pt x="1327" y="370"/>
                    <a:pt x="1462" y="359"/>
                  </a:cubicBezTo>
                  <a:cubicBezTo>
                    <a:pt x="1473" y="343"/>
                    <a:pt x="1492" y="330"/>
                    <a:pt x="1494" y="311"/>
                  </a:cubicBezTo>
                  <a:cubicBezTo>
                    <a:pt x="1497" y="285"/>
                    <a:pt x="1477" y="202"/>
                    <a:pt x="1446" y="183"/>
                  </a:cubicBezTo>
                  <a:cubicBezTo>
                    <a:pt x="1417" y="165"/>
                    <a:pt x="1382" y="162"/>
                    <a:pt x="1350" y="151"/>
                  </a:cubicBezTo>
                  <a:cubicBezTo>
                    <a:pt x="1332" y="145"/>
                    <a:pt x="1319" y="128"/>
                    <a:pt x="1302" y="119"/>
                  </a:cubicBezTo>
                  <a:cubicBezTo>
                    <a:pt x="1253" y="94"/>
                    <a:pt x="1170" y="93"/>
                    <a:pt x="1126" y="87"/>
                  </a:cubicBezTo>
                  <a:cubicBezTo>
                    <a:pt x="995" y="0"/>
                    <a:pt x="792" y="7"/>
                    <a:pt x="646" y="7"/>
                  </a:cubicBezTo>
                  <a:cubicBezTo>
                    <a:pt x="634" y="7"/>
                    <a:pt x="667" y="18"/>
                    <a:pt x="678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635" name="Freeform 3"/>
            <p:cNvSpPr>
              <a:spLocks/>
            </p:cNvSpPr>
            <p:nvPr/>
          </p:nvSpPr>
          <p:spPr bwMode="auto">
            <a:xfrm>
              <a:off x="4691256" y="4846825"/>
              <a:ext cx="1463874" cy="391471"/>
            </a:xfrm>
            <a:custGeom>
              <a:avLst/>
              <a:gdLst/>
              <a:ahLst/>
              <a:cxnLst>
                <a:cxn ang="0">
                  <a:pos x="904" y="31"/>
                </a:cxn>
                <a:cxn ang="0">
                  <a:pos x="632" y="79"/>
                </a:cxn>
                <a:cxn ang="0">
                  <a:pos x="232" y="143"/>
                </a:cxn>
                <a:cxn ang="0">
                  <a:pos x="88" y="239"/>
                </a:cxn>
                <a:cxn ang="0">
                  <a:pos x="24" y="335"/>
                </a:cxn>
                <a:cxn ang="0">
                  <a:pos x="104" y="431"/>
                </a:cxn>
                <a:cxn ang="0">
                  <a:pos x="552" y="559"/>
                </a:cxn>
                <a:cxn ang="0">
                  <a:pos x="968" y="543"/>
                </a:cxn>
                <a:cxn ang="0">
                  <a:pos x="1064" y="511"/>
                </a:cxn>
                <a:cxn ang="0">
                  <a:pos x="1112" y="479"/>
                </a:cxn>
                <a:cxn ang="0">
                  <a:pos x="1272" y="431"/>
                </a:cxn>
                <a:cxn ang="0">
                  <a:pos x="1368" y="399"/>
                </a:cxn>
                <a:cxn ang="0">
                  <a:pos x="1416" y="303"/>
                </a:cxn>
                <a:cxn ang="0">
                  <a:pos x="1400" y="223"/>
                </a:cxn>
                <a:cxn ang="0">
                  <a:pos x="1192" y="63"/>
                </a:cxn>
                <a:cxn ang="0">
                  <a:pos x="1096" y="15"/>
                </a:cxn>
                <a:cxn ang="0">
                  <a:pos x="808" y="63"/>
                </a:cxn>
              </a:cxnLst>
              <a:rect l="0" t="0" r="r" b="b"/>
              <a:pathLst>
                <a:path w="1416" h="559">
                  <a:moveTo>
                    <a:pt x="904" y="31"/>
                  </a:moveTo>
                  <a:cubicBezTo>
                    <a:pt x="809" y="42"/>
                    <a:pt x="724" y="64"/>
                    <a:pt x="632" y="79"/>
                  </a:cubicBezTo>
                  <a:cubicBezTo>
                    <a:pt x="502" y="99"/>
                    <a:pt x="359" y="101"/>
                    <a:pt x="232" y="143"/>
                  </a:cubicBezTo>
                  <a:cubicBezTo>
                    <a:pt x="184" y="191"/>
                    <a:pt x="152" y="218"/>
                    <a:pt x="88" y="239"/>
                  </a:cubicBezTo>
                  <a:cubicBezTo>
                    <a:pt x="67" y="271"/>
                    <a:pt x="45" y="303"/>
                    <a:pt x="24" y="335"/>
                  </a:cubicBezTo>
                  <a:cubicBezTo>
                    <a:pt x="0" y="372"/>
                    <a:pt x="104" y="431"/>
                    <a:pt x="104" y="431"/>
                  </a:cubicBezTo>
                  <a:cubicBezTo>
                    <a:pt x="230" y="510"/>
                    <a:pt x="409" y="530"/>
                    <a:pt x="552" y="559"/>
                  </a:cubicBezTo>
                  <a:cubicBezTo>
                    <a:pt x="691" y="554"/>
                    <a:pt x="830" y="556"/>
                    <a:pt x="968" y="543"/>
                  </a:cubicBezTo>
                  <a:cubicBezTo>
                    <a:pt x="1002" y="540"/>
                    <a:pt x="1036" y="530"/>
                    <a:pt x="1064" y="511"/>
                  </a:cubicBezTo>
                  <a:cubicBezTo>
                    <a:pt x="1080" y="500"/>
                    <a:pt x="1094" y="487"/>
                    <a:pt x="1112" y="479"/>
                  </a:cubicBezTo>
                  <a:cubicBezTo>
                    <a:pt x="1190" y="444"/>
                    <a:pt x="1200" y="452"/>
                    <a:pt x="1272" y="431"/>
                  </a:cubicBezTo>
                  <a:cubicBezTo>
                    <a:pt x="1304" y="421"/>
                    <a:pt x="1368" y="399"/>
                    <a:pt x="1368" y="399"/>
                  </a:cubicBezTo>
                  <a:cubicBezTo>
                    <a:pt x="1384" y="375"/>
                    <a:pt x="1416" y="336"/>
                    <a:pt x="1416" y="303"/>
                  </a:cubicBezTo>
                  <a:cubicBezTo>
                    <a:pt x="1416" y="276"/>
                    <a:pt x="1411" y="248"/>
                    <a:pt x="1400" y="223"/>
                  </a:cubicBezTo>
                  <a:cubicBezTo>
                    <a:pt x="1345" y="103"/>
                    <a:pt x="1297" y="115"/>
                    <a:pt x="1192" y="63"/>
                  </a:cubicBezTo>
                  <a:cubicBezTo>
                    <a:pt x="1068" y="1"/>
                    <a:pt x="1217" y="55"/>
                    <a:pt x="1096" y="15"/>
                  </a:cubicBezTo>
                  <a:cubicBezTo>
                    <a:pt x="1050" y="18"/>
                    <a:pt x="871" y="0"/>
                    <a:pt x="808" y="63"/>
                  </a:cubicBez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634" name="Freeform 2"/>
            <p:cNvSpPr>
              <a:spLocks/>
            </p:cNvSpPr>
            <p:nvPr/>
          </p:nvSpPr>
          <p:spPr bwMode="auto">
            <a:xfrm>
              <a:off x="4732608" y="4818073"/>
              <a:ext cx="1424590" cy="439392"/>
            </a:xfrm>
            <a:custGeom>
              <a:avLst/>
              <a:gdLst/>
              <a:ahLst/>
              <a:cxnLst>
                <a:cxn ang="0">
                  <a:pos x="448" y="56"/>
                </a:cxn>
                <a:cxn ang="0">
                  <a:pos x="224" y="120"/>
                </a:cxn>
                <a:cxn ang="0">
                  <a:pos x="128" y="184"/>
                </a:cxn>
                <a:cxn ang="0">
                  <a:pos x="80" y="216"/>
                </a:cxn>
                <a:cxn ang="0">
                  <a:pos x="0" y="360"/>
                </a:cxn>
                <a:cxn ang="0">
                  <a:pos x="64" y="488"/>
                </a:cxn>
                <a:cxn ang="0">
                  <a:pos x="208" y="520"/>
                </a:cxn>
                <a:cxn ang="0">
                  <a:pos x="592" y="584"/>
                </a:cxn>
                <a:cxn ang="0">
                  <a:pos x="1088" y="520"/>
                </a:cxn>
                <a:cxn ang="0">
                  <a:pos x="1264" y="488"/>
                </a:cxn>
                <a:cxn ang="0">
                  <a:pos x="1296" y="440"/>
                </a:cxn>
                <a:cxn ang="0">
                  <a:pos x="1344" y="424"/>
                </a:cxn>
                <a:cxn ang="0">
                  <a:pos x="1264" y="184"/>
                </a:cxn>
                <a:cxn ang="0">
                  <a:pos x="992" y="56"/>
                </a:cxn>
                <a:cxn ang="0">
                  <a:pos x="672" y="24"/>
                </a:cxn>
                <a:cxn ang="0">
                  <a:pos x="464" y="40"/>
                </a:cxn>
                <a:cxn ang="0">
                  <a:pos x="448" y="56"/>
                </a:cxn>
              </a:cxnLst>
              <a:rect l="0" t="0" r="r" b="b"/>
              <a:pathLst>
                <a:path w="1378" h="628">
                  <a:moveTo>
                    <a:pt x="448" y="56"/>
                  </a:moveTo>
                  <a:cubicBezTo>
                    <a:pt x="354" y="68"/>
                    <a:pt x="301" y="77"/>
                    <a:pt x="224" y="120"/>
                  </a:cubicBezTo>
                  <a:cubicBezTo>
                    <a:pt x="190" y="139"/>
                    <a:pt x="160" y="163"/>
                    <a:pt x="128" y="184"/>
                  </a:cubicBezTo>
                  <a:cubicBezTo>
                    <a:pt x="112" y="195"/>
                    <a:pt x="80" y="216"/>
                    <a:pt x="80" y="216"/>
                  </a:cubicBezTo>
                  <a:cubicBezTo>
                    <a:pt x="7" y="326"/>
                    <a:pt x="28" y="276"/>
                    <a:pt x="0" y="360"/>
                  </a:cubicBezTo>
                  <a:cubicBezTo>
                    <a:pt x="7" y="377"/>
                    <a:pt x="38" y="471"/>
                    <a:pt x="64" y="488"/>
                  </a:cubicBezTo>
                  <a:cubicBezTo>
                    <a:pt x="74" y="495"/>
                    <a:pt x="206" y="520"/>
                    <a:pt x="208" y="520"/>
                  </a:cubicBezTo>
                  <a:cubicBezTo>
                    <a:pt x="487" y="586"/>
                    <a:pt x="310" y="561"/>
                    <a:pt x="592" y="584"/>
                  </a:cubicBezTo>
                  <a:cubicBezTo>
                    <a:pt x="725" y="628"/>
                    <a:pt x="945" y="540"/>
                    <a:pt x="1088" y="520"/>
                  </a:cubicBezTo>
                  <a:cubicBezTo>
                    <a:pt x="1145" y="501"/>
                    <a:pt x="1209" y="510"/>
                    <a:pt x="1264" y="488"/>
                  </a:cubicBezTo>
                  <a:cubicBezTo>
                    <a:pt x="1282" y="481"/>
                    <a:pt x="1281" y="452"/>
                    <a:pt x="1296" y="440"/>
                  </a:cubicBezTo>
                  <a:cubicBezTo>
                    <a:pt x="1309" y="429"/>
                    <a:pt x="1328" y="429"/>
                    <a:pt x="1344" y="424"/>
                  </a:cubicBezTo>
                  <a:cubicBezTo>
                    <a:pt x="1378" y="321"/>
                    <a:pt x="1372" y="220"/>
                    <a:pt x="1264" y="184"/>
                  </a:cubicBezTo>
                  <a:cubicBezTo>
                    <a:pt x="1192" y="112"/>
                    <a:pt x="1095" y="69"/>
                    <a:pt x="992" y="56"/>
                  </a:cubicBezTo>
                  <a:cubicBezTo>
                    <a:pt x="886" y="43"/>
                    <a:pt x="672" y="24"/>
                    <a:pt x="672" y="24"/>
                  </a:cubicBezTo>
                  <a:cubicBezTo>
                    <a:pt x="599" y="0"/>
                    <a:pt x="537" y="22"/>
                    <a:pt x="464" y="40"/>
                  </a:cubicBezTo>
                  <a:cubicBezTo>
                    <a:pt x="406" y="79"/>
                    <a:pt x="399" y="81"/>
                    <a:pt x="448" y="5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" name="Grupa 64"/>
            <p:cNvGrpSpPr/>
            <p:nvPr/>
          </p:nvGrpSpPr>
          <p:grpSpPr>
            <a:xfrm>
              <a:off x="2972853" y="5046561"/>
              <a:ext cx="1723573" cy="1326803"/>
              <a:chOff x="2214546" y="4000504"/>
              <a:chExt cx="1430389" cy="1143008"/>
            </a:xfrm>
          </p:grpSpPr>
          <p:cxnSp>
            <p:nvCxnSpPr>
              <p:cNvPr id="25" name="Łącznik prosty 24"/>
              <p:cNvCxnSpPr>
                <a:endCxn id="69647" idx="1"/>
              </p:cNvCxnSpPr>
              <p:nvPr/>
            </p:nvCxnSpPr>
            <p:spPr>
              <a:xfrm flipV="1">
                <a:off x="2283410" y="5126599"/>
                <a:ext cx="1361525" cy="169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>
              <a:xfrm rot="10800000">
                <a:off x="2214546" y="4000504"/>
                <a:ext cx="135732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Łącznik prosty 86"/>
            <p:cNvCxnSpPr/>
            <p:nvPr/>
          </p:nvCxnSpPr>
          <p:spPr>
            <a:xfrm rot="5400000">
              <a:off x="5572926" y="5714222"/>
              <a:ext cx="128588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Symbol zastępczy numeru slajdu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503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0" y="0"/>
            <a:ext cx="8929718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-18250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Algorytm  Prima  </a:t>
            </a: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(minimalne drzewo spinające)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Dane: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skończony graf spójny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z  wagami (z krawędziami wypisanymi w dowolnym porządku)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Wyniki: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zbiór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krawędzi minimalnego drzewa spinającego grafu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Niech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E:=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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Wybierz   w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ze zbioru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V(G)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 niech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 := {w}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Dopóki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 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V(G),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wykonuj wybierz w zbiorz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E(G)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krawędź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(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u,v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 najmniejszej możliwej wadze, taką że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u 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V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v 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V(G) \ V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dołącz krawędź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u,v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do zbioru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 wierzchołek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 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do zbioru  </a:t>
            </a:r>
            <a:r>
              <a:rPr kumimoji="0" lang="pl-PL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V.</a:t>
            </a:r>
            <a:endParaRPr kumimoji="0" lang="pl-PL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/>
            </a:r>
            <a:br>
              <a: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00034" y="3857628"/>
            <a:ext cx="8203963" cy="2012990"/>
            <a:chOff x="1977" y="2042"/>
            <a:chExt cx="8587" cy="2320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137" y="2339"/>
              <a:ext cx="3559" cy="2023"/>
              <a:chOff x="2137" y="2339"/>
              <a:chExt cx="3559" cy="2023"/>
            </a:xfrm>
          </p:grpSpPr>
          <p:sp>
            <p:nvSpPr>
              <p:cNvPr id="70707" name="Rectangle 51"/>
              <p:cNvSpPr>
                <a:spLocks noChangeArrowheads="1"/>
              </p:cNvSpPr>
              <p:nvPr/>
            </p:nvSpPr>
            <p:spPr bwMode="auto">
              <a:xfrm>
                <a:off x="2137" y="2900"/>
                <a:ext cx="2880" cy="14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708" name="Line 52"/>
              <p:cNvSpPr>
                <a:spLocks noChangeShapeType="1"/>
              </p:cNvSpPr>
              <p:nvPr/>
            </p:nvSpPr>
            <p:spPr bwMode="auto">
              <a:xfrm>
                <a:off x="2137" y="2900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709" name="Line 53"/>
              <p:cNvSpPr>
                <a:spLocks noChangeShapeType="1"/>
              </p:cNvSpPr>
              <p:nvPr/>
            </p:nvSpPr>
            <p:spPr bwMode="auto">
              <a:xfrm flipH="1">
                <a:off x="2137" y="3642"/>
                <a:ext cx="72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710" name="Line 54"/>
              <p:cNvSpPr>
                <a:spLocks noChangeShapeType="1"/>
              </p:cNvSpPr>
              <p:nvPr/>
            </p:nvSpPr>
            <p:spPr bwMode="auto">
              <a:xfrm>
                <a:off x="2857" y="3642"/>
                <a:ext cx="10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711" name="Line 55"/>
              <p:cNvSpPr>
                <a:spLocks noChangeShapeType="1"/>
              </p:cNvSpPr>
              <p:nvPr/>
            </p:nvSpPr>
            <p:spPr bwMode="auto">
              <a:xfrm flipH="1">
                <a:off x="3937" y="2900"/>
                <a:ext cx="10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712" name="Line 56"/>
              <p:cNvSpPr>
                <a:spLocks noChangeShapeType="1"/>
              </p:cNvSpPr>
              <p:nvPr/>
            </p:nvSpPr>
            <p:spPr bwMode="auto">
              <a:xfrm>
                <a:off x="3937" y="3642"/>
                <a:ext cx="1080" cy="7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713" name="Freeform 57"/>
              <p:cNvSpPr>
                <a:spLocks/>
              </p:cNvSpPr>
              <p:nvPr/>
            </p:nvSpPr>
            <p:spPr bwMode="auto">
              <a:xfrm>
                <a:off x="2160" y="2339"/>
                <a:ext cx="3536" cy="20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192" y="320"/>
                  </a:cxn>
                  <a:cxn ang="0">
                    <a:pos x="496" y="80"/>
                  </a:cxn>
                  <a:cxn ang="0">
                    <a:pos x="624" y="64"/>
                  </a:cxn>
                  <a:cxn ang="0">
                    <a:pos x="1136" y="16"/>
                  </a:cxn>
                  <a:cxn ang="0">
                    <a:pos x="2144" y="0"/>
                  </a:cxn>
                  <a:cxn ang="0">
                    <a:pos x="2688" y="16"/>
                  </a:cxn>
                  <a:cxn ang="0">
                    <a:pos x="2752" y="48"/>
                  </a:cxn>
                  <a:cxn ang="0">
                    <a:pos x="2928" y="80"/>
                  </a:cxn>
                  <a:cxn ang="0">
                    <a:pos x="3152" y="176"/>
                  </a:cxn>
                  <a:cxn ang="0">
                    <a:pos x="3424" y="384"/>
                  </a:cxn>
                  <a:cxn ang="0">
                    <a:pos x="3488" y="592"/>
                  </a:cxn>
                  <a:cxn ang="0">
                    <a:pos x="3504" y="752"/>
                  </a:cxn>
                  <a:cxn ang="0">
                    <a:pos x="3488" y="1120"/>
                  </a:cxn>
                  <a:cxn ang="0">
                    <a:pos x="3424" y="1360"/>
                  </a:cxn>
                  <a:cxn ang="0">
                    <a:pos x="3280" y="1664"/>
                  </a:cxn>
                  <a:cxn ang="0">
                    <a:pos x="3248" y="1712"/>
                  </a:cxn>
                  <a:cxn ang="0">
                    <a:pos x="3152" y="1776"/>
                  </a:cxn>
                  <a:cxn ang="0">
                    <a:pos x="3056" y="1856"/>
                  </a:cxn>
                  <a:cxn ang="0">
                    <a:pos x="2880" y="2000"/>
                  </a:cxn>
                </a:cxnLst>
                <a:rect l="0" t="0" r="r" b="b"/>
                <a:pathLst>
                  <a:path w="3536" h="2000">
                    <a:moveTo>
                      <a:pt x="0" y="544"/>
                    </a:moveTo>
                    <a:cubicBezTo>
                      <a:pt x="30" y="396"/>
                      <a:pt x="71" y="426"/>
                      <a:pt x="192" y="320"/>
                    </a:cubicBezTo>
                    <a:cubicBezTo>
                      <a:pt x="268" y="253"/>
                      <a:pt x="379" y="101"/>
                      <a:pt x="496" y="80"/>
                    </a:cubicBezTo>
                    <a:cubicBezTo>
                      <a:pt x="538" y="72"/>
                      <a:pt x="581" y="69"/>
                      <a:pt x="624" y="64"/>
                    </a:cubicBezTo>
                    <a:cubicBezTo>
                      <a:pt x="794" y="7"/>
                      <a:pt x="944" y="24"/>
                      <a:pt x="1136" y="16"/>
                    </a:cubicBezTo>
                    <a:cubicBezTo>
                      <a:pt x="1493" y="25"/>
                      <a:pt x="1798" y="31"/>
                      <a:pt x="2144" y="0"/>
                    </a:cubicBezTo>
                    <a:cubicBezTo>
                      <a:pt x="2325" y="5"/>
                      <a:pt x="2507" y="2"/>
                      <a:pt x="2688" y="16"/>
                    </a:cubicBezTo>
                    <a:cubicBezTo>
                      <a:pt x="2712" y="18"/>
                      <a:pt x="2729" y="42"/>
                      <a:pt x="2752" y="48"/>
                    </a:cubicBezTo>
                    <a:cubicBezTo>
                      <a:pt x="2810" y="63"/>
                      <a:pt x="2869" y="69"/>
                      <a:pt x="2928" y="80"/>
                    </a:cubicBezTo>
                    <a:cubicBezTo>
                      <a:pt x="3003" y="112"/>
                      <a:pt x="3085" y="130"/>
                      <a:pt x="3152" y="176"/>
                    </a:cubicBezTo>
                    <a:cubicBezTo>
                      <a:pt x="3536" y="437"/>
                      <a:pt x="3174" y="301"/>
                      <a:pt x="3424" y="384"/>
                    </a:cubicBezTo>
                    <a:cubicBezTo>
                      <a:pt x="3447" y="454"/>
                      <a:pt x="3470" y="521"/>
                      <a:pt x="3488" y="592"/>
                    </a:cubicBezTo>
                    <a:cubicBezTo>
                      <a:pt x="3493" y="645"/>
                      <a:pt x="3504" y="698"/>
                      <a:pt x="3504" y="752"/>
                    </a:cubicBezTo>
                    <a:cubicBezTo>
                      <a:pt x="3504" y="875"/>
                      <a:pt x="3496" y="998"/>
                      <a:pt x="3488" y="1120"/>
                    </a:cubicBezTo>
                    <a:cubicBezTo>
                      <a:pt x="3482" y="1205"/>
                      <a:pt x="3450" y="1281"/>
                      <a:pt x="3424" y="1360"/>
                    </a:cubicBezTo>
                    <a:cubicBezTo>
                      <a:pt x="3386" y="1474"/>
                      <a:pt x="3392" y="1590"/>
                      <a:pt x="3280" y="1664"/>
                    </a:cubicBezTo>
                    <a:cubicBezTo>
                      <a:pt x="3269" y="1680"/>
                      <a:pt x="3262" y="1699"/>
                      <a:pt x="3248" y="1712"/>
                    </a:cubicBezTo>
                    <a:cubicBezTo>
                      <a:pt x="3219" y="1737"/>
                      <a:pt x="3152" y="1776"/>
                      <a:pt x="3152" y="1776"/>
                    </a:cubicBezTo>
                    <a:cubicBezTo>
                      <a:pt x="3089" y="1871"/>
                      <a:pt x="3159" y="1782"/>
                      <a:pt x="3056" y="1856"/>
                    </a:cubicBezTo>
                    <a:cubicBezTo>
                      <a:pt x="2995" y="1900"/>
                      <a:pt x="2948" y="1966"/>
                      <a:pt x="2880" y="200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7028" y="2328"/>
              <a:ext cx="3536" cy="2011"/>
              <a:chOff x="7028" y="2306"/>
              <a:chExt cx="3536" cy="2011"/>
            </a:xfrm>
          </p:grpSpPr>
          <p:sp>
            <p:nvSpPr>
              <p:cNvPr id="70715" name="Freeform 59"/>
              <p:cNvSpPr>
                <a:spLocks/>
              </p:cNvSpPr>
              <p:nvPr/>
            </p:nvSpPr>
            <p:spPr bwMode="auto">
              <a:xfrm>
                <a:off x="7028" y="2306"/>
                <a:ext cx="3536" cy="20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192" y="320"/>
                  </a:cxn>
                  <a:cxn ang="0">
                    <a:pos x="496" y="80"/>
                  </a:cxn>
                  <a:cxn ang="0">
                    <a:pos x="624" y="64"/>
                  </a:cxn>
                  <a:cxn ang="0">
                    <a:pos x="1136" y="16"/>
                  </a:cxn>
                  <a:cxn ang="0">
                    <a:pos x="2144" y="0"/>
                  </a:cxn>
                  <a:cxn ang="0">
                    <a:pos x="2688" y="16"/>
                  </a:cxn>
                  <a:cxn ang="0">
                    <a:pos x="2752" y="48"/>
                  </a:cxn>
                  <a:cxn ang="0">
                    <a:pos x="2928" y="80"/>
                  </a:cxn>
                  <a:cxn ang="0">
                    <a:pos x="3152" y="176"/>
                  </a:cxn>
                  <a:cxn ang="0">
                    <a:pos x="3424" y="384"/>
                  </a:cxn>
                  <a:cxn ang="0">
                    <a:pos x="3488" y="592"/>
                  </a:cxn>
                  <a:cxn ang="0">
                    <a:pos x="3504" y="752"/>
                  </a:cxn>
                  <a:cxn ang="0">
                    <a:pos x="3488" y="1120"/>
                  </a:cxn>
                  <a:cxn ang="0">
                    <a:pos x="3424" y="1360"/>
                  </a:cxn>
                  <a:cxn ang="0">
                    <a:pos x="3280" y="1664"/>
                  </a:cxn>
                  <a:cxn ang="0">
                    <a:pos x="3248" y="1712"/>
                  </a:cxn>
                  <a:cxn ang="0">
                    <a:pos x="3152" y="1776"/>
                  </a:cxn>
                  <a:cxn ang="0">
                    <a:pos x="3056" y="1856"/>
                  </a:cxn>
                  <a:cxn ang="0">
                    <a:pos x="2880" y="2000"/>
                  </a:cxn>
                </a:cxnLst>
                <a:rect l="0" t="0" r="r" b="b"/>
                <a:pathLst>
                  <a:path w="3536" h="2000">
                    <a:moveTo>
                      <a:pt x="0" y="544"/>
                    </a:moveTo>
                    <a:cubicBezTo>
                      <a:pt x="30" y="396"/>
                      <a:pt x="71" y="426"/>
                      <a:pt x="192" y="320"/>
                    </a:cubicBezTo>
                    <a:cubicBezTo>
                      <a:pt x="268" y="253"/>
                      <a:pt x="379" y="101"/>
                      <a:pt x="496" y="80"/>
                    </a:cubicBezTo>
                    <a:cubicBezTo>
                      <a:pt x="538" y="72"/>
                      <a:pt x="581" y="69"/>
                      <a:pt x="624" y="64"/>
                    </a:cubicBezTo>
                    <a:cubicBezTo>
                      <a:pt x="794" y="7"/>
                      <a:pt x="944" y="24"/>
                      <a:pt x="1136" y="16"/>
                    </a:cubicBezTo>
                    <a:cubicBezTo>
                      <a:pt x="1493" y="25"/>
                      <a:pt x="1798" y="31"/>
                      <a:pt x="2144" y="0"/>
                    </a:cubicBezTo>
                    <a:cubicBezTo>
                      <a:pt x="2325" y="5"/>
                      <a:pt x="2507" y="2"/>
                      <a:pt x="2688" y="16"/>
                    </a:cubicBezTo>
                    <a:cubicBezTo>
                      <a:pt x="2712" y="18"/>
                      <a:pt x="2729" y="42"/>
                      <a:pt x="2752" y="48"/>
                    </a:cubicBezTo>
                    <a:cubicBezTo>
                      <a:pt x="2810" y="63"/>
                      <a:pt x="2869" y="69"/>
                      <a:pt x="2928" y="80"/>
                    </a:cubicBezTo>
                    <a:cubicBezTo>
                      <a:pt x="3003" y="112"/>
                      <a:pt x="3085" y="130"/>
                      <a:pt x="3152" y="176"/>
                    </a:cubicBezTo>
                    <a:cubicBezTo>
                      <a:pt x="3536" y="437"/>
                      <a:pt x="3174" y="301"/>
                      <a:pt x="3424" y="384"/>
                    </a:cubicBezTo>
                    <a:cubicBezTo>
                      <a:pt x="3447" y="454"/>
                      <a:pt x="3470" y="521"/>
                      <a:pt x="3488" y="592"/>
                    </a:cubicBezTo>
                    <a:cubicBezTo>
                      <a:pt x="3493" y="645"/>
                      <a:pt x="3504" y="698"/>
                      <a:pt x="3504" y="752"/>
                    </a:cubicBezTo>
                    <a:cubicBezTo>
                      <a:pt x="3504" y="875"/>
                      <a:pt x="3496" y="998"/>
                      <a:pt x="3488" y="1120"/>
                    </a:cubicBezTo>
                    <a:cubicBezTo>
                      <a:pt x="3482" y="1205"/>
                      <a:pt x="3450" y="1281"/>
                      <a:pt x="3424" y="1360"/>
                    </a:cubicBezTo>
                    <a:cubicBezTo>
                      <a:pt x="3386" y="1474"/>
                      <a:pt x="3392" y="1590"/>
                      <a:pt x="3280" y="1664"/>
                    </a:cubicBezTo>
                    <a:cubicBezTo>
                      <a:pt x="3269" y="1680"/>
                      <a:pt x="3262" y="1699"/>
                      <a:pt x="3248" y="1712"/>
                    </a:cubicBezTo>
                    <a:cubicBezTo>
                      <a:pt x="3219" y="1737"/>
                      <a:pt x="3152" y="1776"/>
                      <a:pt x="3152" y="1776"/>
                    </a:cubicBezTo>
                    <a:cubicBezTo>
                      <a:pt x="3089" y="1871"/>
                      <a:pt x="3159" y="1782"/>
                      <a:pt x="3056" y="1856"/>
                    </a:cubicBezTo>
                    <a:cubicBezTo>
                      <a:pt x="2995" y="1900"/>
                      <a:pt x="2948" y="1966"/>
                      <a:pt x="2880" y="2000"/>
                    </a:cubicBezTo>
                  </a:path>
                </a:pathLst>
              </a:custGeom>
              <a:noFill/>
              <a:ln w="3492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0716" name="AutoShape 60"/>
              <p:cNvCxnSpPr>
                <a:cxnSpLocks noChangeShapeType="1"/>
              </p:cNvCxnSpPr>
              <p:nvPr/>
            </p:nvCxnSpPr>
            <p:spPr bwMode="auto">
              <a:xfrm>
                <a:off x="7028" y="2863"/>
                <a:ext cx="0" cy="1451"/>
              </a:xfrm>
              <a:prstGeom prst="straightConnector1">
                <a:avLst/>
              </a:prstGeom>
              <a:noFill/>
              <a:ln w="349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0717" name="AutoShape 61"/>
              <p:cNvCxnSpPr>
                <a:cxnSpLocks noChangeShapeType="1"/>
              </p:cNvCxnSpPr>
              <p:nvPr/>
            </p:nvCxnSpPr>
            <p:spPr bwMode="auto">
              <a:xfrm>
                <a:off x="9908" y="2866"/>
                <a:ext cx="0" cy="1451"/>
              </a:xfrm>
              <a:prstGeom prst="straightConnector1">
                <a:avLst/>
              </a:prstGeom>
              <a:noFill/>
              <a:ln w="349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0718" name="AutoShape 62"/>
              <p:cNvCxnSpPr>
                <a:cxnSpLocks noChangeShapeType="1"/>
              </p:cNvCxnSpPr>
              <p:nvPr/>
            </p:nvCxnSpPr>
            <p:spPr bwMode="auto">
              <a:xfrm>
                <a:off x="7028" y="2863"/>
                <a:ext cx="946" cy="587"/>
              </a:xfrm>
              <a:prstGeom prst="straightConnector1">
                <a:avLst/>
              </a:prstGeom>
              <a:noFill/>
              <a:ln w="349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0719" name="AutoShape 63"/>
              <p:cNvCxnSpPr>
                <a:cxnSpLocks noChangeShapeType="1"/>
              </p:cNvCxnSpPr>
              <p:nvPr/>
            </p:nvCxnSpPr>
            <p:spPr bwMode="auto">
              <a:xfrm>
                <a:off x="7974" y="3450"/>
                <a:ext cx="881" cy="0"/>
              </a:xfrm>
              <a:prstGeom prst="straightConnector1">
                <a:avLst/>
              </a:prstGeom>
              <a:noFill/>
              <a:ln w="349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0720" name="Text Box 64"/>
            <p:cNvSpPr txBox="1">
              <a:spLocks noChangeArrowheads="1"/>
            </p:cNvSpPr>
            <p:nvPr/>
          </p:nvSpPr>
          <p:spPr bwMode="auto">
            <a:xfrm>
              <a:off x="1977" y="2042"/>
              <a:ext cx="7465" cy="1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        	 </a:t>
              </a: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2                                                                  		  b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            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                  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                    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		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		    3                   1		           d                  e		       						          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Prostokąt 66"/>
          <p:cNvSpPr/>
          <p:nvPr/>
        </p:nvSpPr>
        <p:spPr>
          <a:xfrm>
            <a:off x="1142976" y="4500571"/>
            <a:ext cx="32147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              			 </a:t>
            </a: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pole tekstowe 67"/>
          <p:cNvSpPr txBox="1"/>
          <p:nvPr/>
        </p:nvSpPr>
        <p:spPr>
          <a:xfrm>
            <a:off x="7786710" y="47863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pole tekstowe 68"/>
          <p:cNvSpPr txBox="1"/>
          <p:nvPr/>
        </p:nvSpPr>
        <p:spPr>
          <a:xfrm>
            <a:off x="428596" y="48577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pole tekstowe 69"/>
          <p:cNvSpPr txBox="1"/>
          <p:nvPr/>
        </p:nvSpPr>
        <p:spPr>
          <a:xfrm>
            <a:off x="1785918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pole tekstowe 70"/>
          <p:cNvSpPr txBox="1"/>
          <p:nvPr/>
        </p:nvSpPr>
        <p:spPr>
          <a:xfrm>
            <a:off x="1857356" y="521495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pole tekstowe 71"/>
          <p:cNvSpPr txBox="1"/>
          <p:nvPr/>
        </p:nvSpPr>
        <p:spPr>
          <a:xfrm>
            <a:off x="3071802" y="50720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pole tekstowe 72"/>
          <p:cNvSpPr txBox="1"/>
          <p:nvPr/>
        </p:nvSpPr>
        <p:spPr>
          <a:xfrm>
            <a:off x="1214414" y="50720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pole tekstowe 73"/>
          <p:cNvSpPr txBox="1"/>
          <p:nvPr/>
        </p:nvSpPr>
        <p:spPr>
          <a:xfrm>
            <a:off x="2000232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pole tekstowe 74"/>
          <p:cNvSpPr txBox="1"/>
          <p:nvPr/>
        </p:nvSpPr>
        <p:spPr>
          <a:xfrm>
            <a:off x="5072066" y="47863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Prostokąt 75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Algorytmy Prima i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Kruskala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są algorytmami zachłannymi, tzn. algorytmami wybierającymi zawsze najmniejszą krawędź, która należy dodać lub największą krawędź, którą należy odrzucić.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722" name="Rectangle 66"/>
          <p:cNvSpPr>
            <a:spLocks noChangeArrowheads="1"/>
          </p:cNvSpPr>
          <p:nvPr/>
        </p:nvSpPr>
        <p:spPr bwMode="auto">
          <a:xfrm>
            <a:off x="0" y="3786190"/>
            <a:ext cx="3714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698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8879354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ZADANIA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1. Czy jest możliwe, aby owad poruszający się wzdłuż krawędzi sześcianu przeszedł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każdą krawędź dokładnie raz? Odpowiedź uzasadnij.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3857620" y="1928802"/>
            <a:ext cx="1500198" cy="1216027"/>
            <a:chOff x="1728" y="8592"/>
            <a:chExt cx="2389" cy="1825"/>
          </a:xfrm>
        </p:grpSpPr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2137" y="9157"/>
              <a:ext cx="1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2137" y="9157"/>
              <a:ext cx="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2137" y="10237"/>
              <a:ext cx="16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2137" y="9157"/>
              <a:ext cx="162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 flipH="1">
              <a:off x="2137" y="9157"/>
              <a:ext cx="144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1728" y="8592"/>
              <a:ext cx="1856" cy="1648"/>
            </a:xfrm>
            <a:custGeom>
              <a:avLst/>
              <a:gdLst/>
              <a:ahLst/>
              <a:cxnLst>
                <a:cxn ang="0">
                  <a:pos x="1856" y="560"/>
                </a:cxn>
                <a:cxn ang="0">
                  <a:pos x="1824" y="512"/>
                </a:cxn>
                <a:cxn ang="0">
                  <a:pos x="1808" y="464"/>
                </a:cxn>
                <a:cxn ang="0">
                  <a:pos x="1760" y="448"/>
                </a:cxn>
                <a:cxn ang="0">
                  <a:pos x="1600" y="256"/>
                </a:cxn>
                <a:cxn ang="0">
                  <a:pos x="1552" y="240"/>
                </a:cxn>
                <a:cxn ang="0">
                  <a:pos x="1408" y="160"/>
                </a:cxn>
                <a:cxn ang="0">
                  <a:pos x="1184" y="112"/>
                </a:cxn>
                <a:cxn ang="0">
                  <a:pos x="160" y="352"/>
                </a:cxn>
                <a:cxn ang="0">
                  <a:pos x="64" y="544"/>
                </a:cxn>
                <a:cxn ang="0">
                  <a:pos x="0" y="752"/>
                </a:cxn>
                <a:cxn ang="0">
                  <a:pos x="16" y="1216"/>
                </a:cxn>
                <a:cxn ang="0">
                  <a:pos x="112" y="1408"/>
                </a:cxn>
                <a:cxn ang="0">
                  <a:pos x="448" y="1648"/>
                </a:cxn>
              </a:cxnLst>
              <a:rect l="0" t="0" r="r" b="b"/>
              <a:pathLst>
                <a:path w="1856" h="1648">
                  <a:moveTo>
                    <a:pt x="1856" y="560"/>
                  </a:moveTo>
                  <a:cubicBezTo>
                    <a:pt x="1845" y="544"/>
                    <a:pt x="1833" y="529"/>
                    <a:pt x="1824" y="512"/>
                  </a:cubicBezTo>
                  <a:cubicBezTo>
                    <a:pt x="1816" y="497"/>
                    <a:pt x="1820" y="476"/>
                    <a:pt x="1808" y="464"/>
                  </a:cubicBezTo>
                  <a:cubicBezTo>
                    <a:pt x="1796" y="452"/>
                    <a:pt x="1776" y="453"/>
                    <a:pt x="1760" y="448"/>
                  </a:cubicBezTo>
                  <a:cubicBezTo>
                    <a:pt x="1732" y="364"/>
                    <a:pt x="1661" y="317"/>
                    <a:pt x="1600" y="256"/>
                  </a:cubicBezTo>
                  <a:cubicBezTo>
                    <a:pt x="1588" y="244"/>
                    <a:pt x="1567" y="248"/>
                    <a:pt x="1552" y="240"/>
                  </a:cubicBezTo>
                  <a:cubicBezTo>
                    <a:pt x="1503" y="216"/>
                    <a:pt x="1457" y="182"/>
                    <a:pt x="1408" y="160"/>
                  </a:cubicBezTo>
                  <a:cubicBezTo>
                    <a:pt x="1319" y="120"/>
                    <a:pt x="1285" y="125"/>
                    <a:pt x="1184" y="112"/>
                  </a:cubicBezTo>
                  <a:cubicBezTo>
                    <a:pt x="707" y="122"/>
                    <a:pt x="424" y="0"/>
                    <a:pt x="160" y="352"/>
                  </a:cubicBezTo>
                  <a:cubicBezTo>
                    <a:pt x="137" y="422"/>
                    <a:pt x="93" y="478"/>
                    <a:pt x="64" y="544"/>
                  </a:cubicBezTo>
                  <a:cubicBezTo>
                    <a:pt x="35" y="608"/>
                    <a:pt x="17" y="683"/>
                    <a:pt x="0" y="752"/>
                  </a:cubicBezTo>
                  <a:cubicBezTo>
                    <a:pt x="5" y="907"/>
                    <a:pt x="3" y="1062"/>
                    <a:pt x="16" y="1216"/>
                  </a:cubicBezTo>
                  <a:cubicBezTo>
                    <a:pt x="23" y="1292"/>
                    <a:pt x="72" y="1348"/>
                    <a:pt x="112" y="1408"/>
                  </a:cubicBezTo>
                  <a:cubicBezTo>
                    <a:pt x="190" y="1524"/>
                    <a:pt x="302" y="1648"/>
                    <a:pt x="448" y="164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3757" y="10057"/>
              <a:ext cx="360" cy="3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1142984"/>
            <a:ext cx="82509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2. Zastosuj algorytm 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Fleury’ego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aby otrzymać drogę Eulera w poniższym grafie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0" y="3571876"/>
            <a:ext cx="61329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4. Wyznacz w podanym grafie cykl Eulera i cykl Hamiltona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072" name="Group 24"/>
          <p:cNvGrpSpPr>
            <a:grpSpLocks/>
          </p:cNvGrpSpPr>
          <p:nvPr/>
        </p:nvGrpSpPr>
        <p:grpSpPr bwMode="auto">
          <a:xfrm>
            <a:off x="857224" y="4143380"/>
            <a:ext cx="3771900" cy="800100"/>
            <a:chOff x="2317" y="9517"/>
            <a:chExt cx="5940" cy="1260"/>
          </a:xfrm>
        </p:grpSpPr>
        <p:grpSp>
          <p:nvGrpSpPr>
            <p:cNvPr id="2081" name="Group 33"/>
            <p:cNvGrpSpPr>
              <a:grpSpLocks/>
            </p:cNvGrpSpPr>
            <p:nvPr/>
          </p:nvGrpSpPr>
          <p:grpSpPr bwMode="auto">
            <a:xfrm>
              <a:off x="2317" y="9517"/>
              <a:ext cx="5940" cy="1260"/>
              <a:chOff x="2497" y="9697"/>
              <a:chExt cx="5940" cy="1080"/>
            </a:xfrm>
          </p:grpSpPr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3577" y="9697"/>
                <a:ext cx="4140" cy="10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>
                <a:off x="2497" y="9697"/>
                <a:ext cx="10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>
                <a:off x="2497" y="9697"/>
                <a:ext cx="108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>
                <a:off x="2497" y="10777"/>
                <a:ext cx="10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 flipV="1">
                <a:off x="2497" y="9697"/>
                <a:ext cx="108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>
                <a:off x="7717" y="9697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>
                <a:off x="7717" y="10777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>
                <a:off x="7717" y="9697"/>
                <a:ext cx="72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 flipH="1">
                <a:off x="7717" y="9697"/>
                <a:ext cx="72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217" y="951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2317" y="951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7357" y="1059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3217" y="1059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2317" y="1059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8077" y="1059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8077" y="951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7537" y="951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1785926"/>
            <a:ext cx="362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3. Dla poniższego grafu wyznacz 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0" y="5072074"/>
            <a:ext cx="5198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5. Czy w grafie Hamiltona istnieje obwód Eulera?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566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1714480" y="571480"/>
            <a:ext cx="4487875" cy="1981200"/>
            <a:chOff x="2237" y="1417"/>
            <a:chExt cx="6289" cy="2751"/>
          </a:xfrm>
        </p:grpSpPr>
        <p:grpSp>
          <p:nvGrpSpPr>
            <p:cNvPr id="43011" name="Group 3"/>
            <p:cNvGrpSpPr>
              <a:grpSpLocks noChangeAspect="1"/>
            </p:cNvGrpSpPr>
            <p:nvPr/>
          </p:nvGrpSpPr>
          <p:grpSpPr bwMode="auto">
            <a:xfrm>
              <a:off x="2857" y="1513"/>
              <a:ext cx="5669" cy="2520"/>
              <a:chOff x="2137" y="5917"/>
              <a:chExt cx="7560" cy="3600"/>
            </a:xfrm>
          </p:grpSpPr>
          <p:sp>
            <p:nvSpPr>
              <p:cNvPr id="43012" name="Rectangle 4"/>
              <p:cNvSpPr>
                <a:spLocks noChangeAspect="1" noChangeArrowheads="1"/>
              </p:cNvSpPr>
              <p:nvPr/>
            </p:nvSpPr>
            <p:spPr bwMode="auto">
              <a:xfrm>
                <a:off x="2137" y="6637"/>
                <a:ext cx="3960" cy="21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13" name="Line 5"/>
              <p:cNvSpPr>
                <a:spLocks noChangeAspect="1" noChangeShapeType="1"/>
              </p:cNvSpPr>
              <p:nvPr/>
            </p:nvSpPr>
            <p:spPr bwMode="auto">
              <a:xfrm>
                <a:off x="2137" y="6637"/>
                <a:ext cx="396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14" name="Line 6"/>
              <p:cNvSpPr>
                <a:spLocks noChangeAspect="1" noChangeShapeType="1"/>
              </p:cNvSpPr>
              <p:nvPr/>
            </p:nvSpPr>
            <p:spPr bwMode="auto">
              <a:xfrm flipH="1">
                <a:off x="2137" y="6637"/>
                <a:ext cx="396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15" name="Line 7"/>
              <p:cNvSpPr>
                <a:spLocks noChangeAspect="1" noChangeShapeType="1"/>
              </p:cNvSpPr>
              <p:nvPr/>
            </p:nvSpPr>
            <p:spPr bwMode="auto">
              <a:xfrm>
                <a:off x="8077" y="5917"/>
                <a:ext cx="0" cy="3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1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6097" y="5917"/>
                <a:ext cx="19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17" name="Line 9"/>
              <p:cNvSpPr>
                <a:spLocks noChangeAspect="1" noChangeShapeType="1"/>
              </p:cNvSpPr>
              <p:nvPr/>
            </p:nvSpPr>
            <p:spPr bwMode="auto">
              <a:xfrm>
                <a:off x="6097" y="8797"/>
                <a:ext cx="19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18" name="Line 10"/>
              <p:cNvSpPr>
                <a:spLocks noChangeAspect="1" noChangeShapeType="1"/>
              </p:cNvSpPr>
              <p:nvPr/>
            </p:nvSpPr>
            <p:spPr bwMode="auto">
              <a:xfrm>
                <a:off x="8077" y="5917"/>
                <a:ext cx="162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19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8077" y="7537"/>
                <a:ext cx="1620" cy="19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20" name="Line 12"/>
              <p:cNvSpPr>
                <a:spLocks noChangeAspect="1" noChangeShapeType="1"/>
              </p:cNvSpPr>
              <p:nvPr/>
            </p:nvSpPr>
            <p:spPr bwMode="auto">
              <a:xfrm>
                <a:off x="6097" y="6637"/>
                <a:ext cx="198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21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6097" y="7717"/>
                <a:ext cx="198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2237" y="2572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180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3975" y="1678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240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3306" y="2035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320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3336" y="2684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270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4020" y="3529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200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27" name="Text Box 19"/>
            <p:cNvSpPr txBox="1">
              <a:spLocks noChangeArrowheads="1"/>
            </p:cNvSpPr>
            <p:nvPr/>
          </p:nvSpPr>
          <p:spPr bwMode="auto">
            <a:xfrm>
              <a:off x="5984" y="2878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280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28" name="Text Box 20"/>
            <p:cNvSpPr txBox="1">
              <a:spLocks noChangeArrowheads="1"/>
            </p:cNvSpPr>
            <p:nvPr/>
          </p:nvSpPr>
          <p:spPr bwMode="auto">
            <a:xfrm>
              <a:off x="5939" y="2248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330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5225" y="2572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240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6179" y="1417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350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7724" y="1741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220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6179" y="3769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280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6698" y="3130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90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34" name="Text Box 26"/>
            <p:cNvSpPr txBox="1">
              <a:spLocks noChangeArrowheads="1"/>
            </p:cNvSpPr>
            <p:nvPr/>
          </p:nvSpPr>
          <p:spPr bwMode="auto">
            <a:xfrm>
              <a:off x="6698" y="1960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120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7605" y="2773"/>
              <a:ext cx="71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1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300</a:t>
              </a:r>
              <a:endParaRPr kumimoji="0" lang="pl-PL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Prostokąt 2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6. Zastosuj algorytm Prima, aby znaleźć minimalne drzewo rozpinające w    poniższym grafie.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71462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7. Danych jest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kul, z których każda waży 10 g., za wyjątkiem jednej, która waży 9 g. lub 11 g. Za pomocą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ważeń (na wadze szalkowej) należy rozstrzygnąć, która kula ma inną masę oraz czy jest ona lżejsza czy cięższa od pozostałych. Wyznacz, jaką maksymalną wartość może przyjmować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przy zadanym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jako funkcję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f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(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). Przedstaw algorytm ważenia dla dowolnego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i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f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(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8. Rozwiąż zadanie 7) dla </a:t>
            </a:r>
            <a:r>
              <a:rPr kumimoji="0" lang="pl-PL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k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= 3. Tzn. wyznacz maksymalną liczbę kul, dla których w 3 ważeniach zawsze można rozstrzygnąć, która z kul jest inna oraz czy jest cięższa czy lżejsza od pozostałych.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9. Rozwiąż zadanie 7) przy założeniu, że nie trzeba odpowiedzieć czy wyjątkowa kula jest cięższa czy lżejsza, a jedynie odpowiedzieć, która z kul jest inna.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Rozwiąż zadanie 7)przy założeniu, że wiadomo, że wyjątkowa kula jest cięższa.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7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14282" y="1000108"/>
            <a:ext cx="7786710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 zwrotna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,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przeciwzwrotna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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,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 symetryczna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y,x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R,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x,y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 antysymetryczna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 &amp;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y,x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= y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 przechodnia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 &amp;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y,z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x,z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0"/>
            <a:ext cx="892971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Własności relacji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Niech   R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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 x 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oznacza  relację R  w zbiorze  S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42844" y="0"/>
            <a:ext cx="8286808" cy="40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Jeżeli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 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 x T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to	 R^ 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 x S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jest relacja odwrotną</a:t>
            </a:r>
          </a:p>
        </p:txBody>
      </p:sp>
      <p:sp>
        <p:nvSpPr>
          <p:cNvPr id="3" name="Prostokąt 2"/>
          <p:cNvSpPr/>
          <p:nvPr/>
        </p:nvSpPr>
        <p:spPr>
          <a:xfrm>
            <a:off x="0" y="1214422"/>
            <a:ext cx="8358246" cy="87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Niech będzie dany zbiór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 = {a, b, c, d}.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Zdefiniujmy relację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R = {(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a,a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b,b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lvl="0">
              <a:lnSpc>
                <a:spcPct val="150000"/>
              </a:lnSpc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c,c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d,d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)}.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Czy relacja ta jest zwrotna (tzn. czy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 )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?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4572008"/>
            <a:ext cx="885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Niech będzie dany zbiór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 = {a, b, c, d}.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Zdefiniujmy relację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R = {(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a,a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b,b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c,c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d,d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)}.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Czy relacja ta jest przechodnia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tzn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czy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 &amp; 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y,z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x,z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)?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0" y="3571876"/>
            <a:ext cx="8501122" cy="87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Niech będzie dany zbiór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 = {a, b, c, d}.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Zdefiniujmy relację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R = {(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b,c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a,a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)}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. Czy relacja ta jest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przeciwzwrotna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(tzn. czy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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)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?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0" y="64291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 2</a:t>
            </a:r>
          </a:p>
        </p:txBody>
      </p:sp>
      <p:sp>
        <p:nvSpPr>
          <p:cNvPr id="8" name="Prostokąt 7"/>
          <p:cNvSpPr/>
          <p:nvPr/>
        </p:nvSpPr>
        <p:spPr>
          <a:xfrm>
            <a:off x="0" y="242886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Niech będzie dany zbiór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 = {a, b, c, d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}. Zdefiniujmy relację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R = {(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b,a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c,c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d,c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c,d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)}.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Czy relacja ta jest symetryczna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x,y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 (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x,y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y,x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R)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?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5715016"/>
            <a:ext cx="9144000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Niech będzie dany zbiór X = {a, b, c, d}. Zdefiniujmy relację R = {(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b,c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c,d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d,a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)}. Czy relacja ta jest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przeciwsymetryczna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(tzn. czy                                          </a:t>
            </a:r>
            <a:r>
              <a:rPr lang="pl-PL" dirty="0" smtClean="0"/>
              <a:t>)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?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pl-PL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</a:t>
            </a:r>
            <a:r>
              <a: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pic>
        <p:nvPicPr>
          <p:cNvPr id="89090" name="Picture 2" descr="\forall_{x,y \in X}\; x\,\varrho\, y\implies \lnot(y\,\varrho\, x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7" y="6286520"/>
            <a:ext cx="2792576" cy="285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414338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Niech będzie dany zbiór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 = {a, b, c, d}.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Zdefiniujmy relację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R = {(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a,c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b,a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)}. 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Czy relacja ta jest spójna?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0" y="5143512"/>
            <a:ext cx="885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Niech będzie dany zbiór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 = {a, b, c, d}.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Zdefiniujmy relację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R = {(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 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b,a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),(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c,c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)}.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Czy relacja ta jest symetryczna?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0" y="2857496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Relacja jest spójna, jeżeli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857488" y="2857496"/>
            <a:ext cx="468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x,y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S, </a:t>
            </a:r>
            <a:r>
              <a:rPr lang="pl-PL" i="1" dirty="0" smtClean="0"/>
              <a:t>x</a:t>
            </a:r>
            <a:r>
              <a:rPr lang="pl-PL" dirty="0" smtClean="0"/>
              <a:t> ≠ </a:t>
            </a:r>
            <a:r>
              <a:rPr lang="pl-PL" i="1" dirty="0" smtClean="0"/>
              <a:t>y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y,x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 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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x,y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3571876"/>
            <a:ext cx="6781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Relacje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≤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są relacjami spójnymi w zbiorze liczb rzeczywistych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892971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Jeżeli dana relacja jest symetryczna, zwrotnia i przechodnia, to jest relacją</a:t>
            </a:r>
          </a:p>
          <a:p>
            <a:pPr>
              <a:lnSpc>
                <a:spcPct val="150000"/>
              </a:lnSpc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równoważności, na której definiujemy klasy abstrakcji.</a:t>
            </a:r>
            <a:endParaRPr lang="pl-P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0" y="100010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 3</a:t>
            </a:r>
          </a:p>
        </p:txBody>
      </p:sp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1500174"/>
            <a:ext cx="834715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Relacja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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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 x N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 R  b 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T = b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mod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T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jest relacją równoważności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generującą w zbiorze liczb naturalnych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klasę abstrakcji klasę – zbiór liczb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przystających modulo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(podzielnych przez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be z reszty).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a 40"/>
          <p:cNvGrpSpPr/>
          <p:nvPr/>
        </p:nvGrpSpPr>
        <p:grpSpPr>
          <a:xfrm>
            <a:off x="1428728" y="2571744"/>
            <a:ext cx="2143140" cy="1071570"/>
            <a:chOff x="1428728" y="2571744"/>
            <a:chExt cx="2143140" cy="1071570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1428728" y="2571744"/>
              <a:ext cx="321471" cy="4018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3250397" y="2571744"/>
              <a:ext cx="321471" cy="4018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2143108" y="3214686"/>
              <a:ext cx="357158" cy="357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28728" y="2571744"/>
              <a:ext cx="321471" cy="40183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000233" y="3241475"/>
              <a:ext cx="500066" cy="40183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3250397" y="2571744"/>
              <a:ext cx="321471" cy="40183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1643042" y="2571744"/>
              <a:ext cx="1714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 flipH="1">
              <a:off x="1750199" y="2705690"/>
              <a:ext cx="1500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1714480" y="2928934"/>
              <a:ext cx="428628" cy="357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60" name="Line 4"/>
            <p:cNvSpPr>
              <a:spLocks noChangeShapeType="1"/>
            </p:cNvSpPr>
            <p:nvPr/>
          </p:nvSpPr>
          <p:spPr bwMode="auto">
            <a:xfrm flipH="1" flipV="1">
              <a:off x="1571604" y="3000372"/>
              <a:ext cx="428628" cy="357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59" name="Line 3"/>
            <p:cNvSpPr>
              <a:spLocks noChangeShapeType="1"/>
            </p:cNvSpPr>
            <p:nvPr/>
          </p:nvSpPr>
          <p:spPr bwMode="auto">
            <a:xfrm flipH="1">
              <a:off x="2500298" y="2973583"/>
              <a:ext cx="857256" cy="401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58" name="Line 2"/>
            <p:cNvSpPr>
              <a:spLocks noChangeShapeType="1"/>
            </p:cNvSpPr>
            <p:nvPr/>
          </p:nvSpPr>
          <p:spPr bwMode="auto">
            <a:xfrm flipV="1">
              <a:off x="2393141" y="2839637"/>
              <a:ext cx="857256" cy="401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285852" y="5000636"/>
            <a:ext cx="2786082" cy="1285884"/>
            <a:chOff x="6097" y="14017"/>
            <a:chExt cx="3600" cy="1440"/>
          </a:xfrm>
        </p:grpSpPr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6097" y="140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9157" y="14017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7357" y="14917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076" name="Oval 20"/>
            <p:cNvSpPr>
              <a:spLocks noChangeArrowheads="1"/>
            </p:cNvSpPr>
            <p:nvPr/>
          </p:nvSpPr>
          <p:spPr bwMode="auto">
            <a:xfrm>
              <a:off x="6097" y="14017"/>
              <a:ext cx="540" cy="5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>
              <a:off x="7357" y="14917"/>
              <a:ext cx="540" cy="5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74" name="Oval 18"/>
            <p:cNvSpPr>
              <a:spLocks noChangeArrowheads="1"/>
            </p:cNvSpPr>
            <p:nvPr/>
          </p:nvSpPr>
          <p:spPr bwMode="auto">
            <a:xfrm>
              <a:off x="9157" y="14017"/>
              <a:ext cx="540" cy="5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H="1">
              <a:off x="6637" y="14197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>
              <a:off x="7897" y="14377"/>
              <a:ext cx="126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6637" y="14377"/>
              <a:ext cx="72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2143108" y="4429132"/>
            <a:ext cx="44291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= {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a,b,c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	R’ = {(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c.b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a,c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)} 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0" y="0"/>
            <a:ext cx="9144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 R A F 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graficzne reprezentacje relacji.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Graf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 = (S, 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gdzie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zbiór wierzchołków,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relacja łącząca elementy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Przykład 4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2698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n-US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G = (S, R</a:t>
            </a:r>
            <a:r>
              <a:rPr lang="en-U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;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 = {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a,b,c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}	;R = {(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b,a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b,c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c.b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c,a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a,c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)}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714348" y="442913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G = (S, R</a:t>
            </a: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’</a:t>
            </a:r>
            <a:r>
              <a:rPr lang="en-US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; </a:t>
            </a:r>
            <a:endParaRPr lang="pl-PL" dirty="0"/>
          </a:p>
        </p:txBody>
      </p:sp>
      <p:sp>
        <p:nvSpPr>
          <p:cNvPr id="39" name="Symbol zastępczy numeru slajdu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2" name="Prostokąt 41"/>
          <p:cNvSpPr/>
          <p:nvPr/>
        </p:nvSpPr>
        <p:spPr>
          <a:xfrm>
            <a:off x="4000496" y="271462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Graf skierowany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4000496" y="5572140"/>
            <a:ext cx="5143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Graf nieskierowany – krawędzie odwzorowują</a:t>
            </a:r>
          </a:p>
          <a:p>
            <a:r>
              <a:rPr lang="pl-PL" dirty="0" smtClean="0">
                <a:latin typeface="Arial" pitchFamily="34" charset="0"/>
                <a:cs typeface="Arial" pitchFamily="34" charset="0"/>
              </a:rPr>
              <a:t>                                            relację symetryczną. 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REPREZENTACJE  MACIERZOWE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2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Macierz sąsiedztwa 	A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(n x n)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		</a:t>
            </a:r>
          </a:p>
          <a:p>
            <a:pPr lvl="2" indent="44926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2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Macierz incydencji  	M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(n x m) 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grafu o  n  wierzchołkach i  m  krawędziach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i,j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liczba krawędzi łączących wierzchołek  „i”  z wierzchołkiem „j”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i,j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 jeśli i-ty wierzchołek jest incydenty z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j-tą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krawędzią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4000504"/>
            <a:ext cx="2857488" cy="1957390"/>
            <a:chOff x="1057" y="3205"/>
            <a:chExt cx="3960" cy="2520"/>
          </a:xfrm>
        </p:grpSpPr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1417" y="5185"/>
              <a:ext cx="36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3                  b             4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1777" y="3205"/>
              <a:ext cx="28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          a                    2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1057" y="4285"/>
              <a:ext cx="37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c               d                  e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1957" y="3745"/>
              <a:ext cx="2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4297" y="3745"/>
              <a:ext cx="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9396" name="Line 4"/>
            <p:cNvSpPr>
              <a:spLocks noChangeShapeType="1"/>
            </p:cNvSpPr>
            <p:nvPr/>
          </p:nvSpPr>
          <p:spPr bwMode="auto">
            <a:xfrm flipH="1">
              <a:off x="1957" y="5185"/>
              <a:ext cx="23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9395" name="Line 3"/>
            <p:cNvSpPr>
              <a:spLocks noChangeShapeType="1"/>
            </p:cNvSpPr>
            <p:nvPr/>
          </p:nvSpPr>
          <p:spPr bwMode="auto">
            <a:xfrm>
              <a:off x="1957" y="3745"/>
              <a:ext cx="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9394" name="Line 2"/>
            <p:cNvSpPr>
              <a:spLocks noChangeShapeType="1"/>
            </p:cNvSpPr>
            <p:nvPr/>
          </p:nvSpPr>
          <p:spPr bwMode="auto">
            <a:xfrm flipH="1">
              <a:off x="1957" y="3745"/>
              <a:ext cx="234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2928934"/>
            <a:ext cx="4714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pl-PL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i,j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0 w przeciwnym wypadku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143504" y="3429001"/>
            <a:ext cx="400049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       2	           3	           4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1142976" y="3714752"/>
            <a:ext cx="77867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0         1     	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	 0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        0    	 1  	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A    =     	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 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	 0    	 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0         1       	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	 0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Łącznik prosty 18"/>
          <p:cNvCxnSpPr/>
          <p:nvPr/>
        </p:nvCxnSpPr>
        <p:spPr>
          <a:xfrm rot="5400000">
            <a:off x="5572926" y="4285462"/>
            <a:ext cx="999338" cy="7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rot="5400000">
            <a:off x="8287570" y="4214024"/>
            <a:ext cx="999338" cy="7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714876" y="5072074"/>
            <a:ext cx="471487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a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	   c</a:t>
            </a:r>
            <a:r>
              <a:rPr kumimoji="0" lang="pl-PL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      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-214346" y="5429264"/>
            <a:ext cx="9144064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1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0       1          0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1        0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1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M    =     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3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0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0       1        0         </a:t>
            </a:r>
            <a:r>
              <a:rPr kumimoji="0" lang="pl-PL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1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6" name="Łącznik prosty 25"/>
          <p:cNvCxnSpPr/>
          <p:nvPr/>
        </p:nvCxnSpPr>
        <p:spPr>
          <a:xfrm rot="5400000">
            <a:off x="5287174" y="5999974"/>
            <a:ext cx="999338" cy="7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rot="5400000">
            <a:off x="7573190" y="5928536"/>
            <a:ext cx="999338" cy="7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numeru slajd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0" y="0"/>
            <a:ext cx="9144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Modelowanie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Problem mostów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królewieckich         (1736) Leonard Euler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0" y="1142984"/>
            <a:ext cx="87154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Przejść przez każdy z mostów dokładnie jeden raz i powrócić do punktu wyjściowego.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6" name="Grupa 55"/>
          <p:cNvGrpSpPr/>
          <p:nvPr/>
        </p:nvGrpSpPr>
        <p:grpSpPr>
          <a:xfrm>
            <a:off x="571472" y="4180344"/>
            <a:ext cx="7929618" cy="2677656"/>
            <a:chOff x="500034" y="3571876"/>
            <a:chExt cx="7929618" cy="2677656"/>
          </a:xfrm>
        </p:grpSpPr>
        <p:grpSp>
          <p:nvGrpSpPr>
            <p:cNvPr id="2" name="Group 52"/>
            <p:cNvGrpSpPr>
              <a:grpSpLocks/>
            </p:cNvGrpSpPr>
            <p:nvPr/>
          </p:nvGrpSpPr>
          <p:grpSpPr bwMode="auto">
            <a:xfrm>
              <a:off x="5072066" y="3714752"/>
              <a:ext cx="2486028" cy="1985966"/>
              <a:chOff x="2857" y="12937"/>
              <a:chExt cx="3240" cy="2340"/>
            </a:xfrm>
          </p:grpSpPr>
          <p:sp>
            <p:nvSpPr>
              <p:cNvPr id="46133" name="Line 53"/>
              <p:cNvSpPr>
                <a:spLocks noChangeShapeType="1"/>
              </p:cNvSpPr>
              <p:nvPr/>
            </p:nvSpPr>
            <p:spPr bwMode="auto">
              <a:xfrm flipH="1">
                <a:off x="2857" y="12937"/>
                <a:ext cx="144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34" name="Line 54"/>
              <p:cNvSpPr>
                <a:spLocks noChangeShapeType="1"/>
              </p:cNvSpPr>
              <p:nvPr/>
            </p:nvSpPr>
            <p:spPr bwMode="auto">
              <a:xfrm>
                <a:off x="4297" y="12937"/>
                <a:ext cx="180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35" name="Line 55"/>
              <p:cNvSpPr>
                <a:spLocks noChangeShapeType="1"/>
              </p:cNvSpPr>
              <p:nvPr/>
            </p:nvSpPr>
            <p:spPr bwMode="auto">
              <a:xfrm>
                <a:off x="2857" y="13837"/>
                <a:ext cx="3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36" name="Rectangle 56"/>
              <p:cNvSpPr>
                <a:spLocks noChangeArrowheads="1"/>
              </p:cNvSpPr>
              <p:nvPr/>
            </p:nvSpPr>
            <p:spPr bwMode="auto">
              <a:xfrm>
                <a:off x="2857" y="13837"/>
                <a:ext cx="3240" cy="14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37" name="Line 57"/>
              <p:cNvSpPr>
                <a:spLocks noChangeShapeType="1"/>
              </p:cNvSpPr>
              <p:nvPr/>
            </p:nvSpPr>
            <p:spPr bwMode="auto">
              <a:xfrm>
                <a:off x="2857" y="13837"/>
                <a:ext cx="3240" cy="14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38" name="Line 58"/>
              <p:cNvSpPr>
                <a:spLocks noChangeShapeType="1"/>
              </p:cNvSpPr>
              <p:nvPr/>
            </p:nvSpPr>
            <p:spPr bwMode="auto">
              <a:xfrm flipH="1">
                <a:off x="2857" y="13837"/>
                <a:ext cx="3240" cy="14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46124" name="Rectangle 44"/>
            <p:cNvSpPr>
              <a:spLocks noChangeArrowheads="1"/>
            </p:cNvSpPr>
            <p:nvPr/>
          </p:nvSpPr>
          <p:spPr bwMode="auto">
            <a:xfrm>
              <a:off x="500034" y="3571876"/>
              <a:ext cx="7929618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					  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					    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6		7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							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						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2				  		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3				</a:t>
              </a:r>
              <a:r>
                <a:rPr kumimoji="0" lang="pl-PL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1                                                      8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				       	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				                      3                                       5		   	  			    	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						4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								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642910" y="3786190"/>
              <a:ext cx="2057400" cy="2071702"/>
              <a:chOff x="2857" y="12937"/>
              <a:chExt cx="3240" cy="2340"/>
            </a:xfrm>
          </p:grpSpPr>
          <p:sp>
            <p:nvSpPr>
              <p:cNvPr id="46126" name="Line 46"/>
              <p:cNvSpPr>
                <a:spLocks noChangeShapeType="1"/>
              </p:cNvSpPr>
              <p:nvPr/>
            </p:nvSpPr>
            <p:spPr bwMode="auto">
              <a:xfrm flipH="1">
                <a:off x="2857" y="12937"/>
                <a:ext cx="144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27" name="Line 47"/>
              <p:cNvSpPr>
                <a:spLocks noChangeShapeType="1"/>
              </p:cNvSpPr>
              <p:nvPr/>
            </p:nvSpPr>
            <p:spPr bwMode="auto">
              <a:xfrm>
                <a:off x="4297" y="12937"/>
                <a:ext cx="180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28" name="Line 48"/>
              <p:cNvSpPr>
                <a:spLocks noChangeShapeType="1"/>
              </p:cNvSpPr>
              <p:nvPr/>
            </p:nvSpPr>
            <p:spPr bwMode="auto">
              <a:xfrm>
                <a:off x="2857" y="13837"/>
                <a:ext cx="3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29" name="Rectangle 49"/>
              <p:cNvSpPr>
                <a:spLocks noChangeArrowheads="1"/>
              </p:cNvSpPr>
              <p:nvPr/>
            </p:nvSpPr>
            <p:spPr bwMode="auto">
              <a:xfrm>
                <a:off x="2857" y="13837"/>
                <a:ext cx="3240" cy="14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30" name="Line 50"/>
              <p:cNvSpPr>
                <a:spLocks noChangeShapeType="1"/>
              </p:cNvSpPr>
              <p:nvPr/>
            </p:nvSpPr>
            <p:spPr bwMode="auto">
              <a:xfrm>
                <a:off x="2857" y="13837"/>
                <a:ext cx="3240" cy="14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131" name="Line 51"/>
              <p:cNvSpPr>
                <a:spLocks noChangeShapeType="1"/>
              </p:cNvSpPr>
              <p:nvPr/>
            </p:nvSpPr>
            <p:spPr bwMode="auto">
              <a:xfrm flipH="1">
                <a:off x="2857" y="13837"/>
                <a:ext cx="3240" cy="14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</p:grpSp>
      <p:grpSp>
        <p:nvGrpSpPr>
          <p:cNvPr id="54" name="Grupa 53"/>
          <p:cNvGrpSpPr/>
          <p:nvPr/>
        </p:nvGrpSpPr>
        <p:grpSpPr>
          <a:xfrm>
            <a:off x="500034" y="1714488"/>
            <a:ext cx="7786742" cy="2257428"/>
            <a:chOff x="714348" y="714356"/>
            <a:chExt cx="7786742" cy="2257428"/>
          </a:xfrm>
        </p:grpSpPr>
        <p:grpSp>
          <p:nvGrpSpPr>
            <p:cNvPr id="3" name="Grupa 55"/>
            <p:cNvGrpSpPr/>
            <p:nvPr/>
          </p:nvGrpSpPr>
          <p:grpSpPr>
            <a:xfrm>
              <a:off x="6143636" y="928670"/>
              <a:ext cx="1687751" cy="1643074"/>
              <a:chOff x="6043623" y="928670"/>
              <a:chExt cx="1687751" cy="1643074"/>
            </a:xfrm>
          </p:grpSpPr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 flipH="1">
                <a:off x="6072197" y="928670"/>
                <a:ext cx="1071570" cy="8001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090" name="Line 10"/>
              <p:cNvSpPr>
                <a:spLocks noChangeShapeType="1"/>
              </p:cNvSpPr>
              <p:nvPr/>
            </p:nvSpPr>
            <p:spPr bwMode="auto">
              <a:xfrm>
                <a:off x="7133376" y="942956"/>
                <a:ext cx="597998" cy="8001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089" name="Line 9"/>
              <p:cNvSpPr>
                <a:spLocks noChangeShapeType="1"/>
              </p:cNvSpPr>
              <p:nvPr/>
            </p:nvSpPr>
            <p:spPr bwMode="auto">
              <a:xfrm>
                <a:off x="6043623" y="1743056"/>
                <a:ext cx="1100145" cy="8286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088" name="Line 8"/>
              <p:cNvSpPr>
                <a:spLocks noChangeShapeType="1"/>
              </p:cNvSpPr>
              <p:nvPr/>
            </p:nvSpPr>
            <p:spPr bwMode="auto">
              <a:xfrm flipH="1">
                <a:off x="7133375" y="1743056"/>
                <a:ext cx="597998" cy="8001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auto">
              <a:xfrm>
                <a:off x="6043623" y="942956"/>
                <a:ext cx="957269" cy="1600200"/>
              </a:xfrm>
              <a:prstGeom prst="moon">
                <a:avLst>
                  <a:gd name="adj" fmla="val 1606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7358082" y="714356"/>
              <a:ext cx="491493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8009597" y="1628756"/>
              <a:ext cx="491493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5715009" y="1571612"/>
              <a:ext cx="285752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082" name="Text Box 2"/>
            <p:cNvSpPr txBox="1">
              <a:spLocks noChangeArrowheads="1"/>
            </p:cNvSpPr>
            <p:nvPr/>
          </p:nvSpPr>
          <p:spPr bwMode="auto">
            <a:xfrm>
              <a:off x="7358082" y="2428868"/>
              <a:ext cx="36862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714348" y="1142984"/>
              <a:ext cx="4229100" cy="1828800"/>
              <a:chOff x="2677" y="5197"/>
              <a:chExt cx="6660" cy="2880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2677" y="5197"/>
                <a:ext cx="6660" cy="2340"/>
                <a:chOff x="2677" y="5197"/>
                <a:chExt cx="6660" cy="2340"/>
              </a:xfrm>
            </p:grpSpPr>
            <p:sp>
              <p:nvSpPr>
                <p:cNvPr id="46113" name="Rectangle 33"/>
                <p:cNvSpPr>
                  <a:spLocks noChangeArrowheads="1"/>
                </p:cNvSpPr>
                <p:nvPr/>
              </p:nvSpPr>
              <p:spPr bwMode="auto">
                <a:xfrm>
                  <a:off x="4117" y="5917"/>
                  <a:ext cx="2340" cy="90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12" name="Rectangle 32"/>
                <p:cNvSpPr>
                  <a:spLocks noChangeArrowheads="1"/>
                </p:cNvSpPr>
                <p:nvPr/>
              </p:nvSpPr>
              <p:spPr bwMode="auto">
                <a:xfrm>
                  <a:off x="6817" y="5917"/>
                  <a:ext cx="1080" cy="90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77" y="5557"/>
                  <a:ext cx="4860" cy="162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10" name="Line 30"/>
                <p:cNvSpPr>
                  <a:spLocks noChangeShapeType="1"/>
                </p:cNvSpPr>
                <p:nvPr/>
              </p:nvSpPr>
              <p:spPr bwMode="auto">
                <a:xfrm>
                  <a:off x="2677" y="6097"/>
                  <a:ext cx="9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9" name="Line 29"/>
                <p:cNvSpPr>
                  <a:spLocks noChangeShapeType="1"/>
                </p:cNvSpPr>
                <p:nvPr/>
              </p:nvSpPr>
              <p:spPr bwMode="auto">
                <a:xfrm>
                  <a:off x="8437" y="6097"/>
                  <a:ext cx="9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8" name="Line 28"/>
                <p:cNvSpPr>
                  <a:spLocks noChangeShapeType="1"/>
                </p:cNvSpPr>
                <p:nvPr/>
              </p:nvSpPr>
              <p:spPr bwMode="auto">
                <a:xfrm>
                  <a:off x="2677" y="6637"/>
                  <a:ext cx="9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7" name="Line 27"/>
                <p:cNvSpPr>
                  <a:spLocks noChangeShapeType="1"/>
                </p:cNvSpPr>
                <p:nvPr/>
              </p:nvSpPr>
              <p:spPr bwMode="auto">
                <a:xfrm>
                  <a:off x="8437" y="6637"/>
                  <a:ext cx="9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6" name="Rectangle 26"/>
                <p:cNvSpPr>
                  <a:spLocks noChangeArrowheads="1"/>
                </p:cNvSpPr>
                <p:nvPr/>
              </p:nvSpPr>
              <p:spPr bwMode="auto">
                <a:xfrm>
                  <a:off x="4297" y="5197"/>
                  <a:ext cx="180" cy="90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5737" y="5197"/>
                  <a:ext cx="180" cy="90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177" y="6637"/>
                  <a:ext cx="180" cy="90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5737" y="6637"/>
                  <a:ext cx="180" cy="90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2" name="Rectangle 22"/>
                <p:cNvSpPr>
                  <a:spLocks noChangeArrowheads="1"/>
                </p:cNvSpPr>
                <p:nvPr/>
              </p:nvSpPr>
              <p:spPr bwMode="auto">
                <a:xfrm>
                  <a:off x="4477" y="6637"/>
                  <a:ext cx="180" cy="90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1" name="Rectangle 21"/>
                <p:cNvSpPr>
                  <a:spLocks noChangeArrowheads="1"/>
                </p:cNvSpPr>
                <p:nvPr/>
              </p:nvSpPr>
              <p:spPr bwMode="auto">
                <a:xfrm>
                  <a:off x="7177" y="5197"/>
                  <a:ext cx="180" cy="90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100" name="Rectangle 20"/>
                <p:cNvSpPr>
                  <a:spLocks noChangeArrowheads="1"/>
                </p:cNvSpPr>
                <p:nvPr/>
              </p:nvSpPr>
              <p:spPr bwMode="auto">
                <a:xfrm>
                  <a:off x="6277" y="6277"/>
                  <a:ext cx="720" cy="18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3397" y="6097"/>
                  <a:ext cx="3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6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8257" y="6097"/>
                  <a:ext cx="3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sp>
            <p:nvSpPr>
              <p:cNvPr id="46096" name="Text Box 16"/>
              <p:cNvSpPr txBox="1">
                <a:spLocks noChangeArrowheads="1"/>
              </p:cNvSpPr>
              <p:nvPr/>
            </p:nvSpPr>
            <p:spPr bwMode="auto">
              <a:xfrm>
                <a:off x="5017" y="6097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</a:t>
                </a: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6095" name="Text Box 15"/>
              <p:cNvSpPr txBox="1">
                <a:spLocks noChangeArrowheads="1"/>
              </p:cNvSpPr>
              <p:nvPr/>
            </p:nvSpPr>
            <p:spPr bwMode="auto">
              <a:xfrm>
                <a:off x="6997" y="6097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D</a:t>
                </a: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6094" name="Text Box 14"/>
              <p:cNvSpPr txBox="1">
                <a:spLocks noChangeArrowheads="1"/>
              </p:cNvSpPr>
              <p:nvPr/>
            </p:nvSpPr>
            <p:spPr bwMode="auto">
              <a:xfrm>
                <a:off x="6277" y="7537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B</a:t>
                </a: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2857488" y="928670"/>
              <a:ext cx="4572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alpha val="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5" name="Łącznik prosty 54"/>
            <p:cNvCxnSpPr>
              <a:stCxn id="46087" idx="3"/>
              <a:endCxn id="46088" idx="0"/>
            </p:cNvCxnSpPr>
            <p:nvPr/>
          </p:nvCxnSpPr>
          <p:spPr>
            <a:xfrm>
              <a:off x="6159010" y="1743056"/>
              <a:ext cx="167237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ymbol zastępczy numeru slajdu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57" name="Prostokąt 56"/>
          <p:cNvSpPr/>
          <p:nvPr/>
        </p:nvSpPr>
        <p:spPr>
          <a:xfrm>
            <a:off x="0" y="4000504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Inny problem tej samej klasy:</a:t>
            </a:r>
            <a:endParaRPr lang="pl-PL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2957</Words>
  <Application>Microsoft Office PowerPoint</Application>
  <PresentationFormat>Pokaz na ekranie (4:3)</PresentationFormat>
  <Paragraphs>730</Paragraphs>
  <Slides>37</Slides>
  <Notes>3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Times New Roman</vt:lpstr>
      <vt:lpstr>Motyw pakietu Office</vt:lpstr>
      <vt:lpstr>Visio.Drawing.11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MATEMATYKA DYSKRETNA 2009/2010</dc:title>
  <dc:creator>zb</dc:creator>
  <cp:lastModifiedBy>Banaszak</cp:lastModifiedBy>
  <cp:revision>510</cp:revision>
  <dcterms:created xsi:type="dcterms:W3CDTF">2009-10-04T14:37:33Z</dcterms:created>
  <dcterms:modified xsi:type="dcterms:W3CDTF">2020-11-23T14:55:40Z</dcterms:modified>
</cp:coreProperties>
</file>