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744" r:id="rId1"/>
  </p:sldMasterIdLst>
  <p:notesMasterIdLst>
    <p:notesMasterId r:id="rId33"/>
  </p:notesMasterIdLst>
  <p:sldIdLst>
    <p:sldId id="256" r:id="rId2"/>
    <p:sldId id="365" r:id="rId3"/>
    <p:sldId id="377" r:id="rId4"/>
    <p:sldId id="367" r:id="rId5"/>
    <p:sldId id="366" r:id="rId6"/>
    <p:sldId id="379" r:id="rId7"/>
    <p:sldId id="380" r:id="rId8"/>
    <p:sldId id="381" r:id="rId9"/>
    <p:sldId id="257" r:id="rId10"/>
    <p:sldId id="371" r:id="rId11"/>
    <p:sldId id="368" r:id="rId12"/>
    <p:sldId id="258" r:id="rId13"/>
    <p:sldId id="372" r:id="rId14"/>
    <p:sldId id="373" r:id="rId15"/>
    <p:sldId id="259" r:id="rId16"/>
    <p:sldId id="374" r:id="rId17"/>
    <p:sldId id="260" r:id="rId18"/>
    <p:sldId id="261" r:id="rId19"/>
    <p:sldId id="262" r:id="rId20"/>
    <p:sldId id="376" r:id="rId21"/>
    <p:sldId id="263" r:id="rId22"/>
    <p:sldId id="264" r:id="rId23"/>
    <p:sldId id="265" r:id="rId24"/>
    <p:sldId id="266" r:id="rId25"/>
    <p:sldId id="375" r:id="rId26"/>
    <p:sldId id="267" r:id="rId27"/>
    <p:sldId id="268" r:id="rId28"/>
    <p:sldId id="370" r:id="rId29"/>
    <p:sldId id="378" r:id="rId30"/>
    <p:sldId id="269" r:id="rId31"/>
    <p:sldId id="270" r:id="rId3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5" autoAdjust="0"/>
    <p:restoredTop sz="86432" autoAdjust="0"/>
  </p:normalViewPr>
  <p:slideViewPr>
    <p:cSldViewPr>
      <p:cViewPr varScale="1">
        <p:scale>
          <a:sx n="66" d="100"/>
          <a:sy n="66" d="100"/>
        </p:scale>
        <p:origin x="9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6EFF6-9124-4B51-8BD2-D1338FAD903F}" type="datetimeFigureOut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0151-9987-4A35-9736-546344C5BD4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0151-9987-4A35-9736-546344C5BD44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0151-9987-4A35-9736-546344C5BD44}" type="slidenum">
              <a:rPr lang="pl-PL" smtClean="0"/>
              <a:pPr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31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805E-BF9F-4716-8BE3-B0907D6D0571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475E-3DDA-48CD-B20A-2F3229CC8AB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AEF5-5D61-4CC0-B438-E508564BAAA5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753E-B2E3-4C1F-9702-F98494BB78C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7767-A358-499E-AA68-E20956F1B154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1ED-6928-43B1-9AB2-FD9AC2985DD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EB4B-7695-4513-B31A-0F22D1939D69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0F52-9A6A-474A-9E67-9B0A35067360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4814-E47D-4575-83DB-6BD32A0CBBF3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5FAB-3BA7-48B0-B7E1-369E4017DACC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8F31-301F-4AE7-BCBF-168107780C67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F75A-C9C4-4C8F-BAE1-BB597B80C2FA}" type="datetime1">
              <a:rPr lang="pl-PL" smtClean="0"/>
              <a:pPr/>
              <a:t>02.10.2022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A632-81D4-4905-9A1D-31ABFC010F5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7772400" cy="2376264"/>
          </a:xfrm>
        </p:spPr>
        <p:txBody>
          <a:bodyPr>
            <a:normAutofit fontScale="90000"/>
          </a:bodyPr>
          <a:lstStyle/>
          <a:p>
            <a:r>
              <a:rPr lang="pl-PL" sz="4900" b="1" dirty="0" smtClean="0">
                <a:latin typeface="Arial" pitchFamily="34" charset="0"/>
                <a:cs typeface="Arial" pitchFamily="34" charset="0"/>
              </a:rPr>
              <a:t>Teoretyczne Podstawy Informatyki</a:t>
            </a:r>
            <a:r>
              <a:rPr lang="pl-PL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pl-PL" b="1" dirty="0" smtClean="0">
                <a:latin typeface="Arial" pitchFamily="34" charset="0"/>
                <a:cs typeface="Arial" pitchFamily="34" charset="0"/>
              </a:rPr>
            </a:br>
            <a:r>
              <a:rPr lang="pl-PL" b="1" dirty="0">
                <a:latin typeface="Arial" pitchFamily="34" charset="0"/>
                <a:cs typeface="Arial" pitchFamily="34" charset="0"/>
              </a:rPr>
              <a:t/>
            </a:r>
            <a:br>
              <a:rPr lang="pl-PL" b="1" dirty="0">
                <a:latin typeface="Arial" pitchFamily="34" charset="0"/>
                <a:cs typeface="Arial" pitchFamily="34" charset="0"/>
              </a:rPr>
            </a:br>
            <a:r>
              <a:rPr lang="pl-PL" b="1" dirty="0" smtClean="0">
                <a:latin typeface="Arial" pitchFamily="34" charset="0"/>
                <a:cs typeface="Arial" pitchFamily="34" charset="0"/>
              </a:rPr>
              <a:t>2022/23</a:t>
            </a:r>
            <a:br>
              <a:rPr lang="pl-PL" b="1" dirty="0" smtClean="0">
                <a:latin typeface="Arial" pitchFamily="34" charset="0"/>
                <a:cs typeface="Arial" pitchFamily="34" charset="0"/>
              </a:rPr>
            </a:br>
            <a:endParaRPr lang="pl-PL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/>
          <a:p>
            <a:endParaRPr lang="pl-PL" dirty="0" smtClean="0">
              <a:solidFill>
                <a:schemeClr val="tx1"/>
              </a:solidFill>
            </a:endParaRPr>
          </a:p>
          <a:p>
            <a:r>
              <a:rPr lang="pl-PL" dirty="0" smtClean="0">
                <a:solidFill>
                  <a:schemeClr val="tx1"/>
                </a:solidFill>
              </a:rPr>
              <a:t>Zbigniew Banaszak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-108520" y="219417"/>
            <a:ext cx="9396536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ALGORYTM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źródłosłów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Abu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Jafar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Mukhammad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ibin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Musa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al-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Kwarizmi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Mukhammad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ojciec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Jafar’a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syn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Moses’a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Kwarizmiani</a:t>
            </a: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026" name="Picture 2" descr="al-khwarizmi-bi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7" y="1556792"/>
            <a:ext cx="8352928" cy="580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26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208897" name="Rectangle 1"/>
          <p:cNvSpPr>
            <a:spLocks noChangeArrowheads="1"/>
          </p:cNvSpPr>
          <p:nvPr/>
        </p:nvSpPr>
        <p:spPr bwMode="auto">
          <a:xfrm>
            <a:off x="0" y="-422119"/>
            <a:ext cx="9071992" cy="746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ALGEBRA 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– źródłosłów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Abu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Jafar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Mukhammad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ibin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Musa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pl-PL" sz="2400" b="1" dirty="0">
                <a:latin typeface="Arial" pitchFamily="34" charset="0"/>
                <a:cs typeface="Arial" pitchFamily="34" charset="0"/>
              </a:rPr>
              <a:t>al-</a:t>
            </a:r>
            <a:r>
              <a:rPr lang="pl-PL" sz="2400" b="1" dirty="0" err="1">
                <a:latin typeface="Arial" pitchFamily="34" charset="0"/>
                <a:cs typeface="Arial" pitchFamily="34" charset="0"/>
              </a:rPr>
              <a:t>Kwarizmi</a:t>
            </a:r>
            <a:r>
              <a:rPr lang="pl-P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pl-PL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(780-850)</a:t>
            </a:r>
            <a:endParaRPr kumimoji="0" lang="pl-PL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b="1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“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Kitab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al-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jabr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wal-muqabala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	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pl-PL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źródło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„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Fihrist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” – An-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Nadin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(987)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(The book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Aljabar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Almuqaba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The book of Restoring and Equating)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</a:t>
            </a:r>
            <a:r>
              <a:rPr kumimoji="0" lang="pl-PL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Księga rekonstrukcji i bilansu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dirty="0"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 + 2 + 4 + ...+ 2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63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(((16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4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18 446 744  073 709 551 615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Obraz znaleziony dla: kitab al-jabr wal-muqaba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520279" cy="18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32656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8554" y="584388"/>
            <a:ext cx="8815446" cy="6273611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Algorytm –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przepis postępowania, w sposób automatyczny prowadzący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rozwiązania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określonego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zadania</a:t>
            </a:r>
            <a:endParaRPr lang="pl-PL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lgorytm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- zestaw czynności służących wykonaniu jakiegoś zadania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Algorytm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opisuje krok po kroku rozwiązanie jakiegoś problemu lub osiągnięcie wyznaczonego celu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Algorytm 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- zapisany formalnie ciąg operacji prowadzący do rozwiązania danego problemu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Algorytmem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nazywamy pewien skończony ciąg czynności, przekształcający </a:t>
            </a:r>
            <a:r>
              <a:rPr lang="pl-P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dane wejściowe w wynik końcowy.</a:t>
            </a:r>
          </a:p>
          <a:p>
            <a:pPr marL="0" indent="0">
              <a:buNone/>
            </a:pPr>
            <a:endParaRPr lang="pl-P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Algorytm</a:t>
            </a: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 to skończony, uporządkowany ciąg jasno zdefiniowanych czynności, koniecznych do wykonania pewnego rodzaju zadań. Algorytm ma przeprowadzić system od pewnego stanu początkowego do pożądanego stanu końcowego. Przepis przetworzenia w skończonym czasie danych wejściowych na oczekiwane dane wynikowe.</a:t>
            </a:r>
          </a:p>
          <a:p>
            <a:pPr marL="0" indent="0">
              <a:buNone/>
            </a:pPr>
            <a:endParaRPr lang="pl-PL" sz="260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071546"/>
            <a:ext cx="8572560" cy="5214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800" dirty="0">
                <a:solidFill>
                  <a:srgbClr val="FF0000"/>
                </a:solidFill>
              </a:rPr>
              <a:t>Zakłada się, ze pewne pierwotne instrukcje tego przepisu są wykonalne, </a:t>
            </a:r>
            <a:r>
              <a:rPr lang="pl-PL" sz="2800" dirty="0" smtClean="0">
                <a:solidFill>
                  <a:srgbClr val="FF0000"/>
                </a:solidFill>
              </a:rPr>
              <a:t>to </a:t>
            </a:r>
            <a:r>
              <a:rPr lang="pl-PL" sz="2800" dirty="0">
                <a:solidFill>
                  <a:srgbClr val="FF0000"/>
                </a:solidFill>
              </a:rPr>
              <a:t>znaczy, że są one zdefiniowane i w algorytmie nie musi się ich </a:t>
            </a:r>
            <a:r>
              <a:rPr lang="pl-PL" sz="2800" dirty="0" smtClean="0">
                <a:solidFill>
                  <a:srgbClr val="FF0000"/>
                </a:solidFill>
              </a:rPr>
              <a:t>definiować</a:t>
            </a:r>
            <a:r>
              <a:rPr lang="pl-PL" sz="2800" dirty="0">
                <a:solidFill>
                  <a:srgbClr val="FF0000"/>
                </a:solidFill>
              </a:rPr>
              <a:t>, ale można ich używać</a:t>
            </a:r>
            <a:endParaRPr lang="pl-PL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l-PL" sz="2600" dirty="0" smtClean="0"/>
          </a:p>
          <a:p>
            <a:pPr marL="0" indent="0">
              <a:buNone/>
            </a:pPr>
            <a:r>
              <a:rPr lang="pl-PL" sz="2600" b="1" dirty="0" smtClean="0"/>
              <a:t>Przykład</a:t>
            </a:r>
          </a:p>
          <a:p>
            <a:pPr marL="0" indent="0">
              <a:buNone/>
            </a:pPr>
            <a:r>
              <a:rPr lang="pl-PL" sz="2600" dirty="0" smtClean="0"/>
              <a:t>Mnożenie dwóch liczb naturalnych zapisanych w układzie dziesiętnym zakłada znajomość tabliczek dodawania i mnożenia cyfr dziesiętnych.</a:t>
            </a:r>
          </a:p>
          <a:p>
            <a:pPr marL="0" indent="0">
              <a:buNone/>
            </a:pPr>
            <a:endParaRPr lang="pl-PL" sz="2600" dirty="0"/>
          </a:p>
          <a:p>
            <a:pPr marL="0" indent="0">
              <a:buNone/>
            </a:pPr>
            <a:r>
              <a:rPr lang="pl-PL" sz="2800" b="1" dirty="0" smtClean="0"/>
              <a:t>Jak chodzi stonoga?</a:t>
            </a:r>
            <a:endParaRPr lang="pl-PL" sz="28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1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8554" y="843168"/>
            <a:ext cx="8572560" cy="5214974"/>
          </a:xfrm>
        </p:spPr>
        <p:txBody>
          <a:bodyPr>
            <a:noAutofit/>
          </a:bodyPr>
          <a:lstStyle/>
          <a:p>
            <a:pPr lvl="0">
              <a:buFont typeface="+mj-lt"/>
              <a:buAutoNum type="arabicPeriod"/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wyciśnij niewielką ilość pasty na szczoteczkę,</a:t>
            </a:r>
          </a:p>
          <a:p>
            <a:pPr lvl="0">
              <a:buFont typeface="+mj-lt"/>
              <a:buAutoNum type="arabicPeriod"/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przez 2 minuty szczotkuj zęby,</a:t>
            </a:r>
          </a:p>
          <a:p>
            <a:pPr lvl="0">
              <a:buFont typeface="+mj-lt"/>
              <a:buAutoNum type="arabicPeriod"/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kilka razy przepłucz wodą usta,</a:t>
            </a:r>
          </a:p>
          <a:p>
            <a:pPr lvl="0">
              <a:buFont typeface="+mj-lt"/>
              <a:buAutoNum type="arabicPeriod"/>
            </a:pP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umyj szczoteczkę pod bieżącą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wodą.</a:t>
            </a:r>
          </a:p>
          <a:p>
            <a:pPr lvl="0"/>
            <a:endParaRPr lang="pl-PL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l-P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nałóż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na patelnię trochę tłuszczu, np.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masła,</a:t>
            </a:r>
          </a:p>
          <a:p>
            <a:pPr lvl="0"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zapal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palnik kuchenki,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postaw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patelnię z tłuszczem na palniku,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wbij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na patelnię 3 jajka, skorupki wyrzuć do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kosza,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wsyp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dwie szczypty </a:t>
            </a: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soli,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mieszając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czekaj aż zawartość patelni zgęstnieje,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zgaś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palnik,</a:t>
            </a:r>
          </a:p>
          <a:p>
            <a:pPr>
              <a:buFont typeface="+mj-lt"/>
              <a:buAutoNum type="arabicPeriod"/>
            </a:pPr>
            <a:r>
              <a:rPr lang="pl-PL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zawartość </a:t>
            </a:r>
            <a:r>
              <a:rPr lang="pl-PL" sz="2200" dirty="0">
                <a:latin typeface="Arial" panose="020B0604020202020204" pitchFamily="34" charset="0"/>
                <a:cs typeface="Arial" panose="020B0604020202020204" pitchFamily="34" charset="0"/>
              </a:rPr>
              <a:t>patelni umieść na talerzu i zjedz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550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b="1" dirty="0" smtClean="0"/>
              <a:t>Dziedzina algorytmiczna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Zbiór obiektów wraz z operacjami pierwotnymi</a:t>
            </a:r>
          </a:p>
          <a:p>
            <a:pPr marL="0" indent="0" algn="ctr">
              <a:buNone/>
            </a:pP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(A, f</a:t>
            </a:r>
            <a:r>
              <a:rPr lang="pt-BR" sz="22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,...,f</a:t>
            </a:r>
            <a:r>
              <a:rPr lang="pt-BR" sz="2200" b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pt-BR" sz="22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,...,r</a:t>
            </a:r>
            <a:r>
              <a:rPr lang="pt-BR" sz="2200" b="1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2200" b="1" dirty="0" smtClean="0">
                <a:latin typeface="Arial" pitchFamily="34" charset="0"/>
                <a:cs typeface="Arial" pitchFamily="34" charset="0"/>
              </a:rPr>
              <a:t>)</a:t>
            </a:r>
            <a:endParaRPr lang="pl-PL" sz="22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pPr marL="358775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A – niepusty zbiór obiektów</a:t>
            </a:r>
          </a:p>
          <a:p>
            <a:pPr marL="1252538" indent="-893763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,...,f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– funkcje częściowo określone dla argumentów ze zbioru A i przyjmujące wartości w zbiorze A</a:t>
            </a:r>
          </a:p>
          <a:p>
            <a:pPr marL="358775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200" baseline="-25000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– relacje zachodzące między elementami zbioru A</a:t>
            </a:r>
          </a:p>
          <a:p>
            <a:pPr marL="358775" indent="0">
              <a:buNone/>
            </a:pPr>
            <a:endParaRPr lang="pl-PL" sz="2000" dirty="0">
              <a:latin typeface="Arial" pitchFamily="34" charset="0"/>
              <a:cs typeface="Arial" pitchFamily="34" charset="0"/>
            </a:endParaRPr>
          </a:p>
          <a:p>
            <a:pPr marL="358775" indent="0">
              <a:buNone/>
            </a:pPr>
            <a:r>
              <a:rPr lang="pl-PL" sz="2800" b="1" dirty="0"/>
              <a:t>Dziedzina algorytmiczna </a:t>
            </a:r>
            <a:r>
              <a:rPr lang="pl-PL" sz="2800" dirty="0"/>
              <a:t>- Układ składając się z niepustego zbioru A, funkcji określonymi dla argumentów ze zbioru A i przyjmującymi wartości w zbiorze A oraz relacji zachodzącymi między elementami zbioru A</a:t>
            </a:r>
            <a:r>
              <a:rPr lang="pl-PL" sz="2800" dirty="0" smtClean="0"/>
              <a:t>.</a:t>
            </a:r>
          </a:p>
          <a:p>
            <a:pPr marL="358775" indent="0">
              <a:buNone/>
            </a:pPr>
            <a:r>
              <a:rPr lang="pl-PL" sz="2800" dirty="0" smtClean="0"/>
              <a:t>Dziedzina </a:t>
            </a:r>
            <a:r>
              <a:rPr lang="pl-PL" sz="2800" b="1" dirty="0"/>
              <a:t>liczb całkowitych </a:t>
            </a:r>
            <a:r>
              <a:rPr lang="pl-PL" sz="2800" dirty="0"/>
              <a:t>-dziedzina </a:t>
            </a:r>
            <a:r>
              <a:rPr lang="pl-PL" sz="2800" b="1" dirty="0"/>
              <a:t>liczb rzeczywistych </a:t>
            </a:r>
            <a:r>
              <a:rPr lang="pl-PL" sz="2800" dirty="0"/>
              <a:t>-dziedzina </a:t>
            </a:r>
            <a:r>
              <a:rPr lang="pl-PL" sz="2800" b="1" dirty="0"/>
              <a:t>wartości logicznych </a:t>
            </a:r>
            <a:r>
              <a:rPr lang="pl-PL" sz="2800" dirty="0"/>
              <a:t>-dziedzina </a:t>
            </a:r>
            <a:r>
              <a:rPr lang="pl-PL" sz="2800" b="1" dirty="0"/>
              <a:t>napisów</a:t>
            </a:r>
            <a:endParaRPr lang="pl-PL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b="1" dirty="0" smtClean="0"/>
              <a:t>Dziedzina algorytmiczna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387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Zbiór obiektów wraz z operacjami pierwotnymi</a:t>
            </a:r>
          </a:p>
          <a:p>
            <a:pPr marL="0" indent="0" algn="ctr"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(A, f</a:t>
            </a:r>
            <a:r>
              <a:rPr lang="pt-B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,...,f</a:t>
            </a:r>
            <a:r>
              <a:rPr lang="pt-BR" sz="2000" b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pt-B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,...,r</a:t>
            </a:r>
            <a:r>
              <a:rPr lang="pt-BR" sz="2000" b="1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)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pPr marL="358775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A – niepusty zbiór obiektów</a:t>
            </a:r>
          </a:p>
          <a:p>
            <a:pPr marL="1252538" indent="-893763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,...,f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funkcje częściowo określone dla argumentów ze zbioru A i przyjmujące wartości w zbiorze A</a:t>
            </a:r>
          </a:p>
          <a:p>
            <a:pPr marL="358775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,...,r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relacje zachodzące między elementami zbioru A</a:t>
            </a:r>
          </a:p>
          <a:p>
            <a:pPr>
              <a:buNone/>
            </a:pPr>
            <a:r>
              <a:rPr lang="pl-PL" sz="23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Dziedzina algorytmiczna liczb całkowitych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(Z , + , - , * , div , </a:t>
            </a:r>
            <a:r>
              <a:rPr lang="pl-PL" sz="2400" b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, = , &gt;)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pPr indent="-71438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– zbiór liczb całkowitych</a:t>
            </a:r>
          </a:p>
          <a:p>
            <a:pPr marL="1077913" indent="-806450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+ , - , *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- dwuargumentowe całkowitoliczbowe funkcje dodawania, odejmowania i mnożenia</a:t>
            </a:r>
          </a:p>
          <a:p>
            <a:pPr indent="-71438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, &gt;  -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odpowiednio relacja równości i relacja porządku w zbiorze liczb całkowitych</a:t>
            </a:r>
          </a:p>
          <a:p>
            <a:pPr marL="1349375" indent="-1077913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div,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– częściowe funkcje dwuargumentowe określone dla par 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n,m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gdy m≠0, dającymi odpowiednio iloraz i resztę z dzielenia n przez 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0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b="1" dirty="0" smtClean="0"/>
              <a:t>Dziedzina algorytmiczna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9975" y="714691"/>
            <a:ext cx="8929718" cy="58578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Dziedzina algorytmiczna </a:t>
            </a:r>
            <a:r>
              <a:rPr lang="pl-PL" sz="2600" b="1" dirty="0" smtClean="0">
                <a:latin typeface="Arial" pitchFamily="34" charset="0"/>
                <a:cs typeface="Arial" pitchFamily="34" charset="0"/>
              </a:rPr>
              <a:t>rachunku logicznego 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(Algebra Boole’a)</a:t>
            </a:r>
          </a:p>
          <a:p>
            <a:pPr>
              <a:buNone/>
            </a:pPr>
            <a:endParaRPr lang="pl-PL" sz="26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pl-PL" sz="2800" b="1" dirty="0" smtClean="0">
                <a:latin typeface="Arial" pitchFamily="34" charset="0"/>
                <a:cs typeface="Arial" pitchFamily="34" charset="0"/>
              </a:rPr>
              <a:t>(B , ¬ , ∧ , ∨ , ⇒ , ⇔)</a:t>
            </a:r>
          </a:p>
          <a:p>
            <a:pPr>
              <a:buNone/>
            </a:pPr>
            <a:endParaRPr lang="pl-PL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gdzie:</a:t>
            </a:r>
          </a:p>
          <a:p>
            <a:pPr marL="271463" indent="0"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B – zbiór wartości logicznych {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false,true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271463" indent="0"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¬,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∧,∨,⇒,⇔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 - funkcje pierwotne zdefiniowane następująco: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¬(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false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true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 , ¬(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true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 = 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false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,   </a:t>
            </a:r>
            <a:r>
              <a:rPr lang="da-DK" sz="2600" dirty="0" smtClean="0">
                <a:latin typeface="Arial" pitchFamily="34" charset="0"/>
                <a:cs typeface="Arial" pitchFamily="34" charset="0"/>
              </a:rPr>
              <a:t>∧(true,true) = true, 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da-DK" sz="2600" dirty="0" smtClean="0">
                <a:latin typeface="Arial" pitchFamily="34" charset="0"/>
                <a:cs typeface="Arial" pitchFamily="34" charset="0"/>
              </a:rPr>
              <a:t>∧(true,false) = ∧(false,true) = ∧(false,false) = false</a:t>
            </a:r>
            <a:endParaRPr lang="pl-PL" sz="2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∨(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 = ¬(∧(¬ (a),¬(b)))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⇒(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 = ∨(¬(a),b)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</a:t>
            </a:r>
          </a:p>
          <a:p>
            <a:pPr>
              <a:buNone/>
            </a:pPr>
            <a:r>
              <a:rPr lang="pl-PL" sz="2600" dirty="0" smtClean="0">
                <a:latin typeface="Arial" pitchFamily="34" charset="0"/>
                <a:cs typeface="Arial" pitchFamily="34" charset="0"/>
              </a:rPr>
              <a:t>			⇔(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 = ∧(⇒(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a,b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), ⇒(</a:t>
            </a:r>
            <a:r>
              <a:rPr lang="pl-PL" sz="2600" dirty="0" err="1" smtClean="0">
                <a:latin typeface="Arial" pitchFamily="34" charset="0"/>
                <a:cs typeface="Arial" pitchFamily="34" charset="0"/>
              </a:rPr>
              <a:t>b,a</a:t>
            </a:r>
            <a:r>
              <a:rPr lang="pl-PL" sz="2600" dirty="0" smtClean="0">
                <a:latin typeface="Arial" pitchFamily="34" charset="0"/>
                <a:cs typeface="Arial" pitchFamily="34" charset="0"/>
              </a:rPr>
              <a:t>))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071545"/>
            <a:ext cx="8572560" cy="56499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Niech 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(A, f</a:t>
            </a:r>
            <a:r>
              <a:rPr lang="pt-BR" sz="24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,...,f</a:t>
            </a:r>
            <a:r>
              <a:rPr lang="pt-BR" sz="2400" b="1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pt-BR" sz="24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,...,r</a:t>
            </a:r>
            <a:r>
              <a:rPr lang="pt-BR" sz="2400" b="1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t-BR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będzie dziedziną algorytmiczną.</a:t>
            </a:r>
          </a:p>
          <a:p>
            <a:pPr marL="0" indent="0">
              <a:buNone/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Term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- napis języka (np. programowania), który definiuje algorytm polegający na obliczeniu wartości funkcji pierwotnej danej dziedziny algorytmicznej, albo superpozycji takich funkcji, a zatem spełniający warunki: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Każda stała i każda zmienna przyporządkowana danej dziedzinie algorytmicznej jest termem.</a:t>
            </a:r>
          </a:p>
          <a:p>
            <a:pPr marL="457200" indent="-457200">
              <a:buFont typeface="+mj-lt"/>
              <a:buAutoNum type="arabicPeriod"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Jeżeli f jest symbolem funkcji k-argumentowej oraz jeżeli t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,...,t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są termami, to napis f(t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,...,t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) jest termem</a:t>
            </a:r>
          </a:p>
          <a:p>
            <a:pPr marL="457200" indent="-457200">
              <a:buFont typeface="+mj-lt"/>
              <a:buAutoNum type="arabicPeriod"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Termem jest tylko taki napis, który można otrzymać stosując 1) lub 2)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c , x , f(x) , f(d) , g(f(y),c)) , itp. są termami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gdzie:  c, d – stałe,</a:t>
            </a:r>
          </a:p>
          <a:p>
            <a:pPr marL="35560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       x, y – zmienne,</a:t>
            </a:r>
          </a:p>
          <a:p>
            <a:pPr marL="35560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       f, g – symbole funkcji odpowiednio jedno i dwuargumentowej.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Wykonanie termu, a więc algorytmu określonego przez term, polega na obliczeniu jego wartości.</a:t>
            </a:r>
          </a:p>
          <a:p>
            <a:pPr marL="0" indent="0">
              <a:buNone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W ramach dziedzin liczb całkowitych lub rzeczywistych termami są wyrażenia arytmetyczne (definiujące skończone ciągi operacji arytmetycznych, które trzeba wykonać w określonej kolejności)</a:t>
            </a:r>
          </a:p>
          <a:p>
            <a:pPr marL="0" indent="0" algn="ctr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+(x,-(z,*(76.3,u)))</a:t>
            </a:r>
          </a:p>
          <a:p>
            <a:pPr marL="0" indent="0" algn="ctr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(x+(z-(76.3*u)))</a:t>
            </a:r>
          </a:p>
          <a:p>
            <a:pPr marL="0" indent="0" algn="ctr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x+z-76.3*u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131073" name="Rectangle 1"/>
          <p:cNvSpPr>
            <a:spLocks noChangeArrowheads="1"/>
          </p:cNvSpPr>
          <p:nvPr/>
        </p:nvSpPr>
        <p:spPr bwMode="auto">
          <a:xfrm>
            <a:off x="179512" y="646380"/>
            <a:ext cx="8712968" cy="626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Algorytmy.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Dziedzina algorytmiczna. Termy i wyrażenia arytmetyczne. Wyrażenia logiczne. Przykłady algorytmów.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Algorytmy.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Procedury i rekursja. Przykłady algorytmów rekurencyjnych.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Poprawność algorytmów.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Algorytm poprawny – semantyczna poprawność algorytmów. Poprawność częściowa, własność określoności obliczeń, własność stopu.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Poprawność algorytmów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Dowodzenie poprawności częściowej - metoda niezmienników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Naur’a-Floyd’a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Dowodzenie własności stopu - metoda liczników iteracji.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Sprawność algorytmów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Miary efektywności algorytmów. Złożoność obliczeniowa algorytmów. Złożoność pesymistyczna i średnia. Dolne i górne ograniczenie złożoności. Problemy algorytmicznie zamknięte i otwarte.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Klasyfikacja problemów algorytmicznych.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Problemy łatwo-rozwiązywalne i trudno-rozwiązywalne. Klasy problemów algorytmicznych: logarytmiczne, wielomianowe, NP,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NP-zupełne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786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20</a:t>
            </a:fld>
            <a:endParaRPr lang="pl-PL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755576" y="1628800"/>
            <a:ext cx="5184576" cy="4306254"/>
            <a:chOff x="1314" y="13167"/>
            <a:chExt cx="4680" cy="342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4554" y="14255"/>
              <a:ext cx="1440" cy="410"/>
              <a:chOff x="4734" y="1765"/>
              <a:chExt cx="1440" cy="475"/>
            </a:xfrm>
          </p:grpSpPr>
          <p:sp>
            <p:nvSpPr>
              <p:cNvPr id="38" name="Text Box 4"/>
              <p:cNvSpPr txBox="1">
                <a:spLocks noChangeArrowheads="1"/>
              </p:cNvSpPr>
              <p:nvPr/>
            </p:nvSpPr>
            <p:spPr bwMode="auto">
              <a:xfrm>
                <a:off x="4734" y="1854"/>
                <a:ext cx="14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noProof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Print i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4734" y="1765"/>
                <a:ext cx="1080" cy="4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912" y="15225"/>
              <a:ext cx="900" cy="3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i=i+1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934" y="13167"/>
              <a:ext cx="900" cy="2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74" y="15188"/>
              <a:ext cx="1260" cy="44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992" y="13538"/>
              <a:ext cx="1260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n=6; i=1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54" y="13577"/>
              <a:ext cx="1260" cy="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014" y="14399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214" y="1439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214" y="14399"/>
              <a:ext cx="0" cy="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094" y="14671"/>
              <a:ext cx="0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2214" y="1494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569" y="14170"/>
              <a:ext cx="1440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</a:t>
              </a:r>
              <a:r>
                <a:rPr kumimoji="0" lang="pl-PL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n! =</a:t>
              </a:r>
              <a:r>
                <a:rPr kumimoji="0" lang="pl-PL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rPr>
                <a:t></a:t>
              </a:r>
              <a:endParaRPr kumimoji="0" lang="pl-PL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2574" y="14067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294" y="14427"/>
              <a:ext cx="72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574" y="14427"/>
              <a:ext cx="720" cy="3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294" y="14067"/>
              <a:ext cx="72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1494" y="15767"/>
              <a:ext cx="1530" cy="820"/>
              <a:chOff x="7074" y="1674"/>
              <a:chExt cx="1530" cy="1080"/>
            </a:xfrm>
          </p:grpSpPr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7164" y="2011"/>
                <a:ext cx="1440" cy="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 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i = n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34" name="Line 23"/>
              <p:cNvSpPr>
                <a:spLocks noChangeShapeType="1"/>
              </p:cNvSpPr>
              <p:nvPr/>
            </p:nvSpPr>
            <p:spPr bwMode="auto">
              <a:xfrm flipH="1">
                <a:off x="7074" y="167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5" name="Line 24"/>
              <p:cNvSpPr>
                <a:spLocks noChangeShapeType="1"/>
              </p:cNvSpPr>
              <p:nvPr/>
            </p:nvSpPr>
            <p:spPr bwMode="auto">
              <a:xfrm flipH="1">
                <a:off x="7794" y="221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6" name="Line 25"/>
              <p:cNvSpPr>
                <a:spLocks noChangeShapeType="1"/>
              </p:cNvSpPr>
              <p:nvPr/>
            </p:nvSpPr>
            <p:spPr bwMode="auto">
              <a:xfrm>
                <a:off x="7074" y="221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>
                <a:off x="7794" y="1674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4051" y="14180"/>
              <a:ext cx="448" cy="1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</a:t>
              </a: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3152" y="15840"/>
              <a:ext cx="444" cy="21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2214" y="15629"/>
              <a:ext cx="0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294" y="1385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7" name="Oval 31"/>
            <p:cNvSpPr>
              <a:spLocks noChangeArrowheads="1"/>
            </p:cNvSpPr>
            <p:nvPr/>
          </p:nvSpPr>
          <p:spPr bwMode="auto">
            <a:xfrm>
              <a:off x="3834" y="16039"/>
              <a:ext cx="900" cy="27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3294" y="1344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2934" y="1617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 flipH="1">
              <a:off x="1314" y="16177"/>
              <a:ext cx="1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 flipV="1">
              <a:off x="1314" y="14067"/>
              <a:ext cx="5" cy="2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1314" y="14067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6922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071546"/>
            <a:ext cx="8572560" cy="5214974"/>
          </a:xfrm>
        </p:spPr>
        <p:txBody>
          <a:bodyPr>
            <a:normAutofit/>
          </a:bodyPr>
          <a:lstStyle/>
          <a:p>
            <a:pPr>
              <a:buNone/>
            </a:pPr>
            <a:endParaRPr lang="pl-PL" sz="2000" dirty="0" smtClean="0"/>
          </a:p>
          <a:p>
            <a:pPr>
              <a:buNone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Język definiujący napisy (</a:t>
            </a:r>
            <a:r>
              <a:rPr lang="pl-PL" sz="2400" i="1" dirty="0" smtClean="0">
                <a:latin typeface="Arial" pitchFamily="34" charset="0"/>
                <a:cs typeface="Arial" pitchFamily="34" charset="0"/>
              </a:rPr>
              <a:t>algorytmy) obejmuje:</a:t>
            </a:r>
          </a:p>
          <a:p>
            <a:pPr>
              <a:buNone/>
            </a:pPr>
            <a:endParaRPr lang="pl-PL" sz="24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Stałe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napisy, którym jest przyporządkowana jedna określona wartość – element zbioru A, np. 0, -1, 00678, 315, itp. dla dziedziny liczb całkowitych</a:t>
            </a:r>
          </a:p>
          <a:p>
            <a:pPr>
              <a:buNone/>
            </a:pP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Zmienne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napisy, które mogą mieć przyporządkowaną dowolną wartość ze zbioru A, np.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i,j,k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integer</a:t>
            </a:r>
            <a:endParaRPr lang="pl-PL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re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, im: </a:t>
            </a:r>
            <a:r>
              <a:rPr lang="pl-PL" sz="2400" dirty="0" err="1" smtClean="0">
                <a:latin typeface="Arial" pitchFamily="34" charset="0"/>
                <a:cs typeface="Arial" pitchFamily="34" charset="0"/>
              </a:rPr>
              <a:t>real</a:t>
            </a:r>
            <a:r>
              <a:rPr lang="pl-PL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				itd.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724" y="548680"/>
            <a:ext cx="9144000" cy="5807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Obliczenie wartości termu polega na obliczeniu wartości odpowiednich funkcji dla określonych wartości stałych i wartości zmiennych.</a:t>
            </a:r>
          </a:p>
          <a:p>
            <a:pPr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Wartościowanie stałych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– stałym odpowiadają elementy zbioru A.</a:t>
            </a:r>
          </a:p>
          <a:p>
            <a:pPr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Wartościowanie zmiennych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– określa funkcja ν(x) , gdzie x – zmienna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term jest stałą to jego wartością jest ta stała.</a:t>
            </a: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term jest zmienną, to jego wartość równa jest wartościowaniu zmiennej.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term jest funkcją 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k-argumentową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f(t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 oraz funkcja g jest określona to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ν(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f(t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tk)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= g(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ν(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),...,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ν(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pl-PL" sz="2000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))</a:t>
            </a:r>
          </a:p>
          <a:p>
            <a:pPr marL="0" indent="0">
              <a:buNone/>
            </a:pP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Podstawienie (przypisanie) x := t , gdzie x – zmienna , t – term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Dla danego wartościowania ν oblicza się wartość termu ν(t). Jeżeli wartość ta należy do dziedziny algorytmicznej, do której jest przyporządkowana zmienna x, to wartości zmiennej x można przypisać (zastąpić) wartość </a:t>
            </a:r>
            <a:r>
              <a:rPr lang="el-GR" sz="2000" dirty="0" smtClean="0">
                <a:latin typeface="Arial" pitchFamily="34" charset="0"/>
                <a:cs typeface="Arial" pitchFamily="34" charset="0"/>
              </a:rPr>
              <a:t>ν(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t).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Termy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14355"/>
            <a:ext cx="9001156" cy="60071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Niech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a, b, c – zmienne, których początkowe wartości są równe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długościom boków trójkąta.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Algorytm obliczania pola trójkąta (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ze wzoru </a:t>
            </a:r>
            <a:r>
              <a:rPr lang="pl-PL" sz="2000" i="1" dirty="0" err="1" smtClean="0">
                <a:latin typeface="Arial" pitchFamily="34" charset="0"/>
                <a:cs typeface="Arial" pitchFamily="34" charset="0"/>
              </a:rPr>
              <a:t>Herona</a:t>
            </a:r>
            <a:r>
              <a:rPr lang="pl-PL" sz="2000" i="1" dirty="0" smtClean="0">
                <a:latin typeface="Arial" pitchFamily="34" charset="0"/>
                <a:cs typeface="Arial" pitchFamily="34" charset="0"/>
              </a:rPr>
              <a:t>) definiują dwa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przypisania:</a:t>
            </a:r>
          </a:p>
          <a:p>
            <a:pPr marL="0" indent="0"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p:= (a + b + c)/2</a:t>
            </a:r>
          </a:p>
          <a:p>
            <a:pPr marL="0" indent="0"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 :=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(p*(p-a)*(p-b)*(p-c)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gdzie: a, b, c – boki trójkąta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Algorytm ten można oczywiście zapisać korzystając z jednego przypisania: </a:t>
            </a:r>
          </a:p>
          <a:p>
            <a:pPr marL="0" indent="0"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S := </a:t>
            </a:r>
            <a:r>
              <a:rPr lang="pl-PL" sz="2200" b="1" dirty="0" err="1" smtClean="0">
                <a:latin typeface="Arial" pitchFamily="34" charset="0"/>
                <a:cs typeface="Arial" pitchFamily="34" charset="0"/>
              </a:rPr>
              <a:t>sqrt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((a + b + c)*(b + c - a)*(a + c - b)*(a + b - c)/16)</a:t>
            </a:r>
          </a:p>
          <a:p>
            <a:pPr marL="0" indent="0">
              <a:buNone/>
            </a:pP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Uwaga: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Termy postaci wyrażeń arytmetycznych oraz instrukcje podstawienia umożliwiają definiowanie algorytmów najprostszej postaci nie pozwalających zmieniać kolejności wykonywanych czynności w zależności od aktualnego wartościowania zmiennych, tzw. algorytmów liniowych.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Przykłady algorytmów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8554" y="917311"/>
            <a:ext cx="857256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Algorytm Euklidesa - 300 </a:t>
            </a:r>
            <a:r>
              <a:rPr lang="pl-PL" sz="2200" b="1" dirty="0" err="1" smtClean="0">
                <a:latin typeface="Arial" pitchFamily="34" charset="0"/>
                <a:cs typeface="Arial" pitchFamily="34" charset="0"/>
              </a:rPr>
              <a:t>pne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.</a:t>
            </a: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Dane są dwie liczby całkowite dodatnie 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pl-PL" sz="2200" b="1" dirty="0" smtClean="0">
                <a:latin typeface="Arial" pitchFamily="34" charset="0"/>
                <a:cs typeface="Arial" pitchFamily="34" charset="0"/>
              </a:rPr>
              <a:t> n.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Należy wyznaczyć ich największy wspólny dzielnik.</a:t>
            </a:r>
          </a:p>
          <a:p>
            <a:pPr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l-PL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					Z 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definicji NWD (największy wspólny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					dzielnik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) oznacza największą dodatnią 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					liczbę </a:t>
            </a:r>
            <a:r>
              <a:rPr lang="pl-PL" sz="2000" dirty="0">
                <a:latin typeface="Arial" pitchFamily="34" charset="0"/>
                <a:cs typeface="Arial" pitchFamily="34" charset="0"/>
              </a:rPr>
              <a:t>całkowitą k taką, że k dzieli n i m (bez reszty).</a:t>
            </a:r>
          </a:p>
          <a:p>
            <a:pPr>
              <a:buNone/>
            </a:pPr>
            <a:endParaRPr lang="pl-PL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24</a:t>
            </a:fld>
            <a:endParaRPr lang="pl-PL" dirty="0"/>
          </a:p>
        </p:txBody>
      </p:sp>
      <p:pic>
        <p:nvPicPr>
          <p:cNvPr id="2052" name="Picture 4" descr="Eukli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17" y="2708920"/>
            <a:ext cx="348210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796265" y="4725144"/>
            <a:ext cx="55138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NWD(24,18) = 6</a:t>
            </a:r>
          </a:p>
          <a:p>
            <a:endParaRPr lang="pl-PL" sz="2000" b="1" dirty="0" smtClean="0"/>
          </a:p>
          <a:p>
            <a:r>
              <a:rPr lang="pl-PL" sz="2000" b="1" dirty="0" smtClean="0">
                <a:solidFill>
                  <a:srgbClr val="FF0000"/>
                </a:solidFill>
              </a:rPr>
              <a:t>1, 2, 3</a:t>
            </a:r>
            <a:r>
              <a:rPr lang="pl-PL" sz="2000" b="1" dirty="0" smtClean="0"/>
              <a:t>, </a:t>
            </a:r>
            <a:r>
              <a:rPr lang="pl-PL" sz="2000" b="1" dirty="0" smtClean="0">
                <a:solidFill>
                  <a:srgbClr val="00B050"/>
                </a:solidFill>
              </a:rPr>
              <a:t>4, 5</a:t>
            </a:r>
            <a:r>
              <a:rPr lang="pl-PL" sz="2000" b="1" dirty="0" smtClean="0"/>
              <a:t>, 6</a:t>
            </a:r>
            <a:r>
              <a:rPr lang="pl-PL" sz="2000" b="1" dirty="0" smtClean="0">
                <a:solidFill>
                  <a:srgbClr val="00B050"/>
                </a:solidFill>
              </a:rPr>
              <a:t>, 7, 8, 9, 10, 11, 12 13 14 15 16 17 18 </a:t>
            </a:r>
            <a:endParaRPr lang="pl-PL" sz="2000" b="1" dirty="0">
              <a:solidFill>
                <a:srgbClr val="00B050"/>
              </a:solidFill>
            </a:endParaRPr>
          </a:p>
          <a:p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Przykłady algorytmów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128" y="476672"/>
            <a:ext cx="9036496" cy="6381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Algorytm Euklidesa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dirty="0"/>
              <a:t>Pobieramy dwie liczby, dla których chcemy wyznaczyć NWD. Od większej z nich odejmujemy </a:t>
            </a:r>
            <a:r>
              <a:rPr lang="pl-PL" sz="2000" dirty="0" smtClean="0"/>
              <a:t>mniejszą, a </a:t>
            </a:r>
            <a:r>
              <a:rPr lang="pl-PL" sz="2000" dirty="0"/>
              <a:t>następnie większą liczbę zastępujemy otrzymaną różnicą. Postępujemy tak dotąd aż liczby będą równe. Otrzymana liczba jest NWD</a:t>
            </a:r>
          </a:p>
          <a:p>
            <a:pPr>
              <a:buNone/>
            </a:pPr>
            <a:r>
              <a:rPr lang="pl-PL" sz="1800" b="1" dirty="0" smtClean="0">
                <a:latin typeface="Arial" pitchFamily="34" charset="0"/>
                <a:cs typeface="Arial" pitchFamily="34" charset="0"/>
              </a:rPr>
              <a:t>		NWD(32,12) = ?</a:t>
            </a:r>
          </a:p>
          <a:p>
            <a:pPr marL="0" indent="0">
              <a:buNone/>
            </a:pPr>
            <a:r>
              <a:rPr lang="pl-PL" sz="2200" dirty="0"/>
              <a:t>32 -12=20</a:t>
            </a:r>
          </a:p>
          <a:p>
            <a:pPr marL="0" indent="0">
              <a:buNone/>
            </a:pPr>
            <a:r>
              <a:rPr lang="pl-PL" sz="2200" dirty="0"/>
              <a:t>20-12=8</a:t>
            </a:r>
          </a:p>
          <a:p>
            <a:pPr marL="0" indent="0">
              <a:buNone/>
            </a:pPr>
            <a:r>
              <a:rPr lang="pl-PL" sz="2200" dirty="0"/>
              <a:t>12-8=4</a:t>
            </a:r>
          </a:p>
          <a:p>
            <a:pPr marL="0" indent="0">
              <a:buNone/>
            </a:pPr>
            <a:r>
              <a:rPr lang="pl-PL" sz="2200" dirty="0"/>
              <a:t>8-4=4</a:t>
            </a:r>
          </a:p>
          <a:p>
            <a:pPr marL="0" indent="0">
              <a:buNone/>
            </a:pPr>
            <a:r>
              <a:rPr lang="pl-PL" sz="2200" dirty="0" smtClean="0"/>
              <a:t>4-4=0</a:t>
            </a: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Rozważmy: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n = q*m + r	</a:t>
            </a:r>
            <a:r>
              <a:rPr lang="pl-PL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1800" b="1" dirty="0" smtClean="0">
                <a:latin typeface="Arial" pitchFamily="34" charset="0"/>
                <a:cs typeface="Arial" pitchFamily="34" charset="0"/>
              </a:rPr>
              <a:t>        NWD(18,12) = ?     </a:t>
            </a:r>
            <a:r>
              <a:rPr lang="pt-BR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pt-BR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18 , m = 12 </a:t>
            </a:r>
            <a:r>
              <a:rPr lang="pt-BR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 </a:t>
            </a:r>
            <a:r>
              <a:rPr lang="pt-BR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1*12 + </a:t>
            </a:r>
            <a:r>
              <a:rPr lang="pt-BR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pl-PL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						r = 0,	</a:t>
            </a:r>
            <a:r>
              <a:rPr lang="pl-PL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r &gt; </a:t>
            </a:r>
            <a:r>
              <a:rPr lang="pl-PL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</a:t>
            </a:r>
            <a:endParaRPr lang="pl-PL" sz="2000" b="1" dirty="0" smtClean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NWD(</a:t>
            </a:r>
            <a:r>
              <a:rPr lang="pl-PL" sz="20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n,m</a:t>
            </a:r>
            <a:r>
              <a:rPr lang="pl-P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pl-PL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= NWD(</a:t>
            </a:r>
            <a:r>
              <a:rPr lang="pl-PL" sz="2000" b="1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m,r</a:t>
            </a:r>
            <a:r>
              <a:rPr lang="pl-PL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=</a:t>
            </a:r>
            <a:r>
              <a:rPr lang="pl-P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NWD(</a:t>
            </a:r>
            <a:r>
              <a:rPr lang="pl-PL" sz="20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m,nMODm</a:t>
            </a: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)    	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Odw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. się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sam do siebie</a:t>
            </a:r>
            <a:endParaRPr lang="pl-PL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</a:t>
            </a:r>
          </a:p>
          <a:p>
            <a:pPr>
              <a:buNone/>
            </a:pPr>
            <a:r>
              <a:rPr lang="pl-PL" sz="2000" b="1" dirty="0">
                <a:latin typeface="Arial" pitchFamily="34" charset="0"/>
                <a:cs typeface="Arial" pitchFamily="34" charset="0"/>
              </a:rPr>
              <a:t>	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 NWD(18,12) =</a:t>
            </a:r>
            <a:r>
              <a:rPr lang="pl-PL" sz="2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NWD(12,18MOD12) =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NWD(12,6) </a:t>
            </a:r>
            <a:endParaRPr lang="pl-PL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 NWD(18,6) = NWD(6,18MOD6) =NWD(6,0)</a:t>
            </a:r>
            <a:r>
              <a:rPr lang="pl-P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= 6		</a:t>
            </a:r>
            <a:endParaRPr lang="pl-P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77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Przykłady algorytmów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158" y="1071546"/>
            <a:ext cx="857256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300" b="1" dirty="0" smtClean="0"/>
              <a:t>Algorytm Euklidesa</a:t>
            </a:r>
          </a:p>
          <a:p>
            <a:pPr>
              <a:buNone/>
            </a:pPr>
            <a:r>
              <a:rPr lang="pl-PL" sz="2400" b="1" dirty="0" smtClean="0">
                <a:latin typeface="Arial" pitchFamily="34" charset="0"/>
                <a:cs typeface="Arial" pitchFamily="34" charset="0"/>
              </a:rPr>
              <a:t>Przykład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program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euklid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input,output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r,n,m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integer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begin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read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(n);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read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(m)</a:t>
            </a:r>
          </a:p>
          <a:p>
            <a:pPr>
              <a:buNone/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			r:= n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m;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while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 ≠ 0 do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begin </a:t>
            </a:r>
            <a:r>
              <a:rPr lang="pt-BR" sz="2000" b="1" i="1" dirty="0" smtClean="0">
                <a:latin typeface="Arial" pitchFamily="34" charset="0"/>
                <a:cs typeface="Arial" pitchFamily="34" charset="0"/>
              </a:rPr>
              <a:t>n:= m ; m := r ;</a:t>
            </a:r>
          </a:p>
          <a:p>
            <a:pPr>
              <a:buNone/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				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:= n 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 m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end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pl-PL" sz="2000" b="1" i="1" dirty="0" err="1" smtClean="0">
                <a:latin typeface="Arial" pitchFamily="34" charset="0"/>
                <a:cs typeface="Arial" pitchFamily="34" charset="0"/>
              </a:rPr>
              <a:t>write</a:t>
            </a:r>
            <a:r>
              <a:rPr lang="pl-PL" sz="2000" b="1" i="1" dirty="0" smtClean="0">
                <a:latin typeface="Arial" pitchFamily="34" charset="0"/>
                <a:cs typeface="Arial" pitchFamily="34" charset="0"/>
              </a:rPr>
              <a:t>(m)</a:t>
            </a:r>
          </a:p>
          <a:p>
            <a:pPr>
              <a:buNone/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end</a:t>
            </a:r>
            <a:r>
              <a:rPr lang="pl-PL" sz="200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1357298"/>
            <a:ext cx="39528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500438"/>
            <a:ext cx="395287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Przykłady algorytmów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764704"/>
            <a:ext cx="885828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l-PL" sz="2300" b="1" dirty="0" smtClean="0">
                <a:latin typeface="Arial" pitchFamily="34" charset="0"/>
                <a:cs typeface="Arial" pitchFamily="34" charset="0"/>
              </a:rPr>
              <a:t>Sito </a:t>
            </a:r>
            <a:r>
              <a:rPr lang="pl-PL" sz="2300" b="1" dirty="0" err="1" smtClean="0">
                <a:latin typeface="Arial" pitchFamily="34" charset="0"/>
                <a:cs typeface="Arial" pitchFamily="34" charset="0"/>
              </a:rPr>
              <a:t>Eratostenesa</a:t>
            </a:r>
            <a:endParaRPr lang="pl-PL" sz="23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Należy wygenerować wszystkie liczby pierwsze, nie większe od danej liczby naturalnej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n.</a:t>
            </a: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Rozważmy ciąg 2,...,n wszystkich liczb naturalnych od 2 do n.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Niech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k+1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będzie podciągiem tego ciągu otrzymanym w wyniku wykonania 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k-kroków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 tego algorytmu.</a:t>
            </a:r>
          </a:p>
          <a:p>
            <a:pPr marL="0" indent="0">
              <a:buNone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Dla k = 0 jest ciąg 2,3,...,n przy czym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= 2.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W założeniu indukcyjnym przyjmuje się, że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są kolejnymi liczbami pierwszymi oraz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k+1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– wszystkimi liczbami naturalnymi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i, 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200" i="1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 &lt; i ≤ n,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takimi, że żadna z liczb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nie dzieli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i.</a:t>
            </a:r>
          </a:p>
          <a:p>
            <a:pPr marL="0" indent="0">
              <a:buNone/>
            </a:pPr>
            <a:endParaRPr lang="pl-PL" sz="2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W kolejnym kroku usuwa się z ciągu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k+1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wszystkie liczby podzielne przez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pl-PL" sz="2200" baseline="-25000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Otrzymuje się ciąg 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,a’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k+1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,...,a’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. Jeżeli ciąg a’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k+1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,...,a’</a:t>
            </a:r>
            <a:r>
              <a:rPr lang="pl-PL" sz="2200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jest pusty to STOP.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210945" name="Rectangle 1"/>
          <p:cNvSpPr>
            <a:spLocks noChangeArrowheads="1"/>
          </p:cNvSpPr>
          <p:nvPr/>
        </p:nvSpPr>
        <p:spPr bwMode="auto">
          <a:xfrm>
            <a:off x="-180528" y="512388"/>
            <a:ext cx="91440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</a:t>
            </a:r>
          </a:p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2,3,4,5,6,7,8,9,10,11,12,13,14,15,16,17,18,19,20,21,22,23,24,25,26,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27,28,29,30,31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			3,      5,7,9,11, 13,15,17,19,21,23,25,27,29,31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2,3,		5,      7,11,13,17,19,23,25,29,31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2,3,5,		7,     11,13,17,19,23,29,31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2,3,5,7,		11,   13,17,19,23,29,31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.........................................................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2,3,5,7,11,13,17,19,23,29,31</a:t>
            </a:r>
            <a:endParaRPr kumimoji="0" lang="pl-PL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-98176" y="-1340"/>
            <a:ext cx="9134672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Generowanie kolejnych liczb pierwszych</a:t>
            </a:r>
            <a:endParaRPr lang="pl-PL" sz="2300" b="1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b="1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Wzór</a:t>
            </a:r>
            <a:r>
              <a:rPr lang="de-DE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de-DE" sz="2300" b="1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Euklidesa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de-DE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lang="de-DE" sz="23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de-DE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= 2, e</a:t>
            </a:r>
            <a:r>
              <a:rPr lang="de-DE" sz="23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de-DE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= 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endParaRPr lang="pl-PL" sz="23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=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 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+1 = 7</a:t>
            </a: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=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+1 = 43</a:t>
            </a: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=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* e</a:t>
            </a:r>
            <a:r>
              <a:rPr lang="de-DE" sz="2300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+1 = </a:t>
            </a:r>
            <a:r>
              <a:rPr lang="de-DE" sz="23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pl-PL" sz="23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80</a:t>
            </a:r>
            <a:r>
              <a:rPr lang="de-DE" sz="2300" b="1" dirty="0">
                <a:solidFill>
                  <a:srgbClr val="FF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lang="pl-PL" sz="23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		...................................</a:t>
            </a: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					</a:t>
            </a:r>
            <a:r>
              <a:rPr lang="de-DE" sz="23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lang="de-DE" sz="2300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= e</a:t>
            </a:r>
            <a:r>
              <a:rPr lang="de-DE" sz="2300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* e</a:t>
            </a:r>
            <a:r>
              <a:rPr lang="de-DE" sz="2300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* e</a:t>
            </a:r>
            <a:r>
              <a:rPr lang="de-DE" sz="2300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…*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e</a:t>
            </a:r>
            <a:r>
              <a:rPr lang="de-DE" sz="2300" b="1" baseline="-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k-1</a:t>
            </a:r>
            <a:r>
              <a:rPr lang="de-DE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+1</a:t>
            </a:r>
            <a:endParaRPr lang="pl-PL" sz="2300" dirty="0" smtClean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	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e</a:t>
            </a:r>
            <a:r>
              <a:rPr lang="pl-PL" sz="23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; e</a:t>
            </a:r>
            <a:r>
              <a:rPr lang="pl-PL" sz="2300" b="1" baseline="-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6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 ????</a:t>
            </a: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endParaRPr lang="pl-PL" sz="2300" b="1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300" b="1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Liczby </a:t>
            </a:r>
            <a:r>
              <a:rPr lang="pl-PL" sz="23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Mersenn’a</a:t>
            </a:r>
            <a:r>
              <a:rPr lang="pl-PL" sz="23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3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pl-PL" sz="23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</a:t>
            </a:r>
            <a:r>
              <a:rPr lang="pl-PL" sz="2300" b="1" baseline="-30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=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lang="pl-PL" sz="2300" b="1" baseline="30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pl-PL" sz="2300" b="1" baseline="30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– 1	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p = 2, 3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5, 7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13 ,17, 19 ,31, 67, 127,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157</a:t>
            </a:r>
            <a:endParaRPr lang="pl-PL" sz="2300" dirty="0">
              <a:latin typeface="Arial" pitchFamily="34" charset="0"/>
              <a:cs typeface="Arial" pitchFamily="34" charset="0"/>
            </a:endParaRP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 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= 67 ,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257 błędnie sklasyfikował  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i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pominął 61</a:t>
            </a:r>
            <a:r>
              <a:rPr lang="pl-PL" sz="23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89, 107  </a:t>
            </a:r>
            <a:r>
              <a:rPr lang="pl-PL" sz="23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??</a:t>
            </a:r>
          </a:p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300" b="1" dirty="0">
              <a:latin typeface="Arial" pitchFamily="34" charset="0"/>
              <a:cs typeface="Arial" pitchFamily="34" charset="0"/>
            </a:endParaRPr>
          </a:p>
          <a:p>
            <a:pPr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300" b="1" dirty="0" smtClean="0">
                <a:latin typeface="Arial" pitchFamily="34" charset="0"/>
                <a:cs typeface="Arial" pitchFamily="34" charset="0"/>
              </a:rPr>
              <a:t>Największa liczba pierwsza ma  </a:t>
            </a:r>
            <a:r>
              <a:rPr lang="pl-PL" sz="2800" b="1" dirty="0"/>
              <a:t>24 862 048 </a:t>
            </a:r>
            <a:r>
              <a:rPr lang="pl-P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cyfr</a:t>
            </a:r>
            <a:endParaRPr lang="pl-PL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6228184" y="4077072"/>
            <a:ext cx="2335896" cy="592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3200" b="1" baseline="30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82589933</a:t>
            </a:r>
            <a:r>
              <a:rPr lang="pl-PL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- 1 </a:t>
            </a:r>
            <a:endParaRPr lang="pl-PL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95536" y="1305342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7. Klasyfikacja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problemów algorytmicznych.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Otwarte problemy związane z klasyfikacją problemów algorytmicznych. Dowodzenie NP-zupełności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l-PL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8. Prymitywne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modele algorytmiczne.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Teza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Churcha-Turinga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Maszyna Turinga i jej warianty. </a:t>
            </a: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l-PL" sz="20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9. Prymitywne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modele algorytmiczne.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Przykłady implementacji wybranych algorytmów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pl-PL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10. Języki </a:t>
            </a:r>
            <a:r>
              <a:rPr lang="pl-PL" sz="20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systemów informacyjnych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System informacyjny. Składania i semantyka języka. Reguły przekształcania </a:t>
            </a:r>
            <a:r>
              <a:rPr lang="pl-PL" sz="2000" dirty="0" err="1">
                <a:latin typeface="Arial" pitchFamily="34" charset="0"/>
                <a:ea typeface="Times New Roman" pitchFamily="18" charset="0"/>
                <a:cs typeface="Arial" pitchFamily="34" charset="0"/>
              </a:rPr>
              <a:t>termów</a:t>
            </a:r>
            <a:r>
              <a:rPr lang="pl-PL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90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Algorytmy rekurencyjne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214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Dany jest ciąg 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,...,a</a:t>
            </a:r>
            <a:r>
              <a:rPr lang="pl-PL" sz="2000" baseline="-25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 liczb całkowitych, dla n ≥ 2. Należy wyznaczyć największą i najmniejsza spośród tych liczb.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Ciąg liczb zadany jest przez tablicę a[1..n]. Aby znaleźć element największy rozważmy ciąg jednoelementowy a[1]. Jego największy element jest równy a[1].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Załóżmy, że a[j] jest największy w ciągu a[1],...,a[i-1]. Porównajmy a[i] z a[j].</a:t>
            </a: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Jeżeli a[i] będzie większy od a[j], oznacza to, że a[i] jest największy w ciągu a[1],...,</a:t>
            </a:r>
            <a:r>
              <a:rPr lang="pl-PL" sz="2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pl-PL" sz="2000" dirty="0" smtClean="0">
                <a:latin typeface="Arial" pitchFamily="34" charset="0"/>
                <a:cs typeface="Arial" pitchFamily="34" charset="0"/>
              </a:rPr>
              <a:t>[i], należy zatem zmienić wartość zmiennej j na i.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W przeciwnym razie wartościowanie pozostaje bez zmiany.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Po wykonaniu iteracji aż do i = n, a[j] będzie wskazywało na największy element w tym ciągu.</a:t>
            </a:r>
          </a:p>
          <a:p>
            <a:pPr marL="0" indent="0">
              <a:buNone/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latin typeface="Arial" pitchFamily="34" charset="0"/>
                <a:cs typeface="Arial" pitchFamily="34" charset="0"/>
              </a:rPr>
              <a:t>Dla wyznaczenia najmniejszego elementu relację &gt; należy zastąpić relacją &lt;.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b="1" dirty="0" smtClean="0"/>
              <a:t>Algorytmy rekurencyjne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7504" y="756378"/>
            <a:ext cx="8715436" cy="30718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program </a:t>
            </a:r>
            <a:r>
              <a:rPr lang="en-US" sz="2000" i="1" dirty="0" err="1" smtClean="0"/>
              <a:t>maxmin</a:t>
            </a:r>
            <a:r>
              <a:rPr lang="en-US" sz="2000" i="1" dirty="0" smtClean="0"/>
              <a:t> 1 (input, output);</a:t>
            </a:r>
          </a:p>
          <a:p>
            <a:pPr>
              <a:buNone/>
            </a:pPr>
            <a:r>
              <a:rPr lang="pt-BR" sz="2000" dirty="0" smtClean="0"/>
              <a:t>label 1,2,3; const n = 100;</a:t>
            </a:r>
          </a:p>
          <a:p>
            <a:pPr>
              <a:buNone/>
            </a:pPr>
            <a:r>
              <a:rPr lang="pl-PL" sz="2000" i="1" dirty="0" err="1" smtClean="0"/>
              <a:t>var</a:t>
            </a:r>
            <a:r>
              <a:rPr lang="pl-PL" sz="2000" i="1" dirty="0" smtClean="0"/>
              <a:t> </a:t>
            </a:r>
            <a:r>
              <a:rPr lang="pl-PL" sz="2000" i="1" dirty="0" err="1" smtClean="0"/>
              <a:t>i,j,k</a:t>
            </a:r>
            <a:r>
              <a:rPr lang="pl-PL" sz="2000" i="1" dirty="0" smtClean="0"/>
              <a:t>: </a:t>
            </a:r>
            <a:r>
              <a:rPr lang="pl-PL" sz="2000" i="1" dirty="0" err="1" smtClean="0"/>
              <a:t>integer</a:t>
            </a:r>
            <a:r>
              <a:rPr lang="pl-PL" sz="2000" i="1" dirty="0" smtClean="0"/>
              <a:t>; a : </a:t>
            </a:r>
            <a:r>
              <a:rPr lang="pl-PL" sz="2000" i="1" dirty="0" err="1" smtClean="0"/>
              <a:t>array</a:t>
            </a:r>
            <a:r>
              <a:rPr lang="pl-PL" sz="2000" i="1" dirty="0" smtClean="0"/>
              <a:t> [1..n] of </a:t>
            </a:r>
            <a:r>
              <a:rPr lang="pl-PL" sz="2000" i="1" dirty="0" err="1" smtClean="0"/>
              <a:t>integer</a:t>
            </a:r>
            <a:r>
              <a:rPr lang="pl-PL" sz="2000" i="1" dirty="0" smtClean="0"/>
              <a:t>;</a:t>
            </a:r>
          </a:p>
          <a:p>
            <a:pPr>
              <a:buNone/>
            </a:pPr>
            <a:r>
              <a:rPr lang="pl-PL" sz="2000" dirty="0" err="1" smtClean="0"/>
              <a:t>begin</a:t>
            </a:r>
            <a:endParaRPr lang="pl-PL" sz="2000" dirty="0" smtClean="0"/>
          </a:p>
          <a:p>
            <a:pPr>
              <a:buNone/>
            </a:pPr>
            <a:r>
              <a:rPr lang="pl-PL" sz="2000" dirty="0" smtClean="0"/>
              <a:t>	for </a:t>
            </a:r>
            <a:r>
              <a:rPr lang="pl-PL" sz="2000" i="1" dirty="0" smtClean="0"/>
              <a:t>i:=1 to n do </a:t>
            </a:r>
            <a:r>
              <a:rPr lang="pl-PL" sz="2000" i="1" dirty="0" err="1" smtClean="0"/>
              <a:t>read</a:t>
            </a:r>
            <a:r>
              <a:rPr lang="pl-PL" sz="2000" i="1" dirty="0" smtClean="0"/>
              <a:t>(a[i]);</a:t>
            </a:r>
          </a:p>
          <a:p>
            <a:pPr>
              <a:buNone/>
            </a:pPr>
            <a:r>
              <a:rPr lang="en-US" sz="2000" dirty="0" smtClean="0"/>
              <a:t>1: </a:t>
            </a:r>
            <a:r>
              <a:rPr lang="pl-PL" sz="2000" dirty="0" smtClean="0"/>
              <a:t>		</a:t>
            </a:r>
            <a:r>
              <a:rPr lang="en-US" sz="2000" i="1" dirty="0" smtClean="0"/>
              <a:t>j:=1; for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:=2 to n do if 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&gt; a[j] then j:=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en-US" sz="2000" dirty="0" smtClean="0"/>
              <a:t>2: </a:t>
            </a:r>
            <a:r>
              <a:rPr lang="pl-PL" sz="2000" dirty="0" smtClean="0"/>
              <a:t>		</a:t>
            </a:r>
            <a:r>
              <a:rPr lang="en-US" sz="2000" i="1" dirty="0" smtClean="0"/>
              <a:t>k:=1; for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:=2 to n do if a[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&lt; a[k] then k:=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;</a:t>
            </a:r>
          </a:p>
          <a:p>
            <a:pPr>
              <a:buNone/>
            </a:pPr>
            <a:r>
              <a:rPr lang="pl-PL" sz="2000" dirty="0" smtClean="0"/>
              <a:t>3: 		</a:t>
            </a:r>
            <a:r>
              <a:rPr lang="pl-PL" sz="2000" i="1" dirty="0" err="1" smtClean="0"/>
              <a:t>write</a:t>
            </a:r>
            <a:r>
              <a:rPr lang="pl-PL" sz="2000" i="1" dirty="0" smtClean="0"/>
              <a:t>(a[j]; </a:t>
            </a:r>
            <a:r>
              <a:rPr lang="pl-PL" sz="2000" i="1" dirty="0" err="1" smtClean="0"/>
              <a:t>write</a:t>
            </a:r>
            <a:r>
              <a:rPr lang="pl-PL" sz="2000" i="1" dirty="0" smtClean="0"/>
              <a:t>(a[k])</a:t>
            </a:r>
          </a:p>
          <a:p>
            <a:pPr>
              <a:buNone/>
            </a:pPr>
            <a:r>
              <a:rPr lang="pl-PL" sz="2000" dirty="0" err="1" smtClean="0"/>
              <a:t>end</a:t>
            </a:r>
            <a:r>
              <a:rPr lang="pl-PL" sz="2000" dirty="0" smtClean="0"/>
              <a:t>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4211960" y="3820639"/>
            <a:ext cx="4214842" cy="289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program </a:t>
            </a:r>
            <a:r>
              <a:rPr lang="en-US" i="1" dirty="0" err="1" smtClean="0"/>
              <a:t>maxmin</a:t>
            </a:r>
            <a:r>
              <a:rPr lang="en-US" i="1" dirty="0" smtClean="0"/>
              <a:t> 2 (input, output);</a:t>
            </a:r>
          </a:p>
          <a:p>
            <a:r>
              <a:rPr lang="pt-BR" dirty="0" smtClean="0"/>
              <a:t>label 1,2; const n = 100;</a:t>
            </a:r>
          </a:p>
          <a:p>
            <a:r>
              <a:rPr lang="pl-PL" i="1" dirty="0" err="1" smtClean="0"/>
              <a:t>var</a:t>
            </a:r>
            <a:r>
              <a:rPr lang="pl-PL" i="1" dirty="0" smtClean="0"/>
              <a:t> </a:t>
            </a:r>
            <a:r>
              <a:rPr lang="pl-PL" i="1" dirty="0" err="1" smtClean="0"/>
              <a:t>i,j,k</a:t>
            </a:r>
            <a:r>
              <a:rPr lang="pl-PL" i="1" dirty="0" smtClean="0"/>
              <a:t>: </a:t>
            </a:r>
            <a:r>
              <a:rPr lang="pl-PL" i="1" dirty="0" err="1" smtClean="0"/>
              <a:t>integer</a:t>
            </a:r>
            <a:r>
              <a:rPr lang="pl-PL" i="1" dirty="0" smtClean="0"/>
              <a:t>; a : </a:t>
            </a:r>
            <a:r>
              <a:rPr lang="pl-PL" i="1" dirty="0" err="1" smtClean="0"/>
              <a:t>array</a:t>
            </a:r>
            <a:r>
              <a:rPr lang="pl-PL" i="1" dirty="0" smtClean="0"/>
              <a:t> [1..n] of </a:t>
            </a:r>
            <a:r>
              <a:rPr lang="pl-PL" i="1" dirty="0" err="1" smtClean="0"/>
              <a:t>integer</a:t>
            </a:r>
            <a:r>
              <a:rPr lang="pl-PL" i="1" dirty="0" smtClean="0"/>
              <a:t>;</a:t>
            </a:r>
          </a:p>
          <a:p>
            <a:r>
              <a:rPr lang="pl-PL" dirty="0" err="1" smtClean="0"/>
              <a:t>begin</a:t>
            </a:r>
            <a:endParaRPr lang="pl-PL" dirty="0" smtClean="0"/>
          </a:p>
          <a:p>
            <a:pPr indent="355600"/>
            <a:r>
              <a:rPr lang="pl-PL" dirty="0" smtClean="0"/>
              <a:t>for </a:t>
            </a:r>
            <a:r>
              <a:rPr lang="pl-PL" i="1" dirty="0" smtClean="0"/>
              <a:t>i:=1 to n do </a:t>
            </a:r>
            <a:r>
              <a:rPr lang="pl-PL" i="1" dirty="0" err="1" smtClean="0"/>
              <a:t>read</a:t>
            </a:r>
            <a:r>
              <a:rPr lang="pl-PL" i="1" dirty="0" smtClean="0"/>
              <a:t>(a[i]); j:=1 ; k:=1;</a:t>
            </a:r>
          </a:p>
          <a:p>
            <a:pPr indent="355600"/>
            <a:r>
              <a:rPr lang="pt-BR" dirty="0" smtClean="0"/>
              <a:t>for </a:t>
            </a:r>
            <a:r>
              <a:rPr lang="pt-BR" i="1" dirty="0" smtClean="0"/>
              <a:t>i :=2 to n do</a:t>
            </a:r>
          </a:p>
          <a:p>
            <a:r>
              <a:rPr lang="en-US" dirty="0" smtClean="0"/>
              <a:t>1: </a:t>
            </a:r>
            <a:r>
              <a:rPr lang="pl-PL" dirty="0" smtClean="0"/>
              <a:t>	</a:t>
            </a:r>
            <a:r>
              <a:rPr lang="en-US" dirty="0" smtClean="0"/>
              <a:t>if </a:t>
            </a:r>
            <a:r>
              <a:rPr lang="en-US" i="1" dirty="0" smtClean="0"/>
              <a:t>a[</a:t>
            </a:r>
            <a:r>
              <a:rPr lang="en-US" i="1" dirty="0" err="1" smtClean="0"/>
              <a:t>i</a:t>
            </a:r>
            <a:r>
              <a:rPr lang="en-US" i="1" dirty="0" smtClean="0"/>
              <a:t>] &gt; a[j] then j:=</a:t>
            </a:r>
            <a:r>
              <a:rPr lang="en-US" i="1" dirty="0" err="1" smtClean="0"/>
              <a:t>i</a:t>
            </a:r>
            <a:r>
              <a:rPr lang="en-US" i="1" dirty="0" smtClean="0"/>
              <a:t>; else</a:t>
            </a:r>
          </a:p>
          <a:p>
            <a:r>
              <a:rPr lang="pl-PL" dirty="0" smtClean="0"/>
              <a:t>	</a:t>
            </a:r>
            <a:r>
              <a:rPr lang="en-US" dirty="0" smtClean="0"/>
              <a:t>if </a:t>
            </a:r>
            <a:r>
              <a:rPr lang="en-US" i="1" dirty="0" smtClean="0"/>
              <a:t>a[</a:t>
            </a:r>
            <a:r>
              <a:rPr lang="en-US" i="1" dirty="0" err="1" smtClean="0"/>
              <a:t>i</a:t>
            </a:r>
            <a:r>
              <a:rPr lang="en-US" i="1" dirty="0" smtClean="0"/>
              <a:t>] &lt; a[k] then k:=</a:t>
            </a:r>
            <a:r>
              <a:rPr lang="en-US" i="1" dirty="0" err="1" smtClean="0"/>
              <a:t>i</a:t>
            </a:r>
            <a:r>
              <a:rPr lang="en-US" i="1" dirty="0" smtClean="0"/>
              <a:t>;</a:t>
            </a:r>
          </a:p>
          <a:p>
            <a:r>
              <a:rPr lang="pl-PL" dirty="0" smtClean="0"/>
              <a:t>2: 	</a:t>
            </a:r>
            <a:r>
              <a:rPr lang="pl-PL" i="1" dirty="0" err="1" smtClean="0"/>
              <a:t>write</a:t>
            </a:r>
            <a:r>
              <a:rPr lang="pl-PL" i="1" dirty="0" smtClean="0"/>
              <a:t>(a[j]; </a:t>
            </a:r>
            <a:r>
              <a:rPr lang="pl-PL" i="1" dirty="0" err="1" smtClean="0"/>
              <a:t>write</a:t>
            </a:r>
            <a:r>
              <a:rPr lang="pl-PL" i="1" dirty="0" smtClean="0"/>
              <a:t>(a[k])</a:t>
            </a:r>
          </a:p>
          <a:p>
            <a:r>
              <a:rPr lang="pl-PL" dirty="0" err="1" smtClean="0"/>
              <a:t>end</a:t>
            </a:r>
            <a:r>
              <a:rPr lang="pl-PL" dirty="0" smtClean="0"/>
              <a:t>.</a:t>
            </a:r>
            <a:endParaRPr kumimoji="0" lang="pl-PL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95536" y="332656"/>
            <a:ext cx="83529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11. Języki systemów informacyjnych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Postać normalna </a:t>
            </a:r>
            <a:r>
              <a:rPr lang="pl-PL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termów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Dokładność i efektywność języka.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12. Automaty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Układy sekwencyjne i kombinacyjne. Języki formalne. Język wyrażeń regularnych. Automaty Rabina-Scotta. Automaty </a:t>
            </a:r>
            <a:r>
              <a:rPr lang="pl-PL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Meale’go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i </a:t>
            </a:r>
            <a:r>
              <a:rPr lang="pl-PL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Moor’a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13. Automaty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Realizacje automatów. Synteza abstrakcyjna z wykorzystaniem charakterystyki wejście-wyjście.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14. Sieci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Petriego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Definicja i klasyfikacje sieci </a:t>
            </a:r>
            <a:r>
              <a:rPr lang="pl-PL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Petriego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 Reprezentacje teoriomnogościowa, graficzna i macierzowa. Modelowanie - przykłady zastosowań.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15. Sieci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Petriego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lang="pl-PL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Analiza właściwości – żywotność strukturalna i funkcjonalna. Zjawiska blokady i konfuzji. Niezmienniki. Rozszerzenia sieci – czasowe, kolorowane, stochastyczne.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20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16. Repetytorium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>
            <a:normAutofit/>
          </a:bodyPr>
          <a:lstStyle/>
          <a:p>
            <a:r>
              <a:rPr lang="pl-PL" sz="2800" b="1" dirty="0" smtClean="0">
                <a:latin typeface="Arial" pitchFamily="34" charset="0"/>
                <a:cs typeface="Arial" pitchFamily="34" charset="0"/>
              </a:rPr>
              <a:t>Literatura</a:t>
            </a:r>
            <a:endParaRPr lang="pl-PL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142844" y="857232"/>
            <a:ext cx="90011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None/>
              <a:tabLst>
                <a:tab pos="355600" algn="l"/>
              </a:tabLst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Banachowski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L., Kreczmar A., Elementy analizy algorytmów. WNT, Warszawa 1982.</a:t>
            </a:r>
          </a:p>
          <a:p>
            <a:pPr marL="355600" indent="-355600">
              <a:buNone/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2. Majewski W.,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Albicki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A., Algebraiczna teoria automatów. WNT, Warszawa 1980.</a:t>
            </a:r>
          </a:p>
          <a:p>
            <a:pPr marL="355600" indent="-355600">
              <a:buNone/>
              <a:tabLst>
                <a:tab pos="355600" algn="l"/>
              </a:tabLst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3. Pawlak Z., Systemy informacyjne (Podstawy teoretyczne). WNT, Warszawa 1983.</a:t>
            </a:r>
          </a:p>
          <a:p>
            <a:pPr marL="355600" indent="-355600">
              <a:buNone/>
              <a:tabLst>
                <a:tab pos="355600" algn="l"/>
              </a:tabLst>
            </a:pPr>
            <a:r>
              <a:rPr lang="pl-PL" sz="2200" dirty="0" smtClean="0">
                <a:latin typeface="Arial" pitchFamily="34" charset="0"/>
                <a:cs typeface="Arial" pitchFamily="34" charset="0"/>
              </a:rPr>
              <a:t>4. Błażewicz J., Złożoność obliczeniowa w projektowaniu systemów komputerowych. Wyd. Politechniki Poznańskiej, Poznań 1984.</a:t>
            </a:r>
          </a:p>
          <a:p>
            <a:pPr marL="271463" lvl="0" indent="-271463"/>
            <a:r>
              <a:rPr lang="pl-PL" sz="2200" dirty="0" smtClean="0">
                <a:latin typeface="Arial" pitchFamily="34" charset="0"/>
                <a:cs typeface="Arial" pitchFamily="34" charset="0"/>
              </a:rPr>
              <a:t>5. Banaszak Z., Jampolski L.,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Komputerowo wspomagane modelowanie elastycznych systemów produkcyjnych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 WNT, Warszawa 1991.</a:t>
            </a:r>
          </a:p>
          <a:p>
            <a:pPr marL="271463" lvl="0" indent="-271463"/>
            <a:r>
              <a:rPr lang="pl-PL" sz="22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Magott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J.,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Techniki opisu formalnego systemów informatycznych czasu rzeczywistego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. WKŁ, Warszawa 2005. </a:t>
            </a:r>
          </a:p>
          <a:p>
            <a:pPr marL="271463" lvl="0" indent="-271463"/>
            <a:r>
              <a:rPr lang="pl-PL" sz="2200" dirty="0" smtClean="0">
                <a:latin typeface="Arial" pitchFamily="34" charset="0"/>
                <a:cs typeface="Arial" pitchFamily="34" charset="0"/>
              </a:rPr>
              <a:t>7.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Reisig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W.,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Sieci 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Petriego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, WNT, Warszawa 1988.</a:t>
            </a:r>
          </a:p>
          <a:p>
            <a:pPr marL="271463" lvl="0" indent="-271463"/>
            <a:r>
              <a:rPr lang="pl-PL" sz="2200" dirty="0" smtClean="0">
                <a:latin typeface="Arial" pitchFamily="34" charset="0"/>
                <a:cs typeface="Arial" pitchFamily="34" charset="0"/>
              </a:rPr>
              <a:t>9. </a:t>
            </a:r>
            <a:r>
              <a:rPr lang="pl-PL" sz="2200" dirty="0" err="1" smtClean="0">
                <a:latin typeface="Arial" pitchFamily="34" charset="0"/>
                <a:cs typeface="Arial" pitchFamily="34" charset="0"/>
              </a:rPr>
              <a:t>Szpyrka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 M., 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Sieci </a:t>
            </a:r>
            <a:r>
              <a:rPr lang="pl-PL" sz="2200" i="1" dirty="0" err="1" smtClean="0">
                <a:latin typeface="Arial" pitchFamily="34" charset="0"/>
                <a:cs typeface="Arial" pitchFamily="34" charset="0"/>
              </a:rPr>
              <a:t>Petriego</a:t>
            </a:r>
            <a:r>
              <a:rPr lang="pl-PL" sz="2200" i="1" dirty="0" smtClean="0">
                <a:latin typeface="Arial" pitchFamily="34" charset="0"/>
                <a:cs typeface="Arial" pitchFamily="34" charset="0"/>
              </a:rPr>
              <a:t> w modelowaniu i analizie systemów współbieżnych</a:t>
            </a:r>
            <a:r>
              <a:rPr lang="pl-PL" sz="2200" dirty="0" smtClean="0">
                <a:latin typeface="Arial" pitchFamily="34" charset="0"/>
                <a:cs typeface="Arial" pitchFamily="34" charset="0"/>
              </a:rPr>
              <a:t>. Inżynieria oprogramowania. W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NT, Warszawa 2008.</a:t>
            </a:r>
            <a:endParaRPr lang="pl-PL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81" name="Prostokąt 80"/>
          <p:cNvSpPr/>
          <p:nvPr/>
        </p:nvSpPr>
        <p:spPr>
          <a:xfrm>
            <a:off x="323528" y="332656"/>
            <a:ext cx="8568952" cy="5624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TPI- #1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l-PL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Wartością termu  NWD(5,17) + MOD(2,2) jest: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AutoNum type="alphaLcParenR"/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l-PL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1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l-PL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17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l-PL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Który z poniższych algorytmów jest szybszy: 	 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  <a:tabLst>
                <a:tab pos="1621790" algn="l"/>
              </a:tabLst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sz="2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2000" baseline="300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 x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  <a:tabLst>
                <a:tab pos="900430" algn="l"/>
                <a:tab pos="1621790" algn="l"/>
              </a:tabLst>
            </a:pP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b)					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lphaLcParenR"/>
              <a:tabLst>
                <a:tab pos="162179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r>
              <a:rPr lang="en-US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aseline="-25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– b)							</a:t>
            </a:r>
            <a:endParaRPr lang="pl-PL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1621790" algn="l"/>
              </a:tabLst>
            </a:pPr>
            <a:endParaRPr lang="pl-PL" sz="2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tabLst>
                <a:tab pos="1621790" algn="l"/>
              </a:tabLst>
            </a:pP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pl-PL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i:=1; </a:t>
            </a:r>
            <a:r>
              <a:rPr lang="pl-PL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l-PL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pl-PL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i:=i+1 end przykładowy warunek jest poprawny dla: 	</a:t>
            </a:r>
            <a:endParaRPr lang="pl-PL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a)	„u  liczba całkowita”				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b)	„u = 3”								</a:t>
            </a:r>
            <a:r>
              <a:rPr lang="pl-P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	„u&gt;0”		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8760"/>
            <a:ext cx="4525393" cy="3848026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876288" y="544728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Aft>
                <a:spcPts val="0"/>
              </a:spcAft>
              <a:buAutoNum type="alphaLcParenR"/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okresowy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lang="pl-PL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b) nieskończony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) skończony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39552" y="418451"/>
            <a:ext cx="4572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Algorytm opisany schematem blokowym jest: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3" name="Prostokąt 2"/>
          <p:cNvSpPr/>
          <p:nvPr/>
        </p:nvSpPr>
        <p:spPr>
          <a:xfrm>
            <a:off x="323528" y="188640"/>
            <a:ext cx="836327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7480" indent="-278765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5. Według schematu z zad.4. wydrukowane zostanie: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a)	1 ,  2  ,  3 , 1 , 2, 3, 1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b)	same spacje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c)	1 , 2 , 3 , 4 , 5 ,...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6. Algorytmem jest: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a)	dziedzina algorytmiczna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b)	problem optymalizacyjny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c)	diagram blokowy z zadania 4-ego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7.Problem ustawienia wg. wzrostu n osobowej drużyny harcerzy ma złożoność: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a)	O(n!)			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</a:rPr>
              <a:t>	b)	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O(n</a:t>
            </a:r>
            <a:r>
              <a:rPr lang="pl-PL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</a:rPr>
              <a:t>			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</a:rPr>
              <a:t>	c)	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O(2</a:t>
            </a:r>
            <a:r>
              <a:rPr lang="pl-PL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s-ES_tradnl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8. Dany jest zbiór A. Wyznaczenie zbioru </a:t>
            </a:r>
            <a:r>
              <a:rPr lang="pl-PL" i="1" dirty="0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(A) jest problemem: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a) 	decyzyjnym trudnym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b) 	decyzyjnym łatwym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c) 	optymalizacyjnym łatwym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9. </a:t>
            </a: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Sprawdzenie czy formuła logiczna jest tautologią 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jest problemem: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a)	decyzyjnym trudnym	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	b)	decyzyjnym łatwym			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269240">
              <a:spcAft>
                <a:spcPts val="0"/>
              </a:spcAft>
            </a:pP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c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)	optymalizacyjnym </a:t>
            </a:r>
            <a:r>
              <a:rPr lang="pl-P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łatwym</a:t>
            </a: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10. Problem uzyskania kredytu bankowego jest problemem: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a)	optymalizacyjnym łatwym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b)	decyzyjnym trudnym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	c)	decyzyjnym łatwy	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>
              <a:spcAft>
                <a:spcPts val="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l-P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857232"/>
          </a:xfrm>
        </p:spPr>
        <p:txBody>
          <a:bodyPr/>
          <a:lstStyle/>
          <a:p>
            <a:r>
              <a:rPr lang="pl-PL" dirty="0" smtClean="0"/>
              <a:t>Algorytmy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2043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i="1" dirty="0"/>
              <a:t>„Komputer zmusił nas do uporządkowania </a:t>
            </a:r>
            <a:r>
              <a:rPr lang="pl-PL" i="1" dirty="0" smtClean="0"/>
              <a:t>samych siebie… Zmusza nas do </a:t>
            </a:r>
            <a:r>
              <a:rPr lang="pl-PL" i="1" dirty="0"/>
              <a:t>uprzedniego przemyślenia </a:t>
            </a:r>
            <a:r>
              <a:rPr lang="pl-PL" i="1" dirty="0" smtClean="0"/>
              <a:t>naszych założeń </a:t>
            </a:r>
            <a:r>
              <a:rPr lang="pl-PL" i="1" dirty="0"/>
              <a:t>i powoduje, że zdajemy sobie w ogóle sprawę z tego, </a:t>
            </a:r>
            <a:r>
              <a:rPr lang="pl-PL" i="1" dirty="0" smtClean="0"/>
              <a:t>że przyjmujemy </a:t>
            </a:r>
            <a:r>
              <a:rPr lang="pl-PL" i="1" dirty="0"/>
              <a:t>jakieś założenia</a:t>
            </a:r>
            <a:r>
              <a:rPr lang="pl-PL" i="1" dirty="0" smtClean="0"/>
              <a:t>.”</a:t>
            </a:r>
          </a:p>
          <a:p>
            <a:pPr marL="0" indent="0">
              <a:buNone/>
            </a:pPr>
            <a:r>
              <a:rPr lang="pl-PL" dirty="0" smtClean="0"/>
              <a:t>					Peter </a:t>
            </a:r>
            <a:r>
              <a:rPr lang="pl-PL" dirty="0" err="1"/>
              <a:t>Druckner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A632-81D4-4905-9A1D-31ABFC010F5A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3217</Words>
  <Application>Microsoft Office PowerPoint</Application>
  <PresentationFormat>Pokaz na ekranie (4:3)</PresentationFormat>
  <Paragraphs>397</Paragraphs>
  <Slides>31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Motyw pakietu Office</vt:lpstr>
      <vt:lpstr>Teoretyczne Podstawy Informatyki  2022/23 </vt:lpstr>
      <vt:lpstr>Prezentacja programu PowerPoint</vt:lpstr>
      <vt:lpstr>Prezentacja programu PowerPoint</vt:lpstr>
      <vt:lpstr>Prezentacja programu PowerPoint</vt:lpstr>
      <vt:lpstr>Literatura</vt:lpstr>
      <vt:lpstr>Prezentacja programu PowerPoint</vt:lpstr>
      <vt:lpstr>Prezentacja programu PowerPoint</vt:lpstr>
      <vt:lpstr>Prezentacja programu PowerPoint</vt:lpstr>
      <vt:lpstr>Algorytmy</vt:lpstr>
      <vt:lpstr>Prezentacja programu PowerPoint</vt:lpstr>
      <vt:lpstr>Prezentacja programu PowerPoint</vt:lpstr>
      <vt:lpstr>Algorytmy</vt:lpstr>
      <vt:lpstr>Algorytmy</vt:lpstr>
      <vt:lpstr>Algorytmy</vt:lpstr>
      <vt:lpstr>Dziedzina algorytmiczna</vt:lpstr>
      <vt:lpstr>Dziedzina algorytmiczna</vt:lpstr>
      <vt:lpstr>Dziedzina algorytmiczna</vt:lpstr>
      <vt:lpstr>Termy</vt:lpstr>
      <vt:lpstr>Termy</vt:lpstr>
      <vt:lpstr>Termy</vt:lpstr>
      <vt:lpstr>Termy</vt:lpstr>
      <vt:lpstr>Termy</vt:lpstr>
      <vt:lpstr>Termy</vt:lpstr>
      <vt:lpstr>Przykłady algorytmów</vt:lpstr>
      <vt:lpstr>Przykłady algorytmów</vt:lpstr>
      <vt:lpstr>Przykłady algorytmów</vt:lpstr>
      <vt:lpstr>Przykłady algorytmów</vt:lpstr>
      <vt:lpstr>Prezentacja programu PowerPoint</vt:lpstr>
      <vt:lpstr>Prezentacja programu PowerPoint</vt:lpstr>
      <vt:lpstr>Algorytmy rekurencyjne</vt:lpstr>
      <vt:lpstr>Algorytmy rekurencyjne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Teoretyczne Podstawy Informatyki (materiały multimedialne)</dc:title>
  <dc:creator>AAA</dc:creator>
  <cp:lastModifiedBy>Banaszak</cp:lastModifiedBy>
  <cp:revision>378</cp:revision>
  <dcterms:created xsi:type="dcterms:W3CDTF">2010-04-26T09:09:39Z</dcterms:created>
  <dcterms:modified xsi:type="dcterms:W3CDTF">2022-10-02T15:16:56Z</dcterms:modified>
</cp:coreProperties>
</file>