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4" r:id="rId1"/>
    <p:sldMasterId id="2147483756" r:id="rId2"/>
  </p:sldMasterIdLst>
  <p:notesMasterIdLst>
    <p:notesMasterId r:id="rId42"/>
  </p:notesMasterIdLst>
  <p:sldIdLst>
    <p:sldId id="382" r:id="rId3"/>
    <p:sldId id="383" r:id="rId4"/>
    <p:sldId id="271" r:id="rId5"/>
    <p:sldId id="274" r:id="rId6"/>
    <p:sldId id="381" r:id="rId7"/>
    <p:sldId id="275" r:id="rId8"/>
    <p:sldId id="276" r:id="rId9"/>
    <p:sldId id="277" r:id="rId10"/>
    <p:sldId id="278" r:id="rId11"/>
    <p:sldId id="280" r:id="rId12"/>
    <p:sldId id="371" r:id="rId13"/>
    <p:sldId id="384" r:id="rId14"/>
    <p:sldId id="284" r:id="rId15"/>
    <p:sldId id="282" r:id="rId16"/>
    <p:sldId id="387" r:id="rId17"/>
    <p:sldId id="379" r:id="rId18"/>
    <p:sldId id="283" r:id="rId19"/>
    <p:sldId id="386" r:id="rId20"/>
    <p:sldId id="380" r:id="rId21"/>
    <p:sldId id="385" r:id="rId22"/>
    <p:sldId id="287" r:id="rId23"/>
    <p:sldId id="372" r:id="rId24"/>
    <p:sldId id="286" r:id="rId25"/>
    <p:sldId id="288" r:id="rId26"/>
    <p:sldId id="289" r:id="rId27"/>
    <p:sldId id="373" r:id="rId28"/>
    <p:sldId id="302" r:id="rId29"/>
    <p:sldId id="374" r:id="rId30"/>
    <p:sldId id="388" r:id="rId31"/>
    <p:sldId id="378" r:id="rId32"/>
    <p:sldId id="304" r:id="rId33"/>
    <p:sldId id="305" r:id="rId34"/>
    <p:sldId id="375" r:id="rId35"/>
    <p:sldId id="306" r:id="rId36"/>
    <p:sldId id="307" r:id="rId37"/>
    <p:sldId id="376" r:id="rId38"/>
    <p:sldId id="377" r:id="rId39"/>
    <p:sldId id="299" r:id="rId40"/>
    <p:sldId id="348" r:id="rId4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2269" autoAdjust="0"/>
  </p:normalViewPr>
  <p:slideViewPr>
    <p:cSldViewPr>
      <p:cViewPr varScale="1">
        <p:scale>
          <a:sx n="70" d="100"/>
          <a:sy n="70" d="100"/>
        </p:scale>
        <p:origin x="93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6EFF6-9124-4B51-8BD2-D1338FAD903F}" type="datetimeFigureOut">
              <a:rPr lang="pl-PL" smtClean="0"/>
              <a:pPr/>
              <a:t>02.10.2022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0151-9987-4A35-9736-546344C5BD4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805E-BF9F-4716-8BE3-B0907D6D0571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475E-3DDA-48CD-B20A-2F3229CC8AB4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AEF5-5D61-4CC0-B438-E508564BAAA5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3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54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34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85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99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4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753E-B2E3-4C1F-9702-F98494BB78CC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70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6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3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767-A358-499E-AA68-E20956F1B154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1ED-6928-43B1-9AB2-FD9AC2985DDC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EB4B-7695-4513-B31A-0F22D1939D69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0F52-9A6A-474A-9E67-9B0A35067360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4814-E47D-4575-83DB-6BD32A0CBBF3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5FAB-3BA7-48B0-B7E1-369E4017DACC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8F31-301F-4AE7-BCBF-168107780C67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F75A-C9C4-4C8F-BAE1-BB597B80C2FA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3D1D461-C25C-4FFC-8404-0247ED64EF49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02.10.2022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927943A2-5589-4B4F-802F-8F8C8BE58A4C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Liczba_z%C5%82o%C5%BCon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Algorytmy rekurencyjne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071546"/>
            <a:ext cx="8572560" cy="52149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Dany jest ciąg a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,...,a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liczb całkowitych, dla n ≥ 2. Należy wyznaczyć największą i najmniejsza spośród tych liczb.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Ciąg liczb zadany jest przez tablicę a[1..n]. Aby znaleźć element największy rozważmy ciąg jednoelementowy a[1]. Jego największy element jest równy a[1].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Załóżmy, że a[j] jest największy w ciągu a[1],...,a[i-1]. Porównajmy a[i] z a[j].</a:t>
            </a: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Jeżeli a[i] będzie większy od a[j], oznacza to, że a[i] jest największy w ciągu a[1],...,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[i], należy zatem zmienić wartość zmiennej j na i.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 przeciwnym razie wartościowanie pozostaje bez zmiany.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Po wykonaniu iteracji aż do i = n, a[j] będzie wskazywało na największy element w tym ciągu.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Dla wyznaczenia najmniejszego elementu relację &gt; należy zastąpić relacją &lt;.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4A632-81D4-4905-9A1D-31ABFC010F5A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51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Sprawność algorytmów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428564" y="1000108"/>
            <a:ext cx="87154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Każde wykonanie algorytmu na komputerze wymaga pewnej ilości czasu pracy, jak również pewnej ilości miejsca pamięci.</a:t>
            </a:r>
          </a:p>
          <a:p>
            <a:endParaRPr lang="pl-PL" sz="2000" dirty="0" smtClean="0"/>
          </a:p>
          <a:p>
            <a:r>
              <a:rPr lang="pl-PL" sz="2000" b="1" dirty="0" smtClean="0"/>
              <a:t>Przykład</a:t>
            </a:r>
          </a:p>
          <a:p>
            <a:r>
              <a:rPr lang="pl-PL" sz="2000" dirty="0" smtClean="0"/>
              <a:t>Rozważmy algorytm, dla którego daną wejściową jest liczbą naturalna n, w którym liczba jednostkowych operacji wykonywanych dla danej n wynosi </a:t>
            </a:r>
            <a:r>
              <a:rPr lang="pl-PL" sz="2400" b="1" dirty="0" smtClean="0"/>
              <a:t>n!</a:t>
            </a:r>
          </a:p>
          <a:p>
            <a:r>
              <a:rPr lang="pl-PL" sz="2000" dirty="0" smtClean="0"/>
              <a:t>Zakładającym że komputer wykonuje średnio </a:t>
            </a:r>
            <a:r>
              <a:rPr lang="pl-PL" sz="2000" b="1" dirty="0" smtClean="0"/>
              <a:t>10</a:t>
            </a:r>
            <a:r>
              <a:rPr lang="pl-PL" sz="2000" b="1" baseline="30000" dirty="0" smtClean="0"/>
              <a:t>5</a:t>
            </a:r>
            <a:r>
              <a:rPr lang="pl-PL" sz="2000" dirty="0" smtClean="0"/>
              <a:t> jednostkowych operacji na</a:t>
            </a:r>
          </a:p>
          <a:p>
            <a:r>
              <a:rPr lang="pl-PL" sz="2000" dirty="0" smtClean="0"/>
              <a:t>sekundę, i jest do wyłącznej dyspozycji przez 24 godziny, algorytm ten może być wykonany tylko dla danej wartości </a:t>
            </a:r>
            <a:r>
              <a:rPr lang="pl-PL" sz="2000" b="1" dirty="0" smtClean="0"/>
              <a:t>n ≤ 13</a:t>
            </a:r>
            <a:r>
              <a:rPr lang="pl-PL" sz="2000" dirty="0" smtClean="0"/>
              <a:t>. </a:t>
            </a:r>
          </a:p>
          <a:p>
            <a:r>
              <a:rPr lang="pl-PL" sz="2000" dirty="0" smtClean="0"/>
              <a:t>Dla </a:t>
            </a:r>
            <a:r>
              <a:rPr lang="pl-PL" sz="2400" b="1" dirty="0" smtClean="0"/>
              <a:t>2</a:t>
            </a:r>
            <a:r>
              <a:rPr lang="pl-PL" sz="2400" b="1" baseline="30000" dirty="0" smtClean="0"/>
              <a:t>n</a:t>
            </a:r>
            <a:r>
              <a:rPr lang="pl-PL" sz="2000" dirty="0" smtClean="0"/>
              <a:t> ograniczenie to zwiększa się do </a:t>
            </a:r>
            <a:r>
              <a:rPr lang="pl-PL" sz="2000" b="1" dirty="0" smtClean="0"/>
              <a:t>n ≤ 33</a:t>
            </a:r>
            <a:r>
              <a:rPr lang="pl-PL" sz="2000" dirty="0" smtClean="0"/>
              <a:t>.</a:t>
            </a:r>
          </a:p>
          <a:p>
            <a:endParaRPr lang="pl-PL" sz="2000" dirty="0" smtClean="0"/>
          </a:p>
          <a:p>
            <a:r>
              <a:rPr lang="pl-PL" sz="2000" b="1" dirty="0" smtClean="0"/>
              <a:t>Przykład</a:t>
            </a:r>
          </a:p>
          <a:p>
            <a:r>
              <a:rPr lang="pl-PL" sz="2000" dirty="0" smtClean="0"/>
              <a:t>Przyjmując wcześniejsze założenia, w przypadku algorytmów, których liczba</a:t>
            </a:r>
          </a:p>
          <a:p>
            <a:r>
              <a:rPr lang="pl-PL" sz="2000" dirty="0" smtClean="0"/>
              <a:t>wykonywanych operacji określa funkcja wielomianowa od wartości danej</a:t>
            </a:r>
          </a:p>
          <a:p>
            <a:r>
              <a:rPr lang="pl-PL" sz="2000" dirty="0" smtClean="0"/>
              <a:t>wejściowej (rozmiaru zadania), dla algorytmów wykonujących odpowiednio</a:t>
            </a:r>
          </a:p>
          <a:p>
            <a:r>
              <a:rPr lang="pl-PL" sz="2000" dirty="0" smtClean="0"/>
              <a:t> </a:t>
            </a:r>
            <a:r>
              <a:rPr lang="pl-PL" sz="2000" b="1" dirty="0" smtClean="0"/>
              <a:t>n</a:t>
            </a:r>
            <a:r>
              <a:rPr lang="pl-PL" sz="2000" b="1" baseline="30000" dirty="0" smtClean="0"/>
              <a:t>3</a:t>
            </a:r>
            <a:r>
              <a:rPr lang="pl-PL" sz="2000" b="1" dirty="0" smtClean="0"/>
              <a:t>, n</a:t>
            </a:r>
            <a:r>
              <a:rPr lang="pl-PL" sz="2000" b="1" baseline="30000" dirty="0" smtClean="0"/>
              <a:t>2</a:t>
            </a:r>
            <a:r>
              <a:rPr lang="pl-PL" sz="2000" b="1" dirty="0" smtClean="0"/>
              <a:t>, n*log(n) </a:t>
            </a:r>
            <a:r>
              <a:rPr lang="pl-PL" sz="2000" dirty="0" smtClean="0"/>
              <a:t>operacji w czasie 24 h komputer „poradzi” sobie odpowiednio z</a:t>
            </a:r>
          </a:p>
          <a:p>
            <a:r>
              <a:rPr lang="pt-BR" sz="2000" b="1" dirty="0" smtClean="0"/>
              <a:t>n = 2000 ; 90 000 ; 250*10</a:t>
            </a:r>
            <a:r>
              <a:rPr lang="pt-BR" sz="2000" b="1" baseline="30000" dirty="0" smtClean="0"/>
              <a:t>6</a:t>
            </a:r>
            <a:r>
              <a:rPr lang="pt-BR" sz="2000" dirty="0" smtClean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212993" name="Rectangle 1"/>
          <p:cNvSpPr>
            <a:spLocks noChangeArrowheads="1"/>
          </p:cNvSpPr>
          <p:nvPr/>
        </p:nvSpPr>
        <p:spPr bwMode="auto">
          <a:xfrm>
            <a:off x="0" y="0"/>
            <a:ext cx="9144000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   Algorytm sprawdzający czy dana liczba naturalna  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jest liczba pierwszą.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prime(n: integer): Boolean;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1, 2, 3, 4;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p: integer;  B: Boolean;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begin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{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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n &gt; 0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1:  p:= 2 ; B:= true;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2:  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while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(p*p 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n)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do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{(B 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(q=2..p-1)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n 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mod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q 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0)}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begin</a:t>
            </a:r>
            <a:endParaRPr kumimoji="0" lang="pl-PL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3: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if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mod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p= 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then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B:= false; p := p+1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end;</a:t>
            </a:r>
            <a:endParaRPr kumimoji="0" lang="pl-PL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4:  prime := B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{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(prime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(q=2..n-1)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mod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q 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0)}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end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</a:t>
            </a:r>
            <a:endParaRPr kumimoji="0" lang="pl-PL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pl-PL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Uwaga:</a:t>
            </a:r>
            <a:endParaRPr kumimoji="0" lang="pl-PL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Przykłady operacji jednostkowych: podstawienie, skok, dodawanie, itp.</a:t>
            </a:r>
            <a:endParaRPr kumimoji="0" lang="pl-PL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Oszacowania liczb jednostkowych operacji wykonywanych przez instrukcje odpowiadające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poszczególnym etykietom:</a:t>
            </a:r>
            <a:endParaRPr kumimoji="0" lang="pl-PL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– dokładnie 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operacje jednostkowe</a:t>
            </a:r>
            <a:endParaRPr kumimoji="0" lang="pl-PL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– co najwyżej 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 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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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operacji jednostkowych</a:t>
            </a:r>
            <a:endParaRPr kumimoji="0" lang="pl-PL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– co najwyżej 4(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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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- 1) +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operacji jednostkowych</a:t>
            </a:r>
            <a:endParaRPr kumimoji="0" lang="pl-PL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– dokładnie 1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operacja jednostkowa</a:t>
            </a:r>
            <a:endParaRPr kumimoji="0" lang="pl-PL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Razem wykonywanych jest co najwyżej 7 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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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jednostkowych operacji</a:t>
            </a:r>
            <a:endParaRPr kumimoji="0" lang="pl-PL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pl-PL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Uwaga:</a:t>
            </a:r>
            <a:endParaRPr kumimoji="0" lang="pl-PL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W przypadku gdy  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 liczba pierwsza wykonuje się dokładnie t(n) = 7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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- 1 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operacji jednostkowych</a:t>
            </a:r>
            <a:endParaRPr kumimoji="0" lang="pl-PL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W przypadku gdy  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 kwadratem liczby pierwszej t(n) = 7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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W przypadku gdy  n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 liczbą parzysta wówczas t(n) = 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12</a:t>
            </a:fld>
            <a:endParaRPr lang="pl-PL"/>
          </a:p>
        </p:txBody>
      </p:sp>
      <p:grpSp>
        <p:nvGrpSpPr>
          <p:cNvPr id="3" name="Grupa 2"/>
          <p:cNvGrpSpPr/>
          <p:nvPr/>
        </p:nvGrpSpPr>
        <p:grpSpPr>
          <a:xfrm>
            <a:off x="1259632" y="1654175"/>
            <a:ext cx="6825183" cy="3549650"/>
            <a:chOff x="0" y="0"/>
            <a:chExt cx="6305550" cy="3549650"/>
          </a:xfrm>
        </p:grpSpPr>
        <p:sp>
          <p:nvSpPr>
            <p:cNvPr id="4" name="Owal 3"/>
            <p:cNvSpPr/>
            <p:nvPr/>
          </p:nvSpPr>
          <p:spPr>
            <a:xfrm rot="2835050">
              <a:off x="1581150" y="450850"/>
              <a:ext cx="2388214" cy="30118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/>
            </a:p>
          </p:txBody>
        </p:sp>
        <p:sp>
          <p:nvSpPr>
            <p:cNvPr id="5" name="Owal 4"/>
            <p:cNvSpPr/>
            <p:nvPr/>
          </p:nvSpPr>
          <p:spPr>
            <a:xfrm>
              <a:off x="2584450" y="1308100"/>
              <a:ext cx="939800" cy="5207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/>
            </a:p>
          </p:txBody>
        </p:sp>
        <p:sp>
          <p:nvSpPr>
            <p:cNvPr id="6" name="Owal 5"/>
            <p:cNvSpPr/>
            <p:nvPr/>
          </p:nvSpPr>
          <p:spPr>
            <a:xfrm rot="20441019">
              <a:off x="1593850" y="1435100"/>
              <a:ext cx="495300" cy="647700"/>
            </a:xfrm>
            <a:prstGeom prst="ellips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/>
            </a:p>
          </p:txBody>
        </p:sp>
        <p:sp>
          <p:nvSpPr>
            <p:cNvPr id="7" name="Owal 6"/>
            <p:cNvSpPr/>
            <p:nvPr/>
          </p:nvSpPr>
          <p:spPr>
            <a:xfrm rot="18917054">
              <a:off x="2762250" y="2470150"/>
              <a:ext cx="781050" cy="5842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/>
            </a:p>
          </p:txBody>
        </p:sp>
        <p:sp>
          <p:nvSpPr>
            <p:cNvPr id="8" name="Objaśnienie prostokątne zaokrąglone 7"/>
            <p:cNvSpPr/>
            <p:nvPr/>
          </p:nvSpPr>
          <p:spPr>
            <a:xfrm>
              <a:off x="0" y="222250"/>
              <a:ext cx="1809750" cy="615950"/>
            </a:xfrm>
            <a:prstGeom prst="wedgeRoundRectCallout">
              <a:avLst>
                <a:gd name="adj1" fmla="val 46085"/>
                <a:gd name="adj2" fmla="val 182020"/>
                <a:gd name="adj3" fmla="val 16667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l-PL" sz="26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pl-PL" sz="2600" b="1" baseline="30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pl-PL" sz="26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logn</a:t>
              </a:r>
              <a:endParaRPr lang="pl-P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aśnienie prostokątne zaokrąglone 8"/>
            <p:cNvSpPr/>
            <p:nvPr/>
          </p:nvSpPr>
          <p:spPr>
            <a:xfrm>
              <a:off x="4502150" y="0"/>
              <a:ext cx="1803400" cy="476250"/>
            </a:xfrm>
            <a:prstGeom prst="wedgeRoundRectCallout">
              <a:avLst>
                <a:gd name="adj1" fmla="val -116792"/>
                <a:gd name="adj2" fmla="val 257813"/>
                <a:gd name="adj3" fmla="val 16667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l-P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" name="Objaśnienie prostokątne zaokrąglone 9"/>
            <p:cNvSpPr/>
            <p:nvPr/>
          </p:nvSpPr>
          <p:spPr>
            <a:xfrm>
              <a:off x="4013200" y="2984500"/>
              <a:ext cx="2006347" cy="565150"/>
            </a:xfrm>
            <a:prstGeom prst="wedgeRoundRectCallout">
              <a:avLst>
                <a:gd name="adj1" fmla="val -87215"/>
                <a:gd name="adj2" fmla="val -71904"/>
                <a:gd name="adj3" fmla="val 16667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l-PL" sz="2800" b="1" dirty="0" err="1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pl-PL" dirty="0" err="1" smtClean="0">
                  <a:sym typeface="Symbol" panose="05050102010706020507" pitchFamily="18" charset="2"/>
                </a:rPr>
                <a:t></a:t>
              </a:r>
              <a:r>
                <a:rPr lang="pl-PL" sz="2800" b="1" dirty="0" err="1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pl-PL" sz="28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! +n</a:t>
              </a:r>
              <a:r>
                <a:rPr lang="pl-PL" sz="2800" b="1" baseline="30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pl-PL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Prostokąt 10"/>
          <p:cNvSpPr/>
          <p:nvPr/>
        </p:nvSpPr>
        <p:spPr>
          <a:xfrm>
            <a:off x="6058106" y="1654175"/>
            <a:ext cx="1717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pl-PL" sz="2800" b="1" baseline="300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n</a:t>
            </a:r>
            <a:r>
              <a:rPr lang="pl-PL" sz="2800" b="1" baseline="300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l-PL" dirty="0" smtClean="0">
                <a:sym typeface="Symbol" panose="05050102010706020507" pitchFamily="18" charset="2"/>
              </a:rPr>
              <a:t></a:t>
            </a:r>
            <a:r>
              <a:rPr lang="pl-PL" sz="28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n</a:t>
            </a:r>
            <a:r>
              <a:rPr lang="pl-PL" sz="2800" b="1" baseline="30000" dirty="0" smtClean="0"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pl-PL" sz="28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l-PL" sz="2800" b="1" dirty="0">
                <a:latin typeface="Arial" panose="020B0604020202020204" pitchFamily="34" charset="0"/>
                <a:ea typeface="Calibri" panose="020F0502020204030204" pitchFamily="34" charset="0"/>
              </a:rPr>
              <a:t>+n</a:t>
            </a:r>
            <a:r>
              <a:rPr lang="pl-PL" sz="2800" b="1" baseline="30000" dirty="0"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endParaRPr lang="pl-PL" sz="2800" b="1" dirty="0"/>
          </a:p>
        </p:txBody>
      </p:sp>
      <p:sp>
        <p:nvSpPr>
          <p:cNvPr id="12" name="Prostokąt 11"/>
          <p:cNvSpPr/>
          <p:nvPr/>
        </p:nvSpPr>
        <p:spPr>
          <a:xfrm>
            <a:off x="395536" y="5848923"/>
            <a:ext cx="8265404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3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Sprawność </a:t>
            </a:r>
            <a:r>
              <a:rPr lang="pl-PL" sz="32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(złożoność) algorytmu </a:t>
            </a:r>
            <a:r>
              <a:rPr lang="pl-PL" sz="3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O(n!)</a:t>
            </a:r>
            <a:endParaRPr lang="pl-PL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6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729634" cy="857232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Problem i jego złożoność obliczeniowa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1521" y="455106"/>
            <a:ext cx="900115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dirty="0" smtClean="0"/>
          </a:p>
          <a:p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Przyjmując konwencję, wg., której każdy problem charakteryzuje trójka</a:t>
            </a:r>
          </a:p>
          <a:p>
            <a:endParaRPr lang="pl-P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(DANE, OGRANICZENIA, PYTANIE)</a:t>
            </a:r>
          </a:p>
          <a:p>
            <a:endParaRPr lang="pl-P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za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decyzyjny </a:t>
            </a: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uznaje się taki, w którym pytania są formułowane w taki sposób aby udzielana na nie odpowiedź była postaci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TAK </a:t>
            </a: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lub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NIE</a:t>
            </a: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l-P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 kolei za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optymalizacyjny </a:t>
            </a: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przyjmuje się taki, którego pytanie jest sformułowane w taki sposób, aby udzielana na nie odpowiedź dotyczyła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wartości ekstremalnej pewnej funkcji celu</a:t>
            </a: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l-P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 każdym problemem optymalizacyjnym można związać problem decyzyjny.</a:t>
            </a:r>
            <a:endParaRPr lang="pl-PL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Klasyfikacja problemów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3"/>
            <a:ext cx="900115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/>
              <a:t>Problemy umownie dzielimy na łatwe i trudne</a:t>
            </a:r>
          </a:p>
          <a:p>
            <a:pPr algn="ctr"/>
            <a:endParaRPr lang="pl-PL" sz="2000" b="1" dirty="0" smtClean="0"/>
          </a:p>
          <a:p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Przykład (problem sortowania)</a:t>
            </a:r>
          </a:p>
          <a:p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Dany jest zbiór {7, 5, 6, 1, 3, 4, 2, 9, 8, 10}. Zbiór ten należy uporządkować (posortować) od najmniejszego do największego elementu, tzn. {1, 2, 3, 4 , 5, 6, 7, 8, 9, 10}. </a:t>
            </a:r>
          </a:p>
          <a:p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Ile, w najgorszym przypadku, należy dokonać elementarnych porównań i przestawień elementów zbioru, aby go uporządkować?</a:t>
            </a:r>
          </a:p>
          <a:p>
            <a:endParaRPr lang="pl-P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Przyjmując zasadę porządkowania wg. algorytmu „bąbelkowego” liczba ta nie przekracza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sz="2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/2 - n/2 </a:t>
            </a: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gdzie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liczność porządkowanego zbioru.</a:t>
            </a:r>
          </a:p>
          <a:p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Asymptotyczną złożoność obliczeniową tego problemu określa funkcja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pl-PL" sz="2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l-PL" sz="2000" dirty="0" smtClean="0"/>
              <a:t>).</a:t>
            </a:r>
          </a:p>
          <a:p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 smtClean="0"/>
              <a:t> 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251520" y="188641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Przykład (binarny problem plecakowy, ang. 0-1 </a:t>
            </a:r>
            <a:r>
              <a:rPr lang="pl-PL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problem)</a:t>
            </a:r>
          </a:p>
          <a:p>
            <a:pPr lvl="0">
              <a:lnSpc>
                <a:spcPct val="150000"/>
              </a:lnSpc>
            </a:pP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Dysponujemy plecakiem o maksymalnej pojemności</a:t>
            </a: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oraz zbiorem </a:t>
            </a:r>
            <a:r>
              <a:rPr lang="pl-PL" sz="2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elementów </a:t>
            </a: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l-PL" sz="2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400" b="1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pl-PL" sz="2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400" b="1" i="1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,...,</a:t>
            </a:r>
            <a:r>
              <a:rPr lang="pl-PL" sz="24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400" b="1" i="1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 czym każdy element ma określoną wartość </a:t>
            </a:r>
            <a:r>
              <a:rPr lang="pl-PL" sz="2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l-PL" sz="2400" b="1" i="1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oraz wielkość </a:t>
            </a:r>
            <a:r>
              <a:rPr lang="pl-PL" sz="24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l-PL" sz="2400" b="1" i="1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Naszym celem jest maksymalizacja wartości elementów zapakowanych do plecaka </a:t>
            </a:r>
            <a:r>
              <a:rPr lang="pl-PL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(</a:t>
            </a:r>
            <a:r>
              <a:rPr lang="pl-PL" sz="2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400" i="1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 dla elementów nie zapakowanych </a:t>
            </a:r>
            <a:r>
              <a:rPr lang="pl-PL" sz="2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400" i="1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0) </a:t>
            </a:r>
            <a:r>
              <a:rPr lang="pl-PL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gdzie ich sumaryczna wielkość nie przekracza pojemności </a:t>
            </a:r>
            <a:r>
              <a:rPr lang="pl-PL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plecaka                 . 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Liczba wszystkich wariantów możliwych rozwiązań nie przekracza </a:t>
            </a: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l-PL" sz="2400" b="1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pl-PL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Asymptotyczną 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złożoność obliczeniową tego problemu określa więc funkcja </a:t>
            </a: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O(2</a:t>
            </a:r>
            <a:r>
              <a:rPr lang="pl-PL" sz="2400" b="1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898703"/>
              </p:ext>
            </p:extLst>
          </p:nvPr>
        </p:nvGraphicFramePr>
        <p:xfrm>
          <a:off x="2034238" y="3558794"/>
          <a:ext cx="1097602" cy="50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Równanie" r:id="rId3" imgW="634725" imgH="291973" progId="">
                  <p:embed/>
                </p:oleObj>
              </mc:Choice>
              <mc:Fallback>
                <p:oleObj name="Równanie" r:id="rId3" imgW="634725" imgH="291973" progId="">
                  <p:embed/>
                  <p:pic>
                    <p:nvPicPr>
                      <p:cNvPr id="819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238" y="3558794"/>
                        <a:ext cx="1097602" cy="5037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757738"/>
              </p:ext>
            </p:extLst>
          </p:nvPr>
        </p:nvGraphicFramePr>
        <p:xfrm>
          <a:off x="4625164" y="4653136"/>
          <a:ext cx="140118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Równanie" r:id="rId5" imgW="990170" imgH="304668" progId="">
                  <p:embed/>
                </p:oleObj>
              </mc:Choice>
              <mc:Fallback>
                <p:oleObj name="Równanie" r:id="rId5" imgW="990170" imgH="304668" progId="">
                  <p:embed/>
                  <p:pic>
                    <p:nvPicPr>
                      <p:cNvPr id="13" name="Obi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64" y="4653136"/>
                        <a:ext cx="1401183" cy="5040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13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16</a:t>
            </a:fld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467544" y="146668"/>
            <a:ext cx="8219256" cy="6913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= 6  elementów</a:t>
            </a:r>
            <a:endParaRPr lang="pl-P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l-P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l-PL" sz="21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Wybór największego elementu</a:t>
            </a:r>
            <a:endParaRPr lang="pl-PL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l-PL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1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3, 2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7, 4, 8, 1		n-1	 porównań</a:t>
            </a:r>
            <a:endParaRPr lang="pl-PL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 </a:t>
            </a:r>
            <a:r>
              <a:rPr lang="pl-PL" sz="21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3, 7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4, 8, 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lvl="0">
              <a:lnSpc>
                <a:spcPct val="107000"/>
              </a:lnSpc>
            </a:pPr>
            <a:r>
              <a:rPr lang="pl-PL" sz="2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2, 3, </a:t>
            </a:r>
            <a:r>
              <a:rPr lang="pl-PL" sz="2100" u="sng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7, 4</a:t>
            </a:r>
            <a:r>
              <a:rPr lang="pl-PL" sz="2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8, 1</a:t>
            </a:r>
            <a:endParaRPr lang="pl-PL" sz="2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4, </a:t>
            </a:r>
            <a:r>
              <a:rPr lang="pl-PL" sz="21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7, 8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4, 7, </a:t>
            </a:r>
            <a:r>
              <a:rPr lang="pl-PL" sz="21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1, 8</a:t>
            </a:r>
            <a:endParaRPr lang="pl-PL" sz="21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l-P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l-PL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l-PL" sz="21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Uszeregowanie </a:t>
            </a:r>
            <a:endParaRPr lang="pl-PL" sz="2100" b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endParaRPr lang="pl-PL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3, 2, 7, 4, 8, 1	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	2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4, 7, 1, </a:t>
            </a:r>
            <a:r>
              <a:rPr lang="pl-PL" sz="21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n-1</a:t>
            </a:r>
            <a:endParaRPr lang="pl-PL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 3, 4, 7, 1		- 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4, 1, </a:t>
            </a:r>
            <a:r>
              <a:rPr lang="pl-PL" sz="21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n-2</a:t>
            </a:r>
            <a:endParaRPr lang="pl-PL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 3, 4, 1		-	2, 3, 1, </a:t>
            </a:r>
            <a:r>
              <a:rPr lang="pl-PL" sz="21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n-3</a:t>
            </a:r>
            <a:endParaRPr lang="pl-PL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 3,1			-	2,1, </a:t>
            </a:r>
            <a:r>
              <a:rPr lang="pl-PL" sz="21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n-4</a:t>
            </a:r>
            <a:endParaRPr lang="pl-PL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2,1			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1, </a:t>
            </a:r>
            <a:r>
              <a:rPr lang="pl-PL" sz="21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n-5 </a:t>
            </a:r>
            <a:r>
              <a:rPr lang="pl-PL" sz="2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= 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pl-PL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1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Liczba porównań: </a:t>
            </a:r>
            <a:r>
              <a:rPr lang="pl-PL" sz="2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 + n-2 + …+ 1</a:t>
            </a:r>
            <a:r>
              <a:rPr lang="pl-PL" sz="21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(n</a:t>
            </a:r>
            <a:r>
              <a:rPr lang="pl-PL" sz="21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l-PL" sz="21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1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–n)/</a:t>
            </a:r>
            <a:r>
              <a:rPr lang="pl-PL" sz="21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   (36 -6)/2 = 15</a:t>
            </a:r>
            <a:endParaRPr lang="pl-PL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6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Klasyfikacja problemów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29983" y="1124744"/>
            <a:ext cx="900115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/>
              <a:t>Problemy umownie dzielimy na łatwe i trudne</a:t>
            </a:r>
          </a:p>
          <a:p>
            <a:pPr algn="ctr"/>
            <a:endParaRPr lang="pl-PL" sz="2000" b="1" dirty="0" smtClean="0"/>
          </a:p>
          <a:p>
            <a:r>
              <a:rPr lang="pl-PL" sz="2400" b="1" dirty="0" smtClean="0"/>
              <a:t>Przykład (problem komiwojażera)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Komiwojażer, każdego dnia odwiedza n – miast. Dane są odległości </a:t>
            </a:r>
            <a:r>
              <a:rPr lang="pl-PL" sz="2400" dirty="0" err="1" smtClean="0"/>
              <a:t>d</a:t>
            </a:r>
            <a:r>
              <a:rPr lang="pl-PL" sz="2400" baseline="-25000" dirty="0" err="1" smtClean="0"/>
              <a:t>i,j</a:t>
            </a:r>
            <a:r>
              <a:rPr lang="pl-PL" sz="2400" baseline="-25000" dirty="0" smtClean="0"/>
              <a:t> </a:t>
            </a:r>
            <a:r>
              <a:rPr lang="pl-PL" sz="2400" dirty="0" smtClean="0"/>
              <a:t>pomiędzy każdą para miast i </a:t>
            </a:r>
            <a:r>
              <a:rPr lang="pl-PL" sz="2400" dirty="0" err="1" smtClean="0"/>
              <a:t>i</a:t>
            </a:r>
            <a:r>
              <a:rPr lang="pl-PL" sz="2400" dirty="0" smtClean="0"/>
              <a:t> j. Startując z wybranego miasta, należy powrócić do niego przejeżdżając przez każde z pozostałych miast tylko jeden raz. Która z tras jest najkrótsza?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Liczba wszystkich tras, które trzeba sprawdzić nie przekracza (n-1)!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Asymptotyczną złożoność obliczeniową tego problemu określa funkcja </a:t>
            </a:r>
            <a:r>
              <a:rPr lang="pl-PL" sz="2400" b="1" dirty="0" smtClean="0"/>
              <a:t>O(n!)</a:t>
            </a:r>
          </a:p>
          <a:p>
            <a:endParaRPr lang="pl-PL" sz="2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395536" y="764704"/>
            <a:ext cx="8424936" cy="556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Przyjęto, że zadania, które rozwiązania optymalne mogą być uzyskane przez algorytmy o wielomianowym nakładzie obliczeń, tzn. ograniczonym asymptotycznie przez funkcję O(</a:t>
            </a:r>
            <a:r>
              <a:rPr lang="pl-PL" sz="2400" dirty="0" err="1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), gdzie K&gt;0 stała, są stosunkowo łatwe do rozwiązywania. </a:t>
            </a:r>
          </a:p>
          <a:p>
            <a:pPr>
              <a:lnSpc>
                <a:spcPct val="150000"/>
              </a:lnSpc>
            </a:pP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Natomiast kiedy algorytm ma wykładniczą złożoność obliczeniową tzn. istnieją takie przypadki zadania, które wymagają nakładu obliczeń rzędu αn, gdzie α&gt;1, zadanie jest trudne do rozwiązania. </a:t>
            </a:r>
          </a:p>
        </p:txBody>
      </p:sp>
    </p:spTree>
    <p:extLst>
      <p:ext uri="{BB962C8B-B14F-4D97-AF65-F5344CB8AC3E}">
        <p14:creationId xmlns:p14="http://schemas.microsoft.com/office/powerpoint/2010/main" val="114263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1231454" y="1334617"/>
            <a:ext cx="5232400" cy="238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cxnSp>
        <p:nvCxnSpPr>
          <p:cNvPr id="28" name="Łącznik prosty 27"/>
          <p:cNvCxnSpPr/>
          <p:nvPr/>
        </p:nvCxnSpPr>
        <p:spPr>
          <a:xfrm>
            <a:off x="1269554" y="1345942"/>
            <a:ext cx="5232400" cy="238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1200176" y="1345942"/>
            <a:ext cx="5270500" cy="238760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0" name="Pole tekstowe 4"/>
          <p:cNvSpPr txBox="1">
            <a:spLocks noChangeArrowheads="1"/>
          </p:cNvSpPr>
          <p:nvPr/>
        </p:nvSpPr>
        <p:spPr bwMode="auto">
          <a:xfrm>
            <a:off x="1040954" y="826039"/>
            <a:ext cx="381000" cy="412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kumimoji="0" lang="pl-PL" alt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Pole tekstowe 5"/>
          <p:cNvSpPr txBox="1">
            <a:spLocks noChangeArrowheads="1"/>
          </p:cNvSpPr>
          <p:nvPr/>
        </p:nvSpPr>
        <p:spPr bwMode="auto">
          <a:xfrm>
            <a:off x="3845397" y="811752"/>
            <a:ext cx="577850" cy="412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kumimoji="0" lang="pl-PL" altLang="pl-PL" sz="22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ij</a:t>
            </a:r>
            <a:endParaRPr kumimoji="0" lang="pl-PL" alt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Pole tekstowe 6"/>
          <p:cNvSpPr txBox="1">
            <a:spLocks noChangeArrowheads="1"/>
          </p:cNvSpPr>
          <p:nvPr/>
        </p:nvSpPr>
        <p:spPr bwMode="auto">
          <a:xfrm>
            <a:off x="761554" y="3269209"/>
            <a:ext cx="381000" cy="412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Pole tekstowe 7"/>
          <p:cNvSpPr txBox="1">
            <a:spLocks noChangeArrowheads="1"/>
          </p:cNvSpPr>
          <p:nvPr/>
        </p:nvSpPr>
        <p:spPr bwMode="auto">
          <a:xfrm>
            <a:off x="6530257" y="933192"/>
            <a:ext cx="381000" cy="412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Pole tekstowe 8"/>
          <p:cNvSpPr txBox="1">
            <a:spLocks noChangeArrowheads="1"/>
          </p:cNvSpPr>
          <p:nvPr/>
        </p:nvSpPr>
        <p:spPr bwMode="auto">
          <a:xfrm>
            <a:off x="6695977" y="3309467"/>
            <a:ext cx="381000" cy="412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kumimoji="0" lang="pl-PL" alt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Pole tekstowe 9"/>
          <p:cNvSpPr txBox="1">
            <a:spLocks noChangeArrowheads="1"/>
          </p:cNvSpPr>
          <p:nvPr/>
        </p:nvSpPr>
        <p:spPr bwMode="auto">
          <a:xfrm>
            <a:off x="1298948" y="4196302"/>
            <a:ext cx="381000" cy="4127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endParaRPr kumimoji="0" lang="pl-PL" alt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Łącznik prosty 35"/>
          <p:cNvCxnSpPr/>
          <p:nvPr/>
        </p:nvCxnSpPr>
        <p:spPr>
          <a:xfrm flipV="1">
            <a:off x="1202905" y="3655259"/>
            <a:ext cx="19050" cy="74930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7" name="Rectangle 47"/>
          <p:cNvSpPr>
            <a:spLocks noChangeArrowheads="1"/>
          </p:cNvSpPr>
          <p:nvPr/>
        </p:nvSpPr>
        <p:spPr bwMode="auto">
          <a:xfrm>
            <a:off x="107504" y="3075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38" name="Rectangle 54"/>
          <p:cNvSpPr>
            <a:spLocks noChangeArrowheads="1"/>
          </p:cNvSpPr>
          <p:nvPr/>
        </p:nvSpPr>
        <p:spPr bwMode="auto">
          <a:xfrm>
            <a:off x="3203848" y="3527776"/>
            <a:ext cx="5832525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l-PL" alt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l-PL" alt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 - H</a:t>
            </a:r>
            <a:endParaRPr kumimoji="0" lang="pl-PL" altLang="pl-PL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 - H</a:t>
            </a:r>
            <a:endParaRPr kumimoji="0" lang="pl-PL" altLang="pl-PL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. . .</a:t>
            </a:r>
            <a:endParaRPr kumimoji="0" lang="pl-PL" altLang="pl-PL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 - H</a:t>
            </a:r>
            <a:endParaRPr kumimoji="0" lang="pl-PL" altLang="pl-PL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</a:t>
            </a:r>
            <a:r>
              <a:rPr kumimoji="0" lang="en-US" altLang="pl-PL" sz="2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miast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(n-1)!    </a:t>
            </a:r>
            <a:r>
              <a:rPr kumimoji="0" lang="en-US" altLang="pl-PL" sz="2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tras</a:t>
            </a:r>
            <a:endParaRPr kumimoji="0" lang="pl-PL" altLang="pl-PL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6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Algorytmy rekurencyjne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30718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program </a:t>
            </a:r>
            <a:r>
              <a:rPr lang="en-US" sz="1800" i="1" dirty="0" err="1" smtClean="0"/>
              <a:t>maxmin</a:t>
            </a:r>
            <a:r>
              <a:rPr lang="en-US" sz="1800" i="1" dirty="0" smtClean="0"/>
              <a:t> 1 (input, output);</a:t>
            </a:r>
          </a:p>
          <a:p>
            <a:pPr>
              <a:buNone/>
            </a:pPr>
            <a:r>
              <a:rPr lang="pt-BR" sz="1800" dirty="0" smtClean="0"/>
              <a:t>label 1,2,3; const n = 100;</a:t>
            </a:r>
          </a:p>
          <a:p>
            <a:pPr>
              <a:buNone/>
            </a:pPr>
            <a:r>
              <a:rPr lang="pl-PL" sz="1800" i="1" dirty="0" err="1" smtClean="0"/>
              <a:t>var</a:t>
            </a:r>
            <a:r>
              <a:rPr lang="pl-PL" sz="1800" i="1" dirty="0" smtClean="0"/>
              <a:t> </a:t>
            </a:r>
            <a:r>
              <a:rPr lang="pl-PL" sz="1800" i="1" dirty="0" err="1" smtClean="0"/>
              <a:t>i,j,k</a:t>
            </a:r>
            <a:r>
              <a:rPr lang="pl-PL" sz="1800" i="1" dirty="0" smtClean="0"/>
              <a:t>: </a:t>
            </a:r>
            <a:r>
              <a:rPr lang="pl-PL" sz="1800" i="1" dirty="0" err="1" smtClean="0"/>
              <a:t>integer</a:t>
            </a:r>
            <a:r>
              <a:rPr lang="pl-PL" sz="1800" i="1" dirty="0" smtClean="0"/>
              <a:t>; a : </a:t>
            </a:r>
            <a:r>
              <a:rPr lang="pl-PL" sz="1800" i="1" dirty="0" err="1" smtClean="0"/>
              <a:t>array</a:t>
            </a:r>
            <a:r>
              <a:rPr lang="pl-PL" sz="1800" i="1" dirty="0" smtClean="0"/>
              <a:t> [1..n] of </a:t>
            </a:r>
            <a:r>
              <a:rPr lang="pl-PL" sz="1800" i="1" dirty="0" err="1" smtClean="0"/>
              <a:t>integer</a:t>
            </a:r>
            <a:r>
              <a:rPr lang="pl-PL" sz="1800" i="1" dirty="0" smtClean="0"/>
              <a:t>;</a:t>
            </a:r>
          </a:p>
          <a:p>
            <a:pPr>
              <a:buNone/>
            </a:pPr>
            <a:r>
              <a:rPr lang="pl-PL" sz="1800" dirty="0" err="1" smtClean="0"/>
              <a:t>begin</a:t>
            </a:r>
            <a:endParaRPr lang="pl-PL" sz="1800" dirty="0" smtClean="0"/>
          </a:p>
          <a:p>
            <a:pPr>
              <a:buNone/>
            </a:pPr>
            <a:r>
              <a:rPr lang="pl-PL" sz="1800" dirty="0" smtClean="0"/>
              <a:t>	for </a:t>
            </a:r>
            <a:r>
              <a:rPr lang="pl-PL" sz="1800" i="1" dirty="0" smtClean="0"/>
              <a:t>i:=1 to n do </a:t>
            </a:r>
            <a:r>
              <a:rPr lang="pl-PL" sz="1800" i="1" dirty="0" err="1" smtClean="0"/>
              <a:t>read</a:t>
            </a:r>
            <a:r>
              <a:rPr lang="pl-PL" sz="1800" i="1" dirty="0" smtClean="0"/>
              <a:t>(a[i]);</a:t>
            </a:r>
          </a:p>
          <a:p>
            <a:pPr>
              <a:buNone/>
            </a:pPr>
            <a:r>
              <a:rPr lang="en-US" sz="1800" dirty="0" smtClean="0"/>
              <a:t>1: </a:t>
            </a:r>
            <a:r>
              <a:rPr lang="pl-PL" sz="1800" dirty="0" smtClean="0"/>
              <a:t>		</a:t>
            </a:r>
            <a:r>
              <a:rPr lang="en-US" sz="1800" i="1" dirty="0" smtClean="0"/>
              <a:t>j:=1; for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:=2 to n do if a[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 &gt; a[j] then j:=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;</a:t>
            </a:r>
          </a:p>
          <a:p>
            <a:pPr>
              <a:buNone/>
            </a:pPr>
            <a:r>
              <a:rPr lang="en-US" sz="1800" dirty="0" smtClean="0"/>
              <a:t>2: </a:t>
            </a:r>
            <a:r>
              <a:rPr lang="pl-PL" sz="1800" dirty="0" smtClean="0"/>
              <a:t>		</a:t>
            </a:r>
            <a:r>
              <a:rPr lang="en-US" sz="1800" i="1" dirty="0" smtClean="0"/>
              <a:t>k:=1; for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:=2 to n do if a[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 &lt; a[k] then k:=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;</a:t>
            </a:r>
          </a:p>
          <a:p>
            <a:pPr>
              <a:buNone/>
            </a:pPr>
            <a:r>
              <a:rPr lang="pl-PL" sz="1800" dirty="0" smtClean="0"/>
              <a:t>3: 		</a:t>
            </a:r>
            <a:r>
              <a:rPr lang="pl-PL" sz="1800" i="1" dirty="0" err="1" smtClean="0"/>
              <a:t>write</a:t>
            </a:r>
            <a:r>
              <a:rPr lang="pl-PL" sz="1800" i="1" dirty="0" smtClean="0"/>
              <a:t>(a[j]; </a:t>
            </a:r>
            <a:r>
              <a:rPr lang="pl-PL" sz="1800" i="1" dirty="0" err="1" smtClean="0"/>
              <a:t>write</a:t>
            </a:r>
            <a:r>
              <a:rPr lang="pl-PL" sz="1800" i="1" dirty="0" smtClean="0"/>
              <a:t>(a[k])</a:t>
            </a:r>
          </a:p>
          <a:p>
            <a:pPr>
              <a:buNone/>
            </a:pPr>
            <a:r>
              <a:rPr lang="pl-PL" sz="1800" dirty="0" err="1" smtClean="0"/>
              <a:t>end</a:t>
            </a:r>
            <a:r>
              <a:rPr lang="pl-PL" sz="1800" dirty="0" smtClean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4A632-81D4-4905-9A1D-31ABFC010F5A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3357554" y="3964737"/>
            <a:ext cx="4214842" cy="289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maxmin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 (input, output);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label 1,2; const n = 100;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l-PL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i,j,k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pl-PL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integer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a : </a:t>
            </a:r>
            <a:r>
              <a:rPr kumimoji="0" lang="pl-PL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[1..n] of </a:t>
            </a:r>
            <a:r>
              <a:rPr kumimoji="0" lang="pl-PL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integer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begin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i:=1 to n do </a:t>
            </a:r>
            <a:r>
              <a:rPr kumimoji="0" lang="pl-PL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(a[i]); j:=1 ; k:=1;</a:t>
            </a:r>
          </a:p>
          <a:p>
            <a:pPr marL="0" marR="0" lvl="0" indent="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  <a:r>
              <a:rPr kumimoji="0" lang="pt-B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:=2 to n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a[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&gt; a[j] then j:=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a[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&lt; a[k] then k:=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2: 	</a:t>
            </a:r>
            <a:r>
              <a:rPr kumimoji="0" lang="pl-PL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(a[j]; </a:t>
            </a:r>
            <a:r>
              <a:rPr kumimoji="0" lang="pl-PL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(a[k])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33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ójkąt równoramienny 3"/>
          <p:cNvSpPr/>
          <p:nvPr/>
        </p:nvSpPr>
        <p:spPr>
          <a:xfrm>
            <a:off x="779399" y="397295"/>
            <a:ext cx="512177" cy="6238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pl-PL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rójkąt równoramienny 4"/>
          <p:cNvSpPr/>
          <p:nvPr/>
        </p:nvSpPr>
        <p:spPr>
          <a:xfrm>
            <a:off x="2555776" y="365242"/>
            <a:ext cx="509588" cy="623888"/>
          </a:xfrm>
          <a:prstGeom prst="triangle">
            <a:avLst/>
          </a:prstGeom>
          <a:solidFill>
            <a:schemeClr val="accent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pl-PL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rójkąt równoramienny 5"/>
          <p:cNvSpPr/>
          <p:nvPr/>
        </p:nvSpPr>
        <p:spPr>
          <a:xfrm>
            <a:off x="6588224" y="282893"/>
            <a:ext cx="512073" cy="63967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pl-PL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6280" y="331380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pl-PL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4844" y="1063189"/>
            <a:ext cx="8699156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336947" defTabSz="685800"/>
            <a:r>
              <a:rPr lang="pl-PL" altLang="pl-PL" sz="22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pl-PL" altLang="pl-PL" sz="2200" b="1" baseline="-30000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	o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			</a:t>
            </a:r>
            <a:r>
              <a:rPr lang="pl-PL" altLang="pl-PL" sz="2200" b="1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... 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lang="pl-PL" altLang="pl-PL" sz="2200" dirty="0">
              <a:solidFill>
                <a:prstClr val="black"/>
              </a:solidFill>
            </a:endParaRPr>
          </a:p>
          <a:p>
            <a:pPr indent="336947" defTabSz="685800"/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	w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	</a:t>
            </a:r>
            <a:r>
              <a:rPr lang="pl-PL" altLang="pl-PL" sz="2200" b="1" baseline="-30000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 </a:t>
            </a:r>
            <a:r>
              <a:rPr lang="pl-PL" altLang="pl-PL" sz="2200" b="1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... 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pl-PL" altLang="pl-PL" sz="2200" b="1" dirty="0" err="1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pl-PL" altLang="pl-PL" sz="2200" b="1" baseline="-30000" dirty="0" err="1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lang="pl-PL" altLang="pl-PL" sz="2200" dirty="0">
              <a:solidFill>
                <a:prstClr val="black"/>
              </a:solidFill>
            </a:endParaRPr>
          </a:p>
          <a:p>
            <a:pPr indent="336947" defTabSz="685800"/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	c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	</a:t>
            </a:r>
            <a:r>
              <a:rPr lang="pl-PL" altLang="pl-PL" sz="2200" b="1" baseline="-30000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pl-PL" altLang="pl-PL" sz="2200" b="1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... 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pl-PL" altLang="pl-PL" sz="2200" b="1" dirty="0" err="1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l-PL" altLang="pl-PL" sz="2200" b="1" baseline="-30000" dirty="0" err="1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lang="pl-PL" altLang="pl-PL" sz="2200" dirty="0">
              <a:solidFill>
                <a:prstClr val="black"/>
              </a:solidFill>
            </a:endParaRPr>
          </a:p>
          <a:p>
            <a:pPr indent="336947" defTabSz="685800"/>
            <a:r>
              <a:rPr lang="pl-PL" altLang="pl-PL" sz="2200" b="1" dirty="0" smtClean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pl-PL" altLang="pl-PL" sz="2200" b="1" baseline="-30000" dirty="0" smtClean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pl-PL" altLang="pl-PL" sz="2200" b="1" baseline="-30000" dirty="0" smtClean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	</a:t>
            </a:r>
            <a:r>
              <a:rPr lang="pl-PL" altLang="pl-PL" sz="2200" b="1" dirty="0" smtClean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x</a:t>
            </a:r>
            <a:r>
              <a:rPr lang="pl-PL" altLang="pl-PL" sz="2200" b="1" baseline="-30000" dirty="0" smtClean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pl-PL" altLang="pl-PL" sz="2200" b="1" dirty="0" smtClean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			 ...  		</a:t>
            </a:r>
            <a:r>
              <a:rPr lang="pl-PL" altLang="pl-PL" sz="2200" b="1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l-PL" altLang="pl-PL" sz="2200" b="1" dirty="0" smtClean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pl-PL" altLang="pl-PL" sz="2200" b="1" dirty="0" err="1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pl-PL" altLang="pl-PL" sz="2200" b="1" baseline="-30000" dirty="0" err="1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</a:t>
            </a:r>
            <a:endParaRPr lang="pl-PL" altLang="pl-PL" sz="2200" dirty="0" smtClean="0">
              <a:solidFill>
                <a:prstClr val="black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336947" defTabSz="685800"/>
            <a:endParaRPr lang="pl-PL" altLang="pl-PL" sz="2200" dirty="0">
              <a:solidFill>
                <a:prstClr val="black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336947" defTabSz="685800"/>
            <a:r>
              <a:rPr lang="pl-PL" altLang="pl-PL" sz="22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pl-PL" altLang="pl-PL" sz="2400" b="1" baseline="-30000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pl-PL" altLang="pl-PL" sz="2400" b="1" baseline="-30000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 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pl-PL" altLang="pl-PL" sz="24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pl-PL" altLang="pl-PL" sz="24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... + </a:t>
            </a:r>
            <a:r>
              <a:rPr lang="pl-PL" altLang="pl-PL" sz="2400" b="1" dirty="0" err="1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pl-PL" altLang="pl-PL" sz="2400" b="1" baseline="-30000" dirty="0" err="1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pl-PL" sz="2400" b="1" dirty="0" err="1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pl-PL" altLang="pl-PL" sz="2400" b="1" baseline="-30000" dirty="0" err="1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O</a:t>
            </a:r>
            <a:endParaRPr lang="pl-PL" altLang="pl-PL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indent="336947" defTabSz="685800"/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w</a:t>
            </a:r>
            <a:r>
              <a:rPr lang="pl-PL" altLang="pl-PL" sz="24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pl-PL" altLang="pl-PL" sz="24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w</a:t>
            </a:r>
            <a:r>
              <a:rPr lang="pl-PL" altLang="pl-PL" sz="2400" b="1" baseline="-30000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pl-PL" altLang="pl-PL" sz="2400" b="1" baseline="-30000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 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... 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 </a:t>
            </a:r>
            <a:r>
              <a:rPr lang="pl-PL" altLang="pl-PL" sz="2400" b="1" dirty="0" err="1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pl-PL" altLang="pl-PL" sz="2400" b="1" baseline="-30000" dirty="0" err="1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pl-PL" altLang="pl-PL" sz="2400" b="1" dirty="0" err="1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pl-PL" altLang="pl-PL" sz="2400" b="1" baseline="-30000" dirty="0" err="1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W</a:t>
            </a:r>
            <a:endParaRPr lang="pl-PL" altLang="pl-PL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indent="336947" defTabSz="685800"/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c</a:t>
            </a:r>
            <a:r>
              <a:rPr lang="pl-PL" altLang="pl-PL" sz="24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pl-PL" altLang="pl-PL" sz="24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c</a:t>
            </a:r>
            <a:r>
              <a:rPr lang="pl-PL" altLang="pl-PL" sz="2400" b="1" baseline="-30000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pl-PL" altLang="pl-PL" sz="2400" b="1" baseline="-30000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  </a:t>
            </a:r>
            <a:r>
              <a:rPr lang="pl-PL" altLang="pl-PL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 ... + </a:t>
            </a:r>
            <a:r>
              <a:rPr lang="pl-PL" altLang="pl-PL" sz="2400" b="1" dirty="0" err="1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pl-PL" altLang="pl-PL" sz="2400" b="1" baseline="-30000" dirty="0" err="1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pl-PL" altLang="pl-PL" sz="2400" b="1" dirty="0" err="1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pl-PL" altLang="pl-PL" sz="2400" b="1" baseline="-30000" dirty="0" err="1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MAX</a:t>
            </a:r>
            <a:endParaRPr lang="pl-PL" altLang="pl-PL" sz="2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indent="336947" defTabSz="685800"/>
            <a:r>
              <a:rPr lang="pl-PL" altLang="pl-PL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</a:t>
            </a:r>
          </a:p>
          <a:p>
            <a:pPr indent="336947" defTabSz="685800"/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 = (x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, x</a:t>
            </a:r>
            <a:r>
              <a:rPr lang="pl-PL" altLang="pl-PL" sz="22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, ..., </a:t>
            </a:r>
            <a:r>
              <a:rPr lang="pl-PL" altLang="pl-PL" sz="2200" b="1" dirty="0" err="1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pl-PL" altLang="pl-PL" sz="2200" b="1" baseline="-30000" dirty="0" err="1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pl-PL" altLang="pl-PL" sz="22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indent="336947" defTabSz="685800"/>
            <a:endParaRPr lang="pl-PL" altLang="pl-PL" sz="2200" b="1" dirty="0">
              <a:solidFill>
                <a:prstClr val="black"/>
              </a:solidFill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336947" defTabSz="685800"/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			X = (0 , 0 , ..., 0)</a:t>
            </a:r>
            <a:endParaRPr lang="pl-PL" altLang="pl-PL" sz="22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indent="336947" defTabSz="685800"/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			X = (1 , 0 , ..., 0)</a:t>
            </a:r>
            <a:endParaRPr lang="pl-PL" altLang="pl-PL" sz="22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indent="336947" defTabSz="685800"/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				. . . .  . .</a:t>
            </a:r>
            <a:endParaRPr lang="pl-PL" altLang="pl-PL" sz="22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indent="336947" defTabSz="685800"/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				</a:t>
            </a:r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 = (1 , 1 , ..., 1)</a:t>
            </a:r>
            <a:endParaRPr lang="pl-PL" altLang="pl-PL" sz="22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indent="336947" defTabSz="685800"/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O(2</a:t>
            </a:r>
            <a:r>
              <a:rPr lang="pl-PL" altLang="pl-PL" sz="2200" b="1" baseline="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pl-PL" altLang="pl-PL" sz="22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Prostokąt 1"/>
          <p:cNvSpPr/>
          <p:nvPr/>
        </p:nvSpPr>
        <p:spPr>
          <a:xfrm>
            <a:off x="4329564" y="692987"/>
            <a:ext cx="3465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pl-PL" sz="15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pl-PL" altLang="pl-PL" sz="1500" b="1" baseline="-300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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216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Klasyfikacja problemów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0" y="467206"/>
            <a:ext cx="900115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000" dirty="0" smtClean="0"/>
          </a:p>
          <a:p>
            <a:r>
              <a:rPr lang="pl-P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sortowania</a:t>
            </a:r>
          </a:p>
          <a:p>
            <a:endParaRPr lang="pl-PL" sz="2000" b="1" dirty="0" smtClean="0"/>
          </a:p>
          <a:p>
            <a:r>
              <a:rPr lang="pl-PL" sz="2200" dirty="0" smtClean="0"/>
              <a:t>Dany jest zbiór {7, 5, 6, 1, 3, 4 , 2, 9, 8, 10}.</a:t>
            </a:r>
          </a:p>
          <a:p>
            <a:r>
              <a:rPr lang="pl-PL" sz="2200" dirty="0" smtClean="0"/>
              <a:t>Zbiór ten należy uporządkować (posortować) od najmniejszego do największego</a:t>
            </a:r>
          </a:p>
          <a:p>
            <a:r>
              <a:rPr lang="pl-PL" sz="2200" dirty="0" smtClean="0"/>
              <a:t>elementu, tzn. {1, 2, 3 , 4 , 5 , 6 , 7 , 8 , 9 , 10}.</a:t>
            </a:r>
          </a:p>
          <a:p>
            <a:endParaRPr lang="pl-PL" sz="2200" dirty="0" smtClean="0"/>
          </a:p>
          <a:p>
            <a:r>
              <a:rPr lang="pl-PL" sz="2200" dirty="0" smtClean="0"/>
              <a:t>Przyjmując zasadę porządkowania </a:t>
            </a:r>
            <a:r>
              <a:rPr lang="pl-PL" sz="2200" dirty="0" err="1" smtClean="0"/>
              <a:t>wg</a:t>
            </a:r>
            <a:r>
              <a:rPr lang="pl-PL" sz="2200" dirty="0" smtClean="0"/>
              <a:t>. algorytmu „bąbelkowego” złożoność</a:t>
            </a:r>
          </a:p>
          <a:p>
            <a:r>
              <a:rPr lang="pl-PL" sz="2200" dirty="0" smtClean="0"/>
              <a:t>obliczeniowa dana jest funkcją </a:t>
            </a:r>
            <a:r>
              <a:rPr lang="pl-PL" sz="2200" b="1" dirty="0" smtClean="0"/>
              <a:t>n</a:t>
            </a:r>
            <a:r>
              <a:rPr lang="pl-PL" sz="2200" b="1" baseline="30000" dirty="0" smtClean="0"/>
              <a:t>2</a:t>
            </a:r>
            <a:r>
              <a:rPr lang="pl-PL" sz="2200" b="1" dirty="0" smtClean="0"/>
              <a:t>/2 - n/2</a:t>
            </a:r>
            <a:r>
              <a:rPr lang="pl-PL" sz="2200" dirty="0" smtClean="0"/>
              <a:t>, czyli: 100/2 -10/2 = 45 porównań.</a:t>
            </a:r>
          </a:p>
          <a:p>
            <a:endParaRPr lang="pl-PL" sz="2200" dirty="0" smtClean="0"/>
          </a:p>
          <a:p>
            <a:r>
              <a:rPr lang="pl-PL" sz="2200" dirty="0" smtClean="0"/>
              <a:t>W przypadku gdy zbiór ten wstępnie podzielimy na dwa, tzn. {7, 5, 6, 1, 3} ,</a:t>
            </a:r>
          </a:p>
          <a:p>
            <a:r>
              <a:rPr lang="pl-PL" sz="2200" dirty="0" smtClean="0"/>
              <a:t>{4, 2, 9, 8, 10} to na wynikową złożoność obliczeniową składają się trzy</a:t>
            </a:r>
          </a:p>
          <a:p>
            <a:r>
              <a:rPr lang="pl-PL" sz="2200" dirty="0" smtClean="0"/>
              <a:t>składniki:</a:t>
            </a:r>
          </a:p>
          <a:p>
            <a:pPr algn="ctr"/>
            <a:r>
              <a:rPr lang="pt-BR" sz="2200" b="1" dirty="0" smtClean="0"/>
              <a:t>(n/2)</a:t>
            </a:r>
            <a:r>
              <a:rPr lang="pt-BR" sz="2200" b="1" baseline="30000" dirty="0" smtClean="0"/>
              <a:t>2</a:t>
            </a:r>
            <a:r>
              <a:rPr lang="pt-BR" sz="2200" b="1" dirty="0" smtClean="0"/>
              <a:t>/2 - (n/2)/2 </a:t>
            </a:r>
            <a:r>
              <a:rPr lang="pl-PL" sz="2200" b="1" dirty="0" smtClean="0"/>
              <a:t>   </a:t>
            </a:r>
            <a:r>
              <a:rPr lang="pt-BR" sz="2200" b="1" dirty="0" smtClean="0"/>
              <a:t>+ </a:t>
            </a:r>
            <a:r>
              <a:rPr lang="pl-PL" sz="2200" b="1" dirty="0" smtClean="0"/>
              <a:t>   </a:t>
            </a:r>
            <a:r>
              <a:rPr lang="pt-BR" sz="2200" b="1" dirty="0" smtClean="0"/>
              <a:t>(n/2)</a:t>
            </a:r>
            <a:r>
              <a:rPr lang="pt-BR" sz="2200" b="1" baseline="30000" dirty="0" smtClean="0"/>
              <a:t>2</a:t>
            </a:r>
            <a:r>
              <a:rPr lang="pt-BR" sz="2200" b="1" dirty="0" smtClean="0"/>
              <a:t>/2 - (n/2)/2 </a:t>
            </a:r>
            <a:r>
              <a:rPr lang="pl-PL" sz="2200" b="1" dirty="0" smtClean="0"/>
              <a:t>   </a:t>
            </a:r>
            <a:r>
              <a:rPr lang="pt-BR" sz="2200" b="1" dirty="0" smtClean="0"/>
              <a:t>+ </a:t>
            </a:r>
            <a:r>
              <a:rPr lang="pl-PL" sz="2200" b="1" dirty="0" smtClean="0"/>
              <a:t>   </a:t>
            </a:r>
            <a:r>
              <a:rPr lang="pt-BR" sz="2200" b="1" dirty="0" smtClean="0"/>
              <a:t>n</a:t>
            </a:r>
            <a:endParaRPr lang="pl-PL" sz="2200" b="1" dirty="0" smtClean="0"/>
          </a:p>
          <a:p>
            <a:r>
              <a:rPr lang="pl-PL" sz="2200" dirty="0" smtClean="0"/>
              <a:t>a zatem </a:t>
            </a:r>
          </a:p>
          <a:p>
            <a:pPr algn="ctr"/>
            <a:r>
              <a:rPr lang="pl-PL" sz="2200" dirty="0" smtClean="0"/>
              <a:t>5</a:t>
            </a:r>
            <a:r>
              <a:rPr lang="pl-PL" sz="2200" baseline="30000" dirty="0" smtClean="0"/>
              <a:t>2</a:t>
            </a:r>
            <a:r>
              <a:rPr lang="pl-PL" sz="2200" dirty="0" smtClean="0"/>
              <a:t>/2 - 5/2    +    5</a:t>
            </a:r>
            <a:r>
              <a:rPr lang="pl-PL" sz="2200" baseline="30000" dirty="0" smtClean="0"/>
              <a:t>2</a:t>
            </a:r>
            <a:r>
              <a:rPr lang="pl-PL" sz="2200" dirty="0" smtClean="0"/>
              <a:t>/2 - 5/2    +    10</a:t>
            </a:r>
          </a:p>
          <a:p>
            <a:pPr algn="ctr"/>
            <a:r>
              <a:rPr lang="pl-PL" sz="2200" dirty="0" smtClean="0"/>
              <a:t>5</a:t>
            </a:r>
            <a:r>
              <a:rPr lang="pl-PL" sz="2200" baseline="30000" dirty="0" smtClean="0"/>
              <a:t>2</a:t>
            </a:r>
            <a:r>
              <a:rPr lang="pl-PL" sz="2200" dirty="0" smtClean="0"/>
              <a:t> - 5 + 10 = 25 - 5 + 10 = 30 porównań.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214017" name="Rectangle 1"/>
          <p:cNvSpPr>
            <a:spLocks noChangeArrowheads="1"/>
          </p:cNvSpPr>
          <p:nvPr/>
        </p:nvSpPr>
        <p:spPr bwMode="auto">
          <a:xfrm>
            <a:off x="-565720" y="56138"/>
            <a:ext cx="970972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778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Zasada dziel i zwyciężaj</a:t>
            </a:r>
          </a:p>
          <a:p>
            <a:pPr marL="0" marR="0" lvl="0" indent="6778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Zbiór danych jest dzielony na dwa rozłączne zbiory, prawie równoliczne, </a:t>
            </a: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dla których w dwóch następnych krokach są rozwiązywane podobne</a:t>
            </a: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problemy. Postępowanie takie pozwala zmniejszyć złożoność obliczeniową algorytmu.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Problem sortowania.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Dany jest zbiór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{7, 5, 6, 1, 3, 4 , 2, 9, 8, 10}.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Zbiór ten należy uporządkować (posortować) od najmniejszego do największego </a:t>
            </a: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elementu, tzn. {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1, 2, 3 , 4 , 5 , 6 , 7 , 8 , 9 , 10}.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Przyjmując zasadę porządkowania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algorytmu „bąbelkowego” złożoność </a:t>
            </a: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obliczeniowa dana jest funkcją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b="1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/2 - n/2,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czyli: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100/2 -10/2 = 45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porównań.</a:t>
            </a: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 przypadku gdy zbiór ten wstępnie podzielimy na dwa, tzn.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{7, 5, 6, 1, 3}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</a:t>
            </a: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{4 , 2, 9, 8, 10}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 na wynikową złożoność obliczeniową składają się trzy składniki:</a:t>
            </a: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(n/2)</a:t>
            </a:r>
            <a:r>
              <a:rPr kumimoji="0" lang="de-DE" b="1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de-DE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/2 - (n/2)/2  + (n/2)</a:t>
            </a:r>
            <a:r>
              <a:rPr kumimoji="0" lang="de-DE" b="1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de-DE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/2 - (n/2)/2  	+ 	n 	</a:t>
            </a:r>
            <a:endParaRPr kumimoji="0" lang="pl-PL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zatem  		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pl-PL" b="1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/2 - 5/2	+	5</a:t>
            </a:r>
            <a:r>
              <a:rPr kumimoji="0" lang="pl-PL" b="1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/2 - 5/2		+ 	10</a:t>
            </a: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pl-PL" b="1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- 5 + 10	= 25 - 5 + 10   =    30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porównań.</a:t>
            </a: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Czy dalszy podział zbioru wyjściowego na 4 lub 6 podzbiorów zmniejszyłby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złożoność obliczeniową?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Klasyfikacja problemów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42834" y="412037"/>
            <a:ext cx="9144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000" b="1" dirty="0" smtClean="0"/>
          </a:p>
          <a:p>
            <a:r>
              <a:rPr lang="pl-PL" sz="3200" b="1" dirty="0" smtClean="0"/>
              <a:t>Uwaga</a:t>
            </a:r>
          </a:p>
          <a:p>
            <a:r>
              <a:rPr lang="pl-PL" sz="3200" dirty="0" smtClean="0"/>
              <a:t>Zmniejszenie złożoności obliczeniowej można uzyskać bądź to poprzez odpowiednie przedefiniowanie problemu, bądź też przeformułowanie problemu (zmieniające strukturę danych).</a:t>
            </a:r>
          </a:p>
          <a:p>
            <a:endParaRPr lang="pl-PL" sz="3200" dirty="0"/>
          </a:p>
          <a:p>
            <a:r>
              <a:rPr lang="pl-PL" sz="3200" dirty="0" smtClean="0"/>
              <a:t>w </a:t>
            </a:r>
            <a:r>
              <a:rPr lang="pl-PL" sz="3200" dirty="0"/>
              <a:t>reprezentacji </a:t>
            </a:r>
            <a:r>
              <a:rPr lang="pl-PL" sz="3200" dirty="0" smtClean="0"/>
              <a:t>dziesiętnej </a:t>
            </a:r>
            <a:r>
              <a:rPr lang="pl-PL" sz="3200" b="1" dirty="0"/>
              <a:t>n=7</a:t>
            </a:r>
            <a:r>
              <a:rPr lang="pl-PL" sz="3200" dirty="0"/>
              <a:t> </a:t>
            </a:r>
            <a:r>
              <a:rPr lang="pl-PL" sz="3200" dirty="0" smtClean="0"/>
              <a:t>wymaga dwóch operacji: </a:t>
            </a:r>
            <a:r>
              <a:rPr lang="pl-PL" sz="3200" b="1" dirty="0" err="1" smtClean="0"/>
              <a:t>Mod</a:t>
            </a:r>
            <a:r>
              <a:rPr lang="pl-PL" sz="3200" b="1" dirty="0" smtClean="0"/>
              <a:t>(7,2)	 </a:t>
            </a:r>
            <a:r>
              <a:rPr lang="pl-PL" sz="3200" dirty="0" smtClean="0"/>
              <a:t>i 	</a:t>
            </a:r>
            <a:r>
              <a:rPr lang="pl-PL" sz="3200" b="1" dirty="0" err="1" smtClean="0"/>
              <a:t>Mod</a:t>
            </a:r>
            <a:r>
              <a:rPr lang="pl-PL" sz="3200" b="1" dirty="0" smtClean="0"/>
              <a:t>(7,2)=0</a:t>
            </a:r>
          </a:p>
          <a:p>
            <a:endParaRPr lang="pl-PL" sz="3200" dirty="0"/>
          </a:p>
          <a:p>
            <a:r>
              <a:rPr lang="pl-PL" sz="3200" dirty="0" smtClean="0"/>
              <a:t>W reprezentacji binarnej </a:t>
            </a:r>
            <a:r>
              <a:rPr lang="pl-PL" sz="3200" b="1" dirty="0" smtClean="0"/>
              <a:t>n = 111 </a:t>
            </a:r>
            <a:r>
              <a:rPr lang="pl-PL" sz="3200" dirty="0" smtClean="0"/>
              <a:t>wymaga jednej </a:t>
            </a:r>
          </a:p>
          <a:p>
            <a:r>
              <a:rPr lang="pl-PL" sz="3200" dirty="0" smtClean="0"/>
              <a:t>operacji: sprawdzenia wartości najmniej znaczącego </a:t>
            </a:r>
          </a:p>
          <a:p>
            <a:r>
              <a:rPr lang="pl-PL" sz="3200" dirty="0" smtClean="0"/>
              <a:t>bitu</a:t>
            </a:r>
          </a:p>
          <a:p>
            <a:endParaRPr lang="pl-PL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Klasy problemów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107504" y="764704"/>
            <a:ext cx="4357718" cy="13430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Klasa problemów typu P </a:t>
            </a:r>
            <a:r>
              <a:rPr lang="pl-PL" dirty="0" smtClean="0"/>
              <a:t>– klasa </a:t>
            </a:r>
            <a:r>
              <a:rPr lang="pl-PL" dirty="0" smtClean="0">
                <a:solidFill>
                  <a:schemeClr val="tx1"/>
                </a:solidFill>
              </a:rPr>
              <a:t>problemów decyzyjnych, które dadzą się rozwiązać za pomocą wielomianowych </a:t>
            </a:r>
            <a:r>
              <a:rPr lang="pl-PL" dirty="0" smtClean="0"/>
              <a:t>algorytmów deterministycznych</a:t>
            </a:r>
            <a:endParaRPr lang="pl-PL" b="1" dirty="0" smtClean="0"/>
          </a:p>
        </p:txBody>
      </p:sp>
      <p:sp>
        <p:nvSpPr>
          <p:cNvPr id="7" name="Prostokąt zaokrąglony 6"/>
          <p:cNvSpPr/>
          <p:nvPr/>
        </p:nvSpPr>
        <p:spPr>
          <a:xfrm>
            <a:off x="4614834" y="1497021"/>
            <a:ext cx="4357718" cy="13430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Klasa problemów typu NP </a:t>
            </a:r>
            <a:r>
              <a:rPr lang="pl-PL" dirty="0" smtClean="0"/>
              <a:t>– klasa </a:t>
            </a:r>
            <a:r>
              <a:rPr lang="pl-PL" dirty="0" smtClean="0">
                <a:solidFill>
                  <a:schemeClr val="tx1"/>
                </a:solidFill>
              </a:rPr>
              <a:t>problemów decyzyjnych, które </a:t>
            </a:r>
            <a:r>
              <a:rPr lang="pl-PL" dirty="0" smtClean="0"/>
              <a:t>dadzą się</a:t>
            </a:r>
          </a:p>
          <a:p>
            <a:pPr algn="ctr"/>
            <a:r>
              <a:rPr lang="pl-PL" dirty="0" smtClean="0"/>
              <a:t>rozwiązać za pomocą wielomianowych algorytmów niedeterministycznych</a:t>
            </a:r>
            <a:endParaRPr lang="pl-PL" b="1" dirty="0" smtClean="0"/>
          </a:p>
        </p:txBody>
      </p:sp>
      <p:sp>
        <p:nvSpPr>
          <p:cNvPr id="8" name="Prostokąt zaokrąglony 7"/>
          <p:cNvSpPr/>
          <p:nvPr/>
        </p:nvSpPr>
        <p:spPr>
          <a:xfrm>
            <a:off x="1763688" y="4376224"/>
            <a:ext cx="7083762" cy="2357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Problem NP-zupełny </a:t>
            </a:r>
            <a:r>
              <a:rPr lang="pl-PL" dirty="0" smtClean="0"/>
              <a:t>– problem należący do takiej klasy problemów, że jeżeli udałoby się dla jednego problemu z tej klasy zbudować algorytm wielomianowy to algorytm taki istniałby dla każdego pozostałego problemu z tej klasy.</a:t>
            </a:r>
          </a:p>
          <a:p>
            <a:pPr algn="ctr"/>
            <a:endParaRPr lang="pl-PL" dirty="0"/>
          </a:p>
          <a:p>
            <a:pPr algn="ctr"/>
            <a:r>
              <a:rPr lang="pl-PL" dirty="0" smtClean="0"/>
              <a:t>Gdyby natomiast wykazano, że nie istnieje algorytm wielomianowy dla jednego, to nie istniałby dla każdego problemu z tej klasy</a:t>
            </a:r>
          </a:p>
        </p:txBody>
      </p:sp>
      <p:sp>
        <p:nvSpPr>
          <p:cNvPr id="3" name="Prostokąt 2"/>
          <p:cNvSpPr/>
          <p:nvPr/>
        </p:nvSpPr>
        <p:spPr>
          <a:xfrm>
            <a:off x="0" y="2946417"/>
            <a:ext cx="9468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Niedeterministyczny algorytm wielomianowy (</a:t>
            </a:r>
            <a:r>
              <a:rPr lang="pl-PL" sz="1600" b="1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non-</a:t>
            </a:r>
            <a:r>
              <a:rPr lang="pl-PL" sz="1600" b="1" i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deterministic</a:t>
            </a:r>
            <a:r>
              <a:rPr lang="pl-PL" sz="1600" b="1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sz="1600" b="1" i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polynomial</a:t>
            </a:r>
            <a:r>
              <a:rPr lang="pl-PL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) zawiera instrukcję</a:t>
            </a:r>
          </a:p>
          <a:p>
            <a:r>
              <a:rPr lang="pl-PL" sz="16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pl-PL" sz="1600" b="1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choice</a:t>
            </a:r>
            <a:r>
              <a:rPr lang="pl-PL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, która zwraca </a:t>
            </a:r>
            <a:r>
              <a:rPr lang="pl-PL" sz="1600" dirty="0">
                <a:solidFill>
                  <a:srgbClr val="202122"/>
                </a:solidFill>
                <a:latin typeface="Arial" panose="020B0604020202020204" pitchFamily="34" charset="0"/>
              </a:rPr>
              <a:t>losowo 0 bądź </a:t>
            </a:r>
            <a:r>
              <a:rPr lang="pl-PL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1 </a:t>
            </a:r>
            <a:r>
              <a:rPr lang="pl-PL" sz="16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pl-PL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odgadując w ten sposób </a:t>
            </a:r>
            <a:r>
              <a:rPr lang="pl-PL" sz="1600" dirty="0">
                <a:solidFill>
                  <a:srgbClr val="202122"/>
                </a:solidFill>
                <a:latin typeface="Arial" panose="020B0604020202020204" pitchFamily="34" charset="0"/>
              </a:rPr>
              <a:t>rozwiązanie. </a:t>
            </a:r>
            <a:r>
              <a:rPr lang="pl-PL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Warunek stopu: odgadnięte prawidłowe  rozwiązanie. Przykładem NP </a:t>
            </a:r>
            <a:r>
              <a:rPr lang="pl-PL" sz="1600" dirty="0">
                <a:solidFill>
                  <a:srgbClr val="202122"/>
                </a:solidFill>
                <a:latin typeface="Arial" panose="020B0604020202020204" pitchFamily="34" charset="0"/>
              </a:rPr>
              <a:t>jest pytanie „</a:t>
            </a:r>
            <a:r>
              <a:rPr lang="pl-PL" sz="1600" i="1" dirty="0">
                <a:solidFill>
                  <a:srgbClr val="202122"/>
                </a:solidFill>
                <a:latin typeface="Arial" panose="020B0604020202020204" pitchFamily="34" charset="0"/>
              </a:rPr>
              <a:t>czy dana liczba jest </a:t>
            </a:r>
            <a:r>
              <a:rPr lang="pl-PL" sz="1600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złożona</a:t>
            </a:r>
            <a:r>
              <a:rPr lang="pl-PL" sz="1600" i="1" dirty="0" smtClean="0">
                <a:solidFill>
                  <a:srgbClr val="0B0080"/>
                </a:solidFill>
                <a:latin typeface="Arial" panose="020B0604020202020204" pitchFamily="34" charset="0"/>
                <a:hlinkClick r:id="rId2" tooltip="Liczba złożona"/>
              </a:rPr>
              <a:t>”</a:t>
            </a:r>
            <a:r>
              <a:rPr lang="pl-PL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pl-PL" sz="1600" dirty="0">
                <a:solidFill>
                  <a:srgbClr val="202122"/>
                </a:solidFill>
                <a:latin typeface="Arial" panose="020B0604020202020204" pitchFamily="34" charset="0"/>
              </a:rPr>
              <a:t>Algorytm </a:t>
            </a:r>
            <a:r>
              <a:rPr lang="pl-PL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odgaduje </a:t>
            </a:r>
            <a:r>
              <a:rPr lang="pl-PL" sz="1600" dirty="0">
                <a:solidFill>
                  <a:srgbClr val="202122"/>
                </a:solidFill>
                <a:latin typeface="Arial" panose="020B0604020202020204" pitchFamily="34" charset="0"/>
              </a:rPr>
              <a:t>kolejne bity dzielnika danej liczby. Kolejnym krokiem jest sprawdzenie czy otrzymany w sposób niedeterministyczny dzielnik faktycznie dzieli daną liczbę.</a:t>
            </a:r>
            <a:endParaRPr lang="pl-PL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Klasyfikacja problemów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7830" y="720253"/>
            <a:ext cx="900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Przykład (najprostszy problem </a:t>
            </a:r>
            <a:r>
              <a:rPr lang="pl-PL" sz="2000" b="1" dirty="0" err="1" smtClean="0"/>
              <a:t>NP-zupełny</a:t>
            </a:r>
            <a:r>
              <a:rPr lang="pl-PL" sz="2000" b="1" dirty="0" smtClean="0"/>
              <a:t>)</a:t>
            </a:r>
          </a:p>
          <a:p>
            <a:r>
              <a:rPr lang="pl-PL" sz="2000" dirty="0" smtClean="0"/>
              <a:t>Problem podziału n liczb naturalnych a</a:t>
            </a:r>
            <a:r>
              <a:rPr lang="pl-PL" sz="2000" baseline="-25000" dirty="0" smtClean="0"/>
              <a:t>1</a:t>
            </a:r>
            <a:r>
              <a:rPr lang="pl-PL" sz="2000" dirty="0" smtClean="0"/>
              <a:t> , a</a:t>
            </a:r>
            <a:r>
              <a:rPr lang="pl-PL" sz="2000" baseline="-25000" dirty="0" smtClean="0"/>
              <a:t>2</a:t>
            </a:r>
            <a:r>
              <a:rPr lang="pl-PL" sz="2000" dirty="0" smtClean="0"/>
              <a:t>, …, a</a:t>
            </a:r>
            <a:r>
              <a:rPr lang="pl-PL" sz="2000" baseline="-25000" dirty="0" smtClean="0"/>
              <a:t>n</a:t>
            </a:r>
            <a:r>
              <a:rPr lang="pl-PL" sz="2000" dirty="0" smtClean="0"/>
              <a:t>. Czy istnieje podzbiór</a:t>
            </a:r>
          </a:p>
          <a:p>
            <a:r>
              <a:rPr lang="pl-PL" sz="2000" b="1" dirty="0" smtClean="0"/>
              <a:t>A ⊂ N = {1,2,3,…,n} </a:t>
            </a:r>
            <a:r>
              <a:rPr lang="pl-PL" sz="2000" dirty="0" smtClean="0"/>
              <a:t>taki, że</a:t>
            </a:r>
            <a:r>
              <a:rPr lang="pl-PL" sz="2000" b="1" dirty="0" smtClean="0"/>
              <a:t>: </a:t>
            </a:r>
            <a:endParaRPr lang="pl-PL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928802"/>
            <a:ext cx="1866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28" y="2614602"/>
            <a:ext cx="9131858" cy="442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323528" y="260648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Problem 	– 	Specyfikacja problemu 	–	Algorytm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Schemat postępowania przy rozwiązywaniu problemów kombinatorycznych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endParaRPr kumimoji="0" lang="pl-PL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5041" name="Group 1"/>
          <p:cNvGrpSpPr>
            <a:grpSpLocks/>
          </p:cNvGrpSpPr>
          <p:nvPr/>
        </p:nvGrpSpPr>
        <p:grpSpPr bwMode="auto">
          <a:xfrm>
            <a:off x="2987824" y="1988840"/>
            <a:ext cx="3314700" cy="2057400"/>
            <a:chOff x="3037" y="3577"/>
            <a:chExt cx="5220" cy="3240"/>
          </a:xfrm>
        </p:grpSpPr>
        <p:sp>
          <p:nvSpPr>
            <p:cNvPr id="215047" name="Line 7"/>
            <p:cNvSpPr>
              <a:spLocks noChangeShapeType="1"/>
            </p:cNvSpPr>
            <p:nvPr/>
          </p:nvSpPr>
          <p:spPr bwMode="auto">
            <a:xfrm flipH="1">
              <a:off x="3037" y="3577"/>
              <a:ext cx="234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5046" name="Line 6"/>
            <p:cNvSpPr>
              <a:spLocks noChangeShapeType="1"/>
            </p:cNvSpPr>
            <p:nvPr/>
          </p:nvSpPr>
          <p:spPr bwMode="auto">
            <a:xfrm>
              <a:off x="5377" y="3577"/>
              <a:ext cx="234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5045" name="Line 5"/>
            <p:cNvSpPr>
              <a:spLocks noChangeShapeType="1"/>
            </p:cNvSpPr>
            <p:nvPr/>
          </p:nvSpPr>
          <p:spPr bwMode="auto">
            <a:xfrm>
              <a:off x="3037" y="4837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5044" name="Line 4"/>
            <p:cNvSpPr>
              <a:spLocks noChangeShapeType="1"/>
            </p:cNvSpPr>
            <p:nvPr/>
          </p:nvSpPr>
          <p:spPr bwMode="auto">
            <a:xfrm>
              <a:off x="7897" y="4477"/>
              <a:ext cx="0" cy="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5043" name="Line 3"/>
            <p:cNvSpPr>
              <a:spLocks noChangeShapeType="1"/>
            </p:cNvSpPr>
            <p:nvPr/>
          </p:nvSpPr>
          <p:spPr bwMode="auto">
            <a:xfrm flipH="1">
              <a:off x="6457" y="6097"/>
              <a:ext cx="126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5042" name="Line 2"/>
            <p:cNvSpPr>
              <a:spLocks noChangeShapeType="1"/>
            </p:cNvSpPr>
            <p:nvPr/>
          </p:nvSpPr>
          <p:spPr bwMode="auto">
            <a:xfrm>
              <a:off x="7717" y="6097"/>
              <a:ext cx="54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215049" name="Rectangle 9"/>
          <p:cNvSpPr>
            <a:spLocks noChangeArrowheads="1"/>
          </p:cNvSpPr>
          <p:nvPr/>
        </p:nvSpPr>
        <p:spPr bwMode="auto">
          <a:xfrm>
            <a:off x="251520" y="2348880"/>
            <a:ext cx="91440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sukces			brak sukcesu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			     próba wykazania </a:t>
            </a:r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NP-zupełności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alg. o złożoności (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próba zmniejszenia					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wykładnika  k						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brak sukcesu	    sukces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					                                                           konstrukcja algorytmu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przybliżonego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1919164" y="1318900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Próba znalezienia algorytmu wielomianowego</a:t>
            </a:r>
            <a:endParaRPr lang="pl-PL" sz="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Maszyna Turinga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0" y="441394"/>
            <a:ext cx="92822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Turing zauważył, że każdy w pełni mechaniczny proces obliczeń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składa się z następujących operacji:</a:t>
            </a: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odczytywanie symboli,</a:t>
            </a: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wymazywanie i zapisywanie symboli,</a:t>
            </a: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zapamiętywanie i przenoszenie informacji.</a:t>
            </a:r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pPr marL="177800" indent="-177800"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Rozważania doprowadziły do powstania Maszyny Turinga: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składającej się z taśmy, głowicy pisząco-czytającej oraz urządzenia sterującego.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Obustronnie nieskończona taśma podzielona jest na klatki, z których każda zawiera najwyżej jeden symbol skończonego alfabetu, zwanego alfabetem roboczym maszyny.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 dowolnym momencie prawie wszystkie klatki są puste – zawierają element wyróżniony b (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ang. blank – pusty).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Głowica ma w polu swojego działania zawsze dokładnie jedna klatkę. Urządzenie sterujące pełni funkcje pamięcią; w każdym momencie znajduje się ono w jednym ze skończonej liczby stanów.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28</a:t>
            </a:fld>
            <a:endParaRPr lang="pl-PL"/>
          </a:p>
        </p:txBody>
      </p:sp>
      <p:grpSp>
        <p:nvGrpSpPr>
          <p:cNvPr id="216066" name="Group 2"/>
          <p:cNvGrpSpPr>
            <a:grpSpLocks/>
          </p:cNvGrpSpPr>
          <p:nvPr/>
        </p:nvGrpSpPr>
        <p:grpSpPr bwMode="auto">
          <a:xfrm>
            <a:off x="755576" y="3212976"/>
            <a:ext cx="7704856" cy="2736304"/>
            <a:chOff x="2833" y="6428"/>
            <a:chExt cx="6236" cy="1930"/>
          </a:xfrm>
        </p:grpSpPr>
        <p:grpSp>
          <p:nvGrpSpPr>
            <p:cNvPr id="216067" name="Group 3"/>
            <p:cNvGrpSpPr>
              <a:grpSpLocks noChangeAspect="1"/>
            </p:cNvGrpSpPr>
            <p:nvPr/>
          </p:nvGrpSpPr>
          <p:grpSpPr bwMode="auto">
            <a:xfrm>
              <a:off x="3225" y="8130"/>
              <a:ext cx="5314" cy="228"/>
              <a:chOff x="2936" y="4694"/>
              <a:chExt cx="5680" cy="284"/>
            </a:xfrm>
          </p:grpSpPr>
          <p:sp>
            <p:nvSpPr>
              <p:cNvPr id="216068" name="Rectangle 4"/>
              <p:cNvSpPr>
                <a:spLocks noChangeAspect="1" noChangeArrowheads="1"/>
              </p:cNvSpPr>
              <p:nvPr/>
            </p:nvSpPr>
            <p:spPr bwMode="auto">
              <a:xfrm>
                <a:off x="2936" y="4694"/>
                <a:ext cx="5680" cy="2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69" name="Line 5"/>
              <p:cNvSpPr>
                <a:spLocks noChangeAspect="1" noChangeShapeType="1"/>
              </p:cNvSpPr>
              <p:nvPr/>
            </p:nvSpPr>
            <p:spPr bwMode="auto">
              <a:xfrm>
                <a:off x="3325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70" name="Line 6"/>
              <p:cNvSpPr>
                <a:spLocks noChangeAspect="1" noChangeShapeType="1"/>
              </p:cNvSpPr>
              <p:nvPr/>
            </p:nvSpPr>
            <p:spPr bwMode="auto">
              <a:xfrm>
                <a:off x="3609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71" name="Line 7"/>
              <p:cNvSpPr>
                <a:spLocks noChangeAspect="1" noChangeShapeType="1"/>
              </p:cNvSpPr>
              <p:nvPr/>
            </p:nvSpPr>
            <p:spPr bwMode="auto">
              <a:xfrm>
                <a:off x="3893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72" name="Line 8"/>
              <p:cNvSpPr>
                <a:spLocks noChangeAspect="1" noChangeShapeType="1"/>
              </p:cNvSpPr>
              <p:nvPr/>
            </p:nvSpPr>
            <p:spPr bwMode="auto">
              <a:xfrm>
                <a:off x="4461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73" name="Line 9"/>
              <p:cNvSpPr>
                <a:spLocks noChangeAspect="1" noChangeShapeType="1"/>
              </p:cNvSpPr>
              <p:nvPr/>
            </p:nvSpPr>
            <p:spPr bwMode="auto">
              <a:xfrm>
                <a:off x="4177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74" name="Line 10"/>
              <p:cNvSpPr>
                <a:spLocks noChangeAspect="1" noChangeShapeType="1"/>
              </p:cNvSpPr>
              <p:nvPr/>
            </p:nvSpPr>
            <p:spPr bwMode="auto">
              <a:xfrm>
                <a:off x="4745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75" name="Line 11"/>
              <p:cNvSpPr>
                <a:spLocks noChangeAspect="1" noChangeShapeType="1"/>
              </p:cNvSpPr>
              <p:nvPr/>
            </p:nvSpPr>
            <p:spPr bwMode="auto">
              <a:xfrm>
                <a:off x="5029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76" name="Line 12"/>
              <p:cNvSpPr>
                <a:spLocks noChangeAspect="1" noChangeShapeType="1"/>
              </p:cNvSpPr>
              <p:nvPr/>
            </p:nvSpPr>
            <p:spPr bwMode="auto">
              <a:xfrm>
                <a:off x="5313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77" name="Line 13"/>
              <p:cNvSpPr>
                <a:spLocks noChangeAspect="1" noChangeShapeType="1"/>
              </p:cNvSpPr>
              <p:nvPr/>
            </p:nvSpPr>
            <p:spPr bwMode="auto">
              <a:xfrm>
                <a:off x="5597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78" name="Line 14"/>
              <p:cNvSpPr>
                <a:spLocks noChangeAspect="1" noChangeShapeType="1"/>
              </p:cNvSpPr>
              <p:nvPr/>
            </p:nvSpPr>
            <p:spPr bwMode="auto">
              <a:xfrm>
                <a:off x="5881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79" name="Line 15"/>
              <p:cNvSpPr>
                <a:spLocks noChangeAspect="1" noChangeShapeType="1"/>
              </p:cNvSpPr>
              <p:nvPr/>
            </p:nvSpPr>
            <p:spPr bwMode="auto">
              <a:xfrm>
                <a:off x="6165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80" name="Line 16"/>
              <p:cNvSpPr>
                <a:spLocks noChangeAspect="1" noChangeShapeType="1"/>
              </p:cNvSpPr>
              <p:nvPr/>
            </p:nvSpPr>
            <p:spPr bwMode="auto">
              <a:xfrm>
                <a:off x="6449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81" name="Line 17"/>
              <p:cNvSpPr>
                <a:spLocks noChangeAspect="1" noChangeShapeType="1"/>
              </p:cNvSpPr>
              <p:nvPr/>
            </p:nvSpPr>
            <p:spPr bwMode="auto">
              <a:xfrm>
                <a:off x="6733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82" name="Line 18"/>
              <p:cNvSpPr>
                <a:spLocks noChangeAspect="1" noChangeShapeType="1"/>
              </p:cNvSpPr>
              <p:nvPr/>
            </p:nvSpPr>
            <p:spPr bwMode="auto">
              <a:xfrm>
                <a:off x="7017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83" name="Line 19"/>
              <p:cNvSpPr>
                <a:spLocks noChangeAspect="1" noChangeShapeType="1"/>
              </p:cNvSpPr>
              <p:nvPr/>
            </p:nvSpPr>
            <p:spPr bwMode="auto">
              <a:xfrm>
                <a:off x="7301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84" name="Line 20"/>
              <p:cNvSpPr>
                <a:spLocks noChangeAspect="1" noChangeShapeType="1"/>
              </p:cNvSpPr>
              <p:nvPr/>
            </p:nvSpPr>
            <p:spPr bwMode="auto">
              <a:xfrm>
                <a:off x="7585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85" name="Line 21"/>
              <p:cNvSpPr>
                <a:spLocks noChangeAspect="1" noChangeShapeType="1"/>
              </p:cNvSpPr>
              <p:nvPr/>
            </p:nvSpPr>
            <p:spPr bwMode="auto">
              <a:xfrm>
                <a:off x="7869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6086" name="Line 22"/>
              <p:cNvSpPr>
                <a:spLocks noChangeAspect="1" noChangeShapeType="1"/>
              </p:cNvSpPr>
              <p:nvPr/>
            </p:nvSpPr>
            <p:spPr bwMode="auto">
              <a:xfrm>
                <a:off x="8153" y="4694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grpSp>
            <p:nvGrpSpPr>
              <p:cNvPr id="216087" name="Group 23"/>
              <p:cNvGrpSpPr>
                <a:grpSpLocks noChangeAspect="1"/>
              </p:cNvGrpSpPr>
              <p:nvPr/>
            </p:nvGrpSpPr>
            <p:grpSpPr bwMode="auto">
              <a:xfrm>
                <a:off x="3011" y="4811"/>
                <a:ext cx="238" cy="29"/>
                <a:chOff x="3011" y="4811"/>
                <a:chExt cx="238" cy="29"/>
              </a:xfrm>
            </p:grpSpPr>
            <p:sp>
              <p:nvSpPr>
                <p:cNvPr id="216088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3011" y="4811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216089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3116" y="4812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21609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3221" y="4812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grpSp>
            <p:nvGrpSpPr>
              <p:cNvPr id="216091" name="Group 27"/>
              <p:cNvGrpSpPr>
                <a:grpSpLocks noChangeAspect="1"/>
              </p:cNvGrpSpPr>
              <p:nvPr/>
            </p:nvGrpSpPr>
            <p:grpSpPr bwMode="auto">
              <a:xfrm>
                <a:off x="8273" y="4833"/>
                <a:ext cx="238" cy="29"/>
                <a:chOff x="3011" y="4811"/>
                <a:chExt cx="238" cy="29"/>
              </a:xfrm>
            </p:grpSpPr>
            <p:sp>
              <p:nvSpPr>
                <p:cNvPr id="21609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3011" y="4811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21609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3116" y="4812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21609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3221" y="4812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</p:grpSp>
        <p:sp>
          <p:nvSpPr>
            <p:cNvPr id="216095" name="Text Box 31"/>
            <p:cNvSpPr txBox="1">
              <a:spLocks noChangeAspect="1" noChangeArrowheads="1"/>
            </p:cNvSpPr>
            <p:nvPr/>
          </p:nvSpPr>
          <p:spPr bwMode="auto">
            <a:xfrm>
              <a:off x="4952" y="6428"/>
              <a:ext cx="1860" cy="6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Automat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 </a:t>
              </a: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</a:t>
              </a: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{S</a:t>
              </a:r>
              <a:r>
                <a:rPr kumimoji="0" lang="pl-PL" sz="12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96" name="Text Box 32"/>
            <p:cNvSpPr txBox="1">
              <a:spLocks noChangeAspect="1" noChangeArrowheads="1"/>
            </p:cNvSpPr>
            <p:nvPr/>
          </p:nvSpPr>
          <p:spPr bwMode="auto">
            <a:xfrm>
              <a:off x="5581" y="7581"/>
              <a:ext cx="930" cy="3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G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97" name="Rectangle 33"/>
            <p:cNvSpPr>
              <a:spLocks noChangeAspect="1" noChangeArrowheads="1"/>
            </p:cNvSpPr>
            <p:nvPr/>
          </p:nvSpPr>
          <p:spPr bwMode="auto">
            <a:xfrm>
              <a:off x="5817" y="7902"/>
              <a:ext cx="106" cy="2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6098" name="Freeform 34"/>
            <p:cNvSpPr>
              <a:spLocks noChangeAspect="1"/>
            </p:cNvSpPr>
            <p:nvPr/>
          </p:nvSpPr>
          <p:spPr bwMode="auto">
            <a:xfrm>
              <a:off x="4211" y="6668"/>
              <a:ext cx="1606" cy="1369"/>
            </a:xfrm>
            <a:custGeom>
              <a:avLst/>
              <a:gdLst/>
              <a:ahLst/>
              <a:cxnLst>
                <a:cxn ang="0">
                  <a:pos x="1717" y="1704"/>
                </a:cxn>
                <a:cxn ang="0">
                  <a:pos x="0" y="1700"/>
                </a:cxn>
                <a:cxn ang="0">
                  <a:pos x="0" y="5"/>
                </a:cxn>
                <a:cxn ang="0">
                  <a:pos x="792" y="0"/>
                </a:cxn>
              </a:cxnLst>
              <a:rect l="0" t="0" r="r" b="b"/>
              <a:pathLst>
                <a:path w="1717" h="1704">
                  <a:moveTo>
                    <a:pt x="1717" y="1704"/>
                  </a:moveTo>
                  <a:lnTo>
                    <a:pt x="0" y="1700"/>
                  </a:lnTo>
                  <a:lnTo>
                    <a:pt x="0" y="5"/>
                  </a:lnTo>
                  <a:lnTo>
                    <a:pt x="79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6099" name="Line 35"/>
            <p:cNvSpPr>
              <a:spLocks noChangeAspect="1" noChangeShapeType="1"/>
            </p:cNvSpPr>
            <p:nvPr/>
          </p:nvSpPr>
          <p:spPr bwMode="auto">
            <a:xfrm>
              <a:off x="5714" y="7113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6100" name="Line 36"/>
            <p:cNvSpPr>
              <a:spLocks noChangeAspect="1" noChangeShapeType="1"/>
            </p:cNvSpPr>
            <p:nvPr/>
          </p:nvSpPr>
          <p:spPr bwMode="auto">
            <a:xfrm flipV="1">
              <a:off x="6413" y="7113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6101" name="Text Box 37"/>
            <p:cNvSpPr txBox="1">
              <a:spLocks noChangeAspect="1" noChangeArrowheads="1"/>
            </p:cNvSpPr>
            <p:nvPr/>
          </p:nvSpPr>
          <p:spPr bwMode="auto">
            <a:xfrm>
              <a:off x="6301" y="7220"/>
              <a:ext cx="47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02" name="Text Box 38"/>
            <p:cNvSpPr txBox="1">
              <a:spLocks noChangeAspect="1" noChangeArrowheads="1"/>
            </p:cNvSpPr>
            <p:nvPr/>
          </p:nvSpPr>
          <p:spPr bwMode="auto">
            <a:xfrm>
              <a:off x="5616" y="7185"/>
              <a:ext cx="51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03" name="Text Box 39"/>
            <p:cNvSpPr txBox="1">
              <a:spLocks noChangeAspect="1" noChangeArrowheads="1"/>
            </p:cNvSpPr>
            <p:nvPr/>
          </p:nvSpPr>
          <p:spPr bwMode="auto">
            <a:xfrm>
              <a:off x="3009" y="6668"/>
              <a:ext cx="1328" cy="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Skończony alfabet symboli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04" name="Text Box 40"/>
            <p:cNvSpPr txBox="1">
              <a:spLocks noChangeAspect="1" noChangeArrowheads="1"/>
            </p:cNvSpPr>
            <p:nvPr/>
          </p:nvSpPr>
          <p:spPr bwMode="auto">
            <a:xfrm>
              <a:off x="2833" y="6808"/>
              <a:ext cx="51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05" name="Text Box 41"/>
            <p:cNvSpPr txBox="1">
              <a:spLocks noChangeAspect="1" noChangeArrowheads="1"/>
            </p:cNvSpPr>
            <p:nvPr/>
          </p:nvSpPr>
          <p:spPr bwMode="auto">
            <a:xfrm>
              <a:off x="6776" y="7007"/>
              <a:ext cx="229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Sterowanie (przesuwnie)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06" name="Line 42"/>
            <p:cNvSpPr>
              <a:spLocks noChangeAspect="1" noChangeShapeType="1"/>
            </p:cNvSpPr>
            <p:nvPr/>
          </p:nvSpPr>
          <p:spPr bwMode="auto">
            <a:xfrm flipH="1">
              <a:off x="5747" y="7182"/>
              <a:ext cx="1226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6107" name="Text Box 43"/>
            <p:cNvSpPr txBox="1">
              <a:spLocks noChangeArrowheads="1"/>
            </p:cNvSpPr>
            <p:nvPr/>
          </p:nvSpPr>
          <p:spPr bwMode="auto">
            <a:xfrm>
              <a:off x="6781" y="7495"/>
              <a:ext cx="2128" cy="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Drukowanie nowego symbolu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08" name="Line 44"/>
            <p:cNvSpPr>
              <a:spLocks noChangeAspect="1" noChangeShapeType="1"/>
            </p:cNvSpPr>
            <p:nvPr/>
          </p:nvSpPr>
          <p:spPr bwMode="auto">
            <a:xfrm flipH="1">
              <a:off x="6515" y="7802"/>
              <a:ext cx="5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46" name="Prostokąt 45"/>
          <p:cNvSpPr/>
          <p:nvPr/>
        </p:nvSpPr>
        <p:spPr>
          <a:xfrm>
            <a:off x="179512" y="188640"/>
            <a:ext cx="8676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/>
              <a:t>Maszyna Turinga </a:t>
            </a:r>
            <a:r>
              <a:rPr lang="pl-PL" sz="2400" dirty="0" smtClean="0"/>
              <a:t>jest automatem reagującym na sygnały wejściowe i zmieniającym swój stan oraz wytwarzającym sygnał wyjściowy. Jest urządzeniem sterującym ruchem głowicy zapisująco-odczytującej </a:t>
            </a:r>
            <a:r>
              <a:rPr lang="pl-PL" sz="2400" b="1" dirty="0" smtClean="0"/>
              <a:t>G</a:t>
            </a:r>
            <a:r>
              <a:rPr lang="pl-PL" sz="2400" dirty="0" smtClean="0"/>
              <a:t>, odbierającej sygnał wejściowy z komórek taśmy </a:t>
            </a:r>
            <a:r>
              <a:rPr lang="pl-PL" sz="2400" b="1" dirty="0" smtClean="0"/>
              <a:t>T</a:t>
            </a:r>
            <a:r>
              <a:rPr lang="pl-PL" sz="2400" dirty="0" smtClean="0"/>
              <a:t> oraz programującym swoje działanie poprzez przekodowanie symboli wejściowych i tworzenie nowych ciągów symboli</a:t>
            </a:r>
            <a:endParaRPr lang="pl-PL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3" name="Rectangle 45"/>
          <p:cNvSpPr>
            <a:spLocks noChangeArrowheads="1"/>
          </p:cNvSpPr>
          <p:nvPr/>
        </p:nvSpPr>
        <p:spPr bwMode="auto">
          <a:xfrm>
            <a:off x="60960" y="288362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Działanie maszyny określa: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Skończony zbiór symboli taśmy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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podzbiór symboli wejściowych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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oraz wyróżniony symbol pusty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Skończony zbiór stanów S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zawierający wyróżniony stan początkowy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20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dwa wyróżnione stany końcowe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(odpowiedź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tak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oraz S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(odpowiedź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nie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Program maszyny zadany funkcją  przejść 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(S\{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,S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}) x 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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 x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 {-1,1}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Dane wejściowe stanowi słowo x 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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elementy którego są w kolejnych komórkach taśmy (w każdej komórce dokładnie jeden symbol). Pozostałe komórki zawierają początkowo symbol pusty. 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 chwili startu głowica odczytuje zawartość pierwszej komórki.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Jeżeli maszyna jest w stanie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 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S\{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20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,S</a:t>
            </a:r>
            <a:r>
              <a:rPr kumimoji="0" lang="pl-PL" sz="20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}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a w komórce nad którą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znajduje się głowica jest symbol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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to maszyna wykonuje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czynność określoną przez funkcję przejścia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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(S,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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= (s’,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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’,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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).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Oznacza to,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że głowica w miejsce symbolu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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wpisuje symbol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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, przesuwa się o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jedną komórkę w lewo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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-1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w prawo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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stan maszyny zmienia się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na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 Wykonanie programu realizowane jest do chwili, w której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maszyna znajdzie się w jednym z dwóch stanów 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20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sz="20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lub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S</a:t>
            </a:r>
            <a:r>
              <a:rPr kumimoji="0" lang="pl-PL" sz="20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</a:t>
            </a:r>
            <a:endParaRPr kumimoji="0" lang="pl-PL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72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Poprawność algorytmów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214282" y="1071546"/>
            <a:ext cx="87154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pl-PL" sz="2800" dirty="0" smtClean="0"/>
              <a:t>Czy ułożony program (zbudowany algorytm) rzeczywiście stanowi rozwiązanie postawionego problemu?</a:t>
            </a:r>
          </a:p>
          <a:p>
            <a:pPr marL="514350" indent="-514350">
              <a:buAutoNum type="arabicPeriod"/>
            </a:pPr>
            <a:endParaRPr lang="pl-PL" sz="2800" dirty="0" smtClean="0"/>
          </a:p>
          <a:p>
            <a:pPr marL="514350" indent="-514350">
              <a:buAutoNum type="arabicPeriod"/>
            </a:pPr>
            <a:r>
              <a:rPr lang="pl-PL" sz="2800" dirty="0" smtClean="0"/>
              <a:t>Czy dla realizacji programu (dla potrzeb rozwiązania postawionego problemu) wystarczy ta ilość czasu pracy komputera i ta ilość miejsca pamięci, które można dla niego przeznaczyć?</a:t>
            </a:r>
          </a:p>
          <a:p>
            <a:pPr marL="514350" indent="-514350">
              <a:buAutoNum type="arabicPeriod"/>
            </a:pPr>
            <a:endParaRPr lang="pl-PL" sz="2800" dirty="0" smtClean="0"/>
          </a:p>
          <a:p>
            <a:pPr marL="514350" indent="-514350">
              <a:buAutoNum type="arabicPeriod"/>
            </a:pPr>
            <a:r>
              <a:rPr lang="pl-PL" sz="2800" dirty="0" smtClean="0"/>
              <a:t>Czy zmieniony program na każdym komputerze da te same wyniki, co program przed modyfikacją?</a:t>
            </a:r>
            <a:endParaRPr lang="pl-PL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Maszyna Turinga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1000108"/>
            <a:ext cx="90011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Maszyna Turinga pracuje w czasie dyskretnym</a:t>
            </a:r>
            <a:r>
              <a:rPr lang="pl-PL" sz="2000" dirty="0" smtClean="0"/>
              <a:t>, tzn. kolejne ruchy numerowane</a:t>
            </a:r>
          </a:p>
          <a:p>
            <a:r>
              <a:rPr lang="pl-PL" sz="2000" dirty="0" smtClean="0"/>
              <a:t>mogą być liczbami naturalnymi.</a:t>
            </a:r>
          </a:p>
          <a:p>
            <a:r>
              <a:rPr lang="pl-PL" sz="2000" dirty="0" smtClean="0"/>
              <a:t>Każdy ruch jest jednoznacznie określony przez aktualny stan urządzenia sterującego i odczyt głowicy.</a:t>
            </a:r>
          </a:p>
          <a:p>
            <a:r>
              <a:rPr lang="pl-PL" sz="2000" dirty="0" smtClean="0"/>
              <a:t>Pojedynczy ruch składa się z trzech operacji: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l-PL" sz="2000" dirty="0" smtClean="0"/>
              <a:t>Symbol odczytywany przez głowicę może być zastąpiony nowym symbolem,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l-PL" sz="2000" dirty="0" smtClean="0"/>
              <a:t>Urządzenie sterujące może przejść w nowy stan,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l-PL" sz="2000" dirty="0" smtClean="0"/>
              <a:t>Głowica musi przesunąć się o jedną klatkę w lewo (</a:t>
            </a:r>
            <a:r>
              <a:rPr lang="pl-PL" sz="2000" b="1" dirty="0" smtClean="0"/>
              <a:t>L</a:t>
            </a:r>
            <a:r>
              <a:rPr lang="pl-PL" sz="2000" dirty="0" smtClean="0"/>
              <a:t>) lub w prawo (</a:t>
            </a:r>
            <a:r>
              <a:rPr lang="pl-PL" sz="2000" b="1" dirty="0" smtClean="0"/>
              <a:t>P</a:t>
            </a:r>
            <a:r>
              <a:rPr lang="pl-PL" sz="2000" dirty="0" smtClean="0"/>
              <a:t>).</a:t>
            </a:r>
          </a:p>
          <a:p>
            <a:endParaRPr lang="pl-PL" sz="2000" dirty="0" smtClean="0"/>
          </a:p>
          <a:p>
            <a:r>
              <a:rPr lang="pl-PL" sz="2000" dirty="0" smtClean="0"/>
              <a:t>W zbiorze stanów wyróżnia się stan początkowy </a:t>
            </a:r>
            <a:r>
              <a:rPr lang="pl-PL" sz="2000" b="1" dirty="0" smtClean="0"/>
              <a:t>S</a:t>
            </a:r>
            <a:r>
              <a:rPr lang="pl-PL" sz="2000" b="1" baseline="-25000" dirty="0" smtClean="0"/>
              <a:t>o</a:t>
            </a:r>
            <a:r>
              <a:rPr lang="pl-PL" sz="2000" b="1" dirty="0" smtClean="0"/>
              <a:t> (START) </a:t>
            </a:r>
            <a:r>
              <a:rPr lang="pl-PL" sz="2000" dirty="0" smtClean="0"/>
              <a:t>i stan końcowy (</a:t>
            </a:r>
            <a:r>
              <a:rPr lang="pl-PL" sz="2000" b="1" dirty="0" smtClean="0"/>
              <a:t>HALT</a:t>
            </a:r>
            <a:r>
              <a:rPr lang="pl-PL" sz="2000" dirty="0" smtClean="0"/>
              <a:t>).</a:t>
            </a:r>
          </a:p>
          <a:p>
            <a:r>
              <a:rPr lang="pl-PL" sz="2000" dirty="0" smtClean="0"/>
              <a:t>Przejściu maszyny w stan </a:t>
            </a:r>
            <a:r>
              <a:rPr lang="pl-PL" sz="2000" b="1" dirty="0" smtClean="0"/>
              <a:t>{S</a:t>
            </a:r>
            <a:r>
              <a:rPr lang="pl-PL" sz="2000" b="1" baseline="-25000" dirty="0" smtClean="0"/>
              <a:t>Y</a:t>
            </a:r>
            <a:r>
              <a:rPr lang="pl-PL" sz="2000" b="1" dirty="0" smtClean="0"/>
              <a:t> , S</a:t>
            </a:r>
            <a:r>
              <a:rPr lang="pl-PL" sz="2000" b="1" baseline="-25000" dirty="0" smtClean="0"/>
              <a:t>N</a:t>
            </a:r>
            <a:r>
              <a:rPr lang="pl-PL" sz="2000" b="1" dirty="0" smtClean="0"/>
              <a:t>} </a:t>
            </a:r>
            <a:r>
              <a:rPr lang="pl-PL" sz="2000" dirty="0" smtClean="0"/>
              <a:t>(</a:t>
            </a:r>
            <a:r>
              <a:rPr lang="pl-PL" sz="2000" b="1" dirty="0" smtClean="0"/>
              <a:t>HALT</a:t>
            </a:r>
            <a:r>
              <a:rPr lang="pl-PL" sz="2000" dirty="0" smtClean="0"/>
              <a:t>), wyjątkowo, nie musi towarzyszyć przesunięcie głowicy.</a:t>
            </a:r>
          </a:p>
          <a:p>
            <a:endParaRPr lang="pl-PL" sz="2000" dirty="0" smtClean="0"/>
          </a:p>
          <a:p>
            <a:r>
              <a:rPr lang="pl-PL" sz="2000" dirty="0" smtClean="0"/>
              <a:t>Maszyna Turinga znajduje się w konfiguracji początkowej, jeśli: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l-PL" sz="2000" dirty="0" smtClean="0"/>
              <a:t>Urządzenie sterujące znajduje się w stanie </a:t>
            </a:r>
            <a:r>
              <a:rPr lang="pl-PL" sz="2000" b="1" dirty="0" smtClean="0"/>
              <a:t>START</a:t>
            </a:r>
            <a:r>
              <a:rPr lang="pl-PL" sz="2000" dirty="0" smtClean="0"/>
              <a:t>,</a:t>
            </a:r>
            <a:endParaRPr lang="pl-PL" sz="2000" b="1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pl-PL" sz="2000" dirty="0" smtClean="0"/>
              <a:t>Niepuste klatki tworzą skończony odcinek taśmy,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l-PL" sz="2000" dirty="0" smtClean="0"/>
              <a:t>Głowica odczytuje zawartość pierwszej niepustej klatki.</a:t>
            </a:r>
          </a:p>
          <a:p>
            <a:r>
              <a:rPr lang="pl-PL" sz="2000" dirty="0" smtClean="0"/>
              <a:t>Zawartość niepustej części taśmy w momencie rozpoczęcia obliczeń tworzy ciąg</a:t>
            </a:r>
          </a:p>
          <a:p>
            <a:r>
              <a:rPr lang="pl-PL" sz="2000" dirty="0" smtClean="0"/>
              <a:t>zwany </a:t>
            </a:r>
            <a:r>
              <a:rPr lang="pl-PL" sz="2000" b="1" dirty="0" smtClean="0"/>
              <a:t>SŁOWEM </a:t>
            </a:r>
            <a:r>
              <a:rPr lang="pl-PL" sz="2000" dirty="0" smtClean="0"/>
              <a:t>wejściowym (lub </a:t>
            </a:r>
            <a:r>
              <a:rPr lang="pl-PL" sz="2000" b="1" dirty="0" smtClean="0"/>
              <a:t>DANYMI </a:t>
            </a:r>
            <a:r>
              <a:rPr lang="pl-PL" sz="2000" dirty="0" smtClean="0"/>
              <a:t>wejściowymi</a:t>
            </a:r>
            <a:r>
              <a:rPr lang="pl-PL" sz="2000" i="1" dirty="0" smtClean="0"/>
              <a:t>) </a:t>
            </a:r>
            <a:r>
              <a:rPr lang="pl-PL" sz="2000" dirty="0" smtClean="0"/>
              <a:t>maszyny.</a:t>
            </a:r>
            <a:r>
              <a:rPr lang="pl-PL" sz="2000" b="1" i="1" dirty="0" smtClean="0"/>
              <a:t>	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267530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Maszyna Turinga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1000108"/>
            <a:ext cx="90011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b="1" dirty="0" smtClean="0"/>
              <a:t>Przykład:</a:t>
            </a:r>
          </a:p>
          <a:p>
            <a:r>
              <a:rPr lang="pl-PL" sz="2000" dirty="0" smtClean="0"/>
              <a:t>Rozważmy maszynę obliczająca funkcję </a:t>
            </a:r>
            <a:r>
              <a:rPr lang="pl-PL" sz="2000" b="1" dirty="0" smtClean="0"/>
              <a:t>f(x) = </a:t>
            </a:r>
            <a:r>
              <a:rPr lang="pl-PL" sz="2000" b="1" dirty="0" err="1" smtClean="0"/>
              <a:t>x</a:t>
            </a:r>
            <a:r>
              <a:rPr lang="pl-PL" sz="2000" b="1" dirty="0" smtClean="0"/>
              <a:t> + 1 </a:t>
            </a:r>
            <a:r>
              <a:rPr lang="pl-PL" sz="2000" dirty="0" smtClean="0"/>
              <a:t>w układzie dwójkowym.</a:t>
            </a:r>
          </a:p>
          <a:p>
            <a:endParaRPr lang="pl-PL" sz="2000" dirty="0" smtClean="0"/>
          </a:p>
          <a:p>
            <a:r>
              <a:rPr lang="pl-PL" sz="2000" dirty="0" smtClean="0"/>
              <a:t>Oznacza to, że jeśli w konfiguracji początkowej niepusta część taśmy była zapisem dwójkowym liczby </a:t>
            </a:r>
            <a:r>
              <a:rPr lang="pl-PL" sz="2000" b="1" dirty="0" smtClean="0"/>
              <a:t>x, </a:t>
            </a:r>
            <a:r>
              <a:rPr lang="pl-PL" sz="2000" dirty="0" smtClean="0"/>
              <a:t>to po zatrzymaniu niepusta część taśmy będzie zapisem </a:t>
            </a:r>
            <a:r>
              <a:rPr lang="pl-PL" sz="2000" b="1" dirty="0" smtClean="0"/>
              <a:t>x + 1.</a:t>
            </a:r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r>
              <a:rPr lang="pl-PL" sz="2000" b="1" dirty="0" smtClean="0"/>
              <a:t>START: </a:t>
            </a:r>
            <a:r>
              <a:rPr lang="pl-PL" sz="2000" dirty="0" smtClean="0"/>
              <a:t>Jeżeli odczytasz </a:t>
            </a:r>
            <a:r>
              <a:rPr lang="pl-PL" sz="2000" b="1" dirty="0" smtClean="0"/>
              <a:t>b</a:t>
            </a:r>
            <a:r>
              <a:rPr lang="pl-PL" sz="2000" dirty="0" smtClean="0"/>
              <a:t>, przesuń głowice w lewo i przejdź do </a:t>
            </a:r>
            <a:r>
              <a:rPr lang="pl-PL" sz="2000" b="1" dirty="0" smtClean="0"/>
              <a:t>LEFT</a:t>
            </a:r>
            <a:r>
              <a:rPr lang="pl-PL" sz="2000" dirty="0" smtClean="0"/>
              <a:t>; w</a:t>
            </a:r>
          </a:p>
          <a:p>
            <a:r>
              <a:rPr lang="pl-PL" sz="2000" dirty="0" smtClean="0"/>
              <a:t>przeciwnym razie przesuń głowicę w prawo i powtórz </a:t>
            </a:r>
            <a:r>
              <a:rPr lang="pl-PL" sz="2000" b="1" dirty="0" smtClean="0"/>
              <a:t>START</a:t>
            </a:r>
            <a:r>
              <a:rPr lang="pl-PL" sz="2000" dirty="0" smtClean="0"/>
              <a:t> (szukanie</a:t>
            </a:r>
          </a:p>
          <a:p>
            <a:r>
              <a:rPr lang="pl-PL" sz="2000" dirty="0" smtClean="0"/>
              <a:t>końca </a:t>
            </a:r>
            <a:r>
              <a:rPr lang="pl-PL" sz="2000" b="1" dirty="0" smtClean="0"/>
              <a:t>x</a:t>
            </a:r>
            <a:r>
              <a:rPr lang="pl-PL" sz="2000" dirty="0" smtClean="0"/>
              <a:t>).</a:t>
            </a:r>
          </a:p>
          <a:p>
            <a:r>
              <a:rPr lang="pl-PL" sz="2000" b="1" dirty="0" smtClean="0"/>
              <a:t>LEFT: </a:t>
            </a:r>
            <a:r>
              <a:rPr lang="pl-PL" sz="2000" dirty="0" smtClean="0"/>
              <a:t>Jeżeli odczytasz </a:t>
            </a:r>
            <a:r>
              <a:rPr lang="pl-PL" sz="2000" b="1" dirty="0" smtClean="0"/>
              <a:t>1</a:t>
            </a:r>
            <a:r>
              <a:rPr lang="pl-PL" sz="2000" dirty="0" smtClean="0"/>
              <a:t>, zastąp ją przez </a:t>
            </a:r>
            <a:r>
              <a:rPr lang="pl-PL" sz="2000" b="1" dirty="0" smtClean="0"/>
              <a:t>0</a:t>
            </a:r>
            <a:r>
              <a:rPr lang="pl-PL" sz="2000" dirty="0" smtClean="0"/>
              <a:t>, przesuń głowicę w lewo i powtórz </a:t>
            </a:r>
            <a:r>
              <a:rPr lang="pl-PL" sz="2000" b="1" dirty="0" smtClean="0"/>
              <a:t>LEFT</a:t>
            </a:r>
            <a:r>
              <a:rPr lang="pl-PL" sz="2000" dirty="0" smtClean="0"/>
              <a:t>, w przeciwnym razie symbol odczytany zastąp jedynką i zatrzymaj się.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643182"/>
            <a:ext cx="49053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Maszyna Turinga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32</a:t>
            </a:fld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074547"/>
            <a:ext cx="4143404" cy="480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92696"/>
            <a:ext cx="49053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217160" name="Rectangle 72"/>
          <p:cNvSpPr>
            <a:spLocks noChangeArrowheads="1"/>
          </p:cNvSpPr>
          <p:nvPr/>
        </p:nvSpPr>
        <p:spPr bwMode="auto">
          <a:xfrm>
            <a:off x="251520" y="-133945"/>
            <a:ext cx="889248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-11426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Przykład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Należy napisać program umożliwiający maszynie sprawdzanie czy dana liczba naturalna jest liczbą parzystą. Łatwo zauważyć, że jeżeli liczbę te zapiszemy w systemie dwójkowym to wystarczy sprawdzić czy ostatnia jej pozycja jest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Przyjmijmy, że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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{0,1,b},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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{0,1} , S = {S</a:t>
            </a:r>
            <a:r>
              <a:rPr kumimoji="0" lang="pl-PL" sz="20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,S</a:t>
            </a:r>
            <a:r>
              <a:rPr kumimoji="0" lang="pl-PL" sz="20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,S</a:t>
            </a:r>
            <a:r>
              <a:rPr kumimoji="0" lang="pl-PL" sz="20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,S</a:t>
            </a:r>
            <a:r>
              <a:rPr kumimoji="0" lang="pl-PL" sz="20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}.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Rozważmy program zadany funkcją przejść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endParaRPr kumimoji="0" lang="pl-PL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217161" name="Group 73"/>
          <p:cNvGrpSpPr>
            <a:grpSpLocks/>
          </p:cNvGrpSpPr>
          <p:nvPr/>
        </p:nvGrpSpPr>
        <p:grpSpPr bwMode="auto">
          <a:xfrm>
            <a:off x="1807901" y="1728830"/>
            <a:ext cx="4075112" cy="1290952"/>
            <a:chOff x="2782" y="8652"/>
            <a:chExt cx="5579" cy="1589"/>
          </a:xfrm>
        </p:grpSpPr>
        <p:sp>
          <p:nvSpPr>
            <p:cNvPr id="217162" name="Line 74"/>
            <p:cNvSpPr>
              <a:spLocks noChangeShapeType="1"/>
            </p:cNvSpPr>
            <p:nvPr/>
          </p:nvSpPr>
          <p:spPr bwMode="auto">
            <a:xfrm>
              <a:off x="3039" y="8839"/>
              <a:ext cx="285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7163" name="Line 75"/>
            <p:cNvSpPr>
              <a:spLocks noChangeShapeType="1"/>
            </p:cNvSpPr>
            <p:nvPr/>
          </p:nvSpPr>
          <p:spPr bwMode="auto">
            <a:xfrm>
              <a:off x="3024" y="9108"/>
              <a:ext cx="5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7164" name="Line 76"/>
            <p:cNvSpPr>
              <a:spLocks noChangeShapeType="1"/>
            </p:cNvSpPr>
            <p:nvPr/>
          </p:nvSpPr>
          <p:spPr bwMode="auto">
            <a:xfrm>
              <a:off x="3310" y="8824"/>
              <a:ext cx="0" cy="1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7165" name="Line 77"/>
            <p:cNvSpPr>
              <a:spLocks noChangeShapeType="1"/>
            </p:cNvSpPr>
            <p:nvPr/>
          </p:nvSpPr>
          <p:spPr bwMode="auto">
            <a:xfrm>
              <a:off x="4969" y="8824"/>
              <a:ext cx="0" cy="1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7166" name="Line 78"/>
            <p:cNvSpPr>
              <a:spLocks noChangeShapeType="1"/>
            </p:cNvSpPr>
            <p:nvPr/>
          </p:nvSpPr>
          <p:spPr bwMode="auto">
            <a:xfrm>
              <a:off x="6628" y="8824"/>
              <a:ext cx="0" cy="1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7167" name="Text Box 79"/>
            <p:cNvSpPr txBox="1">
              <a:spLocks noChangeArrowheads="1"/>
            </p:cNvSpPr>
            <p:nvPr/>
          </p:nvSpPr>
          <p:spPr bwMode="auto">
            <a:xfrm>
              <a:off x="2782" y="8831"/>
              <a:ext cx="62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68" name="Text Box 80"/>
            <p:cNvSpPr txBox="1">
              <a:spLocks noChangeArrowheads="1"/>
            </p:cNvSpPr>
            <p:nvPr/>
          </p:nvSpPr>
          <p:spPr bwMode="auto">
            <a:xfrm>
              <a:off x="2783" y="9183"/>
              <a:ext cx="62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pl-PL" sz="12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69" name="Text Box 81"/>
            <p:cNvSpPr txBox="1">
              <a:spLocks noChangeArrowheads="1"/>
            </p:cNvSpPr>
            <p:nvPr/>
          </p:nvSpPr>
          <p:spPr bwMode="auto">
            <a:xfrm>
              <a:off x="2782" y="9595"/>
              <a:ext cx="62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pl-PL" sz="12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70" name="Text Box 82"/>
            <p:cNvSpPr txBox="1">
              <a:spLocks noChangeArrowheads="1"/>
            </p:cNvSpPr>
            <p:nvPr/>
          </p:nvSpPr>
          <p:spPr bwMode="auto">
            <a:xfrm>
              <a:off x="2907" y="8652"/>
              <a:ext cx="62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71" name="Text Box 83"/>
            <p:cNvSpPr txBox="1">
              <a:spLocks noChangeArrowheads="1"/>
            </p:cNvSpPr>
            <p:nvPr/>
          </p:nvSpPr>
          <p:spPr bwMode="auto">
            <a:xfrm>
              <a:off x="3788" y="8779"/>
              <a:ext cx="62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72" name="Text Box 84"/>
            <p:cNvSpPr txBox="1">
              <a:spLocks noChangeArrowheads="1"/>
            </p:cNvSpPr>
            <p:nvPr/>
          </p:nvSpPr>
          <p:spPr bwMode="auto">
            <a:xfrm>
              <a:off x="5527" y="8779"/>
              <a:ext cx="62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73" name="Text Box 85"/>
            <p:cNvSpPr txBox="1">
              <a:spLocks noChangeArrowheads="1"/>
            </p:cNvSpPr>
            <p:nvPr/>
          </p:nvSpPr>
          <p:spPr bwMode="auto">
            <a:xfrm>
              <a:off x="7042" y="8779"/>
              <a:ext cx="62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74" name="Text Box 86"/>
            <p:cNvSpPr txBox="1">
              <a:spLocks noChangeArrowheads="1"/>
            </p:cNvSpPr>
            <p:nvPr/>
          </p:nvSpPr>
          <p:spPr bwMode="auto">
            <a:xfrm>
              <a:off x="3338" y="9183"/>
              <a:ext cx="1533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(S</a:t>
              </a:r>
              <a:r>
                <a:rPr kumimoji="0" lang="pl-PL" sz="12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,0,+1)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75" name="Text Box 87"/>
            <p:cNvSpPr txBox="1">
              <a:spLocks noChangeArrowheads="1"/>
            </p:cNvSpPr>
            <p:nvPr/>
          </p:nvSpPr>
          <p:spPr bwMode="auto">
            <a:xfrm>
              <a:off x="3338" y="9595"/>
              <a:ext cx="1533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(S</a:t>
              </a:r>
              <a:r>
                <a:rPr kumimoji="0" lang="pl-PL" sz="12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,b,-1)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76" name="Text Box 88"/>
            <p:cNvSpPr txBox="1">
              <a:spLocks noChangeArrowheads="1"/>
            </p:cNvSpPr>
            <p:nvPr/>
          </p:nvSpPr>
          <p:spPr bwMode="auto">
            <a:xfrm>
              <a:off x="5044" y="9183"/>
              <a:ext cx="1533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(S</a:t>
              </a:r>
              <a:r>
                <a:rPr kumimoji="0" lang="pl-PL" sz="12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,1,+1)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77" name="Text Box 89"/>
            <p:cNvSpPr txBox="1">
              <a:spLocks noChangeArrowheads="1"/>
            </p:cNvSpPr>
            <p:nvPr/>
          </p:nvSpPr>
          <p:spPr bwMode="auto">
            <a:xfrm>
              <a:off x="5044" y="9595"/>
              <a:ext cx="1533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(S</a:t>
              </a:r>
              <a:r>
                <a:rPr kumimoji="0" lang="pl-PL" sz="12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,b,-1)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78" name="Text Box 90"/>
            <p:cNvSpPr txBox="1">
              <a:spLocks noChangeArrowheads="1"/>
            </p:cNvSpPr>
            <p:nvPr/>
          </p:nvSpPr>
          <p:spPr bwMode="auto">
            <a:xfrm>
              <a:off x="6724" y="9183"/>
              <a:ext cx="1533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(S</a:t>
              </a:r>
              <a:r>
                <a:rPr kumimoji="0" lang="pl-PL" sz="12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,b,-1)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79" name="Text Box 91"/>
            <p:cNvSpPr txBox="1">
              <a:spLocks noChangeArrowheads="1"/>
            </p:cNvSpPr>
            <p:nvPr/>
          </p:nvSpPr>
          <p:spPr bwMode="auto">
            <a:xfrm>
              <a:off x="6724" y="9595"/>
              <a:ext cx="1533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(S</a:t>
              </a:r>
              <a:r>
                <a:rPr kumimoji="0" lang="pl-PL" sz="12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r>
                <a:rPr kumimoji="0" lang="pl-PL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,b,+1)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7180" name="Rectangle 92"/>
          <p:cNvSpPr>
            <a:spLocks noChangeArrowheads="1"/>
          </p:cNvSpPr>
          <p:nvPr/>
        </p:nvSpPr>
        <p:spPr bwMode="auto">
          <a:xfrm>
            <a:off x="0" y="3172616"/>
            <a:ext cx="8892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Działanie programu przetestujmy na przykładzie liczby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13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W zapisie dwójkowym mamy zatem słowo: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1101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Wykonanie programu zilustrowane zostało na rysunku.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7181" name="Group 93"/>
          <p:cNvGrpSpPr>
            <a:grpSpLocks/>
          </p:cNvGrpSpPr>
          <p:nvPr/>
        </p:nvGrpSpPr>
        <p:grpSpPr bwMode="auto">
          <a:xfrm>
            <a:off x="1187624" y="3757391"/>
            <a:ext cx="6624736" cy="2839961"/>
            <a:chOff x="1417" y="2137"/>
            <a:chExt cx="8182" cy="6120"/>
          </a:xfrm>
        </p:grpSpPr>
        <p:sp>
          <p:nvSpPr>
            <p:cNvPr id="217182" name="Text Box 94"/>
            <p:cNvSpPr txBox="1">
              <a:spLocks noChangeArrowheads="1"/>
            </p:cNvSpPr>
            <p:nvPr/>
          </p:nvSpPr>
          <p:spPr bwMode="auto">
            <a:xfrm>
              <a:off x="1417" y="2534"/>
              <a:ext cx="8182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	1	1	0	1	b	</a:t>
              </a: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83" name="Text Box 95"/>
            <p:cNvSpPr txBox="1">
              <a:spLocks noChangeArrowheads="1"/>
            </p:cNvSpPr>
            <p:nvPr/>
          </p:nvSpPr>
          <p:spPr bwMode="auto">
            <a:xfrm>
              <a:off x="1417" y="3395"/>
              <a:ext cx="8182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	1	1	0	1	b	</a:t>
              </a: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84" name="Text Box 96"/>
            <p:cNvSpPr txBox="1">
              <a:spLocks noChangeArrowheads="1"/>
            </p:cNvSpPr>
            <p:nvPr/>
          </p:nvSpPr>
          <p:spPr bwMode="auto">
            <a:xfrm>
              <a:off x="1417" y="4256"/>
              <a:ext cx="8182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	1	1	0	1	b	</a:t>
              </a:r>
              <a:endParaRPr kumimoji="0" lang="pl-PL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85" name="Text Box 97"/>
            <p:cNvSpPr txBox="1">
              <a:spLocks noChangeArrowheads="1"/>
            </p:cNvSpPr>
            <p:nvPr/>
          </p:nvSpPr>
          <p:spPr bwMode="auto">
            <a:xfrm>
              <a:off x="1417" y="5118"/>
              <a:ext cx="8182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	1	1	0	1	b	</a:t>
              </a: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86" name="Text Box 98"/>
            <p:cNvSpPr txBox="1">
              <a:spLocks noChangeArrowheads="1"/>
            </p:cNvSpPr>
            <p:nvPr/>
          </p:nvSpPr>
          <p:spPr bwMode="auto">
            <a:xfrm>
              <a:off x="1417" y="5979"/>
              <a:ext cx="8182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	1	1	0	1	b	</a:t>
              </a:r>
              <a:endParaRPr kumimoji="0" lang="pl-PL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87" name="Text Box 99"/>
            <p:cNvSpPr txBox="1">
              <a:spLocks noChangeArrowheads="1"/>
            </p:cNvSpPr>
            <p:nvPr/>
          </p:nvSpPr>
          <p:spPr bwMode="auto">
            <a:xfrm>
              <a:off x="1417" y="6839"/>
              <a:ext cx="8182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	1	1	0	1	b	</a:t>
              </a:r>
              <a:endParaRPr kumimoji="0" lang="pl-PL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88" name="Text Box 100"/>
            <p:cNvSpPr txBox="1">
              <a:spLocks noChangeArrowheads="1"/>
            </p:cNvSpPr>
            <p:nvPr/>
          </p:nvSpPr>
          <p:spPr bwMode="auto">
            <a:xfrm>
              <a:off x="1417" y="7701"/>
              <a:ext cx="8182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	1	1	0	b	b	</a:t>
              </a:r>
              <a:endParaRPr kumimoji="0" lang="pl-P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89" name="AutoShape 101"/>
            <p:cNvSpPr>
              <a:spLocks noChangeArrowheads="1"/>
            </p:cNvSpPr>
            <p:nvPr/>
          </p:nvSpPr>
          <p:spPr bwMode="auto">
            <a:xfrm rot="10800000">
              <a:off x="3937" y="2497"/>
              <a:ext cx="162" cy="15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b="1"/>
            </a:p>
          </p:txBody>
        </p:sp>
        <p:sp>
          <p:nvSpPr>
            <p:cNvPr id="217190" name="AutoShape 102"/>
            <p:cNvSpPr>
              <a:spLocks noChangeArrowheads="1"/>
            </p:cNvSpPr>
            <p:nvPr/>
          </p:nvSpPr>
          <p:spPr bwMode="auto">
            <a:xfrm rot="10800000">
              <a:off x="4837" y="3217"/>
              <a:ext cx="162" cy="15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b="1"/>
            </a:p>
          </p:txBody>
        </p:sp>
        <p:sp>
          <p:nvSpPr>
            <p:cNvPr id="217191" name="AutoShape 103"/>
            <p:cNvSpPr>
              <a:spLocks noChangeArrowheads="1"/>
            </p:cNvSpPr>
            <p:nvPr/>
          </p:nvSpPr>
          <p:spPr bwMode="auto">
            <a:xfrm rot="10800000">
              <a:off x="5731" y="4187"/>
              <a:ext cx="163" cy="15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b="1"/>
            </a:p>
          </p:txBody>
        </p:sp>
        <p:sp>
          <p:nvSpPr>
            <p:cNvPr id="217192" name="AutoShape 104"/>
            <p:cNvSpPr>
              <a:spLocks noChangeArrowheads="1"/>
            </p:cNvSpPr>
            <p:nvPr/>
          </p:nvSpPr>
          <p:spPr bwMode="auto">
            <a:xfrm rot="10800000">
              <a:off x="6852" y="5045"/>
              <a:ext cx="163" cy="15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b="1"/>
            </a:p>
          </p:txBody>
        </p:sp>
        <p:sp>
          <p:nvSpPr>
            <p:cNvPr id="217193" name="AutoShape 105"/>
            <p:cNvSpPr>
              <a:spLocks noChangeArrowheads="1"/>
            </p:cNvSpPr>
            <p:nvPr/>
          </p:nvSpPr>
          <p:spPr bwMode="auto">
            <a:xfrm rot="10800000">
              <a:off x="7357" y="5917"/>
              <a:ext cx="163" cy="15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b="1"/>
            </a:p>
          </p:txBody>
        </p:sp>
        <p:sp>
          <p:nvSpPr>
            <p:cNvPr id="217194" name="AutoShape 106"/>
            <p:cNvSpPr>
              <a:spLocks noChangeArrowheads="1"/>
            </p:cNvSpPr>
            <p:nvPr/>
          </p:nvSpPr>
          <p:spPr bwMode="auto">
            <a:xfrm rot="10800000">
              <a:off x="6809" y="6779"/>
              <a:ext cx="163" cy="15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b="1"/>
            </a:p>
          </p:txBody>
        </p:sp>
        <p:sp>
          <p:nvSpPr>
            <p:cNvPr id="217195" name="AutoShape 107"/>
            <p:cNvSpPr>
              <a:spLocks noChangeArrowheads="1"/>
            </p:cNvSpPr>
            <p:nvPr/>
          </p:nvSpPr>
          <p:spPr bwMode="auto">
            <a:xfrm rot="10800000">
              <a:off x="5581" y="7617"/>
              <a:ext cx="163" cy="15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b="1"/>
            </a:p>
          </p:txBody>
        </p:sp>
        <p:sp>
          <p:nvSpPr>
            <p:cNvPr id="217196" name="Text Box 108"/>
            <p:cNvSpPr txBox="1">
              <a:spLocks noChangeArrowheads="1"/>
            </p:cNvSpPr>
            <p:nvPr/>
          </p:nvSpPr>
          <p:spPr bwMode="auto">
            <a:xfrm>
              <a:off x="3577" y="2137"/>
              <a:ext cx="1215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pl-PL" sz="9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pl-PL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97" name="Text Box 109"/>
            <p:cNvSpPr txBox="1">
              <a:spLocks noChangeArrowheads="1"/>
            </p:cNvSpPr>
            <p:nvPr/>
          </p:nvSpPr>
          <p:spPr bwMode="auto">
            <a:xfrm>
              <a:off x="4657" y="3037"/>
              <a:ext cx="1215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pl-PL" sz="9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pl-PL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98" name="Text Box 110"/>
            <p:cNvSpPr txBox="1">
              <a:spLocks noChangeArrowheads="1"/>
            </p:cNvSpPr>
            <p:nvPr/>
          </p:nvSpPr>
          <p:spPr bwMode="auto">
            <a:xfrm>
              <a:off x="5456" y="3892"/>
              <a:ext cx="1214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pl-PL" sz="9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pl-PL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99" name="Text Box 111"/>
            <p:cNvSpPr txBox="1">
              <a:spLocks noChangeArrowheads="1"/>
            </p:cNvSpPr>
            <p:nvPr/>
          </p:nvSpPr>
          <p:spPr bwMode="auto">
            <a:xfrm>
              <a:off x="6574" y="4782"/>
              <a:ext cx="1214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pl-PL" sz="9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pl-PL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00" name="Text Box 112"/>
            <p:cNvSpPr txBox="1">
              <a:spLocks noChangeArrowheads="1"/>
            </p:cNvSpPr>
            <p:nvPr/>
          </p:nvSpPr>
          <p:spPr bwMode="auto">
            <a:xfrm>
              <a:off x="7177" y="5557"/>
              <a:ext cx="1214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pl-PL" sz="9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pl-PL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01" name="Text Box 113"/>
            <p:cNvSpPr txBox="1">
              <a:spLocks noChangeArrowheads="1"/>
            </p:cNvSpPr>
            <p:nvPr/>
          </p:nvSpPr>
          <p:spPr bwMode="auto">
            <a:xfrm>
              <a:off x="6584" y="6492"/>
              <a:ext cx="1214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pl-PL" sz="9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pl-PL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02" name="Text Box 114"/>
            <p:cNvSpPr txBox="1">
              <a:spLocks noChangeArrowheads="1"/>
            </p:cNvSpPr>
            <p:nvPr/>
          </p:nvSpPr>
          <p:spPr bwMode="auto">
            <a:xfrm>
              <a:off x="5335" y="7363"/>
              <a:ext cx="1214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pl-PL" sz="9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pl-PL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Maszyna Turinga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1000108"/>
            <a:ext cx="90011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b="1" dirty="0" smtClean="0"/>
              <a:t>NIEDETERMINISTYCZNA MASZYNA TURINGA – </a:t>
            </a:r>
            <a:r>
              <a:rPr lang="pl-PL" sz="2200" dirty="0" smtClean="0"/>
              <a:t>stan maszyny oraz odczyty głowic nie określają ruchu w sposób jednoznaczny.</a:t>
            </a:r>
          </a:p>
          <a:p>
            <a:endParaRPr lang="pl-PL" sz="2200" dirty="0" smtClean="0"/>
          </a:p>
          <a:p>
            <a:r>
              <a:rPr lang="pl-PL" sz="2200" dirty="0" smtClean="0"/>
              <a:t>W szczególności, oznacza to, że maszyna rozpoczynając pracę nad ustalonym słowem wejściowym, może przy pewnym wariancie obliczeń zakończyć prace w stanie </a:t>
            </a:r>
            <a:r>
              <a:rPr lang="pl-PL" sz="2200" b="1" i="1" dirty="0" smtClean="0"/>
              <a:t>S</a:t>
            </a:r>
            <a:r>
              <a:rPr lang="pl-PL" sz="2200" b="1" i="1" baseline="-25000" dirty="0" smtClean="0"/>
              <a:t>Y</a:t>
            </a:r>
            <a:r>
              <a:rPr lang="pl-PL" sz="2200" b="1" i="1" dirty="0" smtClean="0"/>
              <a:t>, </a:t>
            </a:r>
            <a:r>
              <a:rPr lang="pl-PL" sz="2200" i="1" dirty="0" smtClean="0"/>
              <a:t>przy innym w stanie </a:t>
            </a:r>
            <a:r>
              <a:rPr lang="pl-PL" sz="2200" b="1" i="1" dirty="0" smtClean="0"/>
              <a:t>S</a:t>
            </a:r>
            <a:r>
              <a:rPr lang="pl-PL" sz="2200" b="1" i="1" baseline="-25000" dirty="0" smtClean="0"/>
              <a:t>N</a:t>
            </a:r>
            <a:r>
              <a:rPr lang="pl-PL" sz="2200" i="1" dirty="0" smtClean="0"/>
              <a:t>, albo też prowadzić</a:t>
            </a:r>
            <a:r>
              <a:rPr lang="pl-PL" sz="2200" b="1" i="1" dirty="0" smtClean="0"/>
              <a:t> </a:t>
            </a:r>
            <a:r>
              <a:rPr lang="pl-PL" sz="2200" dirty="0" smtClean="0"/>
              <a:t>obliczenia w nieskończoność.</a:t>
            </a:r>
          </a:p>
          <a:p>
            <a:endParaRPr lang="pl-PL" sz="2200" dirty="0" smtClean="0"/>
          </a:p>
          <a:p>
            <a:r>
              <a:rPr lang="pl-PL" sz="2200" b="1" dirty="0" smtClean="0"/>
              <a:t>Problem stopu  – </a:t>
            </a:r>
            <a:r>
              <a:rPr lang="pl-PL" sz="2200" dirty="0" smtClean="0"/>
              <a:t>Dla jakich danych wejściowych praca maszyny  Turinga </a:t>
            </a:r>
          </a:p>
          <a:p>
            <a:r>
              <a:rPr lang="pl-PL" sz="2200" dirty="0" smtClean="0"/>
              <a:t>		    zakończy się po skończonym czasie?</a:t>
            </a:r>
          </a:p>
          <a:p>
            <a:endParaRPr lang="pl-PL" sz="2000" b="1" dirty="0" smtClean="0"/>
          </a:p>
          <a:p>
            <a:r>
              <a:rPr lang="pl-PL" sz="2400" b="1" dirty="0" smtClean="0"/>
              <a:t>Przykład:</a:t>
            </a:r>
          </a:p>
          <a:p>
            <a:r>
              <a:rPr lang="pl-PL" sz="2400" dirty="0" smtClean="0"/>
              <a:t>Rozpoznawanie palindromów (słowa czytane tak samo od przodu jak i od tyłu, np. Ala, 0100010) nad alfabetem </a:t>
            </a:r>
            <a:r>
              <a:rPr lang="pl-PL" sz="2400" b="1" dirty="0" smtClean="0"/>
              <a:t>{0, 1}.</a:t>
            </a:r>
            <a:endParaRPr lang="pl-PL" sz="24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Maszyna Turinga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3643314"/>
            <a:ext cx="90011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1. Pierwsza klatka taśmy 2 oznaczana jest specjalnym symbolem </a:t>
            </a:r>
            <a:r>
              <a:rPr lang="pl-PL" sz="2000" b="1" dirty="0" smtClean="0"/>
              <a:t>X , </a:t>
            </a:r>
            <a:r>
              <a:rPr lang="pl-PL" sz="2000" dirty="0" smtClean="0"/>
              <a:t>i całe słowo wejściowe jest kopiowane z taśmy 1 na taśmę 2.</a:t>
            </a:r>
          </a:p>
          <a:p>
            <a:r>
              <a:rPr lang="pl-PL" sz="2000" dirty="0" smtClean="0"/>
              <a:t>2. Głowica taśmy 2 przesuwa się do symbolu </a:t>
            </a:r>
            <a:r>
              <a:rPr lang="pl-PL" sz="2000" b="1" dirty="0" smtClean="0"/>
              <a:t>X</a:t>
            </a:r>
            <a:r>
              <a:rPr lang="pl-PL" sz="2000" dirty="0" smtClean="0"/>
              <a:t>.</a:t>
            </a:r>
            <a:endParaRPr lang="pl-PL" sz="2000" b="1" dirty="0" smtClean="0"/>
          </a:p>
          <a:p>
            <a:r>
              <a:rPr lang="pl-PL" sz="2000" dirty="0" smtClean="0"/>
              <a:t>3. Iteracyjnie głowica taśmy 2 przesuwa się o jedna klatkę w prawo, a głowica taśmy 1 o jedna klatkę w lewo oraz odpowiednie symbole czytane przez głowice są porównywane.</a:t>
            </a:r>
          </a:p>
          <a:p>
            <a:endParaRPr lang="pl-PL" sz="2000" dirty="0" smtClean="0"/>
          </a:p>
          <a:p>
            <a:r>
              <a:rPr lang="pl-PL" sz="2000" dirty="0" smtClean="0"/>
              <a:t>Jeżeli słowo jest palindromem, maszyna przechodzi do stanu końcowego, w przeciwnym razie maszyna znajdzie się w stanie, dla którego funkcja przejścia jest już nie określona i nie może wykonać kolejnego kroku.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671056"/>
            <a:ext cx="2500330" cy="18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714356"/>
            <a:ext cx="2439310" cy="179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2000240"/>
            <a:ext cx="2330464" cy="17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219137" name="Rectangle 1"/>
          <p:cNvSpPr>
            <a:spLocks noChangeArrowheads="1"/>
          </p:cNvSpPr>
          <p:nvPr/>
        </p:nvSpPr>
        <p:spPr bwMode="auto">
          <a:xfrm>
            <a:off x="0" y="-26222"/>
            <a:ext cx="9144000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2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Problem stopu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Dana jest maszyna Turinga. Dla jakich danych wejściowych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praca tej maszyny zakończy się po skończonym czasie?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Twierdzenie Turinga o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NIEROZSTRZYGALNOŚCI PROBLEMU STOPU (1935)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Problem stopu dla dostatecznie skomplikowanej maszyny Turinga 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jest nierozstrzygalny.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Dane: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Równanie diofantyczne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zmiennych.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Program: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Generuj kolejno uporządkowane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n-tki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liczb całkowitych.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Zatrzymaj się jeśli któraś z nich okaże się rozwiązaniem równania.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Uwaga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Rozstrzygnięcie problemu stopu w tym wypadku zakłada umiejętność rozstrzygania istnienia rozwiązania całkowitego (dla dowolnego równania diofantycznego).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dirty="0">
              <a:latin typeface="Arial" pitchFamily="34" charset="0"/>
              <a:cs typeface="Arial" pitchFamily="34" charset="0"/>
            </a:endParaRPr>
          </a:p>
          <a:p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pl-PL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l-PL" sz="2400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pl-PL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l-PL" sz="24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sz="2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l-PL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l-PL" sz="24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-468560" y="4622359"/>
            <a:ext cx="9612560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2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Twierdzenie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Tarskiego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 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ROZSTRZYGALNOŚCI ELEMENTARNEJ ARYTMETYKI LICZB RZECZYWISTYCH (1951)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Istnieje algorytm pozwalający o dowolnym zdaniu elementarnej arytmetyki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rozstrzygnąć czy jest ono prawdziwe </a:t>
            </a:r>
            <a:r>
              <a:rPr kumimoji="0" lang="pl-PL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 zbiorze liczb rzeczywistych.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220161" name="Rectangle 1"/>
          <p:cNvSpPr>
            <a:spLocks noChangeArrowheads="1"/>
          </p:cNvSpPr>
          <p:nvPr/>
        </p:nvSpPr>
        <p:spPr bwMode="auto">
          <a:xfrm>
            <a:off x="0" y="229871"/>
            <a:ext cx="91440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2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Twierdzenie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Churcha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NIEROZSTRZYGALNOŚCI ELEMENTARNEJ ARYTMETYKI LICZB NATURALNYCH (1936)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Nie istnieje algorytm, który o dowolnym zdaniu elementarnej arytmetyki pozwalałby rozstrzygać, czy jest ono prawdziwe </a:t>
            </a:r>
            <a:r>
              <a:rPr kumimoji="0" lang="pl-PL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 zbiorze liczb naturalnych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Przykład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Czy równanie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2y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 rozwiązanie w zbiorze liczb całkowitych;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23528" y="3279467"/>
            <a:ext cx="91440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Uwaga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Istnienie algorytmu oznacza teoretyczną rozstrzygalność problemu.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Twierdzenia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Churcha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Turinga ukazują obiektywne ograniczenia metod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algorytmicznej – </a:t>
            </a:r>
            <a:r>
              <a:rPr kumimoji="0" lang="pl-PL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matematyki zautomatyzować się nie da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95536" y="4869160"/>
            <a:ext cx="91440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-11426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TEZA CHURCHA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 obrębie liczb naturalnych intuicyjne pojecie algorytmu może być utożsamiane z pojęciem maszyny Turinga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Oznacza to, że każdy problem rozwiązywalny algorytmicznie może być rozwiązany na pewnej maszynie Turinga. I oczywiście na odwrót.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Repetytorium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2149019"/>
            <a:ext cx="90011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2. Algorytm „sito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Erastotenesa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a) generuje kolejne liczby pierwsze					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b) wyznacza wszystkie liczby pierwsze z danego zbioru liczb naturalnych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c) generuje wartość największego wspólnego podzielnika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3. Złożoność problemu wyznaczania „najlepszego” podzbioru zbioru n elementowego jest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: 		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a) wielomianowa					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b) wykładnicza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c) logarytmiczna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4. Wartością termu  MAX{3,9,0} + MOD(11,13) jest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a) 11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b) 9								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c) 20	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14256" y="433093"/>
            <a:ext cx="9001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1. Algorytm sortowania zbioru n liczb naturalnych ma złożoność: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a) n-1						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b) n</a:t>
            </a:r>
            <a:r>
              <a:rPr lang="pl-PL" sz="20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/2 + n/2					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c) n</a:t>
            </a:r>
            <a:r>
              <a:rPr lang="pl-PL" sz="20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/2 – n/2		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Repetytorium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5. Który z poniższych algorytmów jest szybszy: 	 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728663" lvl="1" indent="-271463">
              <a:buAutoNum type="alphaL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 = x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2­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ax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+ b x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2</a:t>
            </a:r>
            <a:endParaRPr lang="pl-PL" sz="2000" baseline="30000" dirty="0" smtClean="0">
              <a:latin typeface="Arial" pitchFamily="34" charset="0"/>
              <a:cs typeface="Arial" pitchFamily="34" charset="0"/>
            </a:endParaRPr>
          </a:p>
          <a:p>
            <a:pPr marL="728663" lvl="1" indent="-271463">
              <a:buAutoNum type="alphaL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 = x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2­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+ b)						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728663" lvl="1" indent="-271463">
              <a:buAutoNum type="alphaL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 = x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(a – b)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728663" lvl="1" indent="-271463">
              <a:buAutoNum type="alphaLcParenR"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6. Problem wyznaczania NWW(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m,n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jest problemem: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pl-PL" sz="2000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decyzyjnym trudnym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b) optymalizacyjnym łatwym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c) decyzyjnym łatwym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7. Zgodnie z algorytmem opisanym schematem wydrukowane zostanie: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				a) 1 ,  2  ,  3,…		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				b) same spacje		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				c) 1 , 2 , 3 , 4 , 5 ,6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142976" y="4357694"/>
            <a:ext cx="2971800" cy="2171700"/>
            <a:chOff x="1314" y="13167"/>
            <a:chExt cx="4680" cy="3420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4554" y="14255"/>
              <a:ext cx="1440" cy="410"/>
              <a:chOff x="4734" y="1765"/>
              <a:chExt cx="1440" cy="475"/>
            </a:xfrm>
          </p:grpSpPr>
          <p:sp>
            <p:nvSpPr>
              <p:cNvPr id="2052" name="Text Box 4"/>
              <p:cNvSpPr txBox="1">
                <a:spLocks noChangeArrowheads="1"/>
              </p:cNvSpPr>
              <p:nvPr/>
            </p:nvSpPr>
            <p:spPr bwMode="auto">
              <a:xfrm>
                <a:off x="4734" y="1854"/>
                <a:ext cx="14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000" b="1" i="0" u="none" strike="noStrike" cap="none" normalizeH="0" baseline="0" noProof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Print i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4734" y="1765"/>
                <a:ext cx="1080" cy="4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854" y="15188"/>
              <a:ext cx="900" cy="3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i=i+1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2934" y="13167"/>
              <a:ext cx="900" cy="2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674" y="15188"/>
              <a:ext cx="1260" cy="4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2934" y="13478"/>
              <a:ext cx="1260" cy="3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n=6; i=1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2754" y="13577"/>
              <a:ext cx="1260" cy="2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4014" y="1439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2214" y="14399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2214" y="14399"/>
              <a:ext cx="0" cy="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5094" y="14671"/>
              <a:ext cx="0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 flipH="1">
              <a:off x="2214" y="14945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2574" y="14067"/>
              <a:ext cx="1440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      n! =</a:t>
              </a: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 pitchFamily="18" charset="2"/>
                </a:rPr>
                <a:t>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 flipH="1">
              <a:off x="2574" y="14067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3294" y="14427"/>
              <a:ext cx="72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74" y="14427"/>
              <a:ext cx="72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>
              <a:off x="3294" y="14067"/>
              <a:ext cx="720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grpSp>
          <p:nvGrpSpPr>
            <p:cNvPr id="2069" name="Group 21"/>
            <p:cNvGrpSpPr>
              <a:grpSpLocks/>
            </p:cNvGrpSpPr>
            <p:nvPr/>
          </p:nvGrpSpPr>
          <p:grpSpPr bwMode="auto">
            <a:xfrm>
              <a:off x="1494" y="15767"/>
              <a:ext cx="1440" cy="820"/>
              <a:chOff x="7074" y="1674"/>
              <a:chExt cx="1440" cy="1080"/>
            </a:xfrm>
          </p:grpSpPr>
          <p:sp>
            <p:nvSpPr>
              <p:cNvPr id="2070" name="Text Box 22"/>
              <p:cNvSpPr txBox="1">
                <a:spLocks noChangeArrowheads="1"/>
              </p:cNvSpPr>
              <p:nvPr/>
            </p:nvSpPr>
            <p:spPr bwMode="auto">
              <a:xfrm>
                <a:off x="7074" y="2034"/>
                <a:ext cx="1440" cy="4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    </a:t>
                </a:r>
                <a:r>
                  <a:rPr kumimoji="0" lang="pl-PL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i = n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/>
            </p:nvSpPr>
            <p:spPr bwMode="auto">
              <a:xfrm flipH="1">
                <a:off x="7074" y="1674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072" name="Line 24"/>
              <p:cNvSpPr>
                <a:spLocks noChangeShapeType="1"/>
              </p:cNvSpPr>
              <p:nvPr/>
            </p:nvSpPr>
            <p:spPr bwMode="auto">
              <a:xfrm flipH="1">
                <a:off x="7794" y="2214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073" name="Line 25"/>
              <p:cNvSpPr>
                <a:spLocks noChangeShapeType="1"/>
              </p:cNvSpPr>
              <p:nvPr/>
            </p:nvSpPr>
            <p:spPr bwMode="auto">
              <a:xfrm>
                <a:off x="7074" y="2214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074" name="Line 26"/>
              <p:cNvSpPr>
                <a:spLocks noChangeShapeType="1"/>
              </p:cNvSpPr>
              <p:nvPr/>
            </p:nvSpPr>
            <p:spPr bwMode="auto">
              <a:xfrm>
                <a:off x="7794" y="1674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sp>
          <p:nvSpPr>
            <p:cNvPr id="2075" name="Text Box 27"/>
            <p:cNvSpPr txBox="1">
              <a:spLocks noChangeArrowheads="1"/>
            </p:cNvSpPr>
            <p:nvPr/>
          </p:nvSpPr>
          <p:spPr bwMode="auto">
            <a:xfrm>
              <a:off x="3834" y="13887"/>
              <a:ext cx="720" cy="3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Text Box 28"/>
            <p:cNvSpPr txBox="1">
              <a:spLocks noChangeArrowheads="1"/>
            </p:cNvSpPr>
            <p:nvPr/>
          </p:nvSpPr>
          <p:spPr bwMode="auto">
            <a:xfrm>
              <a:off x="2934" y="15687"/>
              <a:ext cx="540" cy="3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7" name="Line 29"/>
            <p:cNvSpPr>
              <a:spLocks noChangeShapeType="1"/>
            </p:cNvSpPr>
            <p:nvPr/>
          </p:nvSpPr>
          <p:spPr bwMode="auto">
            <a:xfrm>
              <a:off x="2214" y="15629"/>
              <a:ext cx="0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78" name="Line 30"/>
            <p:cNvSpPr>
              <a:spLocks noChangeShapeType="1"/>
            </p:cNvSpPr>
            <p:nvPr/>
          </p:nvSpPr>
          <p:spPr bwMode="auto">
            <a:xfrm>
              <a:off x="3294" y="13851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3834" y="16039"/>
              <a:ext cx="900" cy="2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>
              <a:off x="3294" y="1344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81" name="Line 33"/>
            <p:cNvSpPr>
              <a:spLocks noChangeShapeType="1"/>
            </p:cNvSpPr>
            <p:nvPr/>
          </p:nvSpPr>
          <p:spPr bwMode="auto">
            <a:xfrm>
              <a:off x="2934" y="1617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82" name="Line 34"/>
            <p:cNvSpPr>
              <a:spLocks noChangeShapeType="1"/>
            </p:cNvSpPr>
            <p:nvPr/>
          </p:nvSpPr>
          <p:spPr bwMode="auto">
            <a:xfrm flipH="1">
              <a:off x="1314" y="16177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83" name="Line 35"/>
            <p:cNvSpPr>
              <a:spLocks noChangeShapeType="1"/>
            </p:cNvSpPr>
            <p:nvPr/>
          </p:nvSpPr>
          <p:spPr bwMode="auto">
            <a:xfrm flipV="1">
              <a:off x="1314" y="13987"/>
              <a:ext cx="0" cy="2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84" name="Line 36"/>
            <p:cNvSpPr>
              <a:spLocks noChangeShapeType="1"/>
            </p:cNvSpPr>
            <p:nvPr/>
          </p:nvSpPr>
          <p:spPr bwMode="auto">
            <a:xfrm>
              <a:off x="1314" y="14067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Poprawność algorytmów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251520" y="2158941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Niech dany algorytm K oraz para warunków opisujących jego działanie: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α-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warunek początkowy oraz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β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– warunek końcowy.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Algorytm K jest semantycznie poprawny względem warunków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początkowego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i końcowego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, jeśli dla każdych danych wejściowych spełniających warunek α obliczenie algorytmu K dochodzi do punktu końcowego oraz wartościowanie zmiennych spełnia warunek </a:t>
            </a:r>
            <a:r>
              <a:rPr lang="el-GR" sz="2000" b="1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Niech instrukcja (algorytm):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for j:=1 to m do A[j] := B[j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], 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w której j i m są zmiennymi całkowitymi, 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 – stałą całkowitą, 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A i B tablicami </a:t>
            </a:r>
            <a:r>
              <a:rPr lang="pl-PL" sz="2000" dirty="0">
                <a:latin typeface="Arial" pitchFamily="34" charset="0"/>
                <a:cs typeface="Arial" pitchFamily="34" charset="0"/>
              </a:rPr>
              <a:t>typu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[1..m] i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[1..n] of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integer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4198" y="751444"/>
            <a:ext cx="8715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Z każdym algorytmem wiążą się warunki: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Początkowy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– podający ograniczenia na dane wejściowe algorytmu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Końcowy –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opisujący własności wyników algorytmu i ich związek z danymi wejściowymi algorytmu.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683568" y="3861048"/>
            <a:ext cx="7704856" cy="258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A[1], A[2], A[3], A[4]     		B[1], B[2], B[3],B[4]</a:t>
            </a:r>
            <a:endParaRPr lang="pl-P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A[1], A[2], A[3], A[4]     		</a:t>
            </a:r>
            <a:r>
              <a:rPr lang="pl-PL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B[1</a:t>
            </a: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 B[2], B[3],B[4],B[5]</a:t>
            </a:r>
            <a:endParaRPr lang="pl-P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A[1], A[2], A[3], A[4]	</a:t>
            </a:r>
            <a:r>
              <a:rPr lang="pl-PL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B[1], B[2], B[3]</a:t>
            </a:r>
            <a:endParaRPr lang="pl-P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pl-PL" sz="2000" b="1" dirty="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 </a:t>
            </a:r>
            <a:r>
              <a:rPr lang="pl-PL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j:=1 to m do A[j] := B[j</a:t>
            </a:r>
            <a:r>
              <a:rPr lang="pl-PL" sz="20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],</a:t>
            </a:r>
            <a:endParaRPr lang="pl-P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=n; </a:t>
            </a:r>
            <a:r>
              <a:rPr lang="pl-PL" sz="20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 ; </a:t>
            </a:r>
            <a:r>
              <a:rPr lang="pl-PL" sz="20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&gt;n ; </a:t>
            </a:r>
            <a:r>
              <a:rPr lang="pl-PL" sz="20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 ;  n </a:t>
            </a:r>
            <a:r>
              <a:rPr lang="pl-PL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  </a:t>
            </a:r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39552" y="40466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Niech instrukcja (algorytm):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for j:=1 to </a:t>
            </a:r>
            <a:r>
              <a:rPr lang="pl-PL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do A[j] := B[j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], 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w której j i m są zmiennymi całkowitymi, 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 – stałą całkowitą, 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A i B tablicami </a:t>
            </a:r>
            <a:r>
              <a:rPr lang="pl-PL" sz="2000" dirty="0">
                <a:latin typeface="Arial" pitchFamily="34" charset="0"/>
                <a:cs typeface="Arial" pitchFamily="34" charset="0"/>
              </a:rPr>
              <a:t>typu </a:t>
            </a:r>
            <a:r>
              <a:rPr lang="pl-PL" sz="2000" dirty="0" err="1">
                <a:latin typeface="Arial" pitchFamily="34" charset="0"/>
                <a:cs typeface="Arial" pitchFamily="34" charset="0"/>
              </a:rPr>
              <a:t>array</a:t>
            </a:r>
            <a:r>
              <a:rPr lang="pl-PL" sz="2000" dirty="0">
                <a:latin typeface="Arial" pitchFamily="34" charset="0"/>
                <a:cs typeface="Arial" pitchFamily="34" charset="0"/>
              </a:rPr>
              <a:t>[1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..m] i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[1..n] of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integer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Poprawność algorytmów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0" y="857232"/>
            <a:ext cx="871543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r>
              <a:rPr lang="pl-PL" dirty="0" smtClean="0">
                <a:latin typeface="Arial" pitchFamily="34" charset="0"/>
                <a:cs typeface="Arial" pitchFamily="34" charset="0"/>
              </a:rPr>
              <a:t>Niech instrukcja (algorytm):</a:t>
            </a:r>
          </a:p>
          <a:p>
            <a:r>
              <a:rPr lang="pl-PL" dirty="0" smtClean="0">
                <a:latin typeface="Arial" pitchFamily="34" charset="0"/>
                <a:cs typeface="Arial" pitchFamily="34" charset="0"/>
              </a:rPr>
              <a:t>for j:=1 to m do A[j] := B[j], w której j i m są zmiennymi całkowitymi, n – stałą całkowitą, A i B tablicami </a:t>
            </a:r>
            <a:r>
              <a:rPr lang="pl-PL" dirty="0">
                <a:latin typeface="Arial" pitchFamily="34" charset="0"/>
                <a:cs typeface="Arial" pitchFamily="34" charset="0"/>
              </a:rPr>
              <a:t>typu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[1..m] i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[1..n] of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integer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1600" dirty="0" smtClean="0">
                <a:latin typeface="Arial" pitchFamily="34" charset="0"/>
                <a:cs typeface="Arial" pitchFamily="34" charset="0"/>
              </a:rPr>
              <a:t>Instrukcja ta jest poprawna względem warunków:</a:t>
            </a:r>
          </a:p>
          <a:p>
            <a:pPr algn="ctr"/>
            <a:r>
              <a:rPr lang="pl-PL" sz="2000" dirty="0" smtClean="0">
                <a:latin typeface="Arial" pitchFamily="34" charset="0"/>
                <a:cs typeface="Arial" pitchFamily="34" charset="0"/>
              </a:rPr>
              <a:t>początkowego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„n &gt; 0 ∧ m ≤ n”</a:t>
            </a:r>
          </a:p>
          <a:p>
            <a:pPr algn="ctr"/>
            <a:r>
              <a:rPr lang="pl-PL" sz="2000" dirty="0" smtClean="0">
                <a:latin typeface="Arial" pitchFamily="34" charset="0"/>
                <a:cs typeface="Arial" pitchFamily="34" charset="0"/>
              </a:rPr>
              <a:t>końcowego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„∀j=1..m (A[j] = B[j]])”</a:t>
            </a:r>
          </a:p>
          <a:p>
            <a:endParaRPr lang="pl-PL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1600" dirty="0" smtClean="0">
                <a:latin typeface="Arial" pitchFamily="34" charset="0"/>
                <a:cs typeface="Arial" pitchFamily="34" charset="0"/>
              </a:rPr>
              <a:t>Jest również poprawna dla warunków</a:t>
            </a:r>
          </a:p>
          <a:p>
            <a:pPr algn="ctr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„n = m = 100”</a:t>
            </a:r>
          </a:p>
          <a:p>
            <a:pPr algn="ctr"/>
            <a:r>
              <a:rPr lang="el-GR" sz="2000" b="1" dirty="0" smtClean="0">
                <a:latin typeface="Arial" pitchFamily="34" charset="0"/>
                <a:cs typeface="Arial" pitchFamily="34" charset="0"/>
              </a:rPr>
              <a:t>„Σ (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i=1..n) A[i] = </a:t>
            </a:r>
            <a:r>
              <a:rPr lang="el-GR" sz="2000" b="1" dirty="0" smtClean="0">
                <a:latin typeface="Arial" pitchFamily="34" charset="0"/>
                <a:cs typeface="Arial" pitchFamily="34" charset="0"/>
              </a:rPr>
              <a:t>Σ (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i=1..m) B[i]”</a:t>
            </a:r>
          </a:p>
          <a:p>
            <a:pPr algn="ctr"/>
            <a:endParaRPr lang="pl-PL" sz="1600" b="1" dirty="0" smtClean="0">
              <a:latin typeface="Arial" pitchFamily="34" charset="0"/>
              <a:cs typeface="Arial" pitchFamily="34" charset="0"/>
            </a:endParaRPr>
          </a:p>
          <a:p>
            <a:endParaRPr lang="pl-PL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1600" dirty="0" smtClean="0">
                <a:latin typeface="Arial" pitchFamily="34" charset="0"/>
                <a:cs typeface="Arial" pitchFamily="34" charset="0"/>
              </a:rPr>
              <a:t>Nie jest natomiast poprawna względem warunków:</a:t>
            </a:r>
          </a:p>
          <a:p>
            <a:pPr algn="ctr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„n &gt; 0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pl-PL" sz="2000" dirty="0">
                <a:sym typeface="Symbol" panose="05050102010706020507" pitchFamily="18" charset="2"/>
              </a:rPr>
              <a:t> </a:t>
            </a:r>
            <a:r>
              <a:rPr lang="pl-PL" sz="2000" dirty="0" smtClean="0">
                <a:sym typeface="Symbol" panose="05050102010706020507" pitchFamily="18" charset="2"/>
              </a:rPr>
              <a:t>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>
                <a:latin typeface="Arial" pitchFamily="34" charset="0"/>
                <a:cs typeface="Arial" pitchFamily="34" charset="0"/>
              </a:rPr>
              <a:t>„n &gt; m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”</a:t>
            </a:r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„∀j=1..m (A[j] = B[j]])”</a:t>
            </a:r>
          </a:p>
          <a:p>
            <a:pPr algn="ctr"/>
            <a:endParaRPr lang="pl-PL" sz="1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Poprawność algorytmów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285720" y="1071546"/>
            <a:ext cx="8715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UWAGA: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pl-PL" sz="2400" dirty="0" smtClean="0"/>
              <a:t>Dla każdego algorytmu można dobrać takie warunki, żeby algorytm był poprawny względem tych warunków.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pl-PL" sz="2400" dirty="0" smtClean="0"/>
              <a:t>Dla każdego algorytmu można dobrać takie warunki, żeby algorytm nie był poprawny względem tych warunków.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pl-PL" sz="2400" dirty="0" smtClean="0"/>
              <a:t>Warunki początkowy i końcowy zdeterminowane są przez nasze postulaty, co algorytm ma liczyć.</a:t>
            </a:r>
          </a:p>
          <a:p>
            <a:pPr marL="273050" indent="-273050"/>
            <a:endParaRPr lang="pl-PL" sz="2400" b="1" dirty="0" smtClean="0"/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Niech dana instrukcja (algorytm):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begin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i:= 0 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while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i ≠ u do i := i+1 end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i, u – zmienne rzeczywiste dla  u = -1 lub  u = 0.5 - obliczenie instrukcji staje się nieskończone,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obliczanie jest skończone dla u spełniającego własność „u jest liczbą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naturalną” 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Przykładowe warunki poprawne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„u jest liczbą naturalną” oraz „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u=i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” 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Przykładowe warunki niepoprawne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„u&gt;0” oraz „u=</a:t>
            </a:r>
            <a:r>
              <a:rPr lang="pl-PL" sz="2800" dirty="0" smtClean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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”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Poprawność algorytmów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285720" y="1071546"/>
            <a:ext cx="87154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Niepoprawność algorytmu może być trojakiego rodzaju. Dla pewnych danych wejściowych obliczenie algorytmu</a:t>
            </a:r>
            <a:r>
              <a:rPr lang="pl-PL" sz="2800" dirty="0" smtClean="0"/>
              <a:t>:</a:t>
            </a:r>
          </a:p>
          <a:p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smtClean="0"/>
              <a:t>albo dochodzi do punktu końcowego, ale wyniki nie spełniają warunku końcowego</a:t>
            </a:r>
            <a:r>
              <a:rPr lang="pl-PL" sz="2800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smtClean="0"/>
              <a:t>albo zatrzymuje się w punkcie nie końcowym tego algorytmu</a:t>
            </a:r>
            <a:r>
              <a:rPr lang="pl-PL" sz="2800" dirty="0" smtClean="0"/>
              <a:t>,</a:t>
            </a:r>
          </a:p>
          <a:p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smtClean="0"/>
              <a:t>albo jest nieskończone.</a:t>
            </a:r>
            <a:endParaRPr lang="pl-PL" sz="2800" b="1" dirty="0" smtClean="0"/>
          </a:p>
          <a:p>
            <a:pPr marL="457200" indent="-457200"/>
            <a:endParaRPr lang="pl-PL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Poprawność algorytmów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79512" y="3212976"/>
            <a:ext cx="8715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 smtClean="0"/>
              <a:t>Poprawność algorytmu K względem warunków początkowego α i końcowego β dowodzi się zwykle przez pokazanie, że algorytm K ma następujące trzy własności: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200" dirty="0" smtClean="0"/>
              <a:t>dla każdych danych wejściowych spełniających warunek początkowy α jeżeli obliczenie algorytmu K dochodzi do punktu końcowego, to otrzymane wyniki spełniają warunek końcowy β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200" dirty="0" smtClean="0"/>
              <a:t>dla każdych danych wejściowych spełniających warunek początkowy α obliczenie algorytmu K nie jest przerwane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200" dirty="0" smtClean="0"/>
              <a:t>dla każdych danych wejściowych spełniających warunek początkowy α obliczenie α algorytmu K nie jest nieskończone.</a:t>
            </a:r>
          </a:p>
          <a:p>
            <a:endParaRPr lang="pl-PL" sz="2000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257116" y="841898"/>
            <a:ext cx="8715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Niepoprawność algorytmu może być trojakiego rodzaju. Dla pewnych danych wejściowych obliczenie algorytmu: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/>
              <a:t>albo dochodzi do punktu końcowego, ale wyniki nie spełniają warunku końcowego,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/>
              <a:t>albo zatrzymuje się w punkcie nie końcowym tego algorytmu,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/>
              <a:t>albo jest nieskończone.</a:t>
            </a:r>
            <a:endParaRPr lang="pl-PL" sz="2400" b="1" dirty="0" smtClean="0"/>
          </a:p>
          <a:p>
            <a:pPr marL="457200" indent="-457200"/>
            <a:endParaRPr lang="pl-PL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</TotalTime>
  <Words>4826</Words>
  <Application>Microsoft Office PowerPoint</Application>
  <PresentationFormat>Pokaz na ekranie (4:3)</PresentationFormat>
  <Paragraphs>589</Paragraphs>
  <Slides>39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Symbol</vt:lpstr>
      <vt:lpstr>Times New Roman</vt:lpstr>
      <vt:lpstr>Wingdings</vt:lpstr>
      <vt:lpstr>Motyw pakietu Office</vt:lpstr>
      <vt:lpstr>1_Motyw pakietu Office</vt:lpstr>
      <vt:lpstr>Równanie</vt:lpstr>
      <vt:lpstr>Algorytmy rekurencyjne</vt:lpstr>
      <vt:lpstr>Algorytmy rekurencyjne</vt:lpstr>
      <vt:lpstr>Poprawność algorytmów</vt:lpstr>
      <vt:lpstr>Poprawność algorytmów</vt:lpstr>
      <vt:lpstr>Prezentacja programu PowerPoint</vt:lpstr>
      <vt:lpstr>Poprawność algorytmów</vt:lpstr>
      <vt:lpstr>Poprawność algorytmów</vt:lpstr>
      <vt:lpstr>Poprawność algorytmów</vt:lpstr>
      <vt:lpstr>Poprawność algorytmów</vt:lpstr>
      <vt:lpstr>Sprawność algorytmów</vt:lpstr>
      <vt:lpstr>Prezentacja programu PowerPoint</vt:lpstr>
      <vt:lpstr>Prezentacja programu PowerPoint</vt:lpstr>
      <vt:lpstr>Problem i jego złożoność obliczeniowa</vt:lpstr>
      <vt:lpstr>Klasyfikacja problemów</vt:lpstr>
      <vt:lpstr>Prezentacja programu PowerPoint</vt:lpstr>
      <vt:lpstr>Prezentacja programu PowerPoint</vt:lpstr>
      <vt:lpstr>Klasyfikacja problemów</vt:lpstr>
      <vt:lpstr>Prezentacja programu PowerPoint</vt:lpstr>
      <vt:lpstr>Prezentacja programu PowerPoint</vt:lpstr>
      <vt:lpstr>Prezentacja programu PowerPoint</vt:lpstr>
      <vt:lpstr>Klasyfikacja problemów</vt:lpstr>
      <vt:lpstr>Prezentacja programu PowerPoint</vt:lpstr>
      <vt:lpstr>Klasyfikacja problemów</vt:lpstr>
      <vt:lpstr>Klasy problemów</vt:lpstr>
      <vt:lpstr>Klasyfikacja problemów</vt:lpstr>
      <vt:lpstr>Prezentacja programu PowerPoint</vt:lpstr>
      <vt:lpstr>Maszyna Turinga</vt:lpstr>
      <vt:lpstr>Prezentacja programu PowerPoint</vt:lpstr>
      <vt:lpstr>Prezentacja programu PowerPoint</vt:lpstr>
      <vt:lpstr>Maszyna Turinga</vt:lpstr>
      <vt:lpstr>Maszyna Turinga</vt:lpstr>
      <vt:lpstr>Maszyna Turinga</vt:lpstr>
      <vt:lpstr>Prezentacja programu PowerPoint</vt:lpstr>
      <vt:lpstr>Maszyna Turinga</vt:lpstr>
      <vt:lpstr>Maszyna Turinga</vt:lpstr>
      <vt:lpstr>Prezentacja programu PowerPoint</vt:lpstr>
      <vt:lpstr>Prezentacja programu PowerPoint</vt:lpstr>
      <vt:lpstr>Repetytorium</vt:lpstr>
      <vt:lpstr>Repetytorium</vt:lpstr>
    </vt:vector>
  </TitlesOfParts>
  <Company>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Teoretyczne Podstawy Informatyki (materiały multimedialne)</dc:title>
  <dc:creator>AAA</dc:creator>
  <cp:lastModifiedBy>Banaszak</cp:lastModifiedBy>
  <cp:revision>386</cp:revision>
  <dcterms:created xsi:type="dcterms:W3CDTF">2010-04-26T09:09:39Z</dcterms:created>
  <dcterms:modified xsi:type="dcterms:W3CDTF">2022-10-02T15:53:34Z</dcterms:modified>
</cp:coreProperties>
</file>