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4" r:id="rId1"/>
  </p:sldMasterIdLst>
  <p:notesMasterIdLst>
    <p:notesMasterId r:id="rId25"/>
  </p:notesMasterIdLst>
  <p:sldIdLst>
    <p:sldId id="308" r:id="rId2"/>
    <p:sldId id="309" r:id="rId3"/>
    <p:sldId id="378" r:id="rId4"/>
    <p:sldId id="379" r:id="rId5"/>
    <p:sldId id="381" r:id="rId6"/>
    <p:sldId id="382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32" r:id="rId20"/>
    <p:sldId id="333" r:id="rId21"/>
    <p:sldId id="334" r:id="rId22"/>
    <p:sldId id="335" r:id="rId23"/>
    <p:sldId id="336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58" autoAdjust="0"/>
  </p:normalViewPr>
  <p:slideViewPr>
    <p:cSldViewPr>
      <p:cViewPr varScale="1">
        <p:scale>
          <a:sx n="67" d="100"/>
          <a:sy n="67" d="100"/>
        </p:scale>
        <p:origin x="12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6EFF6-9124-4B51-8BD2-D1338FAD903F}" type="datetimeFigureOut">
              <a:rPr lang="pl-PL" smtClean="0"/>
              <a:pPr/>
              <a:t>12.10.2020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0151-9987-4A35-9736-546344C5BD4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805E-BF9F-4716-8BE3-B0907D6D0571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475E-3DDA-48CD-B20A-2F3229CC8AB4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AEF5-5D61-4CC0-B438-E508564BAAA5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753E-B2E3-4C1F-9702-F98494BB78CC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767-A358-499E-AA68-E20956F1B154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1ED-6928-43B1-9AB2-FD9AC2985DDC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EB4B-7695-4513-B31A-0F22D1939D69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0F52-9A6A-474A-9E67-9B0A35067360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4814-E47D-4575-83DB-6BD32A0CBBF3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5FAB-3BA7-48B0-B7E1-369E4017DACC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8F31-301F-4AE7-BCBF-168107780C67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F75A-C9C4-4C8F-BAE1-BB597B80C2FA}" type="datetime1">
              <a:rPr lang="pl-PL" smtClean="0"/>
              <a:pPr/>
              <a:t>12.10.2020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System informacyjny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0" y="857232"/>
            <a:ext cx="9144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pl-PL" sz="2000" dirty="0" smtClean="0"/>
              <a:t>Skończony zbiór obiektów </a:t>
            </a:r>
            <a:r>
              <a:rPr lang="pl-PL" sz="2000" b="1" dirty="0" smtClean="0"/>
              <a:t>X, </a:t>
            </a:r>
            <a:r>
              <a:rPr lang="pl-PL" sz="2000" dirty="0" smtClean="0"/>
              <a:t>i skończony zbiór atrybutów </a:t>
            </a:r>
            <a:r>
              <a:rPr lang="pl-PL" sz="2000" b="1" dirty="0" smtClean="0"/>
              <a:t>A.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l-PL" sz="2000" dirty="0" smtClean="0"/>
              <a:t>Z każdym atrybutem </a:t>
            </a:r>
            <a:r>
              <a:rPr lang="pl-PL" sz="2000" b="1" dirty="0" smtClean="0"/>
              <a:t>a ∈ A </a:t>
            </a:r>
            <a:r>
              <a:rPr lang="pl-PL" sz="2000" dirty="0" smtClean="0"/>
              <a:t>związany jest zbiór jego wartości </a:t>
            </a:r>
            <a:r>
              <a:rPr lang="pl-PL" sz="2000" b="1" dirty="0" err="1" smtClean="0"/>
              <a:t>V</a:t>
            </a:r>
            <a:r>
              <a:rPr lang="pl-PL" sz="2000" b="1" baseline="-25000" dirty="0" err="1" smtClean="0"/>
              <a:t>a</a:t>
            </a:r>
            <a:r>
              <a:rPr lang="pl-PL" sz="2000" b="1" dirty="0" smtClean="0"/>
              <a:t> </a:t>
            </a:r>
            <a:r>
              <a:rPr lang="pl-PL" sz="2000" dirty="0" smtClean="0"/>
              <a:t>nazywany dziedziną atrybutu </a:t>
            </a:r>
            <a:r>
              <a:rPr lang="pl-PL" sz="2000" b="1" dirty="0" smtClean="0"/>
              <a:t>a.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l-PL" sz="2000" dirty="0" smtClean="0"/>
              <a:t>Przyjmuje się, że dziedzina każdego atrybutu jest co najmniej dwuelementowa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l-PL" sz="2000" dirty="0" smtClean="0"/>
              <a:t>System opisywany jest funkcją dwuargumentową </a:t>
            </a:r>
            <a:r>
              <a:rPr lang="pl-PL" sz="2000" b="1" dirty="0" smtClean="0"/>
              <a:t>g, </a:t>
            </a:r>
            <a:r>
              <a:rPr lang="pl-PL" sz="2000" dirty="0" smtClean="0"/>
              <a:t>która każdemu obiektowi </a:t>
            </a:r>
            <a:r>
              <a:rPr lang="pl-PL" sz="2000" b="1" dirty="0" smtClean="0"/>
              <a:t>x ∈ X </a:t>
            </a:r>
            <a:r>
              <a:rPr lang="pl-PL" sz="2000" dirty="0" smtClean="0"/>
              <a:t>i atrybutowi </a:t>
            </a:r>
            <a:r>
              <a:rPr lang="pl-PL" sz="2000" b="1" dirty="0" smtClean="0"/>
              <a:t>a ∈ A </a:t>
            </a:r>
            <a:r>
              <a:rPr lang="pl-PL" sz="2000" dirty="0" smtClean="0"/>
              <a:t>przyporządkowuje wartość </a:t>
            </a:r>
            <a:r>
              <a:rPr lang="pl-PL" sz="2000" b="1" dirty="0" smtClean="0"/>
              <a:t>v</a:t>
            </a:r>
            <a:r>
              <a:rPr lang="pl-PL" sz="2000" dirty="0" smtClean="0"/>
              <a:t> należącą do dziedziny </a:t>
            </a:r>
            <a:r>
              <a:rPr lang="pl-PL" sz="2000" b="1" dirty="0" err="1" smtClean="0"/>
              <a:t>V</a:t>
            </a:r>
            <a:r>
              <a:rPr lang="pl-PL" sz="2000" b="1" baseline="-25000" dirty="0" err="1" smtClean="0"/>
              <a:t>a</a:t>
            </a:r>
            <a:r>
              <a:rPr lang="pl-PL" sz="2000" b="1" dirty="0" smtClean="0"/>
              <a:t> </a:t>
            </a:r>
            <a:r>
              <a:rPr lang="pl-PL" sz="2000" dirty="0" smtClean="0"/>
              <a:t>atrybutu</a:t>
            </a:r>
            <a:r>
              <a:rPr lang="pl-PL" sz="2000" b="1" dirty="0" smtClean="0"/>
              <a:t> a.</a:t>
            </a:r>
          </a:p>
          <a:p>
            <a:pPr marL="273050" indent="-273050"/>
            <a:endParaRPr lang="pl-PL" sz="2000" b="1" dirty="0" smtClean="0"/>
          </a:p>
          <a:p>
            <a:r>
              <a:rPr lang="pl-PL" sz="2000" b="1" dirty="0" smtClean="0"/>
              <a:t>System informacyjny jest czwórka uporządkowaną:</a:t>
            </a:r>
          </a:p>
          <a:p>
            <a:pPr algn="ctr"/>
            <a:r>
              <a:rPr lang="pl-PL" sz="2000" b="1" dirty="0" smtClean="0"/>
              <a:t>S = (X, A, V, g)</a:t>
            </a:r>
          </a:p>
          <a:p>
            <a:r>
              <a:rPr lang="pl-PL" sz="2000" dirty="0" smtClean="0"/>
              <a:t>gdzie:</a:t>
            </a:r>
          </a:p>
          <a:p>
            <a:r>
              <a:rPr lang="pl-PL" sz="2000" b="1" dirty="0" smtClean="0"/>
              <a:t>X </a:t>
            </a:r>
            <a:r>
              <a:rPr lang="pl-PL" sz="2000" dirty="0" smtClean="0"/>
              <a:t>– skończony zbiór obiektów</a:t>
            </a:r>
          </a:p>
          <a:p>
            <a:r>
              <a:rPr lang="pl-PL" sz="2000" b="1" dirty="0" smtClean="0"/>
              <a:t>A </a:t>
            </a:r>
            <a:r>
              <a:rPr lang="pl-PL" sz="2000" dirty="0" smtClean="0"/>
              <a:t>– skończony zbiór atrybutów</a:t>
            </a:r>
          </a:p>
          <a:p>
            <a:r>
              <a:rPr lang="pl-PL" sz="2000" b="1" dirty="0" smtClean="0"/>
              <a:t>V =  </a:t>
            </a:r>
            <a:r>
              <a:rPr lang="pl-PL" sz="2000" b="1" dirty="0" smtClean="0">
                <a:sym typeface="Symbol"/>
              </a:rPr>
              <a:t> 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Va</a:t>
            </a:r>
            <a:endParaRPr lang="pl-PL" sz="2000" b="1" dirty="0" smtClean="0"/>
          </a:p>
          <a:p>
            <a:r>
              <a:rPr lang="pl-PL" sz="1400" b="1" dirty="0" smtClean="0"/>
              <a:t>       (a ∈ A)</a:t>
            </a:r>
          </a:p>
          <a:p>
            <a:r>
              <a:rPr lang="pl-PL" sz="2000" b="1" dirty="0" err="1" smtClean="0"/>
              <a:t>V</a:t>
            </a:r>
            <a:r>
              <a:rPr lang="pl-PL" sz="2000" b="1" baseline="-25000" dirty="0" err="1" smtClean="0"/>
              <a:t>a</a:t>
            </a:r>
            <a:r>
              <a:rPr lang="pl-PL" sz="2000" b="1" baseline="-25000" dirty="0" smtClean="0"/>
              <a:t> </a:t>
            </a:r>
            <a:r>
              <a:rPr lang="pl-PL" sz="2000" dirty="0" smtClean="0"/>
              <a:t>–</a:t>
            </a:r>
            <a:r>
              <a:rPr lang="pl-PL" sz="2000" b="1" dirty="0" smtClean="0"/>
              <a:t> </a:t>
            </a:r>
            <a:r>
              <a:rPr lang="pl-PL" sz="2000" dirty="0" smtClean="0"/>
              <a:t>dziedzina atrybutu </a:t>
            </a:r>
            <a:r>
              <a:rPr lang="pl-PL" sz="2000" b="1" dirty="0" smtClean="0"/>
              <a:t>a</a:t>
            </a:r>
            <a:r>
              <a:rPr lang="pl-PL" sz="2000" dirty="0" smtClean="0"/>
              <a:t> w systemie </a:t>
            </a:r>
            <a:r>
              <a:rPr lang="pl-PL" sz="2000" b="1" dirty="0" smtClean="0"/>
              <a:t>S</a:t>
            </a:r>
          </a:p>
          <a:p>
            <a:r>
              <a:rPr lang="pl-PL" sz="2000" b="1" dirty="0" smtClean="0"/>
              <a:t>	</a:t>
            </a:r>
            <a:r>
              <a:rPr lang="pl-PL" sz="2000" b="1" dirty="0" err="1" smtClean="0"/>
              <a:t>V</a:t>
            </a:r>
            <a:r>
              <a:rPr lang="pl-PL" sz="2000" b="1" baseline="-25000" dirty="0" err="1" smtClean="0"/>
              <a:t>a</a:t>
            </a:r>
            <a:r>
              <a:rPr lang="pl-PL" sz="2000" b="1" dirty="0" smtClean="0"/>
              <a:t> = { v ∈ V | dla których istnieje a ∈ X, takie że g(</a:t>
            </a:r>
            <a:r>
              <a:rPr lang="pl-PL" sz="2000" b="1" dirty="0" err="1" smtClean="0"/>
              <a:t>x,a</a:t>
            </a:r>
            <a:r>
              <a:rPr lang="pl-PL" sz="2000" b="1" dirty="0" smtClean="0"/>
              <a:t>) = v}</a:t>
            </a:r>
          </a:p>
          <a:p>
            <a:r>
              <a:rPr lang="pl-PL" sz="2000" b="1" dirty="0" smtClean="0"/>
              <a:t>g </a:t>
            </a:r>
            <a:r>
              <a:rPr lang="pl-PL" sz="2000" dirty="0" smtClean="0"/>
              <a:t>–</a:t>
            </a:r>
            <a:r>
              <a:rPr lang="pl-PL" sz="2000" b="1" dirty="0" smtClean="0"/>
              <a:t> </a:t>
            </a:r>
            <a:r>
              <a:rPr lang="pl-PL" sz="2000" dirty="0" smtClean="0"/>
              <a:t>funkcja całkowita (określona dla wszystkich wartości argumentów</a:t>
            </a:r>
            <a:r>
              <a:rPr lang="pl-PL" sz="2000" b="1" dirty="0" smtClean="0"/>
              <a:t> x </a:t>
            </a:r>
            <a:r>
              <a:rPr lang="pl-PL" sz="2000" dirty="0" smtClean="0"/>
              <a:t>oraz </a:t>
            </a:r>
            <a:r>
              <a:rPr lang="pl-PL" sz="2000" b="1" dirty="0" smtClean="0"/>
              <a:t>a,</a:t>
            </a:r>
          </a:p>
          <a:p>
            <a:r>
              <a:rPr lang="pl-PL" sz="2000" b="1" dirty="0" smtClean="0"/>
              <a:t>	g: X </a:t>
            </a:r>
            <a:r>
              <a:rPr lang="pl-PL" sz="2000" b="1" dirty="0" err="1" smtClean="0"/>
              <a:t>x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X</a:t>
            </a:r>
            <a:r>
              <a:rPr lang="pl-PL" sz="2000" b="1" dirty="0" smtClean="0"/>
              <a:t> -&gt; V ; przy czym g(</a:t>
            </a:r>
            <a:r>
              <a:rPr lang="pl-PL" sz="2000" b="1" dirty="0" err="1" smtClean="0"/>
              <a:t>x,a</a:t>
            </a:r>
            <a:r>
              <a:rPr lang="pl-PL" sz="2000" b="1" dirty="0" smtClean="0"/>
              <a:t>) ∈ </a:t>
            </a:r>
            <a:r>
              <a:rPr lang="pl-PL" sz="2000" b="1" dirty="0" err="1" smtClean="0"/>
              <a:t>V</a:t>
            </a:r>
            <a:r>
              <a:rPr lang="pl-PL" sz="2000" b="1" baseline="-25000" dirty="0" err="1" smtClean="0"/>
              <a:t>a</a:t>
            </a:r>
            <a:r>
              <a:rPr lang="pl-PL" sz="2000" b="1" dirty="0" smtClean="0"/>
              <a:t> dla każdego x ∈ X oraz a ∈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428604"/>
          </a:xfrm>
        </p:spPr>
        <p:txBody>
          <a:bodyPr>
            <a:no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500042"/>
            <a:ext cx="900115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Termy interpretowane są jako pytania. Zgodnie z wcześniej przyjętą intencją, znaczeniem termu winien być pewien podzbiór zbioru obiektów, który stanowi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odpowiedź na pytanie reprezentowane przez term.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Znaczenie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termów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w systemie jest więc określone przez funkcję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której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argumentami są termy języka L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wartościami zaś podzbiory obiektów systemu S.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Funkcja ta nazywana jest semantyką języka L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Gdy system S jest ustalony, zamiast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stosowana będzie notacja σ.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(0) = ∅ ,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(1) = X</a:t>
            </a:r>
          </a:p>
          <a:p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(a,v) = {x ∈X | ΨX(A) = v}</a:t>
            </a:r>
          </a:p>
          <a:p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(~t) = X -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a,v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’) = ~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(t) ∪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(t’)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Np. 0 - Odpowiedzią na pytanie reprezentowane przez stałą 0 jest zbiór pusty.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       1 - . . .</a:t>
            </a:r>
          </a:p>
          <a:p>
            <a:pPr marL="355600"/>
            <a:r>
              <a:rPr lang="pl-PL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OCZY=zielone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- zbiór wszystkich osób mających oczy zielone</a:t>
            </a:r>
          </a:p>
          <a:p>
            <a:pPr marL="355600"/>
            <a:r>
              <a:rPr lang="pl-PL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OCZY=zielone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)+(WZROST=170)</a:t>
            </a:r>
          </a:p>
          <a:p>
            <a:endParaRPr lang="pl-PL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2000" b="1" dirty="0" smtClean="0"/>
          </a:p>
          <a:p>
            <a:pPr algn="ctr"/>
            <a:endParaRPr lang="pl-PL" sz="2000" b="1" dirty="0" smtClean="0"/>
          </a:p>
          <a:p>
            <a:pPr algn="ctr">
              <a:lnSpc>
                <a:spcPct val="150000"/>
              </a:lnSpc>
            </a:pPr>
            <a:r>
              <a:rPr lang="pl-PL" sz="2200" b="1" dirty="0" smtClean="0"/>
              <a:t>(</a:t>
            </a:r>
            <a:r>
              <a:rPr lang="pl-PL" sz="2200" b="1" dirty="0" err="1" smtClean="0"/>
              <a:t>OCZY=niebieskie</a:t>
            </a:r>
            <a:r>
              <a:rPr lang="pl-PL" sz="2200" b="1" dirty="0" smtClean="0"/>
              <a:t>)</a:t>
            </a:r>
            <a:r>
              <a:rPr lang="pl-PL" sz="2200" b="1" dirty="0" err="1" smtClean="0">
                <a:sym typeface="Wingdings" pitchFamily="2" charset="2"/>
              </a:rPr>
              <a:t></a:t>
            </a:r>
            <a:r>
              <a:rPr lang="pl-PL" sz="2200" b="1" dirty="0" smtClean="0"/>
              <a:t>(</a:t>
            </a:r>
            <a:r>
              <a:rPr lang="pl-PL" sz="2200" b="1" dirty="0" err="1" smtClean="0"/>
              <a:t>WŁOSY=blond</a:t>
            </a:r>
            <a:r>
              <a:rPr lang="pl-PL" sz="2200" b="1" dirty="0" smtClean="0"/>
              <a:t>)</a:t>
            </a:r>
          </a:p>
          <a:p>
            <a:pPr algn="ctr">
              <a:lnSpc>
                <a:spcPct val="150000"/>
              </a:lnSpc>
            </a:pPr>
            <a:endParaRPr lang="pl-PL" sz="2200" b="1" dirty="0" smtClean="0"/>
          </a:p>
          <a:p>
            <a:pPr>
              <a:lnSpc>
                <a:spcPct val="150000"/>
              </a:lnSpc>
            </a:pPr>
            <a:r>
              <a:rPr lang="pl-PL" sz="2200" dirty="0" smtClean="0"/>
              <a:t>jeżeli odpowiedzią jest zbiór wszystkich obiektów systemu, tzn.</a:t>
            </a:r>
          </a:p>
          <a:p>
            <a:pPr algn="ctr">
              <a:lnSpc>
                <a:spcPct val="150000"/>
              </a:lnSpc>
            </a:pPr>
            <a:r>
              <a:rPr lang="pl-PL" sz="2200" b="1" dirty="0" err="1" smtClean="0"/>
              <a:t>σ</a:t>
            </a:r>
            <a:r>
              <a:rPr lang="pl-PL" sz="2200" b="1" baseline="-25000" dirty="0" err="1" smtClean="0"/>
              <a:t>S</a:t>
            </a:r>
            <a:r>
              <a:rPr lang="pl-PL" sz="2200" b="1" dirty="0" smtClean="0"/>
              <a:t>[(</a:t>
            </a:r>
            <a:r>
              <a:rPr lang="pl-PL" sz="2200" b="1" dirty="0" err="1" smtClean="0"/>
              <a:t>OCZY=niebieskie</a:t>
            </a:r>
            <a:r>
              <a:rPr lang="pl-PL" sz="2200" b="1" dirty="0" smtClean="0"/>
              <a:t>)</a:t>
            </a:r>
            <a:r>
              <a:rPr lang="pl-PL" sz="2200" b="1" dirty="0" err="1" smtClean="0">
                <a:sym typeface="Wingdings" pitchFamily="2" charset="2"/>
              </a:rPr>
              <a:t></a:t>
            </a:r>
            <a:r>
              <a:rPr lang="pl-PL" sz="2200" b="1" dirty="0" smtClean="0"/>
              <a:t>(</a:t>
            </a:r>
            <a:r>
              <a:rPr lang="pl-PL" sz="2200" b="1" dirty="0" err="1" smtClean="0"/>
              <a:t>WŁOSY=blond</a:t>
            </a:r>
            <a:r>
              <a:rPr lang="pl-PL" sz="2200" b="1" dirty="0" smtClean="0"/>
              <a:t>)] = X</a:t>
            </a:r>
          </a:p>
          <a:p>
            <a:pPr algn="ctr">
              <a:lnSpc>
                <a:spcPct val="150000"/>
              </a:lnSpc>
            </a:pPr>
            <a:endParaRPr lang="pl-PL" sz="2200" b="1" dirty="0" smtClean="0"/>
          </a:p>
          <a:p>
            <a:pPr>
              <a:lnSpc>
                <a:spcPct val="150000"/>
              </a:lnSpc>
            </a:pPr>
            <a:r>
              <a:rPr lang="pl-PL" sz="2200" dirty="0" smtClean="0"/>
              <a:t>to zbiory osób mających niebieskie oczy oraz blond włosy są identyczne tzn.</a:t>
            </a:r>
          </a:p>
          <a:p>
            <a:pPr algn="ctr">
              <a:lnSpc>
                <a:spcPct val="150000"/>
              </a:lnSpc>
            </a:pPr>
            <a:r>
              <a:rPr lang="pl-PL" sz="2200" b="1" dirty="0" smtClean="0"/>
              <a:t>(</a:t>
            </a:r>
            <a:r>
              <a:rPr lang="pl-PL" sz="2200" b="1" dirty="0" err="1" smtClean="0"/>
              <a:t>OCZY=niebieskie</a:t>
            </a:r>
            <a:r>
              <a:rPr lang="pl-PL" sz="2200" b="1" dirty="0" smtClean="0"/>
              <a:t>) = (</a:t>
            </a:r>
            <a:r>
              <a:rPr lang="pl-PL" sz="2200" b="1" dirty="0" err="1" smtClean="0"/>
              <a:t>WŁOSY=bl</a:t>
            </a:r>
            <a:r>
              <a:rPr lang="pl-PL" sz="2000" b="1" dirty="0" err="1" smtClean="0"/>
              <a:t>ond</a:t>
            </a:r>
            <a:r>
              <a:rPr lang="pl-PL" sz="2000" b="1" dirty="0" smtClean="0"/>
              <a:t>)</a:t>
            </a:r>
            <a:endParaRPr lang="pl-PL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48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487025"/>
            <a:ext cx="900115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Niech </a:t>
            </a:r>
            <a:r>
              <a:rPr lang="pl-PL" sz="2000" b="1" dirty="0" smtClean="0"/>
              <a:t>S </a:t>
            </a:r>
            <a:r>
              <a:rPr lang="pl-PL" sz="2000" dirty="0" smtClean="0"/>
              <a:t>będzie systemem informacyjnym</a:t>
            </a:r>
          </a:p>
          <a:p>
            <a:endParaRPr lang="pl-PL" sz="2000" dirty="0" smtClean="0"/>
          </a:p>
          <a:p>
            <a:pPr marL="2962275"/>
            <a:r>
              <a:rPr lang="pl-PL" sz="2000" dirty="0" smtClean="0"/>
              <a:t>Alfabet języka tworzą</a:t>
            </a:r>
          </a:p>
          <a:p>
            <a:pPr marL="2962275"/>
            <a:r>
              <a:rPr lang="pl-PL" sz="2000" dirty="0" smtClean="0"/>
              <a:t>• Stałe </a:t>
            </a:r>
            <a:r>
              <a:rPr lang="pl-PL" sz="2000" b="1" dirty="0" smtClean="0"/>
              <a:t>0 , 1</a:t>
            </a:r>
          </a:p>
          <a:p>
            <a:pPr marL="2962275"/>
            <a:r>
              <a:rPr lang="pl-PL" sz="2000" dirty="0" smtClean="0"/>
              <a:t>• Symbole operacji </a:t>
            </a:r>
            <a:r>
              <a:rPr lang="pl-PL" sz="2000" b="1" dirty="0" smtClean="0"/>
              <a:t>~, * , + , </a:t>
            </a:r>
            <a:r>
              <a:rPr lang="pl-PL" sz="2000" b="1" dirty="0" smtClean="0">
                <a:sym typeface="Wingdings" pitchFamily="2" charset="2"/>
              </a:rPr>
              <a:t></a:t>
            </a:r>
            <a:r>
              <a:rPr lang="pl-PL" sz="2000" b="1" dirty="0" smtClean="0"/>
              <a:t> ,</a:t>
            </a:r>
            <a:r>
              <a:rPr lang="pl-PL" sz="2000" b="1" dirty="0" err="1" smtClean="0">
                <a:sym typeface="Wingdings" pitchFamily="2" charset="2"/>
              </a:rPr>
              <a:t></a:t>
            </a:r>
            <a:endParaRPr lang="pl-PL" sz="2000" b="1" dirty="0" smtClean="0"/>
          </a:p>
          <a:p>
            <a:pPr marL="2962275"/>
            <a:r>
              <a:rPr lang="pl-PL" sz="2000" dirty="0" smtClean="0"/>
              <a:t>• Atrybuty </a:t>
            </a:r>
            <a:r>
              <a:rPr lang="pl-PL" sz="2000" b="1" dirty="0" smtClean="0"/>
              <a:t>a , b , c</a:t>
            </a:r>
          </a:p>
          <a:p>
            <a:pPr marL="2962275"/>
            <a:r>
              <a:rPr lang="pl-PL" sz="2000" dirty="0" smtClean="0"/>
              <a:t>• Wartości </a:t>
            </a:r>
            <a:r>
              <a:rPr lang="pl-PL" sz="2000" b="1" dirty="0" smtClean="0"/>
              <a:t>v1 , v2 , w1 , w2 , w3 ,u1 , u2 , u3.</a:t>
            </a:r>
          </a:p>
          <a:p>
            <a:endParaRPr lang="pl-PL" sz="2000" b="1" dirty="0" smtClean="0"/>
          </a:p>
          <a:p>
            <a:r>
              <a:rPr lang="pl-PL" sz="2000" dirty="0" smtClean="0"/>
              <a:t>Rozważmy termy:</a:t>
            </a:r>
          </a:p>
          <a:p>
            <a:r>
              <a:rPr lang="pl-PL" sz="2000" b="1" dirty="0" smtClean="0"/>
              <a:t>(a,v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 + (b, w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 * (c, u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</a:t>
            </a:r>
          </a:p>
          <a:p>
            <a:r>
              <a:rPr lang="pl-PL" sz="2000" b="1" dirty="0" smtClean="0"/>
              <a:t>~[(a, v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 * (a, v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)] + (c, u</a:t>
            </a:r>
            <a:r>
              <a:rPr lang="pl-PL" sz="2000" b="1" baseline="-25000" dirty="0" smtClean="0"/>
              <a:t>3</a:t>
            </a:r>
            <a:r>
              <a:rPr lang="pl-PL" sz="2000" b="1" dirty="0" smtClean="0"/>
              <a:t>)</a:t>
            </a:r>
          </a:p>
          <a:p>
            <a:r>
              <a:rPr lang="pl-PL" sz="2000" b="1" dirty="0" smtClean="0"/>
              <a:t>(b, w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 + (c, u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</a:t>
            </a:r>
          </a:p>
          <a:p>
            <a:r>
              <a:rPr lang="pl-PL" sz="2000" b="1" dirty="0" smtClean="0"/>
              <a:t>(b, w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 </a:t>
            </a:r>
            <a:r>
              <a:rPr lang="pl-PL" sz="2000" b="1" dirty="0" smtClean="0">
                <a:sym typeface="Wingdings" pitchFamily="2" charset="2"/>
              </a:rPr>
              <a:t></a:t>
            </a:r>
            <a:r>
              <a:rPr lang="pl-PL" sz="2000" b="1" dirty="0" smtClean="0"/>
              <a:t>(c, u</a:t>
            </a:r>
            <a:r>
              <a:rPr lang="pl-PL" sz="2000" b="1" baseline="-25000" dirty="0" smtClean="0"/>
              <a:t>3</a:t>
            </a:r>
            <a:r>
              <a:rPr lang="pl-PL" sz="2000" b="1" dirty="0" smtClean="0"/>
              <a:t>)</a:t>
            </a:r>
          </a:p>
          <a:p>
            <a:r>
              <a:rPr lang="pl-PL" sz="2000" b="1" dirty="0" smtClean="0"/>
              <a:t>(b, v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 </a:t>
            </a:r>
            <a:r>
              <a:rPr lang="pl-PL" sz="2000" b="1" dirty="0" err="1" smtClean="0">
                <a:sym typeface="Wingdings" pitchFamily="2" charset="2"/>
              </a:rPr>
              <a:t></a:t>
            </a:r>
            <a:r>
              <a:rPr lang="pl-PL" sz="2000" b="1" dirty="0" smtClean="0"/>
              <a:t>(c, w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</a:t>
            </a:r>
          </a:p>
          <a:p>
            <a:endParaRPr lang="pl-PL" sz="2000" b="1" dirty="0" smtClean="0"/>
          </a:p>
          <a:p>
            <a:r>
              <a:rPr lang="pl-PL" dirty="0" smtClean="0">
                <a:latin typeface="Arial" pitchFamily="34" charset="0"/>
                <a:cs typeface="Arial" pitchFamily="34" charset="0"/>
              </a:rPr>
              <a:t>Znaczeniem tych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termów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są w systemie </a:t>
            </a:r>
            <a:r>
              <a:rPr lang="pl-PL" b="1" i="1" dirty="0" smtClean="0">
                <a:latin typeface="Arial" pitchFamily="34" charset="0"/>
                <a:cs typeface="Arial" pitchFamily="34" charset="0"/>
              </a:rPr>
              <a:t>S następujące zbiory:</a:t>
            </a:r>
          </a:p>
          <a:p>
            <a:r>
              <a:rPr lang="el-GR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((a, v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 + (b, w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 * (c, u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)) =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 ∪ ({x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 ∩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}) = {</a:t>
            </a:r>
            <a:r>
              <a:rPr lang="pl-PL" b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b="1" baseline="-25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l-GR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(~[(a,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) * (a,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)] + (c,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u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)) = ~(∅) ∪ {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} = X</a:t>
            </a:r>
          </a:p>
          <a:p>
            <a:r>
              <a:rPr lang="el-GR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((b, w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 + (c, u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)) =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 ∪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 =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l-GR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((b, w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l-PL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(c, u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))= (X -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}) ∪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 =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l-GR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((a, v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l-PL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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(b, w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))=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 ∩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 = {x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18764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Term t języka L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jest prosty, gdy t jest postaci: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(a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* (a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* … * 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,v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 gdzie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,..,a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– wszystkie atrybuty ze zbioru A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, 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.. ,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- są pewnymi wartościami odpowiednio ze zbiorów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a1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, 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a2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, …,V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an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Własność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Jeżeli t jest termem prostym w języku L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, to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(t) jest zbiorem elementarnym w systemie S lub zbiorem pustym.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PŁEĆ=mężczyzna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* 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WYNAGRODZENIE=duże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* 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WIEK=młody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Uwaga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Termy proste stanowią opisy klas równoważności relacji ~s (zbiorów elementarnych</a:t>
            </a:r>
            <a:r>
              <a:rPr lang="pl-PL" sz="2000" dirty="0" smtClean="0"/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40005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Dla systemu S określonego tabelką: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termami prostymi w języku LS są</a:t>
            </a:r>
          </a:p>
          <a:p>
            <a:pPr marL="62706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2706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2706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2706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2706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62706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00174"/>
            <a:ext cx="13335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ole tekstowe 6"/>
          <p:cNvSpPr txBox="1"/>
          <p:nvPr/>
        </p:nvSpPr>
        <p:spPr>
          <a:xfrm>
            <a:off x="4214810" y="3000372"/>
            <a:ext cx="43577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Wartości tych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termów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są następujące:</a:t>
            </a:r>
          </a:p>
          <a:p>
            <a:pPr marL="450850"/>
            <a:r>
              <a:rPr lang="el-GR" sz="2000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)) = ∅</a:t>
            </a:r>
          </a:p>
          <a:p>
            <a:pPr marL="450850"/>
            <a:r>
              <a:rPr lang="el-GR" sz="2000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)) =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450850"/>
            <a:r>
              <a:rPr lang="el-GR" sz="2000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)) = ∅</a:t>
            </a:r>
          </a:p>
          <a:p>
            <a:pPr marL="450850"/>
            <a:r>
              <a:rPr lang="el-GR" sz="2000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)) =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450850"/>
            <a:r>
              <a:rPr lang="el-GR" sz="2000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)) = ∅</a:t>
            </a:r>
          </a:p>
          <a:p>
            <a:pPr marL="450850"/>
            <a:r>
              <a:rPr lang="el-GR" sz="2000" b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)) =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Zbiorami elementarnymi w systemie są: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,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,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POSTAĆ NORMALNA TERMÓW</a:t>
            </a:r>
          </a:p>
          <a:p>
            <a:r>
              <a:rPr lang="pl-PL" sz="2000" dirty="0" smtClean="0"/>
              <a:t>Każdy term można przekształcić w term mu równoważny, posiadający specjalną postać, zwaną postacią normalną – pozwalającą każde pytanie przedstawić w jednolitej postaci, umożliwiającej wygodny sposób znalezienia odpowiedzi.</a:t>
            </a:r>
          </a:p>
          <a:p>
            <a:endParaRPr lang="pl-PL" sz="2000" b="1" dirty="0" smtClean="0"/>
          </a:p>
          <a:p>
            <a:r>
              <a:rPr lang="pl-PL" sz="2000" b="1" dirty="0" smtClean="0"/>
              <a:t>Przykład</a:t>
            </a:r>
          </a:p>
          <a:p>
            <a:r>
              <a:rPr lang="pl-PL" sz="2000" dirty="0" smtClean="0"/>
              <a:t>W systemie informacyjnym</a:t>
            </a:r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r>
              <a:rPr lang="pl-PL" sz="2000" dirty="0" smtClean="0"/>
              <a:t>istnieją trzy zbiory elementarne </a:t>
            </a:r>
            <a:r>
              <a:rPr lang="pl-PL" sz="2000" b="1" dirty="0" smtClean="0"/>
              <a:t>{x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,x</a:t>
            </a:r>
            <a:r>
              <a:rPr lang="pl-PL" sz="2000" b="1" baseline="-25000" dirty="0" smtClean="0"/>
              <a:t>3</a:t>
            </a:r>
            <a:r>
              <a:rPr lang="pl-PL" sz="2000" b="1" dirty="0" smtClean="0"/>
              <a:t>} , {x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, x</a:t>
            </a:r>
            <a:r>
              <a:rPr lang="pl-PL" sz="2000" b="1" baseline="-25000" dirty="0" smtClean="0"/>
              <a:t>5</a:t>
            </a:r>
            <a:r>
              <a:rPr lang="pl-PL" sz="2000" b="1" dirty="0" smtClean="0"/>
              <a:t>, x</a:t>
            </a:r>
            <a:r>
              <a:rPr lang="pl-PL" sz="2000" b="1" baseline="-25000" dirty="0" smtClean="0"/>
              <a:t>6</a:t>
            </a:r>
            <a:r>
              <a:rPr lang="pl-PL" sz="2000" b="1" dirty="0" smtClean="0"/>
              <a:t>} , {x</a:t>
            </a:r>
            <a:r>
              <a:rPr lang="pl-PL" sz="2000" b="1" baseline="-25000" dirty="0" smtClean="0"/>
              <a:t>4</a:t>
            </a:r>
            <a:r>
              <a:rPr lang="pl-PL" sz="2000" b="1" dirty="0" smtClean="0"/>
              <a:t>}</a:t>
            </a:r>
          </a:p>
          <a:p>
            <a:r>
              <a:rPr lang="pl-PL" sz="2000" b="1" dirty="0" smtClean="0"/>
              <a:t>(a,v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 * (b,u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 * (c,w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</a:t>
            </a:r>
          </a:p>
          <a:p>
            <a:r>
              <a:rPr lang="pl-PL" sz="2000" b="1" dirty="0" smtClean="0"/>
              <a:t>(a,v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 * (b,u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 * (c,w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</a:t>
            </a:r>
          </a:p>
          <a:p>
            <a:r>
              <a:rPr lang="pl-PL" sz="2000" b="1" dirty="0" smtClean="0"/>
              <a:t>(a,v</a:t>
            </a:r>
            <a:r>
              <a:rPr lang="pl-PL" sz="2000" b="1" baseline="-25000" dirty="0" smtClean="0"/>
              <a:t>1</a:t>
            </a:r>
            <a:r>
              <a:rPr lang="pl-PL" sz="2000" b="1" dirty="0" smtClean="0"/>
              <a:t>) * (b,u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 * (c,w</a:t>
            </a:r>
            <a:r>
              <a:rPr lang="pl-PL" sz="2000" b="1" baseline="-25000" dirty="0" smtClean="0"/>
              <a:t>2</a:t>
            </a:r>
            <a:r>
              <a:rPr lang="pl-PL" sz="2000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071810"/>
            <a:ext cx="18573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jest w postaci normalnej wtedy i tylko wtedy, kiedy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 = 0 , t = 1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lub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 = 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+ 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+ …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gdzie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są termami prostymi.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Własność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Dla każdego termu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istnieje term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t’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w postaci normalnej równoważny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Sprowadź do postaci normalnej term (przyjmując, że system informacyjny ma atrybuty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a, b, c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a zbiory ich wartości są następujące):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={v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} ,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={u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,u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} ,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={w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,w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 ~[(a,v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* (b,u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)] + (b,u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Na podstawie reguły: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~(t * p) = ~t + ~p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term t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można przedstawić w postaci: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~(a,v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~(b,u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Na podstawie reguły: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~(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a,v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= Σ (a , u) 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u≠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v ,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dla każdego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a∈A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u∈Va</a:t>
            </a: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otrzymujemy: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Stosując do termu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regułę: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t +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otrzymamy: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Z kolei zgodnie z regułą :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   Σ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a,v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= 1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dla każdego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a∈A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v∈Va</a:t>
            </a: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pl-PL" sz="2000" dirty="0" smtClean="0">
                <a:latin typeface="Arial" pitchFamily="34" charset="0"/>
                <a:cs typeface="Arial" pitchFamily="34" charset="0"/>
              </a:rPr>
              <a:t>Można zapisać:</a:t>
            </a:r>
          </a:p>
          <a:p>
            <a:pPr lvl="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= 1</a:t>
            </a:r>
          </a:p>
          <a:p>
            <a:pPr lvl="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= 1</a:t>
            </a:r>
          </a:p>
          <a:p>
            <a:pPr lvl="3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= 1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Na podstawie reguły: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 * 1 = t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można przedstawić w postaci: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[(a,v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)] * [(a,v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)] * [(b,u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)] *[(c,w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)]</a:t>
            </a:r>
          </a:p>
          <a:p>
            <a:pPr>
              <a:buFont typeface="Arial" charset="0"/>
              <a:buChar char="•"/>
            </a:pP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Zgodnie z kolei z regułami:</a:t>
            </a:r>
          </a:p>
          <a:p>
            <a:r>
              <a:rPr lang="fr-FR" sz="2000" b="1" dirty="0" smtClean="0">
                <a:latin typeface="Arial" pitchFamily="34" charset="0"/>
                <a:cs typeface="Arial" pitchFamily="34" charset="0"/>
              </a:rPr>
              <a:t>t * (p +s) = t * p + t * s ; t + (p *s) = (t + p) + (t + s)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 *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oraz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a,v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a,u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= 0 ,  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∈Va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, u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≠v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dla każdego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∈A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otrzymuje się term: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(b,u1) + (c,w1) +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+ 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 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+ 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 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+ 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 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+ 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 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+ 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 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+ 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 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+ (a, 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 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+ (c, 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42844" y="857232"/>
            <a:ext cx="900115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W systemie informacyjnym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istnieją trzy zbiory elementarne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,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,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którym odpowiadają termy proste</a:t>
            </a:r>
          </a:p>
          <a:p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</a:t>
            </a:r>
            <a:r>
              <a:rPr lang="pl-PL" sz="2000" b="1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[(a,v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)]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=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</a:t>
            </a:r>
            <a:r>
              <a:rPr lang="pl-PL" sz="2000" b="1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[(a,v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)]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=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</a:t>
            </a:r>
            <a:r>
              <a:rPr lang="pl-PL" sz="2000" b="1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[(a,v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(b,u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 * (c,w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)]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=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natomiast wszystkie pozostałe termy proste są puste, tzn. odpowiadają im zbiory puste. 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357298"/>
            <a:ext cx="18573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pl-PL" sz="2000" b="1" dirty="0" smtClean="0"/>
              <a:t>Przykład</a:t>
            </a:r>
          </a:p>
          <a:p>
            <a:r>
              <a:rPr lang="pl-PL" sz="2000" dirty="0" smtClean="0"/>
              <a:t>System informacyjny gdzie obiektami są ludzie a atrybutami ich nazwiska, imiona, itd.</a:t>
            </a:r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endParaRPr lang="pl-PL" sz="2000" b="1" dirty="0" smtClean="0"/>
          </a:p>
          <a:p>
            <a:r>
              <a:rPr lang="pl-PL" sz="2000" b="1" dirty="0" smtClean="0"/>
              <a:t>Deskryptor – </a:t>
            </a:r>
            <a:r>
              <a:rPr lang="pl-PL" sz="2000" dirty="0" smtClean="0"/>
              <a:t>para</a:t>
            </a:r>
            <a:r>
              <a:rPr lang="pl-PL" sz="2000" b="1" dirty="0" smtClean="0"/>
              <a:t> (</a:t>
            </a:r>
            <a:r>
              <a:rPr lang="pl-PL" sz="2000" b="1" dirty="0" err="1" smtClean="0"/>
              <a:t>a,v</a:t>
            </a:r>
            <a:r>
              <a:rPr lang="pl-PL" sz="2000" dirty="0" smtClean="0"/>
              <a:t>), gdzie </a:t>
            </a:r>
            <a:r>
              <a:rPr lang="pl-PL" sz="2000" b="1" dirty="0" smtClean="0"/>
              <a:t>a – </a:t>
            </a:r>
            <a:r>
              <a:rPr lang="pl-PL" sz="2000" dirty="0" smtClean="0"/>
              <a:t>atrybut</a:t>
            </a:r>
            <a:r>
              <a:rPr lang="pl-PL" sz="2000" b="1" dirty="0" smtClean="0"/>
              <a:t>, v ∈ </a:t>
            </a:r>
            <a:r>
              <a:rPr lang="pl-PL" sz="2000" b="1" dirty="0" err="1" smtClean="0"/>
              <a:t>V</a:t>
            </a:r>
            <a:r>
              <a:rPr lang="pl-PL" sz="2000" b="1" baseline="-25000" dirty="0" err="1" smtClean="0"/>
              <a:t>a</a:t>
            </a:r>
            <a:r>
              <a:rPr lang="pl-PL" sz="2000" b="1" dirty="0" smtClean="0"/>
              <a:t> </a:t>
            </a:r>
            <a:r>
              <a:rPr lang="pl-PL" sz="2000" dirty="0" smtClean="0"/>
              <a:t>wartość atrybutu </a:t>
            </a:r>
            <a:r>
              <a:rPr lang="pl-PL" sz="2000" b="1" dirty="0" smtClean="0"/>
              <a:t>a </a:t>
            </a:r>
            <a:r>
              <a:rPr lang="pl-PL" sz="2000" dirty="0" smtClean="0"/>
              <a:t>należąca do</a:t>
            </a:r>
          </a:p>
          <a:p>
            <a:r>
              <a:rPr lang="pl-PL" sz="2000" dirty="0" smtClean="0"/>
              <a:t>jego dziedziny.</a:t>
            </a:r>
          </a:p>
          <a:p>
            <a:r>
              <a:rPr lang="pl-PL" sz="2000" b="1" dirty="0" smtClean="0"/>
              <a:t>Przykład: </a:t>
            </a:r>
            <a:r>
              <a:rPr lang="pl-PL" sz="2000" b="1" i="1" dirty="0" smtClean="0"/>
              <a:t>(NAZWISKO, Kowalski), (KOLOR OCZY, niebieski), itp.</a:t>
            </a:r>
          </a:p>
          <a:p>
            <a:endParaRPr lang="pl-PL" sz="2000" b="1" dirty="0" smtClean="0"/>
          </a:p>
          <a:p>
            <a:r>
              <a:rPr lang="pl-PL" sz="2000" b="1" dirty="0" smtClean="0"/>
              <a:t>Informacja </a:t>
            </a:r>
            <a:r>
              <a:rPr lang="pl-PL" sz="2000" dirty="0" smtClean="0"/>
              <a:t>o obiekcie </a:t>
            </a:r>
            <a:r>
              <a:rPr lang="pl-PL" sz="2000" b="1" dirty="0" smtClean="0"/>
              <a:t>x </a:t>
            </a:r>
            <a:r>
              <a:rPr lang="pl-PL" sz="2000" dirty="0" smtClean="0"/>
              <a:t>w systemie </a:t>
            </a:r>
            <a:r>
              <a:rPr lang="pl-PL" sz="2000" b="1" dirty="0" smtClean="0"/>
              <a:t>S </a:t>
            </a:r>
            <a:r>
              <a:rPr lang="pl-PL" sz="2000" dirty="0" smtClean="0"/>
              <a:t>(równoważnie: dane o obiekcie) </a:t>
            </a:r>
            <a:r>
              <a:rPr lang="pl-PL" sz="2000" b="1" dirty="0" err="1" smtClean="0"/>
              <a:t>g</a:t>
            </a:r>
            <a:r>
              <a:rPr lang="pl-PL" sz="2000" b="1" baseline="-25000" dirty="0" err="1" smtClean="0"/>
              <a:t>x</a:t>
            </a:r>
            <a:r>
              <a:rPr lang="pl-PL" sz="2000" b="1" dirty="0" smtClean="0"/>
              <a:t>(a) = g(</a:t>
            </a:r>
            <a:r>
              <a:rPr lang="pl-PL" sz="2000" b="1" dirty="0" err="1" smtClean="0"/>
              <a:t>x,a</a:t>
            </a:r>
            <a:r>
              <a:rPr lang="pl-PL" sz="2000" b="1" dirty="0" smtClean="0"/>
              <a:t>).</a:t>
            </a:r>
          </a:p>
          <a:p>
            <a:r>
              <a:rPr lang="pl-PL" sz="2000" dirty="0" smtClean="0"/>
              <a:t>Informacją o obiekcie w danym systemie </a:t>
            </a:r>
            <a:r>
              <a:rPr lang="pl-PL" sz="2000" b="1" dirty="0" smtClean="0"/>
              <a:t>S</a:t>
            </a:r>
            <a:r>
              <a:rPr lang="pl-PL" sz="2000" i="1" dirty="0" smtClean="0"/>
              <a:t> </a:t>
            </a:r>
            <a:r>
              <a:rPr lang="pl-PL" sz="2000" dirty="0" smtClean="0"/>
              <a:t>jest zbiór wartości wszystkich atrybutów obiektu w danym systemie.</a:t>
            </a:r>
          </a:p>
          <a:p>
            <a:endParaRPr lang="pl-PL" sz="2000" b="1" dirty="0" smtClean="0"/>
          </a:p>
          <a:p>
            <a:endParaRPr lang="pl-PL" sz="2000" b="1" dirty="0" smtClean="0"/>
          </a:p>
          <a:p>
            <a:r>
              <a:rPr lang="pl-PL" sz="2000" b="1" dirty="0" smtClean="0"/>
              <a:t>Opisem obiektu x </a:t>
            </a:r>
            <a:r>
              <a:rPr lang="pl-PL" sz="2000" dirty="0" smtClean="0"/>
              <a:t>w systemie </a:t>
            </a:r>
            <a:r>
              <a:rPr lang="pl-PL" sz="2000" b="1" dirty="0" smtClean="0"/>
              <a:t>S </a:t>
            </a:r>
            <a:r>
              <a:rPr lang="pl-PL" sz="2000" dirty="0" smtClean="0"/>
              <a:t>nazywamy zbiór deskryptorów wyznaczany przez informacje o obiekcie </a:t>
            </a:r>
            <a:r>
              <a:rPr lang="pl-PL" sz="2000" b="1" dirty="0" smtClean="0"/>
              <a:t>x.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643050"/>
            <a:ext cx="6858048" cy="154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5500702"/>
            <a:ext cx="6072230" cy="58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42844" y="857232"/>
            <a:ext cx="90011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A zatem:</a:t>
            </a:r>
          </a:p>
          <a:p>
            <a:r>
              <a:rPr lang="pl-PL" sz="2000" b="1" dirty="0" err="1" smtClean="0">
                <a:latin typeface="Arial" pitchFamily="34" charset="0"/>
                <a:cs typeface="Arial" pitchFamily="34" charset="0"/>
                <a:sym typeface="Symbol"/>
              </a:rPr>
              <a:t></a:t>
            </a:r>
            <a:r>
              <a:rPr lang="pl-PL" sz="2000" b="1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=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,x­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,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tzn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. t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= 1.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Minimalna postać normalna termu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ze względu ma system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– postać ,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 w której nie występują termy puste.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Uwaga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271463" lvl="0" indent="-271463">
              <a:buFont typeface="Arial" pitchFamily="34" charset="0"/>
              <a:buChar char="•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Postać normalna mówi, że odpowiedź na dowolne pytanie jest zawsze sumą teoriomnogościową pewnych zbiorów elementarnych.</a:t>
            </a:r>
          </a:p>
          <a:p>
            <a:pPr marL="271463" lvl="0" indent="-271463">
              <a:buFont typeface="Arial" pitchFamily="34" charset="0"/>
              <a:buChar char="•"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271463" lvl="0" indent="-271463">
              <a:buFont typeface="Arial" pitchFamily="34" charset="0"/>
              <a:buChar char="•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Wprowadzając pytanie w postaci normalnej, można łatwo znaleźć odpowiadające każdemu termowi prostemu zbiory elementarne i w ten sposób otrzymać odpowiedź na zadane pytanie. </a:t>
            </a:r>
          </a:p>
          <a:p>
            <a:endParaRPr lang="pl-PL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Dokładność i efektywność języka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42844" y="857232"/>
            <a:ext cx="90011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Intuicyjnie – język dokładniejszy pozwala otrzymać więcej odpowiedzi niż język mniej dokładny.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Im więcej w systemie jest zbiorów elementarnych, tym więcej dostępnych jest zbiorów opisywanych w tym systemie. W konsekwencji, w systemie dokładniejszym istnieje więcej odpowiedzi niż w systemie mniej dokładnym.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Dokładność języka 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języka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zapytań) odnosi się do związanego z nim systemu informacyjnego.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Dokładność systemu informacyjnego: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gdzie:</a:t>
            </a:r>
          </a:p>
          <a:p>
            <a:pPr marL="174625"/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– liczba bloków elementarnych w systemie,</a:t>
            </a:r>
          </a:p>
          <a:p>
            <a:pPr marL="174625"/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– zbiór wszystkich obiektów w systemie informacyjnym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174625"/>
            <a:endParaRPr lang="pl-PL" sz="20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oznacza stosunek liczby wszystkich podzbiorów opisywanych w systemie do liczby wszystkich możliwych podzbiorów zbioru obiektów w systemie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4000504"/>
            <a:ext cx="3553264" cy="785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42844" y="857232"/>
            <a:ext cx="900115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W systemie informacyjnym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istnieją trzy zbiory elementarne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,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, {x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Można więc skonstruować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i="1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= 8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zbiorów opisywanych, tzn. możliwych jest w systemie tylko 8 różnych odpowiedzi:</a:t>
            </a:r>
          </a:p>
          <a:p>
            <a:pPr marL="358775"/>
            <a:r>
              <a:rPr lang="pl-PL" sz="1600" b="1" dirty="0" smtClean="0">
                <a:latin typeface="Arial" pitchFamily="34" charset="0"/>
                <a:cs typeface="Arial" pitchFamily="34" charset="0"/>
                <a:sym typeface="Symbol"/>
              </a:rPr>
              <a:t>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marL="358775"/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{x­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marL="358775"/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 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marL="358775"/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 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marL="358775"/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{x­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marL="358775"/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{x­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marL="358775"/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{x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 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  <a:p>
            <a:pPr marL="358775"/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{x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,x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{x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, 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, x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 {x­</a:t>
            </a:r>
            <a:r>
              <a:rPr lang="pl-PL" sz="1600" b="1" i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pl-PL" sz="1600" b="1" i="1" dirty="0" smtClean="0">
                <a:latin typeface="Arial" pitchFamily="34" charset="0"/>
                <a:cs typeface="Arial" pitchFamily="34" charset="0"/>
              </a:rPr>
              <a:t>}</a:t>
            </a:r>
            <a:endParaRPr lang="pl-PL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00174"/>
            <a:ext cx="18573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3428992" y="5286388"/>
            <a:ext cx="392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Natomiast wszystkich podzbiorów zbioru obiektów systemu jest </a:t>
            </a:r>
            <a:r>
              <a:rPr lang="pl-PL" sz="1600" b="1" i="1" dirty="0" smtClean="0"/>
              <a:t>2</a:t>
            </a:r>
            <a:r>
              <a:rPr lang="pl-PL" sz="1600" b="1" i="1" baseline="30000" dirty="0" smtClean="0"/>
              <a:t>6</a:t>
            </a:r>
            <a:r>
              <a:rPr lang="pl-PL" sz="1600" b="1" i="1" dirty="0" smtClean="0"/>
              <a:t> = 64</a:t>
            </a:r>
            <a:endParaRPr lang="pl-PL" sz="1600" dirty="0" smtClean="0"/>
          </a:p>
          <a:p>
            <a:r>
              <a:rPr lang="en-US" sz="1600" dirty="0" smtClean="0"/>
              <a:t> </a:t>
            </a:r>
            <a:endParaRPr lang="pl-PL" sz="1600" dirty="0" smtClean="0"/>
          </a:p>
          <a:p>
            <a:r>
              <a:rPr lang="pl-PL" sz="1600" dirty="0" smtClean="0"/>
              <a:t>Tak więc dokładność systemu wynosi: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5140" y="6000768"/>
            <a:ext cx="1104900" cy="42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42844" y="857232"/>
            <a:ext cx="90011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Uwaga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Najdokładniejszy jest system selektywny jego dokładność wynosi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  <a:sym typeface="Symbol"/>
              </a:rPr>
              <a:t></a:t>
            </a:r>
            <a:r>
              <a:rPr lang="pl-PL" sz="2000" b="1" i="1" baseline="-25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=  1.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Efektywność języka charakteryzuje stopień jego wykorzystania do zadawania pytań. Wynika to z faktu, że wiele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termów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prostych języka w danym systemie jest pustych.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Efektywność języka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w systemie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S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gdzie: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– liczba zbiorów elementarnych systemie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,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oznacza stosunek liczby wszystkich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termów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prostych systemie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 do liczby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termów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prostych niepustych.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Efektywność języka systemu zupełnego wynosi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Uwaga: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Każdy selektywny język ma największą dokładność, każdy system zupełny – największą efektywności.</a:t>
            </a:r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3071810"/>
            <a:ext cx="2340735" cy="714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221185" name="Rectangle 1"/>
          <p:cNvSpPr>
            <a:spLocks noChangeArrowheads="1"/>
          </p:cNvSpPr>
          <p:nvPr/>
        </p:nvSpPr>
        <p:spPr bwMode="auto">
          <a:xfrm>
            <a:off x="0" y="-208667"/>
            <a:ext cx="914400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WŁASNOŚCI SYSTEMÓW INFORMACYJNYCH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Oprócz pojęcia informacji o obiekcie systemu skorzystajmy z pojęcia informacji w systemie.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Informacja w systemie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każda funkcja 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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 argumentach w zbiorze atrybutów A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kumimoji="0" lang="pl-PL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oraz o wartościach należących do V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 taka że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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(a)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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pl-PL" sz="16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Wszystkich możliwych (różnych) informacji w systemie jest  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card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(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</a:t>
            </a:r>
            <a:r>
              <a:rPr kumimoji="0" lang="pl-PL" sz="16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		</a:t>
            </a:r>
            <a:r>
              <a:rPr lang="pl-PL" sz="16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                  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a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1916832"/>
            <a:ext cx="914400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Jeżeli w systemie   występują trzy atrybuty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a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a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oraz atrybut</a:t>
            </a:r>
            <a:r>
              <a:rPr kumimoji="0" lang="pl-PL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może przyjmować dwie wartości, atrybut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trzy wartości, atrybut 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również trzy wartości, to system taki ma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2* 3*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18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różnych informacji.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Informacją w systemie mogą być np. opisy: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,v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(a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,v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(a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,v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,u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(a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,u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(a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,u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,w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(a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,w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(a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,w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431032" y="4149080"/>
            <a:ext cx="8712968" cy="124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Każda informacja dotyczy tylko jednego obiektu – systemy telefoniczne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Danemu opisowi odpowiada kilka obiektów – systemy biblioteczne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Danej informacji nie odpowiada żaden obiekt w systemie- informacja pusta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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</a:t>
            </a:r>
            <a:endParaRPr kumimoji="0" lang="pl-PL" sz="1600" b="0" i="0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1" u="none" strike="noStrike" cap="none" normalizeH="0" baseline="-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0" y="5334506"/>
            <a:ext cx="91440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 informacyjny zupełny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kompletny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– gdy każda informacja jest nie pusta.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 informacyjny selektywny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gdy każdej informacji odpowiada co najwyżej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jeden obiekt.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Przykład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 informacji telefonicznej jest selektywny, natomiast system informacji bibliotecznej (czy patentowej) jest na ogół nieselektywny.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222209" name="Rectangle 1"/>
          <p:cNvSpPr>
            <a:spLocks noChangeArrowheads="1"/>
          </p:cNvSpPr>
          <p:nvPr/>
        </p:nvSpPr>
        <p:spPr bwMode="auto">
          <a:xfrm>
            <a:off x="0" y="48877"/>
            <a:ext cx="91440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Niech system informacyjny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 = (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X,A,V,g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 którym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= {x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x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 = {a, b , c}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n-US" sz="16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{p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p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n-US" sz="16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{q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q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q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=3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en-US" sz="16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{r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r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r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Funkcja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jest określona za pomocą tablicy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35696" y="2708920"/>
          <a:ext cx="5280248" cy="1753345"/>
        </p:xfrm>
        <a:graphic>
          <a:graphicData uri="http://schemas.openxmlformats.org/drawingml/2006/table">
            <a:tbl>
              <a:tblPr/>
              <a:tblGrid>
                <a:gridCol w="132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</a:rPr>
                        <a:t>X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a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b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c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x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p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q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r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x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p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</a:rPr>
                        <a:t>q</a:t>
                      </a:r>
                      <a:r>
                        <a:rPr lang="en-US" sz="1200" b="1" baseline="-25000" dirty="0">
                          <a:latin typeface="Arial"/>
                          <a:ea typeface="Times New Roman"/>
                        </a:rPr>
                        <a:t>3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r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x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3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p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q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r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x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4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</a:rPr>
                        <a:t>p</a:t>
                      </a:r>
                      <a:r>
                        <a:rPr lang="en-US" sz="1200" b="1" baseline="-25000">
                          <a:latin typeface="Arial"/>
                          <a:ea typeface="Times New Roman"/>
                        </a:rPr>
                        <a:t>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1200" b="1">
                          <a:latin typeface="Arial"/>
                          <a:ea typeface="Times New Roman"/>
                        </a:rPr>
                        <a:t>q</a:t>
                      </a:r>
                      <a:r>
                        <a:rPr lang="pl-PL" sz="1200" b="1" baseline="-25000">
                          <a:latin typeface="Arial"/>
                          <a:ea typeface="Times New Roman"/>
                        </a:rPr>
                        <a:t>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1200" b="1" dirty="0">
                          <a:latin typeface="Arial"/>
                          <a:ea typeface="Times New Roman"/>
                        </a:rPr>
                        <a:t>r</a:t>
                      </a:r>
                      <a:r>
                        <a:rPr lang="pl-PL" sz="1200" b="1" baseline="-25000" dirty="0">
                          <a:latin typeface="Arial"/>
                          <a:ea typeface="Times New Roman"/>
                        </a:rPr>
                        <a:t>3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0" y="501999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 ten nie jest ani selektywny ani kompletny. Obiekty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mają jednakową informację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 tym samym systemie oraz istnieją w nim informacje, którym nie odpowiadają żadne obiekty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 systemie, np.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(a,p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(b,q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(c,r</a:t>
            </a:r>
            <a:r>
              <a:rPr kumimoji="0" lang="en-US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224257" name="Rectangle 1"/>
          <p:cNvSpPr>
            <a:spLocks noChangeArrowheads="1"/>
          </p:cNvSpPr>
          <p:nvPr/>
        </p:nvSpPr>
        <p:spPr bwMode="auto">
          <a:xfrm>
            <a:off x="251520" y="14427"/>
            <a:ext cx="9144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Występują zatem następujące podziały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Atrybut 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dzieli zbiór 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na bloki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5 ,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Atrybut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dzieli zbiór 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na bloki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pSp>
        <p:nvGrpSpPr>
          <p:cNvPr id="224259" name="Group 3"/>
          <p:cNvGrpSpPr>
            <a:grpSpLocks/>
          </p:cNvGrpSpPr>
          <p:nvPr/>
        </p:nvGrpSpPr>
        <p:grpSpPr bwMode="auto">
          <a:xfrm>
            <a:off x="539552" y="4653136"/>
            <a:ext cx="4686300" cy="485775"/>
            <a:chOff x="1417" y="7897"/>
            <a:chExt cx="7380" cy="766"/>
          </a:xfrm>
        </p:grpSpPr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>
              <a:off x="1417" y="8257"/>
              <a:ext cx="16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24262" name="Line 6"/>
            <p:cNvSpPr>
              <a:spLocks noChangeShapeType="1"/>
            </p:cNvSpPr>
            <p:nvPr/>
          </p:nvSpPr>
          <p:spPr bwMode="auto">
            <a:xfrm>
              <a:off x="7177" y="8299"/>
              <a:ext cx="16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24261" name="Line 5"/>
            <p:cNvSpPr>
              <a:spLocks noChangeShapeType="1"/>
            </p:cNvSpPr>
            <p:nvPr/>
          </p:nvSpPr>
          <p:spPr bwMode="auto">
            <a:xfrm>
              <a:off x="5377" y="7897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24260" name="Line 4"/>
            <p:cNvSpPr>
              <a:spLocks noChangeShapeType="1"/>
            </p:cNvSpPr>
            <p:nvPr/>
          </p:nvSpPr>
          <p:spPr bwMode="auto">
            <a:xfrm>
              <a:off x="8437" y="7943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0" y="4441954"/>
            <a:ext cx="84604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	   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	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pl-PL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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</a:t>
            </a:r>
            <a:endParaRPr kumimoji="0" lang="pl-PL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		    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   x      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	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6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pl-PL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~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		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~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lang="pl-PL" sz="14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            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~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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~</a:t>
            </a:r>
            <a:r>
              <a:rPr kumimoji="0" lang="pl-PL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b</a:t>
            </a:r>
            <a:endParaRPr kumimoji="0" lang="pl-PL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Uwaga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Każdy system informacyjny wyznacza jednoznacznie pewien podział zbioru obiektów (a więc pewną ich klasyfikację) i odwrotnie, każda klasyfikacja obiektów oznacza pewien system informacyjny.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323528" y="1844824"/>
            <a:ext cx="20794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251520" y="2492896"/>
            <a:ext cx="9144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Podział odpowiadający iloczynowi podziałów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~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~</a:t>
            </a:r>
            <a:r>
              <a:rPr kumimoji="0" lang="pl-PL" sz="1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składa się z bloków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{x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{x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, x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{x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{x</a:t>
            </a:r>
            <a:r>
              <a:rPr kumimoji="0" lang="pl-PL" sz="16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225281" name="Rectangle 1"/>
          <p:cNvSpPr>
            <a:spLocks noChangeArrowheads="1"/>
          </p:cNvSpPr>
          <p:nvPr/>
        </p:nvSpPr>
        <p:spPr bwMode="auto">
          <a:xfrm>
            <a:off x="0" y="0"/>
            <a:ext cx="9144000" cy="66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2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JĘZYKI SYSTEMÓW INFORMACYJNYCH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 informacyjny – języki zapytań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dotyczące zbiorów obiektów –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mnogościowe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Np. Podaj wszystkie książki z dziedziny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wydane po roku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 języku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dotyczące związków miedzy obiektami –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relacyjne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Np. podaj wszystkich spadkobierców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dotyczące liczby elementów (zbiorów lub relacji) –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liczbowe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Np. Ile osób zna język angielski?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związane z koniecznością wykonania pewnych obliczeń –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numeryczne.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Np. Podać średnie wynagrodzenie pracowników działu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 roku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wymagające sprawdzenia zachodzenia pewnych warunków (relacji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pomiędzy obiektami) –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pytania logiczne.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Np. Czy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jest autorem książki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?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Język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jego konstrukcja może obejmować różne rodzaje pytań, może też dotyczyć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tylko jednego rodzaju pytań.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Rozważamy składnię języka na przykładzie pytań mnogościowych,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tzn. języka mnogościowego, którego odpowiedziami na pytania są pewne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zbiory obiektów systemu.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Pytania dotyczące zbiorów obiektów –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pytania mnogościowe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Np. Podaj wszystkie książki z dziedziny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X,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wydane po roku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w języku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Z.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Pytania dotyczące związków miedzy obiektami –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pytania relacyjne.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Np. podaj wszystkich spadkobierców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X.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Pytania dotyczące liczby elementów (zbiorów lub relacji) –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pytania liczbowe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Np. Ile osób zna język angielski?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Pytania związane z koniecznością wykonania pewnych obliczeń –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pytania numeryczne.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Np. Podać średnie wynagrodzenie pracowników działu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w roku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Pytania wymagające sprawdzenia zachodzenia pewnych warunków (relacji pomiędzy obiektami) –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pytania logiczne.</a:t>
            </a:r>
          </a:p>
          <a:p>
            <a:pPr algn="ctr"/>
            <a:r>
              <a:rPr lang="pl-PL" sz="2000" dirty="0" smtClean="0">
                <a:latin typeface="Arial" pitchFamily="34" charset="0"/>
                <a:cs typeface="Arial" pitchFamily="34" charset="0"/>
              </a:rPr>
              <a:t>Np. Czy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jest autorem książki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Język –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jego konstrukcja może obejmować różne rodzaje pytań, może też 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              dotyczyć tylko jednego rodzaju pytań.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Rozważamy składnię języka na przykładzie pytań mnogościowych, tzn. języka mnogościowego, którego odpowiedziami na pytania są pewne zbiory obiektów systemu.</a:t>
            </a:r>
          </a:p>
          <a:p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Składnię języka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determinują reguły, według których budowane są wyrażenia (termy) poprawne w tym języku.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Termy zbudowane są z symboli alfabetu, do którego należą:</a:t>
            </a:r>
          </a:p>
          <a:p>
            <a:pPr marL="355600" indent="-355600">
              <a:buFont typeface="+mj-lt"/>
              <a:buAutoNum type="arabicPeriod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deskryptory systemu, tj. pary symboli postaci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a,v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gdzie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a∈A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v∈V</a:t>
            </a:r>
            <a:r>
              <a:rPr lang="pl-PL" sz="2000" b="1" baseline="-250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;</a:t>
            </a:r>
          </a:p>
          <a:p>
            <a:pPr marL="355600" indent="-355600">
              <a:buFont typeface="+mj-lt"/>
              <a:buAutoNum type="arabicPeriod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stałe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0, 1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355600" indent="-355600">
              <a:buFont typeface="+mj-lt"/>
              <a:buAutoNum type="arabicPeriod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symbole operacji ~, * , + , -&gt; ,&lt;- -&gt; zwane odpowiednio: negacja, koniunkcją, alternatywą, implikacją i równoważnością. Symbole operacji można uważać za skróty spójników logicznych: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„nie” , „i” , „lub” , „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jeżeli…to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”, „wtedy i tylko wtedy”.</a:t>
            </a:r>
          </a:p>
          <a:p>
            <a:pPr marL="355600" indent="-355600"/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 marL="355600" indent="-355600" algn="ctr"/>
            <a:r>
              <a:rPr lang="pl-PL" sz="2000" b="1" dirty="0" smtClean="0">
                <a:latin typeface="Arial" pitchFamily="34" charset="0"/>
                <a:cs typeface="Arial" pitchFamily="34" charset="0"/>
              </a:rPr>
              <a:t>W języku tym nie ma zmiennych, a jedynie stałe oraz symbole operacji.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Języki systemów informacyjnych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Arial" pitchFamily="34" charset="0"/>
                <a:cs typeface="Arial" pitchFamily="34" charset="0"/>
              </a:rPr>
              <a:t>Wyrażeniami poprawnymi (termami języka L</a:t>
            </a:r>
            <a:r>
              <a:rPr lang="pl-PL" sz="2400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są zatem dowolne stałe i deskryptory połączone symbolami operacji, tzn.:</a:t>
            </a:r>
          </a:p>
          <a:p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stałe 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</a:rPr>
              <a:t>0 , 1 </a:t>
            </a:r>
            <a:r>
              <a:rPr lang="pl-PL" sz="2400" i="1" dirty="0" smtClean="0">
                <a:latin typeface="Arial" pitchFamily="34" charset="0"/>
                <a:cs typeface="Arial" pitchFamily="34" charset="0"/>
              </a:rPr>
              <a:t>są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termami</a:t>
            </a:r>
          </a:p>
          <a:p>
            <a:pPr marL="457200" indent="-457200">
              <a:buAutoNum type="arabicPeriod"/>
            </a:pP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400" dirty="0" smtClean="0">
                <a:latin typeface="Arial" pitchFamily="34" charset="0"/>
                <a:cs typeface="Arial" pitchFamily="34" charset="0"/>
              </a:rPr>
              <a:t>2. deskryptory systemu 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, tj. pary stałych (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a,v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a∈A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v∈V</a:t>
            </a:r>
            <a:r>
              <a:rPr lang="pl-PL" sz="2400" baseline="-250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są termami</a:t>
            </a:r>
          </a:p>
          <a:p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400" dirty="0" smtClean="0">
                <a:latin typeface="Arial" pitchFamily="34" charset="0"/>
                <a:cs typeface="Arial" pitchFamily="34" charset="0"/>
              </a:rPr>
              <a:t>3. jeżeli t ,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’ są termami, to również termami są</a:t>
            </a:r>
          </a:p>
          <a:p>
            <a:r>
              <a:rPr lang="pl-PL" sz="2400" b="1" dirty="0" smtClean="0">
                <a:latin typeface="Arial" pitchFamily="34" charset="0"/>
                <a:cs typeface="Arial" pitchFamily="34" charset="0"/>
              </a:rPr>
              <a:t>~t , 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’ , t + 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’ , 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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 t’ , 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 * 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endParaRPr lang="pl-PL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4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 algn="ctr"/>
            <a:r>
              <a:rPr lang="pl-PL" sz="2400" dirty="0" smtClean="0">
                <a:latin typeface="Arial" pitchFamily="34" charset="0"/>
                <a:cs typeface="Arial" pitchFamily="34" charset="0"/>
              </a:rPr>
              <a:t>(NAZWISKO, Kowalski) inne oznaczeni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e</a:t>
            </a:r>
            <a:r>
              <a:rPr lang="pl-PL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NAZWISKO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= Ko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w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ls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ki)</a:t>
            </a:r>
          </a:p>
          <a:p>
            <a:pPr algn="ctr"/>
            <a:r>
              <a:rPr lang="pl-PL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PŁEĆ=mężczyzna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* (WIEK=17)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2987</Words>
  <Application>Microsoft Office PowerPoint</Application>
  <PresentationFormat>Pokaz na ekranie (4:3)</PresentationFormat>
  <Paragraphs>453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Motyw pakietu Office</vt:lpstr>
      <vt:lpstr>System informacyjny</vt:lpstr>
      <vt:lpstr>Języki systemów informacyjnych</vt:lpstr>
      <vt:lpstr>Prezentacja programu PowerPoint</vt:lpstr>
      <vt:lpstr>Prezentacja programu PowerPoint</vt:lpstr>
      <vt:lpstr>Prezentacja programu PowerPoint</vt:lpstr>
      <vt:lpstr>Prezentacja programu PowerPoint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Języki systemów informacyjnych</vt:lpstr>
      <vt:lpstr>Dokładność i efektywność języka</vt:lpstr>
      <vt:lpstr>Języki systemów informacyjnych</vt:lpstr>
      <vt:lpstr>Języki systemów informacyjnych</vt:lpstr>
    </vt:vector>
  </TitlesOfParts>
  <Company>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Teoretyczne Podstawy Informatyki (materiały multimedialne)</dc:title>
  <dc:creator>AAA</dc:creator>
  <cp:lastModifiedBy>Banaszak</cp:lastModifiedBy>
  <cp:revision>353</cp:revision>
  <dcterms:created xsi:type="dcterms:W3CDTF">2010-04-26T09:09:39Z</dcterms:created>
  <dcterms:modified xsi:type="dcterms:W3CDTF">2020-10-12T16:13:31Z</dcterms:modified>
</cp:coreProperties>
</file>