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20" d="100"/>
          <a:sy n="120" d="100"/>
        </p:scale>
        <p:origin x="15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68434-4E6B-40BB-86C3-417C9AD95F4D}"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9FF9FBC-D775-4A03-B9EE-89A02FFBFE02}">
      <dgm:prSet/>
      <dgm:spPr/>
      <dgm:t>
        <a:bodyPr/>
        <a:lstStyle/>
        <a:p>
          <a:r>
            <a:rPr lang="fr-FR" dirty="0"/>
            <a:t>Sport d’appui</a:t>
          </a:r>
          <a:endParaRPr lang="en-US" dirty="0"/>
        </a:p>
      </dgm:t>
    </dgm:pt>
    <dgm:pt modelId="{B141E199-A20E-4947-866C-2AA1AED5ABB2}" type="parTrans" cxnId="{B5643FE4-B35D-48A1-B736-4BB4DF3021CE}">
      <dgm:prSet/>
      <dgm:spPr/>
      <dgm:t>
        <a:bodyPr/>
        <a:lstStyle/>
        <a:p>
          <a:endParaRPr lang="en-US"/>
        </a:p>
      </dgm:t>
    </dgm:pt>
    <dgm:pt modelId="{68D1C059-FAA2-47DC-84AB-809EA883EC02}" type="sibTrans" cxnId="{B5643FE4-B35D-48A1-B736-4BB4DF3021CE}">
      <dgm:prSet/>
      <dgm:spPr/>
      <dgm:t>
        <a:bodyPr/>
        <a:lstStyle/>
        <a:p>
          <a:endParaRPr lang="en-US"/>
        </a:p>
      </dgm:t>
    </dgm:pt>
    <dgm:pt modelId="{4130003D-4243-490F-BB50-19D4922F27E8}">
      <dgm:prSet/>
      <dgm:spPr/>
      <dgm:t>
        <a:bodyPr/>
        <a:lstStyle/>
        <a:p>
          <a:r>
            <a:rPr lang="fr-FR" dirty="0"/>
            <a:t>Faire travailler la cheville</a:t>
          </a:r>
          <a:endParaRPr lang="en-US" dirty="0"/>
        </a:p>
      </dgm:t>
    </dgm:pt>
    <dgm:pt modelId="{0D557C78-7273-4FB2-8EA2-0718A00519DA}" type="parTrans" cxnId="{EC14149A-5DD9-44FE-83D3-5ED83C41C07B}">
      <dgm:prSet/>
      <dgm:spPr/>
      <dgm:t>
        <a:bodyPr/>
        <a:lstStyle/>
        <a:p>
          <a:endParaRPr lang="en-US"/>
        </a:p>
      </dgm:t>
    </dgm:pt>
    <dgm:pt modelId="{E2E36E5F-3525-433D-AE84-5BCF5A6C19F1}" type="sibTrans" cxnId="{EC14149A-5DD9-44FE-83D3-5ED83C41C07B}">
      <dgm:prSet/>
      <dgm:spPr/>
      <dgm:t>
        <a:bodyPr/>
        <a:lstStyle/>
        <a:p>
          <a:endParaRPr lang="en-US"/>
        </a:p>
      </dgm:t>
    </dgm:pt>
    <dgm:pt modelId="{9A69058F-02BA-4482-BFC9-8AE6614E77E7}">
      <dgm:prSet/>
      <dgm:spPr/>
      <dgm:t>
        <a:bodyPr/>
        <a:lstStyle/>
        <a:p>
          <a:r>
            <a:rPr lang="fr-FR"/>
            <a:t>Apprendre les bons gestes</a:t>
          </a:r>
          <a:endParaRPr lang="en-US"/>
        </a:p>
      </dgm:t>
    </dgm:pt>
    <dgm:pt modelId="{CD6F6F84-1FBF-43B9-AE73-EB868A4A0CA8}" type="parTrans" cxnId="{EA4C5199-2FE6-4272-A760-58FCF32DACA8}">
      <dgm:prSet/>
      <dgm:spPr/>
      <dgm:t>
        <a:bodyPr/>
        <a:lstStyle/>
        <a:p>
          <a:endParaRPr lang="en-US"/>
        </a:p>
      </dgm:t>
    </dgm:pt>
    <dgm:pt modelId="{E38F3AC7-E2A0-40AB-BBB6-67C53FC0A134}" type="sibTrans" cxnId="{EA4C5199-2FE6-4272-A760-58FCF32DACA8}">
      <dgm:prSet/>
      <dgm:spPr/>
      <dgm:t>
        <a:bodyPr/>
        <a:lstStyle/>
        <a:p>
          <a:endParaRPr lang="en-US"/>
        </a:p>
      </dgm:t>
    </dgm:pt>
    <dgm:pt modelId="{0D64D943-A1F9-428C-8A68-51D36DDBADC2}">
      <dgm:prSet/>
      <dgm:spPr/>
      <dgm:t>
        <a:bodyPr/>
        <a:lstStyle/>
        <a:p>
          <a:r>
            <a:rPr lang="fr-FR"/>
            <a:t>Maîtriser les pas chassés</a:t>
          </a:r>
          <a:endParaRPr lang="en-US"/>
        </a:p>
      </dgm:t>
    </dgm:pt>
    <dgm:pt modelId="{04F20436-01F8-4C7B-80E6-81ACF9D7622B}" type="parTrans" cxnId="{BCFEE599-AC48-4029-83F6-7C95A85F422C}">
      <dgm:prSet/>
      <dgm:spPr/>
      <dgm:t>
        <a:bodyPr/>
        <a:lstStyle/>
        <a:p>
          <a:endParaRPr lang="en-US"/>
        </a:p>
      </dgm:t>
    </dgm:pt>
    <dgm:pt modelId="{5074478C-6820-401D-92A7-67AE642CBD0C}" type="sibTrans" cxnId="{BCFEE599-AC48-4029-83F6-7C95A85F422C}">
      <dgm:prSet/>
      <dgm:spPr/>
      <dgm:t>
        <a:bodyPr/>
        <a:lstStyle/>
        <a:p>
          <a:endParaRPr lang="en-US"/>
        </a:p>
      </dgm:t>
    </dgm:pt>
    <dgm:pt modelId="{2F8652B1-9A01-4348-9F21-12F4B623CCF7}">
      <dgm:prSet/>
      <dgm:spPr/>
      <dgm:t>
        <a:bodyPr/>
        <a:lstStyle/>
        <a:p>
          <a:r>
            <a:rPr lang="fr-FR" dirty="0"/>
            <a:t>Savoir se repositionner</a:t>
          </a:r>
          <a:endParaRPr lang="en-US" dirty="0"/>
        </a:p>
      </dgm:t>
    </dgm:pt>
    <dgm:pt modelId="{A706ED80-D411-4BD1-993C-51BD23ED37CA}" type="parTrans" cxnId="{17FB30FF-717D-4B22-8661-CC716F221723}">
      <dgm:prSet/>
      <dgm:spPr/>
      <dgm:t>
        <a:bodyPr/>
        <a:lstStyle/>
        <a:p>
          <a:endParaRPr lang="fr-FR"/>
        </a:p>
      </dgm:t>
    </dgm:pt>
    <dgm:pt modelId="{09A37A5B-1509-4CCC-A756-20F0E23E56B7}" type="sibTrans" cxnId="{17FB30FF-717D-4B22-8661-CC716F221723}">
      <dgm:prSet/>
      <dgm:spPr/>
      <dgm:t>
        <a:bodyPr/>
        <a:lstStyle/>
        <a:p>
          <a:endParaRPr lang="fr-FR"/>
        </a:p>
      </dgm:t>
    </dgm:pt>
    <dgm:pt modelId="{19E38661-F5F9-427B-BA1E-8937309E9826}" type="pres">
      <dgm:prSet presAssocID="{AA668434-4E6B-40BB-86C3-417C9AD95F4D}" presName="Name0" presStyleCnt="0">
        <dgm:presLayoutVars>
          <dgm:dir/>
          <dgm:resizeHandles val="exact"/>
        </dgm:presLayoutVars>
      </dgm:prSet>
      <dgm:spPr/>
    </dgm:pt>
    <dgm:pt modelId="{F196480A-E56D-4AF7-9B9B-4A627548AC15}" type="pres">
      <dgm:prSet presAssocID="{09FF9FBC-D775-4A03-B9EE-89A02FFBFE02}" presName="node" presStyleLbl="node1" presStyleIdx="0" presStyleCnt="5">
        <dgm:presLayoutVars>
          <dgm:bulletEnabled val="1"/>
        </dgm:presLayoutVars>
      </dgm:prSet>
      <dgm:spPr/>
    </dgm:pt>
    <dgm:pt modelId="{C219975A-97CC-410C-83DE-3FC77016962D}" type="pres">
      <dgm:prSet presAssocID="{68D1C059-FAA2-47DC-84AB-809EA883EC02}" presName="sibTrans" presStyleLbl="sibTrans1D1" presStyleIdx="0" presStyleCnt="4"/>
      <dgm:spPr/>
    </dgm:pt>
    <dgm:pt modelId="{AE6FC38B-0009-4CA6-B7E8-601F726677AD}" type="pres">
      <dgm:prSet presAssocID="{68D1C059-FAA2-47DC-84AB-809EA883EC02}" presName="connectorText" presStyleLbl="sibTrans1D1" presStyleIdx="0" presStyleCnt="4"/>
      <dgm:spPr/>
    </dgm:pt>
    <dgm:pt modelId="{D2C67D66-DE7A-4DD8-96B2-BAB524C4CE26}" type="pres">
      <dgm:prSet presAssocID="{4130003D-4243-490F-BB50-19D4922F27E8}" presName="node" presStyleLbl="node1" presStyleIdx="1" presStyleCnt="5">
        <dgm:presLayoutVars>
          <dgm:bulletEnabled val="1"/>
        </dgm:presLayoutVars>
      </dgm:prSet>
      <dgm:spPr/>
    </dgm:pt>
    <dgm:pt modelId="{6A84E136-3217-4459-9C0A-486DE9626971}" type="pres">
      <dgm:prSet presAssocID="{E2E36E5F-3525-433D-AE84-5BCF5A6C19F1}" presName="sibTrans" presStyleLbl="sibTrans1D1" presStyleIdx="1" presStyleCnt="4"/>
      <dgm:spPr/>
    </dgm:pt>
    <dgm:pt modelId="{2C53298C-A5AE-42BD-B453-C61BAF1F8871}" type="pres">
      <dgm:prSet presAssocID="{E2E36E5F-3525-433D-AE84-5BCF5A6C19F1}" presName="connectorText" presStyleLbl="sibTrans1D1" presStyleIdx="1" presStyleCnt="4"/>
      <dgm:spPr/>
    </dgm:pt>
    <dgm:pt modelId="{B8BE224D-B6D0-4823-8E46-F3DF2DFD4620}" type="pres">
      <dgm:prSet presAssocID="{9A69058F-02BA-4482-BFC9-8AE6614E77E7}" presName="node" presStyleLbl="node1" presStyleIdx="2" presStyleCnt="5">
        <dgm:presLayoutVars>
          <dgm:bulletEnabled val="1"/>
        </dgm:presLayoutVars>
      </dgm:prSet>
      <dgm:spPr/>
    </dgm:pt>
    <dgm:pt modelId="{F6AF4F6C-0613-4E5F-B3EB-55BF19D7458B}" type="pres">
      <dgm:prSet presAssocID="{E38F3AC7-E2A0-40AB-BBB6-67C53FC0A134}" presName="sibTrans" presStyleLbl="sibTrans1D1" presStyleIdx="2" presStyleCnt="4"/>
      <dgm:spPr/>
    </dgm:pt>
    <dgm:pt modelId="{5CE4EC1F-307C-456C-BD8B-93747E5BC62A}" type="pres">
      <dgm:prSet presAssocID="{E38F3AC7-E2A0-40AB-BBB6-67C53FC0A134}" presName="connectorText" presStyleLbl="sibTrans1D1" presStyleIdx="2" presStyleCnt="4"/>
      <dgm:spPr/>
    </dgm:pt>
    <dgm:pt modelId="{8E158BAD-CF54-4E44-9C6A-19882F2047E6}" type="pres">
      <dgm:prSet presAssocID="{0D64D943-A1F9-428C-8A68-51D36DDBADC2}" presName="node" presStyleLbl="node1" presStyleIdx="3" presStyleCnt="5">
        <dgm:presLayoutVars>
          <dgm:bulletEnabled val="1"/>
        </dgm:presLayoutVars>
      </dgm:prSet>
      <dgm:spPr/>
    </dgm:pt>
    <dgm:pt modelId="{EB774CC5-F67C-4E2A-9BD8-F53FE70A2C31}" type="pres">
      <dgm:prSet presAssocID="{5074478C-6820-401D-92A7-67AE642CBD0C}" presName="sibTrans" presStyleLbl="sibTrans1D1" presStyleIdx="3" presStyleCnt="4"/>
      <dgm:spPr/>
    </dgm:pt>
    <dgm:pt modelId="{B33657F2-BC2B-4200-AE9E-677C14F3AA1E}" type="pres">
      <dgm:prSet presAssocID="{5074478C-6820-401D-92A7-67AE642CBD0C}" presName="connectorText" presStyleLbl="sibTrans1D1" presStyleIdx="3" presStyleCnt="4"/>
      <dgm:spPr/>
    </dgm:pt>
    <dgm:pt modelId="{EFE3A0FE-0B87-4256-A6B0-A389668552D7}" type="pres">
      <dgm:prSet presAssocID="{2F8652B1-9A01-4348-9F21-12F4B623CCF7}" presName="node" presStyleLbl="node1" presStyleIdx="4" presStyleCnt="5" custLinFactNeighborX="61070" custLinFactNeighborY="-11473">
        <dgm:presLayoutVars>
          <dgm:bulletEnabled val="1"/>
        </dgm:presLayoutVars>
      </dgm:prSet>
      <dgm:spPr/>
    </dgm:pt>
  </dgm:ptLst>
  <dgm:cxnLst>
    <dgm:cxn modelId="{E0F8F036-2EEA-465D-84B6-8A906BA18384}" type="presOf" srcId="{5074478C-6820-401D-92A7-67AE642CBD0C}" destId="{EB774CC5-F67C-4E2A-9BD8-F53FE70A2C31}" srcOrd="0" destOrd="0" presId="urn:microsoft.com/office/officeart/2016/7/layout/RepeatingBendingProcessNew"/>
    <dgm:cxn modelId="{73786A5B-A92D-4B40-88F0-0533711C160B}" type="presOf" srcId="{E38F3AC7-E2A0-40AB-BBB6-67C53FC0A134}" destId="{5CE4EC1F-307C-456C-BD8B-93747E5BC62A}" srcOrd="1" destOrd="0" presId="urn:microsoft.com/office/officeart/2016/7/layout/RepeatingBendingProcessNew"/>
    <dgm:cxn modelId="{530E5345-80B0-4A31-92D2-9C1C0DE8FCBC}" type="presOf" srcId="{5074478C-6820-401D-92A7-67AE642CBD0C}" destId="{B33657F2-BC2B-4200-AE9E-677C14F3AA1E}" srcOrd="1" destOrd="0" presId="urn:microsoft.com/office/officeart/2016/7/layout/RepeatingBendingProcessNew"/>
    <dgm:cxn modelId="{A55FFD6E-20F0-48CA-82B4-D94D6143DA96}" type="presOf" srcId="{E38F3AC7-E2A0-40AB-BBB6-67C53FC0A134}" destId="{F6AF4F6C-0613-4E5F-B3EB-55BF19D7458B}" srcOrd="0" destOrd="0" presId="urn:microsoft.com/office/officeart/2016/7/layout/RepeatingBendingProcessNew"/>
    <dgm:cxn modelId="{D4EC767C-5DB3-4AAC-AADD-5FB8CFE6059E}" type="presOf" srcId="{09FF9FBC-D775-4A03-B9EE-89A02FFBFE02}" destId="{F196480A-E56D-4AF7-9B9B-4A627548AC15}" srcOrd="0" destOrd="0" presId="urn:microsoft.com/office/officeart/2016/7/layout/RepeatingBendingProcessNew"/>
    <dgm:cxn modelId="{EA4C5199-2FE6-4272-A760-58FCF32DACA8}" srcId="{AA668434-4E6B-40BB-86C3-417C9AD95F4D}" destId="{9A69058F-02BA-4482-BFC9-8AE6614E77E7}" srcOrd="2" destOrd="0" parTransId="{CD6F6F84-1FBF-43B9-AE73-EB868A4A0CA8}" sibTransId="{E38F3AC7-E2A0-40AB-BBB6-67C53FC0A134}"/>
    <dgm:cxn modelId="{BCFEE599-AC48-4029-83F6-7C95A85F422C}" srcId="{AA668434-4E6B-40BB-86C3-417C9AD95F4D}" destId="{0D64D943-A1F9-428C-8A68-51D36DDBADC2}" srcOrd="3" destOrd="0" parTransId="{04F20436-01F8-4C7B-80E6-81ACF9D7622B}" sibTransId="{5074478C-6820-401D-92A7-67AE642CBD0C}"/>
    <dgm:cxn modelId="{EC14149A-5DD9-44FE-83D3-5ED83C41C07B}" srcId="{AA668434-4E6B-40BB-86C3-417C9AD95F4D}" destId="{4130003D-4243-490F-BB50-19D4922F27E8}" srcOrd="1" destOrd="0" parTransId="{0D557C78-7273-4FB2-8EA2-0718A00519DA}" sibTransId="{E2E36E5F-3525-433D-AE84-5BCF5A6C19F1}"/>
    <dgm:cxn modelId="{4676329A-5FBA-4206-86A7-AF9F1D5B357A}" type="presOf" srcId="{E2E36E5F-3525-433D-AE84-5BCF5A6C19F1}" destId="{2C53298C-A5AE-42BD-B453-C61BAF1F8871}" srcOrd="1" destOrd="0" presId="urn:microsoft.com/office/officeart/2016/7/layout/RepeatingBendingProcessNew"/>
    <dgm:cxn modelId="{46C9449D-4F66-4393-B3CA-CC4239757920}" type="presOf" srcId="{68D1C059-FAA2-47DC-84AB-809EA883EC02}" destId="{AE6FC38B-0009-4CA6-B7E8-601F726677AD}" srcOrd="1" destOrd="0" presId="urn:microsoft.com/office/officeart/2016/7/layout/RepeatingBendingProcessNew"/>
    <dgm:cxn modelId="{F17B4F9F-0900-4272-BFED-E9E71208640C}" type="presOf" srcId="{E2E36E5F-3525-433D-AE84-5BCF5A6C19F1}" destId="{6A84E136-3217-4459-9C0A-486DE9626971}" srcOrd="0" destOrd="0" presId="urn:microsoft.com/office/officeart/2016/7/layout/RepeatingBendingProcessNew"/>
    <dgm:cxn modelId="{5F32A3A8-8869-44C2-8320-EAE95EF6D4D8}" type="presOf" srcId="{0D64D943-A1F9-428C-8A68-51D36DDBADC2}" destId="{8E158BAD-CF54-4E44-9C6A-19882F2047E6}" srcOrd="0" destOrd="0" presId="urn:microsoft.com/office/officeart/2016/7/layout/RepeatingBendingProcessNew"/>
    <dgm:cxn modelId="{BDDB47B1-F50F-48A2-8E96-79D4ADEFAC0F}" type="presOf" srcId="{AA668434-4E6B-40BB-86C3-417C9AD95F4D}" destId="{19E38661-F5F9-427B-BA1E-8937309E9826}" srcOrd="0" destOrd="0" presId="urn:microsoft.com/office/officeart/2016/7/layout/RepeatingBendingProcessNew"/>
    <dgm:cxn modelId="{4C1E96BD-8D19-477D-ABE8-7A41A5A9E0C5}" type="presOf" srcId="{4130003D-4243-490F-BB50-19D4922F27E8}" destId="{D2C67D66-DE7A-4DD8-96B2-BAB524C4CE26}" srcOrd="0" destOrd="0" presId="urn:microsoft.com/office/officeart/2016/7/layout/RepeatingBendingProcessNew"/>
    <dgm:cxn modelId="{61273AC2-669B-4E69-A4F9-5ED5E10E46D1}" type="presOf" srcId="{9A69058F-02BA-4482-BFC9-8AE6614E77E7}" destId="{B8BE224D-B6D0-4823-8E46-F3DF2DFD4620}" srcOrd="0" destOrd="0" presId="urn:microsoft.com/office/officeart/2016/7/layout/RepeatingBendingProcessNew"/>
    <dgm:cxn modelId="{F092C3E2-7346-4C71-A0E1-4925A6CD85FB}" type="presOf" srcId="{68D1C059-FAA2-47DC-84AB-809EA883EC02}" destId="{C219975A-97CC-410C-83DE-3FC77016962D}" srcOrd="0" destOrd="0" presId="urn:microsoft.com/office/officeart/2016/7/layout/RepeatingBendingProcessNew"/>
    <dgm:cxn modelId="{02D329E3-FEF7-4980-B283-10AD35783814}" type="presOf" srcId="{2F8652B1-9A01-4348-9F21-12F4B623CCF7}" destId="{EFE3A0FE-0B87-4256-A6B0-A389668552D7}" srcOrd="0" destOrd="0" presId="urn:microsoft.com/office/officeart/2016/7/layout/RepeatingBendingProcessNew"/>
    <dgm:cxn modelId="{B5643FE4-B35D-48A1-B736-4BB4DF3021CE}" srcId="{AA668434-4E6B-40BB-86C3-417C9AD95F4D}" destId="{09FF9FBC-D775-4A03-B9EE-89A02FFBFE02}" srcOrd="0" destOrd="0" parTransId="{B141E199-A20E-4947-866C-2AA1AED5ABB2}" sibTransId="{68D1C059-FAA2-47DC-84AB-809EA883EC02}"/>
    <dgm:cxn modelId="{17FB30FF-717D-4B22-8661-CC716F221723}" srcId="{AA668434-4E6B-40BB-86C3-417C9AD95F4D}" destId="{2F8652B1-9A01-4348-9F21-12F4B623CCF7}" srcOrd="4" destOrd="0" parTransId="{A706ED80-D411-4BD1-993C-51BD23ED37CA}" sibTransId="{09A37A5B-1509-4CCC-A756-20F0E23E56B7}"/>
    <dgm:cxn modelId="{6C12AE80-A941-407A-B84D-7A96608B7AC9}" type="presParOf" srcId="{19E38661-F5F9-427B-BA1E-8937309E9826}" destId="{F196480A-E56D-4AF7-9B9B-4A627548AC15}" srcOrd="0" destOrd="0" presId="urn:microsoft.com/office/officeart/2016/7/layout/RepeatingBendingProcessNew"/>
    <dgm:cxn modelId="{75269B7B-5909-470E-9146-FBA9B6CC3989}" type="presParOf" srcId="{19E38661-F5F9-427B-BA1E-8937309E9826}" destId="{C219975A-97CC-410C-83DE-3FC77016962D}" srcOrd="1" destOrd="0" presId="urn:microsoft.com/office/officeart/2016/7/layout/RepeatingBendingProcessNew"/>
    <dgm:cxn modelId="{F72399B7-964A-4E44-914C-B78E8DB124F5}" type="presParOf" srcId="{C219975A-97CC-410C-83DE-3FC77016962D}" destId="{AE6FC38B-0009-4CA6-B7E8-601F726677AD}" srcOrd="0" destOrd="0" presId="urn:microsoft.com/office/officeart/2016/7/layout/RepeatingBendingProcessNew"/>
    <dgm:cxn modelId="{B6986151-55AC-44F9-BE48-21BFED07AF64}" type="presParOf" srcId="{19E38661-F5F9-427B-BA1E-8937309E9826}" destId="{D2C67D66-DE7A-4DD8-96B2-BAB524C4CE26}" srcOrd="2" destOrd="0" presId="urn:microsoft.com/office/officeart/2016/7/layout/RepeatingBendingProcessNew"/>
    <dgm:cxn modelId="{961054F6-E77F-40F5-8797-FF80150CAEAD}" type="presParOf" srcId="{19E38661-F5F9-427B-BA1E-8937309E9826}" destId="{6A84E136-3217-4459-9C0A-486DE9626971}" srcOrd="3" destOrd="0" presId="urn:microsoft.com/office/officeart/2016/7/layout/RepeatingBendingProcessNew"/>
    <dgm:cxn modelId="{281A9E83-1F2E-41A3-ABF5-180DA877F1EB}" type="presParOf" srcId="{6A84E136-3217-4459-9C0A-486DE9626971}" destId="{2C53298C-A5AE-42BD-B453-C61BAF1F8871}" srcOrd="0" destOrd="0" presId="urn:microsoft.com/office/officeart/2016/7/layout/RepeatingBendingProcessNew"/>
    <dgm:cxn modelId="{43367588-D7BB-4058-BA10-96022E7D2ABD}" type="presParOf" srcId="{19E38661-F5F9-427B-BA1E-8937309E9826}" destId="{B8BE224D-B6D0-4823-8E46-F3DF2DFD4620}" srcOrd="4" destOrd="0" presId="urn:microsoft.com/office/officeart/2016/7/layout/RepeatingBendingProcessNew"/>
    <dgm:cxn modelId="{A44A59F6-3F18-4DB1-A029-347B49797D2C}" type="presParOf" srcId="{19E38661-F5F9-427B-BA1E-8937309E9826}" destId="{F6AF4F6C-0613-4E5F-B3EB-55BF19D7458B}" srcOrd="5" destOrd="0" presId="urn:microsoft.com/office/officeart/2016/7/layout/RepeatingBendingProcessNew"/>
    <dgm:cxn modelId="{C4FA9713-732C-44C9-B7BD-44440B75156A}" type="presParOf" srcId="{F6AF4F6C-0613-4E5F-B3EB-55BF19D7458B}" destId="{5CE4EC1F-307C-456C-BD8B-93747E5BC62A}" srcOrd="0" destOrd="0" presId="urn:microsoft.com/office/officeart/2016/7/layout/RepeatingBendingProcessNew"/>
    <dgm:cxn modelId="{0D83669B-0FE6-4DBB-9BA9-93552F407EB7}" type="presParOf" srcId="{19E38661-F5F9-427B-BA1E-8937309E9826}" destId="{8E158BAD-CF54-4E44-9C6A-19882F2047E6}" srcOrd="6" destOrd="0" presId="urn:microsoft.com/office/officeart/2016/7/layout/RepeatingBendingProcessNew"/>
    <dgm:cxn modelId="{0E3A9D58-E832-4D51-B2DA-706D6CBF3638}" type="presParOf" srcId="{19E38661-F5F9-427B-BA1E-8937309E9826}" destId="{EB774CC5-F67C-4E2A-9BD8-F53FE70A2C31}" srcOrd="7" destOrd="0" presId="urn:microsoft.com/office/officeart/2016/7/layout/RepeatingBendingProcessNew"/>
    <dgm:cxn modelId="{1D4BAA73-909D-41E4-913F-FDA27046DD89}" type="presParOf" srcId="{EB774CC5-F67C-4E2A-9BD8-F53FE70A2C31}" destId="{B33657F2-BC2B-4200-AE9E-677C14F3AA1E}" srcOrd="0" destOrd="0" presId="urn:microsoft.com/office/officeart/2016/7/layout/RepeatingBendingProcessNew"/>
    <dgm:cxn modelId="{CC5F464A-0DB0-49DB-9F33-6E29EC22C6BD}" type="presParOf" srcId="{19E38661-F5F9-427B-BA1E-8937309E9826}" destId="{EFE3A0FE-0B87-4256-A6B0-A389668552D7}"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9975A-97CC-410C-83DE-3FC77016962D}">
      <dsp:nvSpPr>
        <dsp:cNvPr id="0" name=""/>
        <dsp:cNvSpPr/>
      </dsp:nvSpPr>
      <dsp:spPr>
        <a:xfrm>
          <a:off x="2408685" y="495369"/>
          <a:ext cx="383918" cy="91440"/>
        </a:xfrm>
        <a:custGeom>
          <a:avLst/>
          <a:gdLst/>
          <a:ahLst/>
          <a:cxnLst/>
          <a:rect l="0" t="0" r="0" b="0"/>
          <a:pathLst>
            <a:path>
              <a:moveTo>
                <a:pt x="0" y="45720"/>
              </a:moveTo>
              <a:lnTo>
                <a:pt x="3839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0282" y="539016"/>
        <a:ext cx="20725" cy="4145"/>
      </dsp:txXfrm>
    </dsp:sp>
    <dsp:sp modelId="{F196480A-E56D-4AF7-9B9B-4A627548AC15}">
      <dsp:nvSpPr>
        <dsp:cNvPr id="0" name=""/>
        <dsp:cNvSpPr/>
      </dsp:nvSpPr>
      <dsp:spPr>
        <a:xfrm>
          <a:off x="608229" y="412"/>
          <a:ext cx="1802256" cy="108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12" tIns="92699" rIns="88312" bIns="92699" numCol="1" spcCol="1270" anchor="ctr" anchorCtr="0">
          <a:noAutofit/>
        </a:bodyPr>
        <a:lstStyle/>
        <a:p>
          <a:pPr marL="0" lvl="0" indent="0" algn="ctr" defTabSz="977900">
            <a:lnSpc>
              <a:spcPct val="90000"/>
            </a:lnSpc>
            <a:spcBef>
              <a:spcPct val="0"/>
            </a:spcBef>
            <a:spcAft>
              <a:spcPct val="35000"/>
            </a:spcAft>
            <a:buNone/>
          </a:pPr>
          <a:r>
            <a:rPr lang="fr-FR" sz="2200" kern="1200" dirty="0"/>
            <a:t>Sport d’appui</a:t>
          </a:r>
          <a:endParaRPr lang="en-US" sz="2200" kern="1200" dirty="0"/>
        </a:p>
      </dsp:txBody>
      <dsp:txXfrm>
        <a:off x="608229" y="412"/>
        <a:ext cx="1802256" cy="1081353"/>
      </dsp:txXfrm>
    </dsp:sp>
    <dsp:sp modelId="{6A84E136-3217-4459-9C0A-486DE9626971}">
      <dsp:nvSpPr>
        <dsp:cNvPr id="0" name=""/>
        <dsp:cNvSpPr/>
      </dsp:nvSpPr>
      <dsp:spPr>
        <a:xfrm>
          <a:off x="1509357" y="1079966"/>
          <a:ext cx="2216774" cy="383918"/>
        </a:xfrm>
        <a:custGeom>
          <a:avLst/>
          <a:gdLst/>
          <a:ahLst/>
          <a:cxnLst/>
          <a:rect l="0" t="0" r="0" b="0"/>
          <a:pathLst>
            <a:path>
              <a:moveTo>
                <a:pt x="2216774" y="0"/>
              </a:moveTo>
              <a:lnTo>
                <a:pt x="2216774" y="209059"/>
              </a:lnTo>
              <a:lnTo>
                <a:pt x="0" y="209059"/>
              </a:lnTo>
              <a:lnTo>
                <a:pt x="0" y="38391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1365" y="1269853"/>
        <a:ext cx="112759" cy="4145"/>
      </dsp:txXfrm>
    </dsp:sp>
    <dsp:sp modelId="{D2C67D66-DE7A-4DD8-96B2-BAB524C4CE26}">
      <dsp:nvSpPr>
        <dsp:cNvPr id="0" name=""/>
        <dsp:cNvSpPr/>
      </dsp:nvSpPr>
      <dsp:spPr>
        <a:xfrm>
          <a:off x="2825004" y="412"/>
          <a:ext cx="1802256" cy="108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12" tIns="92699" rIns="88312" bIns="92699" numCol="1" spcCol="1270" anchor="ctr" anchorCtr="0">
          <a:noAutofit/>
        </a:bodyPr>
        <a:lstStyle/>
        <a:p>
          <a:pPr marL="0" lvl="0" indent="0" algn="ctr" defTabSz="977900">
            <a:lnSpc>
              <a:spcPct val="90000"/>
            </a:lnSpc>
            <a:spcBef>
              <a:spcPct val="0"/>
            </a:spcBef>
            <a:spcAft>
              <a:spcPct val="35000"/>
            </a:spcAft>
            <a:buNone/>
          </a:pPr>
          <a:r>
            <a:rPr lang="fr-FR" sz="2200" kern="1200" dirty="0"/>
            <a:t>Faire travailler la cheville</a:t>
          </a:r>
          <a:endParaRPr lang="en-US" sz="2200" kern="1200" dirty="0"/>
        </a:p>
      </dsp:txBody>
      <dsp:txXfrm>
        <a:off x="2825004" y="412"/>
        <a:ext cx="1802256" cy="1081353"/>
      </dsp:txXfrm>
    </dsp:sp>
    <dsp:sp modelId="{F6AF4F6C-0613-4E5F-B3EB-55BF19D7458B}">
      <dsp:nvSpPr>
        <dsp:cNvPr id="0" name=""/>
        <dsp:cNvSpPr/>
      </dsp:nvSpPr>
      <dsp:spPr>
        <a:xfrm>
          <a:off x="2408685" y="1991242"/>
          <a:ext cx="383918" cy="91440"/>
        </a:xfrm>
        <a:custGeom>
          <a:avLst/>
          <a:gdLst/>
          <a:ahLst/>
          <a:cxnLst/>
          <a:rect l="0" t="0" r="0" b="0"/>
          <a:pathLst>
            <a:path>
              <a:moveTo>
                <a:pt x="0" y="45720"/>
              </a:moveTo>
              <a:lnTo>
                <a:pt x="3839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0282" y="2034889"/>
        <a:ext cx="20725" cy="4145"/>
      </dsp:txXfrm>
    </dsp:sp>
    <dsp:sp modelId="{B8BE224D-B6D0-4823-8E46-F3DF2DFD4620}">
      <dsp:nvSpPr>
        <dsp:cNvPr id="0" name=""/>
        <dsp:cNvSpPr/>
      </dsp:nvSpPr>
      <dsp:spPr>
        <a:xfrm>
          <a:off x="608229" y="1496285"/>
          <a:ext cx="1802256" cy="108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12" tIns="92699" rIns="88312" bIns="92699" numCol="1" spcCol="1270" anchor="ctr" anchorCtr="0">
          <a:noAutofit/>
        </a:bodyPr>
        <a:lstStyle/>
        <a:p>
          <a:pPr marL="0" lvl="0" indent="0" algn="ctr" defTabSz="977900">
            <a:lnSpc>
              <a:spcPct val="90000"/>
            </a:lnSpc>
            <a:spcBef>
              <a:spcPct val="0"/>
            </a:spcBef>
            <a:spcAft>
              <a:spcPct val="35000"/>
            </a:spcAft>
            <a:buNone/>
          </a:pPr>
          <a:r>
            <a:rPr lang="fr-FR" sz="2200" kern="1200"/>
            <a:t>Apprendre les bons gestes</a:t>
          </a:r>
          <a:endParaRPr lang="en-US" sz="2200" kern="1200"/>
        </a:p>
      </dsp:txBody>
      <dsp:txXfrm>
        <a:off x="608229" y="1496285"/>
        <a:ext cx="1802256" cy="1081353"/>
      </dsp:txXfrm>
    </dsp:sp>
    <dsp:sp modelId="{EB774CC5-F67C-4E2A-9BD8-F53FE70A2C31}">
      <dsp:nvSpPr>
        <dsp:cNvPr id="0" name=""/>
        <dsp:cNvSpPr/>
      </dsp:nvSpPr>
      <dsp:spPr>
        <a:xfrm>
          <a:off x="2609995" y="2575838"/>
          <a:ext cx="1116137" cy="259855"/>
        </a:xfrm>
        <a:custGeom>
          <a:avLst/>
          <a:gdLst/>
          <a:ahLst/>
          <a:cxnLst/>
          <a:rect l="0" t="0" r="0" b="0"/>
          <a:pathLst>
            <a:path>
              <a:moveTo>
                <a:pt x="1116137" y="0"/>
              </a:moveTo>
              <a:lnTo>
                <a:pt x="1116137" y="147027"/>
              </a:lnTo>
              <a:lnTo>
                <a:pt x="0" y="147027"/>
              </a:lnTo>
              <a:lnTo>
                <a:pt x="0" y="25985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9231" y="2703693"/>
        <a:ext cx="57665" cy="4145"/>
      </dsp:txXfrm>
    </dsp:sp>
    <dsp:sp modelId="{8E158BAD-CF54-4E44-9C6A-19882F2047E6}">
      <dsp:nvSpPr>
        <dsp:cNvPr id="0" name=""/>
        <dsp:cNvSpPr/>
      </dsp:nvSpPr>
      <dsp:spPr>
        <a:xfrm>
          <a:off x="2825004" y="1496285"/>
          <a:ext cx="1802256" cy="108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12" tIns="92699" rIns="88312" bIns="92699" numCol="1" spcCol="1270" anchor="ctr" anchorCtr="0">
          <a:noAutofit/>
        </a:bodyPr>
        <a:lstStyle/>
        <a:p>
          <a:pPr marL="0" lvl="0" indent="0" algn="ctr" defTabSz="977900">
            <a:lnSpc>
              <a:spcPct val="90000"/>
            </a:lnSpc>
            <a:spcBef>
              <a:spcPct val="0"/>
            </a:spcBef>
            <a:spcAft>
              <a:spcPct val="35000"/>
            </a:spcAft>
            <a:buNone/>
          </a:pPr>
          <a:r>
            <a:rPr lang="fr-FR" sz="2200" kern="1200"/>
            <a:t>Maîtriser les pas chassés</a:t>
          </a:r>
          <a:endParaRPr lang="en-US" sz="2200" kern="1200"/>
        </a:p>
      </dsp:txBody>
      <dsp:txXfrm>
        <a:off x="2825004" y="1496285"/>
        <a:ext cx="1802256" cy="1081353"/>
      </dsp:txXfrm>
    </dsp:sp>
    <dsp:sp modelId="{EFE3A0FE-0B87-4256-A6B0-A389668552D7}">
      <dsp:nvSpPr>
        <dsp:cNvPr id="0" name=""/>
        <dsp:cNvSpPr/>
      </dsp:nvSpPr>
      <dsp:spPr>
        <a:xfrm>
          <a:off x="1708867" y="2868094"/>
          <a:ext cx="1802256" cy="108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12" tIns="92699" rIns="88312" bIns="92699" numCol="1" spcCol="1270" anchor="ctr" anchorCtr="0">
          <a:noAutofit/>
        </a:bodyPr>
        <a:lstStyle/>
        <a:p>
          <a:pPr marL="0" lvl="0" indent="0" algn="ctr" defTabSz="977900">
            <a:lnSpc>
              <a:spcPct val="90000"/>
            </a:lnSpc>
            <a:spcBef>
              <a:spcPct val="0"/>
            </a:spcBef>
            <a:spcAft>
              <a:spcPct val="35000"/>
            </a:spcAft>
            <a:buNone/>
          </a:pPr>
          <a:r>
            <a:rPr lang="fr-FR" sz="2200" kern="1200" dirty="0"/>
            <a:t>Savoir se repositionner</a:t>
          </a:r>
          <a:endParaRPr lang="en-US" sz="2200" kern="1200" dirty="0"/>
        </a:p>
      </dsp:txBody>
      <dsp:txXfrm>
        <a:off x="1708867" y="2868094"/>
        <a:ext cx="1802256" cy="10813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2DF903-9E4A-4177-9356-92AFC6D7629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E95F8CE-CDD1-460E-A9BD-70328AA90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E54D06-21AF-4F5A-ABE5-447B74C23855}"/>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E4116D7E-CB2E-4922-B0D4-0624D418CE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00FCC5-DF97-4263-A54A-E9F393EDFE8D}"/>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50017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751BC5-BA50-489D-899E-524DCB300FF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940273-F17C-4587-AB70-A525A19ACB87}"/>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E5EE3A-313F-4596-A631-99D1D22B8FA4}"/>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7DD4171D-EF57-4B45-8BB2-C4034CF9AE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7F2EC2-D90F-4B36-92DD-CBED313BDF5C}"/>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403643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7F235A-EF7F-4549-A104-67DF5ECF634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4634CB9-A251-47F3-A99B-22061CF07A4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AB177-D2CF-4237-928C-FA011288AA65}"/>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5A03F88F-ADF2-457F-A7C5-23C2327E04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93C48B-1428-4089-BAC8-4A2F00E222CD}"/>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25012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785529-A8BC-4069-A552-79B927A98E4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687EC0-2B0A-4526-AFE1-AB09C314B89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A1F819-F765-442B-93FB-38AF1D0E7C7F}"/>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3A453BC9-A42A-4C4C-9236-20E859519D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3F4567-12D8-4101-BB92-973ED9401028}"/>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276465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616DA2-D0E9-462D-9194-B457ACB314D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0B1DEFD-79A4-4E4E-824E-1A8C3E16B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3BA8094-F21D-4FE0-A40E-93DAD33061B6}"/>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94E0295C-5AB2-480A-AE62-D87C21CB58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DF1A43-D50C-4473-BAF2-BCC8A6CDF88B}"/>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234272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627B0-EE7C-4499-93C9-E819FD82D8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E460FF1-A34A-4299-AA16-EA5F19DE45C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CFD8B2-3ED1-4AE3-AD45-D900100A43B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F87D0C5-D7A6-4938-9DA1-A9C8F04C7697}"/>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6" name="Espace réservé du pied de page 5">
            <a:extLst>
              <a:ext uri="{FF2B5EF4-FFF2-40B4-BE49-F238E27FC236}">
                <a16:creationId xmlns:a16="http://schemas.microsoft.com/office/drawing/2014/main" id="{80305A32-39D1-461D-AE13-D96C5D4129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9FA73F-FEF8-4BE9-ABB4-79CEECF35C00}"/>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30332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1A7068-E3F4-43E6-80DD-0FBE0CA671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EFFF0F-9511-404B-AF51-45B4567E3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EF8B7F7-3305-4A7B-8FC1-CF0B3109038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AE76682-33E5-47B7-A14D-CA40A42BA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2D05035-0C29-4519-839E-6000685BAE84}"/>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C8DD13-2FC5-4432-B7EA-FF8BD166B05E}"/>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8" name="Espace réservé du pied de page 7">
            <a:extLst>
              <a:ext uri="{FF2B5EF4-FFF2-40B4-BE49-F238E27FC236}">
                <a16:creationId xmlns:a16="http://schemas.microsoft.com/office/drawing/2014/main" id="{6AFD59AE-AFCB-4A66-8100-89E1850D016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07E42D-17E9-43F6-B179-59EEB4F6DBEF}"/>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169005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41389-DBF7-436B-8C31-D9909F85F71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849D963-8E14-4388-BE17-F13FBEE17B36}"/>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4" name="Espace réservé du pied de page 3">
            <a:extLst>
              <a:ext uri="{FF2B5EF4-FFF2-40B4-BE49-F238E27FC236}">
                <a16:creationId xmlns:a16="http://schemas.microsoft.com/office/drawing/2014/main" id="{8CDCC0B3-BF34-463A-8CEA-03EF1421C0B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CB3EB4-30F8-4833-8C98-D777B76218A4}"/>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316229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F4D8583-6A93-4F34-807F-BF8769824CA0}"/>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3" name="Espace réservé du pied de page 2">
            <a:extLst>
              <a:ext uri="{FF2B5EF4-FFF2-40B4-BE49-F238E27FC236}">
                <a16:creationId xmlns:a16="http://schemas.microsoft.com/office/drawing/2014/main" id="{9688DA41-C970-4396-986F-4A260FA42BC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F95FF0-794B-49B4-B176-523144D439B2}"/>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403878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0DF80-E3A3-40C3-BC77-BD153CEDD2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1C97247-257A-4789-BBEF-97D286885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9218BA-EB70-450B-AEA7-B8E3CCB50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4A2ADD1-4D2B-45C6-B39C-307FD51EC0B7}"/>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6" name="Espace réservé du pied de page 5">
            <a:extLst>
              <a:ext uri="{FF2B5EF4-FFF2-40B4-BE49-F238E27FC236}">
                <a16:creationId xmlns:a16="http://schemas.microsoft.com/office/drawing/2014/main" id="{E010026E-770A-4B40-B201-C4D132E8A4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FD2619-B10A-4C07-881C-9C1CB97CAE10}"/>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276834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B8867-7943-4CB4-B363-78BA8043AC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B52BBB5-38DC-4412-A7CA-C4820CAA7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7213F26-6193-4F78-A9EB-8AA50BBFC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CF51A6E-A435-4ABC-A074-FF29356D1925}"/>
              </a:ext>
            </a:extLst>
          </p:cNvPr>
          <p:cNvSpPr>
            <a:spLocks noGrp="1"/>
          </p:cNvSpPr>
          <p:nvPr>
            <p:ph type="dt" sz="half" idx="10"/>
          </p:nvPr>
        </p:nvSpPr>
        <p:spPr/>
        <p:txBody>
          <a:bodyPr/>
          <a:lstStyle/>
          <a:p>
            <a:fld id="{BAD3177F-6C3A-4C37-A184-DB0DC1ACFC02}" type="datetimeFigureOut">
              <a:rPr lang="fr-FR" smtClean="0"/>
              <a:t>02/11/2018</a:t>
            </a:fld>
            <a:endParaRPr lang="fr-FR"/>
          </a:p>
        </p:txBody>
      </p:sp>
      <p:sp>
        <p:nvSpPr>
          <p:cNvPr id="6" name="Espace réservé du pied de page 5">
            <a:extLst>
              <a:ext uri="{FF2B5EF4-FFF2-40B4-BE49-F238E27FC236}">
                <a16:creationId xmlns:a16="http://schemas.microsoft.com/office/drawing/2014/main" id="{754F3E00-CD2D-4A34-A8F5-6DBEC8E480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FA955E-A558-4FAE-914C-D95075BB3AF9}"/>
              </a:ext>
            </a:extLst>
          </p:cNvPr>
          <p:cNvSpPr>
            <a:spLocks noGrp="1"/>
          </p:cNvSpPr>
          <p:nvPr>
            <p:ph type="sldNum" sz="quarter" idx="12"/>
          </p:nvPr>
        </p:nvSpPr>
        <p:spPr/>
        <p:txBody>
          <a:bodyPr/>
          <a:lstStyle/>
          <a:p>
            <a:fld id="{FAC71E1B-2077-4F0B-8A0B-C71B5141DD16}" type="slidenum">
              <a:rPr lang="fr-FR" smtClean="0"/>
              <a:t>‹N°›</a:t>
            </a:fld>
            <a:endParaRPr lang="fr-FR"/>
          </a:p>
        </p:txBody>
      </p:sp>
    </p:spTree>
    <p:extLst>
      <p:ext uri="{BB962C8B-B14F-4D97-AF65-F5344CB8AC3E}">
        <p14:creationId xmlns:p14="http://schemas.microsoft.com/office/powerpoint/2010/main" val="367745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E235FD-2687-4779-8CAF-BF53EBE66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FC9CD49-3FAD-46BC-95E3-E8A03CC84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9CC6A1-A001-47F0-8624-C525AF945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3177F-6C3A-4C37-A184-DB0DC1ACFC02}" type="datetimeFigureOut">
              <a:rPr lang="fr-FR" smtClean="0"/>
              <a:t>02/11/2018</a:t>
            </a:fld>
            <a:endParaRPr lang="fr-FR"/>
          </a:p>
        </p:txBody>
      </p:sp>
      <p:sp>
        <p:nvSpPr>
          <p:cNvPr id="5" name="Espace réservé du pied de page 4">
            <a:extLst>
              <a:ext uri="{FF2B5EF4-FFF2-40B4-BE49-F238E27FC236}">
                <a16:creationId xmlns:a16="http://schemas.microsoft.com/office/drawing/2014/main" id="{B863D9B6-C9A0-4BB9-86CC-440430ABB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DA60006-9C5F-4B0A-8F3A-01D3E27F1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71E1B-2077-4F0B-8A0B-C71B5141DD16}" type="slidenum">
              <a:rPr lang="fr-FR" smtClean="0"/>
              <a:t>‹N°›</a:t>
            </a:fld>
            <a:endParaRPr lang="fr-FR"/>
          </a:p>
        </p:txBody>
      </p:sp>
    </p:spTree>
    <p:extLst>
      <p:ext uri="{BB962C8B-B14F-4D97-AF65-F5344CB8AC3E}">
        <p14:creationId xmlns:p14="http://schemas.microsoft.com/office/powerpoint/2010/main" val="31993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4C273BE-456B-4718-93E2-3B6BA830BF86}"/>
              </a:ext>
            </a:extLst>
          </p:cNvPr>
          <p:cNvPicPr>
            <a:picLocks noChangeAspect="1"/>
          </p:cNvPicPr>
          <p:nvPr/>
        </p:nvPicPr>
        <p:blipFill rotWithShape="1">
          <a:blip r:embed="rId2">
            <a:extLst>
              <a:ext uri="{28A0092B-C50C-407E-A947-70E740481C1C}">
                <a14:useLocalDpi xmlns:a14="http://schemas.microsoft.com/office/drawing/2010/main" val="0"/>
              </a:ext>
            </a:extLst>
          </a:blip>
          <a:srcRect t="6899" b="8831"/>
          <a:stretch/>
        </p:blipFill>
        <p:spPr>
          <a:xfrm>
            <a:off x="20"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re 1">
            <a:extLst>
              <a:ext uri="{FF2B5EF4-FFF2-40B4-BE49-F238E27FC236}">
                <a16:creationId xmlns:a16="http://schemas.microsoft.com/office/drawing/2014/main" id="{BD301BA6-F9D6-4819-8D41-C42986FF2185}"/>
              </a:ext>
            </a:extLst>
          </p:cNvPr>
          <p:cNvSpPr>
            <a:spLocks noGrp="1"/>
          </p:cNvSpPr>
          <p:nvPr>
            <p:ph type="ctrTitle"/>
          </p:nvPr>
        </p:nvSpPr>
        <p:spPr>
          <a:xfrm>
            <a:off x="8022021" y="3231931"/>
            <a:ext cx="3852041" cy="1834056"/>
          </a:xfrm>
        </p:spPr>
        <p:txBody>
          <a:bodyPr>
            <a:normAutofit/>
          </a:bodyPr>
          <a:lstStyle/>
          <a:p>
            <a:r>
              <a:rPr lang="fr-FR" sz="4000"/>
              <a:t>Le Badminton</a:t>
            </a:r>
          </a:p>
        </p:txBody>
      </p:sp>
      <p:cxnSp>
        <p:nvCxnSpPr>
          <p:cNvPr id="17"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5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D284BAC-7A9E-4388-A9AF-B7C0DC124098}"/>
              </a:ext>
            </a:extLst>
          </p:cNvPr>
          <p:cNvSpPr>
            <a:spLocks noGrp="1"/>
          </p:cNvSpPr>
          <p:nvPr>
            <p:ph type="title"/>
          </p:nvPr>
        </p:nvSpPr>
        <p:spPr>
          <a:xfrm>
            <a:off x="1286932" y="1204109"/>
            <a:ext cx="10023398" cy="857894"/>
          </a:xfrm>
        </p:spPr>
        <p:txBody>
          <a:bodyPr>
            <a:normAutofit/>
          </a:bodyPr>
          <a:lstStyle/>
          <a:p>
            <a:pPr algn="ctr"/>
            <a:r>
              <a:rPr lang="fr-FR" sz="4000" dirty="0">
                <a:solidFill>
                  <a:srgbClr val="FFFFFF"/>
                </a:solidFill>
              </a:rPr>
              <a:t>Poids</a:t>
            </a:r>
          </a:p>
        </p:txBody>
      </p:sp>
      <p:graphicFrame>
        <p:nvGraphicFramePr>
          <p:cNvPr id="4" name="Espace réservé du contenu 3">
            <a:extLst>
              <a:ext uri="{FF2B5EF4-FFF2-40B4-BE49-F238E27FC236}">
                <a16:creationId xmlns:a16="http://schemas.microsoft.com/office/drawing/2014/main" id="{258A02BC-7D05-4841-BDB1-FF1572859E05}"/>
              </a:ext>
            </a:extLst>
          </p:cNvPr>
          <p:cNvGraphicFramePr>
            <a:graphicFrameLocks noGrp="1"/>
          </p:cNvGraphicFramePr>
          <p:nvPr>
            <p:ph idx="1"/>
            <p:extLst>
              <p:ext uri="{D42A27DB-BD31-4B8C-83A1-F6EECF244321}">
                <p14:modId xmlns:p14="http://schemas.microsoft.com/office/powerpoint/2010/main" val="2544636429"/>
              </p:ext>
            </p:extLst>
          </p:nvPr>
        </p:nvGraphicFramePr>
        <p:xfrm>
          <a:off x="1286933" y="2559089"/>
          <a:ext cx="10023396" cy="2895505"/>
        </p:xfrm>
        <a:graphic>
          <a:graphicData uri="http://schemas.openxmlformats.org/drawingml/2006/table">
            <a:tbl>
              <a:tblPr/>
              <a:tblGrid>
                <a:gridCol w="2532564">
                  <a:extLst>
                    <a:ext uri="{9D8B030D-6E8A-4147-A177-3AD203B41FA5}">
                      <a16:colId xmlns:a16="http://schemas.microsoft.com/office/drawing/2014/main" val="2135589588"/>
                    </a:ext>
                  </a:extLst>
                </a:gridCol>
                <a:gridCol w="2496944">
                  <a:extLst>
                    <a:ext uri="{9D8B030D-6E8A-4147-A177-3AD203B41FA5}">
                      <a16:colId xmlns:a16="http://schemas.microsoft.com/office/drawing/2014/main" val="1995375007"/>
                    </a:ext>
                  </a:extLst>
                </a:gridCol>
                <a:gridCol w="2496944">
                  <a:extLst>
                    <a:ext uri="{9D8B030D-6E8A-4147-A177-3AD203B41FA5}">
                      <a16:colId xmlns:a16="http://schemas.microsoft.com/office/drawing/2014/main" val="4254216027"/>
                    </a:ext>
                  </a:extLst>
                </a:gridCol>
                <a:gridCol w="2496944">
                  <a:extLst>
                    <a:ext uri="{9D8B030D-6E8A-4147-A177-3AD203B41FA5}">
                      <a16:colId xmlns:a16="http://schemas.microsoft.com/office/drawing/2014/main" val="2806720641"/>
                    </a:ext>
                  </a:extLst>
                </a:gridCol>
              </a:tblGrid>
              <a:tr h="836907">
                <a:tc>
                  <a:txBody>
                    <a:bodyPr/>
                    <a:lstStyle/>
                    <a:p>
                      <a:pPr algn="ctr" fontAlgn="base"/>
                      <a:r>
                        <a:rPr lang="fr-FR" sz="1400">
                          <a:effectLst/>
                        </a:rPr>
                        <a:t> </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Léger</a:t>
                      </a:r>
                      <a:endParaRPr lang="fr-FR" sz="1400">
                        <a:solidFill>
                          <a:srgbClr val="10243B"/>
                        </a:solidFill>
                        <a:effectLst/>
                        <a:latin typeface="opensans"/>
                      </a:endParaRP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Neutre</a:t>
                      </a:r>
                      <a:endParaRPr lang="fr-FR" sz="1400">
                        <a:solidFill>
                          <a:srgbClr val="10243B"/>
                        </a:solidFill>
                        <a:effectLst/>
                        <a:latin typeface="opensans"/>
                      </a:endParaRP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Lourd</a:t>
                      </a:r>
                      <a:endParaRPr lang="fr-FR" sz="1400">
                        <a:solidFill>
                          <a:srgbClr val="10243B"/>
                        </a:solidFill>
                        <a:effectLst/>
                        <a:latin typeface="opensans"/>
                      </a:endParaRP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3926707587"/>
                  </a:ext>
                </a:extLst>
              </a:tr>
              <a:tr h="836907">
                <a:tc>
                  <a:txBody>
                    <a:bodyPr/>
                    <a:lstStyle/>
                    <a:p>
                      <a:pPr algn="ctr" fontAlgn="base"/>
                      <a:r>
                        <a:rPr lang="fr-FR" sz="1400" b="1" dirty="0">
                          <a:solidFill>
                            <a:srgbClr val="10243B"/>
                          </a:solidFill>
                          <a:effectLst/>
                          <a:latin typeface="inherit"/>
                        </a:rPr>
                        <a:t>Avantages</a:t>
                      </a:r>
                      <a:endParaRPr lang="fr-FR" sz="1400" dirty="0">
                        <a:solidFill>
                          <a:srgbClr val="10243B"/>
                        </a:solidFill>
                        <a:effectLst/>
                        <a:latin typeface="opensans"/>
                      </a:endParaRP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a:solidFill>
                            <a:srgbClr val="10243B"/>
                          </a:solidFill>
                          <a:effectLst/>
                          <a:latin typeface="opensans"/>
                        </a:rPr>
                        <a:t>Maniabilité</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rowSpan="2">
                  <a:txBody>
                    <a:bodyPr/>
                    <a:lstStyle/>
                    <a:p>
                      <a:pPr algn="ctr" fontAlgn="base"/>
                      <a:r>
                        <a:rPr lang="fr-FR" sz="1400" dirty="0">
                          <a:solidFill>
                            <a:srgbClr val="10243B"/>
                          </a:solidFill>
                          <a:effectLst/>
                          <a:latin typeface="opensans"/>
                        </a:rPr>
                        <a:t>Compromis entre puissance et maniabilité</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a:solidFill>
                            <a:srgbClr val="10243B"/>
                          </a:solidFill>
                          <a:effectLst/>
                          <a:latin typeface="opensans"/>
                        </a:rPr>
                        <a:t>Puissance</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561497824"/>
                  </a:ext>
                </a:extLst>
              </a:tr>
              <a:tr h="1221691">
                <a:tc>
                  <a:txBody>
                    <a:bodyPr/>
                    <a:lstStyle/>
                    <a:p>
                      <a:pPr algn="ctr" fontAlgn="base"/>
                      <a:r>
                        <a:rPr lang="fr-FR" sz="1400" b="1">
                          <a:solidFill>
                            <a:srgbClr val="10243B"/>
                          </a:solidFill>
                          <a:effectLst/>
                          <a:latin typeface="inherit"/>
                        </a:rPr>
                        <a:t>Inconvénients</a:t>
                      </a:r>
                      <a:endParaRPr lang="fr-FR" sz="1400">
                        <a:solidFill>
                          <a:srgbClr val="10243B"/>
                        </a:solidFill>
                        <a:effectLst/>
                        <a:latin typeface="opensans"/>
                      </a:endParaRP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dirty="0">
                          <a:solidFill>
                            <a:srgbClr val="10243B"/>
                          </a:solidFill>
                          <a:effectLst/>
                          <a:latin typeface="opensans"/>
                        </a:rPr>
                        <a:t>Moins de puissance</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vMerge="1">
                  <a:txBody>
                    <a:bodyPr/>
                    <a:lstStyle/>
                    <a:p>
                      <a:endParaRPr lang="fr-FR"/>
                    </a:p>
                  </a:txBody>
                  <a:tcPr/>
                </a:tc>
                <a:tc>
                  <a:txBody>
                    <a:bodyPr/>
                    <a:lstStyle/>
                    <a:p>
                      <a:pPr algn="ctr" fontAlgn="base"/>
                      <a:r>
                        <a:rPr lang="fr-FR" sz="1400" dirty="0">
                          <a:solidFill>
                            <a:srgbClr val="10243B"/>
                          </a:solidFill>
                          <a:effectLst/>
                          <a:latin typeface="opensans"/>
                        </a:rPr>
                        <a:t>Moins de maniabilité</a:t>
                      </a:r>
                    </a:p>
                  </a:txBody>
                  <a:tcPr marL="195141" marR="195141" marT="195141" marB="195141"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2607032343"/>
                  </a:ext>
                </a:extLst>
              </a:tr>
            </a:tbl>
          </a:graphicData>
        </a:graphic>
      </p:graphicFrame>
      <p:sp>
        <p:nvSpPr>
          <p:cNvPr id="6" name="ZoneTexte 5">
            <a:extLst>
              <a:ext uri="{FF2B5EF4-FFF2-40B4-BE49-F238E27FC236}">
                <a16:creationId xmlns:a16="http://schemas.microsoft.com/office/drawing/2014/main" id="{626AF3AF-296E-432B-A7AF-990D3D36BCC0}"/>
              </a:ext>
            </a:extLst>
          </p:cNvPr>
          <p:cNvSpPr txBox="1"/>
          <p:nvPr/>
        </p:nvSpPr>
        <p:spPr>
          <a:xfrm>
            <a:off x="965200" y="5629523"/>
            <a:ext cx="10345130" cy="652007"/>
          </a:xfrm>
          <a:prstGeom prst="rect">
            <a:avLst/>
          </a:prstGeom>
          <a:noFill/>
        </p:spPr>
        <p:txBody>
          <a:bodyPr wrap="square" rtlCol="0">
            <a:spAutoFit/>
          </a:bodyPr>
          <a:lstStyle/>
          <a:p>
            <a:r>
              <a:rPr lang="fr-FR" dirty="0"/>
              <a:t>Le poids correspond à la masse totale de la </a:t>
            </a:r>
            <a:r>
              <a:rPr lang="fr-FR" b="1" dirty="0"/>
              <a:t>raquette</a:t>
            </a:r>
            <a:r>
              <a:rPr lang="fr-FR" dirty="0"/>
              <a:t>. Il est mesuré en grammes. Plus la </a:t>
            </a:r>
            <a:r>
              <a:rPr lang="fr-FR" b="1" dirty="0"/>
              <a:t>raquette est lourde, plus elle est puissante</a:t>
            </a:r>
            <a:r>
              <a:rPr lang="fr-FR" dirty="0"/>
              <a:t>. La masse va entraîner une inertie plus importante.</a:t>
            </a:r>
          </a:p>
        </p:txBody>
      </p:sp>
    </p:spTree>
    <p:extLst>
      <p:ext uri="{BB962C8B-B14F-4D97-AF65-F5344CB8AC3E}">
        <p14:creationId xmlns:p14="http://schemas.microsoft.com/office/powerpoint/2010/main" val="38265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9E9D1F86-DB80-410B-8040-4397BAF7DF44}"/>
              </a:ext>
            </a:extLst>
          </p:cNvPr>
          <p:cNvSpPr>
            <a:spLocks noGrp="1"/>
          </p:cNvSpPr>
          <p:nvPr>
            <p:ph type="title"/>
          </p:nvPr>
        </p:nvSpPr>
        <p:spPr>
          <a:xfrm>
            <a:off x="6094105" y="802955"/>
            <a:ext cx="4977976" cy="1454051"/>
          </a:xfrm>
        </p:spPr>
        <p:txBody>
          <a:bodyPr>
            <a:normAutofit/>
          </a:bodyPr>
          <a:lstStyle/>
          <a:p>
            <a:r>
              <a:rPr lang="fr-FR" sz="4000" i="1" dirty="0">
                <a:solidFill>
                  <a:schemeClr val="accent1"/>
                </a:solidFill>
                <a:latin typeface="Arial" panose="020B0604020202020204" pitchFamily="34" charset="0"/>
                <a:cs typeface="Arial" panose="020B0604020202020204" pitchFamily="34" charset="0"/>
              </a:rPr>
              <a:t>Type de volants</a:t>
            </a:r>
          </a:p>
        </p:txBody>
      </p:sp>
      <p:sp>
        <p:nvSpPr>
          <p:cNvPr id="29"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Espace réservé du contenu 6">
            <a:extLst>
              <a:ext uri="{FF2B5EF4-FFF2-40B4-BE49-F238E27FC236}">
                <a16:creationId xmlns:a16="http://schemas.microsoft.com/office/drawing/2014/main" id="{3D23AB0F-2DF1-4618-98E5-A96D81C5C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567" y="3728"/>
            <a:ext cx="1660901" cy="1660901"/>
          </a:xfrm>
          <a:prstGeom prst="rect">
            <a:avLst/>
          </a:prstGeom>
        </p:spPr>
      </p:pic>
      <p:sp>
        <p:nvSpPr>
          <p:cNvPr id="3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Espace réservé du contenu 4">
            <a:extLst>
              <a:ext uri="{FF2B5EF4-FFF2-40B4-BE49-F238E27FC236}">
                <a16:creationId xmlns:a16="http://schemas.microsoft.com/office/drawing/2014/main" id="{C1F686E3-3BB2-4E57-93A2-FDFAC83E7BF2}"/>
              </a:ext>
            </a:extLst>
          </p:cNvPr>
          <p:cNvPicPr>
            <a:picLocks noChangeAspect="1"/>
          </p:cNvPicPr>
          <p:nvPr/>
        </p:nvPicPr>
        <p:blipFill rotWithShape="1">
          <a:blip r:embed="rId4">
            <a:extLst>
              <a:ext uri="{28A0092B-C50C-407E-A947-70E740481C1C}">
                <a14:useLocalDpi xmlns:a14="http://schemas.microsoft.com/office/drawing/2010/main" val="0"/>
              </a:ext>
            </a:extLst>
          </a:blip>
          <a:srcRect l="4458" r="-3" b="-3"/>
          <a:stretch/>
        </p:blipFill>
        <p:spPr>
          <a:xfrm>
            <a:off x="925592" y="3875314"/>
            <a:ext cx="2551385" cy="2670429"/>
          </a:xfrm>
          <a:prstGeom prst="rect">
            <a:avLst/>
          </a:prstGeom>
        </p:spPr>
      </p:pic>
      <p:sp>
        <p:nvSpPr>
          <p:cNvPr id="28" name="Content Placeholder 21">
            <a:extLst>
              <a:ext uri="{FF2B5EF4-FFF2-40B4-BE49-F238E27FC236}">
                <a16:creationId xmlns:a16="http://schemas.microsoft.com/office/drawing/2014/main" id="{623EBEB2-DEC0-47BE-A141-AAA3A3A05ADF}"/>
              </a:ext>
            </a:extLst>
          </p:cNvPr>
          <p:cNvSpPr>
            <a:spLocks noGrp="1"/>
          </p:cNvSpPr>
          <p:nvPr>
            <p:ph idx="1"/>
          </p:nvPr>
        </p:nvSpPr>
        <p:spPr>
          <a:xfrm>
            <a:off x="6090574" y="2421682"/>
            <a:ext cx="4977578" cy="3639289"/>
          </a:xfrm>
        </p:spPr>
        <p:txBody>
          <a:bodyPr anchor="ctr">
            <a:normAutofit/>
          </a:bodyPr>
          <a:lstStyle/>
          <a:p>
            <a:r>
              <a:rPr lang="en-US" sz="2400" dirty="0" err="1">
                <a:solidFill>
                  <a:srgbClr val="000000"/>
                </a:solidFill>
                <a:latin typeface="Arial" panose="020B0604020202020204" pitchFamily="34" charset="0"/>
                <a:cs typeface="Arial" panose="020B0604020202020204" pitchFamily="34" charset="0"/>
              </a:rPr>
              <a:t>Volants</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synthétiques</a:t>
            </a:r>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a:p>
            <a:r>
              <a:rPr lang="en-US" sz="2400" dirty="0" err="1">
                <a:solidFill>
                  <a:srgbClr val="000000"/>
                </a:solidFill>
                <a:latin typeface="Arial" panose="020B0604020202020204" pitchFamily="34" charset="0"/>
                <a:cs typeface="Arial" panose="020B0604020202020204" pitchFamily="34" charset="0"/>
              </a:rPr>
              <a:t>Volants</a:t>
            </a:r>
            <a:r>
              <a:rPr lang="en-US" sz="2400" dirty="0">
                <a:solidFill>
                  <a:srgbClr val="000000"/>
                </a:solidFill>
                <a:latin typeface="Arial" panose="020B0604020202020204" pitchFamily="34" charset="0"/>
                <a:cs typeface="Arial" panose="020B0604020202020204" pitchFamily="34" charset="0"/>
              </a:rPr>
              <a:t> plumes</a:t>
            </a:r>
          </a:p>
        </p:txBody>
      </p:sp>
    </p:spTree>
    <p:extLst>
      <p:ext uri="{BB962C8B-B14F-4D97-AF65-F5344CB8AC3E}">
        <p14:creationId xmlns:p14="http://schemas.microsoft.com/office/powerpoint/2010/main" val="313864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4389460-662F-44A7-9B9A-D94C6E3D48AE}"/>
              </a:ext>
            </a:extLst>
          </p:cNvPr>
          <p:cNvSpPr>
            <a:spLocks noGrp="1"/>
          </p:cNvSpPr>
          <p:nvPr>
            <p:ph type="title"/>
          </p:nvPr>
        </p:nvSpPr>
        <p:spPr>
          <a:xfrm>
            <a:off x="838200" y="365125"/>
            <a:ext cx="10515600" cy="1325563"/>
          </a:xfrm>
        </p:spPr>
        <p:txBody>
          <a:bodyPr>
            <a:normAutofit/>
          </a:bodyPr>
          <a:lstStyle/>
          <a:p>
            <a:pPr algn="ctr"/>
            <a:r>
              <a:rPr lang="fr-FR" i="1" dirty="0">
                <a:latin typeface="Arial" panose="020B0604020202020204" pitchFamily="34" charset="0"/>
                <a:cs typeface="Arial" panose="020B0604020202020204" pitchFamily="34" charset="0"/>
              </a:rPr>
              <a:t>Trajectoires et poids</a:t>
            </a:r>
          </a:p>
        </p:txBody>
      </p:sp>
      <p:sp>
        <p:nvSpPr>
          <p:cNvPr id="3" name="Espace réservé du contenu 2">
            <a:extLst>
              <a:ext uri="{FF2B5EF4-FFF2-40B4-BE49-F238E27FC236}">
                <a16:creationId xmlns:a16="http://schemas.microsoft.com/office/drawing/2014/main" id="{71A73547-0F4F-4545-B851-296D452AF3F6}"/>
              </a:ext>
            </a:extLst>
          </p:cNvPr>
          <p:cNvSpPr>
            <a:spLocks noGrp="1"/>
          </p:cNvSpPr>
          <p:nvPr>
            <p:ph idx="1"/>
          </p:nvPr>
        </p:nvSpPr>
        <p:spPr>
          <a:xfrm>
            <a:off x="166790" y="2015406"/>
            <a:ext cx="5769189" cy="4065986"/>
          </a:xfrm>
        </p:spPr>
        <p:txBody>
          <a:bodyPr anchor="t">
            <a:normAutofit/>
          </a:bodyPr>
          <a:lstStyle/>
          <a:p>
            <a:pPr fontAlgn="base"/>
            <a:r>
              <a:rPr lang="fr-FR" sz="1400" b="1" dirty="0">
                <a:solidFill>
                  <a:srgbClr val="FFFFFF"/>
                </a:solidFill>
                <a:latin typeface="Arial" panose="020B0604020202020204" pitchFamily="34" charset="0"/>
                <a:cs typeface="Arial" panose="020B0604020202020204" pitchFamily="34" charset="0"/>
              </a:rPr>
              <a:t>Le volant « plastique » avec embout en liège</a:t>
            </a:r>
            <a:endParaRPr lang="fr-FR" sz="1400" dirty="0">
              <a:solidFill>
                <a:srgbClr val="FFFFFF"/>
              </a:solidFill>
              <a:latin typeface="Arial" panose="020B0604020202020204" pitchFamily="34" charset="0"/>
              <a:cs typeface="Arial" panose="020B0604020202020204" pitchFamily="34" charset="0"/>
            </a:endParaRPr>
          </a:p>
          <a:p>
            <a:pPr marL="0" indent="0" fontAlgn="base">
              <a:buNone/>
            </a:pPr>
            <a:r>
              <a:rPr lang="fr-FR" sz="1400" dirty="0">
                <a:solidFill>
                  <a:srgbClr val="FFFFFF"/>
                </a:solidFill>
                <a:latin typeface="Arial" panose="020B0604020202020204" pitchFamily="34" charset="0"/>
                <a:cs typeface="Arial" panose="020B0604020202020204" pitchFamily="34" charset="0"/>
              </a:rPr>
              <a:t>Il est caractérisé par sa jupe en plastique résistante et son </a:t>
            </a:r>
            <a:r>
              <a:rPr lang="fr-FR" sz="1400" b="1" dirty="0">
                <a:solidFill>
                  <a:srgbClr val="FFFFFF"/>
                </a:solidFill>
                <a:latin typeface="Arial" panose="020B0604020202020204" pitchFamily="34" charset="0"/>
                <a:cs typeface="Arial" panose="020B0604020202020204" pitchFamily="34" charset="0"/>
              </a:rPr>
              <a:t>embout de liège</a:t>
            </a:r>
            <a:r>
              <a:rPr lang="fr-FR" sz="1400" dirty="0">
                <a:solidFill>
                  <a:srgbClr val="FFFFFF"/>
                </a:solidFill>
                <a:latin typeface="Arial" panose="020B0604020202020204" pitchFamily="34" charset="0"/>
                <a:cs typeface="Arial" panose="020B0604020202020204" pitchFamily="34" charset="0"/>
              </a:rPr>
              <a:t>. Cet embout est </a:t>
            </a:r>
            <a:r>
              <a:rPr lang="fr-FR" sz="1400" b="1" dirty="0">
                <a:solidFill>
                  <a:srgbClr val="FFFFFF"/>
                </a:solidFill>
                <a:latin typeface="Arial" panose="020B0604020202020204" pitchFamily="34" charset="0"/>
                <a:cs typeface="Arial" panose="020B0604020202020204" pitchFamily="34" charset="0"/>
              </a:rPr>
              <a:t>plus fragile </a:t>
            </a:r>
            <a:r>
              <a:rPr lang="fr-FR" sz="1400" dirty="0">
                <a:solidFill>
                  <a:srgbClr val="FFFFFF"/>
                </a:solidFill>
                <a:latin typeface="Arial" panose="020B0604020202020204" pitchFamily="34" charset="0"/>
                <a:cs typeface="Arial" panose="020B0604020202020204" pitchFamily="34" charset="0"/>
              </a:rPr>
              <a:t>mais apporte </a:t>
            </a:r>
            <a:r>
              <a:rPr lang="fr-FR" sz="1400" b="1" dirty="0">
                <a:solidFill>
                  <a:srgbClr val="FFFFFF"/>
                </a:solidFill>
                <a:latin typeface="Arial" panose="020B0604020202020204" pitchFamily="34" charset="0"/>
                <a:cs typeface="Arial" panose="020B0604020202020204" pitchFamily="34" charset="0"/>
              </a:rPr>
              <a:t>plus de confort</a:t>
            </a:r>
            <a:r>
              <a:rPr lang="fr-FR" sz="1400" dirty="0">
                <a:solidFill>
                  <a:srgbClr val="FFFFFF"/>
                </a:solidFill>
                <a:latin typeface="Arial" panose="020B0604020202020204" pitchFamily="34" charset="0"/>
                <a:cs typeface="Arial" panose="020B0604020202020204" pitchFamily="34" charset="0"/>
              </a:rPr>
              <a:t> et une trajectoire plus directe. Il est plus lourd qu’un volant plume, avec une meilleure durée de vie. Sa trajectoire est dite « parabolique ».</a:t>
            </a:r>
          </a:p>
          <a:p>
            <a:pPr marL="0" indent="0" fontAlgn="base">
              <a:buNone/>
            </a:pPr>
            <a:endParaRPr lang="fr-FR" sz="1400" dirty="0">
              <a:solidFill>
                <a:srgbClr val="FFFFFF"/>
              </a:solidFill>
              <a:latin typeface="Arial" panose="020B0604020202020204" pitchFamily="34" charset="0"/>
              <a:cs typeface="Arial" panose="020B0604020202020204" pitchFamily="34" charset="0"/>
            </a:endParaRPr>
          </a:p>
          <a:p>
            <a:r>
              <a:rPr lang="fr-FR" sz="1400" b="1" dirty="0">
                <a:solidFill>
                  <a:srgbClr val="FFFFFF"/>
                </a:solidFill>
                <a:latin typeface="Arial" panose="020B0604020202020204" pitchFamily="34" charset="0"/>
                <a:cs typeface="Arial" panose="020B0604020202020204" pitchFamily="34" charset="0"/>
              </a:rPr>
              <a:t>Le volant « Plume »</a:t>
            </a:r>
          </a:p>
          <a:p>
            <a:pPr marL="0" indent="0">
              <a:buNone/>
            </a:pPr>
            <a:r>
              <a:rPr lang="fr-FR" sz="1400" dirty="0">
                <a:solidFill>
                  <a:srgbClr val="FFFFFF"/>
                </a:solidFill>
                <a:latin typeface="Arial" panose="020B0604020202020204" pitchFamily="34" charset="0"/>
                <a:cs typeface="Arial" panose="020B0604020202020204" pitchFamily="34" charset="0"/>
              </a:rPr>
              <a:t>Un </a:t>
            </a:r>
            <a:r>
              <a:rPr lang="fr-FR" sz="1400" b="1" dirty="0">
                <a:solidFill>
                  <a:srgbClr val="FFFFFF"/>
                </a:solidFill>
                <a:latin typeface="Arial" panose="020B0604020202020204" pitchFamily="34" charset="0"/>
                <a:cs typeface="Arial" panose="020B0604020202020204" pitchFamily="34" charset="0"/>
              </a:rPr>
              <a:t>volant de badminton en plume</a:t>
            </a:r>
            <a:r>
              <a:rPr lang="fr-FR" sz="1400" dirty="0">
                <a:solidFill>
                  <a:srgbClr val="FFFFFF"/>
                </a:solidFill>
                <a:latin typeface="Arial" panose="020B0604020202020204" pitchFamily="34" charset="0"/>
                <a:cs typeface="Arial" panose="020B0604020202020204" pitchFamily="34" charset="0"/>
              </a:rPr>
              <a:t> sera bénéfique pour une </a:t>
            </a:r>
            <a:r>
              <a:rPr lang="fr-FR" sz="1400" b="1" dirty="0">
                <a:solidFill>
                  <a:srgbClr val="FFFFFF"/>
                </a:solidFill>
                <a:latin typeface="Arial" panose="020B0604020202020204" pitchFamily="34" charset="0"/>
                <a:cs typeface="Arial" panose="020B0604020202020204" pitchFamily="34" charset="0"/>
              </a:rPr>
              <a:t>pratique régulière ou intensive</a:t>
            </a:r>
            <a:r>
              <a:rPr lang="fr-FR" sz="1400" dirty="0">
                <a:solidFill>
                  <a:srgbClr val="FFFFFF"/>
                </a:solidFill>
                <a:latin typeface="Arial" panose="020B0604020202020204" pitchFamily="34" charset="0"/>
                <a:cs typeface="Arial" panose="020B0604020202020204" pitchFamily="34" charset="0"/>
              </a:rPr>
              <a:t> avec des conditions de jeu idéales (20 à 23° en salle). Le poids d'un volant en plume oscille entre 4,74 et 5,5 g. Il est toujours composé de 16 plumes d'oies (les plumes de canards font leur apparition). Il permet d'obtenir une trajectoire </a:t>
            </a:r>
            <a:r>
              <a:rPr lang="fr-FR" sz="1400" b="1" dirty="0">
                <a:solidFill>
                  <a:srgbClr val="FFFFFF"/>
                </a:solidFill>
                <a:latin typeface="Arial" panose="020B0604020202020204" pitchFamily="34" charset="0"/>
                <a:cs typeface="Arial" panose="020B0604020202020204" pitchFamily="34" charset="0"/>
              </a:rPr>
              <a:t>constante et précise</a:t>
            </a:r>
            <a:r>
              <a:rPr lang="fr-FR" sz="1400" dirty="0">
                <a:solidFill>
                  <a:srgbClr val="FFFFFF"/>
                </a:solidFill>
                <a:latin typeface="Arial" panose="020B0604020202020204" pitchFamily="34" charset="0"/>
                <a:cs typeface="Arial" panose="020B0604020202020204" pitchFamily="34" charset="0"/>
              </a:rPr>
              <a:t>. Sa trajectoire est dite </a:t>
            </a:r>
            <a:r>
              <a:rPr lang="fr-FR" sz="1400" b="1" dirty="0">
                <a:solidFill>
                  <a:srgbClr val="FFFFFF"/>
                </a:solidFill>
                <a:latin typeface="Arial" panose="020B0604020202020204" pitchFamily="34" charset="0"/>
                <a:cs typeface="Arial" panose="020B0604020202020204" pitchFamily="34" charset="0"/>
              </a:rPr>
              <a:t>« parachute »</a:t>
            </a:r>
            <a:r>
              <a:rPr lang="fr-FR" sz="1400" dirty="0">
                <a:solidFill>
                  <a:srgbClr val="FFFFFF"/>
                </a:solidFill>
                <a:latin typeface="Arial" panose="020B0604020202020204" pitchFamily="34" charset="0"/>
                <a:cs typeface="Arial" panose="020B0604020202020204" pitchFamily="34" charset="0"/>
              </a:rPr>
              <a:t>.</a:t>
            </a:r>
          </a:p>
        </p:txBody>
      </p:sp>
      <p:pic>
        <p:nvPicPr>
          <p:cNvPr id="9" name="Image 8">
            <a:extLst>
              <a:ext uri="{FF2B5EF4-FFF2-40B4-BE49-F238E27FC236}">
                <a16:creationId xmlns:a16="http://schemas.microsoft.com/office/drawing/2014/main" id="{DE469503-2159-48A6-B040-FECEAEDB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897" y="1921557"/>
            <a:ext cx="4166313" cy="19269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1" name="Image 10">
            <a:extLst>
              <a:ext uri="{FF2B5EF4-FFF2-40B4-BE49-F238E27FC236}">
                <a16:creationId xmlns:a16="http://schemas.microsoft.com/office/drawing/2014/main" id="{F02408FA-13C9-4A5A-A682-6BE1BB701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1" y="4102100"/>
            <a:ext cx="4567422"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23141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B1897C-3634-4F1E-BA36-C4AF664D0A1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fr-FR" sz="2800" i="1">
                <a:solidFill>
                  <a:schemeClr val="bg1"/>
                </a:solidFill>
                <a:latin typeface="Arial" panose="020B0604020202020204" pitchFamily="34" charset="0"/>
                <a:cs typeface="Arial" panose="020B0604020202020204" pitchFamily="34" charset="0"/>
              </a:rPr>
              <a:t>Durée de vie</a:t>
            </a:r>
          </a:p>
        </p:txBody>
      </p:sp>
      <p:sp>
        <p:nvSpPr>
          <p:cNvPr id="14" name="Content Placeholder 9">
            <a:extLst>
              <a:ext uri="{FF2B5EF4-FFF2-40B4-BE49-F238E27FC236}">
                <a16:creationId xmlns:a16="http://schemas.microsoft.com/office/drawing/2014/main" id="{CEA433EB-A438-4957-9AE6-BE09FD632B68}"/>
              </a:ext>
            </a:extLst>
          </p:cNvPr>
          <p:cNvSpPr>
            <a:spLocks noGrp="1"/>
          </p:cNvSpPr>
          <p:nvPr>
            <p:ph idx="1"/>
          </p:nvPr>
        </p:nvSpPr>
        <p:spPr>
          <a:xfrm>
            <a:off x="643468" y="2638044"/>
            <a:ext cx="3363974" cy="3415622"/>
          </a:xfrm>
        </p:spPr>
        <p:txBody>
          <a:bodyPr>
            <a:normAutofit/>
          </a:bodyPr>
          <a:lstStyle/>
          <a:p>
            <a:r>
              <a:rPr lang="en-US" sz="2000" b="1" dirty="0" err="1">
                <a:solidFill>
                  <a:schemeClr val="bg1"/>
                </a:solidFill>
                <a:latin typeface="Arial" panose="020B0604020202020204" pitchFamily="34" charset="0"/>
                <a:cs typeface="Arial" panose="020B0604020202020204" pitchFamily="34" charset="0"/>
              </a:rPr>
              <a:t>Synthétique</a:t>
            </a:r>
            <a:r>
              <a:rPr lang="en-US" sz="2000" dirty="0">
                <a:solidFill>
                  <a:schemeClr val="bg1"/>
                </a:solidFill>
                <a:latin typeface="Arial" panose="020B0604020202020204" pitchFamily="34" charset="0"/>
                <a:cs typeface="Arial" panose="020B0604020202020204" pitchFamily="34" charset="0"/>
              </a:rPr>
              <a:t> </a:t>
            </a:r>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pPr marL="0" indent="0">
              <a:buNone/>
            </a:pP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Très</a:t>
            </a: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bonne durée de vie</a:t>
            </a:r>
          </a:p>
          <a:p>
            <a:pPr marL="0" indent="0">
              <a:buNone/>
            </a:pP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Idéal</a:t>
            </a: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pour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débutants</a:t>
            </a:r>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Plumes</a:t>
            </a:r>
          </a:p>
          <a:p>
            <a:pPr marL="0" indent="0">
              <a:buNone/>
            </a:pP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Se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casse</a:t>
            </a: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facilement</a:t>
            </a:r>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pPr marL="0" indent="0">
              <a:buNone/>
            </a:pP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dirty="0" err="1">
                <a:solidFill>
                  <a:schemeClr val="bg1"/>
                </a:solidFill>
                <a:latin typeface="Arial" panose="020B0604020202020204" pitchFamily="34" charset="0"/>
                <a:cs typeface="Arial" panose="020B0604020202020204" pitchFamily="34" charset="0"/>
                <a:sym typeface="Wingdings" panose="05000000000000000000" pitchFamily="2" charset="2"/>
              </a:rPr>
              <a:t>Professionnels</a:t>
            </a:r>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pPr lvl="1"/>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a:p>
            <a:pPr marL="457200" lvl="1" indent="0">
              <a:buNone/>
            </a:pPr>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p:txBody>
      </p:sp>
      <p:pic>
        <p:nvPicPr>
          <p:cNvPr id="8" name="Espace réservé du contenu 4">
            <a:extLst>
              <a:ext uri="{FF2B5EF4-FFF2-40B4-BE49-F238E27FC236}">
                <a16:creationId xmlns:a16="http://schemas.microsoft.com/office/drawing/2014/main" id="{A53A2AE1-549D-48FE-85CF-5FB6B5759E89}"/>
              </a:ext>
            </a:extLst>
          </p:cNvPr>
          <p:cNvPicPr>
            <a:picLocks noChangeAspect="1"/>
          </p:cNvPicPr>
          <p:nvPr/>
        </p:nvPicPr>
        <p:blipFill rotWithShape="1">
          <a:blip r:embed="rId2">
            <a:extLst>
              <a:ext uri="{28A0092B-C50C-407E-A947-70E740481C1C}">
                <a14:useLocalDpi xmlns:a14="http://schemas.microsoft.com/office/drawing/2010/main" val="0"/>
              </a:ext>
            </a:extLst>
          </a:blip>
          <a:srcRect l="6458" r="10942"/>
          <a:stretch/>
        </p:blipFill>
        <p:spPr>
          <a:xfrm>
            <a:off x="5443931" y="643467"/>
            <a:ext cx="5958432" cy="5410199"/>
          </a:xfrm>
          <a:prstGeom prst="rect">
            <a:avLst/>
          </a:prstGeom>
        </p:spPr>
      </p:pic>
    </p:spTree>
    <p:extLst>
      <p:ext uri="{BB962C8B-B14F-4D97-AF65-F5344CB8AC3E}">
        <p14:creationId xmlns:p14="http://schemas.microsoft.com/office/powerpoint/2010/main" val="283643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6E5CD991-1576-4215-8D2F-8BAA097EB3E5}"/>
              </a:ext>
            </a:extLst>
          </p:cNvPr>
          <p:cNvSpPr>
            <a:spLocks noGrp="1"/>
          </p:cNvSpPr>
          <p:nvPr>
            <p:ph type="title"/>
          </p:nvPr>
        </p:nvSpPr>
        <p:spPr>
          <a:xfrm>
            <a:off x="640079" y="2053641"/>
            <a:ext cx="3669161" cy="2760098"/>
          </a:xfrm>
        </p:spPr>
        <p:txBody>
          <a:bodyPr>
            <a:normAutofit/>
          </a:bodyPr>
          <a:lstStyle/>
          <a:p>
            <a:r>
              <a:rPr lang="fr-FR">
                <a:solidFill>
                  <a:srgbClr val="FFFFFF"/>
                </a:solidFill>
                <a:latin typeface="Arial" panose="020B0604020202020204" pitchFamily="34" charset="0"/>
                <a:cs typeface="Arial" panose="020B0604020202020204" pitchFamily="34" charset="0"/>
              </a:rPr>
              <a:t>Historique</a:t>
            </a:r>
          </a:p>
        </p:txBody>
      </p:sp>
      <p:sp>
        <p:nvSpPr>
          <p:cNvPr id="3" name="Espace réservé du contenu 2">
            <a:extLst>
              <a:ext uri="{FF2B5EF4-FFF2-40B4-BE49-F238E27FC236}">
                <a16:creationId xmlns:a16="http://schemas.microsoft.com/office/drawing/2014/main" id="{4E1E3FE5-C7A7-4499-B5A3-0A40881802FE}"/>
              </a:ext>
            </a:extLst>
          </p:cNvPr>
          <p:cNvSpPr>
            <a:spLocks noGrp="1"/>
          </p:cNvSpPr>
          <p:nvPr>
            <p:ph idx="1"/>
          </p:nvPr>
        </p:nvSpPr>
        <p:spPr>
          <a:xfrm>
            <a:off x="6090574" y="801866"/>
            <a:ext cx="5306084" cy="5230634"/>
          </a:xfrm>
        </p:spPr>
        <p:txBody>
          <a:bodyPr anchor="ctr">
            <a:normAutofit/>
          </a:bodyPr>
          <a:lstStyle/>
          <a:p>
            <a:r>
              <a:rPr lang="fr-FR" sz="2400" dirty="0">
                <a:solidFill>
                  <a:srgbClr val="000000"/>
                </a:solidFill>
              </a:rPr>
              <a:t>Rapide histoire du Badminton</a:t>
            </a:r>
          </a:p>
          <a:p>
            <a:endParaRPr lang="fr-FR" sz="2400" dirty="0">
              <a:solidFill>
                <a:srgbClr val="000000"/>
              </a:solidFill>
            </a:endParaRPr>
          </a:p>
          <a:p>
            <a:r>
              <a:rPr lang="fr-FR" sz="2400" dirty="0">
                <a:solidFill>
                  <a:srgbClr val="000000"/>
                </a:solidFill>
              </a:rPr>
              <a:t>Quelques </a:t>
            </a:r>
            <a:r>
              <a:rPr lang="fr-FR" sz="2400" dirty="0" err="1">
                <a:solidFill>
                  <a:srgbClr val="000000"/>
                </a:solidFill>
              </a:rPr>
              <a:t>facts</a:t>
            </a:r>
            <a:endParaRPr lang="fr-FR" sz="2400" dirty="0">
              <a:solidFill>
                <a:srgbClr val="000000"/>
              </a:solidFill>
            </a:endParaRPr>
          </a:p>
          <a:p>
            <a:endParaRPr lang="fr-FR" sz="2400" dirty="0">
              <a:solidFill>
                <a:srgbClr val="000000"/>
              </a:solidFill>
            </a:endParaRPr>
          </a:p>
          <a:p>
            <a:r>
              <a:rPr lang="fr-FR" sz="2400" dirty="0">
                <a:solidFill>
                  <a:srgbClr val="000000"/>
                </a:solidFill>
              </a:rPr>
              <a:t>Échange </a:t>
            </a:r>
          </a:p>
        </p:txBody>
      </p:sp>
    </p:spTree>
    <p:extLst>
      <p:ext uri="{BB962C8B-B14F-4D97-AF65-F5344CB8AC3E}">
        <p14:creationId xmlns:p14="http://schemas.microsoft.com/office/powerpoint/2010/main" val="421510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25E69AF-C1B1-4F54-88DD-C595C11181D5}"/>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t="8754" r="-1" b="6954"/>
          <a:stretch/>
        </p:blipFill>
        <p:spPr>
          <a:xfrm>
            <a:off x="-17" y="10"/>
            <a:ext cx="12188952" cy="6857990"/>
          </a:xfrm>
          <a:prstGeom prst="rect">
            <a:avLst/>
          </a:prstGeom>
        </p:spPr>
      </p:pic>
      <p:sp>
        <p:nvSpPr>
          <p:cNvPr id="2" name="Titre 1">
            <a:extLst>
              <a:ext uri="{FF2B5EF4-FFF2-40B4-BE49-F238E27FC236}">
                <a16:creationId xmlns:a16="http://schemas.microsoft.com/office/drawing/2014/main" id="{88E910AC-D58B-4C6A-8F1D-E80B62065B83}"/>
              </a:ext>
            </a:extLst>
          </p:cNvPr>
          <p:cNvSpPr>
            <a:spLocks noGrp="1"/>
          </p:cNvSpPr>
          <p:nvPr>
            <p:ph type="title"/>
          </p:nvPr>
        </p:nvSpPr>
        <p:spPr>
          <a:xfrm>
            <a:off x="6053668" y="803325"/>
            <a:ext cx="5314536" cy="1325563"/>
          </a:xfrm>
        </p:spPr>
        <p:txBody>
          <a:bodyPr>
            <a:normAutofit/>
          </a:bodyPr>
          <a:lstStyle/>
          <a:p>
            <a:r>
              <a:rPr lang="fr-FR">
                <a:latin typeface="Arial" panose="020B0604020202020204" pitchFamily="34" charset="0"/>
                <a:cs typeface="Arial" panose="020B0604020202020204" pitchFamily="34" charset="0"/>
              </a:rPr>
              <a:t>Origine</a:t>
            </a:r>
          </a:p>
        </p:txBody>
      </p:sp>
      <p:sp>
        <p:nvSpPr>
          <p:cNvPr id="22" name="Freeform: Shape 1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 10">
            <a:extLst>
              <a:ext uri="{FF2B5EF4-FFF2-40B4-BE49-F238E27FC236}">
                <a16:creationId xmlns:a16="http://schemas.microsoft.com/office/drawing/2014/main" id="{131FBCF7-F04F-48DC-A3BC-89C05385F2D2}"/>
              </a:ext>
            </a:extLst>
          </p:cNvPr>
          <p:cNvPicPr>
            <a:picLocks noChangeAspect="1"/>
          </p:cNvPicPr>
          <p:nvPr/>
        </p:nvPicPr>
        <p:blipFill rotWithShape="1">
          <a:blip r:embed="rId3">
            <a:extLst>
              <a:ext uri="{28A0092B-C50C-407E-A947-70E740481C1C}">
                <a14:useLocalDpi xmlns:a14="http://schemas.microsoft.com/office/drawing/2010/main" val="0"/>
              </a:ext>
            </a:extLst>
          </a:blip>
          <a:srcRect l="12367" r="18346" b="-1"/>
          <a:stretch/>
        </p:blipFill>
        <p:spPr>
          <a:xfrm>
            <a:off x="-2317" y="-2"/>
            <a:ext cx="5441859" cy="5654940"/>
          </a:xfrm>
          <a:custGeom>
            <a:avLst/>
            <a:gdLst>
              <a:gd name="connsiteX0" fmla="*/ 0 w 5067519"/>
              <a:gd name="connsiteY0" fmla="*/ 0 h 5265942"/>
              <a:gd name="connsiteX1" fmla="*/ 4097786 w 5067519"/>
              <a:gd name="connsiteY1" fmla="*/ 0 h 5265942"/>
              <a:gd name="connsiteX2" fmla="*/ 4176264 w 5067519"/>
              <a:gd name="connsiteY2" fmla="*/ 71326 h 5265942"/>
              <a:gd name="connsiteX3" fmla="*/ 5067519 w 5067519"/>
              <a:gd name="connsiteY3" fmla="*/ 2223006 h 5265942"/>
              <a:gd name="connsiteX4" fmla="*/ 2024583 w 5067519"/>
              <a:gd name="connsiteY4" fmla="*/ 5265942 h 5265942"/>
              <a:gd name="connsiteX5" fmla="*/ 145914 w 5067519"/>
              <a:gd name="connsiteY5" fmla="*/ 4616926 h 5265942"/>
              <a:gd name="connsiteX6" fmla="*/ 0 w 5067519"/>
              <a:gd name="connsiteY6" fmla="*/ 4489006 h 526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
        <p:nvSpPr>
          <p:cNvPr id="3" name="Espace réservé du contenu 2">
            <a:extLst>
              <a:ext uri="{FF2B5EF4-FFF2-40B4-BE49-F238E27FC236}">
                <a16:creationId xmlns:a16="http://schemas.microsoft.com/office/drawing/2014/main" id="{A21A735B-223C-49AE-BAEC-560B3F8A00E7}"/>
              </a:ext>
            </a:extLst>
          </p:cNvPr>
          <p:cNvSpPr>
            <a:spLocks noGrp="1"/>
          </p:cNvSpPr>
          <p:nvPr>
            <p:ph idx="1"/>
          </p:nvPr>
        </p:nvSpPr>
        <p:spPr>
          <a:xfrm>
            <a:off x="6053667" y="2279018"/>
            <a:ext cx="5314543" cy="3375920"/>
          </a:xfrm>
        </p:spPr>
        <p:txBody>
          <a:bodyPr anchor="t">
            <a:normAutofit/>
          </a:bodyPr>
          <a:lstStyle/>
          <a:p>
            <a:r>
              <a:rPr lang="fr-FR" sz="1800" dirty="0">
                <a:latin typeface="Arial" panose="020B0604020202020204" pitchFamily="34" charset="0"/>
                <a:cs typeface="Arial" panose="020B0604020202020204" pitchFamily="34" charset="0"/>
              </a:rPr>
              <a:t>Ancêtre : </a:t>
            </a:r>
            <a:r>
              <a:rPr lang="fr-FR" sz="1800" dirty="0" err="1">
                <a:latin typeface="Arial" panose="020B0604020202020204" pitchFamily="34" charset="0"/>
                <a:cs typeface="Arial" panose="020B0604020202020204" pitchFamily="34" charset="0"/>
              </a:rPr>
              <a:t>Battledore</a:t>
            </a:r>
            <a:r>
              <a:rPr lang="fr-FR" sz="1800" dirty="0">
                <a:latin typeface="Arial" panose="020B0604020202020204" pitchFamily="34" charset="0"/>
                <a:cs typeface="Arial" panose="020B0604020202020204" pitchFamily="34" charset="0"/>
              </a:rPr>
              <a:t> and </a:t>
            </a:r>
            <a:r>
              <a:rPr lang="fr-FR" sz="1800" dirty="0" err="1">
                <a:latin typeface="Arial" panose="020B0604020202020204" pitchFamily="34" charset="0"/>
                <a:cs typeface="Arial" panose="020B0604020202020204" pitchFamily="34" charset="0"/>
              </a:rPr>
              <a:t>Shuttlecock</a:t>
            </a:r>
            <a:endParaRPr lang="fr-FR" sz="1800" dirty="0">
              <a:latin typeface="Arial" panose="020B0604020202020204" pitchFamily="34" charset="0"/>
              <a:cs typeface="Arial" panose="020B0604020202020204" pitchFamily="34" charset="0"/>
            </a:endParaRPr>
          </a:p>
          <a:p>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La légende du château de Badminton</a:t>
            </a:r>
          </a:p>
          <a:p>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1934: Création de la fédération internationale de badminton (IBF)</a:t>
            </a:r>
          </a:p>
          <a:p>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1977: Augmentation du nombre de joueurs français de 7 à 18% par an</a:t>
            </a:r>
          </a:p>
        </p:txBody>
      </p:sp>
    </p:spTree>
    <p:extLst>
      <p:ext uri="{BB962C8B-B14F-4D97-AF65-F5344CB8AC3E}">
        <p14:creationId xmlns:p14="http://schemas.microsoft.com/office/powerpoint/2010/main" val="315473556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18F07C7-5913-42D8-8F56-B955D72ED5DD}"/>
              </a:ext>
            </a:extLst>
          </p:cNvPr>
          <p:cNvSpPr>
            <a:spLocks noGrp="1"/>
          </p:cNvSpPr>
          <p:nvPr>
            <p:ph type="title"/>
          </p:nvPr>
        </p:nvSpPr>
        <p:spPr>
          <a:xfrm>
            <a:off x="6090574" y="274320"/>
            <a:ext cx="4977976" cy="1454051"/>
          </a:xfrm>
        </p:spPr>
        <p:txBody>
          <a:bodyPr>
            <a:normAutofit/>
          </a:bodyPr>
          <a:lstStyle/>
          <a:p>
            <a:pPr algn="ctr"/>
            <a:r>
              <a:rPr lang="fr-FR" i="1" dirty="0" err="1">
                <a:solidFill>
                  <a:srgbClr val="000000"/>
                </a:solidFill>
                <a:latin typeface="Arial" panose="020B0604020202020204" pitchFamily="34" charset="0"/>
                <a:cs typeface="Arial" panose="020B0604020202020204" pitchFamily="34" charset="0"/>
              </a:rPr>
              <a:t>Facts</a:t>
            </a:r>
            <a:endParaRPr lang="fr-FR" i="1" dirty="0">
              <a:solidFill>
                <a:srgbClr val="000000"/>
              </a:solidFill>
              <a:latin typeface="Arial" panose="020B0604020202020204" pitchFamily="34" charset="0"/>
              <a:cs typeface="Arial" panose="020B0604020202020204" pitchFamily="34" charset="0"/>
            </a:endParaRPr>
          </a:p>
        </p:txBody>
      </p:sp>
      <p:sp>
        <p:nvSpPr>
          <p:cNvPr id="4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Image 38">
            <a:extLst>
              <a:ext uri="{FF2B5EF4-FFF2-40B4-BE49-F238E27FC236}">
                <a16:creationId xmlns:a16="http://schemas.microsoft.com/office/drawing/2014/main" id="{13C3F1AF-EEF6-4ED9-83F4-AB2CBE738A3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5564" r="22572"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24" name="Espace réservé du contenu 2">
            <a:extLst>
              <a:ext uri="{FF2B5EF4-FFF2-40B4-BE49-F238E27FC236}">
                <a16:creationId xmlns:a16="http://schemas.microsoft.com/office/drawing/2014/main" id="{89B503F6-738C-4800-A913-A7443DB3DCED}"/>
              </a:ext>
            </a:extLst>
          </p:cNvPr>
          <p:cNvSpPr>
            <a:spLocks noGrp="1"/>
          </p:cNvSpPr>
          <p:nvPr>
            <p:ph idx="1"/>
          </p:nvPr>
        </p:nvSpPr>
        <p:spPr>
          <a:xfrm>
            <a:off x="6090574" y="1844704"/>
            <a:ext cx="5955652" cy="4738976"/>
          </a:xfrm>
        </p:spPr>
        <p:txBody>
          <a:bodyPr anchor="ctr">
            <a:normAutofit/>
          </a:bodyPr>
          <a:lstStyle/>
          <a:p>
            <a:r>
              <a:rPr lang="fr-FR" sz="1200" dirty="0">
                <a:solidFill>
                  <a:srgbClr val="000000"/>
                </a:solidFill>
                <a:latin typeface="Arial" panose="020B0604020202020204" pitchFamily="34" charset="0"/>
                <a:cs typeface="Arial" panose="020B0604020202020204" pitchFamily="34" charset="0"/>
              </a:rPr>
              <a:t>En Asie, le badminton est le sport numéro 1, et dans le monde c'est le deuxième sport le plus pratiqué après le football</a:t>
            </a:r>
          </a:p>
          <a:p>
            <a:r>
              <a:rPr lang="fr-FR" sz="1200" dirty="0">
                <a:solidFill>
                  <a:srgbClr val="000000"/>
                </a:solidFill>
                <a:latin typeface="Arial" panose="020B0604020202020204" pitchFamily="34" charset="0"/>
                <a:cs typeface="Arial" panose="020B0604020202020204" pitchFamily="34" charset="0"/>
              </a:rPr>
              <a:t>La vitesse des coups peut aller de 3 km/h lors d'un amorti à plus de 300 km/h pour un smash, récemment des spécialistes ont établi que la vitesse d'un volant peut atteindre 330 km/h, c'est-à-dire la vitesse la plus grande parmi tous les sports de raquettes. Le record de vitesse étant détenu par le Malaisien Tan Boon </a:t>
            </a:r>
            <a:r>
              <a:rPr lang="fr-FR" sz="1200" dirty="0" err="1">
                <a:solidFill>
                  <a:srgbClr val="000000"/>
                </a:solidFill>
                <a:latin typeface="Arial" panose="020B0604020202020204" pitchFamily="34" charset="0"/>
                <a:cs typeface="Arial" panose="020B0604020202020204" pitchFamily="34" charset="0"/>
              </a:rPr>
              <a:t>Heong</a:t>
            </a:r>
            <a:r>
              <a:rPr lang="fr-FR" sz="1200" dirty="0">
                <a:solidFill>
                  <a:srgbClr val="000000"/>
                </a:solidFill>
                <a:latin typeface="Arial" panose="020B0604020202020204" pitchFamily="34" charset="0"/>
                <a:cs typeface="Arial" panose="020B0604020202020204" pitchFamily="34" charset="0"/>
              </a:rPr>
              <a:t> (3e paire mondiale en double homme avec </a:t>
            </a:r>
            <a:r>
              <a:rPr lang="fr-FR" sz="1200" dirty="0" err="1">
                <a:solidFill>
                  <a:srgbClr val="000000"/>
                </a:solidFill>
                <a:latin typeface="Arial" panose="020B0604020202020204" pitchFamily="34" charset="0"/>
                <a:cs typeface="Arial" panose="020B0604020202020204" pitchFamily="34" charset="0"/>
              </a:rPr>
              <a:t>Koo</a:t>
            </a:r>
            <a:r>
              <a:rPr lang="fr-FR" sz="1200" dirty="0">
                <a:solidFill>
                  <a:srgbClr val="000000"/>
                </a:solidFill>
                <a:latin typeface="Arial" panose="020B0604020202020204" pitchFamily="34" charset="0"/>
                <a:cs typeface="Arial" panose="020B0604020202020204" pitchFamily="34" charset="0"/>
              </a:rPr>
              <a:t> </a:t>
            </a:r>
            <a:r>
              <a:rPr lang="fr-FR" sz="1200" dirty="0" err="1">
                <a:solidFill>
                  <a:srgbClr val="000000"/>
                </a:solidFill>
                <a:latin typeface="Arial" panose="020B0604020202020204" pitchFamily="34" charset="0"/>
                <a:cs typeface="Arial" panose="020B0604020202020204" pitchFamily="34" charset="0"/>
              </a:rPr>
              <a:t>Kien</a:t>
            </a:r>
            <a:r>
              <a:rPr lang="fr-FR" sz="1200" dirty="0">
                <a:solidFill>
                  <a:srgbClr val="000000"/>
                </a:solidFill>
                <a:latin typeface="Arial" panose="020B0604020202020204" pitchFamily="34" charset="0"/>
                <a:cs typeface="Arial" panose="020B0604020202020204" pitchFamily="34" charset="0"/>
              </a:rPr>
              <a:t> </a:t>
            </a:r>
            <a:r>
              <a:rPr lang="fr-FR" sz="1200" dirty="0" err="1">
                <a:solidFill>
                  <a:srgbClr val="000000"/>
                </a:solidFill>
                <a:latin typeface="Arial" panose="020B0604020202020204" pitchFamily="34" charset="0"/>
                <a:cs typeface="Arial" panose="020B0604020202020204" pitchFamily="34" charset="0"/>
              </a:rPr>
              <a:t>Keat</a:t>
            </a:r>
            <a:r>
              <a:rPr lang="fr-FR" sz="1200" dirty="0">
                <a:solidFill>
                  <a:srgbClr val="000000"/>
                </a:solidFill>
                <a:latin typeface="Arial" panose="020B0604020202020204" pitchFamily="34" charset="0"/>
                <a:cs typeface="Arial" panose="020B0604020202020204" pitchFamily="34" charset="0"/>
              </a:rPr>
              <a:t>), dont le smash a été chronométré à 421 km/h en octobre 2009, contre 251 km/h pour le tennis.</a:t>
            </a:r>
          </a:p>
          <a:p>
            <a:r>
              <a:rPr lang="fr-FR" sz="1200" dirty="0">
                <a:solidFill>
                  <a:srgbClr val="000000"/>
                </a:solidFill>
                <a:latin typeface="Arial" panose="020B0604020202020204" pitchFamily="34" charset="0"/>
                <a:cs typeface="Arial" panose="020B0604020202020204" pitchFamily="34" charset="0"/>
              </a:rPr>
              <a:t>Le badminton est le deuxième sport exigeant la plus grosse dépense énergétique (derrière le hockey sur glace). À titre de comparaison, un match de badminton est environ 5 fois plus intense qu’un match de tennis.</a:t>
            </a:r>
          </a:p>
          <a:p>
            <a:r>
              <a:rPr lang="fr-FR" sz="1200" dirty="0">
                <a:solidFill>
                  <a:srgbClr val="000000"/>
                </a:solidFill>
                <a:latin typeface="Arial" panose="020B0604020202020204" pitchFamily="34" charset="0"/>
                <a:cs typeface="Arial" panose="020B0604020202020204" pitchFamily="34" charset="0"/>
              </a:rPr>
              <a:t>Le record de l’échange le plus long de France date du 4 décembre 2010 avec 3713 échanges (1 échange = 1 aller-retour).</a:t>
            </a:r>
          </a:p>
          <a:p>
            <a:r>
              <a:rPr lang="fr-FR" sz="1200" dirty="0">
                <a:solidFill>
                  <a:srgbClr val="000000"/>
                </a:solidFill>
                <a:latin typeface="Arial" panose="020B0604020202020204" pitchFamily="34" charset="0"/>
                <a:cs typeface="Arial" panose="020B0604020202020204" pitchFamily="34" charset="0"/>
              </a:rPr>
              <a:t>Un joueur de badminton peut courir plus d’un kilomètre et demi au cours d’une seule rencontre.</a:t>
            </a:r>
          </a:p>
          <a:p>
            <a:r>
              <a:rPr lang="fr-FR" sz="1200" dirty="0">
                <a:solidFill>
                  <a:srgbClr val="000000"/>
                </a:solidFill>
                <a:latin typeface="Arial" panose="020B0604020202020204" pitchFamily="34" charset="0"/>
                <a:cs typeface="Arial" panose="020B0604020202020204" pitchFamily="34" charset="0"/>
              </a:rPr>
              <a:t> Lors d’un match type de 45 minutes, le volant réalise plus de 300 virages à 90° ou plus.</a:t>
            </a:r>
          </a:p>
          <a:p>
            <a:r>
              <a:rPr lang="fr-FR" sz="1200" dirty="0">
                <a:solidFill>
                  <a:srgbClr val="000000"/>
                </a:solidFill>
                <a:latin typeface="Arial" panose="020B0604020202020204" pitchFamily="34" charset="0"/>
                <a:cs typeface="Arial" panose="020B0604020202020204" pitchFamily="34" charset="0"/>
              </a:rPr>
              <a:t>50 , c’est le nombre de volants en plumes qui peuvent être utilisés sur un seul match (simple) de niveau international.</a:t>
            </a:r>
          </a:p>
          <a:p>
            <a:r>
              <a:rPr lang="fr-FR" sz="1200" dirty="0">
                <a:solidFill>
                  <a:srgbClr val="000000"/>
                </a:solidFill>
                <a:latin typeface="Arial" panose="020B0604020202020204" pitchFamily="34" charset="0"/>
                <a:cs typeface="Arial" panose="020B0604020202020204" pitchFamily="34" charset="0"/>
              </a:rPr>
              <a:t>Les volants plumes sont créés à partir des ailes </a:t>
            </a:r>
            <a:r>
              <a:rPr lang="fr-FR" sz="1200" b="1" dirty="0">
                <a:solidFill>
                  <a:srgbClr val="000000"/>
                </a:solidFill>
                <a:latin typeface="Arial" panose="020B0604020202020204" pitchFamily="34" charset="0"/>
                <a:cs typeface="Arial" panose="020B0604020202020204" pitchFamily="34" charset="0"/>
              </a:rPr>
              <a:t>gauches</a:t>
            </a:r>
            <a:r>
              <a:rPr lang="fr-FR" sz="1200" dirty="0">
                <a:solidFill>
                  <a:srgbClr val="000000"/>
                </a:solidFill>
                <a:latin typeface="Arial" panose="020B0604020202020204" pitchFamily="34" charset="0"/>
                <a:cs typeface="Arial" panose="020B0604020202020204" pitchFamily="34" charset="0"/>
              </a:rPr>
              <a:t> des oies (Historiquement dû à la calligraphie, car leurs tuyaux s’orientent vers la droite).</a:t>
            </a:r>
            <a:br>
              <a:rPr lang="fr-FR" sz="1200" dirty="0">
                <a:solidFill>
                  <a:srgbClr val="000000"/>
                </a:solidFill>
                <a:latin typeface="Arial" panose="020B0604020202020204" pitchFamily="34" charset="0"/>
                <a:cs typeface="Arial" panose="020B0604020202020204" pitchFamily="34" charset="0"/>
              </a:rPr>
            </a:br>
            <a:endParaRPr lang="fr-FR" sz="1200" dirty="0">
              <a:solidFill>
                <a:srgbClr val="000000"/>
              </a:solidFill>
              <a:latin typeface="Arial" panose="020B0604020202020204" pitchFamily="34" charset="0"/>
              <a:cs typeface="Arial" panose="020B0604020202020204" pitchFamily="34" charset="0"/>
            </a:endParaRPr>
          </a:p>
          <a:p>
            <a:pPr marL="0" indent="0">
              <a:buNone/>
            </a:pPr>
            <a:endParaRPr lang="fr-FR" sz="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28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40D1D-0370-4E07-BBC6-4899F244B6BF}"/>
              </a:ext>
            </a:extLst>
          </p:cNvPr>
          <p:cNvSpPr>
            <a:spLocks noGrp="1"/>
          </p:cNvSpPr>
          <p:nvPr>
            <p:ph type="title"/>
          </p:nvPr>
        </p:nvSpPr>
        <p:spPr/>
        <p:txBody>
          <a:bodyPr/>
          <a:lstStyle/>
          <a:p>
            <a:pPr algn="ctr"/>
            <a:r>
              <a:rPr lang="fr-FR" dirty="0">
                <a:latin typeface="Arial" panose="020B0604020202020204" pitchFamily="34" charset="0"/>
                <a:cs typeface="Arial" panose="020B0604020202020204" pitchFamily="34" charset="0"/>
              </a:rPr>
              <a:t>Long Échange</a:t>
            </a:r>
          </a:p>
        </p:txBody>
      </p:sp>
      <p:sp>
        <p:nvSpPr>
          <p:cNvPr id="3" name="Espace réservé du contenu 2">
            <a:extLst>
              <a:ext uri="{FF2B5EF4-FFF2-40B4-BE49-F238E27FC236}">
                <a16:creationId xmlns:a16="http://schemas.microsoft.com/office/drawing/2014/main" id="{A5068BBC-4D57-42CC-AE31-439D24E713F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27064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9480D44-4833-4B5B-B361-E6778EE8CF87}"/>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14694" b="720"/>
          <a:stretch/>
        </p:blipFill>
        <p:spPr>
          <a:xfrm>
            <a:off x="20" y="10"/>
            <a:ext cx="12191980" cy="6857990"/>
          </a:xfrm>
          <a:prstGeom prst="rect">
            <a:avLst/>
          </a:prstGeom>
        </p:spPr>
      </p:pic>
      <p:sp>
        <p:nvSpPr>
          <p:cNvPr id="4" name="ZoneTexte 3">
            <a:extLst>
              <a:ext uri="{FF2B5EF4-FFF2-40B4-BE49-F238E27FC236}">
                <a16:creationId xmlns:a16="http://schemas.microsoft.com/office/drawing/2014/main" id="{FA97DB7C-32DC-49F3-BD3C-FE2D5F69F2E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a:latin typeface="+mj-lt"/>
                <a:ea typeface="+mj-ea"/>
                <a:cs typeface="+mj-cs"/>
              </a:rPr>
              <a:t>SOMMAIRE</a:t>
            </a:r>
          </a:p>
        </p:txBody>
      </p:sp>
      <p:sp>
        <p:nvSpPr>
          <p:cNvPr id="3" name="Espace réservé du contenu 2">
            <a:extLst>
              <a:ext uri="{FF2B5EF4-FFF2-40B4-BE49-F238E27FC236}">
                <a16:creationId xmlns:a16="http://schemas.microsoft.com/office/drawing/2014/main" id="{7E58FB33-E55E-4AC1-8191-F26207CE5686}"/>
              </a:ext>
            </a:extLst>
          </p:cNvPr>
          <p:cNvSpPr>
            <a:spLocks noGrp="1"/>
          </p:cNvSpPr>
          <p:nvPr>
            <p:ph idx="1"/>
          </p:nvPr>
        </p:nvSpPr>
        <p:spPr>
          <a:xfrm>
            <a:off x="838200" y="1825625"/>
            <a:ext cx="10515600" cy="4351338"/>
          </a:xfrm>
        </p:spPr>
        <p:txBody>
          <a:bodyPr vert="horz" lIns="91440" tIns="45720" rIns="91440" bIns="45720" rtlCol="0">
            <a:normAutofit/>
          </a:bodyPr>
          <a:lstStyle/>
          <a:p>
            <a:pPr marL="0"/>
            <a:endParaRPr lang="en-US" dirty="0"/>
          </a:p>
          <a:p>
            <a:r>
              <a:rPr lang="en-US" dirty="0"/>
              <a:t>Débuts et Motivation</a:t>
            </a:r>
          </a:p>
          <a:p>
            <a:endParaRPr lang="en-US" dirty="0"/>
          </a:p>
          <a:p>
            <a:r>
              <a:rPr lang="en-US" dirty="0" err="1"/>
              <a:t>L’entrainement</a:t>
            </a:r>
            <a:endParaRPr lang="en-US" dirty="0"/>
          </a:p>
          <a:p>
            <a:endParaRPr lang="en-US" dirty="0"/>
          </a:p>
          <a:p>
            <a:r>
              <a:rPr lang="en-US" dirty="0"/>
              <a:t>Le matériel</a:t>
            </a:r>
          </a:p>
          <a:p>
            <a:endParaRPr lang="en-US" dirty="0"/>
          </a:p>
          <a:p>
            <a:r>
              <a:rPr lang="en-US" dirty="0" err="1"/>
              <a:t>Historique</a:t>
            </a:r>
            <a:endParaRPr lang="en-US" dirty="0"/>
          </a:p>
          <a:p>
            <a:pPr marL="0"/>
            <a:endParaRPr lang="en-US" dirty="0"/>
          </a:p>
          <a:p>
            <a:endParaRPr lang="en-US" dirty="0"/>
          </a:p>
        </p:txBody>
      </p:sp>
    </p:spTree>
    <p:extLst>
      <p:ext uri="{BB962C8B-B14F-4D97-AF65-F5344CB8AC3E}">
        <p14:creationId xmlns:p14="http://schemas.microsoft.com/office/powerpoint/2010/main" val="37024006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1CCFB59A-6F21-461E-9CE0-D61A2A843138}"/>
              </a:ext>
            </a:extLst>
          </p:cNvPr>
          <p:cNvSpPr>
            <a:spLocks noGrp="1"/>
          </p:cNvSpPr>
          <p:nvPr>
            <p:ph type="title"/>
          </p:nvPr>
        </p:nvSpPr>
        <p:spPr>
          <a:xfrm>
            <a:off x="640079" y="2053641"/>
            <a:ext cx="3669161" cy="2760098"/>
          </a:xfrm>
        </p:spPr>
        <p:txBody>
          <a:bodyPr>
            <a:normAutofit/>
          </a:bodyPr>
          <a:lstStyle/>
          <a:p>
            <a:r>
              <a:rPr lang="fr-FR" i="1">
                <a:solidFill>
                  <a:srgbClr val="FFFFFF"/>
                </a:solidFill>
                <a:latin typeface="Arial" panose="020B0604020202020204" pitchFamily="34" charset="0"/>
                <a:cs typeface="Arial" panose="020B0604020202020204" pitchFamily="34" charset="0"/>
              </a:rPr>
              <a:t>Débuts et Motivation</a:t>
            </a:r>
          </a:p>
        </p:txBody>
      </p:sp>
      <p:sp>
        <p:nvSpPr>
          <p:cNvPr id="28" name="Espace réservé du contenu 2">
            <a:extLst>
              <a:ext uri="{FF2B5EF4-FFF2-40B4-BE49-F238E27FC236}">
                <a16:creationId xmlns:a16="http://schemas.microsoft.com/office/drawing/2014/main" id="{6BC1E365-DD78-4173-9D7F-7439F3DDDA84}"/>
              </a:ext>
            </a:extLst>
          </p:cNvPr>
          <p:cNvSpPr>
            <a:spLocks noGrp="1"/>
          </p:cNvSpPr>
          <p:nvPr>
            <p:ph idx="1"/>
          </p:nvPr>
        </p:nvSpPr>
        <p:spPr>
          <a:xfrm>
            <a:off x="6090574" y="801866"/>
            <a:ext cx="5306084" cy="5230634"/>
          </a:xfrm>
        </p:spPr>
        <p:txBody>
          <a:bodyPr anchor="ctr">
            <a:normAutofit/>
          </a:bodyPr>
          <a:lstStyle/>
          <a:p>
            <a:r>
              <a:rPr lang="fr-FR" sz="2400" dirty="0">
                <a:solidFill>
                  <a:srgbClr val="000000"/>
                </a:solidFill>
                <a:latin typeface="Arial" panose="020B0604020202020204" pitchFamily="34" charset="0"/>
                <a:cs typeface="Arial" panose="020B0604020202020204" pitchFamily="34" charset="0"/>
              </a:rPr>
              <a:t>A l’âge de 12 ans</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Sport de mon père</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Reprise pendants mes années de BTS</a:t>
            </a:r>
          </a:p>
        </p:txBody>
      </p:sp>
    </p:spTree>
    <p:extLst>
      <p:ext uri="{BB962C8B-B14F-4D97-AF65-F5344CB8AC3E}">
        <p14:creationId xmlns:p14="http://schemas.microsoft.com/office/powerpoint/2010/main" val="83710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524AA3F5-0B74-426A-A0CB-C0510361E6BE}"/>
              </a:ext>
            </a:extLst>
          </p:cNvPr>
          <p:cNvSpPr>
            <a:spLocks noGrp="1"/>
          </p:cNvSpPr>
          <p:nvPr>
            <p:ph type="title"/>
          </p:nvPr>
        </p:nvSpPr>
        <p:spPr>
          <a:xfrm>
            <a:off x="640079" y="2053641"/>
            <a:ext cx="3669161" cy="2760098"/>
          </a:xfrm>
        </p:spPr>
        <p:txBody>
          <a:bodyPr>
            <a:normAutofit/>
          </a:bodyPr>
          <a:lstStyle/>
          <a:p>
            <a:r>
              <a:rPr lang="fr-FR" sz="4100" i="1">
                <a:solidFill>
                  <a:srgbClr val="FFFFFF"/>
                </a:solidFill>
                <a:latin typeface="Arial" panose="020B0604020202020204" pitchFamily="34" charset="0"/>
                <a:cs typeface="Arial" panose="020B0604020202020204" pitchFamily="34" charset="0"/>
              </a:rPr>
              <a:t>L’entrainement</a:t>
            </a:r>
          </a:p>
        </p:txBody>
      </p:sp>
      <p:sp>
        <p:nvSpPr>
          <p:cNvPr id="3" name="Espace réservé du contenu 2">
            <a:extLst>
              <a:ext uri="{FF2B5EF4-FFF2-40B4-BE49-F238E27FC236}">
                <a16:creationId xmlns:a16="http://schemas.microsoft.com/office/drawing/2014/main" id="{049E52D0-1AC1-4B0C-B87A-EEF7F5F486C6}"/>
              </a:ext>
            </a:extLst>
          </p:cNvPr>
          <p:cNvSpPr>
            <a:spLocks noGrp="1"/>
          </p:cNvSpPr>
          <p:nvPr>
            <p:ph idx="1"/>
          </p:nvPr>
        </p:nvSpPr>
        <p:spPr>
          <a:xfrm>
            <a:off x="6090574" y="801866"/>
            <a:ext cx="5306084" cy="5230634"/>
          </a:xfrm>
        </p:spPr>
        <p:txBody>
          <a:bodyPr anchor="ctr">
            <a:normAutofit/>
          </a:bodyPr>
          <a:lstStyle/>
          <a:p>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dirty="0">
              <a:solidFill>
                <a:srgbClr val="000000"/>
              </a:solidFill>
            </a:endParaRPr>
          </a:p>
          <a:p>
            <a:pPr marL="0" indent="0">
              <a:buNone/>
            </a:pPr>
            <a:endParaRPr lang="fr-FR" sz="2400" i="1" dirty="0">
              <a:solidFill>
                <a:srgbClr val="000000"/>
              </a:solidFill>
            </a:endParaRPr>
          </a:p>
          <a:p>
            <a:pPr marL="0" indent="0">
              <a:buNone/>
            </a:pPr>
            <a:endParaRPr lang="fr-FR" sz="2400" dirty="0">
              <a:solidFill>
                <a:srgbClr val="000000"/>
              </a:solidFill>
            </a:endParaRPr>
          </a:p>
        </p:txBody>
      </p:sp>
      <p:sp>
        <p:nvSpPr>
          <p:cNvPr id="7" name="Espace réservé du contenu 2">
            <a:extLst>
              <a:ext uri="{FF2B5EF4-FFF2-40B4-BE49-F238E27FC236}">
                <a16:creationId xmlns:a16="http://schemas.microsoft.com/office/drawing/2014/main" id="{0A0BBB03-0D40-4064-9C83-1BE61691D0BE}"/>
              </a:ext>
            </a:extLst>
          </p:cNvPr>
          <p:cNvSpPr txBox="1">
            <a:spLocks/>
          </p:cNvSpPr>
          <p:nvPr/>
        </p:nvSpPr>
        <p:spPr>
          <a:xfrm>
            <a:off x="6242974" y="954266"/>
            <a:ext cx="5306084" cy="523063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solidFill>
                  <a:srgbClr val="000000"/>
                </a:solidFill>
                <a:latin typeface="Arial" panose="020B0604020202020204" pitchFamily="34" charset="0"/>
                <a:cs typeface="Arial" panose="020B0604020202020204" pitchFamily="34" charset="0"/>
              </a:rPr>
              <a:t>Course / Echauffement / Gainage</a:t>
            </a:r>
          </a:p>
          <a:p>
            <a:pPr marL="0" indent="0">
              <a:buNone/>
            </a:pPr>
            <a:r>
              <a:rPr lang="fr-FR" sz="2400" dirty="0">
                <a:solidFill>
                  <a:srgbClr val="000000"/>
                </a:solidFill>
                <a:latin typeface="Arial" panose="020B0604020202020204" pitchFamily="34" charset="0"/>
                <a:cs typeface="Arial" panose="020B0604020202020204" pitchFamily="34" charset="0"/>
              </a:rPr>
              <a:t> </a:t>
            </a:r>
          </a:p>
          <a:p>
            <a:r>
              <a:rPr lang="fr-FR" sz="2400" dirty="0">
                <a:solidFill>
                  <a:srgbClr val="000000"/>
                </a:solidFill>
                <a:latin typeface="Arial" panose="020B0604020202020204" pitchFamily="34" charset="0"/>
                <a:cs typeface="Arial" panose="020B0604020202020204" pitchFamily="34" charset="0"/>
              </a:rPr>
              <a:t>Shadow </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Cours technique / Apprentissage</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Matchs</a:t>
            </a:r>
          </a:p>
        </p:txBody>
      </p:sp>
    </p:spTree>
    <p:extLst>
      <p:ext uri="{BB962C8B-B14F-4D97-AF65-F5344CB8AC3E}">
        <p14:creationId xmlns:p14="http://schemas.microsoft.com/office/powerpoint/2010/main" val="193463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DD75892-A10E-4765-B142-2711FDD16023}"/>
              </a:ext>
            </a:extLst>
          </p:cNvPr>
          <p:cNvSpPr>
            <a:spLocks noGrp="1"/>
          </p:cNvSpPr>
          <p:nvPr>
            <p:ph type="title"/>
          </p:nvPr>
        </p:nvSpPr>
        <p:spPr>
          <a:xfrm>
            <a:off x="6392598" y="640263"/>
            <a:ext cx="5221266" cy="1344975"/>
          </a:xfrm>
        </p:spPr>
        <p:txBody>
          <a:bodyPr>
            <a:normAutofit/>
          </a:bodyPr>
          <a:lstStyle/>
          <a:p>
            <a:pPr algn="ctr"/>
            <a:r>
              <a:rPr lang="fr-FR" sz="4000" b="1" i="1">
                <a:solidFill>
                  <a:schemeClr val="accent1"/>
                </a:solidFill>
                <a:latin typeface="Arial" panose="020B0604020202020204" pitchFamily="34" charset="0"/>
                <a:cs typeface="Arial" panose="020B0604020202020204" pitchFamily="34" charset="0"/>
              </a:rPr>
              <a:t>SHADOW</a:t>
            </a:r>
            <a:endParaRPr lang="fr-FR" sz="4000" b="1" i="1" dirty="0">
              <a:solidFill>
                <a:schemeClr val="accent1"/>
              </a:solidFill>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56AB7D4F-C853-4F62-9EF3-FDEA28C6C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076000"/>
            <a:ext cx="5126736" cy="2550551"/>
          </a:xfrm>
          <a:prstGeom prst="rect">
            <a:avLst/>
          </a:prstGeom>
        </p:spPr>
      </p:pic>
      <p:graphicFrame>
        <p:nvGraphicFramePr>
          <p:cNvPr id="5" name="Espace réservé du contenu 2">
            <a:extLst>
              <a:ext uri="{FF2B5EF4-FFF2-40B4-BE49-F238E27FC236}">
                <a16:creationId xmlns:a16="http://schemas.microsoft.com/office/drawing/2014/main" id="{4CAA9985-1760-4F74-8FEF-4AA26B9E0A05}"/>
              </a:ext>
            </a:extLst>
          </p:cNvPr>
          <p:cNvGraphicFramePr>
            <a:graphicFrameLocks noGrp="1"/>
          </p:cNvGraphicFramePr>
          <p:nvPr>
            <p:ph idx="1"/>
            <p:extLst>
              <p:ext uri="{D42A27DB-BD31-4B8C-83A1-F6EECF244321}">
                <p14:modId xmlns:p14="http://schemas.microsoft.com/office/powerpoint/2010/main" val="3336017057"/>
              </p:ext>
            </p:extLst>
          </p:nvPr>
        </p:nvGraphicFramePr>
        <p:xfrm>
          <a:off x="6391903" y="1820849"/>
          <a:ext cx="5235490" cy="4073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194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502B0357-7905-4951-A7D9-074F7CA2870E}"/>
              </a:ext>
            </a:extLst>
          </p:cNvPr>
          <p:cNvSpPr>
            <a:spLocks noGrp="1"/>
          </p:cNvSpPr>
          <p:nvPr>
            <p:ph type="title"/>
          </p:nvPr>
        </p:nvSpPr>
        <p:spPr>
          <a:xfrm>
            <a:off x="640079" y="2053641"/>
            <a:ext cx="3669161" cy="2760098"/>
          </a:xfrm>
        </p:spPr>
        <p:txBody>
          <a:bodyPr>
            <a:normAutofit/>
          </a:bodyPr>
          <a:lstStyle/>
          <a:p>
            <a:r>
              <a:rPr lang="fr-FR">
                <a:solidFill>
                  <a:srgbClr val="FFFFFF"/>
                </a:solidFill>
                <a:latin typeface="Arial" panose="020B0604020202020204" pitchFamily="34" charset="0"/>
                <a:cs typeface="Arial" panose="020B0604020202020204" pitchFamily="34" charset="0"/>
              </a:rPr>
              <a:t>Le matériel</a:t>
            </a:r>
          </a:p>
        </p:txBody>
      </p:sp>
      <p:sp>
        <p:nvSpPr>
          <p:cNvPr id="3" name="Espace réservé du contenu 2">
            <a:extLst>
              <a:ext uri="{FF2B5EF4-FFF2-40B4-BE49-F238E27FC236}">
                <a16:creationId xmlns:a16="http://schemas.microsoft.com/office/drawing/2014/main" id="{9D8BF5EF-8E85-47AB-A849-229B21A408A6}"/>
              </a:ext>
            </a:extLst>
          </p:cNvPr>
          <p:cNvSpPr>
            <a:spLocks noGrp="1"/>
          </p:cNvSpPr>
          <p:nvPr>
            <p:ph idx="1"/>
          </p:nvPr>
        </p:nvSpPr>
        <p:spPr>
          <a:xfrm>
            <a:off x="6090574" y="801866"/>
            <a:ext cx="5306084" cy="5230634"/>
          </a:xfrm>
        </p:spPr>
        <p:txBody>
          <a:bodyPr anchor="ctr">
            <a:normAutofit/>
          </a:bodyPr>
          <a:lstStyle/>
          <a:p>
            <a:r>
              <a:rPr lang="fr-FR" sz="2400" dirty="0">
                <a:solidFill>
                  <a:srgbClr val="000000"/>
                </a:solidFill>
                <a:latin typeface="Arial" panose="020B0604020202020204" pitchFamily="34" charset="0"/>
                <a:cs typeface="Arial" panose="020B0604020202020204" pitchFamily="34" charset="0"/>
              </a:rPr>
              <a:t>Raquette (rigide, souple, tendue, etc…)</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Volants (synthétiques, plumes)</a:t>
            </a:r>
          </a:p>
          <a:p>
            <a:endParaRPr lang="fr-FR" sz="2400" dirty="0">
              <a:solidFill>
                <a:srgbClr val="000000"/>
              </a:solidFill>
              <a:latin typeface="Arial" panose="020B0604020202020204" pitchFamily="34" charset="0"/>
              <a:cs typeface="Arial" panose="020B0604020202020204" pitchFamily="34" charset="0"/>
            </a:endParaRPr>
          </a:p>
          <a:p>
            <a:r>
              <a:rPr lang="fr-FR" sz="2400" dirty="0">
                <a:solidFill>
                  <a:srgbClr val="000000"/>
                </a:solidFill>
                <a:latin typeface="Arial" panose="020B0604020202020204" pitchFamily="34" charset="0"/>
                <a:cs typeface="Arial" panose="020B0604020202020204" pitchFamily="34" charset="0"/>
              </a:rPr>
              <a:t>Tenue adaptée (chaussures a semelles marrons)</a:t>
            </a:r>
          </a:p>
        </p:txBody>
      </p:sp>
    </p:spTree>
    <p:extLst>
      <p:ext uri="{BB962C8B-B14F-4D97-AF65-F5344CB8AC3E}">
        <p14:creationId xmlns:p14="http://schemas.microsoft.com/office/powerpoint/2010/main" val="428499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8CCFF90-D235-47BE-8892-970E068EA7FB}"/>
              </a:ext>
            </a:extLst>
          </p:cNvPr>
          <p:cNvSpPr>
            <a:spLocks noGrp="1"/>
          </p:cNvSpPr>
          <p:nvPr>
            <p:ph type="title"/>
          </p:nvPr>
        </p:nvSpPr>
        <p:spPr>
          <a:xfrm>
            <a:off x="6094105" y="802955"/>
            <a:ext cx="4977976" cy="1454051"/>
          </a:xfrm>
        </p:spPr>
        <p:txBody>
          <a:bodyPr>
            <a:normAutofit/>
          </a:bodyPr>
          <a:lstStyle/>
          <a:p>
            <a:r>
              <a:rPr lang="fr-FR" i="1" dirty="0">
                <a:solidFill>
                  <a:schemeClr val="accent1"/>
                </a:solidFill>
                <a:latin typeface="Arial" panose="020B0604020202020204" pitchFamily="34" charset="0"/>
                <a:cs typeface="Arial" panose="020B0604020202020204" pitchFamily="34" charset="0"/>
              </a:rPr>
              <a:t>Type de raquettes</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Espace réservé du contenu 4">
            <a:extLst>
              <a:ext uri="{FF2B5EF4-FFF2-40B4-BE49-F238E27FC236}">
                <a16:creationId xmlns:a16="http://schemas.microsoft.com/office/drawing/2014/main" id="{38B9F44A-506B-401F-8567-B7E243EE2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905" y="1075297"/>
            <a:ext cx="2186628" cy="4555475"/>
          </a:xfrm>
          <a:prstGeom prst="rect">
            <a:avLst/>
          </a:prstGeom>
        </p:spPr>
      </p:pic>
      <p:sp>
        <p:nvSpPr>
          <p:cNvPr id="10" name="Content Placeholder 9">
            <a:extLst>
              <a:ext uri="{FF2B5EF4-FFF2-40B4-BE49-F238E27FC236}">
                <a16:creationId xmlns:a16="http://schemas.microsoft.com/office/drawing/2014/main" id="{E0222651-CF70-4D6C-BA45-AF2DDB8BFBC0}"/>
              </a:ext>
            </a:extLst>
          </p:cNvPr>
          <p:cNvSpPr>
            <a:spLocks noGrp="1"/>
          </p:cNvSpPr>
          <p:nvPr>
            <p:ph idx="1"/>
          </p:nvPr>
        </p:nvSpPr>
        <p:spPr>
          <a:xfrm>
            <a:off x="6090574" y="2421682"/>
            <a:ext cx="4977578" cy="3639289"/>
          </a:xfrm>
        </p:spPr>
        <p:txBody>
          <a:bodyPr anchor="ctr">
            <a:normAutofit/>
          </a:bodyPr>
          <a:lstStyle/>
          <a:p>
            <a:r>
              <a:rPr lang="en-US" sz="2400" dirty="0" err="1">
                <a:solidFill>
                  <a:srgbClr val="000000"/>
                </a:solidFill>
                <a:latin typeface="Arial" panose="020B0604020202020204" pitchFamily="34" charset="0"/>
                <a:cs typeface="Arial" panose="020B0604020202020204" pitchFamily="34" charset="0"/>
              </a:rPr>
              <a:t>Equilibre</a:t>
            </a:r>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a:p>
            <a:r>
              <a:rPr lang="en-US" sz="2400" dirty="0" err="1">
                <a:solidFill>
                  <a:srgbClr val="000000"/>
                </a:solidFill>
                <a:latin typeface="Arial" panose="020B0604020202020204" pitchFamily="34" charset="0"/>
                <a:cs typeface="Arial" panose="020B0604020202020204" pitchFamily="34" charset="0"/>
              </a:rPr>
              <a:t>Rigidité</a:t>
            </a:r>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a:p>
            <a:r>
              <a:rPr lang="en-US" sz="2400" dirty="0" err="1">
                <a:solidFill>
                  <a:srgbClr val="000000"/>
                </a:solidFill>
                <a:latin typeface="Arial" panose="020B0604020202020204" pitchFamily="34" charset="0"/>
                <a:cs typeface="Arial" panose="020B0604020202020204" pitchFamily="34" charset="0"/>
              </a:rPr>
              <a:t>Poids</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30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Espace réservé du contenu 3">
            <a:extLst>
              <a:ext uri="{FF2B5EF4-FFF2-40B4-BE49-F238E27FC236}">
                <a16:creationId xmlns:a16="http://schemas.microsoft.com/office/drawing/2014/main" id="{79D59B8E-8A6F-4E28-AD06-76C0E68F23CA}"/>
              </a:ext>
            </a:extLst>
          </p:cNvPr>
          <p:cNvGraphicFramePr>
            <a:graphicFrameLocks noGrp="1"/>
          </p:cNvGraphicFramePr>
          <p:nvPr>
            <p:ph idx="1"/>
            <p:extLst>
              <p:ext uri="{D42A27DB-BD31-4B8C-83A1-F6EECF244321}">
                <p14:modId xmlns:p14="http://schemas.microsoft.com/office/powerpoint/2010/main" val="3474145593"/>
              </p:ext>
            </p:extLst>
          </p:nvPr>
        </p:nvGraphicFramePr>
        <p:xfrm>
          <a:off x="1537368" y="2559090"/>
          <a:ext cx="9605832" cy="2771532"/>
        </p:xfrm>
        <a:graphic>
          <a:graphicData uri="http://schemas.openxmlformats.org/drawingml/2006/table">
            <a:tbl>
              <a:tblPr/>
              <a:tblGrid>
                <a:gridCol w="2314938">
                  <a:extLst>
                    <a:ext uri="{9D8B030D-6E8A-4147-A177-3AD203B41FA5}">
                      <a16:colId xmlns:a16="http://schemas.microsoft.com/office/drawing/2014/main" val="1772701778"/>
                    </a:ext>
                  </a:extLst>
                </a:gridCol>
                <a:gridCol w="2433955">
                  <a:extLst>
                    <a:ext uri="{9D8B030D-6E8A-4147-A177-3AD203B41FA5}">
                      <a16:colId xmlns:a16="http://schemas.microsoft.com/office/drawing/2014/main" val="2590624493"/>
                    </a:ext>
                  </a:extLst>
                </a:gridCol>
                <a:gridCol w="2422984">
                  <a:extLst>
                    <a:ext uri="{9D8B030D-6E8A-4147-A177-3AD203B41FA5}">
                      <a16:colId xmlns:a16="http://schemas.microsoft.com/office/drawing/2014/main" val="184835041"/>
                    </a:ext>
                  </a:extLst>
                </a:gridCol>
                <a:gridCol w="2433955">
                  <a:extLst>
                    <a:ext uri="{9D8B030D-6E8A-4147-A177-3AD203B41FA5}">
                      <a16:colId xmlns:a16="http://schemas.microsoft.com/office/drawing/2014/main" val="3673955271"/>
                    </a:ext>
                  </a:extLst>
                </a:gridCol>
              </a:tblGrid>
              <a:tr h="381749">
                <a:tc>
                  <a:txBody>
                    <a:bodyPr/>
                    <a:lstStyle/>
                    <a:p>
                      <a:pPr algn="ctr" fontAlgn="base"/>
                      <a:r>
                        <a:rPr lang="fr-FR" sz="1400">
                          <a:effectLst/>
                        </a:rPr>
                        <a:t> </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dirty="0">
                          <a:solidFill>
                            <a:srgbClr val="10243B"/>
                          </a:solidFill>
                          <a:effectLst/>
                          <a:latin typeface="inherit"/>
                        </a:rPr>
                        <a:t>Équilibre en tête</a:t>
                      </a:r>
                      <a:endParaRPr lang="fr-FR" sz="1400" dirty="0">
                        <a:solidFill>
                          <a:srgbClr val="10243B"/>
                        </a:solidFill>
                        <a:effectLst/>
                        <a:latin typeface="opensans"/>
                      </a:endParaRP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Équilibre neutre</a:t>
                      </a:r>
                      <a:endParaRPr lang="fr-FR" sz="1400">
                        <a:solidFill>
                          <a:srgbClr val="10243B"/>
                        </a:solidFill>
                        <a:effectLst/>
                        <a:latin typeface="opensans"/>
                      </a:endParaRP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Équilibre en manche</a:t>
                      </a:r>
                      <a:endParaRPr lang="fr-FR" sz="1400">
                        <a:solidFill>
                          <a:srgbClr val="10243B"/>
                        </a:solidFill>
                        <a:effectLst/>
                        <a:latin typeface="opensans"/>
                      </a:endParaRP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2996016278"/>
                  </a:ext>
                </a:extLst>
              </a:tr>
              <a:tr h="765393">
                <a:tc>
                  <a:txBody>
                    <a:bodyPr/>
                    <a:lstStyle/>
                    <a:p>
                      <a:pPr algn="ctr" fontAlgn="base"/>
                      <a:r>
                        <a:rPr lang="fr-FR" sz="1400" b="1">
                          <a:solidFill>
                            <a:srgbClr val="10243B"/>
                          </a:solidFill>
                          <a:effectLst/>
                          <a:latin typeface="inherit"/>
                        </a:rPr>
                        <a:t>Avantages</a:t>
                      </a:r>
                      <a:endParaRPr lang="fr-FR" sz="1400">
                        <a:solidFill>
                          <a:srgbClr val="10243B"/>
                        </a:solidFill>
                        <a:effectLst/>
                        <a:latin typeface="opensans"/>
                      </a:endParaRP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dirty="0">
                          <a:solidFill>
                            <a:srgbClr val="10243B"/>
                          </a:solidFill>
                          <a:effectLst/>
                          <a:latin typeface="opensans"/>
                        </a:rPr>
                        <a:t>Puissance</a:t>
                      </a:r>
                      <a:br>
                        <a:rPr lang="fr-FR" sz="1400" dirty="0">
                          <a:solidFill>
                            <a:srgbClr val="10243B"/>
                          </a:solidFill>
                          <a:effectLst/>
                          <a:latin typeface="opensans"/>
                        </a:rPr>
                      </a:br>
                      <a:r>
                        <a:rPr lang="fr-FR" sz="1400" dirty="0">
                          <a:solidFill>
                            <a:srgbClr val="10243B"/>
                          </a:solidFill>
                          <a:effectLst/>
                          <a:latin typeface="opensans"/>
                        </a:rPr>
                        <a:t>Longueur de volant</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rowSpan="2">
                  <a:txBody>
                    <a:bodyPr/>
                    <a:lstStyle/>
                    <a:p>
                      <a:pPr algn="ctr" fontAlgn="base"/>
                      <a:r>
                        <a:rPr lang="fr-FR" sz="1400" dirty="0">
                          <a:solidFill>
                            <a:srgbClr val="10243B"/>
                          </a:solidFill>
                          <a:effectLst/>
                          <a:latin typeface="opensans"/>
                        </a:rPr>
                        <a:t>Compromis entre puissance et maniabilité : polyvalence</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a:solidFill>
                            <a:srgbClr val="10243B"/>
                          </a:solidFill>
                          <a:effectLst/>
                          <a:latin typeface="opensans"/>
                        </a:rPr>
                        <a:t>Maniabilité</a:t>
                      </a:r>
                      <a:br>
                        <a:rPr lang="fr-FR" sz="1400">
                          <a:solidFill>
                            <a:srgbClr val="10243B"/>
                          </a:solidFill>
                          <a:effectLst/>
                          <a:latin typeface="opensans"/>
                        </a:rPr>
                      </a:br>
                      <a:r>
                        <a:rPr lang="fr-FR" sz="1400">
                          <a:solidFill>
                            <a:srgbClr val="10243B"/>
                          </a:solidFill>
                          <a:effectLst/>
                          <a:latin typeface="opensans"/>
                        </a:rPr>
                        <a:t>Vitesse de réaction</a:t>
                      </a:r>
                      <a:br>
                        <a:rPr lang="fr-FR" sz="1400">
                          <a:solidFill>
                            <a:srgbClr val="10243B"/>
                          </a:solidFill>
                          <a:effectLst/>
                          <a:latin typeface="opensans"/>
                        </a:rPr>
                      </a:br>
                      <a:r>
                        <a:rPr lang="fr-FR" sz="1400">
                          <a:solidFill>
                            <a:srgbClr val="10243B"/>
                          </a:solidFill>
                          <a:effectLst/>
                          <a:latin typeface="opensans"/>
                        </a:rPr>
                        <a:t>Peu de traumatisme pour le bras</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1254886601"/>
                  </a:ext>
                </a:extLst>
              </a:tr>
              <a:tr h="637512">
                <a:tc>
                  <a:txBody>
                    <a:bodyPr/>
                    <a:lstStyle/>
                    <a:p>
                      <a:pPr algn="ctr" fontAlgn="base"/>
                      <a:r>
                        <a:rPr lang="fr-FR" sz="1400" b="1">
                          <a:solidFill>
                            <a:srgbClr val="10243B"/>
                          </a:solidFill>
                          <a:effectLst/>
                          <a:latin typeface="inherit"/>
                        </a:rPr>
                        <a:t>Inconvénients</a:t>
                      </a:r>
                      <a:endParaRPr lang="fr-FR" sz="1400">
                        <a:solidFill>
                          <a:srgbClr val="10243B"/>
                        </a:solidFill>
                        <a:effectLst/>
                        <a:latin typeface="opensans"/>
                      </a:endParaRP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a:solidFill>
                            <a:srgbClr val="10243B"/>
                          </a:solidFill>
                          <a:effectLst/>
                          <a:latin typeface="opensans"/>
                        </a:rPr>
                        <a:t>Diminue la maniabilité de la raquette</a:t>
                      </a:r>
                      <a:br>
                        <a:rPr lang="fr-FR" sz="1400">
                          <a:solidFill>
                            <a:srgbClr val="10243B"/>
                          </a:solidFill>
                          <a:effectLst/>
                          <a:latin typeface="opensans"/>
                        </a:rPr>
                      </a:br>
                      <a:r>
                        <a:rPr lang="fr-FR" sz="1400">
                          <a:solidFill>
                            <a:srgbClr val="10243B"/>
                          </a:solidFill>
                          <a:effectLst/>
                          <a:latin typeface="opensans"/>
                        </a:rPr>
                        <a:t>Fatigue du bras</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vMerge="1">
                  <a:txBody>
                    <a:bodyPr/>
                    <a:lstStyle/>
                    <a:p>
                      <a:endParaRPr lang="fr-FR"/>
                    </a:p>
                  </a:txBody>
                  <a:tcPr/>
                </a:tc>
                <a:tc>
                  <a:txBody>
                    <a:bodyPr/>
                    <a:lstStyle/>
                    <a:p>
                      <a:pPr algn="ctr" fontAlgn="base"/>
                      <a:r>
                        <a:rPr lang="fr-FR" sz="1400" dirty="0">
                          <a:solidFill>
                            <a:srgbClr val="10243B"/>
                          </a:solidFill>
                          <a:effectLst/>
                          <a:latin typeface="opensans"/>
                        </a:rPr>
                        <a:t>Peu de puissance</a:t>
                      </a:r>
                    </a:p>
                  </a:txBody>
                  <a:tcPr marL="177442" marR="177442" marT="177442" marB="177442"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1864549221"/>
                  </a:ext>
                </a:extLst>
              </a:tr>
            </a:tbl>
          </a:graphicData>
        </a:graphic>
      </p:graphicFrame>
      <p:sp>
        <p:nvSpPr>
          <p:cNvPr id="10" name="Titre 1">
            <a:extLst>
              <a:ext uri="{FF2B5EF4-FFF2-40B4-BE49-F238E27FC236}">
                <a16:creationId xmlns:a16="http://schemas.microsoft.com/office/drawing/2014/main" id="{688D7A56-6CC0-4832-AD10-E6672CEE302B}"/>
              </a:ext>
            </a:extLst>
          </p:cNvPr>
          <p:cNvSpPr>
            <a:spLocks noGrp="1"/>
          </p:cNvSpPr>
          <p:nvPr>
            <p:ph type="title"/>
          </p:nvPr>
        </p:nvSpPr>
        <p:spPr>
          <a:xfrm>
            <a:off x="1286932" y="1204109"/>
            <a:ext cx="10023398" cy="857894"/>
          </a:xfrm>
        </p:spPr>
        <p:txBody>
          <a:bodyPr>
            <a:normAutofit/>
          </a:bodyPr>
          <a:lstStyle/>
          <a:p>
            <a:pPr algn="ctr"/>
            <a:r>
              <a:rPr lang="fr-FR" sz="4000" dirty="0">
                <a:solidFill>
                  <a:srgbClr val="FFFFFF"/>
                </a:solidFill>
              </a:rPr>
              <a:t>Equilibre</a:t>
            </a:r>
          </a:p>
        </p:txBody>
      </p:sp>
      <p:sp>
        <p:nvSpPr>
          <p:cNvPr id="7" name="ZoneTexte 6">
            <a:extLst>
              <a:ext uri="{FF2B5EF4-FFF2-40B4-BE49-F238E27FC236}">
                <a16:creationId xmlns:a16="http://schemas.microsoft.com/office/drawing/2014/main" id="{FA05ADC7-F160-4579-A29F-D3C999B169EC}"/>
              </a:ext>
            </a:extLst>
          </p:cNvPr>
          <p:cNvSpPr txBox="1"/>
          <p:nvPr/>
        </p:nvSpPr>
        <p:spPr>
          <a:xfrm>
            <a:off x="1605509" y="5701085"/>
            <a:ext cx="8980984" cy="369332"/>
          </a:xfrm>
          <a:prstGeom prst="rect">
            <a:avLst/>
          </a:prstGeom>
          <a:noFill/>
        </p:spPr>
        <p:txBody>
          <a:bodyPr wrap="square" rtlCol="0">
            <a:spAutoFit/>
          </a:bodyPr>
          <a:lstStyle/>
          <a:p>
            <a:pPr algn="ctr"/>
            <a:r>
              <a:rPr lang="fr-FR" dirty="0"/>
              <a:t>L'équilibre correspond à la </a:t>
            </a:r>
            <a:r>
              <a:rPr lang="fr-FR" b="1" dirty="0"/>
              <a:t>répartition du poids</a:t>
            </a:r>
            <a:r>
              <a:rPr lang="fr-FR" dirty="0"/>
              <a:t> sur la raquette, qui va agir sur </a:t>
            </a:r>
            <a:r>
              <a:rPr lang="fr-FR" b="1" dirty="0"/>
              <a:t>sa maniabilité</a:t>
            </a:r>
            <a:endParaRPr lang="fr-FR" dirty="0"/>
          </a:p>
        </p:txBody>
      </p:sp>
    </p:spTree>
    <p:extLst>
      <p:ext uri="{BB962C8B-B14F-4D97-AF65-F5344CB8AC3E}">
        <p14:creationId xmlns:p14="http://schemas.microsoft.com/office/powerpoint/2010/main" val="17920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B6AD5C-B3F5-4F93-B28B-411AE927EFED}"/>
              </a:ext>
            </a:extLst>
          </p:cNvPr>
          <p:cNvSpPr>
            <a:spLocks noGrp="1"/>
          </p:cNvSpPr>
          <p:nvPr>
            <p:ph type="title"/>
          </p:nvPr>
        </p:nvSpPr>
        <p:spPr>
          <a:xfrm>
            <a:off x="1286932" y="1204109"/>
            <a:ext cx="10023398" cy="857894"/>
          </a:xfrm>
        </p:spPr>
        <p:txBody>
          <a:bodyPr>
            <a:normAutofit/>
          </a:bodyPr>
          <a:lstStyle/>
          <a:p>
            <a:pPr algn="ctr"/>
            <a:r>
              <a:rPr lang="fr-FR" sz="4000" dirty="0">
                <a:solidFill>
                  <a:srgbClr val="FFFFFF"/>
                </a:solidFill>
              </a:rPr>
              <a:t>Rigidité</a:t>
            </a:r>
          </a:p>
        </p:txBody>
      </p:sp>
      <p:graphicFrame>
        <p:nvGraphicFramePr>
          <p:cNvPr id="4" name="Espace réservé du contenu 3">
            <a:extLst>
              <a:ext uri="{FF2B5EF4-FFF2-40B4-BE49-F238E27FC236}">
                <a16:creationId xmlns:a16="http://schemas.microsoft.com/office/drawing/2014/main" id="{31AB6051-35BF-4415-B068-87F0CED15D20}"/>
              </a:ext>
            </a:extLst>
          </p:cNvPr>
          <p:cNvGraphicFramePr>
            <a:graphicFrameLocks noGrp="1"/>
          </p:cNvGraphicFramePr>
          <p:nvPr>
            <p:ph idx="1"/>
            <p:extLst>
              <p:ext uri="{D42A27DB-BD31-4B8C-83A1-F6EECF244321}">
                <p14:modId xmlns:p14="http://schemas.microsoft.com/office/powerpoint/2010/main" val="493577467"/>
              </p:ext>
            </p:extLst>
          </p:nvPr>
        </p:nvGraphicFramePr>
        <p:xfrm>
          <a:off x="1462756" y="2559090"/>
          <a:ext cx="9755055" cy="2641062"/>
        </p:xfrm>
        <a:graphic>
          <a:graphicData uri="http://schemas.openxmlformats.org/drawingml/2006/table">
            <a:tbl>
              <a:tblPr/>
              <a:tblGrid>
                <a:gridCol w="2414576">
                  <a:extLst>
                    <a:ext uri="{9D8B030D-6E8A-4147-A177-3AD203B41FA5}">
                      <a16:colId xmlns:a16="http://schemas.microsoft.com/office/drawing/2014/main" val="1632861706"/>
                    </a:ext>
                  </a:extLst>
                </a:gridCol>
                <a:gridCol w="2438384">
                  <a:extLst>
                    <a:ext uri="{9D8B030D-6E8A-4147-A177-3AD203B41FA5}">
                      <a16:colId xmlns:a16="http://schemas.microsoft.com/office/drawing/2014/main" val="3907795326"/>
                    </a:ext>
                  </a:extLst>
                </a:gridCol>
                <a:gridCol w="2463711">
                  <a:extLst>
                    <a:ext uri="{9D8B030D-6E8A-4147-A177-3AD203B41FA5}">
                      <a16:colId xmlns:a16="http://schemas.microsoft.com/office/drawing/2014/main" val="3996516532"/>
                    </a:ext>
                  </a:extLst>
                </a:gridCol>
                <a:gridCol w="2438384">
                  <a:extLst>
                    <a:ext uri="{9D8B030D-6E8A-4147-A177-3AD203B41FA5}">
                      <a16:colId xmlns:a16="http://schemas.microsoft.com/office/drawing/2014/main" val="3534876230"/>
                    </a:ext>
                  </a:extLst>
                </a:gridCol>
              </a:tblGrid>
              <a:tr h="728170">
                <a:tc>
                  <a:txBody>
                    <a:bodyPr/>
                    <a:lstStyle/>
                    <a:p>
                      <a:pPr algn="ctr" fontAlgn="base"/>
                      <a:r>
                        <a:rPr lang="fr-FR" sz="1400">
                          <a:effectLst/>
                        </a:rPr>
                        <a:t> </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dirty="0">
                          <a:solidFill>
                            <a:srgbClr val="10243B"/>
                          </a:solidFill>
                          <a:effectLst/>
                          <a:latin typeface="inherit"/>
                        </a:rPr>
                        <a:t>Souple</a:t>
                      </a:r>
                      <a:endParaRPr lang="fr-FR" sz="1400" dirty="0">
                        <a:solidFill>
                          <a:srgbClr val="10243B"/>
                        </a:solidFill>
                        <a:effectLst/>
                        <a:latin typeface="opensans"/>
                      </a:endParaRP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dirty="0">
                          <a:solidFill>
                            <a:srgbClr val="10243B"/>
                          </a:solidFill>
                          <a:effectLst/>
                          <a:latin typeface="inherit"/>
                        </a:rPr>
                        <a:t>Semi-rigide</a:t>
                      </a:r>
                      <a:endParaRPr lang="fr-FR" sz="1400" dirty="0">
                        <a:solidFill>
                          <a:srgbClr val="10243B"/>
                        </a:solidFill>
                        <a:effectLst/>
                        <a:latin typeface="opensans"/>
                      </a:endParaRP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b="1">
                          <a:solidFill>
                            <a:srgbClr val="10243B"/>
                          </a:solidFill>
                          <a:effectLst/>
                          <a:latin typeface="inherit"/>
                        </a:rPr>
                        <a:t>Rigide</a:t>
                      </a:r>
                      <a:endParaRPr lang="fr-FR" sz="1400">
                        <a:solidFill>
                          <a:srgbClr val="10243B"/>
                        </a:solidFill>
                        <a:effectLst/>
                        <a:latin typeface="opensans"/>
                      </a:endParaRP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1459646562"/>
                  </a:ext>
                </a:extLst>
              </a:tr>
              <a:tr h="956446">
                <a:tc>
                  <a:txBody>
                    <a:bodyPr/>
                    <a:lstStyle/>
                    <a:p>
                      <a:pPr algn="ctr" fontAlgn="base"/>
                      <a:r>
                        <a:rPr lang="fr-FR" sz="1400" b="1">
                          <a:solidFill>
                            <a:srgbClr val="10243B"/>
                          </a:solidFill>
                          <a:effectLst/>
                          <a:latin typeface="inherit"/>
                        </a:rPr>
                        <a:t>Avantages</a:t>
                      </a:r>
                      <a:endParaRPr lang="fr-FR" sz="1400">
                        <a:solidFill>
                          <a:srgbClr val="10243B"/>
                        </a:solidFill>
                        <a:effectLst/>
                        <a:latin typeface="opensans"/>
                      </a:endParaRP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dirty="0">
                          <a:solidFill>
                            <a:srgbClr val="10243B"/>
                          </a:solidFill>
                          <a:effectLst/>
                          <a:latin typeface="opensans"/>
                        </a:rPr>
                        <a:t>Puissance</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rowSpan="2">
                  <a:txBody>
                    <a:bodyPr/>
                    <a:lstStyle/>
                    <a:p>
                      <a:pPr algn="ctr" fontAlgn="base"/>
                      <a:r>
                        <a:rPr lang="fr-FR" sz="1400">
                          <a:solidFill>
                            <a:srgbClr val="10243B"/>
                          </a:solidFill>
                          <a:effectLst/>
                          <a:latin typeface="opensans"/>
                        </a:rPr>
                        <a:t>Compromis entre puissance, précision et contrôle.</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a:solidFill>
                            <a:srgbClr val="10243B"/>
                          </a:solidFill>
                          <a:effectLst/>
                          <a:latin typeface="opensans"/>
                        </a:rPr>
                        <a:t>Précision</a:t>
                      </a:r>
                    </a:p>
                    <a:p>
                      <a:pPr algn="ctr" fontAlgn="base"/>
                      <a:r>
                        <a:rPr lang="fr-FR" sz="1400">
                          <a:solidFill>
                            <a:srgbClr val="10243B"/>
                          </a:solidFill>
                          <a:effectLst/>
                          <a:latin typeface="opensans"/>
                        </a:rPr>
                        <a:t>Contrôle</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1468423694"/>
                  </a:ext>
                </a:extLst>
              </a:tr>
              <a:tr h="956446">
                <a:tc>
                  <a:txBody>
                    <a:bodyPr/>
                    <a:lstStyle/>
                    <a:p>
                      <a:pPr algn="ctr" fontAlgn="base"/>
                      <a:r>
                        <a:rPr lang="fr-FR" sz="1400" b="1" dirty="0">
                          <a:solidFill>
                            <a:srgbClr val="10243B"/>
                          </a:solidFill>
                          <a:effectLst/>
                          <a:latin typeface="inherit"/>
                        </a:rPr>
                        <a:t>Inconvénients</a:t>
                      </a:r>
                      <a:endParaRPr lang="fr-FR" sz="1400" dirty="0">
                        <a:solidFill>
                          <a:srgbClr val="10243B"/>
                        </a:solidFill>
                        <a:effectLst/>
                        <a:latin typeface="opensans"/>
                      </a:endParaRP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a:txBody>
                    <a:bodyPr/>
                    <a:lstStyle/>
                    <a:p>
                      <a:pPr algn="ctr" fontAlgn="base"/>
                      <a:r>
                        <a:rPr lang="fr-FR" sz="1400" dirty="0">
                          <a:solidFill>
                            <a:srgbClr val="10243B"/>
                          </a:solidFill>
                          <a:effectLst/>
                          <a:latin typeface="opensans"/>
                        </a:rPr>
                        <a:t>Moins de précision</a:t>
                      </a:r>
                    </a:p>
                    <a:p>
                      <a:pPr algn="ctr" fontAlgn="base"/>
                      <a:r>
                        <a:rPr lang="fr-FR" sz="1400" dirty="0">
                          <a:solidFill>
                            <a:srgbClr val="10243B"/>
                          </a:solidFill>
                          <a:effectLst/>
                          <a:latin typeface="opensans"/>
                        </a:rPr>
                        <a:t>Moins de contrôle</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tc vMerge="1">
                  <a:txBody>
                    <a:bodyPr/>
                    <a:lstStyle/>
                    <a:p>
                      <a:endParaRPr lang="fr-FR"/>
                    </a:p>
                  </a:txBody>
                  <a:tcPr/>
                </a:tc>
                <a:tc>
                  <a:txBody>
                    <a:bodyPr/>
                    <a:lstStyle/>
                    <a:p>
                      <a:pPr algn="ctr" fontAlgn="base"/>
                      <a:r>
                        <a:rPr lang="fr-FR" sz="1400" dirty="0">
                          <a:solidFill>
                            <a:srgbClr val="10243B"/>
                          </a:solidFill>
                          <a:effectLst/>
                          <a:latin typeface="opensans"/>
                        </a:rPr>
                        <a:t>Moins de puissance</a:t>
                      </a:r>
                    </a:p>
                  </a:txBody>
                  <a:tcPr marL="211148" marR="211148" marT="211148" marB="211148" anchor="ctr">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AFAFA"/>
                    </a:solidFill>
                  </a:tcPr>
                </a:tc>
                <a:extLst>
                  <a:ext uri="{0D108BD9-81ED-4DB2-BD59-A6C34878D82A}">
                    <a16:rowId xmlns:a16="http://schemas.microsoft.com/office/drawing/2014/main" val="3024296855"/>
                  </a:ext>
                </a:extLst>
              </a:tr>
            </a:tbl>
          </a:graphicData>
        </a:graphic>
      </p:graphicFrame>
      <p:sp>
        <p:nvSpPr>
          <p:cNvPr id="6" name="ZoneTexte 5">
            <a:extLst>
              <a:ext uri="{FF2B5EF4-FFF2-40B4-BE49-F238E27FC236}">
                <a16:creationId xmlns:a16="http://schemas.microsoft.com/office/drawing/2014/main" id="{58BA59B0-DAF0-45F2-9AEB-FAA1D7BD7B66}"/>
              </a:ext>
            </a:extLst>
          </p:cNvPr>
          <p:cNvSpPr txBox="1"/>
          <p:nvPr/>
        </p:nvSpPr>
        <p:spPr>
          <a:xfrm>
            <a:off x="1462756" y="5597718"/>
            <a:ext cx="9755055" cy="646331"/>
          </a:xfrm>
          <a:prstGeom prst="rect">
            <a:avLst/>
          </a:prstGeom>
          <a:noFill/>
        </p:spPr>
        <p:txBody>
          <a:bodyPr wrap="square" rtlCol="0">
            <a:spAutoFit/>
          </a:bodyPr>
          <a:lstStyle/>
          <a:p>
            <a:pPr algn="ctr"/>
            <a:r>
              <a:rPr lang="fr-FR" dirty="0"/>
              <a:t>La rigidité correspond à la capacité de la raquette à </a:t>
            </a:r>
            <a:r>
              <a:rPr lang="fr-FR" b="1" dirty="0"/>
              <a:t>se déformer à l'impact</a:t>
            </a:r>
            <a:r>
              <a:rPr lang="fr-FR" dirty="0"/>
              <a:t>. Plus la raquette est rigide, moins elle se déforme</a:t>
            </a:r>
          </a:p>
        </p:txBody>
      </p:sp>
    </p:spTree>
    <p:extLst>
      <p:ext uri="{BB962C8B-B14F-4D97-AF65-F5344CB8AC3E}">
        <p14:creationId xmlns:p14="http://schemas.microsoft.com/office/powerpoint/2010/main" val="20640586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568</Words>
  <Application>Microsoft Office PowerPoint</Application>
  <PresentationFormat>Grand écran</PresentationFormat>
  <Paragraphs>132</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Calibri Light</vt:lpstr>
      <vt:lpstr>inherit</vt:lpstr>
      <vt:lpstr>opensans</vt:lpstr>
      <vt:lpstr>Wingdings</vt:lpstr>
      <vt:lpstr>Thème Office</vt:lpstr>
      <vt:lpstr>Le Badminton</vt:lpstr>
      <vt:lpstr>Présentation PowerPoint</vt:lpstr>
      <vt:lpstr>Débuts et Motivation</vt:lpstr>
      <vt:lpstr>L’entrainement</vt:lpstr>
      <vt:lpstr>SHADOW</vt:lpstr>
      <vt:lpstr>Le matériel</vt:lpstr>
      <vt:lpstr>Type de raquettes</vt:lpstr>
      <vt:lpstr>Equilibre</vt:lpstr>
      <vt:lpstr>Rigidité</vt:lpstr>
      <vt:lpstr>Poids</vt:lpstr>
      <vt:lpstr>Type de volants</vt:lpstr>
      <vt:lpstr>Trajectoires et poids</vt:lpstr>
      <vt:lpstr>Durée de vie</vt:lpstr>
      <vt:lpstr>Historique</vt:lpstr>
      <vt:lpstr>Origine</vt:lpstr>
      <vt:lpstr>Facts</vt:lpstr>
      <vt:lpstr>Long Échange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Badminton</dc:title>
  <dc:creator>BERGAMINI Nathan</dc:creator>
  <cp:lastModifiedBy>BERGAMINI Nathan</cp:lastModifiedBy>
  <cp:revision>2</cp:revision>
  <dcterms:created xsi:type="dcterms:W3CDTF">2018-11-02T15:37:00Z</dcterms:created>
  <dcterms:modified xsi:type="dcterms:W3CDTF">2018-11-02T15:48:55Z</dcterms:modified>
</cp:coreProperties>
</file>