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89EC-A01A-74BC-7860-C73A2EE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877A7-EB28-2451-6F82-208E555A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A5A5-6724-4B8F-1C33-00B476B6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995D-CB19-0B3D-E05E-4D344891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606E-4B47-C81F-29B8-6E158EC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274F-25D3-2810-52F2-EA85210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815F8-AC21-54A6-3D7E-5B7D072C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9259-3F56-7266-57B1-D743CAC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E193-D558-B59B-33EB-089E0F08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F32A-1065-9760-E698-9790EFF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CF61C-8388-4D18-7F04-CD29452D1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AF40-B2BA-C3C2-6C1C-6C70F911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5E2-B470-D5CB-0B4C-8964FDC4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A743-CE54-04A1-0B10-14F6D348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7F1C-B0FD-46AC-4CCA-F98D1FDF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B8C-8DC3-7167-DD6C-9C40DD9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E36D-6F2E-2331-447E-84B0818B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B1F1-EF2B-7F17-41FF-0776F5D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3385-BF0A-05CF-8093-02531799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1D75-063F-77F3-9134-5F127F0A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F2A6-72B0-6403-8F18-44E341AF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7E06-784F-22B3-3A79-1D9EE310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3E52-69D4-3DF1-D593-AE1C7F2A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57AB-7936-23BF-E518-0626019A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C538-486B-3C57-EE22-DAA5A3C9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257-DF51-26A2-63F2-0A3B9967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CF26-4E74-362D-B095-451D40F10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EFD89-43FB-7825-DE3D-7CDCEC6F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A089E-9D50-419B-E763-A72DFD10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81E70-4789-A5B5-5116-8689D962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F1B9-1210-4A4A-A3AD-0E8AA973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E219-A172-EF98-E90B-DB49331B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3D7D-CED9-080A-CE2D-487CF27B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EB70-D8A8-8E62-25A4-DC046F9A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C9F5-D0FD-527E-0B4D-2405150D2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32627-AFD0-5D2E-956E-C6CC763DC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0950-4E37-FCDB-E74B-B8B0BF56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D1D31-156A-4092-CD58-907CE3F5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77AB6-9212-B126-1B10-30055112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16E-4920-0B3B-6747-89904F3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EAE8A-4C29-74EA-53E2-5942823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608AC-E213-790E-01C2-021047C8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3B1C-E566-3FE3-BDB7-E876C30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85A6-6EDD-E022-5626-B58C0AF3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CC093-4778-3241-CE13-180721B7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3F21-92D2-51F2-4E45-B5030619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F422-3795-DE6E-7345-17275182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9660-C5A3-CCA6-4638-E218BB98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15C1-A342-8C5B-368B-4D6F62E2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72D4-E3C0-7CA7-44A9-8EAB5657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9B11-DDBF-4686-EAF4-7F10059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2DEF-4EBD-C00E-89C6-18859C40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072B-44CF-058A-902B-D3D644A8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D90D3-2BBA-BD2F-A514-E7C151E8C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F951-7386-5684-A851-A088CE45C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06E9-6006-C2D2-3BBA-653E3279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595F-A612-3FB8-151E-D48E542C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C19B-22DC-4A45-1070-AFE07714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366E0-6547-0ABC-77AD-2317CBA2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186E-5723-59F3-BFBF-317E63A2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838E-D703-2A35-FD0A-A90FA13A6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4E6C-8CC2-4CE7-B538-7F5B152B90F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C6C3-1644-0124-6C2E-34DA0840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520B-B971-055D-41E9-52BE26D4F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9121-B194-442E-B54D-E88B78DD4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8FE63-9B03-DFBE-9427-D61F9EF17D8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124237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B4CE2A9-A999-6EE2-96B7-67753938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689277"/>
            <a:ext cx="7633226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84507-B35F-FD43-1376-F579BE34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078345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Що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таке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5600" b="1" i="0" dirty="0">
                <a:effectLst/>
                <a:latin typeface="Source Sans Pro" panose="020B0503030403020204" pitchFamily="34" charset="0"/>
              </a:rPr>
              <a:t>Microsoft Azure?</a:t>
            </a:r>
            <a:br>
              <a:rPr lang="ru-RU" sz="5600" b="1" i="0" dirty="0">
                <a:effectLst/>
                <a:latin typeface="Source Sans Pro" panose="020B0503030403020204" pitchFamily="34" charset="0"/>
              </a:rPr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96CC-51B2-E50E-7A94-B1C96050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4294909"/>
            <a:ext cx="7780806" cy="1600561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 dirty="0">
                <a:effectLst/>
                <a:latin typeface="Source Sans Pro" panose="020B0503030403020204" pitchFamily="34" charset="0"/>
              </a:rPr>
              <a:t>Azure –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це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платформа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хмарних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обчислень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, запущена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Microsoft 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у лютому 2010 року.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Це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відкрита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та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гнучка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хмарна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платформа, яка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у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розробці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зберіганні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даних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, хостингу та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управлінні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послугами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.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Інструмент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Azure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розміщує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веб-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застосунки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через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Інтернет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за </a:t>
            </a:r>
            <a:r>
              <a:rPr lang="ru-RU" sz="2000" b="0" i="0" dirty="0" err="1"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Microsoft </a:t>
            </a:r>
            <a:r>
              <a:rPr lang="ru-RU" sz="2000" b="0" i="0" dirty="0">
                <a:effectLst/>
                <a:latin typeface="Source Sans Pro" panose="020B0503030403020204" pitchFamily="34" charset="0"/>
              </a:rPr>
              <a:t>дата-центри.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35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8BAB-411E-3DF7-901B-FD834E23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3032-0B97-6839-B2E6-EDDEA24F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таке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хостинг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розгортання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платформі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наступн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машина: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розгортати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будь-яку мову,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робоче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навантаження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будь-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системі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Масштабовані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набори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машин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тисячі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схожих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машин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лічені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хвилини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контейнерів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Створіть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розміщення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контейнерів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оптимізованого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масштабуєте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систематизуєте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Kube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DC/OS, Swarm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Docker.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Реєстр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контейнерів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контейнерів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ними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всіх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типах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розгортань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Функції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писати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код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незалежно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надання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ситуації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коли частота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дзвінків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ваших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функцій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збільшується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Пакетне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Пакетна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масштабуватися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десятків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сотень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тисяч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машин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комп'ютерні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конвеєри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Service Fabric: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спростіть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основі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мікросервісів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їх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життєвим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циклом.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підтримує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Java , PHP, Node.js, Python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Ruby.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2876-03D0-697D-0686-ECEAB076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0E34-3D45-8B90-557B-27765108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сучасних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призначений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задоволення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потреб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клієнтів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масштабованості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обробляти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сотні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терабайт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наступне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BLOB-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об'єктів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BLOB-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об'єктів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служба, 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неструктуровані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вигляді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об'єктів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BLOB-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об'єктів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Ви можете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будь-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тип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текстових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двійкових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наприклад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документ,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мультимедійний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файл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інсталятор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черг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обмін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повідомленнями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між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компонентами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sync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хронічний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обмін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повідомленнями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встановлення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зв'язку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між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компонентами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файлів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Використовуючи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файлів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переносити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застарілі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спирається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файл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shares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швидко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 без дорогих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перезаписів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таблиці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таблиць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напівструктуровані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NoSQL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ключів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атрибутів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без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схеми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5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9FE6-3165-929B-174A-904CFC8E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База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8A0C-708B-B064-3F7C-94054F2F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цієї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категорії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входить 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DBaaS),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інструменти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SQL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NoSQL.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також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включає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Cosmos DB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для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наступн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SQL: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реляційної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хмара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основі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провідного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ринку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SQL Server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двигун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DocumentDB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повністю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керована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NoSQL,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створена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швидкої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передбачуваної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продуктивності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простоти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Redis Cache: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безпечне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високотехнологічне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ключів-значень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структури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рядки,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хеші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списки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тощо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9C48-5BAE-9612-A971-A18B51FC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Мережі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доставки контенту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7F77-25EC-A93F-8067-6C6BD7AA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Мережа доставки контенту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CDN)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кешує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статичний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веб-контент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стратегічно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розташованих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місцях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допоможе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швидкість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доставки контенту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користувачам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наступн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Шлюз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VPN: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Шлюз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VPN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надсилає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зашифрований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трафік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через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загальнодоступне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з'єднання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Диспетчер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трафіку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контролювати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розподіляти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користувальницький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трафік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таких служб, як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машини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різних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центрах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Експрес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-маршрут: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розширити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локальні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хмара через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виділене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приватне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з'єднання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Azure, Office 365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CRM Online.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1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6ED-07FD-D908-D4EA-0E85ECE6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Безпека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+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Ідентифікація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EF6E-12B3-278D-2695-353E76A9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Н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адає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можливості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реагування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загрози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також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ключами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шифрування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іншими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конфіденційними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активами.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наступн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 Vault: Azure Key Vault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захистити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криптографічні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ключі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секрети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хмарними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службами.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Active Directory: Azure Active Directory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 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ідентифікацією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Сюди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входить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багатофакторна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автентифікація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реєстрація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пристроїв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тощо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AD B2C: Azure AD B2C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ідентифікацією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ваших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орієнтованих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споживача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сотні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мільйонів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ідентифікаторів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споживачів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233B-8588-A74A-45E6-E4612DAD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корпоративної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інтеграції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1715-6CC1-D4C5-ED70-EF2A463A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Службова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шина: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Службова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шина –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доставки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інформації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працює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сторонній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системі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зв'язку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SQL Server Stretch.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безпечно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прозоро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перенести будь-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холодні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SQL Server. Microsoft Azure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хмара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Доменні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AD: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керовані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доменні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приєднання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домену,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групова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політика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LDAP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тощо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автентифікація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сумісна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Windows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Active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Багатофакторна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автентифікація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Багатофакторна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автентифікація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(MFA) –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двоетапна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перевірка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отримати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простий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входу в систему.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0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5509-D71C-AAC5-8710-2917B925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моніторингу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управління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FBCF-7C63-E464-057C-6D328E72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легко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розгортанням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Resource Manager: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спрощує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візуалізацію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вашому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Ви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навіть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можете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контролювати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хто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організації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діяти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із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ресурсами.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Автоматизація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Автоматизація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спосіб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автоматизувати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завдання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виконуються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вручну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тривалі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безпомилкові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постійно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повторювані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завдання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зазвичай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виконуються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хмарному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корпоративному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середовищі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7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D047-662C-C726-CD78-0B6C946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Мережа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25B0-85B3-AEAA-052B-46444C64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мережа: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виконайте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ізоляцію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сегментацію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фільтрацію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маршрутизацію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мережевого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трафіку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Балансувальник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навантаження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високу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доступність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продуктивність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мережі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будь-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Інформація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про баланс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навантаження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Інтернет-трафіку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машини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Шлюз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виділений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пристрій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контролер доставки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ADC)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DNS: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служба хостингу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DNS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дозвіл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імен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7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AAAD-9152-1C75-8B25-B122389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Веб- та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мобільні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128B-7F2D-FA1B-DBDC-F0F6C506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розміщувати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сайти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обраною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вами мовою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без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необхідності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його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Служба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користувачам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добре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масштабовану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глобально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доступну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API.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API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спрощують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розміщення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API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локально.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Logic Apps: Logic Apps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спростити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реалізувати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масштабовану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інтеграцію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0D52-9F98-6AF2-F452-1A7A8C7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Робочі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91B0-8A21-52A1-6527-0D115C06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Н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адає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візуальний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дизайнер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створення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автоматизації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вигляді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кроків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відомих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робочий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сповіщень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Центри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сповіщень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простий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використанні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багатоплатформний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механізм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push-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повідомлень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Концентратори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подій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Концентратори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подій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–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потокової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передачі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мільйонами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подій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секунду.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надіслані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концентратор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подій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перетворити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зберегти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будь-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адаптерів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пакетної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аналітику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реальному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часі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Пошук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«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пошук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», яке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серверами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готовий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можете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заповнити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своїми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пошуку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6E25-27E1-28C4-9351-EAB01D25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1083472"/>
            <a:ext cx="9984615" cy="817991"/>
          </a:xfrm>
        </p:spPr>
        <p:txBody>
          <a:bodyPr>
            <a:normAutofit fontScale="90000"/>
          </a:bodyPr>
          <a:lstStyle/>
          <a:p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Що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таке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хмарні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sz="5600" b="1" i="0" dirty="0" err="1">
                <a:effectLst/>
                <a:latin typeface="Source Sans Pro" panose="020B0503030403020204" pitchFamily="34" charset="0"/>
              </a:rPr>
              <a:t>обчислення</a:t>
            </a:r>
            <a:r>
              <a:rPr lang="ru-RU" sz="5600" b="1" i="0" dirty="0">
                <a:effectLst/>
                <a:latin typeface="Source Sans Pro" panose="020B0503030403020204" pitchFamily="34" charset="0"/>
              </a:rPr>
              <a:t>?</a:t>
            </a:r>
            <a:endParaRPr lang="en-US" sz="5600" dirty="0"/>
          </a:p>
        </p:txBody>
      </p:sp>
      <p:pic>
        <p:nvPicPr>
          <p:cNvPr id="5" name="Picture 4" descr="A diagram of cloud computing">
            <a:extLst>
              <a:ext uri="{FF2B5EF4-FFF2-40B4-BE49-F238E27FC236}">
                <a16:creationId xmlns:a16="http://schemas.microsoft.com/office/drawing/2014/main" id="{E0D645A8-A91E-6B21-1B24-77AF703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0" y="2633471"/>
            <a:ext cx="4623621" cy="34099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088E-F2A2-DEB8-FBA5-D140238A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0" i="0">
                <a:effectLst/>
                <a:latin typeface="Source Sans Pro" panose="020B0503030403020204" pitchFamily="34" charset="0"/>
              </a:rPr>
              <a:t>Хмарні обчислення — це термін, який означає зберігання та доступ до даних через Інтернет. Він не зберігає жодних даних на жорсткому диску вашого персонального комп'ютера. У хмарних обчисленнях ви отримуєте доступ до даних віддаленого сервера.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167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D294-12D4-B54C-F14D-5D6BB3D6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Міграція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63AE-4843-DDB2-2876-5DAE1772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Інструменти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міграції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організації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оцінити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витрати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міграцію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робочого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навантаження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також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міграцію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робочих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навантажень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локальних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хмару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E779D-355F-5AC0-0EEB-0A4B87E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ru-RU" sz="4000" b="1" i="0">
                <a:effectLst/>
                <a:latin typeface="Source Sans Pro" panose="020B0503030403020204" pitchFamily="34" charset="0"/>
              </a:rPr>
              <a:t>Традиційна та хмарна модель Azure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D12651-1531-C3AA-1DA8-117A1F02A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98962"/>
              </p:ext>
            </p:extLst>
          </p:nvPr>
        </p:nvGraphicFramePr>
        <p:xfrm>
          <a:off x="1031456" y="1737360"/>
          <a:ext cx="10119944" cy="4535426"/>
        </p:xfrm>
        <a:graphic>
          <a:graphicData uri="http://schemas.openxmlformats.org/drawingml/2006/table">
            <a:tbl>
              <a:tblPr firstRow="1" bandRow="1"/>
              <a:tblGrid>
                <a:gridCol w="5058814">
                  <a:extLst>
                    <a:ext uri="{9D8B030D-6E8A-4147-A177-3AD203B41FA5}">
                      <a16:colId xmlns:a16="http://schemas.microsoft.com/office/drawing/2014/main" val="4031325873"/>
                    </a:ext>
                  </a:extLst>
                </a:gridCol>
                <a:gridCol w="5061130">
                  <a:extLst>
                    <a:ext uri="{9D8B030D-6E8A-4147-A177-3AD203B41FA5}">
                      <a16:colId xmlns:a16="http://schemas.microsoft.com/office/drawing/2014/main" val="2888925848"/>
                    </a:ext>
                  </a:extLst>
                </a:gridCol>
              </a:tblGrid>
              <a:tr h="586938">
                <a:tc>
                  <a:txBody>
                    <a:bodyPr/>
                    <a:lstStyle/>
                    <a:p>
                      <a:pPr algn="l"/>
                      <a:r>
                        <a:rPr lang="ru-RU" sz="2600" b="1" dirty="0" err="1">
                          <a:effectLst/>
                        </a:rPr>
                        <a:t>Традиційна</a:t>
                      </a:r>
                      <a:endParaRPr lang="ru-RU" sz="2600" b="1" dirty="0">
                        <a:effectLst/>
                      </a:endParaRP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600" b="1" dirty="0" err="1">
                          <a:effectLst/>
                        </a:rPr>
                        <a:t>Хмарна</a:t>
                      </a:r>
                      <a:r>
                        <a:rPr lang="ru-RU" sz="2600" b="1" dirty="0">
                          <a:effectLst/>
                        </a:rPr>
                        <a:t> модель </a:t>
                      </a:r>
                      <a:r>
                        <a:rPr lang="en-US" sz="2600" b="1" dirty="0">
                          <a:effectLst/>
                        </a:rPr>
                        <a:t>Azure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63382"/>
                  </a:ext>
                </a:extLst>
              </a:tr>
              <a:tr h="987122"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Виділена інфраструктура для кожної програми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Слабопов'язані додатки та мікросервіси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92396"/>
                  </a:ext>
                </a:extLst>
              </a:tr>
              <a:tr h="987122"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Спеціально розроблене обладнання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Стандартне обладнання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28854"/>
                  </a:ext>
                </a:extLst>
              </a:tr>
              <a:tr h="987122"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Розвинена інфраструктура та </a:t>
                      </a:r>
                      <a:r>
                        <a:rPr lang="en-US" sz="2600">
                          <a:effectLst/>
                        </a:rPr>
                        <a:t>opera</a:t>
                      </a:r>
                      <a:r>
                        <a:rPr lang="ru-RU" sz="2600">
                          <a:effectLst/>
                        </a:rPr>
                        <a:t>команди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Команди </a:t>
                      </a:r>
                      <a:r>
                        <a:rPr lang="en-US" sz="2600">
                          <a:effectLst/>
                        </a:rPr>
                        <a:t>DevOps, </a:t>
                      </a:r>
                      <a:r>
                        <a:rPr lang="ru-RU" sz="2600">
                          <a:effectLst/>
                        </a:rPr>
                        <a:t>орієнтовані обслуговування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89965"/>
                  </a:ext>
                </a:extLst>
              </a:tr>
              <a:tr h="987122">
                <a:tc>
                  <a:txBody>
                    <a:bodyPr/>
                    <a:lstStyle/>
                    <a:p>
                      <a:r>
                        <a:rPr lang="ru-RU" sz="2600">
                          <a:effectLst/>
                        </a:rPr>
                        <a:t>Індивідуальні процеси та конфігурації</a:t>
                      </a: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 err="1">
                          <a:effectLst/>
                        </a:rPr>
                        <a:t>Стандартизовані</a:t>
                      </a:r>
                      <a:r>
                        <a:rPr lang="ru-RU" sz="2600" dirty="0">
                          <a:effectLst/>
                        </a:rPr>
                        <a:t> </a:t>
                      </a:r>
                      <a:r>
                        <a:rPr lang="ru-RU" sz="2600" dirty="0" err="1">
                          <a:effectLst/>
                        </a:rPr>
                        <a:t>процеси</a:t>
                      </a:r>
                      <a:r>
                        <a:rPr lang="ru-RU" sz="2600" dirty="0">
                          <a:effectLst/>
                        </a:rPr>
                        <a:t> та </a:t>
                      </a:r>
                      <a:r>
                        <a:rPr lang="ru-RU" sz="2600" dirty="0" err="1">
                          <a:effectLst/>
                        </a:rPr>
                        <a:t>конфігурації</a:t>
                      </a:r>
                      <a:endParaRPr lang="ru-RU" sz="2600" dirty="0">
                        <a:effectLst/>
                      </a:endParaRPr>
                    </a:p>
                  </a:txBody>
                  <a:tcPr marL="133395" marR="133395" marT="66697" marB="6669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8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9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1F3-B25D-6BCF-D6C7-35E5C3A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Переваги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8E59-9687-6761-1DD3-7202EF40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економічно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ефективно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покращить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вашу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стратегію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безперервності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бізнесу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отримати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без покупки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ліцензії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окремої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машини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Windows 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найкраще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ваших потреб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SQL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 великих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двійкових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об'єктів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таблиць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масштабованість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гнучкість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економічність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підтримувати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узгодженість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хмарах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знайомих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інструментів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розширити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центр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узгодженого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набору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інструментів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знайомих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рішень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ідентифікації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 можете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лічені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хвилини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розгорнути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машини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преміум-класу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також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включають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Linux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Windows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ІТ-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вгору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вниз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залежно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ваших потреб.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Вам 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обов'язково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потужний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дорогий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комп'ютер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запуску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Вам 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потрібна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обчислювальна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потужність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місце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жорсткому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диску,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використовуєте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практично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безмежне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сховище</a:t>
            </a:r>
            <a:endParaRPr lang="ru-RU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ваш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персональний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комп'ютер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ноутбук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вийде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ладу,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всі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ваші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залишаться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будуть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доступні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Обмін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документами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безпосередньо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веде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покращення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співпраці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зміните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пристрій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комп'ютери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документи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будуть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йти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вами через хмару.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2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649-A15B-679B-C3E0-4B14271D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Недоліки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36C2-E744-D437-DBFD-81B7EA14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Неможливі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не можете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підключитися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Інтернету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додаток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завантаження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потрібна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більша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пропускна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здатність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 і для великих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документів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іноді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можуть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працювати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повільніше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ніж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аналогічного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настільному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ПК.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4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5FCB-B954-04F6-A232-5EEEE7A3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</a:t>
            </a:r>
            <a:r>
              <a:rPr lang="ru-RU" dirty="0" err="1"/>
              <a:t>головн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поняття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2B86-7180-5F63-11D0-E760EA8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термін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означає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через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Інтернет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запущена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 лютому 2010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 основному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існує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три типи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Azure: 1) PAAS 2) SAAS 3) IASS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IaaS (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фундаментальнийрівень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платформи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PaaS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обчислювальна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платформа,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включає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operasystem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ting,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середовище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SaaS (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централізовано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розміщується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регіони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портал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групи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шаблони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Resource Manager, Azure PowerShell,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інтерфейс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командного рядка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(CLI) -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ось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деякі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ключових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термінів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Важливі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компоненти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Azure –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моніторингу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управління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мережа доставки контенту, мережа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Azure,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тощо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традиційній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моделі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використовувалося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спеціально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розроблене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обладнання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а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моделі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обладнання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відповідає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галузевим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стандартам.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Важливі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Azure –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мобільні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сховища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резервне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копіювання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відновлення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служби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мультимедіа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Найбільша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перевага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Microsoft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полягає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тому,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вона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економічно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ефективно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покращить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вашу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стратегію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безперервності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бізнесу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такі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іноді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можуть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працювати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повільніше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ніж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аналогічного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настільному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ПК.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C8DE6-4ECB-43AF-4B79-EEAE5B99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000" b="1" i="0">
                <a:effectLst/>
                <a:latin typeface="Source Sans Pro" panose="020B0503030403020204" pitchFamily="34" charset="0"/>
              </a:rPr>
              <a:t>Типи хмар </a:t>
            </a:r>
            <a:r>
              <a:rPr lang="en-US" sz="5000" b="1" i="0">
                <a:effectLst/>
                <a:latin typeface="Source Sans Pro" panose="020B0503030403020204" pitchFamily="34" charset="0"/>
              </a:rPr>
              <a:t>Azure</a:t>
            </a: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0079-9A89-441A-8D9C-99B468CA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Source Sans Pro" panose="020B0503030403020204" pitchFamily="34" charset="0"/>
              </a:rPr>
              <a:t> IaaS</a:t>
            </a:r>
          </a:p>
          <a:p>
            <a:r>
              <a:rPr lang="en-US" sz="2200" b="1" i="0">
                <a:effectLst/>
                <a:latin typeface="Source Sans Pro" panose="020B0503030403020204" pitchFamily="34" charset="0"/>
              </a:rPr>
              <a:t>PaaS</a:t>
            </a:r>
          </a:p>
          <a:p>
            <a:r>
              <a:rPr lang="en-US" sz="2200" b="1" i="0">
                <a:effectLst/>
                <a:latin typeface="Source Sans Pro" panose="020B0503030403020204" pitchFamily="34" charset="0"/>
              </a:rPr>
              <a:t>SaaS</a:t>
            </a:r>
          </a:p>
          <a:p>
            <a:endParaRPr lang="en-US" sz="2200"/>
          </a:p>
        </p:txBody>
      </p:sp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4472B253-FB07-648D-AEE5-31306A0C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rectangular boxes with different colored boxes&#10;&#10;Description automatically generated">
            <a:extLst>
              <a:ext uri="{FF2B5EF4-FFF2-40B4-BE49-F238E27FC236}">
                <a16:creationId xmlns:a16="http://schemas.microsoft.com/office/drawing/2014/main" id="{D1025587-26DE-95A5-E961-8A49E4A4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21" y="914400"/>
            <a:ext cx="8350958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685-63FB-EABE-568F-ED38DDC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096C-18C2-02D9-C6A7-E169A328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IaaS (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-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фундаментальнийрівень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хмарної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платформи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ІТ-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адміністраторами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зберігання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мереж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іншого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основного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комп'ютера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операції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одна з тем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Azure,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користувачам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запускати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довільне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Переваги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ефективну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переносимість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часу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проектування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Рекомендується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потребують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повного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контролю.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IaaS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швидкий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перехід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хмари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Очевидною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перевагою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laaS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є те,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звільняє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вас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необхідності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налаштовувати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безліч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фізичних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чи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віртуальних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машин.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Допомагає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отримувати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доступ до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відстежувати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їх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ними.</a:t>
            </a:r>
          </a:p>
          <a:p>
            <a:pPr marL="0" indent="0" algn="l">
              <a:buNone/>
            </a:pP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Недоліки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  <a:endParaRPr lang="ru-RU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Безліч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загроз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боку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невиправлених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серверів</a:t>
            </a:r>
            <a:endParaRPr lang="ru-RU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Деякі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компанії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визначили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тестування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оновлення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вразливостей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локальних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неможливо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зробити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допомогою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EB2D-3E65-7F97-7729-8B3E5175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60A-C7E0-8818-7F9F-C8E6F759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PaaS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обчислювальною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платформою,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включає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 себе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operating-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система,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середовище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програмування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база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веб-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служба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розробниками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постачальниками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випливає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назви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платформа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надається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клієнту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розгортання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один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із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базових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інструментів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Azure. concepts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дозволяє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клієнту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зосередитися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розробці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додатків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а 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турбуватися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про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обладнання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інфраструктуру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також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дбає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про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 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проблема з системами, мережами та серверами.</a:t>
            </a:r>
          </a:p>
          <a:p>
            <a:pPr marL="0" indent="0" algn="l">
              <a:buNone/>
            </a:pP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Переваги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Загальна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вартість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невелика,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оскільки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ресурси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виділяються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вимогу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автоматично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додаються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видаляються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менш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уразливий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оскільки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сервери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автоматично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перевіряються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наявність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усіх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відомих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проблем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безпеки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Весь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процес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не видно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розробнику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тому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він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має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ризику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витоку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даних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Мінуси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  <a:endParaRPr lang="ru-RU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Проблеми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переносимістю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можуть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виникнути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під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час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використання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сервісів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може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бути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інше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середовище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тому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необхідно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відповідним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чином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адаптувати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500-9A28-6D78-D113-976D0532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Azure </a:t>
            </a:r>
            <a:r>
              <a:rPr lang="ru-RU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як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BA1D-D303-FC7B-79FA-1B9C6F9F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SaaS (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послуга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розміщується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керується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централізовано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єдина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версія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використовується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всім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клієнтів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Ви можете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масштабувати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декілька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екземплярів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допоможе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забезпечити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найкращу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продуктивність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всіх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місцях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Програмне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забезпечення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ліцензується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за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щомісячною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або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річною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передплатою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MS Exchange, Office, Dynamics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пропонуються</a:t>
            </a:r>
            <a:r>
              <a:rPr lang="ru-RU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як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SaaS.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7149E-7036-D53D-6C06-B5EBB291B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449864"/>
              </p:ext>
            </p:extLst>
          </p:nvPr>
        </p:nvGraphicFramePr>
        <p:xfrm>
          <a:off x="990600" y="1101320"/>
          <a:ext cx="10134601" cy="4594990"/>
        </p:xfrm>
        <a:graphic>
          <a:graphicData uri="http://schemas.openxmlformats.org/drawingml/2006/table">
            <a:tbl>
              <a:tblPr firstRow="1" bandRow="1"/>
              <a:tblGrid>
                <a:gridCol w="3288467">
                  <a:extLst>
                    <a:ext uri="{9D8B030D-6E8A-4147-A177-3AD203B41FA5}">
                      <a16:colId xmlns:a16="http://schemas.microsoft.com/office/drawing/2014/main" val="3838797917"/>
                    </a:ext>
                  </a:extLst>
                </a:gridCol>
                <a:gridCol w="6846134">
                  <a:extLst>
                    <a:ext uri="{9D8B030D-6E8A-4147-A177-3AD203B41FA5}">
                      <a16:colId xmlns:a16="http://schemas.microsoft.com/office/drawing/2014/main" val="1227471756"/>
                    </a:ext>
                  </a:extLst>
                </a:gridCol>
              </a:tblGrid>
              <a:tr h="218024"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Назва концепції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Опис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65546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ru-RU" sz="1000" b="1" dirty="0" err="1">
                          <a:effectLst/>
                        </a:rPr>
                        <a:t>Регіони</a:t>
                      </a:r>
                      <a:endParaRPr lang="ru-RU" sz="1000" dirty="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Azure – це глобальна хмарна платформа, доступна у різних регіонах світу. Коли ви просите службу, програму або віртуальну машину в Azure, вас спочатку просять вказати регіон. Вибраний регіон є центром обробки даних, в якому працює ваш додаток.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11838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</a:rPr>
                        <a:t>Центр </a:t>
                      </a:r>
                      <a:r>
                        <a:rPr lang="ru-RU" sz="1000" b="1" dirty="0" err="1">
                          <a:effectLst/>
                        </a:rPr>
                        <a:t>обробки</a:t>
                      </a:r>
                      <a:r>
                        <a:rPr lang="ru-RU" sz="1000" b="1" dirty="0">
                          <a:effectLst/>
                        </a:rPr>
                        <a:t> </a:t>
                      </a:r>
                      <a:r>
                        <a:rPr lang="ru-RU" sz="1000" b="1" dirty="0" err="1">
                          <a:effectLst/>
                        </a:rPr>
                        <a:t>даних</a:t>
                      </a:r>
                      <a:endParaRPr lang="ru-RU" sz="1000" dirty="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В Azure ви можете розгортати свої програми у різних центрах обробки даних по всьому світу. Тому бажано вибрати регіон, який ближчий до більшості ваших клієнтів. Це допоможе зменшити затримку мережних запитів.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19111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Azure</a:t>
                      </a:r>
                      <a:r>
                        <a:rPr lang="ru-RU" sz="1000" b="1" dirty="0">
                          <a:effectLst/>
                        </a:rPr>
                        <a:t> портал</a:t>
                      </a:r>
                      <a:endParaRPr lang="ru-RU" sz="1000" dirty="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Портал Azure — </a:t>
                      </a:r>
                      <a:r>
                        <a:rPr lang="ru-RU" sz="1000" dirty="0" err="1">
                          <a:effectLst/>
                        </a:rPr>
                        <a:t>це</a:t>
                      </a:r>
                      <a:r>
                        <a:rPr lang="ru-RU" sz="1000" dirty="0">
                          <a:effectLst/>
                        </a:rPr>
                        <a:t> веб-</a:t>
                      </a:r>
                      <a:r>
                        <a:rPr lang="ru-RU" sz="1000" dirty="0" err="1">
                          <a:effectLst/>
                        </a:rPr>
                        <a:t>додаток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який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можна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використовувати</a:t>
                      </a:r>
                      <a:r>
                        <a:rPr lang="ru-RU" sz="1000" dirty="0">
                          <a:effectLst/>
                        </a:rPr>
                        <a:t> для </a:t>
                      </a:r>
                      <a:r>
                        <a:rPr lang="ru-RU" sz="1000" dirty="0" err="1">
                          <a:effectLst/>
                        </a:rPr>
                        <a:t>створення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керування</a:t>
                      </a:r>
                      <a:r>
                        <a:rPr lang="ru-RU" sz="1000" dirty="0">
                          <a:effectLst/>
                        </a:rPr>
                        <a:t> та </a:t>
                      </a:r>
                      <a:r>
                        <a:rPr lang="ru-RU" sz="1000" dirty="0" err="1">
                          <a:effectLst/>
                        </a:rPr>
                        <a:t>видалення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ресурсів</a:t>
                      </a:r>
                      <a:r>
                        <a:rPr lang="ru-RU" sz="1000" dirty="0">
                          <a:effectLst/>
                        </a:rPr>
                        <a:t> та служб Azure. </a:t>
                      </a:r>
                      <a:r>
                        <a:rPr lang="ru-RU" sz="1000" dirty="0" err="1">
                          <a:effectLst/>
                        </a:rPr>
                        <a:t>Він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розташований</a:t>
                      </a:r>
                      <a:r>
                        <a:rPr lang="ru-RU" sz="1000" dirty="0">
                          <a:effectLst/>
                        </a:rPr>
                        <a:t> за </a:t>
                      </a:r>
                      <a:r>
                        <a:rPr lang="ru-RU" sz="1000" dirty="0" err="1">
                          <a:effectLst/>
                        </a:rPr>
                        <a:t>адресою</a:t>
                      </a: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u="none" strike="noStrike" dirty="0">
                          <a:effectLst/>
                          <a:hlinkClick r:id="rId2"/>
                        </a:rPr>
                        <a:t>https://portal.azure.com</a:t>
                      </a:r>
                      <a:r>
                        <a:rPr lang="ru-RU" sz="1000" dirty="0">
                          <a:effectLst/>
                        </a:rPr>
                        <a:t> 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63280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Корисні ресурси</a:t>
                      </a:r>
                      <a:endParaRPr lang="ru-RU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Ресурс </a:t>
                      </a:r>
                      <a:r>
                        <a:rPr lang="en-US" sz="1000" dirty="0">
                          <a:effectLst/>
                        </a:rPr>
                        <a:t>Azure – </a:t>
                      </a:r>
                      <a:r>
                        <a:rPr lang="ru-RU" sz="1000" dirty="0" err="1">
                          <a:effectLst/>
                        </a:rPr>
                        <a:t>це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окремий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комп'ютер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мережеві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дані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або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послуги</a:t>
                      </a:r>
                      <a:r>
                        <a:rPr lang="ru-RU" sz="1000" dirty="0">
                          <a:effectLst/>
                        </a:rPr>
                        <a:t> хостингу </a:t>
                      </a:r>
                      <a:r>
                        <a:rPr lang="ru-RU" sz="1000" dirty="0" err="1">
                          <a:effectLst/>
                        </a:rPr>
                        <a:t>додатків</a:t>
                      </a:r>
                      <a:r>
                        <a:rPr lang="ru-RU" sz="1000" dirty="0">
                          <a:effectLst/>
                        </a:rPr>
                        <a:t>, оплата </a:t>
                      </a:r>
                      <a:r>
                        <a:rPr lang="ru-RU" sz="1000" dirty="0" err="1">
                          <a:effectLst/>
                        </a:rPr>
                        <a:t>яких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стягується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індивідуально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ru-RU" sz="1000" dirty="0" err="1">
                          <a:effectLst/>
                        </a:rPr>
                        <a:t>Деякі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загальні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ресурси</a:t>
                      </a: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err="1">
                          <a:effectLst/>
                        </a:rPr>
                        <a:t>віртуальних</a:t>
                      </a:r>
                      <a:r>
                        <a:rPr lang="ru-RU" sz="1000" dirty="0">
                          <a:effectLst/>
                        </a:rPr>
                        <a:t> машин (ВМ) , </a:t>
                      </a:r>
                      <a:r>
                        <a:rPr lang="ru-RU" sz="1000" dirty="0" err="1">
                          <a:effectLst/>
                        </a:rPr>
                        <a:t>обліковий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запис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зберігання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або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бази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даних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SQL.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59218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Групи ресурсів</a:t>
                      </a:r>
                      <a:endParaRPr lang="ru-RU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</a:rPr>
                        <a:t>Група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ресурсів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Azure – </a:t>
                      </a:r>
                      <a:r>
                        <a:rPr lang="ru-RU" sz="1000" dirty="0" err="1">
                          <a:effectLst/>
                        </a:rPr>
                        <a:t>це</a:t>
                      </a:r>
                      <a:r>
                        <a:rPr lang="ru-RU" sz="1000" dirty="0">
                          <a:effectLst/>
                        </a:rPr>
                        <a:t> контейнер, в </a:t>
                      </a:r>
                      <a:r>
                        <a:rPr lang="ru-RU" sz="1000" dirty="0" err="1">
                          <a:effectLst/>
                        </a:rPr>
                        <a:t>якому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зберігається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пов'язаний</a:t>
                      </a:r>
                      <a:r>
                        <a:rPr lang="ru-RU" sz="1000" dirty="0">
                          <a:effectLst/>
                        </a:rPr>
                        <a:t> ресурс для </a:t>
                      </a:r>
                      <a:r>
                        <a:rPr lang="ru-RU" sz="1000" dirty="0" err="1">
                          <a:effectLst/>
                        </a:rPr>
                        <a:t>вирішення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Azure. </a:t>
                      </a:r>
                      <a:r>
                        <a:rPr lang="ru-RU" sz="1000" dirty="0" err="1">
                          <a:effectLst/>
                        </a:rPr>
                        <a:t>Він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може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включати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всі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або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тільки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ресурси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якими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хочете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керувати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96712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Шаблони диспетчера ресурсів</a:t>
                      </a:r>
                      <a:endParaRPr lang="ru-RU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</a:rPr>
                        <a:t>Це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JSON, </a:t>
                      </a:r>
                      <a:r>
                        <a:rPr lang="ru-RU" sz="1000" dirty="0" err="1">
                          <a:effectLst/>
                        </a:rPr>
                        <a:t>який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визначає</a:t>
                      </a:r>
                      <a:r>
                        <a:rPr lang="ru-RU" sz="1000" dirty="0">
                          <a:effectLst/>
                        </a:rPr>
                        <a:t> один </a:t>
                      </a:r>
                      <a:r>
                        <a:rPr lang="ru-RU" sz="1000" dirty="0" err="1">
                          <a:effectLst/>
                        </a:rPr>
                        <a:t>або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кілька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ресурсів</a:t>
                      </a:r>
                      <a:r>
                        <a:rPr lang="ru-RU" sz="1000" dirty="0">
                          <a:effectLst/>
                        </a:rPr>
                        <a:t> для </a:t>
                      </a:r>
                      <a:r>
                        <a:rPr lang="ru-RU" sz="1000" dirty="0" err="1">
                          <a:effectLst/>
                        </a:rPr>
                        <a:t>розгортання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групи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ресурсів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ru-RU" sz="1000" dirty="0" err="1">
                          <a:effectLst/>
                        </a:rPr>
                        <a:t>Він</a:t>
                      </a:r>
                      <a:r>
                        <a:rPr lang="ru-RU" sz="1000" dirty="0">
                          <a:effectLst/>
                        </a:rPr>
                        <a:t> також </a:t>
                      </a:r>
                      <a:r>
                        <a:rPr lang="ru-RU" sz="1000" dirty="0" err="1">
                          <a:effectLst/>
                        </a:rPr>
                        <a:t>встановлює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залежність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між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deployed </a:t>
                      </a:r>
                      <a:r>
                        <a:rPr lang="ru-RU" sz="1000" dirty="0" err="1">
                          <a:effectLst/>
                        </a:rPr>
                        <a:t>ресурсів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92405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Автоматизація:</a:t>
                      </a:r>
                      <a:endParaRPr lang="ru-RU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Azure </a:t>
                      </a:r>
                      <a:r>
                        <a:rPr lang="ru-RU" sz="1000">
                          <a:effectLst/>
                        </a:rPr>
                        <a:t>дозволяє автоматизувати процес створення, керування та видалення ресурсу за допомогою </a:t>
                      </a:r>
                      <a:r>
                        <a:rPr lang="en-US" sz="1000">
                          <a:effectLst/>
                        </a:rPr>
                        <a:t>PowerShell </a:t>
                      </a:r>
                      <a:r>
                        <a:rPr lang="ru-RU" sz="1000">
                          <a:effectLst/>
                        </a:rPr>
                        <a:t>або інтерфейсу командного рядка </a:t>
                      </a:r>
                      <a:r>
                        <a:rPr lang="en-US" sz="1000">
                          <a:effectLst/>
                        </a:rPr>
                        <a:t>Azure (CLI).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5507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Azure PowerShell</a:t>
                      </a:r>
                      <a:endParaRPr lang="en-US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PowerShell - </a:t>
                      </a:r>
                      <a:r>
                        <a:rPr lang="ru-RU" sz="1000">
                          <a:effectLst/>
                        </a:rPr>
                        <a:t>це набір модулів, які пропонують командлети для керування </a:t>
                      </a:r>
                      <a:r>
                        <a:rPr lang="en-US" sz="1000">
                          <a:effectLst/>
                        </a:rPr>
                        <a:t>Azure. </a:t>
                      </a:r>
                      <a:r>
                        <a:rPr lang="ru-RU" sz="1000">
                          <a:effectLst/>
                        </a:rPr>
                        <a:t>У більшості випадків вам дозволено використовувати команду командлетів для тих завдань, які ви виконуєте на порталі </a:t>
                      </a:r>
                      <a:r>
                        <a:rPr lang="en-US" sz="1000">
                          <a:effectLst/>
                        </a:rPr>
                        <a:t>Azure.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5713"/>
                  </a:ext>
                </a:extLst>
              </a:tr>
              <a:tr h="374933">
                <a:tc>
                  <a:txBody>
                    <a:bodyPr/>
                    <a:lstStyle/>
                    <a:p>
                      <a:r>
                        <a:rPr lang="ru-RU" sz="1000" b="1">
                          <a:effectLst/>
                        </a:rPr>
                        <a:t>Інтерфейс командного рядка Azure (CLI)</a:t>
                      </a:r>
                      <a:endParaRPr lang="ru-RU" sz="100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Azure CLI – це інструмент, який можна використовувати для створення, керування та видалення ресурсів Azure з командного рядка.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76460"/>
                  </a:ext>
                </a:extLst>
              </a:tr>
              <a:tr h="53184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API REST</a:t>
                      </a:r>
                      <a:endParaRPr lang="en-US" sz="1000" dirty="0">
                        <a:effectLst/>
                      </a:endParaRP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Azure </a:t>
                      </a:r>
                      <a:r>
                        <a:rPr lang="ru-RU" sz="1000" dirty="0" err="1">
                          <a:effectLst/>
                        </a:rPr>
                        <a:t>побудований</a:t>
                      </a:r>
                      <a:r>
                        <a:rPr lang="ru-RU" sz="1000" dirty="0">
                          <a:effectLst/>
                        </a:rPr>
                        <a:t> на </a:t>
                      </a:r>
                      <a:r>
                        <a:rPr lang="ru-RU" sz="1000" dirty="0" err="1">
                          <a:effectLst/>
                        </a:rPr>
                        <a:t>наборі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API-</a:t>
                      </a:r>
                      <a:r>
                        <a:rPr lang="ru-RU" sz="1000" dirty="0" err="1">
                          <a:effectLst/>
                        </a:rPr>
                        <a:t>інтерфейсів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REST, </a:t>
                      </a:r>
                      <a:r>
                        <a:rPr lang="ru-RU" sz="1000" dirty="0" err="1">
                          <a:effectLst/>
                        </a:rPr>
                        <a:t>які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допоможуть</a:t>
                      </a:r>
                      <a:r>
                        <a:rPr lang="ru-RU" sz="1000" dirty="0">
                          <a:effectLst/>
                        </a:rPr>
                        <a:t> вам </a:t>
                      </a:r>
                      <a:r>
                        <a:rPr lang="ru-RU" sz="1000" dirty="0" err="1">
                          <a:effectLst/>
                        </a:rPr>
                        <a:t>виконати</a:t>
                      </a:r>
                      <a:r>
                        <a:rPr lang="ru-RU" sz="1000" dirty="0">
                          <a:effectLst/>
                        </a:rPr>
                        <a:t> те </a:t>
                      </a:r>
                      <a:r>
                        <a:rPr lang="ru-RU" sz="1000" dirty="0" err="1">
                          <a:effectLst/>
                        </a:rPr>
                        <a:t>саме</a:t>
                      </a:r>
                      <a:r>
                        <a:rPr lang="ru-RU" sz="1000" dirty="0">
                          <a:effectLst/>
                        </a:rPr>
                        <a:t>. </a:t>
                      </a:r>
                      <a:r>
                        <a:rPr lang="en-US" sz="1000" dirty="0">
                          <a:effectLst/>
                        </a:rPr>
                        <a:t>opera</a:t>
                      </a:r>
                      <a:r>
                        <a:rPr lang="ru-RU" sz="1000" dirty="0" err="1">
                          <a:effectLst/>
                        </a:rPr>
                        <a:t>що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ви</a:t>
                      </a:r>
                      <a:r>
                        <a:rPr lang="ru-RU" sz="1000" dirty="0">
                          <a:effectLst/>
                        </a:rPr>
                        <a:t> робите на </a:t>
                      </a:r>
                      <a:r>
                        <a:rPr lang="ru-RU" sz="1000" dirty="0" err="1">
                          <a:effectLst/>
                        </a:rPr>
                        <a:t>порталі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Azure </a:t>
                      </a:r>
                      <a:r>
                        <a:rPr lang="en-US" sz="1000" dirty="0" err="1">
                          <a:effectLst/>
                        </a:rPr>
                        <a:t>Ul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ru-RU" sz="1000" dirty="0" err="1">
                          <a:effectLst/>
                        </a:rPr>
                        <a:t>Це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дозволяє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маніпулювати</a:t>
                      </a:r>
                      <a:r>
                        <a:rPr lang="ru-RU" sz="1000" dirty="0">
                          <a:effectLst/>
                        </a:rPr>
                        <a:t> вашими ресурсами та </a:t>
                      </a:r>
                      <a:r>
                        <a:rPr lang="ru-RU" sz="1000" dirty="0" err="1">
                          <a:effectLst/>
                        </a:rPr>
                        <a:t>додатками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Azure </a:t>
                      </a:r>
                      <a:r>
                        <a:rPr lang="ru-RU" sz="1000" dirty="0">
                          <a:effectLst/>
                        </a:rPr>
                        <a:t>за </a:t>
                      </a:r>
                      <a:r>
                        <a:rPr lang="ru-RU" sz="1000" dirty="0" err="1">
                          <a:effectLst/>
                        </a:rPr>
                        <a:t>допомогою</a:t>
                      </a:r>
                      <a:r>
                        <a:rPr lang="ru-RU" sz="1000" dirty="0">
                          <a:effectLst/>
                        </a:rPr>
                        <a:t> будь-</a:t>
                      </a:r>
                      <a:r>
                        <a:rPr lang="ru-RU" sz="1000" dirty="0" err="1">
                          <a:effectLst/>
                        </a:rPr>
                        <a:t>якої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сторонньої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програми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</a:p>
                  </a:txBody>
                  <a:tcPr marL="23456" marR="23456" marT="11728" marB="117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1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63E-382B-9F44-4A28-23AFE18A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Домени Azure (компоненти)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D1B8-AC09-E2FF-B9AF-731849F7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Ключові компоненти Azure</a:t>
            </a:r>
            <a:endParaRPr lang="en-US"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several different colored boxes&#10;&#10;Description automatically generated">
            <a:extLst>
              <a:ext uri="{FF2B5EF4-FFF2-40B4-BE49-F238E27FC236}">
                <a16:creationId xmlns:a16="http://schemas.microsoft.com/office/drawing/2014/main" id="{6669D27F-2B4D-19E1-6BD6-64C39F26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657506"/>
            <a:ext cx="7608304" cy="36139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2481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Sans Pro</vt:lpstr>
      <vt:lpstr>Office Theme</vt:lpstr>
      <vt:lpstr>Що таке Microsoft Azure? </vt:lpstr>
      <vt:lpstr>Що таке хмарні обчислення?</vt:lpstr>
      <vt:lpstr>Типи хмар Azure</vt:lpstr>
      <vt:lpstr>PowerPoint Presentation</vt:lpstr>
      <vt:lpstr>Azure як IaaS</vt:lpstr>
      <vt:lpstr>Azure як PaaS</vt:lpstr>
      <vt:lpstr>Azure як SaaS</vt:lpstr>
      <vt:lpstr>PowerPoint Presentation</vt:lpstr>
      <vt:lpstr>Домени Azure (компоненти)</vt:lpstr>
      <vt:lpstr>Обчислення</vt:lpstr>
      <vt:lpstr>Сховище</vt:lpstr>
      <vt:lpstr>База даних</vt:lpstr>
      <vt:lpstr>Мережі доставки контенту</vt:lpstr>
      <vt:lpstr>Безпека + Ідентифікація сервісів</vt:lpstr>
      <vt:lpstr>Послуги корпоративної інтеграції</vt:lpstr>
      <vt:lpstr>Послуги моніторингу та управління</vt:lpstr>
      <vt:lpstr>Мережа Azure</vt:lpstr>
      <vt:lpstr>Веб- та мобільні сервіси</vt:lpstr>
      <vt:lpstr>Робочі процеси у хмарі</vt:lpstr>
      <vt:lpstr>Міграція</vt:lpstr>
      <vt:lpstr>Традиційна та хмарна модель Azure</vt:lpstr>
      <vt:lpstr>Переваги Azure</vt:lpstr>
      <vt:lpstr>Недоліки</vt:lpstr>
      <vt:lpstr>Коротко головнi поняття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Що таке Microsoft Azure? </dc:title>
  <dc:creator>Shchebetovskyi, Dmitriy</dc:creator>
  <cp:lastModifiedBy>Shchebetovskyi, Dmitriy</cp:lastModifiedBy>
  <cp:revision>42</cp:revision>
  <dcterms:created xsi:type="dcterms:W3CDTF">2024-04-16T08:48:44Z</dcterms:created>
  <dcterms:modified xsi:type="dcterms:W3CDTF">2024-04-16T13:10:16Z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2024-04-16T08:53:18Z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bd8704c2-ea9c-4151-ba70-e6899aa55966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