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6E4E-B01F-03BA-265F-690DB83F6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D79B86-F65A-3CBD-BDF1-AF4D9B6FD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BE6A7E-4D57-B98D-2DBD-2D081853671B}"/>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5" name="Footer Placeholder 4">
            <a:extLst>
              <a:ext uri="{FF2B5EF4-FFF2-40B4-BE49-F238E27FC236}">
                <a16:creationId xmlns:a16="http://schemas.microsoft.com/office/drawing/2014/main" id="{37DE0206-B55D-471B-64CF-716144992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93FF9-9A46-0900-EFFA-AF520889B206}"/>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141380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BA18-0FA2-8316-BFA4-C3A0B9E7D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93269-22E9-D71C-C470-9FAC8AC7A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17CDF-7D65-00D3-F1DA-BCC022ABB7A3}"/>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5" name="Footer Placeholder 4">
            <a:extLst>
              <a:ext uri="{FF2B5EF4-FFF2-40B4-BE49-F238E27FC236}">
                <a16:creationId xmlns:a16="http://schemas.microsoft.com/office/drawing/2014/main" id="{ABCEC51B-17C0-2FD8-785A-559C78815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56944-1BEA-ACC0-C024-B5B66B152BDC}"/>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320665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A1921F-243B-47D2-2EC7-6AABEE35BD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52A69-C7D4-4965-FF83-42A5C8594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C905F-5EB8-42EC-BA78-FAF482C4CF18}"/>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5" name="Footer Placeholder 4">
            <a:extLst>
              <a:ext uri="{FF2B5EF4-FFF2-40B4-BE49-F238E27FC236}">
                <a16:creationId xmlns:a16="http://schemas.microsoft.com/office/drawing/2014/main" id="{B1207D24-400C-01C6-91A7-E05D12B7C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48C77-C892-9E7A-3606-6DC4A3811BCA}"/>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334480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5F98-ECB8-FFA3-B4A4-FF9F2DAAB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DB1367-F392-F995-E5B7-9053C89CB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1EDF2-917E-5C3F-EB26-58387C4B84EA}"/>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5" name="Footer Placeholder 4">
            <a:extLst>
              <a:ext uri="{FF2B5EF4-FFF2-40B4-BE49-F238E27FC236}">
                <a16:creationId xmlns:a16="http://schemas.microsoft.com/office/drawing/2014/main" id="{C6CBFF0E-CBDE-6CA6-F1E1-0A8A40802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094AE-08A6-7DE5-ED4A-3CE2F24B9AE7}"/>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220839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AA44-1780-C16E-FC11-34EE331FC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F4E57-0D8D-D3E4-22C6-20DC3AA75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375B2-0A6A-F842-F16C-5CC7B0E1C986}"/>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5" name="Footer Placeholder 4">
            <a:extLst>
              <a:ext uri="{FF2B5EF4-FFF2-40B4-BE49-F238E27FC236}">
                <a16:creationId xmlns:a16="http://schemas.microsoft.com/office/drawing/2014/main" id="{CEC135F4-550E-18A5-2D64-2A51B15DC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6A5AF-476C-DF32-0EBE-48D48227B734}"/>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13516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D344-F2E9-8360-D2F4-EB348D5AB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A0E4D-2934-9832-C8E3-F54B5F739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53FDE1-D394-765E-CBD8-31A322D9C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D10C2-E482-8F64-CEE2-B68621426E11}"/>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6" name="Footer Placeholder 5">
            <a:extLst>
              <a:ext uri="{FF2B5EF4-FFF2-40B4-BE49-F238E27FC236}">
                <a16:creationId xmlns:a16="http://schemas.microsoft.com/office/drawing/2014/main" id="{0DF96570-AF3C-626A-07C6-EA27FDB4E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1AFF4-3AC1-C733-F75E-926DA637F89F}"/>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169889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4D90-AFFC-70E1-820A-0F71EE0CD7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954F4-61E2-6741-B439-1F62A179C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61F5D-60E6-E373-A224-58DABBC17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D14EF-4123-ECFA-0A74-6C92A483C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49AFC-7500-D0C0-4AE7-44A72EAA58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4C4A9C-F8EB-ACE6-A087-745E94634A78}"/>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8" name="Footer Placeholder 7">
            <a:extLst>
              <a:ext uri="{FF2B5EF4-FFF2-40B4-BE49-F238E27FC236}">
                <a16:creationId xmlns:a16="http://schemas.microsoft.com/office/drawing/2014/main" id="{CD703D04-80EC-D93A-2216-9C07A78848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A6B70C-068A-C88D-AE54-6895EB351413}"/>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425750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98E4-42EB-3767-DBED-439C4ADD34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23A4EA-49F0-CCB7-81EC-291D0866E2BD}"/>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4" name="Footer Placeholder 3">
            <a:extLst>
              <a:ext uri="{FF2B5EF4-FFF2-40B4-BE49-F238E27FC236}">
                <a16:creationId xmlns:a16="http://schemas.microsoft.com/office/drawing/2014/main" id="{028D3A83-2CD5-ED61-BA4F-3CA2203BD6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BDB5B-61F1-1A40-0692-E44747E8DE73}"/>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306421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0FD7F-2DA6-4C9A-2BF6-FCD8066CBA7D}"/>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3" name="Footer Placeholder 2">
            <a:extLst>
              <a:ext uri="{FF2B5EF4-FFF2-40B4-BE49-F238E27FC236}">
                <a16:creationId xmlns:a16="http://schemas.microsoft.com/office/drawing/2014/main" id="{0BB15C2C-C88A-8BD8-5F77-118BE3F16E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74BD64-5BAB-1EB4-E779-9584E9F8A95E}"/>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381029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A53A-C7A9-568A-0C1F-303E58B6B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347FF2-396D-B753-8F1F-F5C51CB27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9CD33-96C2-9A8C-3FDD-AE40FE0C8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216F8-D3BE-7FE0-208F-232938718F7F}"/>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6" name="Footer Placeholder 5">
            <a:extLst>
              <a:ext uri="{FF2B5EF4-FFF2-40B4-BE49-F238E27FC236}">
                <a16:creationId xmlns:a16="http://schemas.microsoft.com/office/drawing/2014/main" id="{430035C4-E136-6CA4-C391-EA32C8A99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14F96-9A5B-ACE5-2293-CCEAC80FECBC}"/>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1599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5B7E-A4E8-4CF2-33D7-36C943E43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BE3C88-2A19-5ABF-9806-9BD9F3260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D120F6-8400-F116-E077-A3B91FD43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3FA85-4AEC-0FD7-9C54-EE8535F65F1B}"/>
              </a:ext>
            </a:extLst>
          </p:cNvPr>
          <p:cNvSpPr>
            <a:spLocks noGrp="1"/>
          </p:cNvSpPr>
          <p:nvPr>
            <p:ph type="dt" sz="half" idx="10"/>
          </p:nvPr>
        </p:nvSpPr>
        <p:spPr/>
        <p:txBody>
          <a:bodyPr/>
          <a:lstStyle/>
          <a:p>
            <a:fld id="{5423E4E0-9B0F-4735-848F-1A2CFFCD2E5E}" type="datetimeFigureOut">
              <a:rPr lang="en-US" smtClean="0"/>
              <a:t>3/15/2024</a:t>
            </a:fld>
            <a:endParaRPr lang="en-US"/>
          </a:p>
        </p:txBody>
      </p:sp>
      <p:sp>
        <p:nvSpPr>
          <p:cNvPr id="6" name="Footer Placeholder 5">
            <a:extLst>
              <a:ext uri="{FF2B5EF4-FFF2-40B4-BE49-F238E27FC236}">
                <a16:creationId xmlns:a16="http://schemas.microsoft.com/office/drawing/2014/main" id="{8E070F75-2954-0EC6-A76F-DCEF58BA7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73F46-5C3A-1426-AD6D-B3B1C4DBC528}"/>
              </a:ext>
            </a:extLst>
          </p:cNvPr>
          <p:cNvSpPr>
            <a:spLocks noGrp="1"/>
          </p:cNvSpPr>
          <p:nvPr>
            <p:ph type="sldNum" sz="quarter" idx="12"/>
          </p:nvPr>
        </p:nvSpPr>
        <p:spPr/>
        <p:txBody>
          <a:bodyPr/>
          <a:lstStyle/>
          <a:p>
            <a:fld id="{5BBEE420-3550-4BF6-835A-090F2C47C36B}" type="slidenum">
              <a:rPr lang="en-US" smtClean="0"/>
              <a:t>‹#›</a:t>
            </a:fld>
            <a:endParaRPr lang="en-US"/>
          </a:p>
        </p:txBody>
      </p:sp>
    </p:spTree>
    <p:extLst>
      <p:ext uri="{BB962C8B-B14F-4D97-AF65-F5344CB8AC3E}">
        <p14:creationId xmlns:p14="http://schemas.microsoft.com/office/powerpoint/2010/main" val="31563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D0CA6-0532-F304-5EB5-FA8E186A8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510E4-41DE-8CAC-33F3-B9C50C94C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7BEC6-E9F7-07F2-0397-AF86BCE0A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3E4E0-9B0F-4735-848F-1A2CFFCD2E5E}" type="datetimeFigureOut">
              <a:rPr lang="en-US" smtClean="0"/>
              <a:t>3/15/2024</a:t>
            </a:fld>
            <a:endParaRPr lang="en-US"/>
          </a:p>
        </p:txBody>
      </p:sp>
      <p:sp>
        <p:nvSpPr>
          <p:cNvPr id="5" name="Footer Placeholder 4">
            <a:extLst>
              <a:ext uri="{FF2B5EF4-FFF2-40B4-BE49-F238E27FC236}">
                <a16:creationId xmlns:a16="http://schemas.microsoft.com/office/drawing/2014/main" id="{0DB2BFE1-1975-E180-2F27-5576E4DC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189387-B50E-B7B3-9F57-6BEEAF15F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EE420-3550-4BF6-835A-090F2C47C36B}" type="slidenum">
              <a:rPr lang="en-US" smtClean="0"/>
              <a:t>‹#›</a:t>
            </a:fld>
            <a:endParaRPr lang="en-US"/>
          </a:p>
        </p:txBody>
      </p:sp>
      <p:sp>
        <p:nvSpPr>
          <p:cNvPr id="8" name="TextBox 7">
            <a:extLst>
              <a:ext uri="{FF2B5EF4-FFF2-40B4-BE49-F238E27FC236}">
                <a16:creationId xmlns:a16="http://schemas.microsoft.com/office/drawing/2014/main" id="{178B0350-79FD-168D-5ABF-A8E4B1971E7A}"/>
              </a:ext>
            </a:extLst>
          </p:cNvPr>
          <p:cNvSpPr txBox="1"/>
          <p:nvPr userDrawn="1">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778083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3C5F-5CEF-1E85-1FDF-83F7F46C110D}"/>
              </a:ext>
            </a:extLst>
          </p:cNvPr>
          <p:cNvSpPr>
            <a:spLocks noGrp="1"/>
          </p:cNvSpPr>
          <p:nvPr>
            <p:ph type="ctrTitle"/>
          </p:nvPr>
        </p:nvSpPr>
        <p:spPr>
          <a:xfrm>
            <a:off x="1368724" y="155275"/>
            <a:ext cx="9144000" cy="809895"/>
          </a:xfrm>
        </p:spPr>
        <p:txBody>
          <a:bodyPr>
            <a:normAutofit fontScale="90000"/>
          </a:bodyPr>
          <a:lstStyle/>
          <a:p>
            <a:r>
              <a:rPr lang="en-US" b="0" i="0" dirty="0">
                <a:solidFill>
                  <a:srgbClr val="000000"/>
                </a:solidFill>
                <a:effectLst/>
                <a:latin typeface="-apple-system"/>
              </a:rPr>
              <a:t>Onion Architecture</a:t>
            </a:r>
            <a:endParaRPr lang="en-US" dirty="0"/>
          </a:p>
        </p:txBody>
      </p:sp>
      <p:sp>
        <p:nvSpPr>
          <p:cNvPr id="3" name="Subtitle 2">
            <a:extLst>
              <a:ext uri="{FF2B5EF4-FFF2-40B4-BE49-F238E27FC236}">
                <a16:creationId xmlns:a16="http://schemas.microsoft.com/office/drawing/2014/main" id="{07E4614F-5568-031D-3F38-FAE71F5CBE35}"/>
              </a:ext>
            </a:extLst>
          </p:cNvPr>
          <p:cNvSpPr>
            <a:spLocks noGrp="1"/>
          </p:cNvSpPr>
          <p:nvPr>
            <p:ph type="subTitle" idx="1"/>
          </p:nvPr>
        </p:nvSpPr>
        <p:spPr>
          <a:xfrm>
            <a:off x="393939" y="1039992"/>
            <a:ext cx="11312106" cy="4851849"/>
          </a:xfrm>
        </p:spPr>
        <p:txBody>
          <a:bodyPr>
            <a:normAutofit/>
          </a:bodyPr>
          <a:lstStyle/>
          <a:p>
            <a:pPr algn="l"/>
            <a:r>
              <a:rPr lang="ru-RU" dirty="0" err="1"/>
              <a:t>Термін</a:t>
            </a:r>
            <a:r>
              <a:rPr lang="ru-RU" dirty="0"/>
              <a:t> "</a:t>
            </a:r>
            <a:r>
              <a:rPr lang="en-US" dirty="0"/>
              <a:t>Onion Architecture" ("</a:t>
            </a:r>
            <a:r>
              <a:rPr lang="ru-RU" dirty="0" err="1"/>
              <a:t>цибульна</a:t>
            </a:r>
            <a:r>
              <a:rPr lang="ru-RU" dirty="0"/>
              <a:t>" </a:t>
            </a:r>
            <a:r>
              <a:rPr lang="ru-RU" dirty="0" err="1"/>
              <a:t>архітектура</a:t>
            </a:r>
            <a:r>
              <a:rPr lang="ru-RU" dirty="0"/>
              <a:t>) </a:t>
            </a:r>
            <a:r>
              <a:rPr lang="ru-RU" dirty="0" err="1"/>
              <a:t>був</a:t>
            </a:r>
            <a:r>
              <a:rPr lang="ru-RU" dirty="0"/>
              <a:t> </a:t>
            </a:r>
            <a:r>
              <a:rPr lang="ru-RU" dirty="0" err="1"/>
              <a:t>запропонований</a:t>
            </a:r>
            <a:r>
              <a:rPr lang="ru-RU" dirty="0"/>
              <a:t> </a:t>
            </a:r>
            <a:r>
              <a:rPr lang="ru-RU" dirty="0" err="1"/>
              <a:t>Джеффрі</a:t>
            </a:r>
            <a:r>
              <a:rPr lang="ru-RU" dirty="0"/>
              <a:t> Палермо (</a:t>
            </a:r>
            <a:r>
              <a:rPr lang="en-US" dirty="0"/>
              <a:t>Jeffrey Palermo) </a:t>
            </a:r>
            <a:r>
              <a:rPr lang="ru-RU" dirty="0" err="1"/>
              <a:t>ще</a:t>
            </a:r>
            <a:r>
              <a:rPr lang="ru-RU" dirty="0"/>
              <a:t> в 2008 </a:t>
            </a:r>
            <a:r>
              <a:rPr lang="ru-RU" dirty="0" err="1"/>
              <a:t>році</a:t>
            </a:r>
            <a:r>
              <a:rPr lang="ru-RU" dirty="0"/>
              <a:t>. Через роки </a:t>
            </a:r>
            <a:r>
              <a:rPr lang="ru-RU" dirty="0" err="1"/>
              <a:t>ця</a:t>
            </a:r>
            <a:r>
              <a:rPr lang="ru-RU" dirty="0"/>
              <a:t> </a:t>
            </a:r>
            <a:r>
              <a:rPr lang="ru-RU" dirty="0" err="1"/>
              <a:t>концепція</a:t>
            </a:r>
            <a:r>
              <a:rPr lang="ru-RU" dirty="0"/>
              <a:t> стала </a:t>
            </a:r>
            <a:r>
              <a:rPr lang="ru-RU" dirty="0" err="1"/>
              <a:t>досить</a:t>
            </a:r>
            <a:r>
              <a:rPr lang="ru-RU" dirty="0"/>
              <a:t> популярною і є </a:t>
            </a:r>
            <a:r>
              <a:rPr lang="ru-RU" dirty="0" err="1"/>
              <a:t>однією</a:t>
            </a:r>
            <a:r>
              <a:rPr lang="ru-RU" dirty="0"/>
              <a:t> з </a:t>
            </a:r>
            <a:r>
              <a:rPr lang="ru-RU" dirty="0" err="1"/>
              <a:t>найбільш</a:t>
            </a:r>
            <a:r>
              <a:rPr lang="ru-RU" dirty="0"/>
              <a:t> </a:t>
            </a:r>
            <a:r>
              <a:rPr lang="ru-RU" dirty="0" err="1"/>
              <a:t>застосовуваних</a:t>
            </a:r>
            <a:r>
              <a:rPr lang="ru-RU" dirty="0"/>
              <a:t> </a:t>
            </a:r>
            <a:r>
              <a:rPr lang="ru-RU" dirty="0" err="1"/>
              <a:t>типів</a:t>
            </a:r>
            <a:r>
              <a:rPr lang="ru-RU" dirty="0"/>
              <a:t> </a:t>
            </a:r>
            <a:r>
              <a:rPr lang="ru-RU" dirty="0" err="1"/>
              <a:t>архітектури</a:t>
            </a:r>
            <a:r>
              <a:rPr lang="ru-RU" dirty="0"/>
              <a:t> при </a:t>
            </a:r>
            <a:r>
              <a:rPr lang="ru-RU" dirty="0" err="1"/>
              <a:t>побудові</a:t>
            </a:r>
            <a:r>
              <a:rPr lang="ru-RU" dirty="0"/>
              <a:t> </a:t>
            </a:r>
            <a:r>
              <a:rPr lang="ru-RU" dirty="0" err="1"/>
              <a:t>програми</a:t>
            </a:r>
            <a:r>
              <a:rPr lang="ru-RU" dirty="0"/>
              <a:t> на </a:t>
            </a:r>
            <a:r>
              <a:rPr lang="en-US" dirty="0"/>
              <a:t>ASP.NET.</a:t>
            </a:r>
          </a:p>
          <a:p>
            <a:pPr algn="l"/>
            <a:r>
              <a:rPr lang="en-US" dirty="0"/>
              <a:t>Onion-</a:t>
            </a:r>
            <a:r>
              <a:rPr lang="ru-RU" dirty="0" err="1"/>
              <a:t>архітектура</a:t>
            </a:r>
            <a:r>
              <a:rPr lang="ru-RU" dirty="0"/>
              <a:t> є </a:t>
            </a:r>
            <a:r>
              <a:rPr lang="ru-RU" dirty="0" err="1"/>
              <a:t>поділом</a:t>
            </a:r>
            <a:r>
              <a:rPr lang="ru-RU" dirty="0"/>
              <a:t> </a:t>
            </a:r>
            <a:r>
              <a:rPr lang="ru-RU" dirty="0" err="1"/>
              <a:t>програми</a:t>
            </a:r>
            <a:r>
              <a:rPr lang="ru-RU" dirty="0"/>
              <a:t> на </a:t>
            </a:r>
            <a:r>
              <a:rPr lang="ru-RU" dirty="0" err="1"/>
              <a:t>рівні</a:t>
            </a:r>
            <a:r>
              <a:rPr lang="ru-RU" dirty="0"/>
              <a:t>. При </a:t>
            </a:r>
            <a:r>
              <a:rPr lang="ru-RU" dirty="0" err="1"/>
              <a:t>чому</a:t>
            </a:r>
            <a:r>
              <a:rPr lang="ru-RU" dirty="0"/>
              <a:t> є один </a:t>
            </a:r>
            <a:r>
              <a:rPr lang="ru-RU" dirty="0" err="1"/>
              <a:t>незалежний</a:t>
            </a:r>
            <a:r>
              <a:rPr lang="ru-RU" dirty="0"/>
              <a:t> </a:t>
            </a:r>
            <a:r>
              <a:rPr lang="ru-RU" dirty="0" err="1"/>
              <a:t>рівень</a:t>
            </a:r>
            <a:r>
              <a:rPr lang="ru-RU" dirty="0"/>
              <a:t>, </a:t>
            </a:r>
            <a:r>
              <a:rPr lang="ru-RU" dirty="0" err="1"/>
              <a:t>що</a:t>
            </a:r>
            <a:r>
              <a:rPr lang="ru-RU" dirty="0"/>
              <a:t> </a:t>
            </a:r>
            <a:r>
              <a:rPr lang="ru-RU" dirty="0" err="1"/>
              <a:t>знаходиться</a:t>
            </a:r>
            <a:r>
              <a:rPr lang="ru-RU" dirty="0"/>
              <a:t> у </a:t>
            </a:r>
            <a:r>
              <a:rPr lang="ru-RU" dirty="0" err="1"/>
              <a:t>центрі</a:t>
            </a:r>
            <a:r>
              <a:rPr lang="ru-RU" dirty="0"/>
              <a:t> </a:t>
            </a:r>
            <a:r>
              <a:rPr lang="ru-RU" dirty="0" err="1"/>
              <a:t>архітектури</a:t>
            </a:r>
            <a:r>
              <a:rPr lang="ru-RU" dirty="0"/>
              <a:t>. </a:t>
            </a:r>
            <a:r>
              <a:rPr lang="ru-RU" dirty="0" err="1"/>
              <a:t>Від</a:t>
            </a:r>
            <a:r>
              <a:rPr lang="ru-RU" dirty="0"/>
              <a:t> </a:t>
            </a:r>
            <a:r>
              <a:rPr lang="ru-RU" dirty="0" err="1"/>
              <a:t>цього</a:t>
            </a:r>
            <a:r>
              <a:rPr lang="ru-RU" dirty="0"/>
              <a:t> </a:t>
            </a:r>
            <a:r>
              <a:rPr lang="ru-RU" dirty="0" err="1"/>
              <a:t>рівня</a:t>
            </a:r>
            <a:r>
              <a:rPr lang="ru-RU" dirty="0"/>
              <a:t> </a:t>
            </a:r>
            <a:r>
              <a:rPr lang="ru-RU" dirty="0" err="1"/>
              <a:t>залежить</a:t>
            </a:r>
            <a:r>
              <a:rPr lang="ru-RU" dirty="0"/>
              <a:t> </a:t>
            </a:r>
            <a:r>
              <a:rPr lang="ru-RU" dirty="0" err="1"/>
              <a:t>другий</a:t>
            </a:r>
            <a:r>
              <a:rPr lang="ru-RU" dirty="0"/>
              <a:t> </a:t>
            </a:r>
            <a:r>
              <a:rPr lang="ru-RU" dirty="0" err="1"/>
              <a:t>рівень</a:t>
            </a:r>
            <a:r>
              <a:rPr lang="ru-RU" dirty="0"/>
              <a:t>, </a:t>
            </a:r>
            <a:r>
              <a:rPr lang="ru-RU" dirty="0" err="1"/>
              <a:t>від</a:t>
            </a:r>
            <a:r>
              <a:rPr lang="ru-RU" dirty="0"/>
              <a:t> другого – </a:t>
            </a:r>
            <a:r>
              <a:rPr lang="ru-RU" dirty="0" err="1"/>
              <a:t>третій</a:t>
            </a:r>
            <a:r>
              <a:rPr lang="ru-RU" dirty="0"/>
              <a:t> </a:t>
            </a:r>
            <a:r>
              <a:rPr lang="ru-RU" dirty="0" err="1"/>
              <a:t>тощо</a:t>
            </a:r>
            <a:r>
              <a:rPr lang="ru-RU" dirty="0"/>
              <a:t>. </a:t>
            </a:r>
            <a:r>
              <a:rPr lang="ru-RU" dirty="0" err="1"/>
              <a:t>Тобто</a:t>
            </a:r>
            <a:r>
              <a:rPr lang="ru-RU" dirty="0"/>
              <a:t> </a:t>
            </a:r>
            <a:r>
              <a:rPr lang="ru-RU" dirty="0" err="1"/>
              <a:t>виходить</a:t>
            </a:r>
            <a:r>
              <a:rPr lang="ru-RU" dirty="0"/>
              <a:t>, </a:t>
            </a:r>
            <a:r>
              <a:rPr lang="ru-RU" dirty="0" err="1"/>
              <a:t>що</a:t>
            </a:r>
            <a:r>
              <a:rPr lang="ru-RU" dirty="0"/>
              <a:t> </a:t>
            </a:r>
            <a:r>
              <a:rPr lang="ru-RU" dirty="0" err="1"/>
              <a:t>довкола</a:t>
            </a:r>
            <a:r>
              <a:rPr lang="ru-RU" dirty="0"/>
              <a:t> </a:t>
            </a:r>
            <a:r>
              <a:rPr lang="ru-RU" dirty="0" err="1"/>
              <a:t>першого</a:t>
            </a:r>
            <a:r>
              <a:rPr lang="ru-RU" dirty="0"/>
              <a:t> незалежного </a:t>
            </a:r>
            <a:r>
              <a:rPr lang="ru-RU" dirty="0" err="1"/>
              <a:t>рівня</a:t>
            </a:r>
            <a:r>
              <a:rPr lang="ru-RU" dirty="0"/>
              <a:t> </a:t>
            </a:r>
            <a:r>
              <a:rPr lang="ru-RU" dirty="0" err="1"/>
              <a:t>нашаровується</a:t>
            </a:r>
            <a:r>
              <a:rPr lang="ru-RU" dirty="0"/>
              <a:t> </a:t>
            </a:r>
            <a:r>
              <a:rPr lang="ru-RU" dirty="0" err="1"/>
              <a:t>другий-залежний</a:t>
            </a:r>
            <a:r>
              <a:rPr lang="ru-RU" dirty="0"/>
              <a:t>. </a:t>
            </a:r>
            <a:r>
              <a:rPr lang="ru-RU" dirty="0" err="1"/>
              <a:t>Навколо</a:t>
            </a:r>
            <a:r>
              <a:rPr lang="ru-RU" dirty="0"/>
              <a:t> другого </a:t>
            </a:r>
            <a:r>
              <a:rPr lang="ru-RU" dirty="0" err="1"/>
              <a:t>нашаровується</a:t>
            </a:r>
            <a:r>
              <a:rPr lang="ru-RU" dirty="0"/>
              <a:t> </a:t>
            </a:r>
            <a:r>
              <a:rPr lang="ru-RU" dirty="0" err="1"/>
              <a:t>третій</a:t>
            </a:r>
            <a:r>
              <a:rPr lang="ru-RU" dirty="0"/>
              <a:t>, </a:t>
            </a:r>
            <a:r>
              <a:rPr lang="ru-RU" dirty="0" err="1"/>
              <a:t>який</a:t>
            </a:r>
            <a:r>
              <a:rPr lang="ru-RU" dirty="0"/>
              <a:t> </a:t>
            </a:r>
            <a:r>
              <a:rPr lang="ru-RU" dirty="0" err="1"/>
              <a:t>може</a:t>
            </a:r>
            <a:r>
              <a:rPr lang="ru-RU" dirty="0"/>
              <a:t> </a:t>
            </a:r>
            <a:r>
              <a:rPr lang="ru-RU" dirty="0" err="1"/>
              <a:t>залежати</a:t>
            </a:r>
            <a:r>
              <a:rPr lang="ru-RU" dirty="0"/>
              <a:t> і </a:t>
            </a:r>
            <a:r>
              <a:rPr lang="ru-RU" dirty="0" err="1"/>
              <a:t>від</a:t>
            </a:r>
            <a:r>
              <a:rPr lang="ru-RU" dirty="0"/>
              <a:t> </a:t>
            </a:r>
            <a:r>
              <a:rPr lang="ru-RU" dirty="0" err="1"/>
              <a:t>першого</a:t>
            </a:r>
            <a:r>
              <a:rPr lang="ru-RU" dirty="0"/>
              <a:t>. Образно </a:t>
            </a:r>
            <a:r>
              <a:rPr lang="ru-RU" dirty="0" err="1"/>
              <a:t>це</a:t>
            </a:r>
            <a:r>
              <a:rPr lang="ru-RU" dirty="0"/>
              <a:t> </a:t>
            </a:r>
            <a:r>
              <a:rPr lang="ru-RU" dirty="0" err="1"/>
              <a:t>може</a:t>
            </a:r>
            <a:r>
              <a:rPr lang="ru-RU" dirty="0"/>
              <a:t> бути </a:t>
            </a:r>
            <a:r>
              <a:rPr lang="ru-RU" dirty="0" err="1"/>
              <a:t>виражене</a:t>
            </a:r>
            <a:r>
              <a:rPr lang="ru-RU" dirty="0"/>
              <a:t> у </a:t>
            </a:r>
            <a:r>
              <a:rPr lang="ru-RU" dirty="0" err="1"/>
              <a:t>вигляді</a:t>
            </a:r>
            <a:r>
              <a:rPr lang="ru-RU" dirty="0"/>
              <a:t> </a:t>
            </a:r>
            <a:r>
              <a:rPr lang="ru-RU" dirty="0" err="1"/>
              <a:t>цибулі</a:t>
            </a:r>
            <a:r>
              <a:rPr lang="ru-RU" dirty="0"/>
              <a:t>, в </a:t>
            </a:r>
            <a:r>
              <a:rPr lang="ru-RU" dirty="0" err="1"/>
              <a:t>якій</a:t>
            </a:r>
            <a:r>
              <a:rPr lang="ru-RU" dirty="0"/>
              <a:t> також є </a:t>
            </a:r>
            <a:r>
              <a:rPr lang="ru-RU" dirty="0" err="1"/>
              <a:t>серцевина</a:t>
            </a:r>
            <a:r>
              <a:rPr lang="ru-RU" dirty="0"/>
              <a:t>, </a:t>
            </a:r>
            <a:r>
              <a:rPr lang="ru-RU" dirty="0" err="1"/>
              <a:t>навколо</a:t>
            </a:r>
            <a:r>
              <a:rPr lang="ru-RU" dirty="0"/>
              <a:t> </a:t>
            </a:r>
            <a:r>
              <a:rPr lang="ru-RU" dirty="0" err="1"/>
              <a:t>якої</a:t>
            </a:r>
            <a:r>
              <a:rPr lang="ru-RU" dirty="0"/>
              <a:t> </a:t>
            </a:r>
            <a:r>
              <a:rPr lang="ru-RU" dirty="0" err="1"/>
              <a:t>нашаровуються</a:t>
            </a:r>
            <a:r>
              <a:rPr lang="ru-RU" dirty="0"/>
              <a:t> </a:t>
            </a:r>
            <a:r>
              <a:rPr lang="ru-RU" dirty="0" err="1"/>
              <a:t>всі</a:t>
            </a:r>
            <a:r>
              <a:rPr lang="ru-RU" dirty="0"/>
              <a:t> </a:t>
            </a:r>
            <a:r>
              <a:rPr lang="ru-RU" dirty="0" err="1"/>
              <a:t>інші</a:t>
            </a:r>
            <a:r>
              <a:rPr lang="ru-RU" dirty="0"/>
              <a:t> </a:t>
            </a:r>
            <a:r>
              <a:rPr lang="ru-RU" dirty="0" err="1"/>
              <a:t>шари</a:t>
            </a:r>
            <a:r>
              <a:rPr lang="ru-RU" dirty="0"/>
              <a:t>, аж до </a:t>
            </a:r>
            <a:r>
              <a:rPr lang="ru-RU" dirty="0" err="1"/>
              <a:t>лушпиння</a:t>
            </a:r>
            <a:r>
              <a:rPr lang="ru-RU" dirty="0"/>
              <a:t>.</a:t>
            </a:r>
            <a:endParaRPr lang="en-US" dirty="0"/>
          </a:p>
        </p:txBody>
      </p:sp>
    </p:spTree>
    <p:extLst>
      <p:ext uri="{BB962C8B-B14F-4D97-AF65-F5344CB8AC3E}">
        <p14:creationId xmlns:p14="http://schemas.microsoft.com/office/powerpoint/2010/main" val="264162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3414-A4F9-E9CB-97CB-04F8530F4C1D}"/>
              </a:ext>
            </a:extLst>
          </p:cNvPr>
          <p:cNvSpPr>
            <a:spLocks noGrp="1"/>
          </p:cNvSpPr>
          <p:nvPr>
            <p:ph type="title"/>
          </p:nvPr>
        </p:nvSpPr>
        <p:spPr>
          <a:xfrm>
            <a:off x="195206" y="163901"/>
            <a:ext cx="4792466" cy="6607835"/>
          </a:xfrm>
        </p:spPr>
        <p:txBody>
          <a:bodyPr anchor="t">
            <a:normAutofit/>
          </a:bodyPr>
          <a:lstStyle/>
          <a:p>
            <a:r>
              <a:rPr lang="ru-RU" sz="1600" dirty="0" err="1"/>
              <a:t>Кількість</a:t>
            </a:r>
            <a:r>
              <a:rPr lang="ru-RU" sz="1600" dirty="0"/>
              <a:t> </a:t>
            </a:r>
            <a:r>
              <a:rPr lang="ru-RU" sz="1600" dirty="0" err="1"/>
              <a:t>рівнів</a:t>
            </a:r>
            <a:r>
              <a:rPr lang="ru-RU" sz="1600" dirty="0"/>
              <a:t> </a:t>
            </a:r>
            <a:r>
              <a:rPr lang="ru-RU" sz="1600" dirty="0" err="1"/>
              <a:t>може</a:t>
            </a:r>
            <a:r>
              <a:rPr lang="ru-RU" sz="1600" dirty="0"/>
              <a:t> </a:t>
            </a:r>
            <a:r>
              <a:rPr lang="ru-RU" sz="1600" dirty="0" err="1"/>
              <a:t>відрізнятися</a:t>
            </a:r>
            <a:r>
              <a:rPr lang="ru-RU" sz="1600" dirty="0"/>
              <a:t>, але в </a:t>
            </a:r>
            <a:r>
              <a:rPr lang="ru-RU" sz="1600" dirty="0" err="1"/>
              <a:t>центрі</a:t>
            </a:r>
            <a:r>
              <a:rPr lang="ru-RU" sz="1600" dirty="0"/>
              <a:t> </a:t>
            </a:r>
            <a:r>
              <a:rPr lang="ru-RU" sz="1600" dirty="0" err="1"/>
              <a:t>завжди</a:t>
            </a:r>
            <a:r>
              <a:rPr lang="ru-RU" sz="1600" dirty="0"/>
              <a:t> </a:t>
            </a:r>
            <a:r>
              <a:rPr lang="ru-RU" sz="1600" dirty="0" err="1"/>
              <a:t>знаходиться</a:t>
            </a:r>
            <a:r>
              <a:rPr lang="ru-RU" sz="1600" dirty="0"/>
              <a:t> модель домену (</a:t>
            </a:r>
            <a:r>
              <a:rPr lang="en-US" sz="1600" dirty="0"/>
              <a:t>Domain Model), </a:t>
            </a:r>
            <a:r>
              <a:rPr lang="ru-RU" sz="1600" dirty="0" err="1"/>
              <a:t>тобто</a:t>
            </a:r>
            <a:r>
              <a:rPr lang="ru-RU" sz="1600" dirty="0"/>
              <a:t> </a:t>
            </a:r>
            <a:r>
              <a:rPr lang="ru-RU" sz="1600" dirty="0" err="1"/>
              <a:t>ті</a:t>
            </a:r>
            <a:r>
              <a:rPr lang="ru-RU" sz="1600" dirty="0"/>
              <a:t> </a:t>
            </a:r>
            <a:r>
              <a:rPr lang="ru-RU" sz="1600" dirty="0" err="1"/>
              <a:t>класи</a:t>
            </a:r>
            <a:r>
              <a:rPr lang="ru-RU" sz="1600" dirty="0"/>
              <a:t> моделей, </a:t>
            </a:r>
            <a:r>
              <a:rPr lang="ru-RU" sz="1600" dirty="0" err="1"/>
              <a:t>що</a:t>
            </a:r>
            <a:r>
              <a:rPr lang="ru-RU" sz="1600" dirty="0"/>
              <a:t> </a:t>
            </a:r>
            <a:r>
              <a:rPr lang="ru-RU" sz="1600" dirty="0" err="1"/>
              <a:t>використовуються</a:t>
            </a:r>
            <a:r>
              <a:rPr lang="ru-RU" sz="1600" dirty="0"/>
              <a:t> в </a:t>
            </a:r>
            <a:r>
              <a:rPr lang="ru-RU" sz="1600" dirty="0" err="1"/>
              <a:t>додатку</a:t>
            </a:r>
            <a:r>
              <a:rPr lang="ru-RU" sz="1600" dirty="0"/>
              <a:t> та </a:t>
            </a:r>
            <a:r>
              <a:rPr lang="ru-RU" sz="1600" dirty="0" err="1"/>
              <a:t>об'єкти</a:t>
            </a:r>
            <a:r>
              <a:rPr lang="ru-RU" sz="1600" dirty="0"/>
              <a:t> </a:t>
            </a:r>
            <a:r>
              <a:rPr lang="ru-RU" sz="1600" dirty="0" err="1"/>
              <a:t>яких</a:t>
            </a:r>
            <a:r>
              <a:rPr lang="ru-RU" sz="1600" dirty="0"/>
              <a:t> </a:t>
            </a:r>
            <a:r>
              <a:rPr lang="ru-RU" sz="1600" dirty="0" err="1"/>
              <a:t>зберігаються</a:t>
            </a:r>
            <a:r>
              <a:rPr lang="ru-RU" sz="1600" dirty="0"/>
              <a:t> в </a:t>
            </a:r>
            <a:r>
              <a:rPr lang="ru-RU" sz="1600" dirty="0" err="1"/>
              <a:t>базі</a:t>
            </a:r>
            <a:r>
              <a:rPr lang="ru-RU" sz="1600" dirty="0"/>
              <a:t> </a:t>
            </a:r>
            <a:r>
              <a:rPr lang="ru-RU" sz="1600" dirty="0" err="1"/>
              <a:t>даних</a:t>
            </a:r>
            <a:r>
              <a:rPr lang="en-US" sz="1600" dirty="0"/>
              <a:t>.</a:t>
            </a:r>
            <a:br>
              <a:rPr lang="en-US" sz="1600" dirty="0"/>
            </a:br>
            <a:br>
              <a:rPr lang="en-US" sz="1600" dirty="0"/>
            </a:br>
            <a:r>
              <a:rPr lang="ru-RU" sz="1600" dirty="0"/>
              <a:t>Перший </a:t>
            </a:r>
            <a:r>
              <a:rPr lang="ru-RU" sz="1600" dirty="0" err="1"/>
              <a:t>рівень</a:t>
            </a:r>
            <a:r>
              <a:rPr lang="ru-RU" sz="1600" dirty="0"/>
              <a:t> </a:t>
            </a:r>
            <a:r>
              <a:rPr lang="ru-RU" sz="1600" dirty="0" err="1"/>
              <a:t>довкола</a:t>
            </a:r>
            <a:r>
              <a:rPr lang="ru-RU" sz="1600" dirty="0"/>
              <a:t> </a:t>
            </a:r>
            <a:r>
              <a:rPr lang="ru-RU" sz="1600" dirty="0" err="1"/>
              <a:t>моделі</a:t>
            </a:r>
            <a:r>
              <a:rPr lang="ru-RU" sz="1600" dirty="0"/>
              <a:t> домену </a:t>
            </a:r>
            <a:r>
              <a:rPr lang="ru-RU" sz="1600" dirty="0" err="1"/>
              <a:t>утворюють</a:t>
            </a:r>
            <a:r>
              <a:rPr lang="ru-RU" sz="1600" dirty="0"/>
              <a:t> </a:t>
            </a:r>
            <a:r>
              <a:rPr lang="ru-RU" sz="1600" dirty="0" err="1"/>
              <a:t>інтерфейси</a:t>
            </a:r>
            <a:r>
              <a:rPr lang="ru-RU" sz="1600" dirty="0"/>
              <a:t>, </a:t>
            </a:r>
            <a:r>
              <a:rPr lang="ru-RU" sz="1600" dirty="0" err="1"/>
              <a:t>які</a:t>
            </a:r>
            <a:r>
              <a:rPr lang="ru-RU" sz="1600" dirty="0"/>
              <a:t> </a:t>
            </a:r>
            <a:r>
              <a:rPr lang="ru-RU" sz="1600" dirty="0" err="1"/>
              <a:t>управляють</a:t>
            </a:r>
            <a:r>
              <a:rPr lang="ru-RU" sz="1600" dirty="0"/>
              <a:t> </a:t>
            </a:r>
            <a:r>
              <a:rPr lang="ru-RU" sz="1600" dirty="0" err="1"/>
              <a:t>роботою</a:t>
            </a:r>
            <a:r>
              <a:rPr lang="ru-RU" sz="1600" dirty="0"/>
              <a:t> з </a:t>
            </a:r>
            <a:r>
              <a:rPr lang="ru-RU" sz="1600" dirty="0" err="1"/>
              <a:t>моделлю</a:t>
            </a:r>
            <a:r>
              <a:rPr lang="ru-RU" sz="1600" dirty="0"/>
              <a:t> домену. </a:t>
            </a:r>
            <a:r>
              <a:rPr lang="ru-RU" sz="1600" dirty="0" err="1"/>
              <a:t>Зазвичай</a:t>
            </a:r>
            <a:r>
              <a:rPr lang="ru-RU" sz="1600" dirty="0"/>
              <a:t> </a:t>
            </a:r>
            <a:r>
              <a:rPr lang="ru-RU" sz="1600" dirty="0" err="1"/>
              <a:t>це</a:t>
            </a:r>
            <a:r>
              <a:rPr lang="ru-RU" sz="1600" dirty="0"/>
              <a:t> </a:t>
            </a:r>
            <a:r>
              <a:rPr lang="ru-RU" sz="1600" dirty="0" err="1"/>
              <a:t>інтерфейси</a:t>
            </a:r>
            <a:r>
              <a:rPr lang="ru-RU" sz="1600" dirty="0"/>
              <a:t> </a:t>
            </a:r>
            <a:r>
              <a:rPr lang="ru-RU" sz="1600" dirty="0" err="1"/>
              <a:t>репозиторіїв</a:t>
            </a:r>
            <a:r>
              <a:rPr lang="ru-RU" sz="1600" dirty="0"/>
              <a:t>, </a:t>
            </a:r>
            <a:r>
              <a:rPr lang="ru-RU" sz="1600" dirty="0" err="1"/>
              <a:t>якими</a:t>
            </a:r>
            <a:r>
              <a:rPr lang="ru-RU" sz="1600" dirty="0"/>
              <a:t> </a:t>
            </a:r>
            <a:r>
              <a:rPr lang="ru-RU" sz="1600" dirty="0" err="1"/>
              <a:t>взаємодіємо</a:t>
            </a:r>
            <a:r>
              <a:rPr lang="ru-RU" sz="1600" dirty="0"/>
              <a:t> з базою </a:t>
            </a:r>
            <a:r>
              <a:rPr lang="ru-RU" sz="1600" dirty="0" err="1"/>
              <a:t>даних</a:t>
            </a:r>
            <a:r>
              <a:rPr lang="ru-RU" sz="1600" dirty="0"/>
              <a:t>.</a:t>
            </a:r>
            <a:br>
              <a:rPr lang="en-US" sz="1600" dirty="0"/>
            </a:br>
            <a:br>
              <a:rPr lang="en-US" sz="1600" dirty="0"/>
            </a:br>
            <a:r>
              <a:rPr lang="ru-RU" sz="1600" dirty="0" err="1"/>
              <a:t>Зовнішній</a:t>
            </a:r>
            <a:r>
              <a:rPr lang="ru-RU" sz="1600" dirty="0"/>
              <a:t> </a:t>
            </a:r>
            <a:r>
              <a:rPr lang="ru-RU" sz="1600" dirty="0" err="1"/>
              <a:t>рівень</a:t>
            </a:r>
            <a:r>
              <a:rPr lang="ru-RU" sz="1600" dirty="0"/>
              <a:t> </a:t>
            </a:r>
            <a:r>
              <a:rPr lang="ru-RU" sz="1600" dirty="0" err="1"/>
              <a:t>представляє</a:t>
            </a:r>
            <a:r>
              <a:rPr lang="ru-RU" sz="1600" dirty="0"/>
              <a:t> </a:t>
            </a:r>
            <a:r>
              <a:rPr lang="ru-RU" sz="1600" dirty="0" err="1"/>
              <a:t>такі</a:t>
            </a:r>
            <a:r>
              <a:rPr lang="ru-RU" sz="1600" dirty="0"/>
              <a:t> </a:t>
            </a:r>
            <a:r>
              <a:rPr lang="ru-RU" sz="1600" dirty="0" err="1"/>
              <a:t>компоненти</a:t>
            </a:r>
            <a:r>
              <a:rPr lang="ru-RU" sz="1600" dirty="0"/>
              <a:t>, </a:t>
            </a:r>
            <a:r>
              <a:rPr lang="ru-RU" sz="1600" dirty="0" err="1"/>
              <a:t>які</a:t>
            </a:r>
            <a:r>
              <a:rPr lang="ru-RU" sz="1600" dirty="0"/>
              <a:t> часто </a:t>
            </a:r>
            <a:r>
              <a:rPr lang="ru-RU" sz="1600" dirty="0" err="1"/>
              <a:t>змінюються</a:t>
            </a:r>
            <a:r>
              <a:rPr lang="ru-RU" sz="1600" dirty="0"/>
              <a:t>. </a:t>
            </a:r>
            <a:r>
              <a:rPr lang="ru-RU" sz="1600" dirty="0" err="1"/>
              <a:t>Зазвичай</a:t>
            </a:r>
            <a:r>
              <a:rPr lang="ru-RU" sz="1600" dirty="0"/>
              <a:t> </a:t>
            </a:r>
            <a:r>
              <a:rPr lang="ru-RU" sz="1600" dirty="0" err="1"/>
              <a:t>зовнішній</a:t>
            </a:r>
            <a:r>
              <a:rPr lang="ru-RU" sz="1600" dirty="0"/>
              <a:t> </a:t>
            </a:r>
            <a:r>
              <a:rPr lang="ru-RU" sz="1600" dirty="0" err="1"/>
              <a:t>рівень</a:t>
            </a:r>
            <a:r>
              <a:rPr lang="ru-RU" sz="1600" dirty="0"/>
              <a:t> </a:t>
            </a:r>
            <a:r>
              <a:rPr lang="ru-RU" sz="1600" dirty="0" err="1"/>
              <a:t>утворюють</a:t>
            </a:r>
            <a:r>
              <a:rPr lang="ru-RU" sz="1600" dirty="0"/>
              <a:t> </a:t>
            </a:r>
            <a:r>
              <a:rPr lang="ru-RU" sz="1600" dirty="0" err="1"/>
              <a:t>інтерфейс</a:t>
            </a:r>
            <a:r>
              <a:rPr lang="ru-RU" sz="1600" dirty="0"/>
              <a:t> </a:t>
            </a:r>
            <a:r>
              <a:rPr lang="ru-RU" sz="1600" dirty="0" err="1"/>
              <a:t>користувача</a:t>
            </a:r>
            <a:r>
              <a:rPr lang="ru-RU" sz="1600" dirty="0"/>
              <a:t>, тести, </a:t>
            </a:r>
            <a:r>
              <a:rPr lang="ru-RU" sz="1600" dirty="0" err="1"/>
              <a:t>якісь</a:t>
            </a:r>
            <a:r>
              <a:rPr lang="ru-RU" sz="1600" dirty="0"/>
              <a:t> </a:t>
            </a:r>
            <a:r>
              <a:rPr lang="ru-RU" sz="1600" dirty="0" err="1"/>
              <a:t>допоміжні</a:t>
            </a:r>
            <a:r>
              <a:rPr lang="ru-RU" sz="1600" dirty="0"/>
              <a:t> </a:t>
            </a:r>
            <a:r>
              <a:rPr lang="ru-RU" sz="1600" dirty="0" err="1"/>
              <a:t>класи</a:t>
            </a:r>
            <a:r>
              <a:rPr lang="ru-RU" sz="1600" dirty="0"/>
              <a:t> </a:t>
            </a:r>
            <a:r>
              <a:rPr lang="ru-RU" sz="1600" dirty="0" err="1"/>
              <a:t>інфраструктури</a:t>
            </a:r>
            <a:r>
              <a:rPr lang="ru-RU" sz="1600" dirty="0"/>
              <a:t> </a:t>
            </a:r>
            <a:r>
              <a:rPr lang="ru-RU" sz="1600" dirty="0" err="1"/>
              <a:t>програми</a:t>
            </a:r>
            <a:r>
              <a:rPr lang="ru-RU" sz="1600" dirty="0"/>
              <a:t>. До </a:t>
            </a:r>
            <a:r>
              <a:rPr lang="ru-RU" sz="1600" dirty="0" err="1"/>
              <a:t>цього</a:t>
            </a:r>
            <a:r>
              <a:rPr lang="ru-RU" sz="1600" dirty="0"/>
              <a:t> </a:t>
            </a:r>
            <a:r>
              <a:rPr lang="ru-RU" sz="1600" dirty="0" err="1"/>
              <a:t>рівня</a:t>
            </a:r>
            <a:r>
              <a:rPr lang="ru-RU" sz="1600" dirty="0"/>
              <a:t> також належать </a:t>
            </a:r>
            <a:r>
              <a:rPr lang="ru-RU" sz="1600" dirty="0" err="1"/>
              <a:t>конкретні</a:t>
            </a:r>
            <a:r>
              <a:rPr lang="ru-RU" sz="1600" dirty="0"/>
              <a:t> </a:t>
            </a:r>
            <a:r>
              <a:rPr lang="ru-RU" sz="1600" dirty="0" err="1"/>
              <a:t>реалізації</a:t>
            </a:r>
            <a:r>
              <a:rPr lang="ru-RU" sz="1600" dirty="0"/>
              <a:t> </a:t>
            </a:r>
            <a:r>
              <a:rPr lang="ru-RU" sz="1600" dirty="0" err="1"/>
              <a:t>інтерфейсів</a:t>
            </a:r>
            <a:r>
              <a:rPr lang="ru-RU" sz="1600" dirty="0"/>
              <a:t>, </a:t>
            </a:r>
            <a:r>
              <a:rPr lang="ru-RU" sz="1600" dirty="0" err="1"/>
              <a:t>оголошених</a:t>
            </a:r>
            <a:r>
              <a:rPr lang="ru-RU" sz="1600" dirty="0"/>
              <a:t> на </a:t>
            </a:r>
            <a:r>
              <a:rPr lang="ru-RU" sz="1600" dirty="0" err="1"/>
              <a:t>рівнях</a:t>
            </a:r>
            <a:r>
              <a:rPr lang="ru-RU" sz="1600" dirty="0"/>
              <a:t> </a:t>
            </a:r>
            <a:r>
              <a:rPr lang="ru-RU" sz="1600" dirty="0" err="1"/>
              <a:t>нижче</a:t>
            </a:r>
            <a:r>
              <a:rPr lang="ru-RU" sz="1600" dirty="0"/>
              <a:t>. </a:t>
            </a:r>
            <a:r>
              <a:rPr lang="ru-RU" sz="1600" dirty="0" err="1"/>
              <a:t>Наприклад</a:t>
            </a:r>
            <a:r>
              <a:rPr lang="ru-RU" sz="1600" dirty="0"/>
              <a:t>, </a:t>
            </a:r>
            <a:r>
              <a:rPr lang="ru-RU" sz="1600" dirty="0" err="1"/>
              <a:t>реалізація</a:t>
            </a:r>
            <a:r>
              <a:rPr lang="ru-RU" sz="1600" dirty="0"/>
              <a:t> </a:t>
            </a:r>
            <a:r>
              <a:rPr lang="ru-RU" sz="1600" dirty="0" err="1"/>
              <a:t>інтерфейсу</a:t>
            </a:r>
            <a:r>
              <a:rPr lang="ru-RU" sz="1600" dirty="0"/>
              <a:t> </a:t>
            </a:r>
            <a:r>
              <a:rPr lang="ru-RU" sz="1600" dirty="0" err="1"/>
              <a:t>репозиторію</a:t>
            </a:r>
            <a:r>
              <a:rPr lang="ru-RU" sz="1600" dirty="0"/>
              <a:t>, </a:t>
            </a:r>
            <a:r>
              <a:rPr lang="ru-RU" sz="1600" dirty="0" err="1"/>
              <a:t>який</a:t>
            </a:r>
            <a:r>
              <a:rPr lang="ru-RU" sz="1600" dirty="0"/>
              <a:t> </a:t>
            </a:r>
            <a:r>
              <a:rPr lang="ru-RU" sz="1600" dirty="0" err="1"/>
              <a:t>оголошено</a:t>
            </a:r>
            <a:r>
              <a:rPr lang="ru-RU" sz="1600" dirty="0"/>
              <a:t> </a:t>
            </a:r>
            <a:r>
              <a:rPr lang="ru-RU" sz="1600" dirty="0" err="1"/>
              <a:t>лише</a:t>
            </a:r>
            <a:r>
              <a:rPr lang="ru-RU" sz="1600" dirty="0"/>
              <a:t> на </a:t>
            </a:r>
            <a:r>
              <a:rPr lang="ru-RU" sz="1600" dirty="0" err="1"/>
              <a:t>рівні</a:t>
            </a:r>
            <a:r>
              <a:rPr lang="ru-RU" sz="1600" dirty="0"/>
              <a:t> </a:t>
            </a:r>
            <a:r>
              <a:rPr lang="en-US" sz="1600" dirty="0"/>
              <a:t>Domain Services. </a:t>
            </a:r>
            <a:r>
              <a:rPr lang="ru-RU" sz="1600" dirty="0" err="1"/>
              <a:t>Взагалі</a:t>
            </a:r>
            <a:r>
              <a:rPr lang="ru-RU" sz="1600" dirty="0"/>
              <a:t> </a:t>
            </a:r>
            <a:r>
              <a:rPr lang="ru-RU" sz="1600" dirty="0" err="1"/>
              <a:t>всі</a:t>
            </a:r>
            <a:r>
              <a:rPr lang="ru-RU" sz="1600" dirty="0"/>
              <a:t> </a:t>
            </a:r>
            <a:r>
              <a:rPr lang="ru-RU" sz="1600" dirty="0" err="1"/>
              <a:t>внутрішні</a:t>
            </a:r>
            <a:r>
              <a:rPr lang="ru-RU" sz="1600" dirty="0"/>
              <a:t> </a:t>
            </a:r>
            <a:r>
              <a:rPr lang="ru-RU" sz="1600" dirty="0" err="1"/>
              <a:t>рівні</a:t>
            </a:r>
            <a:r>
              <a:rPr lang="ru-RU" sz="1600" dirty="0"/>
              <a:t>, </a:t>
            </a:r>
            <a:r>
              <a:rPr lang="ru-RU" sz="1600" dirty="0" err="1"/>
              <a:t>які</a:t>
            </a:r>
            <a:r>
              <a:rPr lang="ru-RU" sz="1600" dirty="0"/>
              <a:t> </a:t>
            </a:r>
            <a:r>
              <a:rPr lang="ru-RU" sz="1600" dirty="0" err="1"/>
              <a:t>можна</a:t>
            </a:r>
            <a:r>
              <a:rPr lang="ru-RU" sz="1600" dirty="0"/>
              <a:t> </a:t>
            </a:r>
            <a:r>
              <a:rPr lang="ru-RU" sz="1600" dirty="0" err="1"/>
              <a:t>об'єднати</a:t>
            </a:r>
            <a:r>
              <a:rPr lang="ru-RU" sz="1600" dirty="0"/>
              <a:t> в </a:t>
            </a:r>
            <a:r>
              <a:rPr lang="en-US" sz="1600" dirty="0"/>
              <a:t>Application Core, </a:t>
            </a:r>
            <a:r>
              <a:rPr lang="ru-RU" sz="1600" dirty="0" err="1"/>
              <a:t>визначають</a:t>
            </a:r>
            <a:r>
              <a:rPr lang="ru-RU" sz="1600" dirty="0"/>
              <a:t> </a:t>
            </a:r>
            <a:r>
              <a:rPr lang="ru-RU" sz="1600" dirty="0" err="1"/>
              <a:t>тільки</a:t>
            </a:r>
            <a:r>
              <a:rPr lang="ru-RU" sz="1600" dirty="0"/>
              <a:t> </a:t>
            </a:r>
            <a:r>
              <a:rPr lang="ru-RU" sz="1600" dirty="0" err="1"/>
              <a:t>інтерфейси</a:t>
            </a:r>
            <a:r>
              <a:rPr lang="ru-RU" sz="1600" dirty="0"/>
              <a:t>, а конкретна </a:t>
            </a:r>
            <a:r>
              <a:rPr lang="ru-RU" sz="1600" dirty="0" err="1"/>
              <a:t>реалізація</a:t>
            </a:r>
            <a:r>
              <a:rPr lang="ru-RU" sz="1600" dirty="0"/>
              <a:t> </a:t>
            </a:r>
            <a:r>
              <a:rPr lang="ru-RU" sz="1600" dirty="0" err="1"/>
              <a:t>цих</a:t>
            </a:r>
            <a:r>
              <a:rPr lang="ru-RU" sz="1600" dirty="0"/>
              <a:t> </a:t>
            </a:r>
            <a:r>
              <a:rPr lang="ru-RU" sz="1600" dirty="0" err="1"/>
              <a:t>інтерфейсів</a:t>
            </a:r>
            <a:r>
              <a:rPr lang="ru-RU" sz="1600" dirty="0"/>
              <a:t> </a:t>
            </a:r>
            <a:r>
              <a:rPr lang="ru-RU" sz="1600" dirty="0" err="1"/>
              <a:t>розташовується</a:t>
            </a:r>
            <a:r>
              <a:rPr lang="ru-RU" sz="1600" dirty="0"/>
              <a:t> на </a:t>
            </a:r>
            <a:r>
              <a:rPr lang="ru-RU" sz="1600" dirty="0" err="1"/>
              <a:t>зовнішньому</a:t>
            </a:r>
            <a:r>
              <a:rPr lang="ru-RU" sz="1600" dirty="0"/>
              <a:t> </a:t>
            </a:r>
            <a:r>
              <a:rPr lang="ru-RU" sz="1600" dirty="0" err="1"/>
              <a:t>рівні</a:t>
            </a:r>
            <a:r>
              <a:rPr lang="ru-RU" sz="1600" dirty="0"/>
              <a:t>.</a:t>
            </a:r>
            <a:br>
              <a:rPr lang="en-US" sz="1600" dirty="0"/>
            </a:br>
            <a:br>
              <a:rPr lang="en-US" sz="1600" dirty="0"/>
            </a:br>
            <a:r>
              <a:rPr lang="ru-RU" sz="1600" dirty="0"/>
              <a:t>Також </a:t>
            </a:r>
            <a:r>
              <a:rPr lang="ru-RU" sz="1600" dirty="0" err="1"/>
              <a:t>варто</a:t>
            </a:r>
            <a:r>
              <a:rPr lang="ru-RU" sz="1600" dirty="0"/>
              <a:t> </a:t>
            </a:r>
            <a:r>
              <a:rPr lang="ru-RU" sz="1600" dirty="0" err="1"/>
              <a:t>відзначити</a:t>
            </a:r>
            <a:r>
              <a:rPr lang="ru-RU" sz="1600" dirty="0"/>
              <a:t>, </a:t>
            </a:r>
            <a:r>
              <a:rPr lang="ru-RU" sz="1600" dirty="0" err="1"/>
              <a:t>що</a:t>
            </a:r>
            <a:r>
              <a:rPr lang="ru-RU" sz="1600" dirty="0"/>
              <a:t> </a:t>
            </a:r>
            <a:r>
              <a:rPr lang="ru-RU" sz="1600" dirty="0" err="1"/>
              <a:t>всі</a:t>
            </a:r>
            <a:r>
              <a:rPr lang="ru-RU" sz="1600" dirty="0"/>
              <a:t> </a:t>
            </a:r>
            <a:r>
              <a:rPr lang="ru-RU" sz="1600" dirty="0" err="1"/>
              <a:t>зовнішні</a:t>
            </a:r>
            <a:r>
              <a:rPr lang="ru-RU" sz="1600" dirty="0"/>
              <a:t> </a:t>
            </a:r>
            <a:r>
              <a:rPr lang="ru-RU" sz="1600" dirty="0" err="1"/>
              <a:t>сховища</a:t>
            </a:r>
            <a:r>
              <a:rPr lang="ru-RU" sz="1600" dirty="0"/>
              <a:t>, як </a:t>
            </a:r>
            <a:r>
              <a:rPr lang="ru-RU" sz="1600" dirty="0" err="1"/>
              <a:t>бази</a:t>
            </a:r>
            <a:r>
              <a:rPr lang="ru-RU" sz="1600" dirty="0"/>
              <a:t> </a:t>
            </a:r>
            <a:r>
              <a:rPr lang="ru-RU" sz="1600" dirty="0" err="1"/>
              <a:t>даних</a:t>
            </a:r>
            <a:r>
              <a:rPr lang="ru-RU" sz="1600" dirty="0"/>
              <a:t>, </a:t>
            </a:r>
            <a:r>
              <a:rPr lang="ru-RU" sz="1600" dirty="0" err="1"/>
              <a:t>файли</a:t>
            </a:r>
            <a:r>
              <a:rPr lang="ru-RU" sz="1600" dirty="0"/>
              <a:t>, </a:t>
            </a:r>
            <a:r>
              <a:rPr lang="ru-RU" sz="1600" dirty="0" err="1"/>
              <a:t>зовнішні</a:t>
            </a:r>
            <a:r>
              <a:rPr lang="ru-RU" sz="1600" dirty="0"/>
              <a:t> веб-</a:t>
            </a:r>
            <a:r>
              <a:rPr lang="ru-RU" sz="1600" dirty="0" err="1"/>
              <a:t>сервіси</a:t>
            </a:r>
            <a:r>
              <a:rPr lang="ru-RU" sz="1600" dirty="0"/>
              <a:t>, </a:t>
            </a:r>
            <a:r>
              <a:rPr lang="ru-RU" sz="1600" dirty="0" err="1"/>
              <a:t>від</a:t>
            </a:r>
            <a:r>
              <a:rPr lang="ru-RU" sz="1600" dirty="0"/>
              <a:t> </a:t>
            </a:r>
            <a:r>
              <a:rPr lang="ru-RU" sz="1600" dirty="0" err="1"/>
              <a:t>яких</a:t>
            </a:r>
            <a:r>
              <a:rPr lang="ru-RU" sz="1600" dirty="0"/>
              <a:t> ми </a:t>
            </a:r>
            <a:r>
              <a:rPr lang="ru-RU" sz="1600" dirty="0" err="1"/>
              <a:t>можемо</a:t>
            </a:r>
            <a:r>
              <a:rPr lang="ru-RU" sz="1600" dirty="0"/>
              <a:t> </a:t>
            </a:r>
            <a:r>
              <a:rPr lang="ru-RU" sz="1600" dirty="0" err="1"/>
              <a:t>отримувати</a:t>
            </a:r>
            <a:r>
              <a:rPr lang="ru-RU" sz="1600" dirty="0"/>
              <a:t> </a:t>
            </a:r>
            <a:r>
              <a:rPr lang="ru-RU" sz="1600" dirty="0" err="1"/>
              <a:t>дані</a:t>
            </a:r>
            <a:r>
              <a:rPr lang="ru-RU" sz="1600" dirty="0"/>
              <a:t> - все </a:t>
            </a:r>
            <a:r>
              <a:rPr lang="ru-RU" sz="1600" dirty="0" err="1"/>
              <a:t>це</a:t>
            </a:r>
            <a:r>
              <a:rPr lang="ru-RU" sz="1600" dirty="0"/>
              <a:t> є </a:t>
            </a:r>
            <a:r>
              <a:rPr lang="ru-RU" sz="1600" dirty="0" err="1"/>
              <a:t>зовнішнім</a:t>
            </a:r>
            <a:r>
              <a:rPr lang="ru-RU" sz="1600" dirty="0"/>
              <a:t> по </a:t>
            </a:r>
            <a:r>
              <a:rPr lang="ru-RU" sz="1600" dirty="0" err="1"/>
              <a:t>відношенню</a:t>
            </a:r>
            <a:r>
              <a:rPr lang="ru-RU" sz="1600" dirty="0"/>
              <a:t> до </a:t>
            </a:r>
            <a:r>
              <a:rPr lang="ru-RU" sz="1600" dirty="0" err="1"/>
              <a:t>архітектури</a:t>
            </a:r>
            <a:r>
              <a:rPr lang="ru-RU" sz="1600" dirty="0"/>
              <a:t>.</a:t>
            </a:r>
            <a:endParaRPr lang="en-US" sz="1600" dirty="0"/>
          </a:p>
        </p:txBody>
      </p:sp>
      <p:pic>
        <p:nvPicPr>
          <p:cNvPr id="5" name="Content Placeholder 4" descr="A diagram of a application&#10;&#10;Description automatically generated">
            <a:extLst>
              <a:ext uri="{FF2B5EF4-FFF2-40B4-BE49-F238E27FC236}">
                <a16:creationId xmlns:a16="http://schemas.microsoft.com/office/drawing/2014/main" id="{A46AC8A5-D434-8292-72E3-AF1F8E18B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037650"/>
            <a:ext cx="6389346" cy="4792009"/>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029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E78FF-C119-E9FD-A806-3880846D13E3}"/>
              </a:ext>
            </a:extLst>
          </p:cNvPr>
          <p:cNvSpPr>
            <a:spLocks noGrp="1"/>
          </p:cNvSpPr>
          <p:nvPr>
            <p:ph idx="1"/>
          </p:nvPr>
        </p:nvSpPr>
        <p:spPr>
          <a:xfrm>
            <a:off x="596660" y="715992"/>
            <a:ext cx="10515600" cy="5883665"/>
          </a:xfrm>
        </p:spPr>
        <p:txBody>
          <a:bodyPr>
            <a:normAutofit fontScale="77500" lnSpcReduction="20000"/>
          </a:bodyPr>
          <a:lstStyle/>
          <a:p>
            <a:r>
              <a:rPr lang="ru-RU" dirty="0" err="1"/>
              <a:t>Моделювання</a:t>
            </a:r>
            <a:r>
              <a:rPr lang="ru-RU" dirty="0"/>
              <a:t> </a:t>
            </a:r>
            <a:r>
              <a:rPr lang="ru-RU" dirty="0" err="1"/>
              <a:t>бізнес-логіки</a:t>
            </a:r>
            <a:r>
              <a:rPr lang="ru-RU" dirty="0"/>
              <a:t>: </a:t>
            </a:r>
            <a:r>
              <a:rPr lang="ru-RU" dirty="0" err="1"/>
              <a:t>Основна</a:t>
            </a:r>
            <a:r>
              <a:rPr lang="ru-RU" dirty="0"/>
              <a:t> </a:t>
            </a:r>
            <a:r>
              <a:rPr lang="ru-RU" dirty="0" err="1"/>
              <a:t>ідея</a:t>
            </a:r>
            <a:r>
              <a:rPr lang="ru-RU" dirty="0"/>
              <a:t> </a:t>
            </a:r>
            <a:r>
              <a:rPr lang="en-US" dirty="0"/>
              <a:t>Onion Architecture </a:t>
            </a:r>
            <a:r>
              <a:rPr lang="ru-RU" dirty="0" err="1"/>
              <a:t>полягає</a:t>
            </a:r>
            <a:r>
              <a:rPr lang="ru-RU" dirty="0"/>
              <a:t> в тому, </a:t>
            </a:r>
            <a:r>
              <a:rPr lang="ru-RU" dirty="0" err="1"/>
              <a:t>щоб</a:t>
            </a:r>
            <a:r>
              <a:rPr lang="ru-RU" dirty="0"/>
              <a:t> </a:t>
            </a:r>
            <a:r>
              <a:rPr lang="ru-RU" dirty="0" err="1"/>
              <a:t>моделювати</a:t>
            </a:r>
            <a:r>
              <a:rPr lang="ru-RU" dirty="0"/>
              <a:t> </a:t>
            </a:r>
            <a:r>
              <a:rPr lang="ru-RU" dirty="0" err="1"/>
              <a:t>бізнес-логіку</a:t>
            </a:r>
            <a:r>
              <a:rPr lang="ru-RU" dirty="0"/>
              <a:t> та </a:t>
            </a:r>
            <a:r>
              <a:rPr lang="ru-RU" dirty="0" err="1"/>
              <a:t>сутність</a:t>
            </a:r>
            <a:r>
              <a:rPr lang="ru-RU" dirty="0"/>
              <a:t> у </a:t>
            </a:r>
            <a:r>
              <a:rPr lang="ru-RU" dirty="0" err="1"/>
              <a:t>ядрі</a:t>
            </a:r>
            <a:r>
              <a:rPr lang="ru-RU" dirty="0"/>
              <a:t> </a:t>
            </a:r>
            <a:r>
              <a:rPr lang="ru-RU" dirty="0" err="1"/>
              <a:t>програми</a:t>
            </a:r>
            <a:r>
              <a:rPr lang="ru-RU" dirty="0"/>
              <a:t>, не </a:t>
            </a:r>
            <a:r>
              <a:rPr lang="ru-RU" dirty="0" err="1"/>
              <a:t>враховуючи</a:t>
            </a:r>
            <a:r>
              <a:rPr lang="ru-RU" dirty="0"/>
              <a:t> </a:t>
            </a:r>
            <a:r>
              <a:rPr lang="ru-RU" dirty="0" err="1"/>
              <a:t>зовнішній</a:t>
            </a:r>
            <a:r>
              <a:rPr lang="ru-RU" dirty="0"/>
              <a:t> </a:t>
            </a:r>
            <a:r>
              <a:rPr lang="ru-RU" dirty="0" err="1"/>
              <a:t>світ</a:t>
            </a:r>
            <a:r>
              <a:rPr lang="ru-RU" dirty="0"/>
              <a:t>. </a:t>
            </a:r>
            <a:r>
              <a:rPr lang="ru-RU" dirty="0" err="1"/>
              <a:t>Наприклад</a:t>
            </a:r>
            <a:r>
              <a:rPr lang="ru-RU" dirty="0"/>
              <a:t>, </a:t>
            </a:r>
            <a:r>
              <a:rPr lang="ru-RU" dirty="0" err="1"/>
              <a:t>доменна</a:t>
            </a:r>
            <a:r>
              <a:rPr lang="ru-RU" dirty="0"/>
              <a:t> модель не повинна знати, </a:t>
            </a:r>
            <a:r>
              <a:rPr lang="ru-RU" dirty="0" err="1"/>
              <a:t>що</a:t>
            </a:r>
            <a:r>
              <a:rPr lang="ru-RU" dirty="0"/>
              <a:t> </a:t>
            </a:r>
            <a:r>
              <a:rPr lang="ru-RU" dirty="0" err="1"/>
              <a:t>її</a:t>
            </a:r>
            <a:r>
              <a:rPr lang="ru-RU" dirty="0"/>
              <a:t> </a:t>
            </a:r>
            <a:r>
              <a:rPr lang="ru-RU" dirty="0" err="1"/>
              <a:t>дані</a:t>
            </a:r>
            <a:r>
              <a:rPr lang="ru-RU" dirty="0"/>
              <a:t> </a:t>
            </a:r>
            <a:r>
              <a:rPr lang="ru-RU" dirty="0" err="1"/>
              <a:t>зберігаються</a:t>
            </a:r>
            <a:r>
              <a:rPr lang="ru-RU" dirty="0"/>
              <a:t> у </a:t>
            </a:r>
            <a:r>
              <a:rPr lang="ru-RU" dirty="0" err="1"/>
              <a:t>базі</a:t>
            </a:r>
            <a:r>
              <a:rPr lang="ru-RU" dirty="0"/>
              <a:t> </a:t>
            </a:r>
            <a:r>
              <a:rPr lang="ru-RU" dirty="0" err="1"/>
              <a:t>даних</a:t>
            </a:r>
            <a:r>
              <a:rPr lang="ru-RU" dirty="0"/>
              <a:t>. </a:t>
            </a:r>
            <a:r>
              <a:rPr lang="ru-RU" dirty="0" err="1"/>
              <a:t>Це</a:t>
            </a:r>
            <a:r>
              <a:rPr lang="ru-RU" dirty="0"/>
              <a:t> </a:t>
            </a:r>
            <a:r>
              <a:rPr lang="ru-RU" dirty="0" err="1"/>
              <a:t>дозволяє</a:t>
            </a:r>
            <a:r>
              <a:rPr lang="ru-RU" dirty="0"/>
              <a:t> </a:t>
            </a:r>
            <a:r>
              <a:rPr lang="ru-RU" dirty="0" err="1"/>
              <a:t>зберегти</a:t>
            </a:r>
            <a:r>
              <a:rPr lang="ru-RU" dirty="0"/>
              <a:t> ядро ​​</a:t>
            </a:r>
            <a:r>
              <a:rPr lang="ru-RU" dirty="0" err="1"/>
              <a:t>застосування</a:t>
            </a:r>
            <a:r>
              <a:rPr lang="ru-RU" dirty="0"/>
              <a:t> </a:t>
            </a:r>
            <a:r>
              <a:rPr lang="ru-RU" dirty="0" err="1"/>
              <a:t>від</a:t>
            </a:r>
            <a:r>
              <a:rPr lang="ru-RU" dirty="0"/>
              <a:t> </a:t>
            </a:r>
            <a:r>
              <a:rPr lang="ru-RU" dirty="0" err="1"/>
              <a:t>забруднення</a:t>
            </a:r>
            <a:r>
              <a:rPr lang="ru-RU" dirty="0"/>
              <a:t> </a:t>
            </a:r>
            <a:r>
              <a:rPr lang="ru-RU" dirty="0" err="1"/>
              <a:t>зовнішніми</a:t>
            </a:r>
            <a:r>
              <a:rPr lang="ru-RU" dirty="0"/>
              <a:t> </a:t>
            </a:r>
            <a:r>
              <a:rPr lang="ru-RU" dirty="0" err="1"/>
              <a:t>залежностями</a:t>
            </a:r>
            <a:r>
              <a:rPr lang="ru-RU" dirty="0"/>
              <a:t>.</a:t>
            </a:r>
          </a:p>
          <a:p>
            <a:r>
              <a:rPr lang="ru-RU" dirty="0" err="1"/>
              <a:t>Спрощення</a:t>
            </a:r>
            <a:r>
              <a:rPr lang="ru-RU" dirty="0"/>
              <a:t> ядра </a:t>
            </a:r>
            <a:r>
              <a:rPr lang="ru-RU" dirty="0" err="1"/>
              <a:t>програми</a:t>
            </a:r>
            <a:r>
              <a:rPr lang="ru-RU" dirty="0"/>
              <a:t>: Добре </a:t>
            </a:r>
            <a:r>
              <a:rPr lang="ru-RU" dirty="0" err="1"/>
              <a:t>спроектована</a:t>
            </a:r>
            <a:r>
              <a:rPr lang="ru-RU" dirty="0"/>
              <a:t> </a:t>
            </a:r>
            <a:r>
              <a:rPr lang="ru-RU" dirty="0" err="1"/>
              <a:t>архітектура</a:t>
            </a:r>
            <a:r>
              <a:rPr lang="ru-RU" dirty="0"/>
              <a:t> </a:t>
            </a:r>
            <a:r>
              <a:rPr lang="en-US" dirty="0"/>
              <a:t>Onion </a:t>
            </a:r>
            <a:r>
              <a:rPr lang="ru-RU" dirty="0" err="1"/>
              <a:t>значно</a:t>
            </a:r>
            <a:r>
              <a:rPr lang="ru-RU" dirty="0"/>
              <a:t> </a:t>
            </a:r>
            <a:r>
              <a:rPr lang="ru-RU" dirty="0" err="1"/>
              <a:t>знижує</a:t>
            </a:r>
            <a:r>
              <a:rPr lang="ru-RU" dirty="0"/>
              <a:t> </a:t>
            </a:r>
            <a:r>
              <a:rPr lang="ru-RU" dirty="0" err="1"/>
              <a:t>обсяг</a:t>
            </a:r>
            <a:r>
              <a:rPr lang="ru-RU" dirty="0"/>
              <a:t> рефакторингу, </a:t>
            </a:r>
            <a:r>
              <a:rPr lang="ru-RU" dirty="0" err="1"/>
              <a:t>поділяючи</a:t>
            </a:r>
            <a:r>
              <a:rPr lang="ru-RU" dirty="0"/>
              <a:t> </a:t>
            </a:r>
            <a:r>
              <a:rPr lang="ru-RU" dirty="0" err="1"/>
              <a:t>бізнес-логіку</a:t>
            </a:r>
            <a:r>
              <a:rPr lang="ru-RU" dirty="0"/>
              <a:t> та </a:t>
            </a:r>
            <a:r>
              <a:rPr lang="ru-RU" dirty="0" err="1"/>
              <a:t>інфраструктурні</a:t>
            </a:r>
            <a:r>
              <a:rPr lang="ru-RU" dirty="0"/>
              <a:t> </a:t>
            </a:r>
            <a:r>
              <a:rPr lang="ru-RU" dirty="0" err="1"/>
              <a:t>завдання</a:t>
            </a:r>
            <a:r>
              <a:rPr lang="ru-RU" dirty="0"/>
              <a:t>.</a:t>
            </a:r>
          </a:p>
          <a:p>
            <a:r>
              <a:rPr lang="ru-RU" dirty="0" err="1"/>
              <a:t>Шарувата</a:t>
            </a:r>
            <a:r>
              <a:rPr lang="ru-RU" dirty="0"/>
              <a:t> структура: </a:t>
            </a:r>
            <a:r>
              <a:rPr lang="ru-RU" dirty="0" err="1"/>
              <a:t>Архітектура</a:t>
            </a:r>
            <a:r>
              <a:rPr lang="ru-RU" dirty="0"/>
              <a:t> </a:t>
            </a:r>
            <a:r>
              <a:rPr lang="en-US" dirty="0"/>
              <a:t>Onion </a:t>
            </a:r>
            <a:r>
              <a:rPr lang="ru-RU" dirty="0" err="1"/>
              <a:t>складається</a:t>
            </a:r>
            <a:r>
              <a:rPr lang="ru-RU" dirty="0"/>
              <a:t> з </a:t>
            </a:r>
            <a:r>
              <a:rPr lang="ru-RU" dirty="0" err="1"/>
              <a:t>наступних</a:t>
            </a:r>
            <a:r>
              <a:rPr lang="ru-RU" dirty="0"/>
              <a:t> </a:t>
            </a:r>
            <a:r>
              <a:rPr lang="ru-RU" dirty="0" err="1"/>
              <a:t>шарів</a:t>
            </a:r>
            <a:r>
              <a:rPr lang="ru-RU" dirty="0"/>
              <a:t>:</a:t>
            </a:r>
            <a:br>
              <a:rPr lang="ru-RU" dirty="0"/>
            </a:br>
            <a:endParaRPr lang="ru-RU" dirty="0"/>
          </a:p>
          <a:p>
            <a:pPr marL="457200" lvl="1" indent="0">
              <a:buNone/>
            </a:pPr>
            <a:r>
              <a:rPr lang="ru-RU" dirty="0"/>
              <a:t>- </a:t>
            </a:r>
            <a:r>
              <a:rPr lang="en-US" dirty="0"/>
              <a:t>Domain Model (</a:t>
            </a:r>
            <a:r>
              <a:rPr lang="ru-RU" dirty="0" err="1"/>
              <a:t>Доменна</a:t>
            </a:r>
            <a:r>
              <a:rPr lang="ru-RU" dirty="0"/>
              <a:t> модель): </a:t>
            </a:r>
            <a:r>
              <a:rPr lang="ru-RU" dirty="0" err="1"/>
              <a:t>Містить</a:t>
            </a:r>
            <a:r>
              <a:rPr lang="ru-RU" dirty="0"/>
              <a:t> </a:t>
            </a:r>
            <a:r>
              <a:rPr lang="ru-RU" dirty="0" err="1"/>
              <a:t>бізнес-об'єкти</a:t>
            </a:r>
            <a:r>
              <a:rPr lang="ru-RU" dirty="0"/>
              <a:t> без </a:t>
            </a:r>
            <a:r>
              <a:rPr lang="ru-RU" dirty="0" err="1"/>
              <a:t>розуміння</a:t>
            </a:r>
            <a:r>
              <a:rPr lang="ru-RU" dirty="0"/>
              <a:t> того, як вони </a:t>
            </a:r>
            <a:r>
              <a:rPr lang="ru-RU" dirty="0" err="1"/>
              <a:t>використовуються</a:t>
            </a:r>
            <a:r>
              <a:rPr lang="ru-RU" dirty="0"/>
              <a:t>.</a:t>
            </a:r>
          </a:p>
          <a:p>
            <a:pPr marL="457200" lvl="1" indent="0">
              <a:buNone/>
            </a:pPr>
            <a:r>
              <a:rPr lang="ru-RU" dirty="0"/>
              <a:t>- </a:t>
            </a:r>
            <a:r>
              <a:rPr lang="en-US" dirty="0"/>
              <a:t>Domain Services (</a:t>
            </a:r>
            <a:r>
              <a:rPr lang="ru-RU" dirty="0" err="1"/>
              <a:t>Сервіси</a:t>
            </a:r>
            <a:r>
              <a:rPr lang="ru-RU" dirty="0"/>
              <a:t> домену): </a:t>
            </a:r>
            <a:r>
              <a:rPr lang="ru-RU" dirty="0" err="1"/>
              <a:t>Реалізують</a:t>
            </a:r>
            <a:r>
              <a:rPr lang="ru-RU" dirty="0"/>
              <a:t> </a:t>
            </a:r>
            <a:r>
              <a:rPr lang="ru-RU" dirty="0" err="1"/>
              <a:t>бізнес-логіку</a:t>
            </a:r>
            <a:r>
              <a:rPr lang="ru-RU" dirty="0"/>
              <a:t> та </a:t>
            </a:r>
            <a:r>
              <a:rPr lang="ru-RU" dirty="0" err="1"/>
              <a:t>приймають</a:t>
            </a:r>
            <a:r>
              <a:rPr lang="ru-RU" dirty="0"/>
              <a:t> </a:t>
            </a:r>
            <a:r>
              <a:rPr lang="ru-RU" dirty="0" err="1"/>
              <a:t>рішення</a:t>
            </a:r>
            <a:r>
              <a:rPr lang="ru-RU" dirty="0"/>
              <a:t>, </a:t>
            </a:r>
            <a:r>
              <a:rPr lang="ru-RU" dirty="0" err="1"/>
              <a:t>наприклад</a:t>
            </a:r>
            <a:r>
              <a:rPr lang="ru-RU" dirty="0"/>
              <a:t>, як </a:t>
            </a:r>
            <a:r>
              <a:rPr lang="ru-RU" dirty="0" err="1"/>
              <a:t>обробляти</a:t>
            </a:r>
            <a:r>
              <a:rPr lang="ru-RU" dirty="0"/>
              <a:t> </a:t>
            </a:r>
            <a:r>
              <a:rPr lang="ru-RU" dirty="0" err="1"/>
              <a:t>вхідні</a:t>
            </a:r>
            <a:r>
              <a:rPr lang="ru-RU" dirty="0"/>
              <a:t> </a:t>
            </a:r>
            <a:r>
              <a:rPr lang="ru-RU" dirty="0" err="1"/>
              <a:t>дані</a:t>
            </a:r>
            <a:r>
              <a:rPr lang="ru-RU" dirty="0"/>
              <a:t>.</a:t>
            </a:r>
          </a:p>
          <a:p>
            <a:pPr marL="457200" lvl="1" indent="0">
              <a:buNone/>
            </a:pPr>
            <a:r>
              <a:rPr lang="ru-RU" dirty="0"/>
              <a:t>- </a:t>
            </a:r>
            <a:r>
              <a:rPr lang="en-US" dirty="0"/>
              <a:t>Application Services (</a:t>
            </a:r>
            <a:r>
              <a:rPr lang="ru-RU" dirty="0" err="1"/>
              <a:t>Сервіси</a:t>
            </a:r>
            <a:r>
              <a:rPr lang="ru-RU" dirty="0"/>
              <a:t> </a:t>
            </a:r>
            <a:r>
              <a:rPr lang="ru-RU" dirty="0" err="1"/>
              <a:t>програми</a:t>
            </a:r>
            <a:r>
              <a:rPr lang="ru-RU" dirty="0"/>
              <a:t>): </a:t>
            </a:r>
            <a:r>
              <a:rPr lang="ru-RU" dirty="0" err="1"/>
              <a:t>Визначають</a:t>
            </a:r>
            <a:r>
              <a:rPr lang="ru-RU" dirty="0"/>
              <a:t> </a:t>
            </a:r>
            <a:r>
              <a:rPr lang="ru-RU" dirty="0" err="1"/>
              <a:t>сценарії</a:t>
            </a:r>
            <a:r>
              <a:rPr lang="ru-RU" dirty="0"/>
              <a:t> </a:t>
            </a:r>
            <a:r>
              <a:rPr lang="ru-RU" dirty="0" err="1"/>
              <a:t>використання</a:t>
            </a:r>
            <a:r>
              <a:rPr lang="ru-RU" dirty="0"/>
              <a:t> </a:t>
            </a:r>
            <a:r>
              <a:rPr lang="ru-RU" dirty="0" err="1"/>
              <a:t>програми</a:t>
            </a:r>
            <a:r>
              <a:rPr lang="ru-RU" dirty="0"/>
              <a:t> та </a:t>
            </a:r>
            <a:r>
              <a:rPr lang="ru-RU" dirty="0" err="1"/>
              <a:t>надають</a:t>
            </a:r>
            <a:r>
              <a:rPr lang="ru-RU" dirty="0"/>
              <a:t> </a:t>
            </a:r>
            <a:r>
              <a:rPr lang="ru-RU" dirty="0" err="1"/>
              <a:t>контракти</a:t>
            </a:r>
            <a:r>
              <a:rPr lang="ru-RU" dirty="0"/>
              <a:t> для </a:t>
            </a:r>
            <a:r>
              <a:rPr lang="ru-RU" dirty="0" err="1"/>
              <a:t>їх</a:t>
            </a:r>
            <a:r>
              <a:rPr lang="ru-RU" dirty="0"/>
              <a:t> </a:t>
            </a:r>
            <a:r>
              <a:rPr lang="ru-RU" dirty="0" err="1"/>
              <a:t>підтримки</a:t>
            </a:r>
            <a:r>
              <a:rPr lang="ru-RU" dirty="0"/>
              <a:t>.</a:t>
            </a:r>
          </a:p>
          <a:p>
            <a:pPr marL="457200" lvl="1" indent="0">
              <a:buNone/>
            </a:pPr>
            <a:r>
              <a:rPr lang="ru-RU" dirty="0"/>
              <a:t>- </a:t>
            </a:r>
            <a:r>
              <a:rPr lang="en-US" dirty="0"/>
              <a:t>User Interface (</a:t>
            </a:r>
            <a:r>
              <a:rPr lang="ru-RU" dirty="0" err="1"/>
              <a:t>Інтерфейс</a:t>
            </a:r>
            <a:r>
              <a:rPr lang="ru-RU" dirty="0"/>
              <a:t> </a:t>
            </a:r>
            <a:r>
              <a:rPr lang="ru-RU" dirty="0" err="1"/>
              <a:t>користувача</a:t>
            </a:r>
            <a:r>
              <a:rPr lang="ru-RU" dirty="0"/>
              <a:t>): </a:t>
            </a:r>
            <a:r>
              <a:rPr lang="ru-RU" dirty="0" err="1"/>
              <a:t>Може</a:t>
            </a:r>
            <a:r>
              <a:rPr lang="ru-RU" dirty="0"/>
              <a:t> бути будь-</a:t>
            </a:r>
            <a:r>
              <a:rPr lang="ru-RU" dirty="0" err="1"/>
              <a:t>яким</a:t>
            </a:r>
            <a:r>
              <a:rPr lang="ru-RU" dirty="0"/>
              <a:t> типом </a:t>
            </a:r>
            <a:r>
              <a:rPr lang="ru-RU" dirty="0" err="1"/>
              <a:t>інтерфейсу</a:t>
            </a:r>
            <a:r>
              <a:rPr lang="ru-RU" dirty="0"/>
              <a:t> (веб-</a:t>
            </a:r>
            <a:r>
              <a:rPr lang="ru-RU" dirty="0" err="1"/>
              <a:t>додаток</a:t>
            </a:r>
            <a:r>
              <a:rPr lang="ru-RU" dirty="0"/>
              <a:t>, </a:t>
            </a:r>
            <a:r>
              <a:rPr lang="ru-RU" dirty="0" err="1"/>
              <a:t>командний</a:t>
            </a:r>
            <a:r>
              <a:rPr lang="ru-RU" dirty="0"/>
              <a:t> рядок і т. д.), </a:t>
            </a:r>
            <a:r>
              <a:rPr lang="ru-RU" dirty="0" err="1"/>
              <a:t>що</a:t>
            </a:r>
            <a:r>
              <a:rPr lang="ru-RU" dirty="0"/>
              <a:t> </a:t>
            </a:r>
            <a:r>
              <a:rPr lang="ru-RU" dirty="0" err="1"/>
              <a:t>використовує</a:t>
            </a:r>
            <a:r>
              <a:rPr lang="ru-RU" dirty="0"/>
              <a:t> </a:t>
            </a:r>
            <a:r>
              <a:rPr lang="en-US" dirty="0"/>
              <a:t>Application Services.</a:t>
            </a:r>
          </a:p>
          <a:p>
            <a:pPr marL="457200" lvl="1" indent="0">
              <a:buNone/>
            </a:pPr>
            <a:r>
              <a:rPr lang="ru-RU" dirty="0"/>
              <a:t>- </a:t>
            </a:r>
            <a:r>
              <a:rPr lang="en-US" dirty="0"/>
              <a:t>Infrastructure (</a:t>
            </a:r>
            <a:r>
              <a:rPr lang="ru-RU" dirty="0" err="1"/>
              <a:t>Інфраструктура</a:t>
            </a:r>
            <a:r>
              <a:rPr lang="ru-RU" dirty="0"/>
              <a:t>): </a:t>
            </a:r>
            <a:r>
              <a:rPr lang="ru-RU" dirty="0" err="1"/>
              <a:t>Містить</a:t>
            </a:r>
            <a:r>
              <a:rPr lang="ru-RU" dirty="0"/>
              <a:t> базу </a:t>
            </a:r>
            <a:r>
              <a:rPr lang="ru-RU" dirty="0" err="1"/>
              <a:t>даних</a:t>
            </a:r>
            <a:r>
              <a:rPr lang="ru-RU" dirty="0"/>
              <a:t>, </a:t>
            </a:r>
            <a:r>
              <a:rPr lang="ru-RU" dirty="0" err="1"/>
              <a:t>черги</a:t>
            </a:r>
            <a:r>
              <a:rPr lang="ru-RU" dirty="0"/>
              <a:t> </a:t>
            </a:r>
            <a:r>
              <a:rPr lang="ru-RU" dirty="0" err="1"/>
              <a:t>повідомлень</a:t>
            </a:r>
            <a:r>
              <a:rPr lang="ru-RU" dirty="0"/>
              <a:t> та </a:t>
            </a:r>
            <a:r>
              <a:rPr lang="ru-RU" dirty="0" err="1"/>
              <a:t>інші</a:t>
            </a:r>
            <a:r>
              <a:rPr lang="ru-RU" dirty="0"/>
              <a:t> </a:t>
            </a:r>
            <a:r>
              <a:rPr lang="ru-RU" dirty="0" err="1"/>
              <a:t>зовнішні</a:t>
            </a:r>
            <a:r>
              <a:rPr lang="ru-RU" dirty="0"/>
              <a:t> </a:t>
            </a:r>
            <a:r>
              <a:rPr lang="ru-RU" dirty="0" err="1"/>
              <a:t>залежності</a:t>
            </a:r>
            <a:r>
              <a:rPr lang="ru-RU" dirty="0"/>
              <a:t>.</a:t>
            </a:r>
          </a:p>
          <a:p>
            <a:r>
              <a:rPr lang="ru-RU" dirty="0" err="1"/>
              <a:t>Внутрішні</a:t>
            </a:r>
            <a:r>
              <a:rPr lang="ru-RU" dirty="0"/>
              <a:t> </a:t>
            </a:r>
            <a:r>
              <a:rPr lang="ru-RU" dirty="0" err="1"/>
              <a:t>залежності</a:t>
            </a:r>
            <a:r>
              <a:rPr lang="ru-RU" dirty="0"/>
              <a:t>: </a:t>
            </a:r>
            <a:r>
              <a:rPr lang="ru-RU" dirty="0" err="1"/>
              <a:t>Важливе</a:t>
            </a:r>
            <a:r>
              <a:rPr lang="ru-RU" dirty="0"/>
              <a:t> правило </a:t>
            </a:r>
            <a:r>
              <a:rPr lang="en-US" dirty="0"/>
              <a:t>Onion Architecture: </a:t>
            </a:r>
            <a:r>
              <a:rPr lang="ru-RU" dirty="0" err="1"/>
              <a:t>Завжди</a:t>
            </a:r>
            <a:r>
              <a:rPr lang="ru-RU" dirty="0"/>
              <a:t> </a:t>
            </a:r>
            <a:r>
              <a:rPr lang="ru-RU" dirty="0" err="1"/>
              <a:t>повинні</a:t>
            </a:r>
            <a:r>
              <a:rPr lang="ru-RU" dirty="0"/>
              <a:t> </a:t>
            </a:r>
            <a:r>
              <a:rPr lang="ru-RU" dirty="0" err="1"/>
              <a:t>вказувати</a:t>
            </a:r>
            <a:r>
              <a:rPr lang="ru-RU" dirty="0"/>
              <a:t> </a:t>
            </a:r>
            <a:r>
              <a:rPr lang="ru-RU" dirty="0" err="1"/>
              <a:t>всередину</a:t>
            </a:r>
            <a:r>
              <a:rPr lang="ru-RU" dirty="0"/>
              <a:t>. </a:t>
            </a:r>
            <a:r>
              <a:rPr lang="ru-RU" dirty="0" err="1"/>
              <a:t>Наприклад</a:t>
            </a:r>
            <a:r>
              <a:rPr lang="ru-RU" dirty="0"/>
              <a:t>, </a:t>
            </a:r>
            <a:r>
              <a:rPr lang="en-US" dirty="0"/>
              <a:t>UI </a:t>
            </a:r>
            <a:r>
              <a:rPr lang="ru-RU" dirty="0" err="1"/>
              <a:t>може</a:t>
            </a:r>
            <a:r>
              <a:rPr lang="ru-RU" dirty="0"/>
              <a:t> </a:t>
            </a:r>
            <a:r>
              <a:rPr lang="ru-RU" dirty="0" err="1"/>
              <a:t>посилатися</a:t>
            </a:r>
            <a:r>
              <a:rPr lang="ru-RU" dirty="0"/>
              <a:t> на </a:t>
            </a:r>
            <a:r>
              <a:rPr lang="en-US" dirty="0"/>
              <a:t>Application Services, </a:t>
            </a:r>
            <a:r>
              <a:rPr lang="ru-RU" dirty="0"/>
              <a:t>але </a:t>
            </a:r>
            <a:r>
              <a:rPr lang="en-US" dirty="0"/>
              <a:t>Domain Model </a:t>
            </a:r>
            <a:r>
              <a:rPr lang="ru-RU" dirty="0" err="1"/>
              <a:t>має</a:t>
            </a:r>
            <a:r>
              <a:rPr lang="ru-RU" dirty="0"/>
              <a:t> </a:t>
            </a:r>
            <a:r>
              <a:rPr lang="ru-RU" dirty="0" err="1"/>
              <a:t>посилатися</a:t>
            </a:r>
            <a:r>
              <a:rPr lang="ru-RU" dirty="0"/>
              <a:t> на </a:t>
            </a:r>
            <a:r>
              <a:rPr lang="ru-RU" dirty="0" err="1"/>
              <a:t>свої</a:t>
            </a:r>
            <a:r>
              <a:rPr lang="ru-RU" dirty="0"/>
              <a:t> </a:t>
            </a:r>
            <a:r>
              <a:rPr lang="ru-RU" dirty="0" err="1"/>
              <a:t>сервіси</a:t>
            </a:r>
            <a:r>
              <a:rPr lang="ru-RU" dirty="0"/>
              <a:t>.</a:t>
            </a:r>
            <a:endParaRPr lang="en-US" dirty="0"/>
          </a:p>
        </p:txBody>
      </p:sp>
    </p:spTree>
    <p:extLst>
      <p:ext uri="{BB962C8B-B14F-4D97-AF65-F5344CB8AC3E}">
        <p14:creationId xmlns:p14="http://schemas.microsoft.com/office/powerpoint/2010/main" val="322134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B505-2BBE-9B8C-CE6F-A8BDC9092905}"/>
              </a:ext>
            </a:extLst>
          </p:cNvPr>
          <p:cNvSpPr>
            <a:spLocks noGrp="1"/>
          </p:cNvSpPr>
          <p:nvPr>
            <p:ph type="title"/>
          </p:nvPr>
        </p:nvSpPr>
        <p:spPr/>
        <p:txBody>
          <a:bodyPr/>
          <a:lstStyle/>
          <a:p>
            <a:r>
              <a:rPr lang="ru-RU" dirty="0" err="1"/>
              <a:t>Приклади</a:t>
            </a:r>
            <a:r>
              <a:rPr lang="ru-RU" dirty="0"/>
              <a:t> </a:t>
            </a:r>
            <a:r>
              <a:rPr lang="ru-RU" dirty="0" err="1"/>
              <a:t>використання</a:t>
            </a:r>
            <a:endParaRPr lang="en-US" dirty="0"/>
          </a:p>
        </p:txBody>
      </p:sp>
      <p:sp>
        <p:nvSpPr>
          <p:cNvPr id="3" name="Content Placeholder 2">
            <a:extLst>
              <a:ext uri="{FF2B5EF4-FFF2-40B4-BE49-F238E27FC236}">
                <a16:creationId xmlns:a16="http://schemas.microsoft.com/office/drawing/2014/main" id="{1FF054D6-4EF3-5B3B-FD48-4C4E0972575A}"/>
              </a:ext>
            </a:extLst>
          </p:cNvPr>
          <p:cNvSpPr>
            <a:spLocks noGrp="1"/>
          </p:cNvSpPr>
          <p:nvPr>
            <p:ph idx="1"/>
          </p:nvPr>
        </p:nvSpPr>
        <p:spPr/>
        <p:txBody>
          <a:bodyPr/>
          <a:lstStyle/>
          <a:p>
            <a:r>
              <a:rPr lang="ru-RU" dirty="0" err="1"/>
              <a:t>Складні</a:t>
            </a:r>
            <a:r>
              <a:rPr lang="ru-RU" dirty="0"/>
              <a:t> </a:t>
            </a:r>
            <a:r>
              <a:rPr lang="ru-RU" dirty="0" err="1"/>
              <a:t>бізнес-програми</a:t>
            </a:r>
            <a:r>
              <a:rPr lang="ru-RU" dirty="0"/>
              <a:t>: </a:t>
            </a:r>
            <a:r>
              <a:rPr lang="en-US" dirty="0"/>
              <a:t>Onion Architecture </a:t>
            </a:r>
            <a:r>
              <a:rPr lang="ru-RU" dirty="0" err="1"/>
              <a:t>підходить</a:t>
            </a:r>
            <a:r>
              <a:rPr lang="ru-RU" dirty="0"/>
              <a:t> для </a:t>
            </a:r>
            <a:r>
              <a:rPr lang="ru-RU" dirty="0" err="1"/>
              <a:t>додатків</a:t>
            </a:r>
            <a:r>
              <a:rPr lang="ru-RU" dirty="0"/>
              <a:t> з </a:t>
            </a:r>
            <a:r>
              <a:rPr lang="ru-RU" dirty="0" err="1"/>
              <a:t>багатою</a:t>
            </a:r>
            <a:r>
              <a:rPr lang="ru-RU" dirty="0"/>
              <a:t> </a:t>
            </a:r>
            <a:r>
              <a:rPr lang="ru-RU" dirty="0" err="1"/>
              <a:t>бізнес-логікою</a:t>
            </a:r>
            <a:r>
              <a:rPr lang="ru-RU" dirty="0"/>
              <a:t>, де </a:t>
            </a:r>
            <a:r>
              <a:rPr lang="ru-RU" dirty="0" err="1"/>
              <a:t>важливо</a:t>
            </a:r>
            <a:r>
              <a:rPr lang="ru-RU" dirty="0"/>
              <a:t> </a:t>
            </a:r>
            <a:r>
              <a:rPr lang="ru-RU" dirty="0" err="1"/>
              <a:t>розділяти</a:t>
            </a:r>
            <a:r>
              <a:rPr lang="ru-RU" dirty="0"/>
              <a:t> </a:t>
            </a:r>
            <a:r>
              <a:rPr lang="ru-RU" dirty="0" err="1"/>
              <a:t>турботи</a:t>
            </a:r>
            <a:r>
              <a:rPr lang="ru-RU" dirty="0"/>
              <a:t> та </a:t>
            </a:r>
            <a:r>
              <a:rPr lang="ru-RU" dirty="0" err="1"/>
              <a:t>забезпечувати</a:t>
            </a:r>
            <a:r>
              <a:rPr lang="ru-RU" dirty="0"/>
              <a:t> </a:t>
            </a:r>
            <a:r>
              <a:rPr lang="ru-RU" dirty="0" err="1"/>
              <a:t>легкість</a:t>
            </a:r>
            <a:r>
              <a:rPr lang="ru-RU" dirty="0"/>
              <a:t> </a:t>
            </a:r>
            <a:r>
              <a:rPr lang="ru-RU" dirty="0" err="1"/>
              <a:t>обслуговування</a:t>
            </a:r>
            <a:r>
              <a:rPr lang="ru-RU" dirty="0"/>
              <a:t>.</a:t>
            </a:r>
          </a:p>
          <a:p>
            <a:r>
              <a:rPr lang="ru-RU" dirty="0" err="1"/>
              <a:t>Системи</a:t>
            </a:r>
            <a:r>
              <a:rPr lang="ru-RU" dirty="0"/>
              <a:t> з </a:t>
            </a:r>
            <a:r>
              <a:rPr lang="ru-RU" dirty="0" err="1"/>
              <a:t>високим</a:t>
            </a:r>
            <a:r>
              <a:rPr lang="ru-RU" dirty="0"/>
              <a:t> </a:t>
            </a:r>
            <a:r>
              <a:rPr lang="ru-RU" dirty="0" err="1"/>
              <a:t>ступенем</a:t>
            </a:r>
            <a:r>
              <a:rPr lang="ru-RU" dirty="0"/>
              <a:t> </a:t>
            </a:r>
            <a:r>
              <a:rPr lang="ru-RU" dirty="0" err="1"/>
              <a:t>мінливості</a:t>
            </a:r>
            <a:r>
              <a:rPr lang="ru-RU" dirty="0"/>
              <a:t>: </a:t>
            </a:r>
            <a:r>
              <a:rPr lang="ru-RU" dirty="0" err="1"/>
              <a:t>Якщо</a:t>
            </a:r>
            <a:r>
              <a:rPr lang="ru-RU" dirty="0"/>
              <a:t> </a:t>
            </a:r>
            <a:r>
              <a:rPr lang="ru-RU" dirty="0" err="1"/>
              <a:t>програма</a:t>
            </a:r>
            <a:r>
              <a:rPr lang="ru-RU" dirty="0"/>
              <a:t> часто </a:t>
            </a:r>
            <a:r>
              <a:rPr lang="ru-RU" dirty="0" err="1"/>
              <a:t>змінюється</a:t>
            </a:r>
            <a:r>
              <a:rPr lang="ru-RU" dirty="0"/>
              <a:t>, </a:t>
            </a:r>
            <a:r>
              <a:rPr lang="en-US" dirty="0"/>
              <a:t>Onion Architecture </a:t>
            </a:r>
            <a:r>
              <a:rPr lang="ru-RU" dirty="0" err="1"/>
              <a:t>допомагає</a:t>
            </a:r>
            <a:r>
              <a:rPr lang="ru-RU" dirty="0"/>
              <a:t> </a:t>
            </a:r>
            <a:r>
              <a:rPr lang="ru-RU" dirty="0" err="1"/>
              <a:t>керувати</a:t>
            </a:r>
            <a:r>
              <a:rPr lang="ru-RU" dirty="0"/>
              <a:t> </a:t>
            </a:r>
            <a:r>
              <a:rPr lang="ru-RU" dirty="0" err="1"/>
              <a:t>змінами</a:t>
            </a:r>
            <a:r>
              <a:rPr lang="ru-RU" dirty="0"/>
              <a:t>, </a:t>
            </a:r>
            <a:r>
              <a:rPr lang="ru-RU" dirty="0" err="1"/>
              <a:t>мінімізуючи</a:t>
            </a:r>
            <a:r>
              <a:rPr lang="ru-RU" dirty="0"/>
              <a:t> </a:t>
            </a:r>
            <a:r>
              <a:rPr lang="ru-RU" dirty="0" err="1"/>
              <a:t>вплив</a:t>
            </a:r>
            <a:r>
              <a:rPr lang="ru-RU" dirty="0"/>
              <a:t> на ядро ​​</a:t>
            </a:r>
            <a:r>
              <a:rPr lang="ru-RU" dirty="0" err="1"/>
              <a:t>програми</a:t>
            </a:r>
            <a:r>
              <a:rPr lang="ru-RU" dirty="0"/>
              <a:t>.</a:t>
            </a:r>
            <a:endParaRPr lang="en-US" dirty="0"/>
          </a:p>
        </p:txBody>
      </p:sp>
    </p:spTree>
    <p:extLst>
      <p:ext uri="{BB962C8B-B14F-4D97-AF65-F5344CB8AC3E}">
        <p14:creationId xmlns:p14="http://schemas.microsoft.com/office/powerpoint/2010/main" val="367287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2D44074-0B69-4F0C-A7B3-5645CE40D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ss&#10;&#10;Description automatically generated">
            <a:extLst>
              <a:ext uri="{FF2B5EF4-FFF2-40B4-BE49-F238E27FC236}">
                <a16:creationId xmlns:a16="http://schemas.microsoft.com/office/drawing/2014/main" id="{ADDACC4C-DEA7-1153-0CAB-9842675F1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613" y="639763"/>
            <a:ext cx="6435725" cy="2614613"/>
          </a:xfrm>
        </p:spPr>
      </p:pic>
      <p:pic>
        <p:nvPicPr>
          <p:cNvPr id="7" name="Picture 6" descr="A diagram of a company&#10;&#10;Description automatically generated">
            <a:extLst>
              <a:ext uri="{FF2B5EF4-FFF2-40B4-BE49-F238E27FC236}">
                <a16:creationId xmlns:a16="http://schemas.microsoft.com/office/drawing/2014/main" id="{A88705BD-B1B6-78C5-861F-A1B94A9CD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3322638"/>
            <a:ext cx="6435725" cy="2890838"/>
          </a:xfrm>
          <a:prstGeom prst="rect">
            <a:avLst/>
          </a:prstGeom>
        </p:spPr>
      </p:pic>
      <p:sp>
        <p:nvSpPr>
          <p:cNvPr id="2" name="Title 1">
            <a:extLst>
              <a:ext uri="{FF2B5EF4-FFF2-40B4-BE49-F238E27FC236}">
                <a16:creationId xmlns:a16="http://schemas.microsoft.com/office/drawing/2014/main" id="{19C00A9F-65B2-C45D-33F3-70DCE430DCA1}"/>
              </a:ext>
            </a:extLst>
          </p:cNvPr>
          <p:cNvSpPr>
            <a:spLocks noGrp="1"/>
          </p:cNvSpPr>
          <p:nvPr>
            <p:ph type="title"/>
          </p:nvPr>
        </p:nvSpPr>
        <p:spPr>
          <a:xfrm>
            <a:off x="7534656" y="0"/>
            <a:ext cx="4657344" cy="6978770"/>
          </a:xfrm>
        </p:spPr>
        <p:txBody>
          <a:bodyPr vert="horz" lIns="91440" tIns="45720" rIns="91440" bIns="45720" rtlCol="0" anchor="ctr">
            <a:noAutofit/>
          </a:bodyPr>
          <a:lstStyle/>
          <a:p>
            <a:r>
              <a:rPr lang="ru-RU" sz="1400" b="1" i="0" dirty="0" err="1">
                <a:solidFill>
                  <a:srgbClr val="FFFFFF"/>
                </a:solidFill>
                <a:effectLst/>
                <a:latin typeface="SegoeUIVariable"/>
              </a:rPr>
              <a:t>MediatR</a:t>
            </a:r>
            <a:r>
              <a:rPr lang="ru-RU" sz="1400" b="0" i="0" dirty="0">
                <a:solidFill>
                  <a:srgbClr val="FFFFFF"/>
                </a:solidFill>
                <a:effectLst/>
                <a:latin typeface="SegoeUIVariable"/>
              </a:rPr>
              <a:t> — это библиотека для .NET, которая помогает разделить компоненты и уменьшить связность. Вот несколько случаев, когда стоит использовать </a:t>
            </a:r>
            <a:r>
              <a:rPr lang="ru-RU" sz="1400" b="0" i="0" dirty="0" err="1">
                <a:solidFill>
                  <a:srgbClr val="FFFFFF"/>
                </a:solidFill>
                <a:effectLst/>
                <a:latin typeface="SegoeUIVariable"/>
              </a:rPr>
              <a:t>MediatR</a:t>
            </a:r>
            <a:r>
              <a:rPr lang="ru-RU" sz="1400" b="0" i="0" dirty="0">
                <a:solidFill>
                  <a:srgbClr val="FFFFFF"/>
                </a:solidFill>
                <a:effectLst/>
                <a:latin typeface="SegoeUIVariable"/>
              </a:rPr>
              <a:t>:</a:t>
            </a:r>
            <a:br>
              <a:rPr lang="en-US" sz="1400" b="0" i="0" dirty="0">
                <a:solidFill>
                  <a:srgbClr val="FFFFFF"/>
                </a:solidFill>
                <a:effectLst/>
                <a:latin typeface="SegoeUIVariable"/>
              </a:rPr>
            </a:br>
            <a:br>
              <a:rPr lang="ru-RU" sz="1400" b="0" i="0" dirty="0">
                <a:solidFill>
                  <a:srgbClr val="FFFFFF"/>
                </a:solidFill>
                <a:effectLst/>
                <a:latin typeface="SegoeUIVariable"/>
              </a:rPr>
            </a:br>
            <a:r>
              <a:rPr lang="ru-RU" sz="1400" b="1" i="0" dirty="0">
                <a:solidFill>
                  <a:srgbClr val="FFFFFF"/>
                </a:solidFill>
                <a:effectLst/>
                <a:latin typeface="SegoeUIVariable"/>
              </a:rPr>
              <a:t>Разделение обязанностей</a:t>
            </a:r>
            <a:r>
              <a:rPr lang="ru-RU" sz="1400" b="0" i="0" dirty="0">
                <a:solidFill>
                  <a:srgbClr val="FFFFFF"/>
                </a:solidFill>
                <a:effectLst/>
                <a:latin typeface="SegoeUIVariable"/>
              </a:rPr>
              <a:t>: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позволяет разделить обязанности между компонентами приложения. Вы можете использовать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для обработки запросов и команд, не связывая их напрямую с контроллерами или другими частями приложения.</a:t>
            </a:r>
            <a:br>
              <a:rPr lang="en-US" sz="1400" b="0" i="0" dirty="0">
                <a:solidFill>
                  <a:srgbClr val="FFFFFF"/>
                </a:solidFill>
                <a:effectLst/>
                <a:latin typeface="SegoeUIVariable"/>
              </a:rPr>
            </a:br>
            <a:br>
              <a:rPr lang="ru-RU" sz="1400" b="0" i="0" dirty="0">
                <a:solidFill>
                  <a:srgbClr val="FFFFFF"/>
                </a:solidFill>
                <a:effectLst/>
                <a:latin typeface="SegoeUIVariable"/>
              </a:rPr>
            </a:br>
            <a:r>
              <a:rPr lang="ru-RU" sz="1400" b="1" i="0" dirty="0">
                <a:solidFill>
                  <a:srgbClr val="FFFFFF"/>
                </a:solidFill>
                <a:effectLst/>
                <a:latin typeface="SegoeUIVariable"/>
              </a:rPr>
              <a:t>Упрощение контроллеров</a:t>
            </a:r>
            <a:r>
              <a:rPr lang="ru-RU" sz="1400" b="0" i="0" dirty="0">
                <a:solidFill>
                  <a:srgbClr val="FFFFFF"/>
                </a:solidFill>
                <a:effectLst/>
                <a:latin typeface="SegoeUIVariable"/>
              </a:rPr>
              <a:t>: Если вы используете ASP.NET Core,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помогает упростить контроллеры, вынося логику обработки запросов в отдельные обработчики.</a:t>
            </a:r>
            <a:br>
              <a:rPr lang="en-US" sz="1400" b="0" i="0" dirty="0">
                <a:solidFill>
                  <a:srgbClr val="FFFFFF"/>
                </a:solidFill>
                <a:effectLst/>
                <a:latin typeface="SegoeUIVariable"/>
              </a:rPr>
            </a:br>
            <a:br>
              <a:rPr lang="ru-RU" sz="1400" b="0" i="0" dirty="0">
                <a:solidFill>
                  <a:srgbClr val="FFFFFF"/>
                </a:solidFill>
                <a:effectLst/>
                <a:latin typeface="SegoeUIVariable"/>
              </a:rPr>
            </a:br>
            <a:r>
              <a:rPr lang="ru-RU" sz="1400" b="1" i="0" dirty="0">
                <a:solidFill>
                  <a:srgbClr val="FFFFFF"/>
                </a:solidFill>
                <a:effectLst/>
                <a:latin typeface="SegoeUIVariable"/>
              </a:rPr>
              <a:t>Слабая связность</a:t>
            </a:r>
            <a:r>
              <a:rPr lang="ru-RU" sz="1400" b="0" i="0" dirty="0">
                <a:solidFill>
                  <a:srgbClr val="FFFFFF"/>
                </a:solidFill>
                <a:effectLst/>
                <a:latin typeface="SegoeUIVariable"/>
              </a:rPr>
              <a:t>: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позволяет избежать прямых зависимостей между компонентами. Вы можете отправлять запросы и команды через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не заботясь о том, как они обрабатываются.</a:t>
            </a:r>
            <a:br>
              <a:rPr lang="en-US" sz="1400" b="0" i="0" dirty="0">
                <a:solidFill>
                  <a:srgbClr val="FFFFFF"/>
                </a:solidFill>
                <a:effectLst/>
                <a:latin typeface="SegoeUIVariable"/>
              </a:rPr>
            </a:br>
            <a:br>
              <a:rPr lang="ru-RU" sz="1400" b="0" i="0" dirty="0">
                <a:solidFill>
                  <a:srgbClr val="FFFFFF"/>
                </a:solidFill>
                <a:effectLst/>
                <a:latin typeface="SegoeUIVariable"/>
              </a:rPr>
            </a:br>
            <a:r>
              <a:rPr lang="ru-RU" sz="1400" b="1" i="0" dirty="0">
                <a:solidFill>
                  <a:srgbClr val="FFFFFF"/>
                </a:solidFill>
                <a:effectLst/>
                <a:latin typeface="SegoeUIVariable"/>
              </a:rPr>
              <a:t>Масштабируемость</a:t>
            </a:r>
            <a:r>
              <a:rPr lang="ru-RU" sz="1400" b="0" i="0" dirty="0">
                <a:solidFill>
                  <a:srgbClr val="FFFFFF"/>
                </a:solidFill>
                <a:effectLst/>
                <a:latin typeface="SegoeUIVariable"/>
              </a:rPr>
              <a:t>: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упрощает добавление новых обработчиков запросов и команд. Это особенно полезно, когда приложение растет и требует больше функциональности.</a:t>
            </a:r>
            <a:br>
              <a:rPr lang="en-US" sz="1400" b="0" i="0" dirty="0">
                <a:solidFill>
                  <a:srgbClr val="FFFFFF"/>
                </a:solidFill>
                <a:effectLst/>
                <a:latin typeface="SegoeUIVariable"/>
              </a:rPr>
            </a:br>
            <a:br>
              <a:rPr lang="ru-RU" sz="1400" b="0" i="0" dirty="0">
                <a:solidFill>
                  <a:srgbClr val="FFFFFF"/>
                </a:solidFill>
                <a:effectLst/>
                <a:latin typeface="SegoeUIVariable"/>
              </a:rPr>
            </a:br>
            <a:r>
              <a:rPr lang="ru-RU" sz="1400" b="1" i="0" dirty="0">
                <a:solidFill>
                  <a:srgbClr val="FFFFFF"/>
                </a:solidFill>
                <a:effectLst/>
                <a:latin typeface="SegoeUIVariable"/>
              </a:rPr>
              <a:t>Тестирование</a:t>
            </a:r>
            <a:r>
              <a:rPr lang="ru-RU" sz="1400" b="0" i="0" dirty="0">
                <a:solidFill>
                  <a:srgbClr val="FFFFFF"/>
                </a:solidFill>
                <a:effectLst/>
                <a:latin typeface="SegoeUIVariable"/>
              </a:rPr>
              <a:t>: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упрощает тестирование обработчиков запросов и команд, так как вы можете легко создавать </a:t>
            </a:r>
            <a:r>
              <a:rPr lang="ru-RU" sz="1400" b="0" i="0" dirty="0" err="1">
                <a:solidFill>
                  <a:srgbClr val="FFFFFF"/>
                </a:solidFill>
                <a:effectLst/>
                <a:latin typeface="SegoeUIVariable"/>
              </a:rPr>
              <a:t>моки</a:t>
            </a:r>
            <a:r>
              <a:rPr lang="ru-RU" sz="1400" b="0" i="0" dirty="0">
                <a:solidFill>
                  <a:srgbClr val="FFFFFF"/>
                </a:solidFill>
                <a:effectLst/>
                <a:latin typeface="SegoeUIVariable"/>
              </a:rPr>
              <a:t> для </a:t>
            </a:r>
            <a:r>
              <a:rPr lang="ru-RU" sz="1400" b="0" i="0" dirty="0" err="1">
                <a:solidFill>
                  <a:srgbClr val="FFFFFF"/>
                </a:solidFill>
                <a:effectLst/>
                <a:latin typeface="SegoeUIVariable"/>
              </a:rPr>
              <a:t>MediatR</a:t>
            </a:r>
            <a:r>
              <a:rPr lang="ru-RU" sz="1400" b="0" i="0" dirty="0">
                <a:solidFill>
                  <a:srgbClr val="FFFFFF"/>
                </a:solidFill>
                <a:effectLst/>
                <a:latin typeface="SegoeUIVariable"/>
              </a:rPr>
              <a:t> и его зависимостей.</a:t>
            </a:r>
            <a:br>
              <a:rPr lang="en-US" sz="1400" b="0" i="0" dirty="0">
                <a:solidFill>
                  <a:srgbClr val="FFFFFF"/>
                </a:solidFill>
                <a:effectLst/>
                <a:latin typeface="SegoeUIVariable"/>
              </a:rPr>
            </a:br>
            <a:br>
              <a:rPr lang="en-US" sz="1400" b="0" i="0" dirty="0">
                <a:solidFill>
                  <a:srgbClr val="FFFFFF"/>
                </a:solidFill>
                <a:effectLst/>
                <a:latin typeface="SegoeUIVariable"/>
              </a:rPr>
            </a:br>
            <a:r>
              <a:rPr lang="ru-RU" sz="1400" b="1" i="0" dirty="0">
                <a:solidFill>
                  <a:srgbClr val="FFFFFF"/>
                </a:solidFill>
                <a:effectLst/>
                <a:latin typeface="SegoeUIVariable"/>
              </a:rPr>
              <a:t>В целом, </a:t>
            </a:r>
            <a:r>
              <a:rPr lang="ru-RU" sz="1400" b="1" i="0" dirty="0" err="1">
                <a:solidFill>
                  <a:srgbClr val="FFFFFF"/>
                </a:solidFill>
                <a:effectLst/>
                <a:latin typeface="SegoeUIVariable"/>
              </a:rPr>
              <a:t>MediatR</a:t>
            </a:r>
            <a:r>
              <a:rPr lang="ru-RU" sz="1400" b="1" i="0" dirty="0">
                <a:solidFill>
                  <a:srgbClr val="FFFFFF"/>
                </a:solidFill>
                <a:effectLst/>
                <a:latin typeface="SegoeUIVariable"/>
              </a:rPr>
              <a:t> — это мощный инструмент для управления обработкой запросов и команд в вашем приложении</a:t>
            </a:r>
            <a:br>
              <a:rPr lang="ru-RU" sz="1400" b="0" i="0" dirty="0">
                <a:solidFill>
                  <a:srgbClr val="FFFFFF"/>
                </a:solidFill>
                <a:effectLst/>
                <a:latin typeface="SegoeUIVariable"/>
              </a:rPr>
            </a:br>
            <a:endParaRPr lang="en-US" sz="1400" kern="1200" dirty="0">
              <a:solidFill>
                <a:srgbClr val="FFFFFF"/>
              </a:solidFill>
              <a:latin typeface="+mj-lt"/>
              <a:ea typeface="+mj-ea"/>
              <a:cs typeface="+mj-cs"/>
            </a:endParaRPr>
          </a:p>
        </p:txBody>
      </p:sp>
    </p:spTree>
    <p:extLst>
      <p:ext uri="{BB962C8B-B14F-4D97-AF65-F5344CB8AC3E}">
        <p14:creationId xmlns:p14="http://schemas.microsoft.com/office/powerpoint/2010/main" val="12986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084617A8-C142-7888-FE77-19312DB2E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604" y="643466"/>
            <a:ext cx="10316791" cy="5571067"/>
          </a:xfrm>
          <a:prstGeom prst="rect">
            <a:avLst/>
          </a:prstGeom>
        </p:spPr>
      </p:pic>
    </p:spTree>
    <p:extLst>
      <p:ext uri="{BB962C8B-B14F-4D97-AF65-F5344CB8AC3E}">
        <p14:creationId xmlns:p14="http://schemas.microsoft.com/office/powerpoint/2010/main" val="140191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753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SegoeUIVariable</vt:lpstr>
      <vt:lpstr>Office Theme</vt:lpstr>
      <vt:lpstr>Onion Architecture</vt:lpstr>
      <vt:lpstr>Кількість рівнів може відрізнятися, але в центрі завжди знаходиться модель домену (Domain Model), тобто ті класи моделей, що використовуються в додатку та об'єкти яких зберігаються в базі даних.  Перший рівень довкола моделі домену утворюють інтерфейси, які управляють роботою з моделлю домену. Зазвичай це інтерфейси репозиторіїв, якими взаємодіємо з базою даних.  Зовнішній рівень представляє такі компоненти, які часто змінюються. Зазвичай зовнішній рівень утворюють інтерфейс користувача, тести, якісь допоміжні класи інфраструктури програми. До цього рівня також належать конкретні реалізації інтерфейсів, оголошених на рівнях нижче. Наприклад, реалізація інтерфейсу репозиторію, який оголошено лише на рівні Domain Services. Взагалі всі внутрішні рівні, які можна об'єднати в Application Core, визначають тільки інтерфейси, а конкретна реалізація цих інтерфейсів розташовується на зовнішньому рівні.  Також варто відзначити, що всі зовнішні сховища, як бази даних, файли, зовнішні веб-сервіси, від яких ми можемо отримувати дані - все це є зовнішнім по відношенню до архітектури.</vt:lpstr>
      <vt:lpstr>PowerPoint Presentation</vt:lpstr>
      <vt:lpstr>Приклади використання</vt:lpstr>
      <vt:lpstr>MediatR — это библиотека для .NET, которая помогает разделить компоненты и уменьшить связность. Вот несколько случаев, когда стоит использовать MediatR:  Разделение обязанностей: MediatR позволяет разделить обязанности между компонентами приложения. Вы можете использовать MediatR для обработки запросов и команд, не связывая их напрямую с контроллерами или другими частями приложения.  Упрощение контроллеров: Если вы используете ASP.NET Core, MediatR помогает упростить контроллеры, вынося логику обработки запросов в отдельные обработчики.  Слабая связность: MediatR позволяет избежать прямых зависимостей между компонентами. Вы можете отправлять запросы и команды через MediatR, не заботясь о том, как они обрабатываются.  Масштабируемость: MediatR упрощает добавление новых обработчиков запросов и команд. Это особенно полезно, когда приложение растет и требует больше функциональности.  Тестирование: MediatR упрощает тестирование обработчиков запросов и команд, так как вы можете легко создавать моки для MediatR и его зависимостей.  В целом, MediatR — это мощный инструмент для управления обработкой запросов и команд в вашем приложении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Onion Architecture</dc:title>
  <dc:creator>Shchebetovskyi, Dmitriy</dc:creator>
  <cp:lastModifiedBy>Shchebetovskyi, Dmitriy</cp:lastModifiedBy>
  <cp:revision>16</cp:revision>
  <dcterms:created xsi:type="dcterms:W3CDTF">2024-03-15T13:01:53Z</dcterms:created>
  <dcterms:modified xsi:type="dcterms:W3CDTF">2024-03-15T13:32:56Z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2024-03-15T13:05:43Z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169f982a-7a4b-4f89-8108-f6bcc303df78</vt:lpwstr>
  </property>
  <property fmtid="{D5CDD505-2E9C-101B-9397-08002B2CF9AE}" pid="8" name="MSIP_Label_e3f2a5e4-10d8-4dfe-8082-7352c27520cb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